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6" r:id="rId5"/>
    <p:sldId id="356" r:id="rId6"/>
    <p:sldId id="357" r:id="rId7"/>
    <p:sldId id="358" r:id="rId8"/>
    <p:sldId id="359" r:id="rId9"/>
    <p:sldId id="360" r:id="rId10"/>
    <p:sldId id="401" r:id="rId11"/>
    <p:sldId id="402" r:id="rId12"/>
    <p:sldId id="403" r:id="rId13"/>
    <p:sldId id="404" r:id="rId14"/>
    <p:sldId id="362" r:id="rId15"/>
    <p:sldId id="361" r:id="rId16"/>
    <p:sldId id="363" r:id="rId17"/>
    <p:sldId id="364" r:id="rId18"/>
    <p:sldId id="365" r:id="rId19"/>
    <p:sldId id="366" r:id="rId20"/>
    <p:sldId id="367" r:id="rId21"/>
    <p:sldId id="368" r:id="rId22"/>
    <p:sldId id="369" r:id="rId23"/>
    <p:sldId id="370" r:id="rId24"/>
    <p:sldId id="371" r:id="rId25"/>
    <p:sldId id="372" r:id="rId26"/>
    <p:sldId id="409" r:id="rId27"/>
    <p:sldId id="405" r:id="rId28"/>
    <p:sldId id="406" r:id="rId29"/>
    <p:sldId id="407" r:id="rId30"/>
    <p:sldId id="408" r:id="rId31"/>
    <p:sldId id="410" r:id="rId32"/>
    <p:sldId id="399" r:id="rId33"/>
    <p:sldId id="411" r:id="rId34"/>
    <p:sldId id="400"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p:cViewPr varScale="1">
        <p:scale>
          <a:sx n="102" d="100"/>
          <a:sy n="102" d="100"/>
        </p:scale>
        <p:origin x="18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4BB2C-F3FB-477F-80E7-31B8859F7433}" type="datetimeFigureOut">
              <a:rPr lang="en-US" smtClean="0"/>
              <a:t>12/28/2021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4B2EC1-2199-447A-8A57-1DBB0B5DB7B7}" type="slidenum">
              <a:rPr lang="en-US" smtClean="0"/>
              <a:t>‹#›</a:t>
            </a:fld>
            <a:endParaRPr lang="en-US"/>
          </a:p>
        </p:txBody>
      </p:sp>
    </p:spTree>
    <p:extLst>
      <p:ext uri="{BB962C8B-B14F-4D97-AF65-F5344CB8AC3E}">
        <p14:creationId xmlns:p14="http://schemas.microsoft.com/office/powerpoint/2010/main" val="13805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https://ionicthemes.com/tutorials/about/forms-and-validation-in-ionic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https://www.joshmorony.com/advanced-forms-validation-in-ionic-2/</a:t>
            </a:r>
          </a:p>
          <a:p>
            <a:endParaRPr lang="en-US" dirty="0"/>
          </a:p>
        </p:txBody>
      </p:sp>
      <p:sp>
        <p:nvSpPr>
          <p:cNvPr id="4" name="Slide Number Placeholder 3"/>
          <p:cNvSpPr>
            <a:spLocks noGrp="1"/>
          </p:cNvSpPr>
          <p:nvPr>
            <p:ph type="sldNum" sz="quarter" idx="10"/>
          </p:nvPr>
        </p:nvSpPr>
        <p:spPr/>
        <p:txBody>
          <a:bodyPr/>
          <a:lstStyle/>
          <a:p>
            <a:fld id="{C94B2EC1-2199-447A-8A57-1DBB0B5DB7B7}" type="slidenum">
              <a:rPr lang="en-US" smtClean="0"/>
              <a:t>1</a:t>
            </a:fld>
            <a:endParaRPr lang="en-US"/>
          </a:p>
        </p:txBody>
      </p:sp>
    </p:spTree>
    <p:extLst>
      <p:ext uri="{BB962C8B-B14F-4D97-AF65-F5344CB8AC3E}">
        <p14:creationId xmlns:p14="http://schemas.microsoft.com/office/powerpoint/2010/main" val="307507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When using reactive forms (also known as model-driven forms), we will avoid directives like </a:t>
            </a:r>
            <a:r>
              <a:rPr lang="en-US" sz="1200" b="0" i="0" u="none" strike="noStrike" kern="1200" dirty="0" err="1">
                <a:solidFill>
                  <a:schemeClr val="tx1"/>
                </a:solidFill>
                <a:effectLst/>
                <a:latin typeface="+mn-lt"/>
                <a:ea typeface="+mn-ea"/>
                <a:cs typeface="+mn-cs"/>
              </a:rPr>
              <a:t>ngModel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NgForm</a:t>
            </a:r>
            <a:r>
              <a:rPr lang="en-US" sz="1200" b="0" i="0" u="none" strike="noStrike" kern="1200" dirty="0">
                <a:solidFill>
                  <a:schemeClr val="tx1"/>
                </a:solidFill>
                <a:effectLst/>
                <a:latin typeface="+mn-lt"/>
                <a:ea typeface="+mn-ea"/>
                <a:cs typeface="+mn-cs"/>
              </a:rPr>
              <a:t>, required and </a:t>
            </a:r>
            <a:r>
              <a:rPr lang="en-US" sz="1200" b="0" i="0" u="none" strike="noStrike" kern="1200" dirty="0" err="1">
                <a:solidFill>
                  <a:schemeClr val="tx1"/>
                </a:solidFill>
                <a:effectLst/>
                <a:latin typeface="+mn-lt"/>
                <a:ea typeface="+mn-ea"/>
                <a:cs typeface="+mn-cs"/>
              </a:rPr>
              <a:t>such.The</a:t>
            </a:r>
            <a:r>
              <a:rPr lang="en-US" sz="1200" b="0" i="0" u="none" strike="noStrike" kern="1200" dirty="0">
                <a:solidFill>
                  <a:schemeClr val="tx1"/>
                </a:solidFill>
                <a:effectLst/>
                <a:latin typeface="+mn-lt"/>
                <a:ea typeface="+mn-ea"/>
                <a:cs typeface="+mn-cs"/>
              </a:rPr>
              <a:t> idea is that instead declaring that, we actually use the underlying APIs to do it for us and so making Angular power things for us. In a sense, instead binding Object models to directives like in template-driven forms, we create our own instances inside a component class and construct our very own JavaScript models. This approach has a lot more power and is extremely productive to work with since it allows us to write expressive code, that is very testable and keeps all logic in the same place, instead of dividing it around different form templates. </a:t>
            </a:r>
          </a:p>
          <a:p>
            <a:r>
              <a:rPr lang="en-US" sz="1200" b="0" i="0" u="none" strike="noStrike" kern="1200" dirty="0">
                <a:solidFill>
                  <a:schemeClr val="tx1"/>
                </a:solidFill>
                <a:effectLst/>
                <a:latin typeface="+mn-lt"/>
                <a:ea typeface="+mn-ea"/>
                <a:cs typeface="+mn-cs"/>
              </a:rPr>
              <a:t>With reactive forms, you are able to create and manipulate form control objects directly in the Component. Since the component class has access to the form control structure and to the data model, you can push data model values into the form controls and pull values that has been changed by the user back out. The component is able to observe changes in the form control state and react to these changes, for example to show a validation message. </a:t>
            </a:r>
          </a:p>
          <a:p>
            <a:r>
              <a:rPr lang="en-US" sz="1200" b="0" i="0" u="none" strike="noStrike" kern="1200" dirty="0">
                <a:solidFill>
                  <a:schemeClr val="tx1"/>
                </a:solidFill>
                <a:effectLst/>
                <a:latin typeface="+mn-lt"/>
                <a:ea typeface="+mn-ea"/>
                <a:cs typeface="+mn-cs"/>
              </a:rPr>
              <a:t>One of the advantages of working directly with form control objects is that value and validity updates are always synchronous and under your control. You won’t find the timing issues that sometimes affect a template-driven form. Also, reactive forms can be easier to unit test. </a:t>
            </a:r>
          </a:p>
          <a:p>
            <a:endParaRPr lang="en-US" dirty="0"/>
          </a:p>
        </p:txBody>
      </p:sp>
      <p:sp>
        <p:nvSpPr>
          <p:cNvPr id="4" name="Slide Number Placeholder 3"/>
          <p:cNvSpPr>
            <a:spLocks noGrp="1"/>
          </p:cNvSpPr>
          <p:nvPr>
            <p:ph type="sldNum" sz="quarter" idx="10"/>
          </p:nvPr>
        </p:nvSpPr>
        <p:spPr/>
        <p:txBody>
          <a:bodyPr/>
          <a:lstStyle/>
          <a:p>
            <a:fld id="{C94B2EC1-2199-447A-8A57-1DBB0B5DB7B7}" type="slidenum">
              <a:rPr lang="en-US" smtClean="0"/>
              <a:t>5</a:t>
            </a:fld>
            <a:endParaRPr lang="en-US"/>
          </a:p>
        </p:txBody>
      </p:sp>
    </p:spTree>
    <p:extLst>
      <p:ext uri="{BB962C8B-B14F-4D97-AF65-F5344CB8AC3E}">
        <p14:creationId xmlns:p14="http://schemas.microsoft.com/office/powerpoint/2010/main" val="368766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While this approach means less code in the component class, the template-driven forms are asynchronous which may complicate the development in more advanced scenarios. </a:t>
            </a:r>
          </a:p>
          <a:p>
            <a:r>
              <a:rPr lang="en-US" sz="1200" b="0" i="0" u="none" strike="noStrike" kern="1200" dirty="0">
                <a:solidFill>
                  <a:schemeClr val="tx1"/>
                </a:solidFill>
                <a:effectLst/>
                <a:latin typeface="+mn-lt"/>
                <a:ea typeface="+mn-ea"/>
                <a:cs typeface="+mn-cs"/>
              </a:rPr>
              <a:t>Template driven forms may resemble more as the way forms used to be in AngularJS (v 1.0), maybe that’s why people still use them as a familiar option. </a:t>
            </a:r>
          </a:p>
          <a:p>
            <a:endParaRPr lang="en-US" dirty="0"/>
          </a:p>
        </p:txBody>
      </p:sp>
      <p:sp>
        <p:nvSpPr>
          <p:cNvPr id="4" name="Slide Number Placeholder 3"/>
          <p:cNvSpPr>
            <a:spLocks noGrp="1"/>
          </p:cNvSpPr>
          <p:nvPr>
            <p:ph type="sldNum" sz="quarter" idx="10"/>
          </p:nvPr>
        </p:nvSpPr>
        <p:spPr/>
        <p:txBody>
          <a:bodyPr/>
          <a:lstStyle/>
          <a:p>
            <a:fld id="{C94B2EC1-2199-447A-8A57-1DBB0B5DB7B7}" type="slidenum">
              <a:rPr lang="en-US" smtClean="0"/>
              <a:t>6</a:t>
            </a:fld>
            <a:endParaRPr lang="en-US"/>
          </a:p>
        </p:txBody>
      </p:sp>
    </p:spTree>
    <p:extLst>
      <p:ext uri="{BB962C8B-B14F-4D97-AF65-F5344CB8AC3E}">
        <p14:creationId xmlns:p14="http://schemas.microsoft.com/office/powerpoint/2010/main" val="363461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is the simpler of the two validators. We simply pass in the current value through a reference to the </a:t>
            </a:r>
            <a:r>
              <a:rPr lang="en-US" sz="1200" b="1" i="0" u="none" strike="noStrike" kern="1200" dirty="0" err="1">
                <a:solidFill>
                  <a:schemeClr val="tx1"/>
                </a:solidFill>
                <a:effectLst/>
                <a:latin typeface="+mn-lt"/>
                <a:ea typeface="+mn-ea"/>
                <a:cs typeface="+mn-cs"/>
              </a:rPr>
              <a:t>FormControl</a:t>
            </a:r>
            <a:r>
              <a:rPr lang="en-US" sz="1200" b="0" i="0" u="none" strike="noStrike" kern="1200" dirty="0">
                <a:solidFill>
                  <a:schemeClr val="tx1"/>
                </a:solidFill>
                <a:effectLst/>
                <a:latin typeface="+mn-lt"/>
                <a:ea typeface="+mn-ea"/>
                <a:cs typeface="+mn-cs"/>
              </a:rPr>
              <a:t>. We then test the value against certain conditions. If any of these conditions are met then we return an object describing the error, returning a value means that </a:t>
            </a:r>
            <a:r>
              <a:rPr lang="en-US" sz="1200" b="1" i="0" u="none" strike="noStrike" kern="1200" dirty="0">
                <a:solidFill>
                  <a:schemeClr val="tx1"/>
                </a:solidFill>
                <a:effectLst/>
                <a:latin typeface="+mn-lt"/>
                <a:ea typeface="+mn-ea"/>
                <a:cs typeface="+mn-cs"/>
              </a:rPr>
              <a:t>the validation has failed</a:t>
            </a:r>
            <a:r>
              <a:rPr lang="en-US" sz="1200" b="0" i="0" u="none" strike="noStrike" kern="1200" dirty="0">
                <a:solidFill>
                  <a:schemeClr val="tx1"/>
                </a:solidFill>
                <a:effectLst/>
                <a:latin typeface="+mn-lt"/>
                <a:ea typeface="+mn-ea"/>
                <a:cs typeface="+mn-cs"/>
              </a:rPr>
              <a:t>. If none of the conditions are met then the </a:t>
            </a:r>
            <a:r>
              <a:rPr lang="en-US" sz="1200" b="1" i="0" u="none" strike="noStrike" kern="1200" dirty="0">
                <a:solidFill>
                  <a:schemeClr val="tx1"/>
                </a:solidFill>
                <a:effectLst/>
                <a:latin typeface="+mn-lt"/>
                <a:ea typeface="+mn-ea"/>
                <a:cs typeface="+mn-cs"/>
              </a:rPr>
              <a:t>validation has succeeded</a:t>
            </a:r>
            <a:r>
              <a:rPr lang="en-US" sz="1200" b="0" i="0" u="none" strike="noStrike" kern="1200" dirty="0">
                <a:solidFill>
                  <a:schemeClr val="tx1"/>
                </a:solidFill>
                <a:effectLst/>
                <a:latin typeface="+mn-lt"/>
                <a:ea typeface="+mn-ea"/>
                <a:cs typeface="+mn-cs"/>
              </a:rPr>
              <a:t> so we simply return </a:t>
            </a:r>
            <a:r>
              <a:rPr lang="en-US" dirty="0"/>
              <a:t>null</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94B2EC1-2199-447A-8A57-1DBB0B5DB7B7}" type="slidenum">
              <a:rPr lang="en-US" smtClean="0"/>
              <a:t>43</a:t>
            </a:fld>
            <a:endParaRPr lang="en-US"/>
          </a:p>
        </p:txBody>
      </p:sp>
    </p:spTree>
    <p:extLst>
      <p:ext uri="{BB962C8B-B14F-4D97-AF65-F5344CB8AC3E}">
        <p14:creationId xmlns:p14="http://schemas.microsoft.com/office/powerpoint/2010/main" val="291527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Rather than actually checking a server to see if a username exists, we use a </a:t>
            </a:r>
            <a:r>
              <a:rPr lang="en-US" dirty="0" err="1"/>
              <a:t>setTimeout</a:t>
            </a:r>
            <a:r>
              <a:rPr lang="en-US" sz="1200" b="0" i="0" u="none" strike="noStrike" kern="1200" dirty="0">
                <a:solidFill>
                  <a:schemeClr val="tx1"/>
                </a:solidFill>
                <a:effectLst/>
                <a:latin typeface="+mn-lt"/>
                <a:ea typeface="+mn-ea"/>
                <a:cs typeface="+mn-cs"/>
              </a:rPr>
              <a:t> to fake a slow response from a server. It’s the same idea here in that we return </a:t>
            </a:r>
            <a:r>
              <a:rPr lang="en-US" dirty="0"/>
              <a:t>null</a:t>
            </a:r>
            <a:r>
              <a:rPr lang="en-US" sz="1200" b="0" i="0" u="none" strike="noStrike" kern="1200" dirty="0">
                <a:solidFill>
                  <a:schemeClr val="tx1"/>
                </a:solidFill>
                <a:effectLst/>
                <a:latin typeface="+mn-lt"/>
                <a:ea typeface="+mn-ea"/>
                <a:cs typeface="+mn-cs"/>
              </a:rPr>
              <a:t> if the validation succeeds, but instead of simply returning the value we return a </a:t>
            </a:r>
            <a:r>
              <a:rPr lang="en-US" dirty="0"/>
              <a:t>Promise</a:t>
            </a:r>
            <a:r>
              <a:rPr lang="en-US" sz="1200" b="0" i="0" u="none" strike="noStrike" kern="1200" dirty="0">
                <a:solidFill>
                  <a:schemeClr val="tx1"/>
                </a:solidFill>
                <a:effectLst/>
                <a:latin typeface="+mn-lt"/>
                <a:ea typeface="+mn-ea"/>
                <a:cs typeface="+mn-cs"/>
              </a:rPr>
              <a:t> because this is an </a:t>
            </a:r>
            <a:r>
              <a:rPr lang="en-US" sz="1200" b="1" i="0" u="none" strike="noStrike" kern="1200" dirty="0">
                <a:solidFill>
                  <a:schemeClr val="tx1"/>
                </a:solidFill>
                <a:effectLst/>
                <a:latin typeface="+mn-lt"/>
                <a:ea typeface="+mn-ea"/>
                <a:cs typeface="+mn-cs"/>
              </a:rPr>
              <a:t>asynchronous</a:t>
            </a:r>
            <a:r>
              <a:rPr lang="en-US" sz="1200" b="0" i="0" u="none" strike="noStrike" kern="1200" dirty="0">
                <a:solidFill>
                  <a:schemeClr val="tx1"/>
                </a:solidFill>
                <a:effectLst/>
                <a:latin typeface="+mn-lt"/>
                <a:ea typeface="+mn-ea"/>
                <a:cs typeface="+mn-cs"/>
              </a:rPr>
              <a:t> validator.</a:t>
            </a:r>
            <a:endParaRPr lang="en-US" dirty="0"/>
          </a:p>
        </p:txBody>
      </p:sp>
      <p:sp>
        <p:nvSpPr>
          <p:cNvPr id="4" name="Slide Number Placeholder 3"/>
          <p:cNvSpPr>
            <a:spLocks noGrp="1"/>
          </p:cNvSpPr>
          <p:nvPr>
            <p:ph type="sldNum" sz="quarter" idx="10"/>
          </p:nvPr>
        </p:nvSpPr>
        <p:spPr/>
        <p:txBody>
          <a:bodyPr/>
          <a:lstStyle/>
          <a:p>
            <a:fld id="{C94B2EC1-2199-447A-8A57-1DBB0B5DB7B7}" type="slidenum">
              <a:rPr lang="en-US" smtClean="0"/>
              <a:t>44</a:t>
            </a:fld>
            <a:endParaRPr lang="en-US"/>
          </a:p>
        </p:txBody>
      </p:sp>
    </p:spTree>
    <p:extLst>
      <p:ext uri="{BB962C8B-B14F-4D97-AF65-F5344CB8AC3E}">
        <p14:creationId xmlns:p14="http://schemas.microsoft.com/office/powerpoint/2010/main" val="109466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8117E-79DC-422E-9D8D-B2BAAE5A85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117E-79DC-422E-9D8D-B2BAAE5A85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8117E-79DC-422E-9D8D-B2BAAE5A85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8117E-79DC-422E-9D8D-B2BAAE5A855A}"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8117E-79DC-422E-9D8D-B2BAAE5A85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8117E-79DC-422E-9D8D-B2BAAE5A855A}"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117E-79DC-422E-9D8D-B2BAAE5A85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118117E-79DC-422E-9D8D-B2BAAE5A855A}" type="datetimeFigureOut">
              <a:rPr lang="en-US" smtClean="0"/>
              <a:t>12/28/2021</a:t>
            </a:fld>
            <a:endParaRPr lang="en-US"/>
          </a:p>
        </p:txBody>
      </p:sp>
      <p:sp>
        <p:nvSpPr>
          <p:cNvPr id="9" name="Slide Number Placeholder 8"/>
          <p:cNvSpPr>
            <a:spLocks noGrp="1"/>
          </p:cNvSpPr>
          <p:nvPr>
            <p:ph type="sldNum" sz="quarter" idx="11"/>
          </p:nvPr>
        </p:nvSpPr>
        <p:spPr/>
        <p:txBody>
          <a:bodyPr/>
          <a:lstStyle/>
          <a:p>
            <a:fld id="{76C961C8-2F35-4AF4-B7CC-AB614E92F7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C961C8-2F35-4AF4-B7CC-AB614E92F7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18117E-79DC-422E-9D8D-B2BAAE5A855A}" type="datetimeFigureOut">
              <a:rPr lang="en-US" smtClean="0"/>
              <a:t>12/28/2021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bh/url?sa=i&amp;rct=j&amp;q=&amp;esrc=s&amp;source=images&amp;cd=&amp;cad=rja&amp;uact=8&amp;ved=2ahUKEwiCidiIndXZAhWLy6QKHTOWBYAQjRx6BAgAEAY&amp;url=https://www.pinterest.com.au/pin/827536500249818791/&amp;psig=AOvVaw2UW8VoJ_C7Mm6__5IXeH7O&amp;ust=152034081309049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bh/url?sa=i&amp;rct=j&amp;q=&amp;esrc=s&amp;source=images&amp;cd=&amp;cad=rja&amp;uact=8&amp;ved=2ahUKEwiLrpymndXZAhURDuwKHQwWDZYQjRx6BAgAEAY&amp;url=http://www.osc.gov.on.ca/en/form45106f1.htm&amp;psig=AOvVaw2UW8VoJ_C7Mm6__5IXeH7O&amp;ust=152034081309049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bh/url?sa=i&amp;rct=j&amp;q=&amp;esrc=s&amp;source=images&amp;cd=&amp;cad=rja&amp;uact=8&amp;ved=2ahUKEwii-Z7UndXZAhUwsaQKHZEIDwMQjRx6BAgAEAY&amp;url=http://www.ojdevelops.com/2013/12/custom-validator-in-fluent-validation.html&amp;psig=AOvVaw322Z3Voxafnpw7wnZjQoDG&amp;ust=152034097577758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docs/Web/JavaScript/Guide/Regular_Express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hyperlink" Target="https://www.google.com.bh/url?sa=i&amp;rct=j&amp;q=&amp;esrc=s&amp;source=images&amp;cd=&amp;cad=rja&amp;uact=8&amp;ved=2ahUKEwir0dPLs_3ZAhWN-qQKHVWpBrYQjRx6BAgAEAU&amp;url=https://www.streamlinevents.com/copy-of-registration-desk/&amp;psig=AOvVaw2z7ESUAtu2vYymrOk4zQQ4&amp;ust=1521721257843658" TargetMode="External"/><Relationship Id="rId1" Type="http://schemas.openxmlformats.org/officeDocument/2006/relationships/slideLayout" Target="../slideLayouts/slideLayout2.xml"/><Relationship Id="rId6" Type="http://schemas.openxmlformats.org/officeDocument/2006/relationships/hyperlink" Target="https://www.google.com.bh/url?sa=i&amp;rct=j&amp;q=&amp;esrc=s&amp;source=images&amp;cd=&amp;cad=rja&amp;uact=8&amp;ved=2ahUKEwja-eyctP3ZAhVLyKQKHZhSAIYQjRx6BAgAEAU&amp;url=https://myslu.slu.edu/&amp;psig=AOvVaw1bM0KeTcpMPHob9jJO8h3b&amp;ust=1521721278969613" TargetMode="External"/><Relationship Id="rId5" Type="http://schemas.openxmlformats.org/officeDocument/2006/relationships/image" Target="../media/image6.jpeg"/><Relationship Id="rId4" Type="http://schemas.openxmlformats.org/officeDocument/2006/relationships/hyperlink" Target="https://www.google.com.bh/url?sa=i&amp;rct=j&amp;q=&amp;esrc=s&amp;source=images&amp;cd=&amp;cad=rja&amp;uact=8&amp;ved=2ahUKEwiujZzXs_3ZAhWMsKQKHbm5Bh8QjRx6BAgAEAU&amp;url=https://www.freepik.com/free-vector/login-template_1036677.htm&amp;psig=AOvVaw1bM0KeTcpMPHob9jJO8h3b&amp;ust=152172127896961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home.module.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bh/url?sa=i&amp;rct=j&amp;q=&amp;esrc=s&amp;source=images&amp;cd=&amp;cad=rja&amp;uact=8&amp;ved=2ahUKEwjo97CXnNXZAhXE8qQKHYh0AsUQjRx6BAgAEAY&amp;url=https://www.linkedin.com/pulse/confused-validation-moderation-youre-alone-shashi-hodge&amp;psig=AOvVaw2RViLoiAnaDJckHipp_JL1&amp;ust=152034051397328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bh/url?sa=i&amp;rct=j&amp;q=&amp;esrc=s&amp;source=images&amp;cd=&amp;cad=rja&amp;uact=8&amp;ved=2ahUKEwiLrpymndXZAhURDuwKHQwWDZYQjRx6BAgAEAY&amp;url=http://www.osc.gov.on.ca/en/form45106f1.htm&amp;psig=AOvVaw2UW8VoJ_C7Mm6__5IXeH7O&amp;ust=152034081309049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bh/url?sa=i&amp;rct=j&amp;q=&amp;esrc=s&amp;source=images&amp;cd=&amp;cad=rja&amp;uact=8&amp;ved=2ahUKEwiX-J__n9XZAhVN6qQKHRS3D0QQjRx6BAgAEAY&amp;url=https://www.iconfinder.com/icons/111692/arrow_back_button_control_left_rewind_icon&amp;psig=AOvVaw2UnWYcu_dwoxmsgPlLlgR-&amp;ust=1520341599891246"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google.com.bh/url?sa=i&amp;rct=j&amp;q=&amp;esrc=s&amp;source=images&amp;cd=&amp;cad=rja&amp;uact=8&amp;ved=2ahUKEwiH6-GJoNXZAhUqMewKHfvwBi0QjRx6BAgAEAY&amp;url=http://pluspng.com/next-button-png-1215.html&amp;psig=AOvVaw2kbFgV3fFkdt7Tev47r-D1&amp;ust=152034163232342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bh/url?sa=i&amp;rct=j&amp;q=&amp;esrc=s&amp;source=images&amp;cd=&amp;cad=rja&amp;uact=8&amp;ved=2ahUKEwiutob1m9XZAhVGsaQKHZ1tDKwQjRx6BAgAEAY&amp;url=https://codeopinion.com/validating-commands/&amp;psig=AOvVaw2RViLoiAnaDJckHipp_JL1&amp;ust=152034051397328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543800" cy="1450975"/>
          </a:xfrm>
        </p:spPr>
        <p:txBody>
          <a:bodyPr/>
          <a:lstStyle/>
          <a:p>
            <a:r>
              <a:rPr lang="en-US" dirty="0"/>
              <a:t>Form Validation</a:t>
            </a:r>
          </a:p>
        </p:txBody>
      </p:sp>
      <p:sp>
        <p:nvSpPr>
          <p:cNvPr id="3" name="Subtitle 2"/>
          <p:cNvSpPr>
            <a:spLocks noGrp="1"/>
          </p:cNvSpPr>
          <p:nvPr>
            <p:ph type="subTitle" idx="1"/>
          </p:nvPr>
        </p:nvSpPr>
        <p:spPr>
          <a:xfrm>
            <a:off x="685800" y="5191126"/>
            <a:ext cx="6461760" cy="1066800"/>
          </a:xfrm>
        </p:spPr>
        <p:txBody>
          <a:bodyPr>
            <a:normAutofit/>
          </a:bodyPr>
          <a:lstStyle/>
          <a:p>
            <a:r>
              <a:rPr lang="en-US" dirty="0"/>
              <a:t>Lecture 5</a:t>
            </a:r>
          </a:p>
          <a:p>
            <a:endParaRPr lang="en-US" dirty="0"/>
          </a:p>
        </p:txBody>
      </p:sp>
      <p:pic>
        <p:nvPicPr>
          <p:cNvPr id="5122" name="Picture 2" descr="Related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14600"/>
            <a:ext cx="3743325"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a:t>
            </a:r>
            <a:r>
              <a:rPr lang="en-US" dirty="0" err="1"/>
              <a:t>FormBuilder</a:t>
            </a:r>
            <a:endParaRPr lang="en-US" dirty="0"/>
          </a:p>
        </p:txBody>
      </p:sp>
      <p:sp>
        <p:nvSpPr>
          <p:cNvPr id="3" name="Content Placeholder 2"/>
          <p:cNvSpPr>
            <a:spLocks noGrp="1"/>
          </p:cNvSpPr>
          <p:nvPr>
            <p:ph idx="1"/>
          </p:nvPr>
        </p:nvSpPr>
        <p:spPr/>
        <p:txBody>
          <a:bodyPr>
            <a:normAutofit fontScale="92500"/>
          </a:bodyPr>
          <a:lstStyle/>
          <a:p>
            <a:r>
              <a:rPr lang="en-US" sz="2000" dirty="0"/>
              <a:t>Forms are created in the class and their logic is also maintained in the class.</a:t>
            </a:r>
          </a:p>
          <a:p>
            <a:pPr>
              <a:spcBef>
                <a:spcPts val="1200"/>
              </a:spcBef>
            </a:pPr>
            <a:r>
              <a:rPr lang="en-US" b="1" dirty="0"/>
              <a:t>HTML</a:t>
            </a:r>
          </a:p>
          <a:p>
            <a:pPr marL="114300" indent="0">
              <a:buNone/>
            </a:pPr>
            <a:r>
              <a:rPr lang="en-US" sz="1600" dirty="0">
                <a:latin typeface="Courier New" panose="02070309020205020404" pitchFamily="49" charset="0"/>
                <a:cs typeface="Courier New" panose="02070309020205020404" pitchFamily="49" charset="0"/>
              </a:rPr>
              <a:t>&lt;form [</a:t>
            </a:r>
            <a:r>
              <a:rPr lang="en-US" sz="1600" dirty="0" err="1">
                <a:latin typeface="Courier New" panose="02070309020205020404" pitchFamily="49" charset="0"/>
                <a:cs typeface="Courier New" panose="02070309020205020404" pitchFamily="49" charset="0"/>
              </a:rPr>
              <a:t>formGroup</a:t>
            </a:r>
            <a:r>
              <a:rPr lang="en-US" sz="1600" dirty="0">
                <a:latin typeface="Courier New" panose="02070309020205020404" pitchFamily="49" charset="0"/>
                <a:cs typeface="Courier New" panose="02070309020205020404" pitchFamily="49" charset="0"/>
              </a:rPr>
              <a:t>]="login" (</a:t>
            </a:r>
            <a:r>
              <a:rPr lang="en-US" sz="1600" dirty="0" err="1">
                <a:latin typeface="Courier New" panose="02070309020205020404" pitchFamily="49" charset="0"/>
                <a:cs typeface="Courier New" panose="02070309020205020404" pitchFamily="49" charset="0"/>
              </a:rPr>
              <a:t>ngSubmit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loginForm</a:t>
            </a:r>
            <a:r>
              <a:rPr lang="en-US" sz="1600" dirty="0">
                <a:latin typeface="Courier New" panose="02070309020205020404" pitchFamily="49" charset="0"/>
                <a:cs typeface="Courier New" panose="02070309020205020404" pitchFamily="49" charset="0"/>
              </a:rPr>
              <a:t>()"&gt;</a:t>
            </a:r>
          </a:p>
          <a:p>
            <a:pPr marL="114300" indent="0">
              <a:buNone/>
            </a:pPr>
            <a:r>
              <a:rPr lang="en-US" sz="1600" dirty="0">
                <a:latin typeface="Courier New" panose="02070309020205020404" pitchFamily="49" charset="0"/>
                <a:cs typeface="Courier New" panose="02070309020205020404" pitchFamily="49" charset="0"/>
              </a:rPr>
              <a:t>&lt;ion-label&gt;Login&lt;/ion-label&gt;</a:t>
            </a:r>
          </a:p>
          <a:p>
            <a:pPr marL="114300" indent="0">
              <a:buNone/>
            </a:pPr>
            <a:r>
              <a:rPr lang="en-US" sz="1600" dirty="0">
                <a:latin typeface="Courier New" panose="02070309020205020404" pitchFamily="49" charset="0"/>
                <a:cs typeface="Courier New" panose="02070309020205020404" pitchFamily="49" charset="0"/>
              </a:rPr>
              <a:t>&lt;ion-input type="text" </a:t>
            </a:r>
            <a:r>
              <a:rPr lang="en-US" sz="1600" dirty="0" err="1">
                <a:latin typeface="Courier New" panose="02070309020205020404" pitchFamily="49" charset="0"/>
                <a:cs typeface="Courier New" panose="02070309020205020404" pitchFamily="49" charset="0"/>
              </a:rPr>
              <a:t>formControlName</a:t>
            </a:r>
            <a:r>
              <a:rPr lang="en-US" sz="1600" dirty="0">
                <a:latin typeface="Courier New" panose="02070309020205020404" pitchFamily="49" charset="0"/>
                <a:cs typeface="Courier New" panose="02070309020205020404" pitchFamily="49" charset="0"/>
              </a:rPr>
              <a:t>="username"&gt;&lt;/ion-input&gt;</a:t>
            </a:r>
          </a:p>
          <a:p>
            <a:pPr marL="114300" indent="0">
              <a:buNone/>
            </a:pPr>
            <a:r>
              <a:rPr lang="en-US" sz="1600" dirty="0">
                <a:latin typeface="Courier New" panose="02070309020205020404" pitchFamily="49" charset="0"/>
                <a:cs typeface="Courier New" panose="02070309020205020404" pitchFamily="49" charset="0"/>
              </a:rPr>
              <a:t>&lt;button type="submit" [disabled]="!</a:t>
            </a:r>
            <a:r>
              <a:rPr lang="en-US" sz="1600" dirty="0" err="1">
                <a:latin typeface="Courier New" panose="02070309020205020404" pitchFamily="49" charset="0"/>
                <a:cs typeface="Courier New" panose="02070309020205020404" pitchFamily="49" charset="0"/>
              </a:rPr>
              <a:t>login.valid</a:t>
            </a:r>
            <a:r>
              <a:rPr lang="en-US" sz="1600" dirty="0">
                <a:latin typeface="Courier New" panose="02070309020205020404" pitchFamily="49" charset="0"/>
                <a:cs typeface="Courier New" panose="02070309020205020404" pitchFamily="49" charset="0"/>
              </a:rPr>
              <a:t>"&gt;Submit&lt;/button&gt;</a:t>
            </a:r>
          </a:p>
          <a:p>
            <a:pPr marL="114300" indent="0">
              <a:buNone/>
            </a:pPr>
            <a:r>
              <a:rPr lang="en-US" sz="1600" dirty="0">
                <a:latin typeface="Courier New" panose="02070309020205020404" pitchFamily="49" charset="0"/>
                <a:cs typeface="Courier New" panose="02070309020205020404" pitchFamily="49" charset="0"/>
              </a:rPr>
              <a:t>&lt;/form&gt;</a:t>
            </a:r>
          </a:p>
          <a:p>
            <a:pPr>
              <a:spcBef>
                <a:spcPts val="1200"/>
              </a:spcBef>
            </a:pPr>
            <a:r>
              <a:rPr lang="en-US" b="1" dirty="0"/>
              <a:t>Typescript</a:t>
            </a:r>
          </a:p>
          <a:p>
            <a:pPr marL="114300" indent="0">
              <a:buNone/>
            </a:pPr>
            <a:r>
              <a:rPr lang="en-US" sz="1500" dirty="0">
                <a:latin typeface="Courier New" panose="02070309020205020404" pitchFamily="49" charset="0"/>
                <a:cs typeface="Courier New" panose="02070309020205020404" pitchFamily="49" charset="0"/>
              </a:rPr>
              <a:t>constructor(private fb: </a:t>
            </a:r>
            <a:r>
              <a:rPr lang="en-US" sz="1500" dirty="0" err="1">
                <a:latin typeface="Courier New" panose="02070309020205020404" pitchFamily="49" charset="0"/>
                <a:cs typeface="Courier New" panose="02070309020205020404" pitchFamily="49" charset="0"/>
              </a:rPr>
              <a:t>FormBuilder</a:t>
            </a:r>
            <a:r>
              <a:rPr lang="en-US" sz="1500" dirty="0">
                <a:latin typeface="Courier New" panose="02070309020205020404" pitchFamily="49" charset="0"/>
                <a:cs typeface="Courier New" panose="02070309020205020404" pitchFamily="49" charset="0"/>
              </a:rPr>
              <a:t>) {</a:t>
            </a:r>
          </a:p>
          <a:p>
            <a:pPr marL="114300" indent="0">
              <a:buNone/>
            </a:pPr>
            <a:r>
              <a:rPr lang="en-US" sz="1500" dirty="0" err="1">
                <a:latin typeface="Courier New" panose="02070309020205020404" pitchFamily="49" charset="0"/>
                <a:cs typeface="Courier New" panose="02070309020205020404" pitchFamily="49" charset="0"/>
              </a:rPr>
              <a:t>this.login</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this.fb.group</a:t>
            </a:r>
            <a:r>
              <a:rPr lang="en-US" sz="1500" dirty="0">
                <a:latin typeface="Courier New" panose="02070309020205020404" pitchFamily="49" charset="0"/>
                <a:cs typeface="Courier New" panose="02070309020205020404" pitchFamily="49" charset="0"/>
              </a:rPr>
              <a:t>({</a:t>
            </a:r>
          </a:p>
          <a:p>
            <a:pPr marL="114300" indent="0">
              <a:buNone/>
            </a:pPr>
            <a:r>
              <a:rPr lang="en-US" sz="1500" dirty="0">
                <a:latin typeface="Courier New" panose="02070309020205020404" pitchFamily="49" charset="0"/>
                <a:cs typeface="Courier New" panose="02070309020205020404" pitchFamily="49" charset="0"/>
              </a:rPr>
              <a:t>	username: ['', </a:t>
            </a:r>
            <a:r>
              <a:rPr lang="en-US" sz="1500" dirty="0" err="1">
                <a:latin typeface="Courier New" panose="02070309020205020404" pitchFamily="49" charset="0"/>
                <a:cs typeface="Courier New" panose="02070309020205020404" pitchFamily="49" charset="0"/>
              </a:rPr>
              <a:t>Validators.required</a:t>
            </a:r>
            <a:r>
              <a:rPr lang="en-US" sz="1500" dirty="0">
                <a:latin typeface="Courier New" panose="02070309020205020404" pitchFamily="49" charset="0"/>
                <a:cs typeface="Courier New" panose="02070309020205020404" pitchFamily="49" charset="0"/>
              </a:rPr>
              <a:t>]   });</a:t>
            </a:r>
          </a:p>
          <a:p>
            <a:pPr marL="114300" indent="0">
              <a:buNone/>
            </a:pPr>
            <a:r>
              <a:rPr lang="en-US" sz="1500" dirty="0">
                <a:latin typeface="Courier New" panose="02070309020205020404" pitchFamily="49" charset="0"/>
                <a:cs typeface="Courier New" panose="02070309020205020404" pitchFamily="49" charset="0"/>
              </a:rPr>
              <a:t>}</a:t>
            </a:r>
          </a:p>
          <a:p>
            <a:pPr marL="114300" indent="0">
              <a:buNone/>
            </a:pPr>
            <a:r>
              <a:rPr lang="en-US" sz="1500" dirty="0" err="1">
                <a:latin typeface="Courier New" panose="02070309020205020404" pitchFamily="49" charset="0"/>
                <a:cs typeface="Courier New" panose="02070309020205020404" pitchFamily="49" charset="0"/>
              </a:rPr>
              <a:t>loginForm</a:t>
            </a:r>
            <a:r>
              <a:rPr lang="en-US" sz="1500" dirty="0">
                <a:latin typeface="Courier New" panose="02070309020205020404" pitchFamily="49" charset="0"/>
                <a:cs typeface="Courier New" panose="02070309020205020404" pitchFamily="49" charset="0"/>
              </a:rPr>
              <a:t>(){</a:t>
            </a:r>
          </a:p>
          <a:p>
            <a:pPr marL="114300" indent="0">
              <a:buNone/>
            </a:pPr>
            <a:r>
              <a:rPr lang="en-US" sz="1500" dirty="0">
                <a:latin typeface="Courier New" panose="02070309020205020404" pitchFamily="49" charset="0"/>
                <a:cs typeface="Courier New" panose="02070309020205020404" pitchFamily="49" charset="0"/>
              </a:rPr>
              <a:t>	console.log(</a:t>
            </a:r>
            <a:r>
              <a:rPr lang="en-US" sz="1500" dirty="0" err="1">
                <a:latin typeface="Courier New" panose="02070309020205020404" pitchFamily="49" charset="0"/>
                <a:cs typeface="Courier New" panose="02070309020205020404" pitchFamily="49" charset="0"/>
              </a:rPr>
              <a:t>this.login.value</a:t>
            </a:r>
            <a:r>
              <a:rPr lang="en-US" sz="1500" dirty="0">
                <a:latin typeface="Courier New" panose="02070309020205020404" pitchFamily="49" charset="0"/>
                <a:cs typeface="Courier New" panose="02070309020205020404" pitchFamily="49" charset="0"/>
              </a:rPr>
              <a:t>)</a:t>
            </a:r>
          </a:p>
          <a:p>
            <a:pPr marL="114300" indent="0">
              <a:buNone/>
            </a:pPr>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817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forms basics</a:t>
            </a:r>
          </a:p>
        </p:txBody>
      </p:sp>
      <p:sp>
        <p:nvSpPr>
          <p:cNvPr id="3" name="Content Placeholder 2"/>
          <p:cNvSpPr>
            <a:spLocks noGrp="1"/>
          </p:cNvSpPr>
          <p:nvPr>
            <p:ph idx="1"/>
          </p:nvPr>
        </p:nvSpPr>
        <p:spPr/>
        <p:txBody>
          <a:bodyPr/>
          <a:lstStyle/>
          <a:p>
            <a:pPr marL="571500" indent="-457200">
              <a:buFont typeface="+mj-lt"/>
              <a:buAutoNum type="arabicPeriod"/>
            </a:pPr>
            <a:endParaRPr lang="en-US" sz="2400" b="1" dirty="0">
              <a:solidFill>
                <a:srgbClr val="FF0000"/>
              </a:solidFill>
            </a:endParaRPr>
          </a:p>
          <a:p>
            <a:pPr marL="571500" indent="-457200">
              <a:buFont typeface="+mj-lt"/>
              <a:buAutoNum type="arabicPeriod"/>
            </a:pPr>
            <a:r>
              <a:rPr lang="en-US" sz="2400" b="1" dirty="0" err="1"/>
              <a:t>FormGroup</a:t>
            </a:r>
            <a:endParaRPr lang="en-US" sz="2400" b="1" dirty="0"/>
          </a:p>
          <a:p>
            <a:pPr marL="571500" indent="-457200">
              <a:buFont typeface="+mj-lt"/>
              <a:buAutoNum type="arabicPeriod"/>
            </a:pPr>
            <a:endParaRPr lang="en-US" sz="2400" b="1" dirty="0">
              <a:solidFill>
                <a:srgbClr val="FF0000"/>
              </a:solidFill>
            </a:endParaRPr>
          </a:p>
          <a:p>
            <a:pPr marL="571500" indent="-457200">
              <a:buFont typeface="+mj-lt"/>
              <a:buAutoNum type="arabicPeriod"/>
            </a:pPr>
            <a:r>
              <a:rPr lang="en-US" sz="2400" b="1" dirty="0" err="1"/>
              <a:t>FormControl</a:t>
            </a:r>
            <a:endParaRPr lang="en-US" sz="2400" b="1" dirty="0"/>
          </a:p>
          <a:p>
            <a:pPr marL="571500" indent="-457200">
              <a:buFont typeface="+mj-lt"/>
              <a:buAutoNum type="arabicPeriod"/>
            </a:pPr>
            <a:endParaRPr lang="en-US" sz="2400" b="1" dirty="0">
              <a:solidFill>
                <a:srgbClr val="FF0000"/>
              </a:solidFill>
            </a:endParaRPr>
          </a:p>
          <a:p>
            <a:pPr marL="571500" indent="-457200">
              <a:buFont typeface="+mj-lt"/>
              <a:buAutoNum type="arabicPeriod"/>
            </a:pPr>
            <a:r>
              <a:rPr lang="en-US" sz="2400" b="1" dirty="0" err="1"/>
              <a:t>FormBuilder</a:t>
            </a:r>
            <a:endParaRPr lang="en-US" sz="2400" b="1" dirty="0"/>
          </a:p>
          <a:p>
            <a:endParaRPr lang="en-US" dirty="0"/>
          </a:p>
        </p:txBody>
      </p:sp>
    </p:spTree>
    <p:extLst>
      <p:ext uri="{BB962C8B-B14F-4D97-AF65-F5344CB8AC3E}">
        <p14:creationId xmlns:p14="http://schemas.microsoft.com/office/powerpoint/2010/main" val="161333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FormControl</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b="1" dirty="0" err="1">
                <a:solidFill>
                  <a:srgbClr val="FF0000"/>
                </a:solidFill>
              </a:rPr>
              <a:t>FormControl</a:t>
            </a:r>
            <a:r>
              <a:rPr lang="en-US" dirty="0"/>
              <a:t>: it tracks the value and validity status of an angular form control. It matches to a HTML form control such as an input or a selector. </a:t>
            </a:r>
          </a:p>
          <a:p>
            <a:endParaRPr lang="en-US" dirty="0"/>
          </a:p>
          <a:p>
            <a:r>
              <a:rPr lang="en-US" b="1" u="sng" dirty="0"/>
              <a:t>Example</a:t>
            </a:r>
            <a:r>
              <a:rPr lang="en-US" dirty="0"/>
              <a:t> shows a </a:t>
            </a:r>
            <a:r>
              <a:rPr lang="en-US" dirty="0" err="1"/>
              <a:t>FormControl</a:t>
            </a:r>
            <a:r>
              <a:rPr lang="en-US" dirty="0"/>
              <a:t> for the name property which should not be empty. </a:t>
            </a:r>
          </a:p>
          <a:p>
            <a:endParaRPr lang="en-US" dirty="0"/>
          </a:p>
          <a:p>
            <a:r>
              <a:rPr lang="en-US" dirty="0" err="1"/>
              <a:t>ts</a:t>
            </a:r>
            <a:r>
              <a:rPr lang="en-US" dirty="0"/>
              <a:t> file:</a:t>
            </a:r>
          </a:p>
          <a:p>
            <a:pPr marL="411480" lvl="1" indent="0">
              <a:buNone/>
            </a:pPr>
            <a:r>
              <a:rPr lang="en-US" dirty="0">
                <a:latin typeface="Courier New" panose="02070309020205020404" pitchFamily="49" charset="0"/>
                <a:cs typeface="Courier New" panose="02070309020205020404" pitchFamily="49" charset="0"/>
              </a:rPr>
              <a:t>this.name = new </a:t>
            </a:r>
            <a:r>
              <a:rPr lang="en-US" dirty="0" err="1">
                <a:latin typeface="Courier New" panose="02070309020205020404" pitchFamily="49" charset="0"/>
                <a:cs typeface="Courier New" panose="02070309020205020404" pitchFamily="49" charset="0"/>
              </a:rPr>
              <a:t>FormControl</a:t>
            </a:r>
            <a:r>
              <a:rPr lang="en-US" dirty="0">
                <a:latin typeface="Courier New" panose="02070309020205020404" pitchFamily="49" charset="0"/>
                <a:cs typeface="Courier New" panose="02070309020205020404" pitchFamily="49" charset="0"/>
              </a:rPr>
              <a:t>('Dayana', </a:t>
            </a:r>
            <a:r>
              <a:rPr lang="en-US" dirty="0" err="1">
                <a:latin typeface="Courier New" panose="02070309020205020404" pitchFamily="49" charset="0"/>
                <a:cs typeface="Courier New" panose="02070309020205020404" pitchFamily="49" charset="0"/>
              </a:rPr>
              <a:t>Validators.required</a:t>
            </a:r>
            <a:r>
              <a:rPr lang="en-US" dirty="0">
                <a:latin typeface="Courier New" panose="02070309020205020404" pitchFamily="49" charset="0"/>
                <a:cs typeface="Courier New" panose="02070309020205020404" pitchFamily="49" charset="0"/>
              </a:rPr>
              <a:t>)</a:t>
            </a:r>
          </a:p>
          <a:p>
            <a:r>
              <a:rPr lang="en-US" dirty="0"/>
              <a:t>html file:</a:t>
            </a:r>
          </a:p>
          <a:p>
            <a:pPr marL="411480" lvl="1" indent="0">
              <a:buNone/>
            </a:pPr>
            <a:r>
              <a:rPr lang="en-US" sz="2100" dirty="0">
                <a:latin typeface="Courier New" panose="02070309020205020404" pitchFamily="49" charset="0"/>
                <a:cs typeface="Courier New" panose="02070309020205020404" pitchFamily="49" charset="0"/>
              </a:rPr>
              <a:t>&lt;ion-input type="text" </a:t>
            </a:r>
            <a:r>
              <a:rPr lang="en-US" sz="2100" dirty="0" err="1">
                <a:latin typeface="Courier New" panose="02070309020205020404" pitchFamily="49" charset="0"/>
                <a:cs typeface="Courier New" panose="02070309020205020404" pitchFamily="49" charset="0"/>
              </a:rPr>
              <a:t>formControlName</a:t>
            </a:r>
            <a:r>
              <a:rPr lang="en-US" sz="2100" dirty="0">
                <a:latin typeface="Courier New" panose="02070309020205020404" pitchFamily="49" charset="0"/>
                <a:cs typeface="Courier New" panose="02070309020205020404" pitchFamily="49" charset="0"/>
              </a:rPr>
              <a:t>="name"&gt;&lt;/ion-input&gt;</a:t>
            </a:r>
            <a:endParaRPr lang="en-US" dirty="0"/>
          </a:p>
        </p:txBody>
      </p:sp>
    </p:spTree>
    <p:extLst>
      <p:ext uri="{BB962C8B-B14F-4D97-AF65-F5344CB8AC3E}">
        <p14:creationId xmlns:p14="http://schemas.microsoft.com/office/powerpoint/2010/main" val="58799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FormGroup</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err="1">
                <a:solidFill>
                  <a:srgbClr val="C00000"/>
                </a:solidFill>
              </a:rPr>
              <a:t>FormGroup</a:t>
            </a:r>
            <a:r>
              <a:rPr lang="en-US" dirty="0"/>
              <a:t>: it tracks the value and validity state of a </a:t>
            </a:r>
            <a:r>
              <a:rPr lang="en-US" dirty="0" err="1"/>
              <a:t>FormBuilder</a:t>
            </a:r>
            <a:r>
              <a:rPr lang="en-US" dirty="0"/>
              <a:t> instance group. It aggregates the values of each child </a:t>
            </a:r>
            <a:r>
              <a:rPr lang="en-US" dirty="0" err="1"/>
              <a:t>FormControl</a:t>
            </a:r>
            <a:r>
              <a:rPr lang="en-US" dirty="0"/>
              <a:t> into one object, with each form control name as the key. It calculates its status by reducing the statuses of its children. </a:t>
            </a:r>
          </a:p>
          <a:p>
            <a:endParaRPr lang="en-US" dirty="0"/>
          </a:p>
          <a:p>
            <a:r>
              <a:rPr lang="en-US" dirty="0"/>
              <a:t>For example, if one of the controls in a group is invalid, the entire group becomes invalid: </a:t>
            </a:r>
          </a:p>
          <a:p>
            <a:endParaRPr lang="en-US" dirty="0"/>
          </a:p>
          <a:p>
            <a:pPr marL="411480" lvl="1" indent="0">
              <a:buNone/>
            </a:pPr>
            <a:r>
              <a:rPr lang="en-US" sz="1800" dirty="0" err="1">
                <a:latin typeface="Courier New" panose="02070309020205020404" pitchFamily="49" charset="0"/>
                <a:cs typeface="Courier New" panose="02070309020205020404" pitchFamily="49" charset="0"/>
              </a:rPr>
              <a:t>this.user</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FormGroup</a:t>
            </a:r>
            <a:r>
              <a:rPr lang="en-US" sz="1800" dirty="0">
                <a:latin typeface="Courier New" panose="02070309020205020404" pitchFamily="49" charset="0"/>
                <a:cs typeface="Courier New" panose="02070309020205020404" pitchFamily="49" charset="0"/>
              </a:rPr>
              <a:t>(</a:t>
            </a:r>
          </a:p>
          <a:p>
            <a:pPr marL="411480" lvl="1" indent="0">
              <a:buNone/>
            </a:pPr>
            <a:r>
              <a:rPr lang="en-US" sz="1800" dirty="0">
                <a:latin typeface="Courier New" panose="02070309020205020404" pitchFamily="49" charset="0"/>
                <a:cs typeface="Courier New" panose="02070309020205020404" pitchFamily="49" charset="0"/>
              </a:rPr>
              <a:t>{ name: new </a:t>
            </a:r>
            <a:r>
              <a:rPr lang="en-US" sz="1800" dirty="0" err="1">
                <a:latin typeface="Courier New" panose="02070309020205020404" pitchFamily="49" charset="0"/>
                <a:cs typeface="Courier New" panose="02070309020205020404" pitchFamily="49" charset="0"/>
              </a:rPr>
              <a:t>FormControl</a:t>
            </a:r>
            <a:r>
              <a:rPr lang="en-US" sz="1800" dirty="0">
                <a:latin typeface="Courier New" panose="02070309020205020404" pitchFamily="49" charset="0"/>
                <a:cs typeface="Courier New" panose="02070309020205020404" pitchFamily="49" charset="0"/>
              </a:rPr>
              <a:t>('Dayana',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 </a:t>
            </a:r>
          </a:p>
          <a:p>
            <a:pPr marL="411480" lvl="1" indent="0">
              <a:buNone/>
            </a:pPr>
            <a:r>
              <a:rPr lang="en-US" sz="1800" dirty="0">
                <a:latin typeface="Courier New" panose="02070309020205020404" pitchFamily="49" charset="0"/>
                <a:cs typeface="Courier New" panose="02070309020205020404" pitchFamily="49" charset="0"/>
              </a:rPr>
              <a:t>  country: new </a:t>
            </a:r>
            <a:r>
              <a:rPr lang="en-US" sz="1800" dirty="0" err="1">
                <a:latin typeface="Courier New" panose="02070309020205020404" pitchFamily="49" charset="0"/>
                <a:cs typeface="Courier New" panose="02070309020205020404" pitchFamily="49" charset="0"/>
              </a:rPr>
              <a:t>FormControl</a:t>
            </a:r>
            <a:r>
              <a:rPr lang="en-US" sz="1800" dirty="0">
                <a:latin typeface="Courier New" panose="02070309020205020404" pitchFamily="49" charset="0"/>
                <a:cs typeface="Courier New" panose="02070309020205020404" pitchFamily="49" charset="0"/>
              </a:rPr>
              <a:t>('Uruguay',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 </a:t>
            </a:r>
          </a:p>
          <a:p>
            <a:pPr marL="411480" lvl="1" indent="0">
              <a:buNone/>
            </a:pPr>
            <a:r>
              <a:rPr lang="en-US" sz="1800"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221059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FormBuilder</a:t>
            </a:r>
            <a:endParaRPr lang="en-US" b="1" dirty="0">
              <a:solidFill>
                <a:schemeClr val="tx1"/>
              </a:solidFill>
            </a:endParaRPr>
          </a:p>
        </p:txBody>
      </p:sp>
      <p:sp>
        <p:nvSpPr>
          <p:cNvPr id="3" name="Content Placeholder 2"/>
          <p:cNvSpPr>
            <a:spLocks noGrp="1"/>
          </p:cNvSpPr>
          <p:nvPr>
            <p:ph idx="1"/>
          </p:nvPr>
        </p:nvSpPr>
        <p:spPr/>
        <p:txBody>
          <a:bodyPr>
            <a:normAutofit fontScale="92500"/>
          </a:bodyPr>
          <a:lstStyle/>
          <a:p>
            <a:r>
              <a:rPr lang="en-US" dirty="0" err="1">
                <a:solidFill>
                  <a:srgbClr val="C00000"/>
                </a:solidFill>
              </a:rPr>
              <a:t>FormBuilder</a:t>
            </a:r>
            <a:r>
              <a:rPr lang="en-US" dirty="0"/>
              <a:t>: is a helper class that creates </a:t>
            </a:r>
            <a:r>
              <a:rPr lang="en-US" dirty="0" err="1"/>
              <a:t>FormGroup</a:t>
            </a:r>
            <a:r>
              <a:rPr lang="en-US" dirty="0"/>
              <a:t>, </a:t>
            </a:r>
            <a:r>
              <a:rPr lang="en-US" dirty="0" err="1"/>
              <a:t>FormControl</a:t>
            </a:r>
            <a:r>
              <a:rPr lang="en-US" dirty="0"/>
              <a:t> and </a:t>
            </a:r>
            <a:r>
              <a:rPr lang="en-US" dirty="0" err="1"/>
              <a:t>FormArray</a:t>
            </a:r>
            <a:r>
              <a:rPr lang="en-US" dirty="0"/>
              <a:t> instances for us. It basically reduces the repetition and clutter by handling details of form control creation for you. </a:t>
            </a:r>
          </a:p>
          <a:p>
            <a:endParaRPr lang="en-US" sz="1400" dirty="0"/>
          </a:p>
          <a:p>
            <a:r>
              <a:rPr lang="en-US" sz="1800" dirty="0" err="1">
                <a:latin typeface="Courier New" panose="02070309020205020404" pitchFamily="49" charset="0"/>
                <a:cs typeface="Courier New" panose="02070309020205020404" pitchFamily="49" charset="0"/>
              </a:rPr>
              <a:t>this.validations_form</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this.formBuilder.group</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name: new </a:t>
            </a:r>
            <a:r>
              <a:rPr lang="en-US" sz="1800" dirty="0" err="1">
                <a:latin typeface="Courier New" panose="02070309020205020404" pitchFamily="49" charset="0"/>
                <a:cs typeface="Courier New" panose="02070309020205020404" pitchFamily="49" charset="0"/>
              </a:rPr>
              <a:t>FormControl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     	email: new </a:t>
            </a:r>
            <a:r>
              <a:rPr lang="en-US" sz="1800" dirty="0" err="1">
                <a:latin typeface="Courier New" panose="02070309020205020404" pitchFamily="49" charset="0"/>
                <a:cs typeface="Courier New" panose="02070309020205020404" pitchFamily="49" charset="0"/>
              </a:rPr>
              <a:t>FormControl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Validators.compose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Validators.pattern</a:t>
            </a:r>
            <a:r>
              <a:rPr lang="en-US" sz="1800" dirty="0">
                <a:latin typeface="Courier New" panose="02070309020205020404" pitchFamily="49" charset="0"/>
                <a:cs typeface="Courier New" panose="02070309020205020404" pitchFamily="49" charset="0"/>
              </a:rPr>
              <a:t>('^[a-	zA-Z0-9_.+-]+@[a-zA-Z0-9-]+.[a-zA-Z0-9-.]+$') 	])) </a:t>
            </a:r>
          </a:p>
          <a:p>
            <a:pPr marL="114300" indent="0">
              <a:buNone/>
            </a:pPr>
            <a:r>
              <a:rPr lang="en-US" sz="1800" dirty="0">
                <a:latin typeface="Courier New" panose="02070309020205020404" pitchFamily="49" charset="0"/>
                <a:cs typeface="Courier New" panose="02070309020205020404" pitchFamily="49" charset="0"/>
              </a:rPr>
              <a:t> }); </a:t>
            </a:r>
          </a:p>
          <a:p>
            <a:endParaRPr lang="en-US" sz="1800" dirty="0">
              <a:latin typeface="Courier New" panose="02070309020205020404" pitchFamily="49" charset="0"/>
              <a:cs typeface="Courier New" panose="02070309020205020404" pitchFamily="49" charset="0"/>
            </a:endParaRPr>
          </a:p>
          <a:p>
            <a:r>
              <a:rPr lang="en-US" dirty="0"/>
              <a:t>All of them should be imported from the @angular/forms module.</a:t>
            </a:r>
          </a:p>
          <a:p>
            <a:pPr marL="411480" lvl="1" indent="0">
              <a:buNone/>
            </a:pPr>
            <a:r>
              <a:rPr lang="en-US" sz="1600" b="1" dirty="0">
                <a:latin typeface="Courier New" panose="02070309020205020404" pitchFamily="49" charset="0"/>
                <a:cs typeface="Courier New" panose="02070309020205020404" pitchFamily="49" charset="0"/>
              </a:rPr>
              <a:t>import { Validators, </a:t>
            </a:r>
            <a:r>
              <a:rPr lang="en-US" sz="1600" b="1" dirty="0" err="1">
                <a:latin typeface="Courier New" panose="02070309020205020404" pitchFamily="49" charset="0"/>
                <a:cs typeface="Courier New" panose="02070309020205020404" pitchFamily="49" charset="0"/>
              </a:rPr>
              <a:t>FormBuilder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FormGroup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FormControl</a:t>
            </a:r>
            <a:r>
              <a:rPr lang="en-US" sz="1600" b="1" dirty="0">
                <a:latin typeface="Courier New" panose="02070309020205020404" pitchFamily="49" charset="0"/>
                <a:cs typeface="Courier New" panose="02070309020205020404" pitchFamily="49" charset="0"/>
              </a:rPr>
              <a:t> } from '@angular/forms';</a:t>
            </a:r>
          </a:p>
          <a:p>
            <a:endParaRPr lang="en-US" dirty="0"/>
          </a:p>
        </p:txBody>
      </p:sp>
    </p:spTree>
    <p:extLst>
      <p:ext uri="{BB962C8B-B14F-4D97-AF65-F5344CB8AC3E}">
        <p14:creationId xmlns:p14="http://schemas.microsoft.com/office/powerpoint/2010/main" val="64016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1. </a:t>
            </a:r>
            <a:r>
              <a:rPr lang="en-US" b="1" dirty="0" err="1">
                <a:solidFill>
                  <a:schemeClr val="tx1"/>
                </a:solidFill>
              </a:rPr>
              <a:t>FormControl</a:t>
            </a:r>
            <a:endParaRPr lang="en-US" dirty="0"/>
          </a:p>
        </p:txBody>
      </p:sp>
      <p:sp>
        <p:nvSpPr>
          <p:cNvPr id="3" name="Content Placeholder 2"/>
          <p:cNvSpPr>
            <a:spLocks noGrp="1"/>
          </p:cNvSpPr>
          <p:nvPr>
            <p:ph idx="1"/>
          </p:nvPr>
        </p:nvSpPr>
        <p:spPr/>
        <p:txBody>
          <a:bodyPr/>
          <a:lstStyle/>
          <a:p>
            <a:r>
              <a:rPr lang="en-US" dirty="0"/>
              <a:t>A </a:t>
            </a:r>
            <a:r>
              <a:rPr lang="en-US" b="1" dirty="0" err="1"/>
              <a:t>FormControl</a:t>
            </a:r>
            <a:r>
              <a:rPr lang="en-US" dirty="0"/>
              <a:t> is tied to an input field, it has a </a:t>
            </a:r>
            <a:r>
              <a:rPr lang="en-US" b="1" dirty="0"/>
              <a:t>value</a:t>
            </a:r>
            <a:r>
              <a:rPr lang="en-US" dirty="0"/>
              <a:t> (i.e. the value the user has entered), and a validation state (i.e. whether or not the value is valid based on an optional validation function).</a:t>
            </a:r>
          </a:p>
          <a:p>
            <a:endParaRPr lang="en-US" dirty="0"/>
          </a:p>
          <a:p>
            <a:r>
              <a:rPr lang="en-US" dirty="0"/>
              <a:t>A single </a:t>
            </a:r>
            <a:r>
              <a:rPr lang="en-US" b="1" dirty="0" err="1"/>
              <a:t>FormControl</a:t>
            </a:r>
            <a:r>
              <a:rPr lang="en-US" dirty="0"/>
              <a:t> can be manually created using the following syntax:</a:t>
            </a:r>
          </a:p>
          <a:p>
            <a:endParaRPr lang="en-US" dirty="0"/>
          </a:p>
          <a:p>
            <a:pPr marL="411480" lvl="1" indent="0">
              <a:buNone/>
            </a:pPr>
            <a:r>
              <a:rPr lang="en-US" sz="1800" dirty="0" err="1">
                <a:latin typeface="Courier New" panose="02070309020205020404" pitchFamily="49" charset="0"/>
                <a:cs typeface="Courier New" panose="02070309020205020404" pitchFamily="49" charset="0"/>
              </a:rPr>
              <a:t>this.myControl</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FormControl</a:t>
            </a:r>
            <a:r>
              <a:rPr lang="en-US" sz="1800" dirty="0">
                <a:latin typeface="Courier New" panose="02070309020205020404" pitchFamily="49" charset="0"/>
                <a:cs typeface="Courier New" panose="02070309020205020404" pitchFamily="49" charset="0"/>
              </a:rPr>
              <a:t>('value', 	*validation function goes here*, </a:t>
            </a:r>
          </a:p>
          <a:p>
            <a:pPr marL="411480" lvl="1" indent="0">
              <a:buNone/>
            </a:pPr>
            <a:r>
              <a:rPr lang="en-US" sz="1800" dirty="0">
                <a:latin typeface="Courier New" panose="02070309020205020404" pitchFamily="49" charset="0"/>
                <a:cs typeface="Courier New" panose="02070309020205020404" pitchFamily="49" charset="0"/>
              </a:rPr>
              <a:t>	*asynchronous validation function goes here*);</a:t>
            </a:r>
          </a:p>
        </p:txBody>
      </p:sp>
    </p:spTree>
    <p:extLst>
      <p:ext uri="{BB962C8B-B14F-4D97-AF65-F5344CB8AC3E}">
        <p14:creationId xmlns:p14="http://schemas.microsoft.com/office/powerpoint/2010/main" val="369121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2. </a:t>
            </a:r>
            <a:r>
              <a:rPr lang="en-US" b="1" dirty="0" err="1">
                <a:solidFill>
                  <a:schemeClr val="tx1"/>
                </a:solidFill>
              </a:rPr>
              <a:t>FormGroup</a:t>
            </a:r>
            <a:endParaRPr lang="en-US" dirty="0"/>
          </a:p>
        </p:txBody>
      </p:sp>
      <p:sp>
        <p:nvSpPr>
          <p:cNvPr id="3" name="Content Placeholder 2"/>
          <p:cNvSpPr>
            <a:spLocks noGrp="1"/>
          </p:cNvSpPr>
          <p:nvPr>
            <p:ph idx="1"/>
          </p:nvPr>
        </p:nvSpPr>
        <p:spPr/>
        <p:txBody>
          <a:bodyPr/>
          <a:lstStyle/>
          <a:p>
            <a:pPr marL="114300" indent="0">
              <a:buNone/>
            </a:pPr>
            <a:r>
              <a:rPr lang="en-US" dirty="0"/>
              <a:t>And this is tied to the input in the template by using the </a:t>
            </a:r>
            <a:r>
              <a:rPr lang="en-US" dirty="0" err="1"/>
              <a:t>ngControl</a:t>
            </a:r>
            <a:r>
              <a:rPr lang="en-US" dirty="0"/>
              <a:t> directive:</a:t>
            </a:r>
          </a:p>
          <a:p>
            <a:endParaRPr lang="en-US" dirty="0"/>
          </a:p>
          <a:p>
            <a:pPr marL="411480" lvl="1" indent="0">
              <a:buNone/>
            </a:pPr>
            <a:r>
              <a:rPr lang="en-US" sz="1600" dirty="0">
                <a:latin typeface="Courier New" panose="02070309020205020404" pitchFamily="49" charset="0"/>
                <a:cs typeface="Courier New" panose="02070309020205020404" pitchFamily="49" charset="0"/>
              </a:rPr>
              <a:t>&lt;ion-input </a:t>
            </a:r>
            <a:r>
              <a:rPr lang="en-US" sz="1600" dirty="0" err="1">
                <a:latin typeface="Courier New" panose="02070309020205020404" pitchFamily="49" charset="0"/>
                <a:cs typeface="Courier New" panose="02070309020205020404" pitchFamily="49" charset="0"/>
              </a:rPr>
              <a:t>formControlName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myControl</a:t>
            </a:r>
            <a:r>
              <a:rPr lang="en-US" sz="1600" dirty="0">
                <a:latin typeface="Courier New" panose="02070309020205020404" pitchFamily="49" charset="0"/>
                <a:cs typeface="Courier New" panose="02070309020205020404" pitchFamily="49" charset="0"/>
              </a:rPr>
              <a:t>" type="text"&gt;</a:t>
            </a:r>
          </a:p>
          <a:p>
            <a:pPr marL="411480" lvl="1" indent="0">
              <a:buNone/>
            </a:pPr>
            <a:r>
              <a:rPr lang="en-US" sz="1600" dirty="0">
                <a:latin typeface="Courier New" panose="02070309020205020404" pitchFamily="49" charset="0"/>
                <a:cs typeface="Courier New" panose="02070309020205020404" pitchFamily="49" charset="0"/>
              </a:rPr>
              <a:t>&lt;/ion-input&gt;</a:t>
            </a:r>
          </a:p>
          <a:p>
            <a:pPr marL="411480" lvl="1" indent="0">
              <a:buNone/>
            </a:pPr>
            <a:endParaRPr lang="en-US" sz="1600" dirty="0">
              <a:latin typeface="Courier New" panose="02070309020205020404" pitchFamily="49" charset="0"/>
              <a:cs typeface="Courier New" panose="02070309020205020404" pitchFamily="49" charset="0"/>
            </a:endParaRPr>
          </a:p>
          <a:p>
            <a:pPr marL="411480" lvl="1" indent="0">
              <a:buNone/>
            </a:pPr>
            <a:r>
              <a:rPr lang="en-US" sz="1600" dirty="0"/>
              <a:t>We can also create and manage multiple </a:t>
            </a:r>
            <a:r>
              <a:rPr lang="en-US" sz="1600" b="1" dirty="0" err="1"/>
              <a:t>FormControls</a:t>
            </a:r>
            <a:r>
              <a:rPr lang="en-US" sz="1600" dirty="0"/>
              <a:t> at once in a single </a:t>
            </a:r>
            <a:r>
              <a:rPr lang="en-US" sz="1600" b="1" dirty="0" err="1"/>
              <a:t>FormGroup</a:t>
            </a:r>
            <a:r>
              <a:rPr lang="en-US" sz="1600" dirty="0"/>
              <a:t>, like this:</a:t>
            </a:r>
          </a:p>
          <a:p>
            <a:pPr marL="411480" lvl="1" indent="0">
              <a:buNone/>
            </a:pPr>
            <a:endParaRPr lang="en-US" sz="1600" dirty="0">
              <a:latin typeface="Courier New" panose="02070309020205020404" pitchFamily="49" charset="0"/>
              <a:cs typeface="Courier New" panose="02070309020205020404" pitchFamily="49" charset="0"/>
            </a:endParaRPr>
          </a:p>
          <a:p>
            <a:pPr marL="411480" lvl="1" indent="0" fontAlgn="base">
              <a:buNone/>
            </a:pPr>
            <a:r>
              <a:rPr lang="en-US" sz="1600" dirty="0" err="1">
                <a:latin typeface="Courier New" panose="02070309020205020404" pitchFamily="49" charset="0"/>
                <a:cs typeface="Courier New" panose="02070309020205020404" pitchFamily="49" charset="0"/>
              </a:rPr>
              <a:t>this.myForm</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FormGroup</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FormControl</a:t>
            </a:r>
            <a:r>
              <a:rPr lang="en-US" sz="1600" dirty="0">
                <a:latin typeface="Courier New" panose="02070309020205020404" pitchFamily="49" charset="0"/>
                <a:cs typeface="Courier New" panose="02070309020205020404" pitchFamily="49" charset="0"/>
              </a:rPr>
              <a:t>('Josh'),</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FormControl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Morony</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a:t>
            </a:r>
          </a:p>
          <a:p>
            <a:pPr marL="411480" lvl="1"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2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3. </a:t>
            </a:r>
            <a:r>
              <a:rPr lang="en-US" b="1" dirty="0" err="1">
                <a:solidFill>
                  <a:schemeClr val="tx1"/>
                </a:solidFill>
              </a:rPr>
              <a:t>FormBuilder</a:t>
            </a:r>
            <a:endParaRPr lang="en-US" dirty="0"/>
          </a:p>
        </p:txBody>
      </p:sp>
      <p:sp>
        <p:nvSpPr>
          <p:cNvPr id="3" name="Content Placeholder 2"/>
          <p:cNvSpPr>
            <a:spLocks noGrp="1"/>
          </p:cNvSpPr>
          <p:nvPr>
            <p:ph idx="1"/>
          </p:nvPr>
        </p:nvSpPr>
        <p:spPr/>
        <p:txBody>
          <a:bodyPr/>
          <a:lstStyle/>
          <a:p>
            <a:pPr marL="114300" indent="0">
              <a:buNone/>
            </a:pPr>
            <a:r>
              <a:rPr lang="en-US" dirty="0"/>
              <a:t>We can use another service called </a:t>
            </a:r>
            <a:r>
              <a:rPr lang="en-US" b="1" dirty="0" err="1"/>
              <a:t>FormBuilder</a:t>
            </a:r>
            <a:r>
              <a:rPr lang="en-US" dirty="0"/>
              <a:t> to make the process of creating a </a:t>
            </a:r>
            <a:r>
              <a:rPr lang="en-US" b="1" dirty="0" err="1"/>
              <a:t>FormGroup</a:t>
            </a:r>
            <a:r>
              <a:rPr lang="en-US" dirty="0"/>
              <a:t> a little easier, and it would look like this:</a:t>
            </a:r>
          </a:p>
          <a:p>
            <a:endParaRPr lang="en-US" dirty="0"/>
          </a:p>
          <a:p>
            <a:pPr marL="411480" lvl="1" indent="0" fontAlgn="base">
              <a:buNone/>
            </a:pPr>
            <a:r>
              <a:rPr lang="en-US" sz="1600" dirty="0" err="1">
                <a:latin typeface="Courier New" panose="02070309020205020404" pitchFamily="49" charset="0"/>
                <a:cs typeface="Courier New" panose="02070309020205020404" pitchFamily="49" charset="0"/>
              </a:rPr>
              <a:t>this.myForm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formBuilder.group</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['value'],</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['value', *validation function goes here*],</a:t>
            </a:r>
          </a:p>
          <a:p>
            <a:pPr marL="411480" lvl="1" indent="0" fontAlgn="base">
              <a:buNone/>
            </a:pPr>
            <a:r>
              <a:rPr lang="en-US" sz="1600" dirty="0">
                <a:latin typeface="Courier New" panose="02070309020205020404" pitchFamily="49" charset="0"/>
                <a:cs typeface="Courier New" panose="02070309020205020404" pitchFamily="49" charset="0"/>
              </a:rPr>
              <a:t>    age: ['value', *validation function goes here*, *asynchronous validation function goes here*]</a:t>
            </a:r>
          </a:p>
          <a:p>
            <a:pPr marL="411480" lvl="1" indent="0" fontAlgn="base">
              <a:buNone/>
            </a:pPr>
            <a:r>
              <a:rPr lang="en-US" sz="1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3533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3. </a:t>
            </a:r>
            <a:r>
              <a:rPr lang="en-US" b="1" dirty="0" err="1">
                <a:solidFill>
                  <a:schemeClr val="tx1"/>
                </a:solidFill>
              </a:rPr>
              <a:t>FormBuilder</a:t>
            </a:r>
            <a:endParaRPr lang="en-US" dirty="0"/>
          </a:p>
        </p:txBody>
      </p:sp>
      <p:sp>
        <p:nvSpPr>
          <p:cNvPr id="3" name="Content Placeholder 2"/>
          <p:cNvSpPr>
            <a:spLocks noGrp="1"/>
          </p:cNvSpPr>
          <p:nvPr>
            <p:ph idx="1"/>
          </p:nvPr>
        </p:nvSpPr>
        <p:spPr/>
        <p:txBody>
          <a:bodyPr>
            <a:normAutofit/>
          </a:bodyPr>
          <a:lstStyle/>
          <a:p>
            <a:r>
              <a:rPr lang="en-US" dirty="0"/>
              <a:t>We use the </a:t>
            </a:r>
            <a:r>
              <a:rPr lang="en-US" dirty="0" err="1"/>
              <a:t>formBuilder.group</a:t>
            </a:r>
            <a:r>
              <a:rPr lang="en-US" dirty="0"/>
              <a:t> function to create our </a:t>
            </a:r>
            <a:r>
              <a:rPr lang="en-US" b="1" dirty="0" err="1"/>
              <a:t>FormGroup</a:t>
            </a:r>
            <a:r>
              <a:rPr lang="en-US" dirty="0"/>
              <a:t> by supplying an object containing each of our </a:t>
            </a:r>
            <a:r>
              <a:rPr lang="en-US" b="1" dirty="0" err="1"/>
              <a:t>FormControls</a:t>
            </a:r>
            <a:r>
              <a:rPr lang="en-US" dirty="0"/>
              <a:t>. We must also set the </a:t>
            </a:r>
            <a:r>
              <a:rPr lang="en-US" dirty="0" err="1"/>
              <a:t>formGroup</a:t>
            </a:r>
            <a:r>
              <a:rPr lang="en-US" dirty="0"/>
              <a:t> property on the parent &lt;form&gt; to have the same name as our </a:t>
            </a:r>
            <a:r>
              <a:rPr lang="en-US" b="1" dirty="0" err="1"/>
              <a:t>FormBuilder</a:t>
            </a:r>
            <a:r>
              <a:rPr lang="en-US" dirty="0"/>
              <a:t> group, which would look like this:</a:t>
            </a:r>
          </a:p>
          <a:p>
            <a:endParaRPr lang="en-US" dirty="0"/>
          </a:p>
          <a:p>
            <a:pPr marL="114300" indent="0" fontAlgn="base">
              <a:buNone/>
            </a:pPr>
            <a:r>
              <a:rPr lang="en-US" sz="1400" dirty="0">
                <a:latin typeface="Courier New" panose="02070309020205020404" pitchFamily="49" charset="0"/>
                <a:cs typeface="Courier New" panose="02070309020205020404" pitchFamily="49" charset="0"/>
              </a:rPr>
              <a:t>&lt;form [</a:t>
            </a:r>
            <a:r>
              <a:rPr lang="en-US" sz="1400" dirty="0" err="1">
                <a:latin typeface="Courier New" panose="02070309020205020404" pitchFamily="49" charset="0"/>
                <a:cs typeface="Courier New" panose="02070309020205020404" pitchFamily="49" charset="0"/>
              </a:rPr>
              <a:t>formGroup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myForm</a:t>
            </a:r>
            <a:r>
              <a:rPr lang="en-US" sz="1400" dirty="0">
                <a:latin typeface="Courier New" panose="02070309020205020404" pitchFamily="49" charset="0"/>
                <a:cs typeface="Courier New" panose="02070309020205020404" pitchFamily="49" charset="0"/>
              </a:rPr>
              <a:t>"&gt;</a:t>
            </a:r>
          </a:p>
          <a:p>
            <a:pPr marL="114300" indent="0" fontAlgn="base">
              <a:buNone/>
            </a:pPr>
            <a:r>
              <a:rPr lang="en-US" sz="1400" dirty="0">
                <a:latin typeface="Courier New" panose="02070309020205020404" pitchFamily="49" charset="0"/>
                <a:cs typeface="Courier New" panose="02070309020205020404" pitchFamily="49" charset="0"/>
              </a:rPr>
              <a:t>    &lt;ion-input </a:t>
            </a:r>
            <a:r>
              <a:rPr lang="en-US" sz="1400" dirty="0" err="1">
                <a:latin typeface="Courier New" panose="02070309020205020404" pitchFamily="49" charset="0"/>
                <a:cs typeface="Courier New" panose="02070309020205020404" pitchFamily="49" charset="0"/>
              </a:rPr>
              <a:t>formControlName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type="text"&gt;&lt;/ion-input&gt;</a:t>
            </a:r>
          </a:p>
          <a:p>
            <a:pPr marL="114300" indent="0" fontAlgn="base">
              <a:buNone/>
            </a:pPr>
            <a:r>
              <a:rPr lang="en-US" sz="1400" dirty="0">
                <a:latin typeface="Courier New" panose="02070309020205020404" pitchFamily="49" charset="0"/>
                <a:cs typeface="Courier New" panose="02070309020205020404" pitchFamily="49" charset="0"/>
              </a:rPr>
              <a:t>    &lt;ion-input </a:t>
            </a:r>
            <a:r>
              <a:rPr lang="en-US" sz="1400" dirty="0" err="1">
                <a:latin typeface="Courier New" panose="02070309020205020404" pitchFamily="49" charset="0"/>
                <a:cs typeface="Courier New" panose="02070309020205020404" pitchFamily="49" charset="0"/>
              </a:rPr>
              <a:t>formControlName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type="text"&gt;&lt;/ion-input&gt;</a:t>
            </a:r>
          </a:p>
          <a:p>
            <a:pPr marL="114300" indent="0" fontAlgn="base">
              <a:buNone/>
            </a:pPr>
            <a:r>
              <a:rPr lang="en-US" sz="1400" dirty="0">
                <a:latin typeface="Courier New" panose="02070309020205020404" pitchFamily="49" charset="0"/>
                <a:cs typeface="Courier New" panose="02070309020205020404" pitchFamily="49" charset="0"/>
              </a:rPr>
              <a:t>    &lt;ion-input </a:t>
            </a:r>
            <a:r>
              <a:rPr lang="en-US" sz="1400" dirty="0" err="1">
                <a:latin typeface="Courier New" panose="02070309020205020404" pitchFamily="49" charset="0"/>
                <a:cs typeface="Courier New" panose="02070309020205020404" pitchFamily="49" charset="0"/>
              </a:rPr>
              <a:t>formControlName</a:t>
            </a:r>
            <a:r>
              <a:rPr lang="en-US" sz="1400" dirty="0">
                <a:latin typeface="Courier New" panose="02070309020205020404" pitchFamily="49" charset="0"/>
                <a:cs typeface="Courier New" panose="02070309020205020404" pitchFamily="49" charset="0"/>
              </a:rPr>
              <a:t>="age" type="number"&gt;&lt;/ion-input&gt;</a:t>
            </a:r>
          </a:p>
          <a:p>
            <a:pPr marL="114300" indent="0" fontAlgn="base">
              <a:buNone/>
            </a:pPr>
            <a:r>
              <a:rPr lang="en-US" sz="1400" dirty="0">
                <a:latin typeface="Courier New" panose="02070309020205020404" pitchFamily="49" charset="0"/>
                <a:cs typeface="Courier New" panose="02070309020205020404" pitchFamily="49" charset="0"/>
              </a:rPr>
              <a:t>&lt;/form&gt;</a:t>
            </a:r>
          </a:p>
          <a:p>
            <a:endParaRPr lang="en-US" dirty="0"/>
          </a:p>
        </p:txBody>
      </p:sp>
    </p:spTree>
    <p:extLst>
      <p:ext uri="{BB962C8B-B14F-4D97-AF65-F5344CB8AC3E}">
        <p14:creationId xmlns:p14="http://schemas.microsoft.com/office/powerpoint/2010/main" val="191785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Explanation</a:t>
            </a:r>
          </a:p>
        </p:txBody>
      </p:sp>
      <p:sp>
        <p:nvSpPr>
          <p:cNvPr id="3" name="Content Placeholder 2"/>
          <p:cNvSpPr>
            <a:spLocks noGrp="1"/>
          </p:cNvSpPr>
          <p:nvPr>
            <p:ph idx="1"/>
          </p:nvPr>
        </p:nvSpPr>
        <p:spPr/>
        <p:txBody>
          <a:bodyPr/>
          <a:lstStyle/>
          <a:p>
            <a:pPr fontAlgn="base"/>
            <a:r>
              <a:rPr lang="en-US" dirty="0"/>
              <a:t>For each </a:t>
            </a:r>
            <a:r>
              <a:rPr lang="en-US" b="1" dirty="0" err="1"/>
              <a:t>FormControl</a:t>
            </a:r>
            <a:r>
              <a:rPr lang="en-US" dirty="0"/>
              <a:t> we create, we also supply an array of values.</a:t>
            </a:r>
          </a:p>
          <a:p>
            <a:pPr fontAlgn="base"/>
            <a:endParaRPr lang="en-US" dirty="0"/>
          </a:p>
          <a:p>
            <a:pPr marL="411480" lvl="1" indent="0" fontAlgn="base">
              <a:buNone/>
            </a:pPr>
            <a:r>
              <a:rPr lang="en-US" dirty="0"/>
              <a:t>The first value is required (although it can just be an empty string) and is the default value of the </a:t>
            </a:r>
            <a:r>
              <a:rPr lang="en-US" b="1" dirty="0" err="1"/>
              <a:t>FormControl</a:t>
            </a:r>
            <a:r>
              <a:rPr lang="en-US" dirty="0"/>
              <a:t>. The second value is optional, and is a validation function that is used to check the value of the </a:t>
            </a:r>
            <a:r>
              <a:rPr lang="en-US" b="1" dirty="0" err="1"/>
              <a:t>FormControl</a:t>
            </a:r>
            <a:r>
              <a:rPr lang="en-US" dirty="0"/>
              <a:t>. The third value is also optional, and is basically the same as the second except that it is for </a:t>
            </a:r>
            <a:r>
              <a:rPr lang="en-US" b="1" dirty="0"/>
              <a:t>asynchronous</a:t>
            </a:r>
            <a:r>
              <a:rPr lang="en-US" dirty="0"/>
              <a:t> validation. This means if you need to perform a check that is not instant (like checking if a username already exists on a server) then you can use an asynchronous validation function. As you’ll notice in the example above, we have not always included both the validation functions since they are optional.</a:t>
            </a:r>
          </a:p>
          <a:p>
            <a:endParaRPr lang="en-US" dirty="0"/>
          </a:p>
        </p:txBody>
      </p:sp>
    </p:spTree>
    <p:extLst>
      <p:ext uri="{BB962C8B-B14F-4D97-AF65-F5344CB8AC3E}">
        <p14:creationId xmlns:p14="http://schemas.microsoft.com/office/powerpoint/2010/main" val="129948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Validate Forms</a:t>
            </a:r>
          </a:p>
        </p:txBody>
      </p:sp>
      <p:sp>
        <p:nvSpPr>
          <p:cNvPr id="3" name="Content Placeholder 2"/>
          <p:cNvSpPr>
            <a:spLocks noGrp="1"/>
          </p:cNvSpPr>
          <p:nvPr>
            <p:ph idx="1"/>
          </p:nvPr>
        </p:nvSpPr>
        <p:spPr/>
        <p:txBody>
          <a:bodyPr>
            <a:normAutofit/>
          </a:bodyPr>
          <a:lstStyle/>
          <a:p>
            <a:pPr marL="114300" indent="0">
              <a:buNone/>
            </a:pPr>
            <a:r>
              <a:rPr lang="en-US" sz="2000" dirty="0"/>
              <a:t>We will discuss the best practices for designing user-friendly forms with ionic. Then we will go through the differences between Angular template driven and reactive forms. </a:t>
            </a:r>
          </a:p>
          <a:p>
            <a:pPr marL="114300" indent="0">
              <a:buNone/>
            </a:pPr>
            <a:endParaRPr lang="en-US" sz="2000" dirty="0"/>
          </a:p>
          <a:p>
            <a:pPr marL="114300" indent="0">
              <a:buNone/>
            </a:pPr>
            <a:r>
              <a:rPr lang="en-US" sz="2000" dirty="0"/>
              <a:t>You will learn the core concepts of: </a:t>
            </a:r>
            <a:r>
              <a:rPr lang="en-US" sz="2000" b="1" dirty="0" err="1"/>
              <a:t>FormControl</a:t>
            </a:r>
            <a:r>
              <a:rPr lang="en-US" sz="2000" dirty="0"/>
              <a:t>, </a:t>
            </a:r>
            <a:r>
              <a:rPr lang="en-US" sz="2000" b="1" dirty="0" err="1"/>
              <a:t>FormGroup</a:t>
            </a:r>
            <a:r>
              <a:rPr lang="en-US" sz="2000" dirty="0"/>
              <a:t>, </a:t>
            </a:r>
            <a:r>
              <a:rPr lang="en-US" sz="2000" b="1" dirty="0" err="1"/>
              <a:t>FormBuilder</a:t>
            </a:r>
            <a:r>
              <a:rPr lang="en-US" sz="2000" dirty="0"/>
              <a:t> and </a:t>
            </a:r>
            <a:r>
              <a:rPr lang="en-US" sz="2000" b="1" dirty="0"/>
              <a:t>Validators</a:t>
            </a:r>
            <a:r>
              <a:rPr lang="en-US" sz="2000" dirty="0"/>
              <a:t> and show you examples so you can learn to use them properly. </a:t>
            </a:r>
          </a:p>
          <a:p>
            <a:pPr marL="114300" indent="0">
              <a:buNone/>
            </a:pPr>
            <a:endParaRPr lang="en-US" sz="2000" dirty="0"/>
          </a:p>
          <a:p>
            <a:pPr marL="114300" indent="0">
              <a:buNone/>
            </a:pPr>
            <a:r>
              <a:rPr lang="en-US" sz="2000" dirty="0"/>
              <a:t>The examples created advanced custom validators to show you how to validate passwords, phone numbers and unique usernames. </a:t>
            </a:r>
          </a:p>
          <a:p>
            <a:pPr marL="114300" indent="0">
              <a:buNone/>
            </a:pPr>
            <a:endParaRPr lang="en-US" sz="2000" dirty="0"/>
          </a:p>
          <a:p>
            <a:pPr marL="114300" indent="0">
              <a:buNone/>
            </a:pPr>
            <a:endParaRPr lang="en-US" sz="2000" dirty="0"/>
          </a:p>
        </p:txBody>
      </p:sp>
      <p:pic>
        <p:nvPicPr>
          <p:cNvPr id="6146" name="Picture 2" descr="Image result for form">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5181600"/>
            <a:ext cx="1219200" cy="14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Validators</a:t>
            </a:r>
          </a:p>
        </p:txBody>
      </p:sp>
      <p:sp>
        <p:nvSpPr>
          <p:cNvPr id="3" name="Content Placeholder 2"/>
          <p:cNvSpPr>
            <a:spLocks noGrp="1"/>
          </p:cNvSpPr>
          <p:nvPr>
            <p:ph idx="1"/>
          </p:nvPr>
        </p:nvSpPr>
        <p:spPr/>
        <p:txBody>
          <a:bodyPr/>
          <a:lstStyle/>
          <a:p>
            <a:pPr fontAlgn="base"/>
            <a:r>
              <a:rPr lang="en-US" dirty="0"/>
              <a:t>When supplying </a:t>
            </a:r>
            <a:r>
              <a:rPr lang="en-US" b="1" dirty="0"/>
              <a:t>Validators</a:t>
            </a:r>
            <a:r>
              <a:rPr lang="en-US" dirty="0"/>
              <a:t> we can use ones that are provided by default in Angular 2 from @angular/forms, or we can create our own custom validators. The default </a:t>
            </a:r>
            <a:r>
              <a:rPr lang="en-US" b="1" dirty="0"/>
              <a:t>Validators</a:t>
            </a:r>
            <a:r>
              <a:rPr lang="en-US" dirty="0"/>
              <a:t> include:</a:t>
            </a:r>
          </a:p>
          <a:p>
            <a:pPr fontAlgn="base"/>
            <a:endParaRPr lang="en-US" dirty="0"/>
          </a:p>
          <a:p>
            <a:pPr lvl="8" fontAlgn="base">
              <a:spcBef>
                <a:spcPts val="600"/>
              </a:spcBef>
              <a:spcAft>
                <a:spcPts val="600"/>
              </a:spcAft>
            </a:pPr>
            <a:r>
              <a:rPr lang="en-US" sz="1800" dirty="0" err="1">
                <a:latin typeface="Courier New" panose="02070309020205020404" pitchFamily="49" charset="0"/>
                <a:cs typeface="Courier New" panose="02070309020205020404" pitchFamily="49" charset="0"/>
              </a:rPr>
              <a:t>Validators.required</a:t>
            </a:r>
            <a:endParaRPr lang="en-US" sz="1800" dirty="0">
              <a:latin typeface="Courier New" panose="02070309020205020404" pitchFamily="49" charset="0"/>
              <a:cs typeface="Courier New" panose="02070309020205020404" pitchFamily="49" charset="0"/>
            </a:endParaRPr>
          </a:p>
          <a:p>
            <a:pPr lvl="8" fontAlgn="base">
              <a:spcBef>
                <a:spcPts val="600"/>
              </a:spcBef>
              <a:spcAft>
                <a:spcPts val="600"/>
              </a:spcAft>
            </a:pPr>
            <a:r>
              <a:rPr lang="en-US" sz="1800" dirty="0" err="1">
                <a:latin typeface="Courier New" panose="02070309020205020404" pitchFamily="49" charset="0"/>
                <a:cs typeface="Courier New" panose="02070309020205020404" pitchFamily="49" charset="0"/>
              </a:rPr>
              <a:t>Validators.minLength</a:t>
            </a:r>
            <a:r>
              <a:rPr lang="en-US" sz="1800" dirty="0">
                <a:latin typeface="Courier New" panose="02070309020205020404" pitchFamily="49" charset="0"/>
                <a:cs typeface="Courier New" panose="02070309020205020404" pitchFamily="49" charset="0"/>
              </a:rPr>
              <a:t>(number)</a:t>
            </a:r>
          </a:p>
          <a:p>
            <a:pPr lvl="8" fontAlgn="base">
              <a:spcBef>
                <a:spcPts val="600"/>
              </a:spcBef>
              <a:spcAft>
                <a:spcPts val="600"/>
              </a:spcAft>
            </a:pPr>
            <a:r>
              <a:rPr lang="en-US" sz="1800" dirty="0" err="1">
                <a:latin typeface="Courier New" panose="02070309020205020404" pitchFamily="49" charset="0"/>
                <a:cs typeface="Courier New" panose="02070309020205020404" pitchFamily="49" charset="0"/>
              </a:rPr>
              <a:t>Validators.maxLength</a:t>
            </a:r>
            <a:r>
              <a:rPr lang="en-US" sz="1800" dirty="0">
                <a:latin typeface="Courier New" panose="02070309020205020404" pitchFamily="49" charset="0"/>
                <a:cs typeface="Courier New" panose="02070309020205020404" pitchFamily="49" charset="0"/>
              </a:rPr>
              <a:t>(number)</a:t>
            </a:r>
          </a:p>
          <a:p>
            <a:pPr lvl="8" fontAlgn="base">
              <a:spcBef>
                <a:spcPts val="600"/>
              </a:spcBef>
              <a:spcAft>
                <a:spcPts val="600"/>
              </a:spcAft>
            </a:pPr>
            <a:r>
              <a:rPr lang="en-US" sz="1800" dirty="0" err="1">
                <a:latin typeface="Courier New" panose="02070309020205020404" pitchFamily="49" charset="0"/>
                <a:cs typeface="Courier New" panose="02070309020205020404" pitchFamily="49" charset="0"/>
              </a:rPr>
              <a:t>Validators.pattern</a:t>
            </a:r>
            <a:r>
              <a:rPr lang="en-US" sz="1800" dirty="0">
                <a:latin typeface="Courier New" panose="02070309020205020404" pitchFamily="49" charset="0"/>
                <a:cs typeface="Courier New" panose="02070309020205020404" pitchFamily="49" charset="0"/>
              </a:rPr>
              <a:t>(‘pattern’)</a:t>
            </a:r>
          </a:p>
          <a:p>
            <a:endParaRPr lang="en-US" dirty="0"/>
          </a:p>
          <a:p>
            <a:endParaRPr lang="en-US" dirty="0"/>
          </a:p>
        </p:txBody>
      </p:sp>
      <p:pic>
        <p:nvPicPr>
          <p:cNvPr id="7170" name="Picture 2" descr="Image result for validator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2536603" cy="241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2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Validators</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fontAlgn="base"/>
            <a:r>
              <a:rPr lang="en-US" dirty="0"/>
              <a:t>Most of these are pretty obvious. The required validator will ensure that a value is entered, </a:t>
            </a:r>
            <a:r>
              <a:rPr lang="en-US" dirty="0" err="1"/>
              <a:t>minLength</a:t>
            </a:r>
            <a:r>
              <a:rPr lang="en-US" dirty="0"/>
              <a:t> and </a:t>
            </a:r>
            <a:r>
              <a:rPr lang="en-US" dirty="0" err="1"/>
              <a:t>maxLength</a:t>
            </a:r>
            <a:r>
              <a:rPr lang="en-US" dirty="0"/>
              <a:t> ensure that the length of the input is of a certain length, and pattern uses a </a:t>
            </a:r>
            <a:r>
              <a:rPr lang="en-US" dirty="0">
                <a:hlinkClick r:id="rId2"/>
              </a:rPr>
              <a:t>regex</a:t>
            </a:r>
            <a:r>
              <a:rPr lang="en-US" dirty="0"/>
              <a:t> pattern to validate the input. So an actual </a:t>
            </a:r>
            <a:r>
              <a:rPr lang="en-US" b="1" dirty="0" err="1"/>
              <a:t>FormGroup</a:t>
            </a:r>
            <a:r>
              <a:rPr lang="en-US" dirty="0"/>
              <a:t> created by </a:t>
            </a:r>
            <a:r>
              <a:rPr lang="en-US" b="1" dirty="0" err="1"/>
              <a:t>FormBuilder</a:t>
            </a:r>
            <a:r>
              <a:rPr lang="en-US" dirty="0"/>
              <a:t> might look like this:</a:t>
            </a:r>
          </a:p>
          <a:p>
            <a:endParaRPr lang="en-US" dirty="0"/>
          </a:p>
          <a:p>
            <a:pPr marL="114300" indent="0" fontAlgn="base">
              <a:buNone/>
            </a:pPr>
            <a:r>
              <a:rPr lang="en-US" sz="1700" dirty="0" err="1">
                <a:latin typeface="Courier New" panose="02070309020205020404" pitchFamily="49" charset="0"/>
                <a:cs typeface="Courier New" panose="02070309020205020404" pitchFamily="49" charset="0"/>
              </a:rPr>
              <a:t>this.slideOneForm</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formBuilder.group</a:t>
            </a:r>
            <a:r>
              <a:rPr lang="en-US" sz="1700" dirty="0">
                <a:latin typeface="Courier New" panose="02070309020205020404" pitchFamily="49" charset="0"/>
                <a:cs typeface="Courier New" panose="02070309020205020404" pitchFamily="49" charset="0"/>
              </a:rPr>
              <a:t>({</a:t>
            </a:r>
          </a:p>
          <a:p>
            <a:pPr marL="114300" indent="0" fontAlgn="base">
              <a:buNone/>
            </a:pPr>
            <a:r>
              <a:rPr lang="en-US" sz="1700" dirty="0">
                <a:latin typeface="Courier New" panose="02070309020205020404" pitchFamily="49" charset="0"/>
                <a:cs typeface="Courier New" panose="02070309020205020404" pitchFamily="49" charset="0"/>
              </a:rPr>
              <a:t>    </a:t>
            </a:r>
          </a:p>
          <a:p>
            <a:pPr marL="114300" indent="0" fontAlgn="base">
              <a:buNone/>
            </a:pPr>
            <a:r>
              <a:rPr lang="en-US" sz="1700" b="1" dirty="0" err="1">
                <a:latin typeface="Courier New" panose="02070309020205020404" pitchFamily="49" charset="0"/>
                <a:cs typeface="Courier New" panose="02070309020205020404" pitchFamily="49" charset="0"/>
              </a:rPr>
              <a:t>firstName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Validators.compose</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Validators.maxLength</a:t>
            </a:r>
            <a:r>
              <a:rPr lang="en-US" sz="1700" dirty="0">
                <a:latin typeface="Courier New" panose="02070309020205020404" pitchFamily="49" charset="0"/>
                <a:cs typeface="Courier New" panose="02070309020205020404" pitchFamily="49" charset="0"/>
              </a:rPr>
              <a:t>(30), </a:t>
            </a:r>
            <a:r>
              <a:rPr lang="en-US" sz="1700" dirty="0" err="1">
                <a:latin typeface="Courier New" panose="02070309020205020404" pitchFamily="49" charset="0"/>
                <a:cs typeface="Courier New" panose="02070309020205020404" pitchFamily="49" charset="0"/>
              </a:rPr>
              <a:t>Validators.pattern</a:t>
            </a:r>
            <a:r>
              <a:rPr lang="en-US" sz="1700" dirty="0">
                <a:latin typeface="Courier New" panose="02070309020205020404" pitchFamily="49" charset="0"/>
                <a:cs typeface="Courier New" panose="02070309020205020404" pitchFamily="49" charset="0"/>
              </a:rPr>
              <a:t>('[a-</a:t>
            </a:r>
            <a:r>
              <a:rPr lang="en-US" sz="1700" dirty="0" err="1">
                <a:latin typeface="Courier New" panose="02070309020205020404" pitchFamily="49" charset="0"/>
                <a:cs typeface="Courier New" panose="02070309020205020404" pitchFamily="49" charset="0"/>
              </a:rPr>
              <a:t>zA</a:t>
            </a:r>
            <a:r>
              <a:rPr lang="en-US" sz="1700" dirty="0">
                <a:latin typeface="Courier New" panose="02070309020205020404" pitchFamily="49" charset="0"/>
                <a:cs typeface="Courier New" panose="02070309020205020404" pitchFamily="49" charset="0"/>
              </a:rPr>
              <a:t>-Z ]*'), </a:t>
            </a:r>
            <a:r>
              <a:rPr lang="en-US" sz="1700" dirty="0" err="1">
                <a:latin typeface="Courier New" panose="02070309020205020404" pitchFamily="49" charset="0"/>
                <a:cs typeface="Courier New" panose="02070309020205020404" pitchFamily="49" charset="0"/>
              </a:rPr>
              <a:t>Validators.required</a:t>
            </a:r>
            <a:r>
              <a:rPr lang="en-US" sz="1700" dirty="0">
                <a:latin typeface="Courier New" panose="02070309020205020404" pitchFamily="49" charset="0"/>
                <a:cs typeface="Courier New" panose="02070309020205020404" pitchFamily="49" charset="0"/>
              </a:rPr>
              <a:t>])],</a:t>
            </a:r>
          </a:p>
          <a:p>
            <a:pPr marL="114300" indent="0" fontAlgn="base">
              <a:buNone/>
            </a:pPr>
            <a:r>
              <a:rPr lang="en-US" sz="1700" dirty="0">
                <a:latin typeface="Courier New" panose="02070309020205020404" pitchFamily="49" charset="0"/>
                <a:cs typeface="Courier New" panose="02070309020205020404" pitchFamily="49" charset="0"/>
              </a:rPr>
              <a:t>    </a:t>
            </a:r>
          </a:p>
          <a:p>
            <a:pPr marL="114300" indent="0" fontAlgn="base">
              <a:buNone/>
            </a:pPr>
            <a:r>
              <a:rPr lang="en-US" sz="1700" b="1" dirty="0" err="1">
                <a:latin typeface="Courier New" panose="02070309020205020404" pitchFamily="49" charset="0"/>
                <a:cs typeface="Courier New" panose="02070309020205020404" pitchFamily="49" charset="0"/>
              </a:rPr>
              <a:t>lastName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Validators.compose</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Validators.maxLength</a:t>
            </a:r>
            <a:r>
              <a:rPr lang="en-US" sz="1700" dirty="0">
                <a:latin typeface="Courier New" panose="02070309020205020404" pitchFamily="49" charset="0"/>
                <a:cs typeface="Courier New" panose="02070309020205020404" pitchFamily="49" charset="0"/>
              </a:rPr>
              <a:t>(30), </a:t>
            </a:r>
            <a:r>
              <a:rPr lang="en-US" sz="1700" dirty="0" err="1">
                <a:latin typeface="Courier New" panose="02070309020205020404" pitchFamily="49" charset="0"/>
                <a:cs typeface="Courier New" panose="02070309020205020404" pitchFamily="49" charset="0"/>
              </a:rPr>
              <a:t>Validators.pattern</a:t>
            </a:r>
            <a:r>
              <a:rPr lang="en-US" sz="1700" dirty="0">
                <a:latin typeface="Courier New" panose="02070309020205020404" pitchFamily="49" charset="0"/>
                <a:cs typeface="Courier New" panose="02070309020205020404" pitchFamily="49" charset="0"/>
              </a:rPr>
              <a:t>('[a-</a:t>
            </a:r>
            <a:r>
              <a:rPr lang="en-US" sz="1700" dirty="0" err="1">
                <a:latin typeface="Courier New" panose="02070309020205020404" pitchFamily="49" charset="0"/>
                <a:cs typeface="Courier New" panose="02070309020205020404" pitchFamily="49" charset="0"/>
              </a:rPr>
              <a:t>zA</a:t>
            </a:r>
            <a:r>
              <a:rPr lang="en-US" sz="1700" dirty="0">
                <a:latin typeface="Courier New" panose="02070309020205020404" pitchFamily="49" charset="0"/>
                <a:cs typeface="Courier New" panose="02070309020205020404" pitchFamily="49" charset="0"/>
              </a:rPr>
              <a:t>-Z ]*'), </a:t>
            </a:r>
            <a:r>
              <a:rPr lang="en-US" sz="1700" dirty="0" err="1">
                <a:latin typeface="Courier New" panose="02070309020205020404" pitchFamily="49" charset="0"/>
                <a:cs typeface="Courier New" panose="02070309020205020404" pitchFamily="49" charset="0"/>
              </a:rPr>
              <a:t>Validators.required</a:t>
            </a:r>
            <a:r>
              <a:rPr lang="en-US" sz="1700" dirty="0">
                <a:latin typeface="Courier New" panose="02070309020205020404" pitchFamily="49" charset="0"/>
                <a:cs typeface="Courier New" panose="02070309020205020404" pitchFamily="49" charset="0"/>
              </a:rPr>
              <a:t>])],</a:t>
            </a:r>
          </a:p>
          <a:p>
            <a:pPr marL="114300" indent="0" fontAlgn="base">
              <a:buNone/>
            </a:pPr>
            <a:r>
              <a:rPr lang="en-US" sz="1700" dirty="0">
                <a:latin typeface="Courier New" panose="02070309020205020404" pitchFamily="49" charset="0"/>
                <a:cs typeface="Courier New" panose="02070309020205020404" pitchFamily="49" charset="0"/>
              </a:rPr>
              <a:t>    </a:t>
            </a:r>
          </a:p>
          <a:p>
            <a:pPr marL="114300" indent="0" fontAlgn="base">
              <a:buNone/>
            </a:pPr>
            <a:r>
              <a:rPr lang="en-US" sz="1700" b="1" dirty="0">
                <a:latin typeface="Courier New" panose="02070309020205020404" pitchFamily="49" charset="0"/>
                <a:cs typeface="Courier New" panose="02070309020205020404" pitchFamily="49" charset="0"/>
              </a:rPr>
              <a:t>age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AgeValidator.isValid</a:t>
            </a:r>
            <a:r>
              <a:rPr lang="en-US" sz="1700" dirty="0">
                <a:latin typeface="Courier New" panose="02070309020205020404" pitchFamily="49" charset="0"/>
                <a:cs typeface="Courier New" panose="02070309020205020404" pitchFamily="49" charset="0"/>
              </a:rPr>
              <a:t>]</a:t>
            </a:r>
          </a:p>
          <a:p>
            <a:pPr marL="114300" indent="0" fontAlgn="base">
              <a:buNone/>
            </a:pPr>
            <a:r>
              <a:rPr lang="en-US" sz="17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99798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pPr fontAlgn="base"/>
            <a:r>
              <a:rPr lang="en-US" dirty="0"/>
              <a:t>For the first two controls we are supplying three different validators. We want the input to be shorter than 30 characters, only contain letters and spaces, and it is also a required field. To use multiple Validators we can use the </a:t>
            </a:r>
            <a:r>
              <a:rPr lang="en-US" dirty="0" err="1"/>
              <a:t>Validators.compose</a:t>
            </a:r>
            <a:r>
              <a:rPr lang="en-US" dirty="0"/>
              <a:t> function, and supply it an array of the </a:t>
            </a:r>
            <a:r>
              <a:rPr lang="en-US" b="1" dirty="0"/>
              <a:t>Validators</a:t>
            </a:r>
            <a:r>
              <a:rPr lang="en-US" dirty="0"/>
              <a:t> we want to use.</a:t>
            </a:r>
          </a:p>
          <a:p>
            <a:pPr fontAlgn="base"/>
            <a:r>
              <a:rPr lang="en-US" dirty="0"/>
              <a:t>The last control uses a custom validator to validate the age control.</a:t>
            </a:r>
          </a:p>
          <a:p>
            <a:endParaRPr lang="en-US" dirty="0"/>
          </a:p>
        </p:txBody>
      </p:sp>
    </p:spTree>
    <p:extLst>
      <p:ext uri="{BB962C8B-B14F-4D97-AF65-F5344CB8AC3E}">
        <p14:creationId xmlns:p14="http://schemas.microsoft.com/office/powerpoint/2010/main" val="94389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a:t>
            </a:r>
            <a:r>
              <a:rPr lang="en-US" dirty="0" err="1"/>
              <a:t>FormControl</a:t>
            </a:r>
            <a:r>
              <a:rPr lang="en-US" dirty="0"/>
              <a:t> Value</a:t>
            </a:r>
          </a:p>
        </p:txBody>
      </p:sp>
      <p:sp>
        <p:nvSpPr>
          <p:cNvPr id="3" name="Content Placeholder 2"/>
          <p:cNvSpPr>
            <a:spLocks noGrp="1"/>
          </p:cNvSpPr>
          <p:nvPr>
            <p:ph idx="1"/>
          </p:nvPr>
        </p:nvSpPr>
        <p:spPr/>
        <p:txBody>
          <a:bodyPr>
            <a:normAutofit/>
          </a:bodyPr>
          <a:lstStyle/>
          <a:p>
            <a:r>
              <a:rPr lang="en-US" dirty="0"/>
              <a:t>Example:</a:t>
            </a:r>
          </a:p>
          <a:p>
            <a:endParaRPr lang="en-US" dirty="0"/>
          </a:p>
          <a:p>
            <a:pPr marL="114300" indent="0"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this.slideOneForm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formBuilder.group</a:t>
            </a:r>
            <a:r>
              <a:rPr lang="en-US" sz="1400" dirty="0">
                <a:latin typeface="Courier New" panose="02070309020205020404" pitchFamily="49" charset="0"/>
                <a:cs typeface="Courier New" panose="02070309020205020404" pitchFamily="49" charset="0"/>
              </a:rPr>
              <a:t>({</a:t>
            </a:r>
          </a:p>
          <a:p>
            <a:pPr marL="114300" indent="0" fontAlgn="base">
              <a:buNone/>
            </a:pPr>
            <a:r>
              <a:rPr lang="en-US" sz="1400" dirty="0">
                <a:latin typeface="Courier New" panose="02070309020205020404" pitchFamily="49" charset="0"/>
                <a:cs typeface="Courier New" panose="02070309020205020404" pitchFamily="49" charset="0"/>
              </a:rPr>
              <a:t>    </a:t>
            </a:r>
          </a:p>
          <a:p>
            <a:pPr marL="114300" indent="0" fontAlgn="base">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Validators.compose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Validators.maxLength</a:t>
            </a:r>
            <a:r>
              <a:rPr lang="en-US" sz="1400" dirty="0">
                <a:latin typeface="Courier New" panose="02070309020205020404" pitchFamily="49" charset="0"/>
                <a:cs typeface="Courier New" panose="02070309020205020404" pitchFamily="49" charset="0"/>
              </a:rPr>
              <a:t>(30), 	</a:t>
            </a:r>
            <a:r>
              <a:rPr lang="en-US" sz="140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Validators.required</a:t>
            </a:r>
            <a:r>
              <a:rPr lang="en-US" sz="1400" dirty="0">
                <a:latin typeface="Courier New" panose="02070309020205020404" pitchFamily="49" charset="0"/>
                <a:cs typeface="Courier New" panose="02070309020205020404" pitchFamily="49" charset="0"/>
              </a:rPr>
              <a:t>])]</a:t>
            </a:r>
          </a:p>
          <a:p>
            <a:pPr marL="114300" indent="0" fontAlgn="base">
              <a:buNone/>
            </a:pPr>
            <a:r>
              <a:rPr lang="en-US" sz="1400" dirty="0">
                <a:latin typeface="Courier New" panose="02070309020205020404" pitchFamily="49" charset="0"/>
                <a:cs typeface="Courier New" panose="02070309020205020404" pitchFamily="49" charset="0"/>
              </a:rPr>
              <a:t>	});</a:t>
            </a:r>
          </a:p>
          <a:p>
            <a:endParaRPr lang="en-US" dirty="0"/>
          </a:p>
          <a:p>
            <a:r>
              <a:rPr lang="en-US" dirty="0"/>
              <a:t>The you may get the value of </a:t>
            </a:r>
            <a:r>
              <a:rPr lang="en-US" b="1" dirty="0" err="1"/>
              <a:t>firstName</a:t>
            </a:r>
            <a:r>
              <a:rPr lang="en-US" dirty="0"/>
              <a:t> by:</a:t>
            </a:r>
          </a:p>
          <a:p>
            <a:endParaRPr lang="en-US" dirty="0"/>
          </a:p>
          <a:p>
            <a:pPr marL="114300" indent="0">
              <a:buNone/>
            </a:pPr>
            <a:r>
              <a:rPr lang="en-US" sz="1400" dirty="0">
                <a:latin typeface="Courier New" panose="02070309020205020404" pitchFamily="49" charset="0"/>
                <a:cs typeface="Courier New" panose="02070309020205020404" pitchFamily="49" charset="0"/>
              </a:rPr>
              <a:t>	Let x = </a:t>
            </a:r>
            <a:r>
              <a:rPr lang="en-US" sz="1400" dirty="0" err="1">
                <a:latin typeface="Courier New" panose="02070309020205020404" pitchFamily="49" charset="0"/>
                <a:cs typeface="Courier New" panose="02070309020205020404" pitchFamily="49" charset="0"/>
              </a:rPr>
              <a:t>this.slideOneForm.value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938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sign in required field">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5289" y="4136529"/>
            <a:ext cx="2286000" cy="23946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og i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0"/>
            <a:ext cx="6248400" cy="69105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chemeClr val="bg1"/>
                </a:solidFill>
              </a:rPr>
              <a:t>Login Validation Examp</a:t>
            </a:r>
            <a:r>
              <a:rPr lang="en-US" dirty="0"/>
              <a:t>le</a:t>
            </a:r>
          </a:p>
        </p:txBody>
      </p:sp>
      <p:pic>
        <p:nvPicPr>
          <p:cNvPr id="1030" name="Picture 6" descr="Image result for log 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9400" y="2030195"/>
            <a:ext cx="2085409" cy="208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73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idx="1"/>
          </p:nvPr>
        </p:nvSpPr>
        <p:spPr/>
        <p:txBody>
          <a:bodyPr>
            <a:normAutofit fontScale="55000" lnSpcReduction="20000"/>
          </a:bodyPr>
          <a:lstStyle/>
          <a:p>
            <a:pPr marL="114300" indent="0">
              <a:buNone/>
            </a:pPr>
            <a:r>
              <a:rPr lang="en-US" sz="2500" dirty="0">
                <a:solidFill>
                  <a:srgbClr val="800000"/>
                </a:solidFill>
                <a:latin typeface="Consolas"/>
              </a:rPr>
              <a:t>&lt;form</a:t>
            </a:r>
            <a:r>
              <a:rPr lang="en-US" sz="2500" dirty="0">
                <a:solidFill>
                  <a:srgbClr val="000000"/>
                </a:solidFill>
                <a:latin typeface="Consolas"/>
              </a:rPr>
              <a:t> [</a:t>
            </a:r>
            <a:r>
              <a:rPr lang="en-US" sz="2500" dirty="0" err="1">
                <a:solidFill>
                  <a:srgbClr val="FF0000"/>
                </a:solidFill>
                <a:latin typeface="Consolas"/>
              </a:rPr>
              <a:t>formGroup</a:t>
            </a:r>
            <a:r>
              <a:rPr lang="en-US" sz="2500" dirty="0">
                <a:solidFill>
                  <a:srgbClr val="000000"/>
                </a:solidFill>
                <a:latin typeface="Consolas"/>
              </a:rPr>
              <a:t>]=</a:t>
            </a:r>
            <a:r>
              <a:rPr lang="en-US" sz="2500" dirty="0">
                <a:solidFill>
                  <a:srgbClr val="0000FF"/>
                </a:solidFill>
                <a:latin typeface="Consolas"/>
              </a:rPr>
              <a:t>"</a:t>
            </a:r>
            <a:r>
              <a:rPr lang="en-US" sz="2500" b="1" dirty="0" err="1">
                <a:solidFill>
                  <a:srgbClr val="0000FF"/>
                </a:solidFill>
                <a:latin typeface="Consolas"/>
              </a:rPr>
              <a:t>LoginForm</a:t>
            </a:r>
            <a:r>
              <a:rPr lang="en-US" sz="2500" dirty="0">
                <a:solidFill>
                  <a:srgbClr val="0000FF"/>
                </a:solidFill>
                <a:latin typeface="Consolas"/>
              </a:rPr>
              <a:t>"</a:t>
            </a:r>
            <a:r>
              <a:rPr lang="en-US" sz="2500" dirty="0">
                <a:solidFill>
                  <a:srgbClr val="000000"/>
                </a:solidFill>
                <a:latin typeface="Consolas"/>
              </a:rPr>
              <a:t> (</a:t>
            </a:r>
            <a:r>
              <a:rPr lang="en-US" sz="2500" dirty="0" err="1">
                <a:solidFill>
                  <a:srgbClr val="FF0000"/>
                </a:solidFill>
                <a:latin typeface="Consolas"/>
              </a:rPr>
              <a:t>ngSubmit</a:t>
            </a:r>
            <a:r>
              <a:rPr lang="en-US" sz="2500" dirty="0">
                <a:solidFill>
                  <a:srgbClr val="000000"/>
                </a:solidFill>
                <a:latin typeface="Consolas"/>
              </a:rPr>
              <a:t>)=</a:t>
            </a:r>
            <a:r>
              <a:rPr lang="en-US" sz="2500" dirty="0">
                <a:solidFill>
                  <a:srgbClr val="0000FF"/>
                </a:solidFill>
                <a:latin typeface="Consolas"/>
              </a:rPr>
              <a:t>"</a:t>
            </a:r>
            <a:r>
              <a:rPr lang="en-US" sz="2500" b="1" dirty="0">
                <a:latin typeface="Consolas"/>
              </a:rPr>
              <a:t>Login</a:t>
            </a:r>
            <a:r>
              <a:rPr lang="en-US" sz="2500" dirty="0">
                <a:solidFill>
                  <a:srgbClr val="0000FF"/>
                </a:solidFill>
                <a:latin typeface="Consolas"/>
              </a:rPr>
              <a:t>(</a:t>
            </a:r>
            <a:r>
              <a:rPr lang="en-US" sz="2500" dirty="0" err="1">
                <a:solidFill>
                  <a:srgbClr val="0000FF"/>
                </a:solidFill>
                <a:latin typeface="Consolas"/>
              </a:rPr>
              <a:t>LoginForm.value</a:t>
            </a:r>
            <a:r>
              <a:rPr lang="en-US" sz="2500" dirty="0">
                <a:solidFill>
                  <a:srgbClr val="0000FF"/>
                </a:solidFill>
                <a:latin typeface="Consolas"/>
              </a:rPr>
              <a:t>)"</a:t>
            </a:r>
            <a:r>
              <a:rPr lang="en-US" sz="2500" dirty="0">
                <a:solidFill>
                  <a:srgbClr val="800000"/>
                </a:solidFill>
                <a:latin typeface="Consolas"/>
              </a:rPr>
              <a:t>&gt;</a:t>
            </a:r>
            <a:endParaRPr lang="en-US" sz="2500" dirty="0">
              <a:solidFill>
                <a:srgbClr val="000000"/>
              </a:solidFill>
              <a:latin typeface="Consolas"/>
            </a:endParaRPr>
          </a:p>
          <a:p>
            <a:pPr marL="411480" lvl="1" indent="0">
              <a:buNone/>
            </a:pPr>
            <a:r>
              <a:rPr lang="en-US" sz="2500" dirty="0">
                <a:solidFill>
                  <a:srgbClr val="800000"/>
                </a:solidFill>
                <a:latin typeface="Consolas"/>
              </a:rPr>
              <a:t>&lt;ion-item&gt;</a:t>
            </a:r>
            <a:endParaRPr lang="en-US" sz="2500" dirty="0">
              <a:solidFill>
                <a:srgbClr val="000000"/>
              </a:solidFill>
              <a:latin typeface="Consolas"/>
            </a:endParaRPr>
          </a:p>
          <a:p>
            <a:pPr marL="411480" lvl="1" indent="0">
              <a:buNone/>
            </a:pPr>
            <a:r>
              <a:rPr lang="en-US" sz="2500" dirty="0">
                <a:solidFill>
                  <a:srgbClr val="800000"/>
                </a:solidFill>
                <a:latin typeface="Consolas"/>
              </a:rPr>
              <a:t>&lt;ion-label</a:t>
            </a:r>
            <a:r>
              <a:rPr lang="en-US" sz="2500" dirty="0">
                <a:solidFill>
                  <a:srgbClr val="000000"/>
                </a:solidFill>
                <a:latin typeface="Consolas"/>
              </a:rPr>
              <a:t> </a:t>
            </a:r>
            <a:r>
              <a:rPr lang="en-US" sz="2500" dirty="0">
                <a:solidFill>
                  <a:srgbClr val="FF0000"/>
                </a:solidFill>
                <a:latin typeface="Consolas"/>
              </a:rPr>
              <a:t>floating</a:t>
            </a:r>
            <a:r>
              <a:rPr lang="en-US" sz="2500" dirty="0">
                <a:solidFill>
                  <a:srgbClr val="800000"/>
                </a:solidFill>
                <a:latin typeface="Consolas"/>
              </a:rPr>
              <a:t>&gt;</a:t>
            </a:r>
            <a:r>
              <a:rPr lang="en-US" sz="2500" dirty="0">
                <a:solidFill>
                  <a:srgbClr val="000000"/>
                </a:solidFill>
                <a:latin typeface="Consolas"/>
              </a:rPr>
              <a:t>Username</a:t>
            </a:r>
            <a:r>
              <a:rPr lang="en-US" sz="2500" dirty="0">
                <a:solidFill>
                  <a:srgbClr val="800000"/>
                </a:solidFill>
                <a:latin typeface="Consolas"/>
              </a:rPr>
              <a:t>&lt;/ion-label&gt;</a:t>
            </a:r>
            <a:endParaRPr lang="en-US" sz="2500" dirty="0">
              <a:solidFill>
                <a:srgbClr val="000000"/>
              </a:solidFill>
              <a:latin typeface="Consolas"/>
            </a:endParaRPr>
          </a:p>
          <a:p>
            <a:pPr marL="411480" lvl="1" indent="0">
              <a:buNone/>
            </a:pPr>
            <a:r>
              <a:rPr lang="en-US" sz="2500" dirty="0">
                <a:solidFill>
                  <a:srgbClr val="800000"/>
                </a:solidFill>
                <a:latin typeface="Consolas"/>
              </a:rPr>
              <a:t>&lt;ion-input</a:t>
            </a:r>
            <a:r>
              <a:rPr lang="en-US" sz="2500" dirty="0">
                <a:solidFill>
                  <a:srgbClr val="000000"/>
                </a:solidFill>
                <a:latin typeface="Consolas"/>
              </a:rPr>
              <a:t> </a:t>
            </a:r>
            <a:r>
              <a:rPr lang="en-US" sz="2500" dirty="0">
                <a:solidFill>
                  <a:srgbClr val="FF0000"/>
                </a:solidFill>
                <a:latin typeface="Consolas"/>
              </a:rPr>
              <a:t>type</a:t>
            </a:r>
            <a:r>
              <a:rPr lang="en-US" sz="2500" dirty="0">
                <a:solidFill>
                  <a:srgbClr val="000000"/>
                </a:solidFill>
                <a:latin typeface="Consolas"/>
              </a:rPr>
              <a:t>=</a:t>
            </a:r>
            <a:r>
              <a:rPr lang="en-US" sz="2500" dirty="0">
                <a:solidFill>
                  <a:srgbClr val="0000FF"/>
                </a:solidFill>
                <a:latin typeface="Consolas"/>
              </a:rPr>
              <a:t>"text"</a:t>
            </a:r>
            <a:r>
              <a:rPr lang="en-US" sz="2500" dirty="0">
                <a:solidFill>
                  <a:srgbClr val="000000"/>
                </a:solidFill>
                <a:latin typeface="Consolas"/>
              </a:rPr>
              <a:t> </a:t>
            </a:r>
            <a:r>
              <a:rPr lang="en-US" sz="2500" b="1" dirty="0" err="1">
                <a:solidFill>
                  <a:srgbClr val="FF0000"/>
                </a:solidFill>
                <a:latin typeface="Consolas"/>
              </a:rPr>
              <a:t>formControlName</a:t>
            </a:r>
            <a:r>
              <a:rPr lang="en-US" sz="2500" dirty="0">
                <a:solidFill>
                  <a:srgbClr val="000000"/>
                </a:solidFill>
                <a:latin typeface="Consolas"/>
              </a:rPr>
              <a:t>=</a:t>
            </a:r>
            <a:r>
              <a:rPr lang="en-US" sz="2500" dirty="0">
                <a:solidFill>
                  <a:srgbClr val="0000FF"/>
                </a:solidFill>
                <a:latin typeface="Consolas"/>
              </a:rPr>
              <a:t>"</a:t>
            </a:r>
            <a:r>
              <a:rPr lang="en-US" sz="2500" b="1" dirty="0">
                <a:solidFill>
                  <a:srgbClr val="0000FF"/>
                </a:solidFill>
                <a:latin typeface="Consolas"/>
              </a:rPr>
              <a:t>username</a:t>
            </a:r>
            <a:r>
              <a:rPr lang="en-US" sz="2500" dirty="0">
                <a:solidFill>
                  <a:srgbClr val="0000FF"/>
                </a:solidFill>
                <a:latin typeface="Consolas"/>
              </a:rPr>
              <a:t>"</a:t>
            </a:r>
            <a:r>
              <a:rPr lang="en-US" sz="2500" dirty="0">
                <a:solidFill>
                  <a:srgbClr val="800000"/>
                </a:solidFill>
                <a:latin typeface="Consolas"/>
              </a:rPr>
              <a:t>&gt;&lt;/ion-input&gt;</a:t>
            </a:r>
            <a:endParaRPr lang="en-US" sz="2500" dirty="0">
              <a:solidFill>
                <a:srgbClr val="000000"/>
              </a:solidFill>
              <a:latin typeface="Consolas"/>
            </a:endParaRPr>
          </a:p>
          <a:p>
            <a:pPr marL="411480" lvl="1" indent="0">
              <a:buNone/>
            </a:pPr>
            <a:r>
              <a:rPr lang="en-US" sz="2500" dirty="0">
                <a:solidFill>
                  <a:srgbClr val="800000"/>
                </a:solidFill>
                <a:latin typeface="Consolas"/>
              </a:rPr>
              <a:t>&lt;/ion-item&gt;</a:t>
            </a:r>
            <a:endParaRPr lang="en-US" sz="2500" dirty="0">
              <a:solidFill>
                <a:srgbClr val="000000"/>
              </a:solidFill>
              <a:latin typeface="Consolas"/>
            </a:endParaRPr>
          </a:p>
          <a:p>
            <a:pPr marL="411480" lvl="1" indent="0">
              <a:buNone/>
            </a:pPr>
            <a:br>
              <a:rPr lang="en-US" sz="2500" dirty="0">
                <a:solidFill>
                  <a:srgbClr val="000000"/>
                </a:solidFill>
                <a:latin typeface="Consolas"/>
              </a:rPr>
            </a:br>
            <a:r>
              <a:rPr lang="en-US" sz="2500" dirty="0">
                <a:solidFill>
                  <a:srgbClr val="800000"/>
                </a:solidFill>
                <a:latin typeface="Consolas"/>
              </a:rPr>
              <a:t>&lt;ion-item</a:t>
            </a:r>
            <a:r>
              <a:rPr lang="en-US" sz="2500" dirty="0">
                <a:solidFill>
                  <a:srgbClr val="000000"/>
                </a:solidFill>
                <a:latin typeface="Consolas"/>
              </a:rPr>
              <a:t> *</a:t>
            </a:r>
            <a:r>
              <a:rPr lang="en-US" sz="2500" dirty="0" err="1">
                <a:solidFill>
                  <a:srgbClr val="FF0000"/>
                </a:solidFill>
                <a:latin typeface="Consolas"/>
              </a:rPr>
              <a:t>ngIf</a:t>
            </a:r>
            <a:r>
              <a:rPr lang="en-US" sz="2500" dirty="0">
                <a:solidFill>
                  <a:srgbClr val="000000"/>
                </a:solidFill>
                <a:latin typeface="Consolas"/>
              </a:rPr>
              <a:t>=</a:t>
            </a:r>
            <a:r>
              <a:rPr lang="en-US" sz="2500" dirty="0">
                <a:solidFill>
                  <a:srgbClr val="0000FF"/>
                </a:solidFill>
                <a:latin typeface="Consolas"/>
              </a:rPr>
              <a:t>"</a:t>
            </a:r>
            <a:r>
              <a:rPr lang="en-US" sz="2500" dirty="0" err="1">
                <a:solidFill>
                  <a:srgbClr val="0000FF"/>
                </a:solidFill>
                <a:latin typeface="Consolas"/>
              </a:rPr>
              <a:t>LoginForm.controls</a:t>
            </a:r>
            <a:r>
              <a:rPr lang="en-US" sz="2500" dirty="0">
                <a:solidFill>
                  <a:srgbClr val="0000FF"/>
                </a:solidFill>
                <a:latin typeface="Consolas"/>
              </a:rPr>
              <a:t>['username'].</a:t>
            </a:r>
            <a:r>
              <a:rPr lang="en-US" sz="2500" dirty="0" err="1">
                <a:solidFill>
                  <a:srgbClr val="0000FF"/>
                </a:solidFill>
                <a:latin typeface="Consolas"/>
              </a:rPr>
              <a:t>hasError</a:t>
            </a:r>
            <a:r>
              <a:rPr lang="en-US" sz="2500" dirty="0">
                <a:solidFill>
                  <a:srgbClr val="0000FF"/>
                </a:solidFill>
                <a:latin typeface="Consolas"/>
              </a:rPr>
              <a:t>('required') </a:t>
            </a:r>
            <a:r>
              <a:rPr lang="en-US" sz="2500" dirty="0">
                <a:solidFill>
                  <a:srgbClr val="CD3131"/>
                </a:solidFill>
                <a:latin typeface="Consolas"/>
              </a:rPr>
              <a:t>&amp;&amp;</a:t>
            </a:r>
            <a:r>
              <a:rPr lang="en-US" sz="2500" dirty="0">
                <a:solidFill>
                  <a:srgbClr val="0000FF"/>
                </a:solidFill>
                <a:latin typeface="Consolas"/>
              </a:rPr>
              <a:t> </a:t>
            </a:r>
            <a:r>
              <a:rPr lang="en-US" sz="2500" dirty="0" err="1">
                <a:solidFill>
                  <a:srgbClr val="0000FF"/>
                </a:solidFill>
                <a:latin typeface="Consolas"/>
              </a:rPr>
              <a:t>LoginForm.controls</a:t>
            </a:r>
            <a:r>
              <a:rPr lang="en-US" sz="2500" dirty="0">
                <a:solidFill>
                  <a:srgbClr val="0000FF"/>
                </a:solidFill>
                <a:latin typeface="Consolas"/>
              </a:rPr>
              <a:t>['username'].touched"</a:t>
            </a:r>
            <a:r>
              <a:rPr lang="en-US" sz="2500" dirty="0">
                <a:solidFill>
                  <a:srgbClr val="800000"/>
                </a:solidFill>
                <a:latin typeface="Consolas"/>
              </a:rPr>
              <a:t>&gt;</a:t>
            </a:r>
            <a:endParaRPr lang="en-US" sz="2500" dirty="0">
              <a:solidFill>
                <a:srgbClr val="000000"/>
              </a:solidFill>
              <a:latin typeface="Consolas"/>
            </a:endParaRPr>
          </a:p>
          <a:p>
            <a:pPr marL="411480" lvl="1" indent="0">
              <a:buNone/>
            </a:pPr>
            <a:r>
              <a:rPr lang="en-US" sz="2500" dirty="0">
                <a:solidFill>
                  <a:srgbClr val="800000"/>
                </a:solidFill>
                <a:latin typeface="Consolas"/>
              </a:rPr>
              <a:t>&lt;p&gt;</a:t>
            </a:r>
            <a:r>
              <a:rPr lang="en-US" sz="2500" dirty="0">
                <a:solidFill>
                  <a:srgbClr val="000000"/>
                </a:solidFill>
                <a:latin typeface="Consolas"/>
              </a:rPr>
              <a:t>Sorry, field username is required!</a:t>
            </a:r>
            <a:r>
              <a:rPr lang="en-US" sz="2500" dirty="0">
                <a:solidFill>
                  <a:srgbClr val="800000"/>
                </a:solidFill>
                <a:latin typeface="Consolas"/>
              </a:rPr>
              <a:t>&lt;/p&gt;&lt;/ion-item&gt;</a:t>
            </a:r>
            <a:endParaRPr lang="en-US" sz="2500" dirty="0">
              <a:solidFill>
                <a:srgbClr val="000000"/>
              </a:solidFill>
              <a:latin typeface="Consolas"/>
            </a:endParaRPr>
          </a:p>
          <a:p>
            <a:pPr marL="411480" lvl="1" indent="0">
              <a:buNone/>
            </a:pPr>
            <a:br>
              <a:rPr lang="en-US" sz="2500" dirty="0">
                <a:solidFill>
                  <a:srgbClr val="000000"/>
                </a:solidFill>
                <a:latin typeface="Consolas"/>
              </a:rPr>
            </a:br>
            <a:r>
              <a:rPr lang="en-US" sz="2500" dirty="0">
                <a:solidFill>
                  <a:srgbClr val="800000"/>
                </a:solidFill>
                <a:latin typeface="Consolas"/>
              </a:rPr>
              <a:t>&lt;ion-item</a:t>
            </a:r>
            <a:r>
              <a:rPr lang="en-US" sz="2500" dirty="0">
                <a:solidFill>
                  <a:srgbClr val="000000"/>
                </a:solidFill>
                <a:latin typeface="Consolas"/>
              </a:rPr>
              <a:t> *</a:t>
            </a:r>
            <a:r>
              <a:rPr lang="en-US" sz="2500" dirty="0" err="1">
                <a:solidFill>
                  <a:srgbClr val="FF0000"/>
                </a:solidFill>
                <a:latin typeface="Consolas"/>
              </a:rPr>
              <a:t>ngIf</a:t>
            </a:r>
            <a:r>
              <a:rPr lang="en-US" sz="2500" dirty="0">
                <a:solidFill>
                  <a:srgbClr val="000000"/>
                </a:solidFill>
                <a:latin typeface="Consolas"/>
              </a:rPr>
              <a:t>=</a:t>
            </a:r>
            <a:r>
              <a:rPr lang="en-US" sz="2500" dirty="0">
                <a:solidFill>
                  <a:srgbClr val="0000FF"/>
                </a:solidFill>
                <a:latin typeface="Consolas"/>
              </a:rPr>
              <a:t>"</a:t>
            </a:r>
            <a:r>
              <a:rPr lang="en-US" sz="2500" dirty="0" err="1">
                <a:solidFill>
                  <a:srgbClr val="0000FF"/>
                </a:solidFill>
                <a:latin typeface="Consolas"/>
              </a:rPr>
              <a:t>LoginForm.controls</a:t>
            </a:r>
            <a:r>
              <a:rPr lang="en-US" sz="2500" dirty="0">
                <a:solidFill>
                  <a:srgbClr val="0000FF"/>
                </a:solidFill>
                <a:latin typeface="Consolas"/>
              </a:rPr>
              <a:t>['username'].</a:t>
            </a:r>
            <a:r>
              <a:rPr lang="en-US" sz="2500" dirty="0" err="1">
                <a:solidFill>
                  <a:srgbClr val="0000FF"/>
                </a:solidFill>
                <a:latin typeface="Consolas"/>
              </a:rPr>
              <a:t>hasError</a:t>
            </a:r>
            <a:r>
              <a:rPr lang="en-US" sz="2500" dirty="0">
                <a:solidFill>
                  <a:srgbClr val="0000FF"/>
                </a:solidFill>
                <a:latin typeface="Consolas"/>
              </a:rPr>
              <a:t>('pattern') </a:t>
            </a:r>
            <a:r>
              <a:rPr lang="en-US" sz="2500" dirty="0">
                <a:solidFill>
                  <a:srgbClr val="CD3131"/>
                </a:solidFill>
                <a:latin typeface="Consolas"/>
              </a:rPr>
              <a:t>&amp;&amp;</a:t>
            </a:r>
            <a:r>
              <a:rPr lang="en-US" sz="2500" dirty="0">
                <a:solidFill>
                  <a:srgbClr val="0000FF"/>
                </a:solidFill>
                <a:latin typeface="Consolas"/>
              </a:rPr>
              <a:t> </a:t>
            </a:r>
            <a:r>
              <a:rPr lang="en-US" sz="2500" dirty="0" err="1">
                <a:solidFill>
                  <a:srgbClr val="0000FF"/>
                </a:solidFill>
                <a:latin typeface="Consolas"/>
              </a:rPr>
              <a:t>LoginForm.controls</a:t>
            </a:r>
            <a:r>
              <a:rPr lang="en-US" sz="2500" dirty="0">
                <a:solidFill>
                  <a:srgbClr val="0000FF"/>
                </a:solidFill>
                <a:latin typeface="Consolas"/>
              </a:rPr>
              <a:t>['username'].touched"</a:t>
            </a:r>
            <a:r>
              <a:rPr lang="en-US" sz="2500" dirty="0">
                <a:solidFill>
                  <a:srgbClr val="800000"/>
                </a:solidFill>
                <a:latin typeface="Consolas"/>
              </a:rPr>
              <a:t>&gt;</a:t>
            </a:r>
            <a:endParaRPr lang="en-US" sz="2500" dirty="0">
              <a:solidFill>
                <a:srgbClr val="000000"/>
              </a:solidFill>
              <a:latin typeface="Consolas"/>
            </a:endParaRPr>
          </a:p>
          <a:p>
            <a:pPr marL="411480" lvl="1" indent="0">
              <a:buNone/>
            </a:pPr>
            <a:r>
              <a:rPr lang="en-US" sz="2500" dirty="0">
                <a:solidFill>
                  <a:srgbClr val="800000"/>
                </a:solidFill>
                <a:latin typeface="Consolas"/>
              </a:rPr>
              <a:t>&lt;p&gt;</a:t>
            </a:r>
            <a:r>
              <a:rPr lang="en-US" sz="2500" dirty="0">
                <a:solidFill>
                  <a:srgbClr val="000000"/>
                </a:solidFill>
                <a:latin typeface="Consolas"/>
              </a:rPr>
              <a:t>Sorry, only small and capital letters are allowed!</a:t>
            </a:r>
            <a:r>
              <a:rPr lang="en-US" sz="2500" dirty="0">
                <a:solidFill>
                  <a:srgbClr val="800000"/>
                </a:solidFill>
                <a:latin typeface="Consolas"/>
              </a:rPr>
              <a:t>&lt;/p&gt;&lt;/ion-item&gt;</a:t>
            </a:r>
            <a:r>
              <a:rPr lang="en-US" sz="2500" dirty="0">
                <a:solidFill>
                  <a:srgbClr val="000000"/>
                </a:solidFill>
                <a:latin typeface="Consolas"/>
              </a:rPr>
              <a:t> </a:t>
            </a:r>
          </a:p>
          <a:p>
            <a:pPr marL="411480" lvl="1" indent="0">
              <a:buNone/>
            </a:pPr>
            <a:br>
              <a:rPr lang="en-US" sz="2500" dirty="0">
                <a:solidFill>
                  <a:srgbClr val="000000"/>
                </a:solidFill>
                <a:latin typeface="Consolas"/>
              </a:rPr>
            </a:br>
            <a:r>
              <a:rPr lang="en-US" sz="2500" dirty="0">
                <a:solidFill>
                  <a:srgbClr val="800000"/>
                </a:solidFill>
                <a:latin typeface="Consolas"/>
              </a:rPr>
              <a:t>&lt;ion-item</a:t>
            </a:r>
            <a:r>
              <a:rPr lang="en-US" sz="2500" dirty="0">
                <a:solidFill>
                  <a:srgbClr val="000000"/>
                </a:solidFill>
                <a:latin typeface="Consolas"/>
              </a:rPr>
              <a:t> *</a:t>
            </a:r>
            <a:r>
              <a:rPr lang="en-US" sz="2500" dirty="0" err="1">
                <a:solidFill>
                  <a:srgbClr val="FF0000"/>
                </a:solidFill>
                <a:latin typeface="Consolas"/>
              </a:rPr>
              <a:t>ngIf</a:t>
            </a:r>
            <a:r>
              <a:rPr lang="en-US" sz="2500" dirty="0">
                <a:solidFill>
                  <a:srgbClr val="000000"/>
                </a:solidFill>
                <a:latin typeface="Consolas"/>
              </a:rPr>
              <a:t>=</a:t>
            </a:r>
            <a:r>
              <a:rPr lang="en-US" sz="2500" dirty="0">
                <a:solidFill>
                  <a:srgbClr val="0000FF"/>
                </a:solidFill>
                <a:latin typeface="Consolas"/>
              </a:rPr>
              <a:t>"</a:t>
            </a:r>
            <a:r>
              <a:rPr lang="en-US" sz="2500" dirty="0" err="1">
                <a:solidFill>
                  <a:srgbClr val="0000FF"/>
                </a:solidFill>
                <a:latin typeface="Consolas"/>
              </a:rPr>
              <a:t>LoginForm.controls</a:t>
            </a:r>
            <a:r>
              <a:rPr lang="en-US" sz="2500" dirty="0">
                <a:solidFill>
                  <a:srgbClr val="0000FF"/>
                </a:solidFill>
                <a:latin typeface="Consolas"/>
              </a:rPr>
              <a:t>['username'].</a:t>
            </a:r>
            <a:r>
              <a:rPr lang="en-US" sz="2500" dirty="0" err="1">
                <a:solidFill>
                  <a:srgbClr val="0000FF"/>
                </a:solidFill>
                <a:latin typeface="Consolas"/>
              </a:rPr>
              <a:t>hasError</a:t>
            </a:r>
            <a:r>
              <a:rPr lang="en-US" sz="2500" dirty="0">
                <a:solidFill>
                  <a:srgbClr val="0000FF"/>
                </a:solidFill>
                <a:latin typeface="Consolas"/>
              </a:rPr>
              <a:t>('</a:t>
            </a:r>
            <a:r>
              <a:rPr lang="en-US" sz="2500" dirty="0" err="1">
                <a:solidFill>
                  <a:srgbClr val="0000FF"/>
                </a:solidFill>
                <a:latin typeface="Consolas"/>
              </a:rPr>
              <a:t>minlength</a:t>
            </a:r>
            <a:r>
              <a:rPr lang="en-US" sz="2500" dirty="0">
                <a:solidFill>
                  <a:srgbClr val="0000FF"/>
                </a:solidFill>
                <a:latin typeface="Consolas"/>
              </a:rPr>
              <a:t>') </a:t>
            </a:r>
            <a:r>
              <a:rPr lang="en-US" sz="2500" dirty="0">
                <a:solidFill>
                  <a:srgbClr val="CD3131"/>
                </a:solidFill>
                <a:latin typeface="Consolas"/>
              </a:rPr>
              <a:t>&amp;&amp;</a:t>
            </a:r>
            <a:r>
              <a:rPr lang="en-US" sz="2500" dirty="0">
                <a:solidFill>
                  <a:srgbClr val="0000FF"/>
                </a:solidFill>
                <a:latin typeface="Consolas"/>
              </a:rPr>
              <a:t> </a:t>
            </a:r>
            <a:r>
              <a:rPr lang="en-US" sz="2500" dirty="0" err="1">
                <a:solidFill>
                  <a:srgbClr val="0000FF"/>
                </a:solidFill>
                <a:latin typeface="Consolas"/>
              </a:rPr>
              <a:t>LoginForm.controls</a:t>
            </a:r>
            <a:r>
              <a:rPr lang="en-US" sz="2500" dirty="0">
                <a:solidFill>
                  <a:srgbClr val="0000FF"/>
                </a:solidFill>
                <a:latin typeface="Consolas"/>
              </a:rPr>
              <a:t>['username'].touched"</a:t>
            </a:r>
            <a:r>
              <a:rPr lang="en-US" sz="2500" dirty="0">
                <a:solidFill>
                  <a:srgbClr val="800000"/>
                </a:solidFill>
                <a:latin typeface="Consolas"/>
              </a:rPr>
              <a:t>&gt;</a:t>
            </a:r>
            <a:endParaRPr lang="en-US" sz="2500" dirty="0">
              <a:solidFill>
                <a:srgbClr val="000000"/>
              </a:solidFill>
              <a:latin typeface="Consolas"/>
            </a:endParaRPr>
          </a:p>
          <a:p>
            <a:pPr marL="411480" lvl="1" indent="0">
              <a:buNone/>
            </a:pPr>
            <a:r>
              <a:rPr lang="en-US" sz="2500" dirty="0">
                <a:solidFill>
                  <a:srgbClr val="800000"/>
                </a:solidFill>
                <a:latin typeface="Consolas"/>
              </a:rPr>
              <a:t>&lt;p&gt;</a:t>
            </a:r>
            <a:r>
              <a:rPr lang="en-US" sz="2500" dirty="0">
                <a:solidFill>
                  <a:srgbClr val="000000"/>
                </a:solidFill>
                <a:latin typeface="Consolas"/>
              </a:rPr>
              <a:t>Sorry, minimum username length is 8!</a:t>
            </a:r>
            <a:r>
              <a:rPr lang="en-US" sz="2500" dirty="0">
                <a:solidFill>
                  <a:srgbClr val="800000"/>
                </a:solidFill>
                <a:latin typeface="Consolas"/>
              </a:rPr>
              <a:t>&lt;/p&gt;&lt;/ion-item&gt;</a:t>
            </a:r>
          </a:p>
          <a:p>
            <a:pPr marL="411480" lvl="1" indent="0">
              <a:buNone/>
            </a:pPr>
            <a:endParaRPr lang="en-US" sz="2500" dirty="0">
              <a:solidFill>
                <a:srgbClr val="000000"/>
              </a:solidFill>
              <a:latin typeface="Consolas"/>
            </a:endParaRPr>
          </a:p>
          <a:p>
            <a:pPr marL="411480" lvl="1" indent="0">
              <a:buNone/>
            </a:pPr>
            <a:r>
              <a:rPr lang="en-US" sz="2500" dirty="0">
                <a:solidFill>
                  <a:srgbClr val="800000"/>
                </a:solidFill>
                <a:latin typeface="Consolas"/>
              </a:rPr>
              <a:t>&lt;ion-item</a:t>
            </a:r>
            <a:r>
              <a:rPr lang="en-US" sz="2500" dirty="0">
                <a:solidFill>
                  <a:srgbClr val="000000"/>
                </a:solidFill>
                <a:latin typeface="Consolas"/>
              </a:rPr>
              <a:t> *</a:t>
            </a:r>
            <a:r>
              <a:rPr lang="en-US" sz="2500" dirty="0" err="1">
                <a:solidFill>
                  <a:srgbClr val="FF0000"/>
                </a:solidFill>
                <a:latin typeface="Consolas"/>
              </a:rPr>
              <a:t>ngIf</a:t>
            </a:r>
            <a:r>
              <a:rPr lang="en-US" sz="2500" dirty="0">
                <a:solidFill>
                  <a:srgbClr val="000000"/>
                </a:solidFill>
                <a:latin typeface="Consolas"/>
              </a:rPr>
              <a:t>=</a:t>
            </a:r>
            <a:r>
              <a:rPr lang="en-US" sz="2500" dirty="0">
                <a:solidFill>
                  <a:srgbClr val="0000FF"/>
                </a:solidFill>
                <a:latin typeface="Consolas"/>
              </a:rPr>
              <a:t>"</a:t>
            </a:r>
            <a:r>
              <a:rPr lang="en-US" sz="2500" dirty="0" err="1">
                <a:solidFill>
                  <a:srgbClr val="0000FF"/>
                </a:solidFill>
                <a:latin typeface="Consolas"/>
              </a:rPr>
              <a:t>LoginForm.controls</a:t>
            </a:r>
            <a:r>
              <a:rPr lang="en-US" sz="2500" dirty="0">
                <a:solidFill>
                  <a:srgbClr val="0000FF"/>
                </a:solidFill>
                <a:latin typeface="Consolas"/>
              </a:rPr>
              <a:t>['username'].</a:t>
            </a:r>
            <a:r>
              <a:rPr lang="en-US" sz="2500" dirty="0" err="1">
                <a:solidFill>
                  <a:srgbClr val="0000FF"/>
                </a:solidFill>
                <a:latin typeface="Consolas"/>
              </a:rPr>
              <a:t>hasError</a:t>
            </a:r>
            <a:r>
              <a:rPr lang="en-US" sz="2500" dirty="0">
                <a:solidFill>
                  <a:srgbClr val="0000FF"/>
                </a:solidFill>
                <a:latin typeface="Consolas"/>
              </a:rPr>
              <a:t>('</a:t>
            </a:r>
            <a:r>
              <a:rPr lang="en-US" sz="2500" dirty="0" err="1">
                <a:solidFill>
                  <a:srgbClr val="0000FF"/>
                </a:solidFill>
                <a:latin typeface="Consolas"/>
              </a:rPr>
              <a:t>maxlength</a:t>
            </a:r>
            <a:r>
              <a:rPr lang="en-US" sz="2500" dirty="0">
                <a:solidFill>
                  <a:srgbClr val="0000FF"/>
                </a:solidFill>
                <a:latin typeface="Consolas"/>
              </a:rPr>
              <a:t>') </a:t>
            </a:r>
            <a:r>
              <a:rPr lang="en-US" sz="2500" dirty="0">
                <a:solidFill>
                  <a:srgbClr val="CD3131"/>
                </a:solidFill>
                <a:latin typeface="Consolas"/>
              </a:rPr>
              <a:t>&amp;&amp;</a:t>
            </a:r>
            <a:r>
              <a:rPr lang="en-US" sz="2500" dirty="0">
                <a:solidFill>
                  <a:srgbClr val="0000FF"/>
                </a:solidFill>
                <a:latin typeface="Consolas"/>
              </a:rPr>
              <a:t> </a:t>
            </a:r>
            <a:r>
              <a:rPr lang="en-US" sz="2500" dirty="0" err="1">
                <a:solidFill>
                  <a:srgbClr val="0000FF"/>
                </a:solidFill>
                <a:latin typeface="Consolas"/>
              </a:rPr>
              <a:t>LoginForm.controls</a:t>
            </a:r>
            <a:r>
              <a:rPr lang="en-US" sz="2500" dirty="0">
                <a:solidFill>
                  <a:srgbClr val="0000FF"/>
                </a:solidFill>
                <a:latin typeface="Consolas"/>
              </a:rPr>
              <a:t>['username'].touched"</a:t>
            </a:r>
            <a:r>
              <a:rPr lang="en-US" sz="2500" dirty="0">
                <a:solidFill>
                  <a:srgbClr val="800000"/>
                </a:solidFill>
                <a:latin typeface="Consolas"/>
              </a:rPr>
              <a:t>&gt;</a:t>
            </a:r>
            <a:endParaRPr lang="en-US" sz="2500" dirty="0">
              <a:solidFill>
                <a:srgbClr val="000000"/>
              </a:solidFill>
              <a:latin typeface="Consolas"/>
            </a:endParaRPr>
          </a:p>
          <a:p>
            <a:pPr marL="411480" lvl="1" indent="0">
              <a:buNone/>
            </a:pPr>
            <a:r>
              <a:rPr lang="en-US" sz="2500" dirty="0">
                <a:solidFill>
                  <a:srgbClr val="800000"/>
                </a:solidFill>
                <a:latin typeface="Consolas"/>
              </a:rPr>
              <a:t>&lt;p&gt;</a:t>
            </a:r>
            <a:r>
              <a:rPr lang="en-US" sz="2500" dirty="0">
                <a:solidFill>
                  <a:srgbClr val="000000"/>
                </a:solidFill>
                <a:latin typeface="Consolas"/>
              </a:rPr>
              <a:t>Sorry, maximum username length is 30!</a:t>
            </a:r>
            <a:r>
              <a:rPr lang="en-US" sz="2500" dirty="0">
                <a:solidFill>
                  <a:srgbClr val="800000"/>
                </a:solidFill>
                <a:latin typeface="Consolas"/>
              </a:rPr>
              <a:t>&lt;/p&gt;&lt;/ion-item&gt;</a:t>
            </a:r>
            <a:endParaRPr lang="en-US" sz="2500" dirty="0">
              <a:solidFill>
                <a:srgbClr val="000000"/>
              </a:solidFill>
              <a:latin typeface="Consolas"/>
            </a:endParaRPr>
          </a:p>
          <a:p>
            <a:pPr marL="114300" indent="0">
              <a:buNone/>
            </a:pPr>
            <a:br>
              <a:rPr lang="en-US" dirty="0">
                <a:solidFill>
                  <a:srgbClr val="000000"/>
                </a:solidFill>
                <a:latin typeface="Consolas"/>
              </a:rPr>
            </a:br>
            <a:br>
              <a:rPr lang="en-US" dirty="0">
                <a:solidFill>
                  <a:srgbClr val="000000"/>
                </a:solidFill>
                <a:latin typeface="Consolas"/>
              </a:rPr>
            </a:br>
            <a:endParaRPr lang="en-US" dirty="0"/>
          </a:p>
        </p:txBody>
      </p:sp>
    </p:spTree>
    <p:extLst>
      <p:ext uri="{BB962C8B-B14F-4D97-AF65-F5344CB8AC3E}">
        <p14:creationId xmlns:p14="http://schemas.microsoft.com/office/powerpoint/2010/main" val="3271694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idx="1"/>
          </p:nvPr>
        </p:nvSpPr>
        <p:spPr/>
        <p:txBody>
          <a:bodyPr>
            <a:normAutofit/>
          </a:bodyPr>
          <a:lstStyle/>
          <a:p>
            <a:pPr marL="114300" indent="0">
              <a:buNone/>
            </a:pPr>
            <a:r>
              <a:rPr lang="en-US" sz="1400" dirty="0">
                <a:solidFill>
                  <a:srgbClr val="800000"/>
                </a:solidFill>
                <a:latin typeface="Consolas"/>
              </a:rPr>
              <a:t>&lt;ion-item&gt;</a:t>
            </a:r>
            <a:endParaRPr lang="en-US" sz="1400" dirty="0">
              <a:solidFill>
                <a:srgbClr val="000000"/>
              </a:solidFill>
              <a:latin typeface="Consolas"/>
            </a:endParaRPr>
          </a:p>
          <a:p>
            <a:pPr marL="114300" indent="0">
              <a:buNone/>
            </a:pPr>
            <a:r>
              <a:rPr lang="en-US" sz="1400" dirty="0">
                <a:solidFill>
                  <a:srgbClr val="800000"/>
                </a:solidFill>
                <a:latin typeface="Consolas"/>
              </a:rPr>
              <a:t>&lt;ion-label</a:t>
            </a:r>
            <a:r>
              <a:rPr lang="en-US" sz="1400" dirty="0">
                <a:solidFill>
                  <a:srgbClr val="000000"/>
                </a:solidFill>
                <a:latin typeface="Consolas"/>
              </a:rPr>
              <a:t> </a:t>
            </a:r>
            <a:r>
              <a:rPr lang="en-US" sz="1400" dirty="0">
                <a:solidFill>
                  <a:srgbClr val="FF0000"/>
                </a:solidFill>
                <a:latin typeface="Consolas"/>
              </a:rPr>
              <a:t>floating</a:t>
            </a:r>
            <a:r>
              <a:rPr lang="en-US" sz="1400" dirty="0">
                <a:solidFill>
                  <a:srgbClr val="800000"/>
                </a:solidFill>
                <a:latin typeface="Consolas"/>
              </a:rPr>
              <a:t>&gt;</a:t>
            </a:r>
            <a:r>
              <a:rPr lang="en-US" sz="1400" dirty="0">
                <a:solidFill>
                  <a:srgbClr val="000000"/>
                </a:solidFill>
                <a:latin typeface="Consolas"/>
              </a:rPr>
              <a:t>Password</a:t>
            </a:r>
            <a:r>
              <a:rPr lang="en-US" sz="1400" dirty="0">
                <a:solidFill>
                  <a:srgbClr val="800000"/>
                </a:solidFill>
                <a:latin typeface="Consolas"/>
              </a:rPr>
              <a:t>&lt;/ion-label&gt;</a:t>
            </a:r>
            <a:endParaRPr lang="en-US" sz="1400" dirty="0">
              <a:solidFill>
                <a:srgbClr val="000000"/>
              </a:solidFill>
              <a:latin typeface="Consolas"/>
            </a:endParaRPr>
          </a:p>
          <a:p>
            <a:pPr marL="114300" indent="0">
              <a:buNone/>
            </a:pPr>
            <a:r>
              <a:rPr lang="en-US" sz="1400" dirty="0">
                <a:solidFill>
                  <a:srgbClr val="800000"/>
                </a:solidFill>
                <a:latin typeface="Consolas"/>
              </a:rPr>
              <a:t>&lt;ion-input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00"/>
                </a:solidFill>
                <a:latin typeface="Consolas"/>
              </a:rPr>
              <a:t>=</a:t>
            </a:r>
            <a:r>
              <a:rPr lang="en-US" sz="1400" dirty="0">
                <a:solidFill>
                  <a:srgbClr val="0000FF"/>
                </a:solidFill>
                <a:latin typeface="Consolas"/>
              </a:rPr>
              <a:t>"password"</a:t>
            </a:r>
            <a:r>
              <a:rPr lang="en-US" sz="1400" dirty="0">
                <a:solidFill>
                  <a:srgbClr val="000000"/>
                </a:solidFill>
                <a:latin typeface="Consolas"/>
              </a:rPr>
              <a:t> </a:t>
            </a:r>
            <a:r>
              <a:rPr lang="en-US" sz="1400" dirty="0" err="1">
                <a:solidFill>
                  <a:srgbClr val="FF0000"/>
                </a:solidFill>
                <a:latin typeface="Consolas"/>
              </a:rPr>
              <a:t>formControlName</a:t>
            </a:r>
            <a:r>
              <a:rPr lang="en-US" sz="1400" dirty="0">
                <a:solidFill>
                  <a:srgbClr val="000000"/>
                </a:solidFill>
                <a:latin typeface="Consolas"/>
              </a:rPr>
              <a:t>=</a:t>
            </a:r>
            <a:r>
              <a:rPr lang="en-US" sz="1400" dirty="0">
                <a:solidFill>
                  <a:srgbClr val="0000FF"/>
                </a:solidFill>
                <a:latin typeface="Consolas"/>
              </a:rPr>
              <a:t>"password"</a:t>
            </a:r>
            <a:r>
              <a:rPr lang="en-US" sz="1400" dirty="0">
                <a:solidFill>
                  <a:srgbClr val="800000"/>
                </a:solidFill>
                <a:latin typeface="Consolas"/>
              </a:rPr>
              <a:t>&gt;&lt;/ion-input&gt;</a:t>
            </a:r>
            <a:endParaRPr lang="en-US" sz="1400" dirty="0">
              <a:solidFill>
                <a:srgbClr val="000000"/>
              </a:solidFill>
              <a:latin typeface="Consolas"/>
            </a:endParaRPr>
          </a:p>
          <a:p>
            <a:pPr marL="114300" indent="0">
              <a:buNone/>
            </a:pPr>
            <a:r>
              <a:rPr lang="en-US" sz="1400" dirty="0">
                <a:solidFill>
                  <a:srgbClr val="800000"/>
                </a:solidFill>
                <a:latin typeface="Consolas"/>
              </a:rPr>
              <a:t>&lt;/ion-item&gt;</a:t>
            </a:r>
            <a:endParaRPr lang="en-US" sz="1400" dirty="0">
              <a:solidFill>
                <a:srgbClr val="000000"/>
              </a:solidFill>
              <a:latin typeface="Consolas"/>
            </a:endParaRPr>
          </a:p>
          <a:p>
            <a:pPr marL="114300" indent="0">
              <a:buNone/>
            </a:pPr>
            <a:br>
              <a:rPr lang="en-US" sz="1400" dirty="0">
                <a:solidFill>
                  <a:srgbClr val="000000"/>
                </a:solidFill>
                <a:latin typeface="Consolas"/>
              </a:rPr>
            </a:br>
            <a:r>
              <a:rPr lang="en-US" sz="1400" dirty="0">
                <a:solidFill>
                  <a:srgbClr val="800000"/>
                </a:solidFill>
                <a:latin typeface="Consolas"/>
              </a:rPr>
              <a:t>&lt;ion-button</a:t>
            </a:r>
            <a:r>
              <a:rPr lang="en-US" sz="1400" dirty="0">
                <a:solidFill>
                  <a:srgbClr val="000000"/>
                </a:solidFill>
                <a:latin typeface="Consolas"/>
              </a:rPr>
              <a:t> </a:t>
            </a:r>
            <a:r>
              <a:rPr lang="en-US" sz="1400" dirty="0">
                <a:solidFill>
                  <a:srgbClr val="FF0000"/>
                </a:solidFill>
                <a:latin typeface="Consolas" panose="020B0609020204030204" pitchFamily="49" charset="0"/>
              </a:rPr>
              <a:t>[disabled]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LoginForm.valid</a:t>
            </a:r>
            <a:r>
              <a:rPr lang="en-US" sz="1400" dirty="0">
                <a:solidFill>
                  <a:srgbClr val="0000FF"/>
                </a:solidFill>
                <a:latin typeface="Consolas" panose="020B0609020204030204" pitchFamily="49" charset="0"/>
              </a:rPr>
              <a:t>"</a:t>
            </a:r>
            <a:endParaRPr lang="en-US" sz="1400" dirty="0">
              <a:solidFill>
                <a:srgbClr val="000000"/>
              </a:solidFill>
              <a:latin typeface="Consolas" panose="020B0609020204030204" pitchFamily="49" charset="0"/>
            </a:endParaRPr>
          </a:p>
          <a:p>
            <a:pPr marL="114300" indent="0">
              <a:buNone/>
            </a:pPr>
            <a:r>
              <a:rPr lang="en-US" sz="1400" dirty="0">
                <a:solidFill>
                  <a:srgbClr val="000000"/>
                </a:solidFill>
                <a:latin typeface="Consolas"/>
              </a:rPr>
              <a:t> </a:t>
            </a:r>
            <a:r>
              <a:rPr lang="en-US" sz="1400" dirty="0">
                <a:solidFill>
                  <a:srgbClr val="FF0000"/>
                </a:solidFill>
                <a:latin typeface="Consolas"/>
              </a:rPr>
              <a:t>full</a:t>
            </a:r>
            <a:r>
              <a:rPr lang="en-US" sz="1400" dirty="0">
                <a:solidFill>
                  <a:srgbClr val="000000"/>
                </a:solidFill>
                <a:latin typeface="Consolas"/>
              </a:rPr>
              <a:t> </a:t>
            </a:r>
            <a:r>
              <a:rPr lang="en-US" sz="1400" dirty="0">
                <a:solidFill>
                  <a:srgbClr val="FF0000"/>
                </a:solidFill>
                <a:latin typeface="Consolas"/>
              </a:rPr>
              <a:t>color</a:t>
            </a:r>
            <a:r>
              <a:rPr lang="en-US" sz="1400" dirty="0">
                <a:solidFill>
                  <a:srgbClr val="000000"/>
                </a:solidFill>
                <a:latin typeface="Consolas"/>
              </a:rPr>
              <a:t>=</a:t>
            </a:r>
            <a:r>
              <a:rPr lang="en-US" sz="1400" dirty="0">
                <a:solidFill>
                  <a:srgbClr val="0000FF"/>
                </a:solidFill>
                <a:latin typeface="Consolas"/>
              </a:rPr>
              <a:t>"primary"</a:t>
            </a:r>
            <a:r>
              <a:rPr lang="en-US" sz="1400" dirty="0">
                <a:solidFill>
                  <a:srgbClr val="000000"/>
                </a:solidFill>
                <a:latin typeface="Consolas"/>
              </a:rPr>
              <a:t> </a:t>
            </a:r>
            <a:r>
              <a:rPr lang="en-US" sz="1400" dirty="0">
                <a:solidFill>
                  <a:srgbClr val="FF0000"/>
                </a:solidFill>
                <a:latin typeface="Consolas"/>
              </a:rPr>
              <a:t>style</a:t>
            </a:r>
            <a:r>
              <a:rPr lang="en-US" sz="1400" dirty="0">
                <a:solidFill>
                  <a:srgbClr val="000000"/>
                </a:solidFill>
                <a:latin typeface="Consolas"/>
              </a:rPr>
              <a:t>=</a:t>
            </a:r>
            <a:r>
              <a:rPr lang="en-US" sz="1400" dirty="0">
                <a:solidFill>
                  <a:srgbClr val="0000FF"/>
                </a:solidFill>
                <a:latin typeface="Consolas"/>
              </a:rPr>
              <a:t>"margin-top: 20px;"</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00"/>
                </a:solidFill>
                <a:latin typeface="Consolas"/>
              </a:rPr>
              <a:t>=</a:t>
            </a:r>
            <a:r>
              <a:rPr lang="en-US" sz="1400" dirty="0">
                <a:solidFill>
                  <a:srgbClr val="0000FF"/>
                </a:solidFill>
                <a:latin typeface="Consolas"/>
              </a:rPr>
              <a:t>"submit"</a:t>
            </a:r>
            <a:r>
              <a:rPr lang="en-US" sz="1400" dirty="0">
                <a:solidFill>
                  <a:srgbClr val="800000"/>
                </a:solidFill>
                <a:latin typeface="Consolas"/>
              </a:rPr>
              <a:t>&gt;</a:t>
            </a:r>
            <a:r>
              <a:rPr lang="en-US" sz="1400" dirty="0">
                <a:solidFill>
                  <a:srgbClr val="000000"/>
                </a:solidFill>
                <a:latin typeface="Consolas"/>
              </a:rPr>
              <a:t> Login </a:t>
            </a:r>
            <a:r>
              <a:rPr lang="en-US" sz="1400">
                <a:solidFill>
                  <a:srgbClr val="800000"/>
                </a:solidFill>
                <a:latin typeface="Consolas"/>
              </a:rPr>
              <a:t>&lt;/ion-button</a:t>
            </a:r>
            <a:r>
              <a:rPr lang="en-US" sz="1400" dirty="0">
                <a:solidFill>
                  <a:srgbClr val="800000"/>
                </a:solidFill>
                <a:latin typeface="Consolas"/>
              </a:rPr>
              <a:t>&gt;</a:t>
            </a:r>
            <a:r>
              <a:rPr lang="en-US" sz="1400" dirty="0">
                <a:solidFill>
                  <a:srgbClr val="000000"/>
                </a:solidFill>
                <a:latin typeface="Consolas"/>
              </a:rPr>
              <a:t> </a:t>
            </a:r>
          </a:p>
          <a:p>
            <a:pPr marL="114300" indent="0">
              <a:buNone/>
            </a:pPr>
            <a:endParaRPr lang="en-US" sz="1400" dirty="0">
              <a:solidFill>
                <a:srgbClr val="800000"/>
              </a:solidFill>
              <a:latin typeface="Consolas"/>
            </a:endParaRPr>
          </a:p>
          <a:p>
            <a:pPr marL="114300" indent="0">
              <a:buNone/>
            </a:pPr>
            <a:r>
              <a:rPr lang="en-US" sz="1400" dirty="0">
                <a:solidFill>
                  <a:srgbClr val="800000"/>
                </a:solidFill>
                <a:latin typeface="Consolas"/>
              </a:rPr>
              <a:t>&lt;/form&gt;</a:t>
            </a:r>
            <a:endParaRPr lang="en-US" sz="1400" dirty="0">
              <a:solidFill>
                <a:srgbClr val="000000"/>
              </a:solidFill>
              <a:latin typeface="Consolas"/>
            </a:endParaRPr>
          </a:p>
          <a:p>
            <a:pPr marL="114300" indent="0">
              <a:buNone/>
            </a:pPr>
            <a:endParaRPr lang="en-US" sz="1400" dirty="0"/>
          </a:p>
          <a:p>
            <a:pPr marL="114300" indent="0">
              <a:buNone/>
            </a:pPr>
            <a:endParaRPr lang="en-US" sz="1400" dirty="0"/>
          </a:p>
        </p:txBody>
      </p:sp>
    </p:spTree>
    <p:extLst>
      <p:ext uri="{BB962C8B-B14F-4D97-AF65-F5344CB8AC3E}">
        <p14:creationId xmlns:p14="http://schemas.microsoft.com/office/powerpoint/2010/main" val="860459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00FF"/>
                </a:solidFill>
                <a:latin typeface="Consolas"/>
              </a:rPr>
              <a:t>export</a:t>
            </a:r>
            <a:r>
              <a:rPr lang="en-US" dirty="0">
                <a:solidFill>
                  <a:srgbClr val="000000"/>
                </a:solidFill>
                <a:latin typeface="Consolas"/>
              </a:rPr>
              <a:t> </a:t>
            </a:r>
            <a:r>
              <a:rPr lang="en-US" dirty="0">
                <a:solidFill>
                  <a:srgbClr val="0000FF"/>
                </a:solidFill>
                <a:latin typeface="Consolas"/>
              </a:rPr>
              <a:t>class</a:t>
            </a:r>
            <a:r>
              <a:rPr lang="en-US" dirty="0">
                <a:solidFill>
                  <a:srgbClr val="000000"/>
                </a:solidFill>
                <a:latin typeface="Consolas"/>
              </a:rPr>
              <a:t> </a:t>
            </a:r>
            <a:r>
              <a:rPr lang="en-US" dirty="0" err="1">
                <a:solidFill>
                  <a:srgbClr val="000000"/>
                </a:solidFill>
                <a:latin typeface="Consolas"/>
              </a:rPr>
              <a:t>LoginPage</a:t>
            </a:r>
            <a:r>
              <a:rPr lang="en-US" dirty="0">
                <a:solidFill>
                  <a:srgbClr val="000000"/>
                </a:solidFill>
                <a:latin typeface="Consolas"/>
              </a:rPr>
              <a:t> {</a:t>
            </a:r>
          </a:p>
          <a:p>
            <a:pPr marL="114300" indent="0">
              <a:buNone/>
            </a:pPr>
            <a:r>
              <a:rPr lang="en-US" dirty="0" err="1">
                <a:solidFill>
                  <a:srgbClr val="000000"/>
                </a:solidFill>
                <a:latin typeface="Consolas"/>
              </a:rPr>
              <a:t>LoginForm</a:t>
            </a:r>
            <a:r>
              <a:rPr lang="en-US" dirty="0">
                <a:solidFill>
                  <a:srgbClr val="000000"/>
                </a:solidFill>
                <a:latin typeface="Consolas"/>
              </a:rPr>
              <a:t>: </a:t>
            </a:r>
            <a:r>
              <a:rPr lang="en-US" dirty="0" err="1">
                <a:solidFill>
                  <a:srgbClr val="000000"/>
                </a:solidFill>
                <a:latin typeface="Consolas"/>
              </a:rPr>
              <a:t>FormGroup</a:t>
            </a:r>
            <a:r>
              <a:rPr lang="en-US" dirty="0">
                <a:solidFill>
                  <a:srgbClr val="000000"/>
                </a:solidFill>
                <a:latin typeface="Consolas"/>
              </a:rPr>
              <a:t>;</a:t>
            </a:r>
          </a:p>
          <a:p>
            <a:pPr marL="114300" indent="0">
              <a:buNone/>
            </a:pPr>
            <a:br>
              <a:rPr lang="en-US" dirty="0">
                <a:solidFill>
                  <a:srgbClr val="000000"/>
                </a:solidFill>
                <a:latin typeface="Consolas"/>
              </a:rPr>
            </a:br>
            <a:r>
              <a:rPr lang="en-US" dirty="0">
                <a:solidFill>
                  <a:srgbClr val="0000FF"/>
                </a:solidFill>
                <a:latin typeface="Consolas"/>
              </a:rPr>
              <a:t>constructor</a:t>
            </a:r>
            <a:r>
              <a:rPr lang="en-US" dirty="0">
                <a:solidFill>
                  <a:srgbClr val="000000"/>
                </a:solidFill>
                <a:latin typeface="Consolas"/>
              </a:rPr>
              <a:t>(</a:t>
            </a:r>
            <a:r>
              <a:rPr lang="en-US" dirty="0">
                <a:solidFill>
                  <a:srgbClr val="0000FF"/>
                </a:solidFill>
                <a:latin typeface="Consolas"/>
              </a:rPr>
              <a:t>public</a:t>
            </a:r>
            <a:r>
              <a:rPr lang="en-US" dirty="0">
                <a:solidFill>
                  <a:srgbClr val="000000"/>
                </a:solidFill>
                <a:latin typeface="Consolas"/>
              </a:rPr>
              <a:t> </a:t>
            </a:r>
            <a:r>
              <a:rPr lang="en-US" dirty="0" err="1">
                <a:solidFill>
                  <a:srgbClr val="000000"/>
                </a:solidFill>
                <a:latin typeface="Consolas"/>
              </a:rPr>
              <a:t>formbuilder</a:t>
            </a:r>
            <a:r>
              <a:rPr lang="en-US" dirty="0">
                <a:solidFill>
                  <a:srgbClr val="000000"/>
                </a:solidFill>
                <a:latin typeface="Consolas"/>
              </a:rPr>
              <a:t>: </a:t>
            </a:r>
            <a:r>
              <a:rPr lang="en-US" dirty="0" err="1">
                <a:solidFill>
                  <a:srgbClr val="000000"/>
                </a:solidFill>
                <a:latin typeface="Consolas"/>
              </a:rPr>
              <a:t>FormBuilder</a:t>
            </a:r>
            <a:r>
              <a:rPr lang="en-US" dirty="0">
                <a:solidFill>
                  <a:srgbClr val="000000"/>
                </a:solidFill>
                <a:latin typeface="Consolas"/>
              </a:rPr>
              <a:t>) {</a:t>
            </a:r>
          </a:p>
          <a:p>
            <a:pPr marL="114300" indent="0">
              <a:buNone/>
            </a:pPr>
            <a:endParaRPr lang="en-US" dirty="0">
              <a:solidFill>
                <a:srgbClr val="000000"/>
              </a:solidFill>
              <a:latin typeface="Consolas"/>
            </a:endParaRPr>
          </a:p>
          <a:p>
            <a:pPr marL="114300" indent="0">
              <a:buNone/>
            </a:pPr>
            <a:r>
              <a:rPr lang="en-US" dirty="0" err="1">
                <a:solidFill>
                  <a:srgbClr val="0000FF"/>
                </a:solidFill>
                <a:latin typeface="Consolas"/>
              </a:rPr>
              <a:t>this</a:t>
            </a:r>
            <a:r>
              <a:rPr lang="en-US" dirty="0" err="1">
                <a:solidFill>
                  <a:srgbClr val="000000"/>
                </a:solidFill>
                <a:latin typeface="Consolas"/>
              </a:rPr>
              <a:t>.LoginForm</a:t>
            </a:r>
            <a:r>
              <a:rPr lang="en-US" dirty="0">
                <a:solidFill>
                  <a:srgbClr val="000000"/>
                </a:solidFill>
                <a:latin typeface="Consolas"/>
              </a:rPr>
              <a:t> = </a:t>
            </a:r>
            <a:r>
              <a:rPr lang="en-US" dirty="0" err="1">
                <a:solidFill>
                  <a:srgbClr val="000000"/>
                </a:solidFill>
                <a:latin typeface="Consolas"/>
              </a:rPr>
              <a:t>formbuilder.group</a:t>
            </a:r>
            <a:r>
              <a:rPr lang="en-US" dirty="0">
                <a:solidFill>
                  <a:srgbClr val="000000"/>
                </a:solidFill>
                <a:latin typeface="Consolas"/>
              </a:rPr>
              <a:t>({</a:t>
            </a:r>
          </a:p>
          <a:p>
            <a:pPr marL="114300" indent="0">
              <a:buNone/>
            </a:pPr>
            <a:r>
              <a:rPr lang="en-US" dirty="0">
                <a:solidFill>
                  <a:srgbClr val="000000"/>
                </a:solidFill>
                <a:latin typeface="Consolas"/>
              </a:rPr>
              <a:t>username: [</a:t>
            </a:r>
            <a:r>
              <a:rPr lang="en-US" dirty="0">
                <a:solidFill>
                  <a:srgbClr val="A31515"/>
                </a:solidFill>
                <a:latin typeface="Consolas"/>
              </a:rPr>
              <a:t>''</a:t>
            </a:r>
            <a:r>
              <a:rPr lang="en-US" dirty="0">
                <a:solidFill>
                  <a:srgbClr val="000000"/>
                </a:solidFill>
                <a:latin typeface="Consolas"/>
              </a:rPr>
              <a:t>, </a:t>
            </a:r>
            <a:r>
              <a:rPr lang="en-US" dirty="0" err="1">
                <a:solidFill>
                  <a:srgbClr val="000000"/>
                </a:solidFill>
                <a:latin typeface="Consolas"/>
              </a:rPr>
              <a:t>Validators.compose</a:t>
            </a:r>
            <a:r>
              <a:rPr lang="en-US" dirty="0">
                <a:solidFill>
                  <a:srgbClr val="000000"/>
                </a:solidFill>
                <a:latin typeface="Consolas"/>
              </a:rPr>
              <a:t>([</a:t>
            </a:r>
            <a:r>
              <a:rPr lang="en-US" dirty="0" err="1">
                <a:solidFill>
                  <a:srgbClr val="000000"/>
                </a:solidFill>
                <a:latin typeface="Consolas"/>
              </a:rPr>
              <a:t>Validators.required</a:t>
            </a:r>
            <a:r>
              <a:rPr lang="en-US" dirty="0">
                <a:solidFill>
                  <a:srgbClr val="000000"/>
                </a:solidFill>
                <a:latin typeface="Consolas"/>
              </a:rPr>
              <a:t>, </a:t>
            </a:r>
            <a:r>
              <a:rPr lang="en-US" dirty="0" err="1">
                <a:solidFill>
                  <a:srgbClr val="000000"/>
                </a:solidFill>
                <a:latin typeface="Consolas"/>
              </a:rPr>
              <a:t>Validators.pattern</a:t>
            </a:r>
            <a:r>
              <a:rPr lang="en-US" dirty="0">
                <a:solidFill>
                  <a:srgbClr val="000000"/>
                </a:solidFill>
                <a:latin typeface="Consolas"/>
              </a:rPr>
              <a:t>(</a:t>
            </a:r>
            <a:r>
              <a:rPr lang="en-US" dirty="0">
                <a:solidFill>
                  <a:srgbClr val="A31515"/>
                </a:solidFill>
                <a:latin typeface="Consolas"/>
              </a:rPr>
              <a:t>'[a-</a:t>
            </a:r>
            <a:r>
              <a:rPr lang="en-US" dirty="0" err="1">
                <a:solidFill>
                  <a:srgbClr val="A31515"/>
                </a:solidFill>
                <a:latin typeface="Consolas"/>
              </a:rPr>
              <a:t>zA</a:t>
            </a:r>
            <a:r>
              <a:rPr lang="en-US" dirty="0">
                <a:solidFill>
                  <a:srgbClr val="A31515"/>
                </a:solidFill>
                <a:latin typeface="Consolas"/>
              </a:rPr>
              <a:t>-Z]*'</a:t>
            </a:r>
            <a:r>
              <a:rPr lang="en-US" dirty="0">
                <a:solidFill>
                  <a:srgbClr val="000000"/>
                </a:solidFill>
                <a:latin typeface="Consolas"/>
              </a:rPr>
              <a:t>), </a:t>
            </a:r>
            <a:r>
              <a:rPr lang="en-US" dirty="0" err="1">
                <a:solidFill>
                  <a:srgbClr val="000000"/>
                </a:solidFill>
                <a:latin typeface="Consolas"/>
              </a:rPr>
              <a:t>Validators.minLength</a:t>
            </a:r>
            <a:r>
              <a:rPr lang="en-US" dirty="0">
                <a:solidFill>
                  <a:srgbClr val="000000"/>
                </a:solidFill>
                <a:latin typeface="Consolas"/>
              </a:rPr>
              <a:t>(</a:t>
            </a:r>
            <a:r>
              <a:rPr lang="en-US" dirty="0">
                <a:solidFill>
                  <a:srgbClr val="09885A"/>
                </a:solidFill>
                <a:latin typeface="Consolas"/>
              </a:rPr>
              <a:t>8</a:t>
            </a:r>
            <a:r>
              <a:rPr lang="en-US" dirty="0">
                <a:solidFill>
                  <a:srgbClr val="000000"/>
                </a:solidFill>
                <a:latin typeface="Consolas"/>
              </a:rPr>
              <a:t>), </a:t>
            </a:r>
            <a:r>
              <a:rPr lang="en-US" dirty="0" err="1">
                <a:solidFill>
                  <a:srgbClr val="000000"/>
                </a:solidFill>
                <a:latin typeface="Consolas"/>
              </a:rPr>
              <a:t>Validators.maxLength</a:t>
            </a:r>
            <a:r>
              <a:rPr lang="en-US" dirty="0">
                <a:solidFill>
                  <a:srgbClr val="000000"/>
                </a:solidFill>
                <a:latin typeface="Consolas"/>
              </a:rPr>
              <a:t>(</a:t>
            </a:r>
            <a:r>
              <a:rPr lang="en-US" dirty="0">
                <a:solidFill>
                  <a:srgbClr val="09885A"/>
                </a:solidFill>
                <a:latin typeface="Consolas"/>
              </a:rPr>
              <a:t>30</a:t>
            </a:r>
            <a:r>
              <a:rPr lang="en-US" dirty="0">
                <a:solidFill>
                  <a:srgbClr val="000000"/>
                </a:solidFill>
                <a:latin typeface="Consolas"/>
              </a:rPr>
              <a:t>)])],</a:t>
            </a:r>
          </a:p>
          <a:p>
            <a:pPr marL="114300" indent="0">
              <a:buNone/>
            </a:pPr>
            <a:endParaRPr lang="en-US" dirty="0">
              <a:solidFill>
                <a:srgbClr val="000000"/>
              </a:solidFill>
              <a:latin typeface="Consolas"/>
            </a:endParaRPr>
          </a:p>
          <a:p>
            <a:pPr marL="114300" indent="0">
              <a:buNone/>
            </a:pPr>
            <a:r>
              <a:rPr lang="en-US" dirty="0">
                <a:solidFill>
                  <a:srgbClr val="000000"/>
                </a:solidFill>
                <a:latin typeface="Consolas"/>
              </a:rPr>
              <a:t>password: [</a:t>
            </a:r>
            <a:r>
              <a:rPr lang="en-US" dirty="0">
                <a:solidFill>
                  <a:srgbClr val="A31515"/>
                </a:solidFill>
                <a:latin typeface="Consolas"/>
              </a:rPr>
              <a:t>''</a:t>
            </a:r>
            <a:r>
              <a:rPr lang="en-US" dirty="0">
                <a:solidFill>
                  <a:srgbClr val="000000"/>
                </a:solidFill>
                <a:latin typeface="Consolas"/>
              </a:rPr>
              <a:t>, </a:t>
            </a:r>
            <a:r>
              <a:rPr lang="en-US" dirty="0" err="1">
                <a:solidFill>
                  <a:srgbClr val="000000"/>
                </a:solidFill>
                <a:latin typeface="Consolas"/>
              </a:rPr>
              <a:t>Validators.compose</a:t>
            </a:r>
            <a:r>
              <a:rPr lang="en-US" dirty="0">
                <a:solidFill>
                  <a:srgbClr val="000000"/>
                </a:solidFill>
                <a:latin typeface="Consolas"/>
              </a:rPr>
              <a:t>([</a:t>
            </a:r>
            <a:r>
              <a:rPr lang="en-US" dirty="0" err="1">
                <a:solidFill>
                  <a:srgbClr val="000000"/>
                </a:solidFill>
                <a:latin typeface="Consolas"/>
              </a:rPr>
              <a:t>Validators.required</a:t>
            </a:r>
            <a:r>
              <a:rPr lang="en-US" dirty="0">
                <a:solidFill>
                  <a:srgbClr val="000000"/>
                </a:solidFill>
                <a:latin typeface="Consolas"/>
              </a:rPr>
              <a:t>, </a:t>
            </a:r>
            <a:r>
              <a:rPr lang="en-US" dirty="0" err="1">
                <a:solidFill>
                  <a:srgbClr val="000000"/>
                </a:solidFill>
                <a:latin typeface="Consolas"/>
              </a:rPr>
              <a:t>Validators.minLength</a:t>
            </a:r>
            <a:r>
              <a:rPr lang="en-US" dirty="0">
                <a:solidFill>
                  <a:srgbClr val="000000"/>
                </a:solidFill>
                <a:latin typeface="Consolas"/>
              </a:rPr>
              <a:t>(</a:t>
            </a:r>
            <a:r>
              <a:rPr lang="en-US" dirty="0">
                <a:solidFill>
                  <a:srgbClr val="09885A"/>
                </a:solidFill>
                <a:latin typeface="Consolas"/>
              </a:rPr>
              <a:t>8</a:t>
            </a:r>
            <a:r>
              <a:rPr lang="en-US" dirty="0">
                <a:solidFill>
                  <a:srgbClr val="000000"/>
                </a:solidFill>
                <a:latin typeface="Consolas"/>
              </a:rPr>
              <a:t>)])]</a:t>
            </a:r>
          </a:p>
          <a:p>
            <a:pPr marL="114300" indent="0">
              <a:buNone/>
            </a:pPr>
            <a:r>
              <a:rPr lang="en-US" dirty="0">
                <a:solidFill>
                  <a:srgbClr val="000000"/>
                </a:solidFill>
                <a:latin typeface="Consolas"/>
              </a:rPr>
              <a:t>});</a:t>
            </a:r>
          </a:p>
          <a:p>
            <a:pPr marL="114300" indent="0">
              <a:buNone/>
            </a:pPr>
            <a:r>
              <a:rPr lang="en-US" dirty="0">
                <a:solidFill>
                  <a:srgbClr val="000000"/>
                </a:solidFill>
                <a:latin typeface="Consolas"/>
              </a:rPr>
              <a:t>}</a:t>
            </a:r>
          </a:p>
          <a:p>
            <a:pPr marL="114300" indent="0">
              <a:buNone/>
            </a:pPr>
            <a:br>
              <a:rPr lang="en-US" dirty="0">
                <a:solidFill>
                  <a:srgbClr val="000000"/>
                </a:solidFill>
                <a:latin typeface="Consolas"/>
              </a:rPr>
            </a:br>
            <a:br>
              <a:rPr lang="en-US" dirty="0">
                <a:solidFill>
                  <a:srgbClr val="000000"/>
                </a:solidFill>
                <a:latin typeface="Consolas"/>
              </a:rPr>
            </a:br>
            <a:r>
              <a:rPr lang="en-US" dirty="0">
                <a:solidFill>
                  <a:srgbClr val="000000"/>
                </a:solidFill>
                <a:latin typeface="Consolas"/>
              </a:rPr>
              <a:t>Login(</a:t>
            </a:r>
            <a:r>
              <a:rPr lang="en-US" dirty="0" err="1">
                <a:solidFill>
                  <a:srgbClr val="000000"/>
                </a:solidFill>
                <a:latin typeface="Consolas"/>
              </a:rPr>
              <a:t>val</a:t>
            </a:r>
            <a:r>
              <a:rPr lang="en-US" dirty="0">
                <a:solidFill>
                  <a:srgbClr val="000000"/>
                </a:solidFill>
                <a:latin typeface="Consolas"/>
              </a:rPr>
              <a:t>){</a:t>
            </a:r>
          </a:p>
          <a:p>
            <a:pPr marL="114300" indent="0">
              <a:buNone/>
            </a:pPr>
            <a:r>
              <a:rPr lang="en-US" dirty="0">
                <a:solidFill>
                  <a:srgbClr val="0000FF"/>
                </a:solidFill>
                <a:latin typeface="Consolas"/>
              </a:rPr>
              <a:t>   if</a:t>
            </a:r>
            <a:r>
              <a:rPr lang="en-US" dirty="0">
                <a:solidFill>
                  <a:srgbClr val="000000"/>
                </a:solidFill>
                <a:latin typeface="Consolas"/>
              </a:rPr>
              <a:t> ( </a:t>
            </a:r>
            <a:r>
              <a:rPr lang="en-US" dirty="0" err="1">
                <a:solidFill>
                  <a:srgbClr val="0000FF"/>
                </a:solidFill>
                <a:latin typeface="Consolas"/>
              </a:rPr>
              <a:t>this</a:t>
            </a:r>
            <a:r>
              <a:rPr lang="en-US" dirty="0" err="1">
                <a:solidFill>
                  <a:srgbClr val="000000"/>
                </a:solidFill>
                <a:latin typeface="Consolas"/>
              </a:rPr>
              <a:t>.LoginForm.valid</a:t>
            </a:r>
            <a:r>
              <a:rPr lang="en-US" dirty="0">
                <a:solidFill>
                  <a:srgbClr val="000000"/>
                </a:solidFill>
                <a:latin typeface="Consolas"/>
              </a:rPr>
              <a:t> )</a:t>
            </a:r>
          </a:p>
          <a:p>
            <a:pPr marL="114300" indent="0">
              <a:buNone/>
            </a:pPr>
            <a:r>
              <a:rPr lang="en-US" dirty="0">
                <a:solidFill>
                  <a:srgbClr val="000000"/>
                </a:solidFill>
                <a:latin typeface="Consolas"/>
              </a:rPr>
              <a:t>	alert(</a:t>
            </a:r>
            <a:r>
              <a:rPr lang="en-US" dirty="0">
                <a:solidFill>
                  <a:srgbClr val="A31515"/>
                </a:solidFill>
                <a:latin typeface="Consolas"/>
              </a:rPr>
              <a:t>'Login Successful '</a:t>
            </a:r>
            <a:r>
              <a:rPr lang="en-US" dirty="0">
                <a:solidFill>
                  <a:srgbClr val="000000"/>
                </a:solidFill>
                <a:latin typeface="Consolas"/>
              </a:rPr>
              <a:t> + </a:t>
            </a:r>
            <a:r>
              <a:rPr lang="en-US" dirty="0" err="1">
                <a:solidFill>
                  <a:srgbClr val="000000"/>
                </a:solidFill>
                <a:latin typeface="Consolas"/>
              </a:rPr>
              <a:t>val.username</a:t>
            </a:r>
            <a:r>
              <a:rPr lang="en-US" dirty="0">
                <a:solidFill>
                  <a:srgbClr val="000000"/>
                </a:solidFill>
                <a:latin typeface="Consolas"/>
              </a:rPr>
              <a:t>);</a:t>
            </a:r>
          </a:p>
          <a:p>
            <a:pPr marL="114300" indent="0">
              <a:buNone/>
            </a:pPr>
            <a:r>
              <a:rPr lang="en-US" dirty="0">
                <a:solidFill>
                  <a:srgbClr val="000000"/>
                </a:solidFill>
                <a:latin typeface="Consolas"/>
              </a:rPr>
              <a:t> }</a:t>
            </a:r>
          </a:p>
          <a:p>
            <a:pPr marL="114300" indent="0">
              <a:buNone/>
            </a:pPr>
            <a:r>
              <a:rPr lang="en-US" dirty="0">
                <a:solidFill>
                  <a:srgbClr val="000000"/>
                </a:solidFill>
                <a:latin typeface="Consolas"/>
              </a:rPr>
              <a:t>}</a:t>
            </a:r>
            <a:br>
              <a:rPr lang="en-US" dirty="0">
                <a:solidFill>
                  <a:srgbClr val="000000"/>
                </a:solidFill>
                <a:latin typeface="Consolas"/>
              </a:rPr>
            </a:br>
            <a:endParaRPr lang="en-US" dirty="0">
              <a:solidFill>
                <a:srgbClr val="000000"/>
              </a:solidFill>
              <a:latin typeface="Consolas"/>
            </a:endParaRPr>
          </a:p>
          <a:p>
            <a:pPr marL="114300" indent="0">
              <a:buNone/>
            </a:pPr>
            <a:endParaRPr lang="en-US" dirty="0"/>
          </a:p>
        </p:txBody>
      </p:sp>
    </p:spTree>
    <p:extLst>
      <p:ext uri="{BB962C8B-B14F-4D97-AF65-F5344CB8AC3E}">
        <p14:creationId xmlns:p14="http://schemas.microsoft.com/office/powerpoint/2010/main" val="348457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thing</a:t>
            </a:r>
          </a:p>
        </p:txBody>
      </p:sp>
      <p:sp>
        <p:nvSpPr>
          <p:cNvPr id="3" name="Content Placeholder 2"/>
          <p:cNvSpPr>
            <a:spLocks noGrp="1"/>
          </p:cNvSpPr>
          <p:nvPr>
            <p:ph idx="1"/>
          </p:nvPr>
        </p:nvSpPr>
        <p:spPr/>
        <p:txBody>
          <a:bodyPr>
            <a:normAutofit fontScale="62500" lnSpcReduction="20000"/>
          </a:bodyPr>
          <a:lstStyle/>
          <a:p>
            <a:r>
              <a:rPr lang="en-US" dirty="0"/>
              <a:t>Add the following import in your </a:t>
            </a:r>
            <a:r>
              <a:rPr lang="en-US" dirty="0" err="1">
                <a:hlinkClick r:id="rId2"/>
              </a:rPr>
              <a:t>home.module.ts</a:t>
            </a:r>
            <a:r>
              <a:rPr lang="en-US" dirty="0"/>
              <a:t> file or you HTML form page </a:t>
            </a:r>
            <a:r>
              <a:rPr lang="en-US" dirty="0" err="1"/>
              <a:t>FormPage.module.ts</a:t>
            </a:r>
            <a:r>
              <a:rPr lang="en-US" dirty="0"/>
              <a:t> file:</a:t>
            </a:r>
          </a:p>
          <a:p>
            <a:endParaRPr lang="en-US" dirty="0"/>
          </a:p>
          <a:p>
            <a:pPr marL="114300" indent="0">
              <a:buNone/>
            </a:pPr>
            <a:r>
              <a:rPr lang="en-US" sz="2600" b="1" dirty="0">
                <a:solidFill>
                  <a:srgbClr val="0000FF"/>
                </a:solidFill>
                <a:latin typeface="Consolas" panose="020B0609020204030204" pitchFamily="49" charset="0"/>
              </a:rPr>
              <a:t>import</a:t>
            </a:r>
            <a:r>
              <a:rPr lang="en-US" sz="2600" b="1" dirty="0">
                <a:solidFill>
                  <a:srgbClr val="000000"/>
                </a:solidFill>
                <a:latin typeface="Consolas" panose="020B0609020204030204" pitchFamily="49" charset="0"/>
              </a:rPr>
              <a:t> { </a:t>
            </a:r>
            <a:r>
              <a:rPr lang="en-US" sz="2600" b="1" dirty="0" err="1">
                <a:solidFill>
                  <a:srgbClr val="000000"/>
                </a:solidFill>
                <a:latin typeface="Consolas" panose="020B0609020204030204" pitchFamily="49" charset="0"/>
              </a:rPr>
              <a:t>ReactiveFormsModule</a:t>
            </a:r>
            <a:r>
              <a:rPr lang="en-US" sz="2600" b="1" dirty="0">
                <a:solidFill>
                  <a:srgbClr val="000000"/>
                </a:solidFill>
                <a:latin typeface="Consolas" panose="020B0609020204030204" pitchFamily="49" charset="0"/>
              </a:rPr>
              <a:t> } </a:t>
            </a:r>
            <a:r>
              <a:rPr lang="en-US" sz="2600" b="1" dirty="0">
                <a:solidFill>
                  <a:srgbClr val="0000FF"/>
                </a:solidFill>
                <a:latin typeface="Consolas" panose="020B0609020204030204" pitchFamily="49" charset="0"/>
              </a:rPr>
              <a:t>from</a:t>
            </a:r>
            <a:r>
              <a:rPr lang="en-US" sz="2600" b="1" dirty="0">
                <a:solidFill>
                  <a:srgbClr val="000000"/>
                </a:solidFill>
                <a:latin typeface="Consolas" panose="020B0609020204030204" pitchFamily="49" charset="0"/>
              </a:rPr>
              <a:t> </a:t>
            </a:r>
            <a:r>
              <a:rPr lang="en-US" sz="2600" b="1" dirty="0">
                <a:solidFill>
                  <a:srgbClr val="A31515"/>
                </a:solidFill>
                <a:latin typeface="Consolas" panose="020B0609020204030204" pitchFamily="49" charset="0"/>
              </a:rPr>
              <a:t>'@angular/forms'</a:t>
            </a:r>
            <a:r>
              <a:rPr lang="en-US" sz="2600" b="1"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HomePage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home.page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NgModule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imports: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CommonModule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FormsModule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ReactiveFormsModule</a:t>
            </a:r>
            <a:r>
              <a:rPr lang="en-US" sz="2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IonicModule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RouterModule.forChild</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path: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component: </a:t>
            </a:r>
            <a:r>
              <a:rPr lang="en-US" dirty="0" err="1">
                <a:solidFill>
                  <a:srgbClr val="000000"/>
                </a:solidFill>
                <a:latin typeface="Consolas" panose="020B0609020204030204" pitchFamily="49" charset="0"/>
              </a:rPr>
              <a:t>HomePage</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declarations: [</a:t>
            </a:r>
            <a:r>
              <a:rPr lang="en-US" dirty="0" err="1">
                <a:solidFill>
                  <a:srgbClr val="000000"/>
                </a:solidFill>
                <a:latin typeface="Consolas" panose="020B0609020204030204" pitchFamily="49" charset="0"/>
              </a:rPr>
              <a:t>HomePage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HomePageModule</a:t>
            </a:r>
            <a:r>
              <a:rPr lang="en-US"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208249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pic>
        <p:nvPicPr>
          <p:cNvPr id="2052" name="Picture 4" descr="Image result for valida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8458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381000" y="304800"/>
            <a:ext cx="7543800" cy="1222375"/>
          </a:xfrm>
        </p:spPr>
        <p:txBody>
          <a:bodyPr/>
          <a:lstStyle/>
          <a:p>
            <a:r>
              <a:rPr lang="en-US" b="1" dirty="0">
                <a:solidFill>
                  <a:schemeClr val="tx1"/>
                </a:solidFill>
              </a:rPr>
              <a:t>Validation </a:t>
            </a:r>
            <a:r>
              <a:rPr lang="en-US" b="1" dirty="0"/>
              <a:t>Example</a:t>
            </a:r>
          </a:p>
        </p:txBody>
      </p:sp>
    </p:spTree>
    <p:extLst>
      <p:ext uri="{BB962C8B-B14F-4D97-AF65-F5344CB8AC3E}">
        <p14:creationId xmlns:p14="http://schemas.microsoft.com/office/powerpoint/2010/main" val="25444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Forms</a:t>
            </a:r>
          </a:p>
        </p:txBody>
      </p:sp>
      <p:sp>
        <p:nvSpPr>
          <p:cNvPr id="3" name="Content Placeholder 2"/>
          <p:cNvSpPr>
            <a:spLocks noGrp="1"/>
          </p:cNvSpPr>
          <p:nvPr>
            <p:ph idx="1"/>
          </p:nvPr>
        </p:nvSpPr>
        <p:spPr/>
        <p:txBody>
          <a:bodyPr/>
          <a:lstStyle/>
          <a:p>
            <a:r>
              <a:rPr lang="en-US" dirty="0"/>
              <a:t>When developing a form, it’s important to create a good data-entry experience to efficiently guide the user through the workflow. </a:t>
            </a:r>
          </a:p>
          <a:p>
            <a:endParaRPr lang="en-US" dirty="0"/>
          </a:p>
          <a:p>
            <a:r>
              <a:rPr lang="en-US" dirty="0"/>
              <a:t>Developing good forms requires design and user experience skills, as well as a framework with support for two-way data binding, change tracking, validation, and error handling such as Angular. </a:t>
            </a:r>
          </a:p>
          <a:p>
            <a:endParaRPr lang="en-US" dirty="0"/>
          </a:p>
        </p:txBody>
      </p:sp>
      <p:pic>
        <p:nvPicPr>
          <p:cNvPr id="4" name="Picture 2" descr="Image result for form">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5181600"/>
            <a:ext cx="1219200" cy="14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64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rPr>
              <a:t>ngModel</a:t>
            </a:r>
            <a:r>
              <a:rPr lang="en-US" dirty="0"/>
              <a:t> </a:t>
            </a:r>
            <a:r>
              <a:rPr lang="en-US" dirty="0">
                <a:solidFill>
                  <a:srgbClr val="C00000"/>
                </a:solidFill>
              </a:rPr>
              <a:t>vs</a:t>
            </a:r>
            <a:r>
              <a:rPr lang="en-US" dirty="0"/>
              <a:t> </a:t>
            </a:r>
            <a:r>
              <a:rPr lang="en-US" dirty="0" err="1">
                <a:solidFill>
                  <a:schemeClr val="tx1"/>
                </a:solidFill>
              </a:rPr>
              <a:t>Controlname</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a:t>You may access your input through </a:t>
            </a:r>
            <a:r>
              <a:rPr lang="en-US" b="1" dirty="0" err="1"/>
              <a:t>ngModel</a:t>
            </a:r>
            <a:r>
              <a:rPr lang="en-US" dirty="0"/>
              <a:t> or you can also refer to them by </a:t>
            </a:r>
            <a:r>
              <a:rPr lang="en-US" b="1" dirty="0" err="1"/>
              <a:t>controlname</a:t>
            </a:r>
            <a:r>
              <a:rPr lang="en-US" b="1" dirty="0"/>
              <a:t>.</a:t>
            </a:r>
            <a:r>
              <a:rPr lang="en-US" dirty="0"/>
              <a:t> For example </a:t>
            </a:r>
            <a:r>
              <a:rPr lang="en-US" i="1" u="sng" dirty="0"/>
              <a:t>username</a:t>
            </a:r>
            <a:r>
              <a:rPr lang="en-US" dirty="0"/>
              <a:t>:</a:t>
            </a:r>
          </a:p>
          <a:p>
            <a:endParaRPr lang="en-US" dirty="0"/>
          </a:p>
          <a:p>
            <a:pPr marL="411480" lvl="1" indent="0">
              <a:buNone/>
            </a:pPr>
            <a:r>
              <a:rPr lang="en-US" sz="1800" b="1" dirty="0" err="1">
                <a:latin typeface="Consolas"/>
              </a:rPr>
              <a:t>LoginForm</a:t>
            </a:r>
            <a:r>
              <a:rPr lang="en-US" sz="1800" b="1" dirty="0">
                <a:latin typeface="Consolas"/>
              </a:rPr>
              <a:t>: </a:t>
            </a:r>
            <a:r>
              <a:rPr lang="en-US" sz="1800" b="1" dirty="0" err="1">
                <a:latin typeface="Consolas"/>
              </a:rPr>
              <a:t>FormGroup</a:t>
            </a:r>
            <a:r>
              <a:rPr lang="en-US" sz="1800" b="1" dirty="0">
                <a:latin typeface="Consolas"/>
              </a:rPr>
              <a:t>;</a:t>
            </a:r>
          </a:p>
          <a:p>
            <a:pPr marL="411480" lvl="1" indent="0">
              <a:buNone/>
            </a:pPr>
            <a:r>
              <a:rPr lang="en-US" sz="1800" b="1" dirty="0" err="1">
                <a:latin typeface="Consolas"/>
              </a:rPr>
              <a:t>LoginForm.controls</a:t>
            </a:r>
            <a:r>
              <a:rPr lang="en-US" sz="1800" b="1" dirty="0">
                <a:latin typeface="Consolas"/>
              </a:rPr>
              <a:t>['username']</a:t>
            </a:r>
          </a:p>
          <a:p>
            <a:endParaRPr lang="en-US" dirty="0">
              <a:solidFill>
                <a:srgbClr val="000000"/>
              </a:solidFill>
              <a:latin typeface="Consolas"/>
            </a:endParaRPr>
          </a:p>
          <a:p>
            <a:r>
              <a:rPr lang="en-US" dirty="0">
                <a:solidFill>
                  <a:srgbClr val="000000"/>
                </a:solidFill>
                <a:latin typeface="Consolas"/>
              </a:rPr>
              <a:t>Or when you submit the form:</a:t>
            </a:r>
          </a:p>
          <a:p>
            <a:endParaRPr lang="en-US" dirty="0">
              <a:solidFill>
                <a:srgbClr val="000000"/>
              </a:solidFill>
              <a:latin typeface="Consolas"/>
            </a:endParaRPr>
          </a:p>
          <a:p>
            <a:pPr marL="411480" lvl="1" indent="0">
              <a:buNone/>
            </a:pPr>
            <a:r>
              <a:rPr lang="en-US" sz="1400" dirty="0">
                <a:solidFill>
                  <a:srgbClr val="800000"/>
                </a:solidFill>
                <a:latin typeface="Consolas"/>
              </a:rPr>
              <a:t>&lt;form</a:t>
            </a:r>
            <a:r>
              <a:rPr lang="en-US" sz="1400" dirty="0">
                <a:solidFill>
                  <a:srgbClr val="000000"/>
                </a:solidFill>
                <a:latin typeface="Consolas"/>
              </a:rPr>
              <a:t> [</a:t>
            </a:r>
            <a:r>
              <a:rPr lang="en-US" sz="1400" dirty="0" err="1">
                <a:solidFill>
                  <a:srgbClr val="FF0000"/>
                </a:solidFill>
                <a:latin typeface="Consolas"/>
              </a:rPr>
              <a:t>formGroup</a:t>
            </a:r>
            <a:r>
              <a:rPr lang="en-US" sz="1400" dirty="0">
                <a:solidFill>
                  <a:srgbClr val="000000"/>
                </a:solidFill>
                <a:latin typeface="Consolas"/>
              </a:rPr>
              <a:t>]=</a:t>
            </a:r>
            <a:r>
              <a:rPr lang="en-US" sz="1400" dirty="0">
                <a:solidFill>
                  <a:srgbClr val="0000FF"/>
                </a:solidFill>
                <a:latin typeface="Consolas"/>
              </a:rPr>
              <a:t>"</a:t>
            </a:r>
            <a:r>
              <a:rPr lang="en-US" sz="1400" b="1" dirty="0" err="1">
                <a:solidFill>
                  <a:srgbClr val="0000FF"/>
                </a:solidFill>
                <a:latin typeface="Consolas"/>
              </a:rPr>
              <a:t>LoginForm</a:t>
            </a:r>
            <a:r>
              <a:rPr lang="en-US" sz="1400" dirty="0">
                <a:solidFill>
                  <a:srgbClr val="0000FF"/>
                </a:solidFill>
                <a:latin typeface="Consolas"/>
              </a:rPr>
              <a:t>"</a:t>
            </a:r>
            <a:r>
              <a:rPr lang="en-US" sz="1400" dirty="0">
                <a:solidFill>
                  <a:srgbClr val="000000"/>
                </a:solidFill>
                <a:latin typeface="Consolas"/>
              </a:rPr>
              <a:t> (</a:t>
            </a:r>
            <a:r>
              <a:rPr lang="en-US" sz="1400" dirty="0" err="1">
                <a:solidFill>
                  <a:srgbClr val="FF0000"/>
                </a:solidFill>
                <a:latin typeface="Consolas"/>
              </a:rPr>
              <a:t>ngSubmit</a:t>
            </a:r>
            <a:r>
              <a:rPr lang="en-US" sz="1400" dirty="0">
                <a:solidFill>
                  <a:srgbClr val="000000"/>
                </a:solidFill>
                <a:latin typeface="Consolas"/>
              </a:rPr>
              <a:t>)=</a:t>
            </a:r>
            <a:r>
              <a:rPr lang="en-US" sz="1400" dirty="0">
                <a:solidFill>
                  <a:srgbClr val="0000FF"/>
                </a:solidFill>
                <a:latin typeface="Consolas"/>
              </a:rPr>
              <a:t>"</a:t>
            </a:r>
            <a:r>
              <a:rPr lang="en-US" sz="1400" b="1" dirty="0">
                <a:latin typeface="Consolas"/>
              </a:rPr>
              <a:t>Login</a:t>
            </a:r>
            <a:r>
              <a:rPr lang="en-US" sz="1400" dirty="0">
                <a:solidFill>
                  <a:srgbClr val="0000FF"/>
                </a:solidFill>
                <a:latin typeface="Consolas"/>
              </a:rPr>
              <a:t>(</a:t>
            </a:r>
            <a:r>
              <a:rPr lang="en-US" sz="1400" dirty="0" err="1">
                <a:solidFill>
                  <a:srgbClr val="0000FF"/>
                </a:solidFill>
                <a:latin typeface="Consolas"/>
              </a:rPr>
              <a:t>LoginForm.value</a:t>
            </a:r>
            <a:r>
              <a:rPr lang="en-US" sz="1400" dirty="0">
                <a:solidFill>
                  <a:srgbClr val="0000FF"/>
                </a:solidFill>
                <a:latin typeface="Consolas"/>
              </a:rPr>
              <a:t>)"</a:t>
            </a:r>
            <a:r>
              <a:rPr lang="en-US" sz="1400" dirty="0">
                <a:solidFill>
                  <a:srgbClr val="800000"/>
                </a:solidFill>
                <a:latin typeface="Consolas"/>
              </a:rPr>
              <a:t>&gt;</a:t>
            </a:r>
            <a:endParaRPr lang="en-US" sz="1400" dirty="0">
              <a:solidFill>
                <a:srgbClr val="000000"/>
              </a:solidFill>
              <a:latin typeface="Consolas"/>
            </a:endParaRPr>
          </a:p>
          <a:p>
            <a:pPr marL="777240" lvl="2" indent="0">
              <a:buNone/>
            </a:pPr>
            <a:r>
              <a:rPr lang="en-US" sz="1400" dirty="0">
                <a:solidFill>
                  <a:srgbClr val="800000"/>
                </a:solidFill>
                <a:latin typeface="Consolas"/>
              </a:rPr>
              <a:t>&lt;ion-input</a:t>
            </a:r>
            <a:r>
              <a:rPr lang="en-US" sz="1400" dirty="0">
                <a:solidFill>
                  <a:srgbClr val="000000"/>
                </a:solidFill>
                <a:latin typeface="Consolas"/>
              </a:rPr>
              <a:t> </a:t>
            </a:r>
            <a:r>
              <a:rPr lang="en-US" sz="1400" dirty="0">
                <a:solidFill>
                  <a:srgbClr val="FF0000"/>
                </a:solidFill>
                <a:latin typeface="Consolas"/>
              </a:rPr>
              <a:t>type</a:t>
            </a:r>
            <a:r>
              <a:rPr lang="en-US" sz="1400" dirty="0">
                <a:solidFill>
                  <a:srgbClr val="000000"/>
                </a:solidFill>
                <a:latin typeface="Consolas"/>
              </a:rPr>
              <a:t>=</a:t>
            </a:r>
            <a:r>
              <a:rPr lang="en-US" sz="1400" dirty="0">
                <a:solidFill>
                  <a:srgbClr val="0000FF"/>
                </a:solidFill>
                <a:latin typeface="Consolas"/>
              </a:rPr>
              <a:t>"text"</a:t>
            </a:r>
            <a:r>
              <a:rPr lang="en-US" sz="1400" dirty="0">
                <a:solidFill>
                  <a:srgbClr val="000000"/>
                </a:solidFill>
                <a:latin typeface="Consolas"/>
              </a:rPr>
              <a:t> </a:t>
            </a:r>
            <a:r>
              <a:rPr lang="en-US" sz="1400" b="1" dirty="0" err="1">
                <a:solidFill>
                  <a:srgbClr val="FF0000"/>
                </a:solidFill>
                <a:latin typeface="Consolas"/>
              </a:rPr>
              <a:t>formControlName</a:t>
            </a:r>
            <a:r>
              <a:rPr lang="en-US" sz="1400" dirty="0">
                <a:solidFill>
                  <a:srgbClr val="000000"/>
                </a:solidFill>
                <a:latin typeface="Consolas"/>
              </a:rPr>
              <a:t>=</a:t>
            </a:r>
            <a:r>
              <a:rPr lang="en-US" sz="1400" dirty="0">
                <a:solidFill>
                  <a:srgbClr val="0000FF"/>
                </a:solidFill>
                <a:latin typeface="Consolas"/>
              </a:rPr>
              <a:t>"</a:t>
            </a:r>
            <a:r>
              <a:rPr lang="en-US" sz="1400" b="1" dirty="0">
                <a:solidFill>
                  <a:srgbClr val="0000FF"/>
                </a:solidFill>
                <a:latin typeface="Consolas"/>
              </a:rPr>
              <a:t>username</a:t>
            </a:r>
            <a:r>
              <a:rPr lang="en-US" sz="1400" dirty="0">
                <a:solidFill>
                  <a:srgbClr val="0000FF"/>
                </a:solidFill>
                <a:latin typeface="Consolas"/>
              </a:rPr>
              <a:t>"</a:t>
            </a:r>
            <a:r>
              <a:rPr lang="en-US" sz="1400" dirty="0">
                <a:solidFill>
                  <a:srgbClr val="800000"/>
                </a:solidFill>
                <a:latin typeface="Consolas"/>
              </a:rPr>
              <a:t>&gt;&lt;/ion-input&gt;</a:t>
            </a:r>
            <a:endParaRPr lang="en-US" sz="1400" dirty="0">
              <a:solidFill>
                <a:srgbClr val="000000"/>
              </a:solidFill>
              <a:latin typeface="Consolas"/>
            </a:endParaRPr>
          </a:p>
          <a:p>
            <a:pPr marL="395288" lvl="2" indent="0">
              <a:buNone/>
            </a:pPr>
            <a:r>
              <a:rPr lang="en-US" sz="1400" dirty="0">
                <a:solidFill>
                  <a:srgbClr val="800000"/>
                </a:solidFill>
                <a:latin typeface="Consolas"/>
              </a:rPr>
              <a:t>&lt;/form&gt;</a:t>
            </a:r>
          </a:p>
          <a:p>
            <a:pPr marL="777240" lvl="2" indent="0">
              <a:buNone/>
            </a:pPr>
            <a:endParaRPr lang="en-US" sz="1400" dirty="0">
              <a:solidFill>
                <a:srgbClr val="800000"/>
              </a:solidFill>
              <a:latin typeface="Consolas"/>
            </a:endParaRPr>
          </a:p>
          <a:p>
            <a:pPr marL="411480" lvl="1" indent="0">
              <a:buNone/>
            </a:pPr>
            <a:r>
              <a:rPr lang="en-US" sz="1400" b="1" dirty="0">
                <a:latin typeface="Consolas"/>
              </a:rPr>
              <a:t>Login</a:t>
            </a:r>
            <a:r>
              <a:rPr lang="en-US" sz="1400" b="1" dirty="0">
                <a:solidFill>
                  <a:srgbClr val="0000FF"/>
                </a:solidFill>
                <a:latin typeface="Consolas"/>
              </a:rPr>
              <a:t>(</a:t>
            </a:r>
            <a:r>
              <a:rPr lang="en-US" sz="1400" b="1" dirty="0" err="1">
                <a:solidFill>
                  <a:srgbClr val="0000FF"/>
                </a:solidFill>
                <a:latin typeface="Consolas"/>
              </a:rPr>
              <a:t>FormValue</a:t>
            </a:r>
            <a:r>
              <a:rPr lang="en-US" sz="1400" b="1" dirty="0">
                <a:solidFill>
                  <a:srgbClr val="0000FF"/>
                </a:solidFill>
                <a:latin typeface="Consolas"/>
              </a:rPr>
              <a:t>){</a:t>
            </a:r>
          </a:p>
          <a:p>
            <a:pPr marL="411480" lvl="1" indent="0">
              <a:buNone/>
            </a:pPr>
            <a:r>
              <a:rPr lang="en-US" sz="1400" b="1" dirty="0">
                <a:solidFill>
                  <a:srgbClr val="0000FF"/>
                </a:solidFill>
                <a:latin typeface="Consolas"/>
              </a:rPr>
              <a:t>    </a:t>
            </a:r>
            <a:r>
              <a:rPr lang="en-US" sz="1400" b="1" dirty="0" err="1">
                <a:solidFill>
                  <a:srgbClr val="0000FF"/>
                </a:solidFill>
                <a:latin typeface="Consolas"/>
              </a:rPr>
              <a:t>FormValue</a:t>
            </a:r>
            <a:r>
              <a:rPr lang="en-US" sz="1400" b="1" dirty="0">
                <a:solidFill>
                  <a:srgbClr val="0000FF"/>
                </a:solidFill>
                <a:latin typeface="Consolas"/>
              </a:rPr>
              <a:t>['</a:t>
            </a:r>
            <a:r>
              <a:rPr lang="en-US" sz="1400" b="1" dirty="0">
                <a:solidFill>
                  <a:srgbClr val="C00000"/>
                </a:solidFill>
                <a:latin typeface="Consolas"/>
              </a:rPr>
              <a:t>username</a:t>
            </a:r>
            <a:r>
              <a:rPr lang="en-US" sz="1400" b="1" dirty="0">
                <a:solidFill>
                  <a:srgbClr val="0000FF"/>
                </a:solidFill>
                <a:latin typeface="Consolas"/>
              </a:rPr>
              <a:t>']);</a:t>
            </a:r>
          </a:p>
          <a:p>
            <a:pPr marL="411480" lvl="1" indent="0">
              <a:buNone/>
            </a:pPr>
            <a:r>
              <a:rPr lang="en-US" sz="1400" b="1" dirty="0">
                <a:solidFill>
                  <a:srgbClr val="0000FF"/>
                </a:solidFill>
                <a:latin typeface="Consolas"/>
              </a:rPr>
              <a:t>  }</a:t>
            </a:r>
          </a:p>
          <a:p>
            <a:pPr marL="411480" lvl="1" indent="0">
              <a:buNone/>
            </a:pPr>
            <a:endParaRPr lang="en-US" sz="1400" dirty="0">
              <a:solidFill>
                <a:srgbClr val="000000"/>
              </a:solidFill>
              <a:latin typeface="Consolas"/>
            </a:endParaRPr>
          </a:p>
          <a:p>
            <a:endParaRPr lang="en-US" dirty="0">
              <a:solidFill>
                <a:srgbClr val="000000"/>
              </a:solidFill>
              <a:latin typeface="Consolas"/>
            </a:endParaRPr>
          </a:p>
          <a:p>
            <a:endParaRPr lang="en-US" dirty="0"/>
          </a:p>
        </p:txBody>
      </p:sp>
    </p:spTree>
    <p:extLst>
      <p:ext uri="{BB962C8B-B14F-4D97-AF65-F5344CB8AC3E}">
        <p14:creationId xmlns:p14="http://schemas.microsoft.com/office/powerpoint/2010/main" val="2872407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a:xfrm>
            <a:off x="1752600" y="1600200"/>
            <a:ext cx="5486400" cy="4343400"/>
          </a:xfrm>
          <a:solidFill>
            <a:schemeClr val="tx2">
              <a:lumMod val="20000"/>
              <a:lumOff val="80000"/>
            </a:schemeClr>
          </a:solidFill>
          <a:ln>
            <a:solidFill>
              <a:schemeClr val="tx2">
                <a:lumMod val="40000"/>
                <a:lumOff val="60000"/>
              </a:schemeClr>
            </a:solidFill>
          </a:ln>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4657725" cy="3724275"/>
          </a:xfrm>
          <a:prstGeom prst="rect">
            <a:avLst/>
          </a:prstGeom>
          <a:noFill/>
          <a:ln w="19050">
            <a:solidFill>
              <a:schemeClr val="tx2">
                <a:lumMod val="20000"/>
                <a:lumOff val="8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1911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home.html</a:t>
            </a:r>
            <a:endParaRPr lang="en-US" dirty="0"/>
          </a:p>
        </p:txBody>
      </p:sp>
      <p:sp>
        <p:nvSpPr>
          <p:cNvPr id="3" name="Content Placeholder 2"/>
          <p:cNvSpPr>
            <a:spLocks noGrp="1"/>
          </p:cNvSpPr>
          <p:nvPr>
            <p:ph idx="1"/>
          </p:nvPr>
        </p:nvSpPr>
        <p:spPr/>
        <p:txBody>
          <a:bodyPr>
            <a:normAutofit lnSpcReduction="10000"/>
          </a:bodyPr>
          <a:lstStyle/>
          <a:p>
            <a:pPr marL="114300" indent="0" fontAlgn="base">
              <a:buNone/>
            </a:pPr>
            <a:r>
              <a:rPr lang="en-US" sz="1700" dirty="0">
                <a:latin typeface="Courier New" panose="02070309020205020404" pitchFamily="49" charset="0"/>
                <a:cs typeface="Courier New" panose="02070309020205020404" pitchFamily="49" charset="0"/>
              </a:rPr>
              <a:t>&lt;ion-header&gt;</a:t>
            </a:r>
          </a:p>
          <a:p>
            <a:pPr marL="114300" indent="0" fontAlgn="base">
              <a:buNone/>
            </a:pPr>
            <a:r>
              <a:rPr lang="en-US" sz="1700" dirty="0">
                <a:latin typeface="Courier New" panose="02070309020205020404" pitchFamily="49" charset="0"/>
                <a:cs typeface="Courier New" panose="02070309020205020404" pitchFamily="49" charset="0"/>
              </a:rPr>
              <a:t>    &lt;ion-</a:t>
            </a:r>
            <a:r>
              <a:rPr lang="en-US" sz="1700" dirty="0" err="1">
                <a:latin typeface="Courier New" panose="02070309020205020404" pitchFamily="49" charset="0"/>
                <a:cs typeface="Courier New" panose="02070309020205020404" pitchFamily="49" charset="0"/>
              </a:rPr>
              <a:t>navbar</a:t>
            </a:r>
            <a:r>
              <a:rPr lang="en-US" sz="1700" dirty="0">
                <a:latin typeface="Courier New" panose="02070309020205020404" pitchFamily="49" charset="0"/>
                <a:cs typeface="Courier New" panose="02070309020205020404" pitchFamily="49" charset="0"/>
              </a:rPr>
              <a:t> color="primary"&gt;</a:t>
            </a:r>
          </a:p>
          <a:p>
            <a:pPr marL="114300" indent="0" fontAlgn="base">
              <a:buNone/>
            </a:pPr>
            <a:r>
              <a:rPr lang="en-US" sz="1700" dirty="0">
                <a:latin typeface="Courier New" panose="02070309020205020404" pitchFamily="49" charset="0"/>
                <a:cs typeface="Courier New" panose="02070309020205020404" pitchFamily="49" charset="0"/>
              </a:rPr>
              <a:t>      &lt;ion-title&gt;        </a:t>
            </a:r>
            <a:r>
              <a:rPr lang="en-US" sz="1700" b="1" dirty="0">
                <a:latin typeface="Courier New" panose="02070309020205020404" pitchFamily="49" charset="0"/>
                <a:cs typeface="Courier New" panose="02070309020205020404" pitchFamily="49" charset="0"/>
              </a:rPr>
              <a:t>Sign Up</a:t>
            </a:r>
            <a:r>
              <a:rPr lang="en-US" sz="1700" dirty="0">
                <a:latin typeface="Courier New" panose="02070309020205020404" pitchFamily="49" charset="0"/>
                <a:cs typeface="Courier New" panose="02070309020205020404" pitchFamily="49" charset="0"/>
              </a:rPr>
              <a:t>      &lt;/ion-title&gt;</a:t>
            </a:r>
          </a:p>
          <a:p>
            <a:pPr marL="114300" indent="0" fontAlgn="base">
              <a:buNone/>
            </a:pPr>
            <a:r>
              <a:rPr lang="en-US" sz="1700" dirty="0">
                <a:latin typeface="Courier New" panose="02070309020205020404" pitchFamily="49" charset="0"/>
                <a:cs typeface="Courier New" panose="02070309020205020404" pitchFamily="49" charset="0"/>
              </a:rPr>
              <a:t>      &lt;</a:t>
            </a:r>
            <a:r>
              <a:rPr lang="en-US" sz="1700" b="1" dirty="0">
                <a:latin typeface="Courier New" panose="02070309020205020404" pitchFamily="49" charset="0"/>
                <a:cs typeface="Courier New" panose="02070309020205020404" pitchFamily="49" charset="0"/>
              </a:rPr>
              <a:t>ion-buttons</a:t>
            </a:r>
            <a:r>
              <a:rPr lang="en-US" sz="1700" dirty="0">
                <a:latin typeface="Courier New" panose="02070309020205020404" pitchFamily="49" charset="0"/>
                <a:cs typeface="Courier New" panose="02070309020205020404" pitchFamily="49" charset="0"/>
              </a:rPr>
              <a:t> start&gt;</a:t>
            </a:r>
          </a:p>
          <a:p>
            <a:pPr marL="114300" indent="0" fontAlgn="base">
              <a:buNone/>
            </a:pPr>
            <a:r>
              <a:rPr lang="en-US" sz="1700" dirty="0">
                <a:latin typeface="Courier New" panose="02070309020205020404" pitchFamily="49" charset="0"/>
                <a:cs typeface="Courier New" panose="02070309020205020404" pitchFamily="49" charset="0"/>
              </a:rPr>
              <a:t>        &lt;button ion-button icon-left (click)="</a:t>
            </a:r>
            <a:r>
              <a:rPr lang="en-US" sz="1700" dirty="0" err="1">
                <a:latin typeface="Courier New" panose="02070309020205020404" pitchFamily="49" charset="0"/>
                <a:cs typeface="Courier New" panose="02070309020205020404" pitchFamily="49" charset="0"/>
              </a:rPr>
              <a:t>prev</a:t>
            </a:r>
            <a:r>
              <a:rPr lang="en-US" sz="1700" dirty="0">
                <a:latin typeface="Courier New" panose="02070309020205020404" pitchFamily="49" charset="0"/>
                <a:cs typeface="Courier New" panose="02070309020205020404" pitchFamily="49" charset="0"/>
              </a:rPr>
              <a:t>()"&gt;</a:t>
            </a:r>
          </a:p>
          <a:p>
            <a:pPr marL="114300" indent="0" fontAlgn="base">
              <a:buNone/>
            </a:pPr>
            <a:r>
              <a:rPr lang="en-US" sz="1700" dirty="0">
                <a:latin typeface="Courier New" panose="02070309020205020404" pitchFamily="49" charset="0"/>
                <a:cs typeface="Courier New" panose="02070309020205020404" pitchFamily="49" charset="0"/>
              </a:rPr>
              <a:t>		&lt;ion-icon name="arrow-back"&gt;&lt;/ion-icon&gt; </a:t>
            </a:r>
          </a:p>
          <a:p>
            <a:pPr marL="114300" indent="0" fontAlgn="base">
              <a:buNone/>
            </a:pPr>
            <a:r>
              <a:rPr lang="en-US" sz="1700"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Prev</a:t>
            </a:r>
            <a:r>
              <a:rPr lang="en-US" sz="1700" dirty="0">
                <a:latin typeface="Courier New" panose="02070309020205020404" pitchFamily="49" charset="0"/>
                <a:cs typeface="Courier New" panose="02070309020205020404" pitchFamily="49" charset="0"/>
              </a:rPr>
              <a:t>&lt;/button&gt;</a:t>
            </a:r>
          </a:p>
          <a:p>
            <a:pPr marL="114300" indent="0" fontAlgn="base">
              <a:buNone/>
            </a:pPr>
            <a:r>
              <a:rPr lang="en-US" sz="1700" dirty="0">
                <a:latin typeface="Courier New" panose="02070309020205020404" pitchFamily="49" charset="0"/>
                <a:cs typeface="Courier New" panose="02070309020205020404" pitchFamily="49" charset="0"/>
              </a:rPr>
              <a:t>      &lt;/ion-buttons&gt;</a:t>
            </a:r>
          </a:p>
          <a:p>
            <a:pPr marL="114300" indent="0" fontAlgn="base">
              <a:buNone/>
            </a:pPr>
            <a:r>
              <a:rPr lang="en-US" sz="1700" dirty="0">
                <a:latin typeface="Courier New" panose="02070309020205020404" pitchFamily="49" charset="0"/>
                <a:cs typeface="Courier New" panose="02070309020205020404" pitchFamily="49" charset="0"/>
              </a:rPr>
              <a:t>      &lt;</a:t>
            </a:r>
            <a:r>
              <a:rPr lang="en-US" sz="1700" b="1" dirty="0">
                <a:latin typeface="Courier New" panose="02070309020205020404" pitchFamily="49" charset="0"/>
                <a:cs typeface="Courier New" panose="02070309020205020404" pitchFamily="49" charset="0"/>
              </a:rPr>
              <a:t>ion-buttons</a:t>
            </a:r>
            <a:r>
              <a:rPr lang="en-US" sz="1700" dirty="0">
                <a:latin typeface="Courier New" panose="02070309020205020404" pitchFamily="49" charset="0"/>
                <a:cs typeface="Courier New" panose="02070309020205020404" pitchFamily="49" charset="0"/>
              </a:rPr>
              <a:t> end&gt;</a:t>
            </a:r>
          </a:p>
          <a:p>
            <a:pPr marL="114300" indent="0" fontAlgn="base">
              <a:buNone/>
            </a:pPr>
            <a:r>
              <a:rPr lang="en-US" sz="1700" dirty="0">
                <a:latin typeface="Courier New" panose="02070309020205020404" pitchFamily="49" charset="0"/>
                <a:cs typeface="Courier New" panose="02070309020205020404" pitchFamily="49" charset="0"/>
              </a:rPr>
              <a:t>        &lt;button ion-button icon-right (click)="next()"&gt;</a:t>
            </a:r>
          </a:p>
          <a:p>
            <a:pPr marL="114300" indent="0" fontAlgn="base">
              <a:buNone/>
            </a:pP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Next </a:t>
            </a:r>
          </a:p>
          <a:p>
            <a:pPr marL="114300" indent="0" fontAlgn="base">
              <a:buNone/>
            </a:pPr>
            <a:r>
              <a:rPr lang="en-US" sz="1700" dirty="0">
                <a:latin typeface="Courier New" panose="02070309020205020404" pitchFamily="49" charset="0"/>
                <a:cs typeface="Courier New" panose="02070309020205020404" pitchFamily="49" charset="0"/>
              </a:rPr>
              <a:t>		&lt;ion-icon name="arrow-forward"&gt;&lt;/ion-icon&gt;</a:t>
            </a:r>
          </a:p>
          <a:p>
            <a:pPr marL="114300" indent="0" fontAlgn="base">
              <a:buNone/>
            </a:pPr>
            <a:r>
              <a:rPr lang="en-US" sz="1700" dirty="0">
                <a:latin typeface="Courier New" panose="02070309020205020404" pitchFamily="49" charset="0"/>
                <a:cs typeface="Courier New" panose="02070309020205020404" pitchFamily="49" charset="0"/>
              </a:rPr>
              <a:t>	  &lt;/button&gt;</a:t>
            </a:r>
          </a:p>
          <a:p>
            <a:pPr marL="114300" indent="0" fontAlgn="base">
              <a:buNone/>
            </a:pPr>
            <a:r>
              <a:rPr lang="en-US" sz="1700" dirty="0">
                <a:latin typeface="Courier New" panose="02070309020205020404" pitchFamily="49" charset="0"/>
                <a:cs typeface="Courier New" panose="02070309020205020404" pitchFamily="49" charset="0"/>
              </a:rPr>
              <a:t>      &lt;/ion-buttons&gt;</a:t>
            </a:r>
          </a:p>
          <a:p>
            <a:pPr marL="114300" indent="0" fontAlgn="base">
              <a:buNone/>
            </a:pPr>
            <a:r>
              <a:rPr lang="en-US" sz="1700" dirty="0">
                <a:latin typeface="Courier New" panose="02070309020205020404" pitchFamily="49" charset="0"/>
                <a:cs typeface="Courier New" panose="02070309020205020404" pitchFamily="49" charset="0"/>
              </a:rPr>
              <a:t>    &lt;/ion-</a:t>
            </a:r>
            <a:r>
              <a:rPr lang="en-US" sz="1700" dirty="0" err="1">
                <a:latin typeface="Courier New" panose="02070309020205020404" pitchFamily="49" charset="0"/>
                <a:cs typeface="Courier New" panose="02070309020205020404" pitchFamily="49" charset="0"/>
              </a:rPr>
              <a:t>navbar</a:t>
            </a:r>
            <a:r>
              <a:rPr lang="en-US" sz="1700" dirty="0">
                <a:latin typeface="Courier New" panose="02070309020205020404" pitchFamily="49" charset="0"/>
                <a:cs typeface="Courier New" panose="02070309020205020404" pitchFamily="49" charset="0"/>
              </a:rPr>
              <a:t>&gt;</a:t>
            </a:r>
          </a:p>
          <a:p>
            <a:pPr marL="114300" indent="0" fontAlgn="base">
              <a:buNone/>
            </a:pPr>
            <a:r>
              <a:rPr lang="en-US" sz="1700" dirty="0">
                <a:latin typeface="Courier New" panose="02070309020205020404" pitchFamily="49" charset="0"/>
                <a:cs typeface="Courier New" panose="02070309020205020404" pitchFamily="49" charset="0"/>
              </a:rPr>
              <a:t>&lt;/ion-header&gt;</a:t>
            </a:r>
          </a:p>
          <a:p>
            <a:pPr marL="114300" indent="0">
              <a:buNone/>
            </a:pPr>
            <a:endParaRPr lang="en-US" dirty="0"/>
          </a:p>
        </p:txBody>
      </p:sp>
    </p:spTree>
    <p:extLst>
      <p:ext uri="{BB962C8B-B14F-4D97-AF65-F5344CB8AC3E}">
        <p14:creationId xmlns:p14="http://schemas.microsoft.com/office/powerpoint/2010/main" val="109906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Home.html</a:t>
            </a:r>
            <a:r>
              <a:rPr lang="en-US" dirty="0"/>
              <a:t>: continue</a:t>
            </a:r>
          </a:p>
        </p:txBody>
      </p:sp>
      <p:sp>
        <p:nvSpPr>
          <p:cNvPr id="3" name="Content Placeholder 2"/>
          <p:cNvSpPr>
            <a:spLocks noGrp="1"/>
          </p:cNvSpPr>
          <p:nvPr>
            <p:ph idx="1"/>
          </p:nvPr>
        </p:nvSpPr>
        <p:spPr/>
        <p:txBody>
          <a:bodyPr>
            <a:normAutofit lnSpcReduction="10000"/>
          </a:bodyPr>
          <a:lstStyle/>
          <a:p>
            <a:pPr marL="114300" indent="0" fontAlgn="base">
              <a:buNone/>
            </a:pPr>
            <a:r>
              <a:rPr lang="en-US" sz="1800" dirty="0">
                <a:latin typeface="Courier New" panose="02070309020205020404" pitchFamily="49" charset="0"/>
                <a:cs typeface="Courier New" panose="02070309020205020404" pitchFamily="49" charset="0"/>
              </a:rPr>
              <a:t>&lt;ion-content&gt;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&lt;ion-slides </a:t>
            </a:r>
            <a:r>
              <a:rPr lang="en-US" sz="1800" b="1" dirty="0">
                <a:solidFill>
                  <a:srgbClr val="C00000"/>
                </a:solidFill>
                <a:latin typeface="Courier New" panose="02070309020205020404" pitchFamily="49" charset="0"/>
                <a:cs typeface="Courier New" panose="02070309020205020404" pitchFamily="49" charset="0"/>
              </a:rPr>
              <a:t>#</a:t>
            </a:r>
            <a:r>
              <a:rPr lang="en-US" sz="1800" b="1" dirty="0" err="1">
                <a:solidFill>
                  <a:srgbClr val="C00000"/>
                </a:solidFill>
                <a:latin typeface="Courier New" panose="02070309020205020404" pitchFamily="49" charset="0"/>
                <a:cs typeface="Courier New" panose="02070309020205020404" pitchFamily="49" charset="0"/>
              </a:rPr>
              <a:t>signupSlider</a:t>
            </a:r>
            <a:r>
              <a:rPr lang="en-US" sz="1800" dirty="0">
                <a:latin typeface="Courier New" panose="02070309020205020404" pitchFamily="49" charset="0"/>
                <a:cs typeface="Courier New" panose="02070309020205020404" pitchFamily="49" charset="0"/>
              </a:rPr>
              <a:t>&gt;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&lt;/ion-slides&gt;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&lt;/ion-content&gt;</a:t>
            </a:r>
          </a:p>
          <a:p>
            <a:pPr marL="114300" indent="0">
              <a:buNone/>
            </a:pPr>
            <a:endParaRPr lang="en-US" dirty="0"/>
          </a:p>
        </p:txBody>
      </p:sp>
    </p:spTree>
    <p:extLst>
      <p:ext uri="{BB962C8B-B14F-4D97-AF65-F5344CB8AC3E}">
        <p14:creationId xmlns:p14="http://schemas.microsoft.com/office/powerpoint/2010/main" val="307094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dirty="0">
                <a:solidFill>
                  <a:srgbClr val="303030"/>
                </a:solidFill>
                <a:latin typeface="Helvetica Neue"/>
              </a:rPr>
              <a:t>We’ve set up out two slides here, and we’ve also created a local variable </a:t>
            </a:r>
            <a:r>
              <a:rPr lang="en-US" b="1" dirty="0"/>
              <a:t>#</a:t>
            </a:r>
            <a:r>
              <a:rPr lang="en-US" b="1" dirty="0" err="1"/>
              <a:t>signupSlider</a:t>
            </a:r>
            <a:r>
              <a:rPr lang="en-US" b="1" dirty="0">
                <a:solidFill>
                  <a:srgbClr val="303030"/>
                </a:solidFill>
                <a:latin typeface="Helvetica Neue"/>
              </a:rPr>
              <a:t> </a:t>
            </a:r>
            <a:r>
              <a:rPr lang="en-US" dirty="0">
                <a:solidFill>
                  <a:srgbClr val="303030"/>
                </a:solidFill>
                <a:latin typeface="Helvetica Neue"/>
              </a:rPr>
              <a:t>so that we can grab a reference to the slider and control if from our class definition. Also notice that we’ve set up </a:t>
            </a:r>
            <a:r>
              <a:rPr lang="en-US" b="1" dirty="0"/>
              <a:t>Next</a:t>
            </a:r>
            <a:r>
              <a:rPr lang="en-US" dirty="0">
                <a:solidFill>
                  <a:srgbClr val="303030"/>
                </a:solidFill>
                <a:latin typeface="Helvetica Neue"/>
              </a:rPr>
              <a:t> and </a:t>
            </a:r>
            <a:r>
              <a:rPr lang="en-US" b="1" dirty="0" err="1"/>
              <a:t>Prev</a:t>
            </a:r>
            <a:r>
              <a:rPr lang="en-US" dirty="0">
                <a:solidFill>
                  <a:srgbClr val="303030"/>
                </a:solidFill>
                <a:latin typeface="Helvetica Neue"/>
              </a:rPr>
              <a:t> buttons in the </a:t>
            </a:r>
            <a:r>
              <a:rPr lang="en-US" dirty="0" err="1"/>
              <a:t>navbar</a:t>
            </a:r>
            <a:r>
              <a:rPr lang="en-US" dirty="0">
                <a:solidFill>
                  <a:srgbClr val="303030"/>
                </a:solidFill>
                <a:latin typeface="Helvetica Neue"/>
              </a:rPr>
              <a:t>, we will use those to trigger the next and previous slides.</a:t>
            </a:r>
            <a:endParaRPr lang="en-US" dirty="0"/>
          </a:p>
        </p:txBody>
      </p:sp>
      <p:pic>
        <p:nvPicPr>
          <p:cNvPr id="4098" name="Picture 2" descr="Image result for back butt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1" y="5834740"/>
            <a:ext cx="1066799" cy="10667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next butto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5889168"/>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88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home.ts</a:t>
            </a:r>
            <a:endParaRPr lang="en-US" dirty="0"/>
          </a:p>
        </p:txBody>
      </p:sp>
      <p:sp>
        <p:nvSpPr>
          <p:cNvPr id="3" name="Content Placeholder 2"/>
          <p:cNvSpPr>
            <a:spLocks noGrp="1"/>
          </p:cNvSpPr>
          <p:nvPr>
            <p:ph idx="1"/>
          </p:nvPr>
        </p:nvSpPr>
        <p:spPr>
          <a:xfrm>
            <a:off x="457200" y="1447800"/>
            <a:ext cx="7620000" cy="4953000"/>
          </a:xfrm>
        </p:spPr>
        <p:txBody>
          <a:bodyPr>
            <a:noAutofit/>
          </a:bodyPr>
          <a:lstStyle/>
          <a:p>
            <a:pPr marL="114300" indent="0" fontAlgn="base">
              <a:buNone/>
            </a:pPr>
            <a:r>
              <a:rPr lang="en-US" sz="1400" dirty="0"/>
              <a:t>import { Component, </a:t>
            </a:r>
            <a:r>
              <a:rPr lang="en-US" sz="1400" b="1" dirty="0" err="1"/>
              <a:t>ViewChild</a:t>
            </a:r>
            <a:r>
              <a:rPr lang="en-US" sz="1400" dirty="0"/>
              <a:t> } from '@angular/core';</a:t>
            </a:r>
          </a:p>
          <a:p>
            <a:pPr marL="114300" indent="0" fontAlgn="base">
              <a:buNone/>
            </a:pPr>
            <a:r>
              <a:rPr lang="en-US" sz="1400" b="1" dirty="0"/>
              <a:t>import { </a:t>
            </a:r>
            <a:r>
              <a:rPr lang="en-US" sz="1400" b="1" dirty="0" err="1"/>
              <a:t>FormBuilder</a:t>
            </a:r>
            <a:r>
              <a:rPr lang="en-US" sz="1400" b="1" dirty="0"/>
              <a:t>, </a:t>
            </a:r>
            <a:r>
              <a:rPr lang="en-US" sz="1400" b="1" dirty="0" err="1"/>
              <a:t>FormGroup</a:t>
            </a:r>
            <a:r>
              <a:rPr lang="en-US" sz="1400" b="1" dirty="0"/>
              <a:t>, Validators } from '@angular/forms';</a:t>
            </a:r>
          </a:p>
          <a:p>
            <a:pPr marL="114300" indent="0" fontAlgn="base">
              <a:buNone/>
            </a:pPr>
            <a:r>
              <a:rPr lang="en-US" sz="1400" dirty="0"/>
              <a:t> </a:t>
            </a:r>
          </a:p>
          <a:p>
            <a:pPr marL="114300" indent="0" fontAlgn="base">
              <a:buNone/>
            </a:pPr>
            <a:r>
              <a:rPr lang="en-US" sz="1400" dirty="0"/>
              <a:t>@Component({</a:t>
            </a:r>
          </a:p>
          <a:p>
            <a:pPr marL="114300" indent="0" fontAlgn="base">
              <a:buNone/>
            </a:pPr>
            <a:r>
              <a:rPr lang="en-US" sz="1400" dirty="0"/>
              <a:t>  selector: 'page-home',</a:t>
            </a:r>
          </a:p>
          <a:p>
            <a:pPr marL="114300" indent="0" fontAlgn="base">
              <a:buNone/>
            </a:pPr>
            <a:r>
              <a:rPr lang="en-US" sz="1400" dirty="0"/>
              <a:t>  </a:t>
            </a:r>
            <a:r>
              <a:rPr lang="en-US" sz="1400" dirty="0" err="1"/>
              <a:t>templateUrl</a:t>
            </a:r>
            <a:r>
              <a:rPr lang="en-US" sz="1400" dirty="0"/>
              <a:t>: 'home.html'</a:t>
            </a:r>
          </a:p>
          <a:p>
            <a:pPr marL="114300" indent="0" fontAlgn="base">
              <a:buNone/>
            </a:pPr>
            <a:r>
              <a:rPr lang="en-US" sz="1400" dirty="0"/>
              <a:t>})</a:t>
            </a:r>
          </a:p>
          <a:p>
            <a:pPr marL="114300" indent="0" fontAlgn="base">
              <a:buNone/>
            </a:pPr>
            <a:r>
              <a:rPr lang="en-US" sz="1400" dirty="0"/>
              <a:t>export class </a:t>
            </a:r>
            <a:r>
              <a:rPr lang="en-US" sz="1400" dirty="0" err="1"/>
              <a:t>HomePage</a:t>
            </a:r>
            <a:r>
              <a:rPr lang="en-US" sz="1400" dirty="0"/>
              <a:t> {</a:t>
            </a:r>
          </a:p>
          <a:p>
            <a:pPr marL="114300" indent="0" fontAlgn="base">
              <a:buNone/>
            </a:pPr>
            <a:r>
              <a:rPr lang="en-US" sz="1400" dirty="0"/>
              <a:t>     @</a:t>
            </a:r>
            <a:r>
              <a:rPr lang="en-US" sz="1400" b="1" dirty="0" err="1"/>
              <a:t>ViewChild</a:t>
            </a:r>
            <a:r>
              <a:rPr lang="en-US" sz="1400" dirty="0"/>
              <a:t>('</a:t>
            </a:r>
            <a:r>
              <a:rPr lang="en-US" sz="1400" dirty="0" err="1"/>
              <a:t>signupSlider</a:t>
            </a:r>
            <a:r>
              <a:rPr lang="en-US" sz="1400" dirty="0"/>
              <a:t>') </a:t>
            </a:r>
            <a:r>
              <a:rPr lang="en-US" sz="1400" dirty="0" err="1"/>
              <a:t>signupSlider</a:t>
            </a:r>
            <a:r>
              <a:rPr lang="en-US" sz="1400" dirty="0"/>
              <a:t>: any;</a:t>
            </a:r>
          </a:p>
          <a:p>
            <a:pPr marL="114300" indent="0" fontAlgn="base">
              <a:buNone/>
            </a:pPr>
            <a:r>
              <a:rPr lang="en-US" sz="1400" dirty="0"/>
              <a:t> </a:t>
            </a:r>
          </a:p>
          <a:p>
            <a:pPr marL="114300" indent="0" fontAlgn="base">
              <a:buNone/>
            </a:pPr>
            <a:r>
              <a:rPr lang="en-US" sz="1400" dirty="0"/>
              <a:t>    </a:t>
            </a:r>
            <a:r>
              <a:rPr lang="en-US" sz="1400" dirty="0" err="1"/>
              <a:t>slideOneForm</a:t>
            </a:r>
            <a:r>
              <a:rPr lang="en-US" sz="1400" dirty="0"/>
              <a:t>: </a:t>
            </a:r>
            <a:r>
              <a:rPr lang="en-US" sz="1400" b="1" dirty="0" err="1"/>
              <a:t>FormGroup</a:t>
            </a:r>
            <a:r>
              <a:rPr lang="en-US" sz="1400" dirty="0"/>
              <a:t>;</a:t>
            </a:r>
          </a:p>
          <a:p>
            <a:pPr marL="114300" indent="0" fontAlgn="base">
              <a:buNone/>
            </a:pPr>
            <a:r>
              <a:rPr lang="en-US" sz="1400" dirty="0"/>
              <a:t>    </a:t>
            </a:r>
            <a:r>
              <a:rPr lang="en-US" sz="1400" dirty="0" err="1"/>
              <a:t>slideTwoForm</a:t>
            </a:r>
            <a:r>
              <a:rPr lang="en-US" sz="1400" dirty="0"/>
              <a:t>: </a:t>
            </a:r>
            <a:r>
              <a:rPr lang="en-US" sz="1400" b="1" dirty="0" err="1"/>
              <a:t>FormGroup</a:t>
            </a:r>
            <a:r>
              <a:rPr lang="en-US" sz="1400" dirty="0"/>
              <a:t>;		    </a:t>
            </a:r>
            <a:r>
              <a:rPr lang="en-US" sz="1400" dirty="0" err="1"/>
              <a:t>submitAttempt</a:t>
            </a:r>
            <a:r>
              <a:rPr lang="en-US" sz="1400" dirty="0"/>
              <a:t>: </a:t>
            </a:r>
            <a:r>
              <a:rPr lang="en-US" sz="1400" b="1" dirty="0" err="1"/>
              <a:t>boolean</a:t>
            </a:r>
            <a:r>
              <a:rPr lang="en-US" sz="1400" dirty="0"/>
              <a:t> = false;</a:t>
            </a:r>
          </a:p>
          <a:p>
            <a:pPr marL="114300" indent="0" fontAlgn="base">
              <a:buNone/>
            </a:pPr>
            <a:r>
              <a:rPr lang="en-US" sz="1400" dirty="0"/>
              <a:t> </a:t>
            </a:r>
          </a:p>
          <a:p>
            <a:pPr marL="114300" indent="0" fontAlgn="base">
              <a:buNone/>
            </a:pPr>
            <a:r>
              <a:rPr lang="en-US" sz="1400" dirty="0"/>
              <a:t>    constructor(public </a:t>
            </a:r>
            <a:r>
              <a:rPr lang="en-US" sz="1400" dirty="0" err="1"/>
              <a:t>navCtrl</a:t>
            </a:r>
            <a:r>
              <a:rPr lang="en-US" sz="1400" dirty="0"/>
              <a:t>: </a:t>
            </a:r>
            <a:r>
              <a:rPr lang="en-US" sz="1400" dirty="0" err="1"/>
              <a:t>NavController</a:t>
            </a:r>
            <a:r>
              <a:rPr lang="en-US" sz="1400" dirty="0"/>
              <a:t>, </a:t>
            </a:r>
            <a:r>
              <a:rPr lang="en-US" sz="1400" b="1" dirty="0"/>
              <a:t>public </a:t>
            </a:r>
            <a:r>
              <a:rPr lang="en-US" sz="1400" b="1" dirty="0" err="1"/>
              <a:t>formBuilder</a:t>
            </a:r>
            <a:r>
              <a:rPr lang="en-US" sz="1400" b="1" dirty="0"/>
              <a:t>: </a:t>
            </a:r>
            <a:r>
              <a:rPr lang="en-US" sz="1400" b="1" dirty="0" err="1"/>
              <a:t>FormBuilder</a:t>
            </a:r>
            <a:r>
              <a:rPr lang="en-US" sz="1400" dirty="0"/>
              <a:t>) {    }</a:t>
            </a:r>
          </a:p>
          <a:p>
            <a:pPr marL="114300" indent="0" fontAlgn="base">
              <a:buNone/>
            </a:pPr>
            <a:r>
              <a:rPr lang="en-US" sz="1400" dirty="0"/>
              <a:t> </a:t>
            </a:r>
          </a:p>
          <a:p>
            <a:pPr marL="114300" indent="0" fontAlgn="base">
              <a:buNone/>
            </a:pPr>
            <a:r>
              <a:rPr lang="en-US" sz="1400" dirty="0"/>
              <a:t>    next(){        </a:t>
            </a:r>
            <a:r>
              <a:rPr lang="en-US" sz="1400" dirty="0" err="1"/>
              <a:t>this.signupSlider.slideNext</a:t>
            </a:r>
            <a:r>
              <a:rPr lang="en-US" sz="1400" dirty="0"/>
              <a:t>();    }</a:t>
            </a:r>
          </a:p>
          <a:p>
            <a:pPr marL="114300" indent="0" fontAlgn="base">
              <a:buNone/>
            </a:pPr>
            <a:r>
              <a:rPr lang="en-US" sz="1400" dirty="0"/>
              <a:t>    </a:t>
            </a:r>
            <a:r>
              <a:rPr lang="en-US" sz="1400" dirty="0" err="1"/>
              <a:t>prev</a:t>
            </a:r>
            <a:r>
              <a:rPr lang="en-US" sz="1400" dirty="0"/>
              <a:t>(){        </a:t>
            </a:r>
            <a:r>
              <a:rPr lang="en-US" sz="1400" dirty="0" err="1"/>
              <a:t>this.signupSlider.slidePrev</a:t>
            </a:r>
            <a:r>
              <a:rPr lang="en-US" sz="1400" dirty="0"/>
              <a:t>();    }</a:t>
            </a:r>
          </a:p>
          <a:p>
            <a:pPr marL="114300" indent="0" fontAlgn="base">
              <a:buNone/>
            </a:pPr>
            <a:r>
              <a:rPr lang="en-US" sz="1400" dirty="0"/>
              <a:t>     save() {     }</a:t>
            </a:r>
          </a:p>
          <a:p>
            <a:pPr marL="114300" indent="0" fontAlgn="base">
              <a:buNone/>
            </a:pPr>
            <a:r>
              <a:rPr lang="en-US" sz="1400" dirty="0"/>
              <a:t>}</a:t>
            </a:r>
          </a:p>
          <a:p>
            <a:pPr marL="114300" indent="0">
              <a:buNone/>
            </a:pPr>
            <a:endParaRPr lang="en-US" sz="1400" dirty="0"/>
          </a:p>
        </p:txBody>
      </p:sp>
    </p:spTree>
    <p:extLst>
      <p:ext uri="{BB962C8B-B14F-4D97-AF65-F5344CB8AC3E}">
        <p14:creationId xmlns:p14="http://schemas.microsoft.com/office/powerpoint/2010/main" val="116465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Forms: </a:t>
            </a:r>
            <a:r>
              <a:rPr lang="en-US" b="1" dirty="0"/>
              <a:t>home.html</a:t>
            </a:r>
          </a:p>
        </p:txBody>
      </p:sp>
      <p:sp>
        <p:nvSpPr>
          <p:cNvPr id="3" name="Content Placeholder 2"/>
          <p:cNvSpPr>
            <a:spLocks noGrp="1"/>
          </p:cNvSpPr>
          <p:nvPr>
            <p:ph idx="1"/>
          </p:nvPr>
        </p:nvSpPr>
        <p:spPr/>
        <p:txBody>
          <a:bodyPr>
            <a:normAutofit fontScale="62500" lnSpcReduction="20000"/>
          </a:bodyPr>
          <a:lstStyle/>
          <a:p>
            <a:pPr marL="114300" indent="0" fontAlgn="base">
              <a:buNone/>
            </a:pPr>
            <a:r>
              <a:rPr lang="en-US" dirty="0"/>
              <a:t>&lt;p </a:t>
            </a:r>
            <a:r>
              <a:rPr lang="en-US" b="1" dirty="0"/>
              <a:t>*</a:t>
            </a:r>
            <a:r>
              <a:rPr lang="en-US" b="1" dirty="0" err="1"/>
              <a:t>ngIf</a:t>
            </a:r>
            <a:r>
              <a:rPr lang="en-US" b="1" dirty="0"/>
              <a:t>="</a:t>
            </a:r>
            <a:r>
              <a:rPr lang="en-US" b="1" dirty="0" err="1"/>
              <a:t>submitAttempt</a:t>
            </a:r>
            <a:r>
              <a:rPr lang="en-US" dirty="0"/>
              <a:t>" style="color: #ea6153;"&gt;Please fill out all details accurately.&lt;/p&gt;</a:t>
            </a:r>
          </a:p>
          <a:p>
            <a:pPr marL="114300" indent="0" fontAlgn="base">
              <a:buNone/>
            </a:pPr>
            <a:r>
              <a:rPr lang="en-US" dirty="0"/>
              <a:t> </a:t>
            </a:r>
          </a:p>
          <a:p>
            <a:pPr marL="114300" indent="0" fontAlgn="base">
              <a:buNone/>
            </a:pPr>
            <a:r>
              <a:rPr lang="en-US" dirty="0"/>
              <a:t>&lt;ion-list no-lines&gt;</a:t>
            </a:r>
          </a:p>
          <a:p>
            <a:pPr marL="114300" indent="0" fontAlgn="base">
              <a:buNone/>
            </a:pPr>
            <a:r>
              <a:rPr lang="en-US" dirty="0"/>
              <a:t>    &lt;</a:t>
            </a:r>
            <a:r>
              <a:rPr lang="en-US" b="1" dirty="0"/>
              <a:t>form</a:t>
            </a:r>
            <a:r>
              <a:rPr lang="en-US" dirty="0"/>
              <a:t> [</a:t>
            </a:r>
            <a:r>
              <a:rPr lang="en-US" dirty="0" err="1">
                <a:solidFill>
                  <a:srgbClr val="C00000"/>
                </a:solidFill>
              </a:rPr>
              <a:t>formGroup</a:t>
            </a:r>
            <a:r>
              <a:rPr lang="en-US" dirty="0"/>
              <a:t>]="</a:t>
            </a:r>
            <a:r>
              <a:rPr lang="en-US" b="1" dirty="0" err="1"/>
              <a:t>slideOneForm</a:t>
            </a:r>
            <a:r>
              <a:rPr lang="en-US" dirty="0"/>
              <a:t>"&gt;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floating&gt;First Name&lt;/ion-label&gt;</a:t>
            </a:r>
          </a:p>
          <a:p>
            <a:pPr marL="114300" indent="0" fontAlgn="base">
              <a:buNone/>
            </a:pPr>
            <a:r>
              <a:rPr lang="en-US" dirty="0"/>
              <a:t>            &lt;ion-input </a:t>
            </a:r>
            <a:r>
              <a:rPr lang="en-US" dirty="0" err="1"/>
              <a:t>formControlName</a:t>
            </a:r>
            <a:r>
              <a:rPr lang="en-US" dirty="0"/>
              <a:t>="</a:t>
            </a:r>
            <a:r>
              <a:rPr lang="en-US" dirty="0" err="1"/>
              <a:t>firstName</a:t>
            </a:r>
            <a:r>
              <a:rPr lang="en-US" dirty="0"/>
              <a:t>" type="text"&gt;&lt;/ion-input&gt;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floating&gt;Last Name&lt;/ion-label&gt;</a:t>
            </a:r>
          </a:p>
          <a:p>
            <a:pPr marL="114300" indent="0" fontAlgn="base">
              <a:buNone/>
            </a:pPr>
            <a:r>
              <a:rPr lang="en-US" dirty="0"/>
              <a:t>            &lt;ion-input </a:t>
            </a:r>
            <a:r>
              <a:rPr lang="en-US" dirty="0" err="1"/>
              <a:t>formControlName</a:t>
            </a:r>
            <a:r>
              <a:rPr lang="en-US" dirty="0"/>
              <a:t>="</a:t>
            </a:r>
            <a:r>
              <a:rPr lang="en-US" dirty="0" err="1"/>
              <a:t>lastName</a:t>
            </a:r>
            <a:r>
              <a:rPr lang="en-US" dirty="0"/>
              <a:t>" type="text"&gt;&lt;/ion-input&gt;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floating&gt;Age&lt;/ion-label&gt;</a:t>
            </a:r>
          </a:p>
          <a:p>
            <a:pPr marL="114300" indent="0" fontAlgn="base">
              <a:buNone/>
            </a:pPr>
            <a:r>
              <a:rPr lang="en-US" dirty="0"/>
              <a:t>            &lt;ion-input </a:t>
            </a:r>
            <a:r>
              <a:rPr lang="en-US" dirty="0" err="1"/>
              <a:t>formControlName</a:t>
            </a:r>
            <a:r>
              <a:rPr lang="en-US" dirty="0"/>
              <a:t>="age" type="number"&gt;&lt;/ion-input&gt;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&lt;/form&gt;</a:t>
            </a:r>
          </a:p>
          <a:p>
            <a:pPr marL="114300" indent="0" fontAlgn="base">
              <a:buNone/>
            </a:pPr>
            <a:r>
              <a:rPr lang="en-US" dirty="0"/>
              <a:t>&lt;/ion-list&gt;</a:t>
            </a:r>
          </a:p>
          <a:p>
            <a:pPr marL="114300" indent="0">
              <a:buNone/>
            </a:pPr>
            <a:endParaRPr lang="en-US" dirty="0"/>
          </a:p>
        </p:txBody>
      </p:sp>
    </p:spTree>
    <p:extLst>
      <p:ext uri="{BB962C8B-B14F-4D97-AF65-F5344CB8AC3E}">
        <p14:creationId xmlns:p14="http://schemas.microsoft.com/office/powerpoint/2010/main" val="277842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home.ts</a:t>
            </a:r>
            <a:endParaRPr lang="en-US" dirty="0"/>
          </a:p>
        </p:txBody>
      </p:sp>
      <p:sp>
        <p:nvSpPr>
          <p:cNvPr id="3" name="Content Placeholder 2"/>
          <p:cNvSpPr>
            <a:spLocks noGrp="1"/>
          </p:cNvSpPr>
          <p:nvPr>
            <p:ph idx="1"/>
          </p:nvPr>
        </p:nvSpPr>
        <p:spPr/>
        <p:txBody>
          <a:bodyPr/>
          <a:lstStyle/>
          <a:p>
            <a:pPr marL="114300" indent="0" fontAlgn="base">
              <a:buNone/>
            </a:pPr>
            <a:r>
              <a:rPr lang="en-US" sz="1600" dirty="0">
                <a:latin typeface="Courier New" panose="02070309020205020404" pitchFamily="49" charset="0"/>
                <a:cs typeface="Courier New" panose="02070309020205020404" pitchFamily="49" charset="0"/>
              </a:rPr>
              <a:t>constructor(public </a:t>
            </a:r>
            <a:r>
              <a:rPr lang="en-US" sz="1600" dirty="0" err="1">
                <a:latin typeface="Courier New" panose="02070309020205020404" pitchFamily="49" charset="0"/>
                <a:cs typeface="Courier New" panose="02070309020205020404" pitchFamily="49" charset="0"/>
              </a:rPr>
              <a:t>navCtrl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NavController</a:t>
            </a: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public </a:t>
            </a:r>
            <a:r>
              <a:rPr lang="en-US" sz="1600" b="1" dirty="0" err="1">
                <a:latin typeface="Courier New" panose="02070309020205020404" pitchFamily="49" charset="0"/>
                <a:cs typeface="Courier New" panose="02070309020205020404" pitchFamily="49" charset="0"/>
              </a:rPr>
              <a:t>formBuilder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FormBuilder</a:t>
            </a: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this.slideOneForm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formBuilder.group</a:t>
            </a:r>
            <a:r>
              <a:rPr lang="en-US" sz="1600" dirty="0">
                <a:latin typeface="Courier New" panose="02070309020205020404" pitchFamily="49" charset="0"/>
                <a:cs typeface="Courier New" panose="02070309020205020404" pitchFamily="49" charset="0"/>
              </a:rPr>
              <a:t>({</a:t>
            </a:r>
          </a:p>
          <a:p>
            <a:pPr marL="114300"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age: ['']</a:t>
            </a:r>
          </a:p>
          <a:p>
            <a:pPr marL="114300" indent="0" fontAlgn="base">
              <a:buNone/>
            </a:pP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a:t>
            </a:r>
          </a:p>
          <a:p>
            <a:pPr marL="114300" indent="0">
              <a:buNone/>
            </a:pPr>
            <a:endParaRPr lang="en-US" dirty="0"/>
          </a:p>
          <a:p>
            <a:pPr marL="114300" indent="0">
              <a:buNone/>
            </a:pPr>
            <a:endParaRPr lang="en-US" dirty="0"/>
          </a:p>
          <a:p>
            <a:pPr marL="114300" indent="0">
              <a:buNone/>
            </a:pPr>
            <a:r>
              <a:rPr lang="en-US" dirty="0"/>
              <a:t>Here we’re setting up our </a:t>
            </a:r>
            <a:r>
              <a:rPr lang="en-US" b="1" dirty="0" err="1"/>
              <a:t>FormGroup</a:t>
            </a:r>
            <a:r>
              <a:rPr lang="en-US" dirty="0"/>
              <a:t> with the three </a:t>
            </a:r>
            <a:r>
              <a:rPr lang="en-US" b="1" dirty="0"/>
              <a:t>Controls</a:t>
            </a:r>
            <a:r>
              <a:rPr lang="en-US" dirty="0"/>
              <a:t> we have, </a:t>
            </a:r>
            <a:r>
              <a:rPr lang="en-US" dirty="0" err="1"/>
              <a:t>firstName</a:t>
            </a:r>
            <a:r>
              <a:rPr lang="en-US" dirty="0"/>
              <a:t>, </a:t>
            </a:r>
            <a:r>
              <a:rPr lang="en-US" dirty="0" err="1"/>
              <a:t>lastName</a:t>
            </a:r>
            <a:r>
              <a:rPr lang="en-US" dirty="0"/>
              <a:t>, and age. We’ve just initialized them with an empty default value, and no validators for now.</a:t>
            </a:r>
          </a:p>
        </p:txBody>
      </p:sp>
    </p:spTree>
    <p:extLst>
      <p:ext uri="{BB962C8B-B14F-4D97-AF65-F5344CB8AC3E}">
        <p14:creationId xmlns:p14="http://schemas.microsoft.com/office/powerpoint/2010/main" val="3384130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home.html: </a:t>
            </a:r>
            <a:r>
              <a:rPr lang="en-US" dirty="0"/>
              <a:t>slide-2</a:t>
            </a:r>
          </a:p>
        </p:txBody>
      </p:sp>
      <p:sp>
        <p:nvSpPr>
          <p:cNvPr id="3" name="Content Placeholder 2"/>
          <p:cNvSpPr>
            <a:spLocks noGrp="1"/>
          </p:cNvSpPr>
          <p:nvPr>
            <p:ph idx="1"/>
          </p:nvPr>
        </p:nvSpPr>
        <p:spPr/>
        <p:txBody>
          <a:bodyPr>
            <a:normAutofit fontScale="55000" lnSpcReduction="20000"/>
          </a:bodyPr>
          <a:lstStyle/>
          <a:p>
            <a:pPr marL="114300" indent="0" fontAlgn="base">
              <a:buNone/>
            </a:pPr>
            <a:r>
              <a:rPr lang="en-US" dirty="0"/>
              <a:t>&lt;ion-list no-lines&gt;</a:t>
            </a:r>
          </a:p>
          <a:p>
            <a:pPr marL="114300" indent="0" fontAlgn="base">
              <a:buNone/>
            </a:pPr>
            <a:r>
              <a:rPr lang="en-US" dirty="0"/>
              <a:t>             &lt;</a:t>
            </a:r>
            <a:r>
              <a:rPr lang="en-US" b="1" dirty="0"/>
              <a:t>form</a:t>
            </a:r>
            <a:r>
              <a:rPr lang="en-US" dirty="0"/>
              <a:t> [</a:t>
            </a:r>
            <a:r>
              <a:rPr lang="en-US" dirty="0" err="1"/>
              <a:t>formGroup</a:t>
            </a:r>
            <a:r>
              <a:rPr lang="en-US" dirty="0"/>
              <a:t>]="</a:t>
            </a:r>
            <a:r>
              <a:rPr lang="en-US" b="1" dirty="0" err="1"/>
              <a:t>slideTwoForm</a:t>
            </a:r>
            <a:r>
              <a:rPr lang="en-US" dirty="0"/>
              <a:t>"&gt;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a:t>
            </a:r>
            <a:r>
              <a:rPr lang="en-US" b="1" dirty="0"/>
              <a:t>Username</a:t>
            </a:r>
            <a:r>
              <a:rPr lang="en-US" dirty="0"/>
              <a:t>&lt;/ion-label&gt;</a:t>
            </a:r>
          </a:p>
          <a:p>
            <a:pPr marL="114300" indent="0" fontAlgn="base">
              <a:buNone/>
            </a:pPr>
            <a:r>
              <a:rPr lang="en-US" dirty="0"/>
              <a:t>                    &lt;ion-input </a:t>
            </a:r>
            <a:r>
              <a:rPr lang="en-US" dirty="0" err="1"/>
              <a:t>formControlName</a:t>
            </a:r>
            <a:r>
              <a:rPr lang="en-US" dirty="0"/>
              <a:t>="username" type="text"&gt;&lt;/ion-input&gt;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a:t>
            </a:r>
            <a:r>
              <a:rPr lang="en-US" b="1" dirty="0"/>
              <a:t>Privacy</a:t>
            </a:r>
            <a:r>
              <a:rPr lang="en-US" dirty="0"/>
              <a:t>&lt;/ion-label&gt;</a:t>
            </a:r>
          </a:p>
          <a:p>
            <a:pPr marL="114300" indent="0" fontAlgn="base">
              <a:buNone/>
            </a:pPr>
            <a:r>
              <a:rPr lang="en-US" dirty="0"/>
              <a:t>                    &lt;ion-select </a:t>
            </a:r>
            <a:r>
              <a:rPr lang="en-US" dirty="0" err="1"/>
              <a:t>formControlName</a:t>
            </a:r>
            <a:r>
              <a:rPr lang="en-US" dirty="0"/>
              <a:t>="privacy"&gt;</a:t>
            </a:r>
          </a:p>
          <a:p>
            <a:pPr marL="114300" indent="0" fontAlgn="base">
              <a:buNone/>
            </a:pPr>
            <a:r>
              <a:rPr lang="en-US" dirty="0"/>
              <a:t>                        &lt;ion-option value="public" checked="true"&gt;Public&lt;/ion-option&gt;</a:t>
            </a:r>
          </a:p>
          <a:p>
            <a:pPr marL="114300" indent="0" fontAlgn="base">
              <a:buNone/>
            </a:pPr>
            <a:r>
              <a:rPr lang="en-US" dirty="0"/>
              <a:t>                        &lt;ion-option value="friends"&gt;Friends Only&lt;/ion-option&gt;</a:t>
            </a:r>
          </a:p>
          <a:p>
            <a:pPr marL="114300" indent="0" fontAlgn="base">
              <a:buNone/>
            </a:pPr>
            <a:r>
              <a:rPr lang="en-US" dirty="0"/>
              <a:t>                        &lt;ion-option value="private"&gt;Private&lt;/ion-option&gt;</a:t>
            </a:r>
          </a:p>
          <a:p>
            <a:pPr marL="114300" indent="0" fontAlgn="base">
              <a:buNone/>
            </a:pPr>
            <a:r>
              <a:rPr lang="en-US" dirty="0"/>
              <a:t>                    &lt;/ion-select&gt;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&lt;ion-item&gt;</a:t>
            </a:r>
          </a:p>
          <a:p>
            <a:pPr marL="114300" indent="0" fontAlgn="base">
              <a:buNone/>
            </a:pPr>
            <a:r>
              <a:rPr lang="en-US" dirty="0"/>
              <a:t>                    &lt;ion-label floating&gt;</a:t>
            </a:r>
            <a:r>
              <a:rPr lang="en-US" b="1" dirty="0"/>
              <a:t>Bio</a:t>
            </a:r>
            <a:r>
              <a:rPr lang="en-US" dirty="0"/>
              <a:t>&lt;/ion-label&gt;</a:t>
            </a:r>
          </a:p>
          <a:p>
            <a:pPr marL="114300" indent="0" fontAlgn="base">
              <a:buNone/>
            </a:pPr>
            <a:r>
              <a:rPr lang="en-US" dirty="0"/>
              <a:t>                    &lt;ion-</a:t>
            </a:r>
            <a:r>
              <a:rPr lang="en-US" dirty="0" err="1"/>
              <a:t>textarea</a:t>
            </a:r>
            <a:r>
              <a:rPr lang="en-US" dirty="0"/>
              <a:t> </a:t>
            </a:r>
            <a:r>
              <a:rPr lang="en-US" dirty="0" err="1"/>
              <a:t>formControlName</a:t>
            </a:r>
            <a:r>
              <a:rPr lang="en-US" dirty="0"/>
              <a:t>="bio"&gt;&lt;/ion-</a:t>
            </a:r>
            <a:r>
              <a:rPr lang="en-US" dirty="0" err="1"/>
              <a:t>textarea</a:t>
            </a:r>
            <a:r>
              <a:rPr lang="en-US" dirty="0"/>
              <a:t>&gt;</a:t>
            </a:r>
          </a:p>
          <a:p>
            <a:pPr marL="114300" indent="0" fontAlgn="base">
              <a:buNone/>
            </a:pPr>
            <a:r>
              <a:rPr lang="en-US" dirty="0"/>
              <a:t>                &lt;/ion-item&gt;</a:t>
            </a:r>
          </a:p>
          <a:p>
            <a:pPr marL="114300" indent="0" fontAlgn="base">
              <a:buNone/>
            </a:pPr>
            <a:r>
              <a:rPr lang="en-US" dirty="0"/>
              <a:t> </a:t>
            </a:r>
          </a:p>
          <a:p>
            <a:pPr marL="114300" indent="0" fontAlgn="base">
              <a:buNone/>
            </a:pPr>
            <a:r>
              <a:rPr lang="en-US" dirty="0"/>
              <a:t>            &lt;/form&gt;</a:t>
            </a:r>
          </a:p>
          <a:p>
            <a:pPr marL="114300" indent="0" fontAlgn="base">
              <a:buNone/>
            </a:pPr>
            <a:r>
              <a:rPr lang="en-US" dirty="0"/>
              <a:t>         &lt;/ion-list&gt;</a:t>
            </a:r>
          </a:p>
          <a:p>
            <a:pPr marL="114300" indent="0" fontAlgn="base">
              <a:buNone/>
            </a:pPr>
            <a:r>
              <a:rPr lang="en-US" dirty="0"/>
              <a:t>         &lt;button ion-button full color="primary" (click)="save()"&gt;Create Account!&lt;/button&gt;</a:t>
            </a:r>
          </a:p>
          <a:p>
            <a:pPr marL="114300" indent="0">
              <a:buNone/>
            </a:pPr>
            <a:endParaRPr lang="en-US" dirty="0"/>
          </a:p>
        </p:txBody>
      </p:sp>
    </p:spTree>
    <p:extLst>
      <p:ext uri="{BB962C8B-B14F-4D97-AF65-F5344CB8AC3E}">
        <p14:creationId xmlns:p14="http://schemas.microsoft.com/office/powerpoint/2010/main" val="3118227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home.ts</a:t>
            </a:r>
            <a:endParaRPr lang="en-US" dirty="0"/>
          </a:p>
        </p:txBody>
      </p:sp>
      <p:sp>
        <p:nvSpPr>
          <p:cNvPr id="3" name="Content Placeholder 2"/>
          <p:cNvSpPr>
            <a:spLocks noGrp="1"/>
          </p:cNvSpPr>
          <p:nvPr>
            <p:ph idx="1"/>
          </p:nvPr>
        </p:nvSpPr>
        <p:spPr/>
        <p:txBody>
          <a:bodyPr>
            <a:normAutofit fontScale="92500" lnSpcReduction="20000"/>
          </a:bodyPr>
          <a:lstStyle/>
          <a:p>
            <a:pPr marL="114300" indent="0" fontAlgn="base">
              <a:buNone/>
            </a:pPr>
            <a:r>
              <a:rPr lang="en-US" sz="1900" dirty="0">
                <a:latin typeface="Courier New" panose="02070309020205020404" pitchFamily="49" charset="0"/>
                <a:cs typeface="Courier New" panose="02070309020205020404" pitchFamily="49" charset="0"/>
              </a:rPr>
              <a:t>constructor(public </a:t>
            </a:r>
            <a:r>
              <a:rPr lang="en-US" sz="1900" dirty="0" err="1">
                <a:latin typeface="Courier New" panose="02070309020205020404" pitchFamily="49" charset="0"/>
                <a:cs typeface="Courier New" panose="02070309020205020404" pitchFamily="49" charset="0"/>
              </a:rPr>
              <a:t>navCtrl</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NavController</a:t>
            </a: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public </a:t>
            </a:r>
            <a:r>
              <a:rPr lang="en-US" sz="1900" dirty="0" err="1">
                <a:latin typeface="Courier New" panose="02070309020205020404" pitchFamily="49" charset="0"/>
                <a:cs typeface="Courier New" panose="02070309020205020404" pitchFamily="49" charset="0"/>
              </a:rPr>
              <a:t>formBuilder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FormBuilder</a:t>
            </a: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this.slideOneForm</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formBuilder.group</a:t>
            </a:r>
            <a:r>
              <a:rPr lang="en-US" sz="1900" dirty="0">
                <a:latin typeface="Courier New" panose="02070309020205020404" pitchFamily="49" charset="0"/>
                <a:cs typeface="Courier New" panose="02070309020205020404" pitchFamily="49" charset="0"/>
              </a:rPr>
              <a:t>({</a:t>
            </a:r>
          </a:p>
          <a:p>
            <a:pPr marL="114300" indent="0" fontAlgn="base">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firstName</a:t>
            </a: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lastName</a:t>
            </a: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age: ['']</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this.slideTwoForm</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formBuilder.group</a:t>
            </a:r>
            <a:r>
              <a:rPr lang="en-US" sz="1900" dirty="0">
                <a:latin typeface="Courier New" panose="02070309020205020404" pitchFamily="49" charset="0"/>
                <a:cs typeface="Courier New" panose="02070309020205020404" pitchFamily="49" charset="0"/>
              </a:rPr>
              <a:t>({</a:t>
            </a:r>
          </a:p>
          <a:p>
            <a:pPr marL="114300" indent="0" fontAlgn="base">
              <a:buNone/>
            </a:pPr>
            <a:r>
              <a:rPr lang="en-US" sz="1900" dirty="0">
                <a:latin typeface="Courier New" panose="02070309020205020404" pitchFamily="49" charset="0"/>
                <a:cs typeface="Courier New" panose="02070309020205020404" pitchFamily="49" charset="0"/>
              </a:rPr>
              <a:t>        username: [''],</a:t>
            </a:r>
          </a:p>
          <a:p>
            <a:pPr marL="114300" indent="0" fontAlgn="base">
              <a:buNone/>
            </a:pPr>
            <a:r>
              <a:rPr lang="en-US" sz="1900" dirty="0">
                <a:latin typeface="Courier New" panose="02070309020205020404" pitchFamily="49" charset="0"/>
                <a:cs typeface="Courier New" panose="02070309020205020404" pitchFamily="49" charset="0"/>
              </a:rPr>
              <a:t>        privacy: [''],</a:t>
            </a:r>
          </a:p>
          <a:p>
            <a:pPr marL="114300" indent="0" fontAlgn="base">
              <a:buNone/>
            </a:pPr>
            <a:r>
              <a:rPr lang="en-US" sz="1900" dirty="0">
                <a:latin typeface="Courier New" panose="02070309020205020404" pitchFamily="49" charset="0"/>
                <a:cs typeface="Courier New" panose="02070309020205020404" pitchFamily="49" charset="0"/>
              </a:rPr>
              <a:t>        bio: ['']</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a:t>
            </a:r>
          </a:p>
          <a:p>
            <a:pPr marL="114300" indent="0">
              <a:buNone/>
            </a:pPr>
            <a:endParaRPr lang="en-US" dirty="0"/>
          </a:p>
        </p:txBody>
      </p:sp>
    </p:spTree>
    <p:extLst>
      <p:ext uri="{BB962C8B-B14F-4D97-AF65-F5344CB8AC3E}">
        <p14:creationId xmlns:p14="http://schemas.microsoft.com/office/powerpoint/2010/main" val="371861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Angular Forms</a:t>
            </a:r>
          </a:p>
        </p:txBody>
      </p:sp>
      <p:sp>
        <p:nvSpPr>
          <p:cNvPr id="3" name="Content Placeholder 2"/>
          <p:cNvSpPr>
            <a:spLocks noGrp="1"/>
          </p:cNvSpPr>
          <p:nvPr>
            <p:ph idx="1"/>
          </p:nvPr>
        </p:nvSpPr>
        <p:spPr/>
        <p:txBody>
          <a:bodyPr/>
          <a:lstStyle/>
          <a:p>
            <a:r>
              <a:rPr lang="en-US" dirty="0"/>
              <a:t>Angular </a:t>
            </a:r>
            <a:r>
              <a:rPr lang="en-US" b="1" dirty="0"/>
              <a:t>Reactive Forms </a:t>
            </a:r>
            <a:r>
              <a:rPr lang="en-US" dirty="0"/>
              <a:t>vs </a:t>
            </a:r>
            <a:r>
              <a:rPr lang="en-US" b="1" dirty="0"/>
              <a:t>Template Driven Forms</a:t>
            </a:r>
          </a:p>
          <a:p>
            <a:endParaRPr lang="en-US" dirty="0"/>
          </a:p>
          <a:p>
            <a:r>
              <a:rPr lang="en-US" dirty="0"/>
              <a:t>Angular offers two form-building technologies: reactive forms and template-driven forms. These two belong to the </a:t>
            </a:r>
            <a:r>
              <a:rPr lang="en-US" b="1" dirty="0"/>
              <a:t>@angular/forms </a:t>
            </a:r>
            <a:r>
              <a:rPr lang="en-US" dirty="0"/>
              <a:t>library and share a series of form control classes. However, they notably diverge in terms of philosophy, programming style and technique. </a:t>
            </a:r>
          </a:p>
          <a:p>
            <a:endParaRPr lang="en-US" dirty="0"/>
          </a:p>
          <a:p>
            <a:r>
              <a:rPr lang="en-US" dirty="0"/>
              <a:t>Another important difference is that Reactive forms are synchronous while Template-driven forms are asynchronous. </a:t>
            </a:r>
          </a:p>
        </p:txBody>
      </p:sp>
    </p:spTree>
    <p:extLst>
      <p:ext uri="{BB962C8B-B14F-4D97-AF65-F5344CB8AC3E}">
        <p14:creationId xmlns:p14="http://schemas.microsoft.com/office/powerpoint/2010/main" val="3404106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Validation</a:t>
            </a:r>
          </a:p>
        </p:txBody>
      </p:sp>
      <p:sp>
        <p:nvSpPr>
          <p:cNvPr id="3" name="Content Placeholder 2"/>
          <p:cNvSpPr>
            <a:spLocks noGrp="1"/>
          </p:cNvSpPr>
          <p:nvPr>
            <p:ph idx="1"/>
          </p:nvPr>
        </p:nvSpPr>
        <p:spPr/>
        <p:txBody>
          <a:bodyPr/>
          <a:lstStyle/>
          <a:p>
            <a:r>
              <a:rPr lang="en-US" dirty="0"/>
              <a:t>We’re going to have a mixed bag of validations:</a:t>
            </a:r>
          </a:p>
          <a:p>
            <a:pPr lvl="1" fontAlgn="base"/>
            <a:r>
              <a:rPr lang="en-US" dirty="0"/>
              <a:t>All fields except for bio should be required</a:t>
            </a:r>
          </a:p>
          <a:p>
            <a:pPr lvl="1" fontAlgn="base"/>
            <a:r>
              <a:rPr lang="en-US" b="1" dirty="0" err="1"/>
              <a:t>firstName</a:t>
            </a:r>
            <a:r>
              <a:rPr lang="en-US" dirty="0"/>
              <a:t> should only contain letters and spaces, and be less than 30 characters</a:t>
            </a:r>
          </a:p>
          <a:p>
            <a:pPr lvl="1" fontAlgn="base"/>
            <a:r>
              <a:rPr lang="en-US" b="1" dirty="0" err="1"/>
              <a:t>lastName</a:t>
            </a:r>
            <a:r>
              <a:rPr lang="en-US" dirty="0"/>
              <a:t> should only contain letters and spaces, and be less than 30 characters</a:t>
            </a:r>
          </a:p>
          <a:p>
            <a:pPr lvl="1" fontAlgn="base"/>
            <a:r>
              <a:rPr lang="en-US" b="1" dirty="0"/>
              <a:t>age</a:t>
            </a:r>
            <a:r>
              <a:rPr lang="en-US" dirty="0"/>
              <a:t> must be older than 18, and also realistic (i.e. not extremely old, a whole number)</a:t>
            </a:r>
          </a:p>
          <a:p>
            <a:pPr lvl="1" fontAlgn="base"/>
            <a:r>
              <a:rPr lang="en-US" b="1" dirty="0"/>
              <a:t>username</a:t>
            </a:r>
            <a:r>
              <a:rPr lang="en-US" dirty="0"/>
              <a:t> should only contain letters, and it should also check to see if the username is already taken asynchronously</a:t>
            </a:r>
          </a:p>
          <a:p>
            <a:pPr lvl="1" fontAlgn="base"/>
            <a:r>
              <a:rPr lang="en-US" b="1" dirty="0"/>
              <a:t>privacy</a:t>
            </a:r>
            <a:r>
              <a:rPr lang="en-US" dirty="0"/>
              <a:t> is simply required</a:t>
            </a:r>
          </a:p>
          <a:p>
            <a:pPr lvl="1" fontAlgn="base"/>
            <a:r>
              <a:rPr lang="en-US" b="1" dirty="0"/>
              <a:t>bio</a:t>
            </a:r>
            <a:r>
              <a:rPr lang="en-US" dirty="0"/>
              <a:t> is optional and has no validation</a:t>
            </a:r>
          </a:p>
          <a:p>
            <a:endParaRPr lang="en-US" dirty="0"/>
          </a:p>
        </p:txBody>
      </p:sp>
    </p:spTree>
    <p:extLst>
      <p:ext uri="{BB962C8B-B14F-4D97-AF65-F5344CB8AC3E}">
        <p14:creationId xmlns:p14="http://schemas.microsoft.com/office/powerpoint/2010/main" val="1052922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home.ts</a:t>
            </a:r>
            <a:endParaRPr lang="en-US" dirty="0"/>
          </a:p>
        </p:txBody>
      </p:sp>
      <p:sp>
        <p:nvSpPr>
          <p:cNvPr id="3" name="Content Placeholder 2"/>
          <p:cNvSpPr>
            <a:spLocks noGrp="1"/>
          </p:cNvSpPr>
          <p:nvPr>
            <p:ph idx="1"/>
          </p:nvPr>
        </p:nvSpPr>
        <p:spPr/>
        <p:txBody>
          <a:bodyPr>
            <a:normAutofit/>
          </a:bodyPr>
          <a:lstStyle/>
          <a:p>
            <a:pPr marL="114300" indent="0" fontAlgn="base">
              <a:buNone/>
            </a:pPr>
            <a:r>
              <a:rPr lang="en-US" sz="1800" dirty="0">
                <a:latin typeface="Courier New" panose="02070309020205020404" pitchFamily="49" charset="0"/>
                <a:cs typeface="Courier New" panose="02070309020205020404" pitchFamily="49" charset="0"/>
              </a:rPr>
              <a:t>constructor(public </a:t>
            </a:r>
            <a:r>
              <a:rPr lang="en-US" sz="1800" dirty="0" err="1">
                <a:latin typeface="Courier New" panose="02070309020205020404" pitchFamily="49" charset="0"/>
                <a:cs typeface="Courier New" panose="02070309020205020404" pitchFamily="49" charset="0"/>
              </a:rPr>
              <a:t>navCtrl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NavController</a:t>
            </a: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formBuilder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FormBuilder</a:t>
            </a:r>
            <a:r>
              <a:rPr lang="en-US" sz="1800" dirty="0">
                <a:latin typeface="Courier New" panose="02070309020205020404" pitchFamily="49" charset="0"/>
                <a:cs typeface="Courier New" panose="02070309020205020404" pitchFamily="49" charset="0"/>
              </a:rPr>
              <a:t>) {</a:t>
            </a:r>
          </a:p>
          <a:p>
            <a:pPr marL="114300" indent="0" fontAlgn="base">
              <a:buNone/>
            </a:pPr>
            <a:endParaRPr lang="en-US" sz="1800" dirty="0">
              <a:latin typeface="Courier New" panose="02070309020205020404" pitchFamily="49" charset="0"/>
              <a:cs typeface="Courier New" panose="02070309020205020404" pitchFamily="49" charset="0"/>
            </a:endParaRPr>
          </a:p>
          <a:p>
            <a:pPr marL="411480" lvl="1" indent="0" fontAlgn="base">
              <a:buNone/>
            </a:pPr>
            <a:r>
              <a:rPr lang="en-US" sz="1600" dirty="0" err="1">
                <a:latin typeface="Courier New" panose="02070309020205020404" pitchFamily="49" charset="0"/>
                <a:cs typeface="Courier New" panose="02070309020205020404" pitchFamily="49" charset="0"/>
              </a:rPr>
              <a:t>this.</a:t>
            </a:r>
            <a:r>
              <a:rPr lang="en-US" sz="1600" b="1" dirty="0" err="1">
                <a:latin typeface="Courier New" panose="02070309020205020404" pitchFamily="49" charset="0"/>
                <a:cs typeface="Courier New" panose="02070309020205020404" pitchFamily="49" charset="0"/>
              </a:rPr>
              <a:t>slideOneForm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formBuilder.group</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Validators.compose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Validators.maxLength</a:t>
            </a:r>
            <a:r>
              <a:rPr lang="en-US" sz="1600" dirty="0">
                <a:latin typeface="Courier New" panose="02070309020205020404" pitchFamily="49" charset="0"/>
                <a:cs typeface="Courier New" panose="02070309020205020404" pitchFamily="49" charset="0"/>
              </a:rPr>
              <a:t>(30), </a:t>
            </a:r>
            <a:r>
              <a:rPr lang="en-US" sz="1600" dirty="0" err="1">
                <a:latin typeface="Courier New" panose="02070309020205020404" pitchFamily="49" charset="0"/>
                <a:cs typeface="Courier New" panose="02070309020205020404" pitchFamily="49" charset="0"/>
              </a:rPr>
              <a:t>Validators.pattern</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zA</a:t>
            </a:r>
            <a:r>
              <a:rPr lang="en-US" sz="1600" dirty="0">
                <a:latin typeface="Courier New" panose="02070309020205020404" pitchFamily="49" charset="0"/>
                <a:cs typeface="Courier New" panose="02070309020205020404" pitchFamily="49" charset="0"/>
              </a:rPr>
              <a:t>-Z ]*'), </a:t>
            </a:r>
            <a:r>
              <a:rPr lang="en-US" sz="1600" dirty="0" err="1">
                <a:latin typeface="Courier New" panose="02070309020205020404" pitchFamily="49" charset="0"/>
                <a:cs typeface="Courier New" panose="02070309020205020404" pitchFamily="49" charset="0"/>
              </a:rPr>
              <a:t>Validators.required</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        </a:t>
            </a:r>
          </a:p>
          <a:p>
            <a:pPr marL="411480" lvl="1" indent="0" fontAlgn="base">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Validators.compose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Validators.maxLength</a:t>
            </a:r>
            <a:r>
              <a:rPr lang="en-US" sz="1600" dirty="0">
                <a:latin typeface="Courier New" panose="02070309020205020404" pitchFamily="49" charset="0"/>
                <a:cs typeface="Courier New" panose="02070309020205020404" pitchFamily="49" charset="0"/>
              </a:rPr>
              <a:t>(30), </a:t>
            </a:r>
            <a:r>
              <a:rPr lang="en-US" sz="1600" dirty="0" err="1">
                <a:latin typeface="Courier New" panose="02070309020205020404" pitchFamily="49" charset="0"/>
                <a:cs typeface="Courier New" panose="02070309020205020404" pitchFamily="49" charset="0"/>
              </a:rPr>
              <a:t>Validators.pattern</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zA</a:t>
            </a:r>
            <a:r>
              <a:rPr lang="en-US" sz="1600" dirty="0">
                <a:latin typeface="Courier New" panose="02070309020205020404" pitchFamily="49" charset="0"/>
                <a:cs typeface="Courier New" panose="02070309020205020404" pitchFamily="49" charset="0"/>
              </a:rPr>
              <a:t>-Z ]*'), </a:t>
            </a:r>
            <a:r>
              <a:rPr lang="en-US" sz="1600" dirty="0" err="1">
                <a:latin typeface="Courier New" panose="02070309020205020404" pitchFamily="49" charset="0"/>
                <a:cs typeface="Courier New" panose="02070309020205020404" pitchFamily="49" charset="0"/>
              </a:rPr>
              <a:t>Validators.required</a:t>
            </a:r>
            <a:r>
              <a:rPr lang="en-US" sz="1600" dirty="0">
                <a:latin typeface="Courier New" panose="02070309020205020404" pitchFamily="49" charset="0"/>
                <a:cs typeface="Courier New" panose="02070309020205020404" pitchFamily="49" charset="0"/>
              </a:rPr>
              <a:t>])],</a:t>
            </a:r>
          </a:p>
          <a:p>
            <a:pPr marL="411480" lvl="1" indent="0" fontAlgn="base">
              <a:buNone/>
            </a:pPr>
            <a:r>
              <a:rPr lang="en-US" sz="1600" dirty="0">
                <a:latin typeface="Courier New" panose="02070309020205020404" pitchFamily="49" charset="0"/>
                <a:cs typeface="Courier New" panose="02070309020205020404" pitchFamily="49" charset="0"/>
              </a:rPr>
              <a:t>        </a:t>
            </a:r>
          </a:p>
          <a:p>
            <a:pPr marL="411480" lvl="1" indent="0" fontAlgn="base">
              <a:buNone/>
            </a:pPr>
            <a:r>
              <a:rPr lang="en-US" sz="1600" dirty="0">
                <a:latin typeface="Courier New" panose="02070309020205020404" pitchFamily="49" charset="0"/>
                <a:cs typeface="Courier New" panose="02070309020205020404" pitchFamily="49" charset="0"/>
              </a:rPr>
              <a:t>	age: ['']</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2289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Home.ts</a:t>
            </a:r>
            <a:endParaRPr lang="en-US" dirty="0"/>
          </a:p>
        </p:txBody>
      </p:sp>
      <p:sp>
        <p:nvSpPr>
          <p:cNvPr id="3" name="Content Placeholder 2"/>
          <p:cNvSpPr>
            <a:spLocks noGrp="1"/>
          </p:cNvSpPr>
          <p:nvPr>
            <p:ph idx="1"/>
          </p:nvPr>
        </p:nvSpPr>
        <p:spPr/>
        <p:txBody>
          <a:bodyPr>
            <a:normAutofit/>
          </a:bodyPr>
          <a:lstStyle/>
          <a:p>
            <a:pPr marL="114300" indent="0" fontAlgn="base">
              <a:buNone/>
            </a:pPr>
            <a:r>
              <a:rPr lang="en-US" sz="1600" dirty="0">
                <a:latin typeface="Courier New" panose="02070309020205020404" pitchFamily="49" charset="0"/>
                <a:cs typeface="Courier New" panose="02070309020205020404" pitchFamily="49" charset="0"/>
              </a:rPr>
              <a:t>constructor(public </a:t>
            </a:r>
            <a:r>
              <a:rPr lang="en-US" sz="1600" dirty="0" err="1">
                <a:latin typeface="Courier New" panose="02070309020205020404" pitchFamily="49" charset="0"/>
                <a:cs typeface="Courier New" panose="02070309020205020404" pitchFamily="49" charset="0"/>
              </a:rPr>
              <a:t>navCtrl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NavController</a:t>
            </a: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formBuilder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FormBuilder</a:t>
            </a:r>
            <a:r>
              <a:rPr lang="en-US" sz="1600" dirty="0">
                <a:latin typeface="Courier New" panose="02070309020205020404" pitchFamily="49" charset="0"/>
                <a:cs typeface="Courier New" panose="02070309020205020404" pitchFamily="49" charset="0"/>
              </a:rPr>
              <a:t>) {</a:t>
            </a:r>
          </a:p>
          <a:p>
            <a:pPr marL="114300" indent="0" fontAlgn="base">
              <a:buNone/>
            </a:pPr>
            <a:endParaRPr lang="en-US" sz="1600" dirty="0">
              <a:latin typeface="Courier New" panose="02070309020205020404" pitchFamily="49" charset="0"/>
              <a:cs typeface="Courier New" panose="02070309020205020404" pitchFamily="49" charset="0"/>
            </a:endParaRPr>
          </a:p>
          <a:p>
            <a:pPr marL="114300" indent="0" fontAlgn="base">
              <a:buNone/>
            </a:pPr>
            <a:r>
              <a:rPr lang="en-US" sz="1600" dirty="0" err="1">
                <a:latin typeface="Courier New" panose="02070309020205020404" pitchFamily="49" charset="0"/>
                <a:cs typeface="Courier New" panose="02070309020205020404" pitchFamily="49" charset="0"/>
              </a:rPr>
              <a:t>this.</a:t>
            </a:r>
            <a:r>
              <a:rPr lang="en-US" sz="1600" b="1" dirty="0" err="1">
                <a:latin typeface="Courier New" panose="02070309020205020404" pitchFamily="49" charset="0"/>
                <a:cs typeface="Courier New" panose="02070309020205020404" pitchFamily="49" charset="0"/>
              </a:rPr>
              <a:t>slideTwoForm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formBuilder.group</a:t>
            </a:r>
            <a:r>
              <a:rPr lang="en-US" sz="1600" dirty="0">
                <a:latin typeface="Courier New" panose="02070309020205020404" pitchFamily="49" charset="0"/>
                <a:cs typeface="Courier New" panose="02070309020205020404" pitchFamily="49" charset="0"/>
              </a:rPr>
              <a:t>({</a:t>
            </a:r>
          </a:p>
          <a:p>
            <a:pPr marL="114300" indent="0" fontAlgn="base">
              <a:buNone/>
            </a:pPr>
            <a:r>
              <a:rPr lang="en-US" sz="1600" dirty="0">
                <a:latin typeface="Courier New" panose="02070309020205020404" pitchFamily="49" charset="0"/>
                <a:cs typeface="Courier New" panose="02070309020205020404" pitchFamily="49" charset="0"/>
              </a:rPr>
              <a:t>        username: ['', </a:t>
            </a:r>
            <a:r>
              <a:rPr lang="en-US" sz="1600" dirty="0" err="1">
                <a:latin typeface="Courier New" panose="02070309020205020404" pitchFamily="49" charset="0"/>
                <a:cs typeface="Courier New" panose="02070309020205020404" pitchFamily="49" charset="0"/>
              </a:rPr>
              <a:t>Validators.compose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Validators.required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Validators.pattern</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zA</a:t>
            </a:r>
            <a:r>
              <a:rPr lang="en-US" sz="1600" dirty="0">
                <a:latin typeface="Courier New" panose="02070309020205020404" pitchFamily="49" charset="0"/>
                <a:cs typeface="Courier New" panose="02070309020205020404" pitchFamily="49" charset="0"/>
              </a:rPr>
              <a:t>-Z]*')])],</a:t>
            </a:r>
          </a:p>
          <a:p>
            <a:pPr marL="114300" indent="0" fontAlgn="base">
              <a:buNone/>
            </a:pPr>
            <a:r>
              <a:rPr lang="en-US" sz="1600" dirty="0">
                <a:latin typeface="Courier New" panose="02070309020205020404" pitchFamily="49" charset="0"/>
                <a:cs typeface="Courier New" panose="02070309020205020404" pitchFamily="49" charset="0"/>
              </a:rPr>
              <a:t>        privacy: ['', </a:t>
            </a:r>
            <a:r>
              <a:rPr lang="en-US" sz="1600" dirty="0" err="1">
                <a:latin typeface="Courier New" panose="02070309020205020404" pitchFamily="49" charset="0"/>
                <a:cs typeface="Courier New" panose="02070309020205020404" pitchFamily="49" charset="0"/>
              </a:rPr>
              <a:t>Validators.required</a:t>
            </a:r>
            <a:r>
              <a:rPr lang="en-US" sz="1600" dirty="0">
                <a:latin typeface="Courier New" panose="02070309020205020404" pitchFamily="49" charset="0"/>
                <a:cs typeface="Courier New" panose="02070309020205020404" pitchFamily="49" charset="0"/>
              </a:rPr>
              <a:t>],</a:t>
            </a:r>
          </a:p>
          <a:p>
            <a:pPr marL="114300" indent="0" fontAlgn="base">
              <a:buNone/>
            </a:pPr>
            <a:r>
              <a:rPr lang="en-US" sz="1600" dirty="0">
                <a:latin typeface="Courier New" panose="02070309020205020404" pitchFamily="49" charset="0"/>
                <a:cs typeface="Courier New" panose="02070309020205020404" pitchFamily="49" charset="0"/>
              </a:rPr>
              <a:t>        bio: ['']</a:t>
            </a:r>
          </a:p>
          <a:p>
            <a:pPr marL="114300" indent="0" fontAlgn="base">
              <a:buNone/>
            </a:pPr>
            <a:r>
              <a:rPr lang="en-US" sz="1600" dirty="0">
                <a:latin typeface="Courier New" panose="02070309020205020404" pitchFamily="49" charset="0"/>
                <a:cs typeface="Courier New" panose="02070309020205020404" pitchFamily="49" charset="0"/>
              </a:rPr>
              <a:t>    });</a:t>
            </a:r>
          </a:p>
          <a:p>
            <a:pPr marL="114300" indent="0" fontAlgn="base">
              <a:buNone/>
            </a:pPr>
            <a:r>
              <a:rPr lang="en-US" sz="1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593657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validators: </a:t>
            </a:r>
            <a:r>
              <a:rPr lang="en-US" dirty="0" err="1"/>
              <a:t>age.ts</a:t>
            </a:r>
            <a:endParaRPr lang="en-US" dirty="0"/>
          </a:p>
        </p:txBody>
      </p:sp>
      <p:sp>
        <p:nvSpPr>
          <p:cNvPr id="3" name="Content Placeholder 2"/>
          <p:cNvSpPr>
            <a:spLocks noGrp="1"/>
          </p:cNvSpPr>
          <p:nvPr>
            <p:ph idx="1"/>
          </p:nvPr>
        </p:nvSpPr>
        <p:spPr/>
        <p:txBody>
          <a:bodyPr>
            <a:normAutofit fontScale="32500" lnSpcReduction="20000"/>
          </a:bodyPr>
          <a:lstStyle/>
          <a:p>
            <a:pPr marL="114300" indent="0" fontAlgn="base">
              <a:buNone/>
            </a:pPr>
            <a:r>
              <a:rPr lang="en-US" sz="3700" dirty="0">
                <a:latin typeface="Courier New" panose="02070309020205020404" pitchFamily="49" charset="0"/>
                <a:cs typeface="Courier New" panose="02070309020205020404" pitchFamily="49" charset="0"/>
              </a:rPr>
              <a:t>import { </a:t>
            </a:r>
            <a:r>
              <a:rPr lang="en-US" sz="3700" dirty="0" err="1">
                <a:latin typeface="Courier New" panose="02070309020205020404" pitchFamily="49" charset="0"/>
                <a:cs typeface="Courier New" panose="02070309020205020404" pitchFamily="49" charset="0"/>
              </a:rPr>
              <a:t>FormControl</a:t>
            </a:r>
            <a:r>
              <a:rPr lang="en-US" sz="3700" dirty="0">
                <a:latin typeface="Courier New" panose="02070309020205020404" pitchFamily="49" charset="0"/>
                <a:cs typeface="Courier New" panose="02070309020205020404" pitchFamily="49" charset="0"/>
              </a:rPr>
              <a:t> } from '@angular/forms';</a:t>
            </a:r>
          </a:p>
          <a:p>
            <a:pPr marL="114300" indent="0" fontAlgn="base">
              <a:buNone/>
            </a:pPr>
            <a:r>
              <a:rPr lang="en-US" sz="3700" dirty="0">
                <a:latin typeface="Courier New" panose="02070309020205020404" pitchFamily="49" charset="0"/>
                <a:cs typeface="Courier New" panose="02070309020205020404" pitchFamily="49" charset="0"/>
              </a:rPr>
              <a:t> export class </a:t>
            </a:r>
            <a:r>
              <a:rPr lang="en-US" sz="3700" dirty="0" err="1">
                <a:latin typeface="Courier New" panose="02070309020205020404" pitchFamily="49" charset="0"/>
                <a:cs typeface="Courier New" panose="02070309020205020404" pitchFamily="49" charset="0"/>
              </a:rPr>
              <a:t>AgeValidator</a:t>
            </a: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static </a:t>
            </a:r>
            <a:r>
              <a:rPr lang="en-US" sz="3700" dirty="0" err="1">
                <a:latin typeface="Courier New" panose="02070309020205020404" pitchFamily="49" charset="0"/>
                <a:cs typeface="Courier New" panose="02070309020205020404" pitchFamily="49" charset="0"/>
              </a:rPr>
              <a:t>isValid</a:t>
            </a:r>
            <a:r>
              <a:rPr lang="en-US" sz="3700" dirty="0">
                <a:latin typeface="Courier New" panose="02070309020205020404" pitchFamily="49" charset="0"/>
                <a:cs typeface="Courier New" panose="02070309020205020404" pitchFamily="49" charset="0"/>
              </a:rPr>
              <a:t>(control: </a:t>
            </a:r>
            <a:r>
              <a:rPr lang="en-US" sz="3700" dirty="0" err="1">
                <a:latin typeface="Courier New" panose="02070309020205020404" pitchFamily="49" charset="0"/>
                <a:cs typeface="Courier New" panose="02070309020205020404" pitchFamily="49" charset="0"/>
              </a:rPr>
              <a:t>FormControl</a:t>
            </a:r>
            <a:r>
              <a:rPr lang="en-US" sz="3700" dirty="0">
                <a:latin typeface="Courier New" panose="02070309020205020404" pitchFamily="49" charset="0"/>
                <a:cs typeface="Courier New" panose="02070309020205020404" pitchFamily="49" charset="0"/>
              </a:rPr>
              <a:t>): any {</a:t>
            </a:r>
          </a:p>
          <a:p>
            <a:pPr marL="114300" indent="0" fontAlgn="base">
              <a:buNone/>
            </a:pPr>
            <a:r>
              <a:rPr lang="en-US" sz="3700" dirty="0">
                <a:latin typeface="Courier New" panose="02070309020205020404" pitchFamily="49" charset="0"/>
                <a:cs typeface="Courier New" panose="02070309020205020404" pitchFamily="49" charset="0"/>
              </a:rPr>
              <a:t>         if(</a:t>
            </a:r>
            <a:r>
              <a:rPr lang="en-US" sz="3700" dirty="0" err="1">
                <a:latin typeface="Courier New" panose="02070309020205020404" pitchFamily="49" charset="0"/>
                <a:cs typeface="Courier New" panose="02070309020205020404" pitchFamily="49" charset="0"/>
              </a:rPr>
              <a:t>isNaN</a:t>
            </a:r>
            <a:r>
              <a:rPr lang="en-US" sz="3700" dirty="0">
                <a:latin typeface="Courier New" panose="02070309020205020404" pitchFamily="49" charset="0"/>
                <a:cs typeface="Courier New" panose="02070309020205020404" pitchFamily="49" charset="0"/>
              </a:rPr>
              <a:t>(</a:t>
            </a:r>
            <a:r>
              <a:rPr lang="en-US" sz="3700" dirty="0" err="1">
                <a:latin typeface="Courier New" panose="02070309020205020404" pitchFamily="49" charset="0"/>
                <a:cs typeface="Courier New" panose="02070309020205020404" pitchFamily="49" charset="0"/>
              </a:rPr>
              <a:t>control.value</a:t>
            </a:r>
            <a:r>
              <a:rPr lang="en-US" sz="3700" dirty="0">
                <a:latin typeface="Courier New" panose="02070309020205020404" pitchFamily="49" charset="0"/>
                <a:cs typeface="Courier New" panose="02070309020205020404" pitchFamily="49" charset="0"/>
              </a:rPr>
              <a:t>)){</a:t>
            </a:r>
          </a:p>
          <a:p>
            <a:pPr marL="114300" indent="0" fontAlgn="base">
              <a:buNone/>
            </a:pPr>
            <a:r>
              <a:rPr lang="en-US" sz="3700" dirty="0">
                <a:latin typeface="Courier New" panose="02070309020205020404" pitchFamily="49" charset="0"/>
                <a:cs typeface="Courier New" panose="02070309020205020404" pitchFamily="49" charset="0"/>
              </a:rPr>
              <a:t>            return {</a:t>
            </a:r>
          </a:p>
          <a:p>
            <a:pPr marL="114300" indent="0" fontAlgn="base">
              <a:buNone/>
            </a:pPr>
            <a:r>
              <a:rPr lang="en-US" sz="3700" dirty="0">
                <a:latin typeface="Courier New" panose="02070309020205020404" pitchFamily="49" charset="0"/>
                <a:cs typeface="Courier New" panose="02070309020205020404" pitchFamily="49" charset="0"/>
              </a:rPr>
              <a:t>                "not a number": true</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if(</a:t>
            </a:r>
            <a:r>
              <a:rPr lang="en-US" sz="3700" dirty="0" err="1">
                <a:latin typeface="Courier New" panose="02070309020205020404" pitchFamily="49" charset="0"/>
                <a:cs typeface="Courier New" panose="02070309020205020404" pitchFamily="49" charset="0"/>
              </a:rPr>
              <a:t>control.value</a:t>
            </a:r>
            <a:r>
              <a:rPr lang="en-US" sz="3700" dirty="0">
                <a:latin typeface="Courier New" panose="02070309020205020404" pitchFamily="49" charset="0"/>
                <a:cs typeface="Courier New" panose="02070309020205020404" pitchFamily="49" charset="0"/>
              </a:rPr>
              <a:t> % 1 !== 0){</a:t>
            </a:r>
          </a:p>
          <a:p>
            <a:pPr marL="114300" indent="0" fontAlgn="base">
              <a:buNone/>
            </a:pPr>
            <a:r>
              <a:rPr lang="en-US" sz="3700" dirty="0">
                <a:latin typeface="Courier New" panose="02070309020205020404" pitchFamily="49" charset="0"/>
                <a:cs typeface="Courier New" panose="02070309020205020404" pitchFamily="49" charset="0"/>
              </a:rPr>
              <a:t>            return {                "not a whole number": true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if(</a:t>
            </a:r>
            <a:r>
              <a:rPr lang="en-US" sz="3700" dirty="0" err="1">
                <a:latin typeface="Courier New" panose="02070309020205020404" pitchFamily="49" charset="0"/>
                <a:cs typeface="Courier New" panose="02070309020205020404" pitchFamily="49" charset="0"/>
              </a:rPr>
              <a:t>control.value</a:t>
            </a:r>
            <a:r>
              <a:rPr lang="en-US" sz="3700" dirty="0">
                <a:latin typeface="Courier New" panose="02070309020205020404" pitchFamily="49" charset="0"/>
                <a:cs typeface="Courier New" panose="02070309020205020404" pitchFamily="49" charset="0"/>
              </a:rPr>
              <a:t> &lt; 18){</a:t>
            </a:r>
          </a:p>
          <a:p>
            <a:pPr marL="114300" indent="0" fontAlgn="base">
              <a:buNone/>
            </a:pPr>
            <a:r>
              <a:rPr lang="en-US" sz="3700" dirty="0">
                <a:latin typeface="Courier New" panose="02070309020205020404" pitchFamily="49" charset="0"/>
                <a:cs typeface="Courier New" panose="02070309020205020404" pitchFamily="49" charset="0"/>
              </a:rPr>
              <a:t>            return {                "too young": true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if (</a:t>
            </a:r>
            <a:r>
              <a:rPr lang="en-US" sz="3700" dirty="0" err="1">
                <a:latin typeface="Courier New" panose="02070309020205020404" pitchFamily="49" charset="0"/>
                <a:cs typeface="Courier New" panose="02070309020205020404" pitchFamily="49" charset="0"/>
              </a:rPr>
              <a:t>control.value</a:t>
            </a:r>
            <a:r>
              <a:rPr lang="en-US" sz="3700" dirty="0">
                <a:latin typeface="Courier New" panose="02070309020205020404" pitchFamily="49" charset="0"/>
                <a:cs typeface="Courier New" panose="02070309020205020404" pitchFamily="49" charset="0"/>
              </a:rPr>
              <a:t> &gt; 120){</a:t>
            </a:r>
          </a:p>
          <a:p>
            <a:pPr marL="114300" indent="0" fontAlgn="base">
              <a:buNone/>
            </a:pPr>
            <a:r>
              <a:rPr lang="en-US" sz="3700" dirty="0">
                <a:latin typeface="Courier New" panose="02070309020205020404" pitchFamily="49" charset="0"/>
                <a:cs typeface="Courier New" panose="02070309020205020404" pitchFamily="49" charset="0"/>
              </a:rPr>
              <a:t>            return {                "not realistic": true            };</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         return null;</a:t>
            </a:r>
          </a:p>
          <a:p>
            <a:pPr marL="114300" indent="0" fontAlgn="base">
              <a:buNone/>
            </a:pPr>
            <a:r>
              <a:rPr lang="en-US" sz="3700" dirty="0">
                <a:latin typeface="Courier New" panose="02070309020205020404" pitchFamily="49" charset="0"/>
                <a:cs typeface="Courier New" panose="02070309020205020404" pitchFamily="49" charset="0"/>
              </a:rPr>
              <a:t>    }</a:t>
            </a:r>
          </a:p>
          <a:p>
            <a:pPr marL="114300" indent="0" fontAlgn="base">
              <a:buNone/>
            </a:pPr>
            <a:r>
              <a:rPr lang="en-US" sz="3700" dirty="0">
                <a:latin typeface="Courier New" panose="02070309020205020404" pitchFamily="49" charset="0"/>
                <a:cs typeface="Courier New" panose="02070309020205020404" pitchFamily="49" charset="0"/>
              </a:rPr>
              <a:t>}</a:t>
            </a:r>
          </a:p>
          <a:p>
            <a:pPr marL="114300" indent="0">
              <a:buNone/>
            </a:pPr>
            <a:endParaRPr lang="en-US" dirty="0"/>
          </a:p>
        </p:txBody>
      </p:sp>
    </p:spTree>
    <p:extLst>
      <p:ext uri="{BB962C8B-B14F-4D97-AF65-F5344CB8AC3E}">
        <p14:creationId xmlns:p14="http://schemas.microsoft.com/office/powerpoint/2010/main" val="419424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validators: </a:t>
            </a:r>
            <a:r>
              <a:rPr lang="en-US" sz="4400" dirty="0" err="1"/>
              <a:t>username.ts</a:t>
            </a:r>
            <a:endParaRPr lang="en-US" sz="4400" dirty="0"/>
          </a:p>
        </p:txBody>
      </p:sp>
      <p:sp>
        <p:nvSpPr>
          <p:cNvPr id="3" name="Content Placeholder 2"/>
          <p:cNvSpPr>
            <a:spLocks noGrp="1"/>
          </p:cNvSpPr>
          <p:nvPr>
            <p:ph idx="1"/>
          </p:nvPr>
        </p:nvSpPr>
        <p:spPr/>
        <p:txBody>
          <a:bodyPr>
            <a:normAutofit fontScale="92500" lnSpcReduction="10000"/>
          </a:bodyPr>
          <a:lstStyle/>
          <a:p>
            <a:pPr marL="114300" indent="0" fontAlgn="base">
              <a:buNone/>
            </a:pPr>
            <a:r>
              <a:rPr lang="en-US" sz="1500" dirty="0">
                <a:latin typeface="Courier New" panose="02070309020205020404" pitchFamily="49" charset="0"/>
                <a:cs typeface="Courier New" panose="02070309020205020404" pitchFamily="49" charset="0"/>
              </a:rPr>
              <a:t>import { </a:t>
            </a:r>
            <a:r>
              <a:rPr lang="en-US" sz="1500" dirty="0" err="1">
                <a:latin typeface="Courier New" panose="02070309020205020404" pitchFamily="49" charset="0"/>
                <a:cs typeface="Courier New" panose="02070309020205020404" pitchFamily="49" charset="0"/>
              </a:rPr>
              <a:t>FormControl</a:t>
            </a:r>
            <a:r>
              <a:rPr lang="en-US" sz="1500" dirty="0">
                <a:latin typeface="Courier New" panose="02070309020205020404" pitchFamily="49" charset="0"/>
                <a:cs typeface="Courier New" panose="02070309020205020404" pitchFamily="49" charset="0"/>
              </a:rPr>
              <a:t> } from '@angular/forms';</a:t>
            </a:r>
          </a:p>
          <a:p>
            <a:pPr marL="114300" indent="0" fontAlgn="base">
              <a:buNone/>
            </a:pPr>
            <a:r>
              <a:rPr lang="en-US" sz="1500" dirty="0">
                <a:latin typeface="Courier New" panose="02070309020205020404" pitchFamily="49" charset="0"/>
                <a:cs typeface="Courier New" panose="02070309020205020404" pitchFamily="49" charset="0"/>
              </a:rPr>
              <a:t> export class </a:t>
            </a:r>
            <a:r>
              <a:rPr lang="en-US" sz="1500" dirty="0" err="1">
                <a:latin typeface="Courier New" panose="02070309020205020404" pitchFamily="49" charset="0"/>
                <a:cs typeface="Courier New" panose="02070309020205020404" pitchFamily="49" charset="0"/>
              </a:rPr>
              <a:t>UsernameValidator</a:t>
            </a: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static </a:t>
            </a:r>
            <a:r>
              <a:rPr lang="en-US" sz="1500" dirty="0" err="1">
                <a:latin typeface="Courier New" panose="02070309020205020404" pitchFamily="49" charset="0"/>
                <a:cs typeface="Courier New" panose="02070309020205020404" pitchFamily="49" charset="0"/>
              </a:rPr>
              <a:t>checkUsername</a:t>
            </a:r>
            <a:r>
              <a:rPr lang="en-US" sz="1500" dirty="0">
                <a:latin typeface="Courier New" panose="02070309020205020404" pitchFamily="49" charset="0"/>
                <a:cs typeface="Courier New" panose="02070309020205020404" pitchFamily="49" charset="0"/>
              </a:rPr>
              <a:t>(control: </a:t>
            </a:r>
            <a:r>
              <a:rPr lang="en-US" sz="1500" dirty="0" err="1">
                <a:latin typeface="Courier New" panose="02070309020205020404" pitchFamily="49" charset="0"/>
                <a:cs typeface="Courier New" panose="02070309020205020404" pitchFamily="49" charset="0"/>
              </a:rPr>
              <a:t>FormControl</a:t>
            </a:r>
            <a:r>
              <a:rPr lang="en-US" sz="1500" dirty="0">
                <a:latin typeface="Courier New" panose="02070309020205020404" pitchFamily="49" charset="0"/>
                <a:cs typeface="Courier New" panose="02070309020205020404" pitchFamily="49" charset="0"/>
              </a:rPr>
              <a:t>): any {</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return new Promise(resolve =&gt; {      </a:t>
            </a:r>
            <a:r>
              <a:rPr lang="en-US" sz="150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Fake a slow response from server</a:t>
            </a:r>
          </a:p>
          <a:p>
            <a:pPr marL="114300" indent="0" fontAlgn="base">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setTimeout</a:t>
            </a:r>
            <a:r>
              <a:rPr lang="en-US" sz="1500" dirty="0">
                <a:latin typeface="Courier New" panose="02070309020205020404" pitchFamily="49" charset="0"/>
                <a:cs typeface="Courier New" panose="02070309020205020404" pitchFamily="49" charset="0"/>
              </a:rPr>
              <a:t>(() =&gt; {</a:t>
            </a:r>
          </a:p>
          <a:p>
            <a:pPr marL="114300" indent="0" fontAlgn="base">
              <a:buNone/>
            </a:pPr>
            <a:r>
              <a:rPr lang="en-US" sz="1500" dirty="0">
                <a:latin typeface="Courier New" panose="02070309020205020404" pitchFamily="49" charset="0"/>
                <a:cs typeface="Courier New" panose="02070309020205020404" pitchFamily="49" charset="0"/>
              </a:rPr>
              <a:t>        if(</a:t>
            </a:r>
            <a:r>
              <a:rPr lang="en-US" sz="1500" dirty="0" err="1">
                <a:latin typeface="Courier New" panose="02070309020205020404" pitchFamily="49" charset="0"/>
                <a:cs typeface="Courier New" panose="02070309020205020404" pitchFamily="49" charset="0"/>
              </a:rPr>
              <a:t>control.value.toLowerCase</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greg</a:t>
            </a:r>
            <a:r>
              <a:rPr lang="en-US" sz="1500" dirty="0">
                <a:latin typeface="Courier New" panose="02070309020205020404" pitchFamily="49" charset="0"/>
                <a:cs typeface="Courier New" panose="02070309020205020404" pitchFamily="49" charset="0"/>
              </a:rPr>
              <a:t>"){</a:t>
            </a:r>
          </a:p>
          <a:p>
            <a:pPr marL="114300" indent="0" fontAlgn="base">
              <a:buNone/>
            </a:pPr>
            <a:r>
              <a:rPr lang="en-US" sz="1500" dirty="0">
                <a:latin typeface="Courier New" panose="02070309020205020404" pitchFamily="49" charset="0"/>
                <a:cs typeface="Courier New" panose="02070309020205020404" pitchFamily="49" charset="0"/>
              </a:rPr>
              <a:t>           resolve({</a:t>
            </a:r>
          </a:p>
          <a:p>
            <a:pPr marL="114300" indent="0" fontAlgn="base">
              <a:buNone/>
            </a:pPr>
            <a:r>
              <a:rPr lang="en-US" sz="1500" dirty="0">
                <a:latin typeface="Courier New" panose="02070309020205020404" pitchFamily="49" charset="0"/>
                <a:cs typeface="Courier New" panose="02070309020205020404" pitchFamily="49" charset="0"/>
              </a:rPr>
              <a:t>            "username taken": true</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 else {</a:t>
            </a:r>
          </a:p>
          <a:p>
            <a:pPr marL="114300" indent="0" fontAlgn="base">
              <a:buNone/>
            </a:pPr>
            <a:r>
              <a:rPr lang="en-US" sz="1500" dirty="0">
                <a:latin typeface="Courier New" panose="02070309020205020404" pitchFamily="49" charset="0"/>
                <a:cs typeface="Courier New" panose="02070309020205020404" pitchFamily="49" charset="0"/>
              </a:rPr>
              <a:t>          resolve(null);</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 2000);</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  }</a:t>
            </a:r>
          </a:p>
          <a:p>
            <a:pPr marL="114300" indent="0" fontAlgn="base">
              <a:buNone/>
            </a:pPr>
            <a:r>
              <a:rPr lang="en-US" sz="1500" dirty="0">
                <a:latin typeface="Courier New" panose="02070309020205020404" pitchFamily="49" charset="0"/>
                <a:cs typeface="Courier New" panose="02070309020205020404" pitchFamily="49" charset="0"/>
              </a:rPr>
              <a:t>}</a:t>
            </a:r>
          </a:p>
          <a:p>
            <a:pPr marL="114300" indent="0">
              <a:buNone/>
            </a:pPr>
            <a:endParaRPr lang="en-US" dirty="0"/>
          </a:p>
        </p:txBody>
      </p:sp>
    </p:spTree>
    <p:extLst>
      <p:ext uri="{BB962C8B-B14F-4D97-AF65-F5344CB8AC3E}">
        <p14:creationId xmlns:p14="http://schemas.microsoft.com/office/powerpoint/2010/main" val="3250339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home.ts</a:t>
            </a:r>
            <a:endParaRPr lang="en-US" dirty="0"/>
          </a:p>
        </p:txBody>
      </p:sp>
      <p:sp>
        <p:nvSpPr>
          <p:cNvPr id="3" name="Content Placeholder 2"/>
          <p:cNvSpPr>
            <a:spLocks noGrp="1"/>
          </p:cNvSpPr>
          <p:nvPr>
            <p:ph idx="1"/>
          </p:nvPr>
        </p:nvSpPr>
        <p:spPr/>
        <p:txBody>
          <a:bodyPr/>
          <a:lstStyle/>
          <a:p>
            <a:pPr marL="114300" indent="0">
              <a:buNone/>
            </a:pPr>
            <a:r>
              <a:rPr lang="en-US" dirty="0"/>
              <a:t>Add the following two imports to the top of </a:t>
            </a:r>
            <a:r>
              <a:rPr lang="en-US" b="1" dirty="0" err="1"/>
              <a:t>src</a:t>
            </a:r>
            <a:r>
              <a:rPr lang="en-US" b="1" dirty="0"/>
              <a:t>/pages/home/</a:t>
            </a:r>
            <a:r>
              <a:rPr lang="en-US" b="1" dirty="0" err="1"/>
              <a:t>home.ts</a:t>
            </a:r>
            <a:r>
              <a:rPr lang="en-US" b="1" dirty="0"/>
              <a:t>:</a:t>
            </a:r>
          </a:p>
          <a:p>
            <a:pPr marL="114300" indent="0">
              <a:buNone/>
            </a:pPr>
            <a:endParaRPr lang="en-US" dirty="0"/>
          </a:p>
          <a:p>
            <a:pPr marL="114300" indent="0" fontAlgn="base">
              <a:buNone/>
            </a:pPr>
            <a:r>
              <a:rPr lang="en-US" sz="1400" dirty="0">
                <a:latin typeface="Courier New" panose="02070309020205020404" pitchFamily="49" charset="0"/>
                <a:cs typeface="Courier New" panose="02070309020205020404" pitchFamily="49" charset="0"/>
              </a:rPr>
              <a:t>import { </a:t>
            </a:r>
            <a:r>
              <a:rPr lang="en-US" sz="1400" dirty="0" err="1">
                <a:latin typeface="Courier New" panose="02070309020205020404" pitchFamily="49" charset="0"/>
                <a:cs typeface="Courier New" panose="02070309020205020404" pitchFamily="49" charset="0"/>
              </a:rPr>
              <a:t>AgeValidator</a:t>
            </a:r>
            <a:r>
              <a:rPr lang="en-US" sz="1400" dirty="0">
                <a:latin typeface="Courier New" panose="02070309020205020404" pitchFamily="49" charset="0"/>
                <a:cs typeface="Courier New" panose="02070309020205020404" pitchFamily="49" charset="0"/>
              </a:rPr>
              <a:t> } from  '../../validators/age';</a:t>
            </a:r>
          </a:p>
          <a:p>
            <a:pPr marL="114300" indent="0" fontAlgn="base">
              <a:buNone/>
            </a:pPr>
            <a:r>
              <a:rPr lang="en-US" sz="1400" dirty="0">
                <a:latin typeface="Courier New" panose="02070309020205020404" pitchFamily="49" charset="0"/>
                <a:cs typeface="Courier New" panose="02070309020205020404" pitchFamily="49" charset="0"/>
              </a:rPr>
              <a:t>import { </a:t>
            </a:r>
            <a:r>
              <a:rPr lang="en-US" sz="1400" dirty="0" err="1">
                <a:latin typeface="Courier New" panose="02070309020205020404" pitchFamily="49" charset="0"/>
                <a:cs typeface="Courier New" panose="02070309020205020404" pitchFamily="49" charset="0"/>
              </a:rPr>
              <a:t>UsernameValidator</a:t>
            </a:r>
            <a:r>
              <a:rPr lang="en-US" sz="1400" dirty="0">
                <a:latin typeface="Courier New" panose="02070309020205020404" pitchFamily="49" charset="0"/>
                <a:cs typeface="Courier New" panose="02070309020205020404" pitchFamily="49" charset="0"/>
              </a:rPr>
              <a:t> } from  '../../validators/username';</a:t>
            </a:r>
          </a:p>
          <a:p>
            <a:pPr marL="114300" indent="0">
              <a:buNone/>
            </a:pPr>
            <a:endParaRPr lang="en-US" dirty="0"/>
          </a:p>
          <a:p>
            <a:pPr marL="114300" indent="0">
              <a:buNone/>
            </a:pPr>
            <a:r>
              <a:rPr lang="en-US" dirty="0"/>
              <a:t>Just add and user in </a:t>
            </a:r>
            <a:r>
              <a:rPr lang="en-US" dirty="0" err="1"/>
              <a:t>home.ts</a:t>
            </a:r>
            <a:r>
              <a:rPr lang="en-US" dirty="0"/>
              <a:t> constructor.</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666723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Home.ts</a:t>
            </a:r>
            <a:endParaRPr lang="en-US" dirty="0"/>
          </a:p>
        </p:txBody>
      </p:sp>
      <p:sp>
        <p:nvSpPr>
          <p:cNvPr id="3" name="Content Placeholder 2"/>
          <p:cNvSpPr>
            <a:spLocks noGrp="1"/>
          </p:cNvSpPr>
          <p:nvPr>
            <p:ph idx="1"/>
          </p:nvPr>
        </p:nvSpPr>
        <p:spPr/>
        <p:txBody>
          <a:bodyPr>
            <a:normAutofit fontScale="85000" lnSpcReduction="20000"/>
          </a:bodyPr>
          <a:lstStyle/>
          <a:p>
            <a:pPr marL="114300" indent="0" fontAlgn="base">
              <a:buNone/>
            </a:pPr>
            <a:r>
              <a:rPr lang="en-US" sz="1800" dirty="0">
                <a:latin typeface="Courier New" panose="02070309020205020404" pitchFamily="49" charset="0"/>
                <a:cs typeface="Courier New" panose="02070309020205020404" pitchFamily="49" charset="0"/>
              </a:rPr>
              <a:t>constructor(public </a:t>
            </a:r>
            <a:r>
              <a:rPr lang="en-US" sz="1800" dirty="0" err="1">
                <a:latin typeface="Courier New" panose="02070309020205020404" pitchFamily="49" charset="0"/>
                <a:cs typeface="Courier New" panose="02070309020205020404" pitchFamily="49" charset="0"/>
              </a:rPr>
              <a:t>navCtrl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NavController</a:t>
            </a: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formBuilder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FormBuilder</a:t>
            </a: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this.slideOneForm</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formBuilder.group</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firstName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Validators.compose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Validators.maxLength</a:t>
            </a:r>
            <a:r>
              <a:rPr lang="en-US" sz="1800" dirty="0">
                <a:latin typeface="Courier New" panose="02070309020205020404" pitchFamily="49" charset="0"/>
                <a:cs typeface="Courier New" panose="02070309020205020404" pitchFamily="49" charset="0"/>
              </a:rPr>
              <a:t>(30), </a:t>
            </a:r>
            <a:r>
              <a:rPr lang="en-US" sz="1800" dirty="0" err="1">
                <a:latin typeface="Courier New" panose="02070309020205020404" pitchFamily="49" charset="0"/>
                <a:cs typeface="Courier New" panose="02070309020205020404" pitchFamily="49" charset="0"/>
              </a:rPr>
              <a:t>Validators.pattern</a:t>
            </a: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zA</a:t>
            </a:r>
            <a:r>
              <a:rPr lang="en-US" sz="1800" dirty="0">
                <a:latin typeface="Courier New" panose="02070309020205020404" pitchFamily="49" charset="0"/>
                <a:cs typeface="Courier New" panose="02070309020205020404" pitchFamily="49" charset="0"/>
              </a:rPr>
              <a:t>-Z ]*'),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lastName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Validators.compose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Validators.maxLength</a:t>
            </a:r>
            <a:r>
              <a:rPr lang="en-US" sz="1800" dirty="0">
                <a:latin typeface="Courier New" panose="02070309020205020404" pitchFamily="49" charset="0"/>
                <a:cs typeface="Courier New" panose="02070309020205020404" pitchFamily="49" charset="0"/>
              </a:rPr>
              <a:t>(30), </a:t>
            </a:r>
            <a:r>
              <a:rPr lang="en-US" sz="1800" dirty="0" err="1">
                <a:latin typeface="Courier New" panose="02070309020205020404" pitchFamily="49" charset="0"/>
                <a:cs typeface="Courier New" panose="02070309020205020404" pitchFamily="49" charset="0"/>
              </a:rPr>
              <a:t>Validators.pattern</a:t>
            </a: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zA</a:t>
            </a:r>
            <a:r>
              <a:rPr lang="en-US" sz="1800" dirty="0">
                <a:latin typeface="Courier New" panose="02070309020205020404" pitchFamily="49" charset="0"/>
                <a:cs typeface="Courier New" panose="02070309020205020404" pitchFamily="49" charset="0"/>
              </a:rPr>
              <a:t>-Z ]*'),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age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AgeValidator.isValid</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this.slideTwoForm</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formBuilder.group</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username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Validators.compose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Validators.pattern</a:t>
            </a: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zA</a:t>
            </a:r>
            <a:r>
              <a:rPr lang="en-US" sz="1800" dirty="0">
                <a:latin typeface="Courier New" panose="02070309020205020404" pitchFamily="49" charset="0"/>
                <a:cs typeface="Courier New" panose="02070309020205020404" pitchFamily="49" charset="0"/>
              </a:rPr>
              <a:t>-Z]*')]), </a:t>
            </a:r>
            <a:r>
              <a:rPr lang="en-US" sz="1800" dirty="0" err="1">
                <a:latin typeface="Courier New" panose="02070309020205020404" pitchFamily="49" charset="0"/>
                <a:cs typeface="Courier New" panose="02070309020205020404" pitchFamily="49" charset="0"/>
              </a:rPr>
              <a:t>UsernameValidator.checkUsername</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privacy</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Validators.required</a:t>
            </a:r>
            <a:r>
              <a:rPr lang="en-US" sz="1800" dirty="0">
                <a:latin typeface="Courier New" panose="02070309020205020404" pitchFamily="49" charset="0"/>
                <a:cs typeface="Courier New" panose="02070309020205020404" pitchFamily="49" charset="0"/>
              </a:rPr>
              <a:t>],</a:t>
            </a:r>
          </a:p>
          <a:p>
            <a:pPr marL="114300" indent="0" fontAlgn="base">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bio</a:t>
            </a: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    });</a:t>
            </a:r>
          </a:p>
          <a:p>
            <a:pPr marL="114300" indent="0" fontAlgn="base">
              <a:buNone/>
            </a:pPr>
            <a:r>
              <a:rPr lang="en-US" sz="1800" dirty="0">
                <a:latin typeface="Courier New" panose="02070309020205020404" pitchFamily="49" charset="0"/>
                <a:cs typeface="Courier New" panose="02070309020205020404" pitchFamily="49" charset="0"/>
              </a:rPr>
              <a:t>}</a:t>
            </a:r>
          </a:p>
          <a:p>
            <a:pPr marL="114300" indent="0">
              <a:buNone/>
            </a:pPr>
            <a:endParaRPr lang="en-US" dirty="0"/>
          </a:p>
        </p:txBody>
      </p:sp>
    </p:spTree>
    <p:extLst>
      <p:ext uri="{BB962C8B-B14F-4D97-AF65-F5344CB8AC3E}">
        <p14:creationId xmlns:p14="http://schemas.microsoft.com/office/powerpoint/2010/main" val="3803274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dirty="0"/>
              <a:t>In the case of age we just add the custom validator as we did the default ones. With username however, take note that we don’t just add the validator to </a:t>
            </a:r>
            <a:r>
              <a:rPr lang="en-US" dirty="0" err="1"/>
              <a:t>Validators.compose</a:t>
            </a:r>
            <a:r>
              <a:rPr lang="en-US" dirty="0"/>
              <a:t> as the second value, we provide it as the </a:t>
            </a:r>
            <a:r>
              <a:rPr lang="en-US" b="1" dirty="0"/>
              <a:t>third</a:t>
            </a:r>
            <a:r>
              <a:rPr lang="en-US" dirty="0"/>
              <a:t> value in the array – this is because it is an asynchronous validator (and a </a:t>
            </a:r>
            <a:r>
              <a:rPr lang="en-US" b="1" dirty="0" err="1"/>
              <a:t>FormControl</a:t>
            </a:r>
            <a:r>
              <a:rPr lang="en-US" dirty="0"/>
              <a:t> can have both synchronous </a:t>
            </a:r>
            <a:r>
              <a:rPr lang="en-US" i="1" dirty="0"/>
              <a:t>and</a:t>
            </a:r>
            <a:r>
              <a:rPr lang="en-US" dirty="0"/>
              <a:t> asynchronous validators).</a:t>
            </a:r>
          </a:p>
        </p:txBody>
      </p:sp>
      <p:pic>
        <p:nvPicPr>
          <p:cNvPr id="4" name="Picture 2" descr="Image result for validati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962400"/>
            <a:ext cx="2214563" cy="221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729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Modify the save function in </a:t>
            </a:r>
            <a:r>
              <a:rPr lang="en-US" sz="3600" b="1" dirty="0" err="1"/>
              <a:t>home.ts</a:t>
            </a:r>
            <a:endParaRPr lang="en-US" sz="3600" dirty="0"/>
          </a:p>
        </p:txBody>
      </p:sp>
      <p:sp>
        <p:nvSpPr>
          <p:cNvPr id="3" name="Content Placeholder 2"/>
          <p:cNvSpPr>
            <a:spLocks noGrp="1"/>
          </p:cNvSpPr>
          <p:nvPr>
            <p:ph idx="1"/>
          </p:nvPr>
        </p:nvSpPr>
        <p:spPr/>
        <p:txBody>
          <a:bodyPr>
            <a:normAutofit fontScale="92500" lnSpcReduction="20000"/>
          </a:bodyPr>
          <a:lstStyle/>
          <a:p>
            <a:pPr marL="114300" indent="0" fontAlgn="base">
              <a:buNone/>
            </a:pPr>
            <a:r>
              <a:rPr lang="en-US" sz="2100" b="1" dirty="0">
                <a:latin typeface="Courier New" panose="02070309020205020404" pitchFamily="49" charset="0"/>
                <a:cs typeface="Courier New" panose="02070309020205020404" pitchFamily="49" charset="0"/>
              </a:rPr>
              <a:t>save</a:t>
            </a:r>
            <a:r>
              <a:rPr lang="en-US" sz="2100" dirty="0">
                <a:latin typeface="Courier New" panose="02070309020205020404" pitchFamily="49" charset="0"/>
                <a:cs typeface="Courier New" panose="02070309020205020404" pitchFamily="49" charset="0"/>
              </a:rPr>
              <a:t>(){</a:t>
            </a:r>
          </a:p>
          <a:p>
            <a:pPr marL="114300" indent="0" fontAlgn="base">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this.submitAttempt</a:t>
            </a:r>
            <a:r>
              <a:rPr lang="en-US" sz="2100" dirty="0">
                <a:latin typeface="Courier New" panose="02070309020205020404" pitchFamily="49" charset="0"/>
                <a:cs typeface="Courier New" panose="02070309020205020404" pitchFamily="49" charset="0"/>
              </a:rPr>
              <a:t> = true;</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if(!</a:t>
            </a:r>
            <a:r>
              <a:rPr lang="en-US" sz="2100" dirty="0" err="1">
                <a:latin typeface="Courier New" panose="02070309020205020404" pitchFamily="49" charset="0"/>
                <a:cs typeface="Courier New" panose="02070309020205020404" pitchFamily="49" charset="0"/>
              </a:rPr>
              <a:t>this.slideOneForm.valid</a:t>
            </a:r>
            <a:r>
              <a:rPr lang="en-US" sz="2100" dirty="0">
                <a:latin typeface="Courier New" panose="02070309020205020404" pitchFamily="49" charset="0"/>
                <a:cs typeface="Courier New" panose="02070309020205020404" pitchFamily="49" charset="0"/>
              </a:rPr>
              <a:t>){</a:t>
            </a:r>
          </a:p>
          <a:p>
            <a:pPr marL="114300" indent="0" fontAlgn="base">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this.signupSlider.slideTo</a:t>
            </a:r>
            <a:r>
              <a:rPr lang="en-US" sz="2100" dirty="0">
                <a:latin typeface="Courier New" panose="02070309020205020404" pitchFamily="49" charset="0"/>
                <a:cs typeface="Courier New" panose="02070309020205020404" pitchFamily="49" charset="0"/>
              </a:rPr>
              <a:t>(0);</a:t>
            </a:r>
          </a:p>
          <a:p>
            <a:pPr marL="114300" indent="0" fontAlgn="base">
              <a:buNone/>
            </a:pPr>
            <a:r>
              <a:rPr lang="en-US" sz="2100" dirty="0">
                <a:latin typeface="Courier New" panose="02070309020205020404" pitchFamily="49" charset="0"/>
                <a:cs typeface="Courier New" panose="02070309020205020404" pitchFamily="49" charset="0"/>
              </a:rPr>
              <a:t>    } </a:t>
            </a:r>
          </a:p>
          <a:p>
            <a:pPr marL="114300" indent="0" fontAlgn="base">
              <a:buNone/>
            </a:pPr>
            <a:r>
              <a:rPr lang="en-US" sz="2100" dirty="0">
                <a:latin typeface="Courier New" panose="02070309020205020404" pitchFamily="49" charset="0"/>
                <a:cs typeface="Courier New" panose="02070309020205020404" pitchFamily="49" charset="0"/>
              </a:rPr>
              <a:t>    else if(!</a:t>
            </a:r>
            <a:r>
              <a:rPr lang="en-US" sz="2100" dirty="0" err="1">
                <a:latin typeface="Courier New" panose="02070309020205020404" pitchFamily="49" charset="0"/>
                <a:cs typeface="Courier New" panose="02070309020205020404" pitchFamily="49" charset="0"/>
              </a:rPr>
              <a:t>this.slideTwoForm.valid</a:t>
            </a:r>
            <a:r>
              <a:rPr lang="en-US" sz="2100" dirty="0">
                <a:latin typeface="Courier New" panose="02070309020205020404" pitchFamily="49" charset="0"/>
                <a:cs typeface="Courier New" panose="02070309020205020404" pitchFamily="49" charset="0"/>
              </a:rPr>
              <a:t>){</a:t>
            </a:r>
          </a:p>
          <a:p>
            <a:pPr marL="114300" indent="0" fontAlgn="base">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this.signupSlider.slideTo</a:t>
            </a:r>
            <a:r>
              <a:rPr lang="en-US" sz="2100" dirty="0">
                <a:latin typeface="Courier New" panose="02070309020205020404" pitchFamily="49" charset="0"/>
                <a:cs typeface="Courier New" panose="02070309020205020404" pitchFamily="49" charset="0"/>
              </a:rPr>
              <a:t>(1);</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else {</a:t>
            </a:r>
          </a:p>
          <a:p>
            <a:pPr marL="114300" indent="0" fontAlgn="base">
              <a:buNone/>
            </a:pPr>
            <a:r>
              <a:rPr lang="en-US" sz="2100" dirty="0">
                <a:latin typeface="Courier New" panose="02070309020205020404" pitchFamily="49" charset="0"/>
                <a:cs typeface="Courier New" panose="02070309020205020404" pitchFamily="49" charset="0"/>
              </a:rPr>
              <a:t>        console.log("success!")</a:t>
            </a:r>
          </a:p>
          <a:p>
            <a:pPr marL="114300" indent="0" fontAlgn="base">
              <a:buNone/>
            </a:pPr>
            <a:r>
              <a:rPr lang="en-US" sz="2100" dirty="0">
                <a:latin typeface="Courier New" panose="02070309020205020404" pitchFamily="49" charset="0"/>
                <a:cs typeface="Courier New" panose="02070309020205020404" pitchFamily="49" charset="0"/>
              </a:rPr>
              <a:t>        console.log(</a:t>
            </a:r>
            <a:r>
              <a:rPr lang="en-US" sz="2100" dirty="0" err="1">
                <a:latin typeface="Courier New" panose="02070309020205020404" pitchFamily="49" charset="0"/>
                <a:cs typeface="Courier New" panose="02070309020205020404" pitchFamily="49" charset="0"/>
              </a:rPr>
              <a:t>this.slideOneForm.value</a:t>
            </a:r>
            <a:r>
              <a:rPr lang="en-US" sz="2100" dirty="0">
                <a:latin typeface="Courier New" panose="02070309020205020404" pitchFamily="49" charset="0"/>
                <a:cs typeface="Courier New" panose="02070309020205020404" pitchFamily="49" charset="0"/>
              </a:rPr>
              <a:t>);</a:t>
            </a:r>
          </a:p>
          <a:p>
            <a:pPr marL="114300" indent="0" fontAlgn="base">
              <a:buNone/>
            </a:pPr>
            <a:r>
              <a:rPr lang="en-US" sz="2100" dirty="0">
                <a:latin typeface="Courier New" panose="02070309020205020404" pitchFamily="49" charset="0"/>
                <a:cs typeface="Courier New" panose="02070309020205020404" pitchFamily="49" charset="0"/>
              </a:rPr>
              <a:t>        console.log(</a:t>
            </a:r>
            <a:r>
              <a:rPr lang="en-US" sz="2100" dirty="0" err="1">
                <a:latin typeface="Courier New" panose="02070309020205020404" pitchFamily="49" charset="0"/>
                <a:cs typeface="Courier New" panose="02070309020205020404" pitchFamily="49" charset="0"/>
              </a:rPr>
              <a:t>this.slideTwoForm.value</a:t>
            </a:r>
            <a:r>
              <a:rPr lang="en-US" sz="2100" dirty="0">
                <a:latin typeface="Courier New" panose="02070309020205020404" pitchFamily="49" charset="0"/>
                <a:cs typeface="Courier New" panose="02070309020205020404" pitchFamily="49" charset="0"/>
              </a:rPr>
              <a: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a:t>
            </a:r>
          </a:p>
          <a:p>
            <a:pPr marL="114300" indent="0">
              <a:buNone/>
            </a:pPr>
            <a:endParaRPr lang="en-US" dirty="0"/>
          </a:p>
        </p:txBody>
      </p:sp>
    </p:spTree>
    <p:extLst>
      <p:ext uri="{BB962C8B-B14F-4D97-AF65-F5344CB8AC3E}">
        <p14:creationId xmlns:p14="http://schemas.microsoft.com/office/powerpoint/2010/main" val="876797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the Form</a:t>
            </a:r>
          </a:p>
        </p:txBody>
      </p:sp>
      <p:sp>
        <p:nvSpPr>
          <p:cNvPr id="3" name="Content Placeholder 2"/>
          <p:cNvSpPr>
            <a:spLocks noGrp="1"/>
          </p:cNvSpPr>
          <p:nvPr>
            <p:ph idx="1"/>
          </p:nvPr>
        </p:nvSpPr>
        <p:spPr/>
        <p:txBody>
          <a:bodyPr/>
          <a:lstStyle/>
          <a:p>
            <a:r>
              <a:rPr lang="en-US" dirty="0"/>
              <a:t>We will be modifying our template now to make use of these validators. First we will create some styles to use.</a:t>
            </a:r>
          </a:p>
          <a:p>
            <a:endParaRPr lang="en-US" dirty="0"/>
          </a:p>
          <a:p>
            <a:r>
              <a:rPr lang="en-US" dirty="0"/>
              <a:t>we’ve created an invalid class, which will give the input a red border.</a:t>
            </a:r>
          </a:p>
          <a:p>
            <a:endParaRPr lang="en-US" dirty="0"/>
          </a:p>
        </p:txBody>
      </p:sp>
    </p:spTree>
    <p:extLst>
      <p:ext uri="{BB962C8B-B14F-4D97-AF65-F5344CB8AC3E}">
        <p14:creationId xmlns:p14="http://schemas.microsoft.com/office/powerpoint/2010/main" val="135372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Reactive Forms</a:t>
            </a:r>
            <a:endParaRPr lang="en-US" dirty="0"/>
          </a:p>
        </p:txBody>
      </p:sp>
      <p:sp>
        <p:nvSpPr>
          <p:cNvPr id="3" name="Content Placeholder 2"/>
          <p:cNvSpPr>
            <a:spLocks noGrp="1"/>
          </p:cNvSpPr>
          <p:nvPr>
            <p:ph idx="1"/>
          </p:nvPr>
        </p:nvSpPr>
        <p:spPr/>
        <p:txBody>
          <a:bodyPr/>
          <a:lstStyle/>
          <a:p>
            <a:r>
              <a:rPr lang="en-US" dirty="0"/>
              <a:t>Angular reactive forms helps the reactive programming style that favors an explicit data management flowing between non-UI data models (typically retrieved from a server) and a UI-oriented form model that keeps the states and values of HTML controls on the app screen. Reactive forms offer an easy way to use reactive patterns, </a:t>
            </a:r>
            <a:r>
              <a:rPr lang="en-US" dirty="0" err="1"/>
              <a:t>testings</a:t>
            </a:r>
            <a:r>
              <a:rPr lang="en-US" dirty="0"/>
              <a:t> and validations. </a:t>
            </a:r>
          </a:p>
          <a:p>
            <a:endParaRPr lang="en-US" dirty="0"/>
          </a:p>
          <a:p>
            <a:r>
              <a:rPr lang="en-US" dirty="0"/>
              <a:t>we will avoid directives like </a:t>
            </a:r>
            <a:r>
              <a:rPr lang="en-US" dirty="0" err="1"/>
              <a:t>ngModel</a:t>
            </a:r>
            <a:r>
              <a:rPr lang="en-US" dirty="0"/>
              <a:t>, </a:t>
            </a:r>
            <a:r>
              <a:rPr lang="en-US" dirty="0" err="1"/>
              <a:t>NgForm</a:t>
            </a:r>
            <a:r>
              <a:rPr lang="en-US" dirty="0"/>
              <a:t>, required and such.</a:t>
            </a:r>
          </a:p>
          <a:p>
            <a:endParaRPr lang="en-US" dirty="0"/>
          </a:p>
          <a:p>
            <a:r>
              <a:rPr lang="en-US" dirty="0"/>
              <a:t>Advantage: value and validity updates are always synchronous and under your control. </a:t>
            </a:r>
          </a:p>
          <a:p>
            <a:endParaRPr lang="en-US" dirty="0"/>
          </a:p>
          <a:p>
            <a:endParaRPr lang="en-US" dirty="0"/>
          </a:p>
        </p:txBody>
      </p:sp>
    </p:spTree>
    <p:extLst>
      <p:ext uri="{BB962C8B-B14F-4D97-AF65-F5344CB8AC3E}">
        <p14:creationId xmlns:p14="http://schemas.microsoft.com/office/powerpoint/2010/main" val="2771210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home.scss</a:t>
            </a:r>
            <a:endParaRPr lang="en-US" dirty="0"/>
          </a:p>
        </p:txBody>
      </p:sp>
      <p:sp>
        <p:nvSpPr>
          <p:cNvPr id="3" name="Content Placeholder 2"/>
          <p:cNvSpPr>
            <a:spLocks noGrp="1"/>
          </p:cNvSpPr>
          <p:nvPr>
            <p:ph idx="1"/>
          </p:nvPr>
        </p:nvSpPr>
        <p:spPr>
          <a:xfrm>
            <a:off x="457200" y="1600200"/>
            <a:ext cx="3810000" cy="4800600"/>
          </a:xfrm>
        </p:spPr>
        <p:txBody>
          <a:bodyPr>
            <a:normAutofit fontScale="92500"/>
          </a:bodyPr>
          <a:lstStyle/>
          <a:p>
            <a:pPr marL="114300" indent="0" fontAlgn="base">
              <a:buNone/>
            </a:pPr>
            <a:r>
              <a:rPr lang="en-US" dirty="0"/>
              <a:t>.</a:t>
            </a:r>
            <a:r>
              <a:rPr lang="en-US" dirty="0" err="1"/>
              <a:t>ios</a:t>
            </a:r>
            <a:r>
              <a:rPr lang="en-US" dirty="0"/>
              <a:t>, .md {</a:t>
            </a:r>
          </a:p>
          <a:p>
            <a:pPr marL="114300" indent="0" fontAlgn="base">
              <a:buNone/>
            </a:pPr>
            <a:r>
              <a:rPr lang="en-US" dirty="0"/>
              <a:t> </a:t>
            </a:r>
          </a:p>
          <a:p>
            <a:pPr marL="114300" indent="0" fontAlgn="base">
              <a:buNone/>
            </a:pPr>
            <a:r>
              <a:rPr lang="en-US" dirty="0"/>
              <a:t>    page-home {</a:t>
            </a:r>
          </a:p>
          <a:p>
            <a:pPr marL="114300" indent="0" fontAlgn="base">
              <a:buNone/>
            </a:pPr>
            <a:r>
              <a:rPr lang="en-US" dirty="0"/>
              <a:t>        p {</a:t>
            </a:r>
          </a:p>
          <a:p>
            <a:pPr marL="114300" indent="0" fontAlgn="base">
              <a:buNone/>
            </a:pPr>
            <a:r>
              <a:rPr lang="en-US" dirty="0"/>
              <a:t>            font-size: 0.8em;</a:t>
            </a:r>
          </a:p>
          <a:p>
            <a:pPr marL="114300" indent="0" fontAlgn="base">
              <a:buNone/>
            </a:pPr>
            <a:r>
              <a:rPr lang="en-US" dirty="0"/>
              <a:t>            color: #d2d2d2;</a:t>
            </a:r>
          </a:p>
          <a:p>
            <a:pPr marL="114300" indent="0" fontAlgn="base">
              <a:buNone/>
            </a:pPr>
            <a:r>
              <a:rPr lang="en-US" dirty="0"/>
              <a:t>        }</a:t>
            </a:r>
          </a:p>
          <a:p>
            <a:pPr marL="114300" indent="0" fontAlgn="base">
              <a:buNone/>
            </a:pPr>
            <a:r>
              <a:rPr lang="en-US" dirty="0"/>
              <a:t> </a:t>
            </a:r>
          </a:p>
          <a:p>
            <a:pPr marL="114300" indent="0" fontAlgn="base">
              <a:buNone/>
            </a:pPr>
            <a:r>
              <a:rPr lang="en-US" dirty="0"/>
              <a:t>        .</a:t>
            </a:r>
            <a:r>
              <a:rPr lang="en-US" dirty="0" err="1"/>
              <a:t>swiper</a:t>
            </a:r>
            <a:r>
              <a:rPr lang="en-US" dirty="0"/>
              <a:t>-slide {</a:t>
            </a:r>
          </a:p>
          <a:p>
            <a:pPr marL="114300" indent="0" fontAlgn="base">
              <a:buNone/>
            </a:pPr>
            <a:r>
              <a:rPr lang="en-US" dirty="0"/>
              <a:t>            display: block;</a:t>
            </a:r>
          </a:p>
          <a:p>
            <a:pPr marL="114300" indent="0" fontAlgn="base">
              <a:buNone/>
            </a:pPr>
            <a:r>
              <a:rPr lang="en-US" dirty="0"/>
              <a:t>        }</a:t>
            </a:r>
          </a:p>
          <a:p>
            <a:pPr marL="114300" indent="0" fontAlgn="base">
              <a:buNone/>
            </a:pPr>
            <a:r>
              <a:rPr lang="en-US" dirty="0"/>
              <a:t> </a:t>
            </a:r>
          </a:p>
          <a:p>
            <a:pPr marL="114300" indent="0" fontAlgn="base">
              <a:buNone/>
            </a:pPr>
            <a:r>
              <a:rPr lang="en-US" dirty="0"/>
              <a:t>     </a:t>
            </a:r>
          </a:p>
        </p:txBody>
      </p:sp>
      <p:sp>
        <p:nvSpPr>
          <p:cNvPr id="4" name="Content Placeholder 2"/>
          <p:cNvSpPr txBox="1">
            <a:spLocks/>
          </p:cNvSpPr>
          <p:nvPr/>
        </p:nvSpPr>
        <p:spPr>
          <a:xfrm>
            <a:off x="4343400" y="1600200"/>
            <a:ext cx="3810000" cy="4800600"/>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base">
              <a:buFont typeface="Arial" pitchFamily="34" charset="0"/>
              <a:buNone/>
            </a:pPr>
            <a:r>
              <a:rPr lang="en-US" dirty="0"/>
              <a:t>        ion-label, .select-text {</a:t>
            </a:r>
          </a:p>
          <a:p>
            <a:pPr marL="114300" indent="0" fontAlgn="base">
              <a:buFont typeface="Arial" pitchFamily="34" charset="0"/>
              <a:buNone/>
            </a:pPr>
            <a:r>
              <a:rPr lang="en-US" dirty="0"/>
              <a:t>            margin-left: 10px;</a:t>
            </a:r>
          </a:p>
          <a:p>
            <a:pPr marL="114300" indent="0" fontAlgn="base">
              <a:buFont typeface="Arial" pitchFamily="34" charset="0"/>
              <a:buNone/>
            </a:pPr>
            <a:r>
              <a:rPr lang="en-US" dirty="0"/>
              <a:t>        }</a:t>
            </a:r>
          </a:p>
          <a:p>
            <a:pPr marL="114300" indent="0" fontAlgn="base">
              <a:buFont typeface="Arial" pitchFamily="34" charset="0"/>
              <a:buNone/>
            </a:pPr>
            <a:r>
              <a:rPr lang="en-US" dirty="0"/>
              <a:t> </a:t>
            </a:r>
          </a:p>
          <a:p>
            <a:pPr marL="114300" indent="0" fontAlgn="base">
              <a:buFont typeface="Arial" pitchFamily="34" charset="0"/>
              <a:buNone/>
            </a:pPr>
            <a:r>
              <a:rPr lang="en-US" dirty="0"/>
              <a:t>        ion-input, ion-select, ion-</a:t>
            </a:r>
            <a:r>
              <a:rPr lang="en-US" dirty="0" err="1"/>
              <a:t>textarea</a:t>
            </a:r>
            <a:r>
              <a:rPr lang="en-US" dirty="0"/>
              <a:t> {</a:t>
            </a:r>
          </a:p>
          <a:p>
            <a:pPr marL="114300" indent="0" fontAlgn="base">
              <a:buFont typeface="Arial" pitchFamily="34" charset="0"/>
              <a:buNone/>
            </a:pPr>
            <a:r>
              <a:rPr lang="en-US" dirty="0"/>
              <a:t>            background-color: #f2f2f2;</a:t>
            </a:r>
          </a:p>
          <a:p>
            <a:pPr marL="114300" indent="0" fontAlgn="base">
              <a:buFont typeface="Arial" pitchFamily="34" charset="0"/>
              <a:buNone/>
            </a:pPr>
            <a:r>
              <a:rPr lang="en-US" dirty="0"/>
              <a:t>            padding: 5px 10px;</a:t>
            </a:r>
          </a:p>
          <a:p>
            <a:pPr marL="114300" indent="0" fontAlgn="base">
              <a:buFont typeface="Arial" pitchFamily="34" charset="0"/>
              <a:buNone/>
            </a:pPr>
            <a:r>
              <a:rPr lang="en-US" dirty="0"/>
              <a:t>        }</a:t>
            </a:r>
          </a:p>
          <a:p>
            <a:pPr marL="114300" indent="0" fontAlgn="base">
              <a:buFont typeface="Arial" pitchFamily="34" charset="0"/>
              <a:buNone/>
            </a:pPr>
            <a:r>
              <a:rPr lang="en-US" dirty="0"/>
              <a:t> </a:t>
            </a:r>
          </a:p>
          <a:p>
            <a:pPr marL="114300" indent="0" fontAlgn="base">
              <a:buFont typeface="Arial" pitchFamily="34" charset="0"/>
              <a:buNone/>
            </a:pPr>
            <a:r>
              <a:rPr lang="en-US" dirty="0"/>
              <a:t>        .invalid {</a:t>
            </a:r>
          </a:p>
          <a:p>
            <a:pPr marL="114300" indent="0" fontAlgn="base">
              <a:buFont typeface="Arial" pitchFamily="34" charset="0"/>
              <a:buNone/>
            </a:pPr>
            <a:r>
              <a:rPr lang="en-US" dirty="0"/>
              <a:t>            border: 1px solid #ea6153;</a:t>
            </a:r>
          </a:p>
          <a:p>
            <a:pPr marL="114300" indent="0" fontAlgn="base">
              <a:buFont typeface="Arial" pitchFamily="34" charset="0"/>
              <a:buNone/>
            </a:pPr>
            <a:r>
              <a:rPr lang="en-US" dirty="0"/>
              <a:t>        }</a:t>
            </a:r>
          </a:p>
          <a:p>
            <a:pPr marL="114300" indent="0" fontAlgn="base">
              <a:buFont typeface="Arial" pitchFamily="34" charset="0"/>
              <a:buNone/>
            </a:pPr>
            <a:r>
              <a:rPr lang="en-US" dirty="0"/>
              <a:t>     }</a:t>
            </a:r>
          </a:p>
          <a:p>
            <a:pPr marL="114300" indent="0" fontAlgn="base">
              <a:buFont typeface="Arial" pitchFamily="34" charset="0"/>
              <a:buNone/>
            </a:pPr>
            <a:r>
              <a:rPr lang="en-US" dirty="0"/>
              <a:t> }</a:t>
            </a:r>
          </a:p>
          <a:p>
            <a:pPr marL="114300" indent="0">
              <a:buFont typeface="Arial" pitchFamily="34" charset="0"/>
              <a:buNone/>
            </a:pPr>
            <a:endParaRPr lang="en-US" dirty="0"/>
          </a:p>
        </p:txBody>
      </p:sp>
    </p:spTree>
    <p:extLst>
      <p:ext uri="{BB962C8B-B14F-4D97-AF65-F5344CB8AC3E}">
        <p14:creationId xmlns:p14="http://schemas.microsoft.com/office/powerpoint/2010/main" val="2690453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home.html</a:t>
            </a:r>
            <a:endParaRPr lang="en-US" dirty="0"/>
          </a:p>
        </p:txBody>
      </p:sp>
      <p:sp>
        <p:nvSpPr>
          <p:cNvPr id="3" name="Content Placeholder 2"/>
          <p:cNvSpPr>
            <a:spLocks noGrp="1"/>
          </p:cNvSpPr>
          <p:nvPr>
            <p:ph idx="1"/>
          </p:nvPr>
        </p:nvSpPr>
        <p:spPr/>
        <p:txBody>
          <a:bodyPr>
            <a:normAutofit fontScale="25000" lnSpcReduction="20000"/>
          </a:bodyPr>
          <a:lstStyle/>
          <a:p>
            <a:pPr marL="114300" indent="0" fontAlgn="base">
              <a:buNone/>
            </a:pPr>
            <a:r>
              <a:rPr lang="en-US" sz="5200" dirty="0">
                <a:latin typeface="Courier New" panose="02070309020205020404" pitchFamily="49" charset="0"/>
                <a:cs typeface="Courier New" panose="02070309020205020404" pitchFamily="49" charset="0"/>
              </a:rPr>
              <a:t>&lt;ion-slides #</a:t>
            </a:r>
            <a:r>
              <a:rPr lang="en-US" sz="5200" dirty="0" err="1">
                <a:latin typeface="Courier New" panose="02070309020205020404" pitchFamily="49" charset="0"/>
                <a:cs typeface="Courier New" panose="02070309020205020404" pitchFamily="49" charset="0"/>
              </a:rPr>
              <a:t>signupSlider</a:t>
            </a:r>
            <a:r>
              <a:rPr lang="en-US" sz="5200" dirty="0">
                <a:latin typeface="Courier New" panose="02070309020205020404" pitchFamily="49" charset="0"/>
                <a:cs typeface="Courier New" panose="02070309020205020404" pitchFamily="49" charset="0"/>
              </a:rPr>
              <a:t> pager&gt;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&lt;ion-slide&gt;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&lt;p *</a:t>
            </a:r>
            <a:r>
              <a:rPr lang="en-US" sz="5200" dirty="0" err="1">
                <a:latin typeface="Courier New" panose="02070309020205020404" pitchFamily="49" charset="0"/>
                <a:cs typeface="Courier New" panose="02070309020205020404" pitchFamily="49" charset="0"/>
              </a:rPr>
              <a:t>ngIf</a:t>
            </a:r>
            <a:r>
              <a:rPr lang="en-US" sz="5200" dirty="0">
                <a:latin typeface="Courier New" panose="02070309020205020404" pitchFamily="49" charset="0"/>
                <a:cs typeface="Courier New" panose="02070309020205020404" pitchFamily="49" charset="0"/>
              </a:rPr>
              <a:t>="</a:t>
            </a:r>
            <a:r>
              <a:rPr lang="en-US" sz="5200" dirty="0" err="1">
                <a:latin typeface="Courier New" panose="02070309020205020404" pitchFamily="49" charset="0"/>
                <a:cs typeface="Courier New" panose="02070309020205020404" pitchFamily="49" charset="0"/>
              </a:rPr>
              <a:t>submitAttempt</a:t>
            </a:r>
            <a:r>
              <a:rPr lang="en-US" sz="5200" dirty="0">
                <a:latin typeface="Courier New" panose="02070309020205020404" pitchFamily="49" charset="0"/>
                <a:cs typeface="Courier New" panose="02070309020205020404" pitchFamily="49" charset="0"/>
              </a:rPr>
              <a:t>" style="color: #ea6153;"&gt;Please fill out all details accurately.&lt;/p&gt;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&lt;ion-list no-lines&gt;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&lt;form [</a:t>
            </a:r>
            <a:r>
              <a:rPr lang="en-US" sz="5200" dirty="0" err="1">
                <a:latin typeface="Courier New" panose="02070309020205020404" pitchFamily="49" charset="0"/>
                <a:cs typeface="Courier New" panose="02070309020205020404" pitchFamily="49" charset="0"/>
              </a:rPr>
              <a:t>formGroup</a:t>
            </a:r>
            <a:r>
              <a:rPr lang="en-US" sz="5200" dirty="0">
                <a:latin typeface="Courier New" panose="02070309020205020404" pitchFamily="49" charset="0"/>
                <a:cs typeface="Courier New" panose="02070309020205020404" pitchFamily="49" charset="0"/>
              </a:rPr>
              <a:t>]="</a:t>
            </a:r>
            <a:r>
              <a:rPr lang="en-US" sz="5200" dirty="0" err="1">
                <a:latin typeface="Courier New" panose="02070309020205020404" pitchFamily="49" charset="0"/>
                <a:cs typeface="Courier New" panose="02070309020205020404" pitchFamily="49" charset="0"/>
              </a:rPr>
              <a:t>slideOneForm</a:t>
            </a:r>
            <a:r>
              <a:rPr lang="en-US" sz="5200" dirty="0">
                <a:latin typeface="Courier New" panose="02070309020205020404" pitchFamily="49" charset="0"/>
                <a:cs typeface="Courier New" panose="02070309020205020404" pitchFamily="49" charset="0"/>
              </a:rPr>
              <a:t>"&gt;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&lt;ion-item&gt;</a:t>
            </a:r>
          </a:p>
          <a:p>
            <a:pPr marL="114300" indent="0" fontAlgn="base">
              <a:buNone/>
            </a:pPr>
            <a:r>
              <a:rPr lang="en-US" sz="5200" dirty="0">
                <a:latin typeface="Courier New" panose="02070309020205020404" pitchFamily="49" charset="0"/>
                <a:cs typeface="Courier New" panose="02070309020205020404" pitchFamily="49" charset="0"/>
              </a:rPr>
              <a:t>                &lt;ion-label floating&gt;First Name&lt;/ion-label&gt;</a:t>
            </a:r>
          </a:p>
          <a:p>
            <a:pPr marL="114300" indent="0" fontAlgn="base">
              <a:buNone/>
            </a:pPr>
            <a:r>
              <a:rPr lang="en-US" sz="5200" dirty="0">
                <a:latin typeface="Courier New" panose="02070309020205020404" pitchFamily="49" charset="0"/>
                <a:cs typeface="Courier New" panose="02070309020205020404" pitchFamily="49" charset="0"/>
              </a:rPr>
              <a:t>                &lt;ion-input </a:t>
            </a:r>
            <a:r>
              <a:rPr lang="en-US" sz="5200" dirty="0" err="1">
                <a:latin typeface="Courier New" panose="02070309020205020404" pitchFamily="49" charset="0"/>
                <a:cs typeface="Courier New" panose="02070309020205020404" pitchFamily="49" charset="0"/>
              </a:rPr>
              <a:t>formControlName</a:t>
            </a:r>
            <a:r>
              <a:rPr lang="en-US" sz="5200" dirty="0">
                <a:latin typeface="Courier New" panose="02070309020205020404" pitchFamily="49" charset="0"/>
                <a:cs typeface="Courier New" panose="02070309020205020404" pitchFamily="49" charset="0"/>
              </a:rPr>
              <a:t>="</a:t>
            </a:r>
            <a:r>
              <a:rPr lang="en-US" sz="5200" dirty="0" err="1">
                <a:latin typeface="Courier New" panose="02070309020205020404" pitchFamily="49" charset="0"/>
                <a:cs typeface="Courier New" panose="02070309020205020404" pitchFamily="49" charset="0"/>
              </a:rPr>
              <a:t>firstName</a:t>
            </a:r>
            <a:r>
              <a:rPr lang="en-US" sz="5200" dirty="0">
                <a:latin typeface="Courier New" panose="02070309020205020404" pitchFamily="49" charset="0"/>
                <a:cs typeface="Courier New" panose="02070309020205020404" pitchFamily="49" charset="0"/>
              </a:rPr>
              <a:t>" type="text" [</a:t>
            </a:r>
            <a:r>
              <a:rPr lang="en-US" sz="5200" dirty="0" err="1">
                <a:latin typeface="Courier New" panose="02070309020205020404" pitchFamily="49" charset="0"/>
                <a:cs typeface="Courier New" panose="02070309020205020404" pitchFamily="49" charset="0"/>
              </a:rPr>
              <a:t>class.invalid</a:t>
            </a:r>
            <a:r>
              <a:rPr lang="en-US" sz="5200" dirty="0">
                <a:latin typeface="Courier New" panose="02070309020205020404" pitchFamily="49" charset="0"/>
                <a:cs typeface="Courier New" panose="02070309020205020404" pitchFamily="49" charset="0"/>
              </a:rPr>
              <a:t>]="!</a:t>
            </a:r>
            <a:r>
              <a:rPr lang="en-US" sz="5200" dirty="0" err="1">
                <a:latin typeface="Courier New" panose="02070309020205020404" pitchFamily="49" charset="0"/>
                <a:cs typeface="Courier New" panose="02070309020205020404" pitchFamily="49" charset="0"/>
              </a:rPr>
              <a:t>slideOneForm.controls.firstName.valid</a:t>
            </a:r>
            <a:r>
              <a:rPr lang="en-US" sz="5200" dirty="0">
                <a:latin typeface="Courier New" panose="02070309020205020404" pitchFamily="49" charset="0"/>
                <a:cs typeface="Courier New" panose="02070309020205020404" pitchFamily="49" charset="0"/>
              </a:rPr>
              <a:t> &amp;&amp; (</a:t>
            </a:r>
            <a:r>
              <a:rPr lang="en-US" sz="5200" dirty="0" err="1">
                <a:latin typeface="Courier New" panose="02070309020205020404" pitchFamily="49" charset="0"/>
                <a:cs typeface="Courier New" panose="02070309020205020404" pitchFamily="49" charset="0"/>
              </a:rPr>
              <a:t>slideOneForm.controls.firstName.dirty</a:t>
            </a:r>
            <a:r>
              <a:rPr lang="en-US" sz="5200" dirty="0">
                <a:latin typeface="Courier New" panose="02070309020205020404" pitchFamily="49" charset="0"/>
                <a:cs typeface="Courier New" panose="02070309020205020404" pitchFamily="49" charset="0"/>
              </a:rPr>
              <a:t> || </a:t>
            </a:r>
            <a:r>
              <a:rPr lang="en-US" sz="5200" dirty="0" err="1">
                <a:latin typeface="Courier New" panose="02070309020205020404" pitchFamily="49" charset="0"/>
                <a:cs typeface="Courier New" panose="02070309020205020404" pitchFamily="49" charset="0"/>
              </a:rPr>
              <a:t>submitAttempt</a:t>
            </a:r>
            <a:r>
              <a:rPr lang="en-US" sz="5200" dirty="0">
                <a:latin typeface="Courier New" panose="02070309020205020404" pitchFamily="49" charset="0"/>
                <a:cs typeface="Courier New" panose="02070309020205020404" pitchFamily="49" charset="0"/>
              </a:rPr>
              <a:t>)"&gt;&lt;/ion-input&gt;</a:t>
            </a:r>
          </a:p>
          <a:p>
            <a:pPr marL="114300" indent="0" fontAlgn="base">
              <a:buNone/>
            </a:pPr>
            <a:r>
              <a:rPr lang="en-US" sz="5200" dirty="0">
                <a:latin typeface="Courier New" panose="02070309020205020404" pitchFamily="49" charset="0"/>
                <a:cs typeface="Courier New" panose="02070309020205020404" pitchFamily="49" charset="0"/>
              </a:rPr>
              <a:t>            &lt;/ion-item&gt;</a:t>
            </a:r>
          </a:p>
          <a:p>
            <a:pPr marL="114300" indent="0" fontAlgn="base">
              <a:buNone/>
            </a:pPr>
            <a:r>
              <a:rPr lang="en-US" sz="5200" dirty="0">
                <a:latin typeface="Courier New" panose="02070309020205020404" pitchFamily="49" charset="0"/>
                <a:cs typeface="Courier New" panose="02070309020205020404" pitchFamily="49" charset="0"/>
              </a:rPr>
              <a:t> </a:t>
            </a:r>
          </a:p>
          <a:p>
            <a:pPr marL="114300" indent="0" fontAlgn="base">
              <a:buNone/>
            </a:pPr>
            <a:r>
              <a:rPr lang="en-US" sz="5200" dirty="0">
                <a:latin typeface="Courier New" panose="02070309020205020404" pitchFamily="49" charset="0"/>
                <a:cs typeface="Courier New" panose="02070309020205020404" pitchFamily="49" charset="0"/>
              </a:rPr>
              <a:t>            &lt;ion-item *</a:t>
            </a:r>
            <a:r>
              <a:rPr lang="en-US" sz="5200" dirty="0" err="1">
                <a:latin typeface="Courier New" panose="02070309020205020404" pitchFamily="49" charset="0"/>
                <a:cs typeface="Courier New" panose="02070309020205020404" pitchFamily="49" charset="0"/>
              </a:rPr>
              <a:t>ngIf</a:t>
            </a:r>
            <a:r>
              <a:rPr lang="en-US" sz="5200" dirty="0">
                <a:latin typeface="Courier New" panose="02070309020205020404" pitchFamily="49" charset="0"/>
                <a:cs typeface="Courier New" panose="02070309020205020404" pitchFamily="49" charset="0"/>
              </a:rPr>
              <a:t>="!</a:t>
            </a:r>
            <a:r>
              <a:rPr lang="en-US" sz="5200" dirty="0" err="1">
                <a:latin typeface="Courier New" panose="02070309020205020404" pitchFamily="49" charset="0"/>
                <a:cs typeface="Courier New" panose="02070309020205020404" pitchFamily="49" charset="0"/>
              </a:rPr>
              <a:t>slideOneForm.controls.firstName.valid</a:t>
            </a:r>
            <a:r>
              <a:rPr lang="en-US" sz="5200" dirty="0">
                <a:latin typeface="Courier New" panose="02070309020205020404" pitchFamily="49" charset="0"/>
                <a:cs typeface="Courier New" panose="02070309020205020404" pitchFamily="49" charset="0"/>
              </a:rPr>
              <a:t>  &amp;&amp; (</a:t>
            </a:r>
            <a:r>
              <a:rPr lang="en-US" sz="5200" dirty="0" err="1">
                <a:latin typeface="Courier New" panose="02070309020205020404" pitchFamily="49" charset="0"/>
                <a:cs typeface="Courier New" panose="02070309020205020404" pitchFamily="49" charset="0"/>
              </a:rPr>
              <a:t>slideOneForm.controls.firstName.dirty</a:t>
            </a:r>
            <a:r>
              <a:rPr lang="en-US" sz="5200" dirty="0">
                <a:latin typeface="Courier New" panose="02070309020205020404" pitchFamily="49" charset="0"/>
                <a:cs typeface="Courier New" panose="02070309020205020404" pitchFamily="49" charset="0"/>
              </a:rPr>
              <a:t> || </a:t>
            </a:r>
            <a:r>
              <a:rPr lang="en-US" sz="5200" dirty="0" err="1">
                <a:latin typeface="Courier New" panose="02070309020205020404" pitchFamily="49" charset="0"/>
                <a:cs typeface="Courier New" panose="02070309020205020404" pitchFamily="49" charset="0"/>
              </a:rPr>
              <a:t>submitAttempt</a:t>
            </a:r>
            <a:r>
              <a:rPr lang="en-US" sz="5200" dirty="0">
                <a:latin typeface="Courier New" panose="02070309020205020404" pitchFamily="49" charset="0"/>
                <a:cs typeface="Courier New" panose="02070309020205020404" pitchFamily="49" charset="0"/>
              </a:rPr>
              <a:t>)"&gt;</a:t>
            </a:r>
          </a:p>
          <a:p>
            <a:pPr marL="114300" indent="0" fontAlgn="base">
              <a:buNone/>
            </a:pPr>
            <a:r>
              <a:rPr lang="en-US" sz="5200" dirty="0">
                <a:latin typeface="Courier New" panose="02070309020205020404" pitchFamily="49" charset="0"/>
                <a:cs typeface="Courier New" panose="02070309020205020404" pitchFamily="49" charset="0"/>
              </a:rPr>
              <a:t>                &lt;p&gt;Please enter a valid name.&lt;/p&gt;</a:t>
            </a:r>
          </a:p>
          <a:p>
            <a:pPr marL="114300" indent="0" fontAlgn="base">
              <a:buNone/>
            </a:pPr>
            <a:r>
              <a:rPr lang="en-US" sz="5200" dirty="0">
                <a:latin typeface="Courier New" panose="02070309020205020404" pitchFamily="49" charset="0"/>
                <a:cs typeface="Courier New" panose="02070309020205020404" pitchFamily="49" charset="0"/>
              </a:rPr>
              <a:t>            &lt;/ion-item&gt;</a:t>
            </a:r>
          </a:p>
          <a:p>
            <a:pPr marL="114300" indent="0">
              <a:buNone/>
            </a:pPr>
            <a:endParaRPr lang="en-US" dirty="0"/>
          </a:p>
        </p:txBody>
      </p:sp>
    </p:spTree>
    <p:extLst>
      <p:ext uri="{BB962C8B-B14F-4D97-AF65-F5344CB8AC3E}">
        <p14:creationId xmlns:p14="http://schemas.microsoft.com/office/powerpoint/2010/main" val="2313990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p:txBody>
          <a:bodyPr>
            <a:normAutofit fontScale="62500" lnSpcReduction="20000"/>
          </a:bodyPr>
          <a:lstStyle/>
          <a:p>
            <a:pPr marL="114300" indent="0" fontAlgn="base">
              <a:buNone/>
            </a:pPr>
            <a:r>
              <a:rPr lang="en-US" dirty="0"/>
              <a:t>  </a:t>
            </a:r>
            <a:r>
              <a:rPr lang="en-US" sz="2100" dirty="0">
                <a:latin typeface="Courier New" panose="02070309020205020404" pitchFamily="49" charset="0"/>
                <a:cs typeface="Courier New" panose="02070309020205020404" pitchFamily="49" charset="0"/>
              </a:rPr>
              <a:t>&lt;ion-item&gt;</a:t>
            </a:r>
          </a:p>
          <a:p>
            <a:pPr marL="114300" indent="0" fontAlgn="base">
              <a:buNone/>
            </a:pPr>
            <a:r>
              <a:rPr lang="en-US" sz="2100" dirty="0">
                <a:latin typeface="Courier New" panose="02070309020205020404" pitchFamily="49" charset="0"/>
                <a:cs typeface="Courier New" panose="02070309020205020404" pitchFamily="49" charset="0"/>
              </a:rPr>
              <a:t>       &lt;ion-label floating&gt;Last Name&lt;/ion-label&gt;</a:t>
            </a:r>
          </a:p>
          <a:p>
            <a:pPr marL="114300" indent="0" fontAlgn="base">
              <a:buNone/>
            </a:pPr>
            <a:r>
              <a:rPr lang="en-US" sz="2100" dirty="0">
                <a:latin typeface="Courier New" panose="02070309020205020404" pitchFamily="49" charset="0"/>
                <a:cs typeface="Courier New" panose="02070309020205020404" pitchFamily="49" charset="0"/>
              </a:rPr>
              <a:t>       &lt;ion-input </a:t>
            </a:r>
            <a:r>
              <a:rPr lang="en-US" sz="2100" dirty="0" err="1">
                <a:latin typeface="Courier New" panose="02070309020205020404" pitchFamily="49" charset="0"/>
                <a:cs typeface="Courier New" panose="02070309020205020404" pitchFamily="49" charset="0"/>
              </a:rPr>
              <a:t>formControlName</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lastName</a:t>
            </a:r>
            <a:r>
              <a:rPr lang="en-US" sz="2100" dirty="0">
                <a:latin typeface="Courier New" panose="02070309020205020404" pitchFamily="49" charset="0"/>
                <a:cs typeface="Courier New" panose="02070309020205020404" pitchFamily="49" charset="0"/>
              </a:rPr>
              <a:t>" type="text" [</a:t>
            </a:r>
            <a:r>
              <a:rPr lang="en-US" sz="2100" dirty="0" err="1">
                <a:latin typeface="Courier New" panose="02070309020205020404" pitchFamily="49" charset="0"/>
                <a:cs typeface="Courier New" panose="02070309020205020404" pitchFamily="49" charset="0"/>
              </a:rPr>
              <a:t>class.invalid</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slideOneForm.controls.lastName.valid</a:t>
            </a:r>
            <a:r>
              <a:rPr lang="en-US" sz="2100" dirty="0">
                <a:latin typeface="Courier New" panose="02070309020205020404" pitchFamily="49" charset="0"/>
                <a:cs typeface="Courier New" panose="02070309020205020404" pitchFamily="49" charset="0"/>
              </a:rPr>
              <a:t> &amp;&amp; (</a:t>
            </a:r>
            <a:r>
              <a:rPr lang="en-US" sz="2100" dirty="0" err="1">
                <a:latin typeface="Courier New" panose="02070309020205020404" pitchFamily="49" charset="0"/>
                <a:cs typeface="Courier New" panose="02070309020205020404" pitchFamily="49" charset="0"/>
              </a:rPr>
              <a:t>slideOneForm.controls.age.dirty</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submitAttempt</a:t>
            </a:r>
            <a:r>
              <a:rPr lang="en-US" sz="2100" dirty="0">
                <a:latin typeface="Courier New" panose="02070309020205020404" pitchFamily="49" charset="0"/>
                <a:cs typeface="Courier New" panose="02070309020205020404" pitchFamily="49" charset="0"/>
              </a:rPr>
              <a:t>)"&gt;&lt;/ion-input&gt;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&lt;ion-item *</a:t>
            </a:r>
            <a:r>
              <a:rPr lang="en-US" sz="2100" dirty="0" err="1">
                <a:latin typeface="Courier New" panose="02070309020205020404" pitchFamily="49" charset="0"/>
                <a:cs typeface="Courier New" panose="02070309020205020404" pitchFamily="49" charset="0"/>
              </a:rPr>
              <a:t>ngIf</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slideOneForm.controls.lastName.valid</a:t>
            </a:r>
            <a:r>
              <a:rPr lang="en-US" sz="2100" dirty="0">
                <a:latin typeface="Courier New" panose="02070309020205020404" pitchFamily="49" charset="0"/>
                <a:cs typeface="Courier New" panose="02070309020205020404" pitchFamily="49" charset="0"/>
              </a:rPr>
              <a:t>  &amp;&amp; (</a:t>
            </a:r>
            <a:r>
              <a:rPr lang="en-US" sz="2100" dirty="0" err="1">
                <a:latin typeface="Courier New" panose="02070309020205020404" pitchFamily="49" charset="0"/>
                <a:cs typeface="Courier New" panose="02070309020205020404" pitchFamily="49" charset="0"/>
              </a:rPr>
              <a:t>slideOneForm.controls.lastName.dirty</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submitAttempt</a:t>
            </a:r>
            <a:r>
              <a:rPr lang="en-US" sz="2100" dirty="0">
                <a:latin typeface="Courier New" panose="02070309020205020404" pitchFamily="49" charset="0"/>
                <a:cs typeface="Courier New" panose="02070309020205020404" pitchFamily="49" charset="0"/>
              </a:rPr>
              <a:t>)"&gt;</a:t>
            </a:r>
          </a:p>
          <a:p>
            <a:pPr marL="114300" indent="0" fontAlgn="base">
              <a:buNone/>
            </a:pPr>
            <a:r>
              <a:rPr lang="en-US" sz="2100" dirty="0">
                <a:latin typeface="Courier New" panose="02070309020205020404" pitchFamily="49" charset="0"/>
                <a:cs typeface="Courier New" panose="02070309020205020404" pitchFamily="49" charset="0"/>
              </a:rPr>
              <a:t>         &lt;p&gt;Please enter a valid name.&lt;/p&gt;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&lt;ion-label floating&gt;Age&lt;/ion-label&gt;</a:t>
            </a:r>
          </a:p>
          <a:p>
            <a:pPr marL="114300" indent="0" fontAlgn="base">
              <a:buNone/>
            </a:pPr>
            <a:r>
              <a:rPr lang="en-US" sz="2100" dirty="0">
                <a:latin typeface="Courier New" panose="02070309020205020404" pitchFamily="49" charset="0"/>
                <a:cs typeface="Courier New" panose="02070309020205020404" pitchFamily="49" charset="0"/>
              </a:rPr>
              <a:t>       &lt;ion-input </a:t>
            </a:r>
            <a:r>
              <a:rPr lang="en-US" sz="2100" dirty="0" err="1">
                <a:latin typeface="Courier New" panose="02070309020205020404" pitchFamily="49" charset="0"/>
                <a:cs typeface="Courier New" panose="02070309020205020404" pitchFamily="49" charset="0"/>
              </a:rPr>
              <a:t>formControlName</a:t>
            </a:r>
            <a:r>
              <a:rPr lang="en-US" sz="2100" dirty="0">
                <a:latin typeface="Courier New" panose="02070309020205020404" pitchFamily="49" charset="0"/>
                <a:cs typeface="Courier New" panose="02070309020205020404" pitchFamily="49" charset="0"/>
              </a:rPr>
              <a:t>="age" type="number" [</a:t>
            </a:r>
            <a:r>
              <a:rPr lang="en-US" sz="2100" dirty="0" err="1">
                <a:latin typeface="Courier New" panose="02070309020205020404" pitchFamily="49" charset="0"/>
                <a:cs typeface="Courier New" panose="02070309020205020404" pitchFamily="49" charset="0"/>
              </a:rPr>
              <a:t>class.invalid</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slideOneForm.controls.age.valid</a:t>
            </a:r>
            <a:r>
              <a:rPr lang="en-US" sz="2100" dirty="0">
                <a:latin typeface="Courier New" panose="02070309020205020404" pitchFamily="49" charset="0"/>
                <a:cs typeface="Courier New" panose="02070309020205020404" pitchFamily="49" charset="0"/>
              </a:rPr>
              <a:t> &amp;&amp; (</a:t>
            </a:r>
            <a:r>
              <a:rPr lang="en-US" sz="2100" dirty="0" err="1">
                <a:latin typeface="Courier New" panose="02070309020205020404" pitchFamily="49" charset="0"/>
                <a:cs typeface="Courier New" panose="02070309020205020404" pitchFamily="49" charset="0"/>
              </a:rPr>
              <a:t>slideOneForm.controls.age.dirty</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submitAttempt</a:t>
            </a:r>
            <a:r>
              <a:rPr lang="en-US" sz="2100" dirty="0">
                <a:latin typeface="Courier New" panose="02070309020205020404" pitchFamily="49" charset="0"/>
                <a:cs typeface="Courier New" panose="02070309020205020404" pitchFamily="49" charset="0"/>
              </a:rPr>
              <a:t>)"&gt;&lt;/ion-input&gt;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&lt;ion-item *</a:t>
            </a:r>
            <a:r>
              <a:rPr lang="en-US" sz="2100" dirty="0" err="1">
                <a:latin typeface="Courier New" panose="02070309020205020404" pitchFamily="49" charset="0"/>
                <a:cs typeface="Courier New" panose="02070309020205020404" pitchFamily="49" charset="0"/>
              </a:rPr>
              <a:t>ngIf</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slideOneForm.controls.age.valid</a:t>
            </a:r>
            <a:r>
              <a:rPr lang="en-US" sz="2100" dirty="0">
                <a:latin typeface="Courier New" panose="02070309020205020404" pitchFamily="49" charset="0"/>
                <a:cs typeface="Courier New" panose="02070309020205020404" pitchFamily="49" charset="0"/>
              </a:rPr>
              <a:t>  &amp;&amp; (</a:t>
            </a:r>
            <a:r>
              <a:rPr lang="en-US" sz="2100" dirty="0" err="1">
                <a:latin typeface="Courier New" panose="02070309020205020404" pitchFamily="49" charset="0"/>
                <a:cs typeface="Courier New" panose="02070309020205020404" pitchFamily="49" charset="0"/>
              </a:rPr>
              <a:t>slideOneForm.controls.age.dirty</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submitAttempt</a:t>
            </a:r>
            <a:r>
              <a:rPr lang="en-US" sz="2100" dirty="0">
                <a:latin typeface="Courier New" panose="02070309020205020404" pitchFamily="49" charset="0"/>
                <a:cs typeface="Courier New" panose="02070309020205020404" pitchFamily="49" charset="0"/>
              </a:rPr>
              <a:t>)"&gt;</a:t>
            </a:r>
          </a:p>
          <a:p>
            <a:pPr marL="114300" indent="0" fontAlgn="base">
              <a:buNone/>
            </a:pPr>
            <a:r>
              <a:rPr lang="en-US" sz="2100" dirty="0">
                <a:latin typeface="Courier New" panose="02070309020205020404" pitchFamily="49" charset="0"/>
                <a:cs typeface="Courier New" panose="02070309020205020404" pitchFamily="49" charset="0"/>
              </a:rPr>
              <a:t>           &lt;p&gt;Please enter a valid age.&lt;/p&gt;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a:buNone/>
            </a:pPr>
            <a:endParaRPr lang="en-US" dirty="0"/>
          </a:p>
        </p:txBody>
      </p:sp>
    </p:spTree>
    <p:extLst>
      <p:ext uri="{BB962C8B-B14F-4D97-AF65-F5344CB8AC3E}">
        <p14:creationId xmlns:p14="http://schemas.microsoft.com/office/powerpoint/2010/main" val="2569326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p:txBody>
          <a:bodyPr>
            <a:normAutofit fontScale="62500" lnSpcReduction="20000"/>
          </a:bodyPr>
          <a:lstStyle/>
          <a:p>
            <a:pPr marL="114300" indent="0" fontAlgn="base">
              <a:buNone/>
            </a:pPr>
            <a:r>
              <a:rPr lang="en-US" dirty="0"/>
              <a:t> </a:t>
            </a:r>
            <a:r>
              <a:rPr lang="en-US" sz="2100" dirty="0">
                <a:latin typeface="Courier New" panose="02070309020205020404" pitchFamily="49" charset="0"/>
                <a:cs typeface="Courier New" panose="02070309020205020404" pitchFamily="49" charset="0"/>
              </a:rPr>
              <a:t>&lt;/form&gt;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&lt;/ion-list&gt;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&lt;/ion-slide&gt;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&lt;ion-slide&gt;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&lt;ion-list no-lines&gt;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&lt;form [</a:t>
            </a:r>
            <a:r>
              <a:rPr lang="en-US" sz="2100" dirty="0" err="1">
                <a:latin typeface="Courier New" panose="02070309020205020404" pitchFamily="49" charset="0"/>
                <a:cs typeface="Courier New" panose="02070309020205020404" pitchFamily="49" charset="0"/>
              </a:rPr>
              <a:t>formGroup</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slideTwoForm</a:t>
            </a:r>
            <a:r>
              <a:rPr lang="en-US" sz="2100" dirty="0">
                <a:latin typeface="Courier New" panose="02070309020205020404" pitchFamily="49" charset="0"/>
                <a:cs typeface="Courier New" panose="02070309020205020404" pitchFamily="49" charset="0"/>
              </a:rPr>
              <a:t>"&gt;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&lt;ion-label floating&gt;Username&lt;/ion-label&gt;</a:t>
            </a:r>
          </a:p>
          <a:p>
            <a:pPr marL="114300" indent="0" fontAlgn="base">
              <a:buNone/>
            </a:pPr>
            <a:r>
              <a:rPr lang="en-US" sz="2100" dirty="0">
                <a:latin typeface="Courier New" panose="02070309020205020404" pitchFamily="49" charset="0"/>
                <a:cs typeface="Courier New" panose="02070309020205020404" pitchFamily="49" charset="0"/>
              </a:rPr>
              <a:t>                &lt;ion-input [</a:t>
            </a:r>
            <a:r>
              <a:rPr lang="en-US" sz="2100" dirty="0" err="1">
                <a:latin typeface="Courier New" panose="02070309020205020404" pitchFamily="49" charset="0"/>
                <a:cs typeface="Courier New" panose="02070309020205020404" pitchFamily="49" charset="0"/>
              </a:rPr>
              <a:t>class.invalid</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slideTwoForm.controls.username.valid</a:t>
            </a:r>
            <a:r>
              <a:rPr lang="en-US" sz="2100" dirty="0">
                <a:latin typeface="Courier New" panose="02070309020205020404" pitchFamily="49" charset="0"/>
                <a:cs typeface="Courier New" panose="02070309020205020404" pitchFamily="49" charset="0"/>
              </a:rPr>
              <a:t> &amp;&amp; (</a:t>
            </a:r>
            <a:r>
              <a:rPr lang="en-US" sz="2100" dirty="0" err="1">
                <a:latin typeface="Courier New" panose="02070309020205020404" pitchFamily="49" charset="0"/>
                <a:cs typeface="Courier New" panose="02070309020205020404" pitchFamily="49" charset="0"/>
              </a:rPr>
              <a:t>slideTwoForm.controls.username.dirty</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submitAttempt</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formControlName</a:t>
            </a:r>
            <a:r>
              <a:rPr lang="en-US" sz="2100" dirty="0">
                <a:latin typeface="Courier New" panose="02070309020205020404" pitchFamily="49" charset="0"/>
                <a:cs typeface="Courier New" panose="02070309020205020404" pitchFamily="49" charset="0"/>
              </a:rPr>
              <a:t>="username" type="text"&gt;&lt;/ion-input&gt;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fontAlgn="base">
              <a:buNone/>
            </a:pPr>
            <a:r>
              <a:rPr lang="en-US" sz="2100" dirty="0">
                <a:latin typeface="Courier New" panose="02070309020205020404" pitchFamily="49" charset="0"/>
                <a:cs typeface="Courier New" panose="02070309020205020404" pitchFamily="49" charset="0"/>
              </a:rPr>
              <a:t> </a:t>
            </a:r>
          </a:p>
          <a:p>
            <a:pPr marL="114300" indent="0" fontAlgn="base">
              <a:buNone/>
            </a:pPr>
            <a:r>
              <a:rPr lang="en-US" sz="2100" dirty="0">
                <a:latin typeface="Courier New" panose="02070309020205020404" pitchFamily="49" charset="0"/>
                <a:cs typeface="Courier New" panose="02070309020205020404" pitchFamily="49" charset="0"/>
              </a:rPr>
              <a:t>            &lt;ion-item *</a:t>
            </a:r>
            <a:r>
              <a:rPr lang="en-US" sz="2100" dirty="0" err="1">
                <a:latin typeface="Courier New" panose="02070309020205020404" pitchFamily="49" charset="0"/>
                <a:cs typeface="Courier New" panose="02070309020205020404" pitchFamily="49" charset="0"/>
              </a:rPr>
              <a:t>ngIf</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slideTwoForm.controls.username.pending</a:t>
            </a:r>
            <a:r>
              <a:rPr lang="en-US" sz="2100" dirty="0">
                <a:latin typeface="Courier New" panose="02070309020205020404" pitchFamily="49" charset="0"/>
                <a:cs typeface="Courier New" panose="02070309020205020404" pitchFamily="49" charset="0"/>
              </a:rPr>
              <a:t>"&gt;</a:t>
            </a:r>
          </a:p>
          <a:p>
            <a:pPr marL="114300" indent="0" fontAlgn="base">
              <a:buNone/>
            </a:pPr>
            <a:r>
              <a:rPr lang="en-US" sz="2100" dirty="0">
                <a:latin typeface="Courier New" panose="02070309020205020404" pitchFamily="49" charset="0"/>
                <a:cs typeface="Courier New" panose="02070309020205020404" pitchFamily="49" charset="0"/>
              </a:rPr>
              <a:t>                &lt;p&gt;Checking username...&lt;/p&gt;</a:t>
            </a:r>
          </a:p>
          <a:p>
            <a:pPr marL="114300" indent="0" fontAlgn="base">
              <a:buNone/>
            </a:pPr>
            <a:r>
              <a:rPr lang="en-US" sz="2100" dirty="0">
                <a:latin typeface="Courier New" panose="02070309020205020404" pitchFamily="49" charset="0"/>
                <a:cs typeface="Courier New" panose="02070309020205020404" pitchFamily="49" charset="0"/>
              </a:rPr>
              <a:t>            &lt;/ion-item&gt;</a:t>
            </a:r>
          </a:p>
          <a:p>
            <a:pPr marL="114300" indent="0">
              <a:buNone/>
            </a:pPr>
            <a:endParaRPr lang="en-US" dirty="0"/>
          </a:p>
        </p:txBody>
      </p:sp>
    </p:spTree>
    <p:extLst>
      <p:ext uri="{BB962C8B-B14F-4D97-AF65-F5344CB8AC3E}">
        <p14:creationId xmlns:p14="http://schemas.microsoft.com/office/powerpoint/2010/main" val="3112178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p:txBody>
          <a:bodyPr>
            <a:normAutofit fontScale="70000" lnSpcReduction="20000"/>
          </a:bodyPr>
          <a:lstStyle/>
          <a:p>
            <a:pPr marL="114300" indent="0" fontAlgn="base">
              <a:buNone/>
            </a:pPr>
            <a:r>
              <a:rPr lang="en-US" dirty="0"/>
              <a:t>    </a:t>
            </a:r>
            <a:r>
              <a:rPr lang="en-US" sz="1900" dirty="0">
                <a:latin typeface="Courier New" panose="02070309020205020404" pitchFamily="49" charset="0"/>
                <a:cs typeface="Courier New" panose="02070309020205020404" pitchFamily="49" charset="0"/>
              </a:rPr>
              <a:t> &lt;ion-item *</a:t>
            </a:r>
            <a:r>
              <a:rPr lang="en-US" sz="1900" dirty="0" err="1">
                <a:latin typeface="Courier New" panose="02070309020205020404" pitchFamily="49" charset="0"/>
                <a:cs typeface="Courier New" panose="02070309020205020404" pitchFamily="49" charset="0"/>
              </a:rPr>
              <a:t>ngIf</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slideTwoForm.controls.username.valid</a:t>
            </a:r>
            <a:r>
              <a:rPr lang="en-US" sz="1900" dirty="0">
                <a:latin typeface="Courier New" panose="02070309020205020404" pitchFamily="49" charset="0"/>
                <a:cs typeface="Courier New" panose="02070309020205020404" pitchFamily="49" charset="0"/>
              </a:rPr>
              <a:t> &amp;&amp; !</a:t>
            </a:r>
            <a:r>
              <a:rPr lang="en-US" sz="1900" dirty="0" err="1">
                <a:latin typeface="Courier New" panose="02070309020205020404" pitchFamily="49" charset="0"/>
                <a:cs typeface="Courier New" panose="02070309020205020404" pitchFamily="49" charset="0"/>
              </a:rPr>
              <a:t>slideTwoForm.controls.username.pending</a:t>
            </a:r>
            <a:r>
              <a:rPr lang="en-US" sz="1900" dirty="0">
                <a:latin typeface="Courier New" panose="02070309020205020404" pitchFamily="49" charset="0"/>
                <a:cs typeface="Courier New" panose="02070309020205020404" pitchFamily="49" charset="0"/>
              </a:rPr>
              <a:t> &amp;&amp; (</a:t>
            </a:r>
            <a:r>
              <a:rPr lang="en-US" sz="1900" dirty="0" err="1">
                <a:latin typeface="Courier New" panose="02070309020205020404" pitchFamily="49" charset="0"/>
                <a:cs typeface="Courier New" panose="02070309020205020404" pitchFamily="49" charset="0"/>
              </a:rPr>
              <a:t>slideTwoForm.controls.username.dirty</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submitAttempt</a:t>
            </a:r>
            <a:r>
              <a:rPr lang="en-US" sz="1900" dirty="0">
                <a:latin typeface="Courier New" panose="02070309020205020404" pitchFamily="49" charset="0"/>
                <a:cs typeface="Courier New" panose="02070309020205020404" pitchFamily="49" charset="0"/>
              </a:rPr>
              <a:t>)"&gt;</a:t>
            </a:r>
          </a:p>
          <a:p>
            <a:pPr marL="114300" indent="0" fontAlgn="base">
              <a:buNone/>
            </a:pPr>
            <a:r>
              <a:rPr lang="en-US" sz="1900" dirty="0">
                <a:latin typeface="Courier New" panose="02070309020205020404" pitchFamily="49" charset="0"/>
                <a:cs typeface="Courier New" panose="02070309020205020404" pitchFamily="49" charset="0"/>
              </a:rPr>
              <a:t>                &lt;p&gt;Sorry, that username can not be used!&lt;/p&gt;</a:t>
            </a:r>
          </a:p>
          <a:p>
            <a:pPr marL="114300" indent="0" fontAlgn="base">
              <a:buNone/>
            </a:pPr>
            <a:r>
              <a:rPr lang="en-US" sz="1900" dirty="0">
                <a:latin typeface="Courier New" panose="02070309020205020404" pitchFamily="49" charset="0"/>
                <a:cs typeface="Courier New" panose="02070309020205020404" pitchFamily="49" charset="0"/>
              </a:rPr>
              <a:t>            &lt;/ion-item&gt;</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&lt;ion-item&gt;</a:t>
            </a:r>
          </a:p>
          <a:p>
            <a:pPr marL="114300" indent="0" fontAlgn="base">
              <a:buNone/>
            </a:pPr>
            <a:r>
              <a:rPr lang="en-US" sz="1900" dirty="0">
                <a:latin typeface="Courier New" panose="02070309020205020404" pitchFamily="49" charset="0"/>
                <a:cs typeface="Courier New" panose="02070309020205020404" pitchFamily="49" charset="0"/>
              </a:rPr>
              <a:t>                &lt;ion-label floating&gt;Privacy&lt;/ion-label&gt;</a:t>
            </a:r>
          </a:p>
          <a:p>
            <a:pPr marL="114300" indent="0" fontAlgn="base">
              <a:buNone/>
            </a:pPr>
            <a:r>
              <a:rPr lang="en-US" sz="1900" dirty="0">
                <a:latin typeface="Courier New" panose="02070309020205020404" pitchFamily="49" charset="0"/>
                <a:cs typeface="Courier New" panose="02070309020205020404" pitchFamily="49" charset="0"/>
              </a:rPr>
              <a:t>                &lt;ion-select [</a:t>
            </a:r>
            <a:r>
              <a:rPr lang="en-US" sz="1900" dirty="0" err="1">
                <a:latin typeface="Courier New" panose="02070309020205020404" pitchFamily="49" charset="0"/>
                <a:cs typeface="Courier New" panose="02070309020205020404" pitchFamily="49" charset="0"/>
              </a:rPr>
              <a:t>class.invalid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slideTwoForm.controls.privacy.valid</a:t>
            </a:r>
            <a:r>
              <a:rPr lang="en-US" sz="1900" dirty="0">
                <a:latin typeface="Courier New" panose="02070309020205020404" pitchFamily="49" charset="0"/>
                <a:cs typeface="Courier New" panose="02070309020205020404" pitchFamily="49" charset="0"/>
              </a:rPr>
              <a:t> &amp;&amp; (</a:t>
            </a:r>
            <a:r>
              <a:rPr lang="en-US" sz="1900" dirty="0" err="1">
                <a:latin typeface="Courier New" panose="02070309020205020404" pitchFamily="49" charset="0"/>
                <a:cs typeface="Courier New" panose="02070309020205020404" pitchFamily="49" charset="0"/>
              </a:rPr>
              <a:t>slideTwoForm.controls.privacy.dirty</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submitAttempt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formControlName</a:t>
            </a:r>
            <a:r>
              <a:rPr lang="en-US" sz="1900" dirty="0">
                <a:latin typeface="Courier New" panose="02070309020205020404" pitchFamily="49" charset="0"/>
                <a:cs typeface="Courier New" panose="02070309020205020404" pitchFamily="49" charset="0"/>
              </a:rPr>
              <a:t>="privacy"&gt;</a:t>
            </a:r>
          </a:p>
          <a:p>
            <a:pPr marL="114300" indent="0" fontAlgn="base">
              <a:buNone/>
            </a:pPr>
            <a:r>
              <a:rPr lang="en-US" sz="1900" dirty="0">
                <a:latin typeface="Courier New" panose="02070309020205020404" pitchFamily="49" charset="0"/>
                <a:cs typeface="Courier New" panose="02070309020205020404" pitchFamily="49" charset="0"/>
              </a:rPr>
              <a:t>                    &lt;ion-option value="public" checked="true"&gt;Public&lt;/ion-option&gt;</a:t>
            </a:r>
          </a:p>
          <a:p>
            <a:pPr marL="114300" indent="0" fontAlgn="base">
              <a:buNone/>
            </a:pPr>
            <a:r>
              <a:rPr lang="en-US" sz="1900" dirty="0">
                <a:latin typeface="Courier New" panose="02070309020205020404" pitchFamily="49" charset="0"/>
                <a:cs typeface="Courier New" panose="02070309020205020404" pitchFamily="49" charset="0"/>
              </a:rPr>
              <a:t>                    &lt;ion-option value="friends"&gt;Friends Only&lt;/ion-option&gt;</a:t>
            </a:r>
          </a:p>
          <a:p>
            <a:pPr marL="114300" indent="0" fontAlgn="base">
              <a:buNone/>
            </a:pPr>
            <a:r>
              <a:rPr lang="en-US" sz="1900" dirty="0">
                <a:latin typeface="Courier New" panose="02070309020205020404" pitchFamily="49" charset="0"/>
                <a:cs typeface="Courier New" panose="02070309020205020404" pitchFamily="49" charset="0"/>
              </a:rPr>
              <a:t>                    &lt;ion-option value="private"&gt;Private&lt;/ion-option&gt;</a:t>
            </a:r>
          </a:p>
          <a:p>
            <a:pPr marL="114300" indent="0" fontAlgn="base">
              <a:buNone/>
            </a:pPr>
            <a:r>
              <a:rPr lang="en-US" sz="1900" dirty="0">
                <a:latin typeface="Courier New" panose="02070309020205020404" pitchFamily="49" charset="0"/>
                <a:cs typeface="Courier New" panose="02070309020205020404" pitchFamily="49" charset="0"/>
              </a:rPr>
              <a:t>                &lt;/ion-select&gt;</a:t>
            </a:r>
          </a:p>
          <a:p>
            <a:pPr marL="114300" indent="0" fontAlgn="base">
              <a:buNone/>
            </a:pPr>
            <a:r>
              <a:rPr lang="en-US" sz="1900" dirty="0">
                <a:latin typeface="Courier New" panose="02070309020205020404" pitchFamily="49" charset="0"/>
                <a:cs typeface="Courier New" panose="02070309020205020404" pitchFamily="49" charset="0"/>
              </a:rPr>
              <a:t>            &lt;/ion-item&gt;</a:t>
            </a:r>
          </a:p>
          <a:p>
            <a:pPr marL="114300" indent="0" fontAlgn="base">
              <a:buNone/>
            </a:pPr>
            <a:r>
              <a:rPr lang="en-US" sz="1900" dirty="0">
                <a:latin typeface="Courier New" panose="02070309020205020404" pitchFamily="49" charset="0"/>
                <a:cs typeface="Courier New" panose="02070309020205020404" pitchFamily="49" charset="0"/>
              </a:rPr>
              <a:t> </a:t>
            </a:r>
          </a:p>
          <a:p>
            <a:pPr marL="114300" indent="0" fontAlgn="base">
              <a:buNone/>
            </a:pPr>
            <a:r>
              <a:rPr lang="en-US" sz="1900" dirty="0">
                <a:latin typeface="Courier New" panose="02070309020205020404" pitchFamily="49" charset="0"/>
                <a:cs typeface="Courier New" panose="02070309020205020404" pitchFamily="49" charset="0"/>
              </a:rPr>
              <a:t>            &lt;ion-item&gt;</a:t>
            </a:r>
          </a:p>
          <a:p>
            <a:pPr marL="114300" indent="0" fontAlgn="base">
              <a:buNone/>
            </a:pPr>
            <a:r>
              <a:rPr lang="en-US" sz="1900" dirty="0">
                <a:latin typeface="Courier New" panose="02070309020205020404" pitchFamily="49" charset="0"/>
                <a:cs typeface="Courier New" panose="02070309020205020404" pitchFamily="49" charset="0"/>
              </a:rPr>
              <a:t>                &lt;ion-label floating&gt;Bio&lt;/ion-label&gt;</a:t>
            </a:r>
          </a:p>
          <a:p>
            <a:pPr marL="114300" indent="0" fontAlgn="base">
              <a:buNone/>
            </a:pPr>
            <a:r>
              <a:rPr lang="en-US" sz="1900" dirty="0">
                <a:latin typeface="Courier New" panose="02070309020205020404" pitchFamily="49" charset="0"/>
                <a:cs typeface="Courier New" panose="02070309020205020404" pitchFamily="49" charset="0"/>
              </a:rPr>
              <a:t>                &lt;ion-</a:t>
            </a:r>
            <a:r>
              <a:rPr lang="en-US" sz="1900" dirty="0" err="1">
                <a:latin typeface="Courier New" panose="02070309020205020404" pitchFamily="49" charset="0"/>
                <a:cs typeface="Courier New" panose="02070309020205020404" pitchFamily="49" charset="0"/>
              </a:rPr>
              <a:t>textarea</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formControlName</a:t>
            </a:r>
            <a:r>
              <a:rPr lang="en-US" sz="1900" dirty="0">
                <a:latin typeface="Courier New" panose="02070309020205020404" pitchFamily="49" charset="0"/>
                <a:cs typeface="Courier New" panose="02070309020205020404" pitchFamily="49" charset="0"/>
              </a:rPr>
              <a:t>="bio"&gt;&lt;/ion-</a:t>
            </a:r>
            <a:r>
              <a:rPr lang="en-US" sz="1900" dirty="0" err="1">
                <a:latin typeface="Courier New" panose="02070309020205020404" pitchFamily="49" charset="0"/>
                <a:cs typeface="Courier New" panose="02070309020205020404" pitchFamily="49" charset="0"/>
              </a:rPr>
              <a:t>textarea</a:t>
            </a:r>
            <a:r>
              <a:rPr lang="en-US" sz="1900" dirty="0">
                <a:latin typeface="Courier New" panose="02070309020205020404" pitchFamily="49" charset="0"/>
                <a:cs typeface="Courier New" panose="02070309020205020404" pitchFamily="49" charset="0"/>
              </a:rPr>
              <a:t>&gt;</a:t>
            </a:r>
          </a:p>
          <a:p>
            <a:pPr marL="114300" indent="0" fontAlgn="base">
              <a:buNone/>
            </a:pPr>
            <a:r>
              <a:rPr lang="en-US" sz="1900" dirty="0">
                <a:latin typeface="Courier New" panose="02070309020205020404" pitchFamily="49" charset="0"/>
                <a:cs typeface="Courier New" panose="02070309020205020404" pitchFamily="49" charset="0"/>
              </a:rPr>
              <a:t>            &lt;/ion-item&gt;</a:t>
            </a:r>
          </a:p>
          <a:p>
            <a:pPr marL="114300" indent="0">
              <a:buNone/>
            </a:pPr>
            <a:endParaRPr lang="en-US" dirty="0"/>
          </a:p>
        </p:txBody>
      </p:sp>
    </p:spTree>
    <p:extLst>
      <p:ext uri="{BB962C8B-B14F-4D97-AF65-F5344CB8AC3E}">
        <p14:creationId xmlns:p14="http://schemas.microsoft.com/office/powerpoint/2010/main" val="9807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p:txBody>
          <a:bodyPr/>
          <a:lstStyle/>
          <a:p>
            <a:pPr marL="114300" indent="0" fontAlgn="base">
              <a:lnSpc>
                <a:spcPct val="80000"/>
              </a:lnSpc>
              <a:buNone/>
            </a:pPr>
            <a:r>
              <a:rPr lang="en-US" dirty="0"/>
              <a:t> </a:t>
            </a:r>
            <a:r>
              <a:rPr lang="en-US" sz="1300" dirty="0">
                <a:latin typeface="Courier New" panose="02070309020205020404" pitchFamily="49" charset="0"/>
                <a:cs typeface="Courier New" panose="02070309020205020404" pitchFamily="49" charset="0"/>
              </a:rPr>
              <a:t> &lt;/form&gt;</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&lt;/ion-list&gt;</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&lt;button ion-button full color="primary" </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(click)="save()"&gt;Create Account!&lt;/button&gt;</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&lt;/ion-slide&gt;</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 </a:t>
            </a:r>
          </a:p>
          <a:p>
            <a:pPr marL="114300" indent="0" fontAlgn="base">
              <a:lnSpc>
                <a:spcPct val="80000"/>
              </a:lnSpc>
              <a:buNone/>
            </a:pPr>
            <a:r>
              <a:rPr lang="en-US" sz="1300" dirty="0">
                <a:latin typeface="Courier New" panose="02070309020205020404" pitchFamily="49" charset="0"/>
                <a:cs typeface="Courier New" panose="02070309020205020404" pitchFamily="49" charset="0"/>
              </a:rPr>
              <a:t>&lt;/ion-slides&gt;</a:t>
            </a:r>
          </a:p>
          <a:p>
            <a:pPr marL="114300" indent="0">
              <a:buNone/>
            </a:pPr>
            <a:endParaRPr lang="en-US" dirty="0"/>
          </a:p>
        </p:txBody>
      </p:sp>
    </p:spTree>
    <p:extLst>
      <p:ext uri="{BB962C8B-B14F-4D97-AF65-F5344CB8AC3E}">
        <p14:creationId xmlns:p14="http://schemas.microsoft.com/office/powerpoint/2010/main" val="3587079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Explanation-1</a:t>
            </a:r>
          </a:p>
        </p:txBody>
      </p:sp>
      <p:sp>
        <p:nvSpPr>
          <p:cNvPr id="3" name="Content Placeholder 2"/>
          <p:cNvSpPr>
            <a:spLocks noGrp="1"/>
          </p:cNvSpPr>
          <p:nvPr>
            <p:ph idx="1"/>
          </p:nvPr>
        </p:nvSpPr>
        <p:spPr/>
        <p:txBody>
          <a:bodyPr/>
          <a:lstStyle/>
          <a:p>
            <a:r>
              <a:rPr lang="en-US" dirty="0"/>
              <a:t>First of all, we’ve added the invalid class conditionally to most elements using something like this:</a:t>
            </a:r>
          </a:p>
          <a:p>
            <a:endParaRPr lang="en-US" dirty="0"/>
          </a:p>
          <a:p>
            <a:pPr marL="411480"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class.invalid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slideTwoForm.controls.privacy.valid</a:t>
            </a:r>
            <a:r>
              <a:rPr lang="en-US" sz="1400" dirty="0">
                <a:latin typeface="Courier New" panose="02070309020205020404" pitchFamily="49" charset="0"/>
                <a:cs typeface="Courier New" panose="02070309020205020404" pitchFamily="49" charset="0"/>
              </a:rPr>
              <a:t> &amp;&amp; (</a:t>
            </a:r>
            <a:r>
              <a:rPr lang="en-US" sz="1400" dirty="0" err="1">
                <a:latin typeface="Courier New" panose="02070309020205020404" pitchFamily="49" charset="0"/>
                <a:cs typeface="Courier New" panose="02070309020205020404" pitchFamily="49" charset="0"/>
              </a:rPr>
              <a:t>slideTwoForm.controls.privacy.dirty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submitAttempt</a:t>
            </a:r>
            <a:r>
              <a:rPr lang="en-US" sz="1400" dirty="0">
                <a:latin typeface="Courier New" panose="02070309020205020404" pitchFamily="49" charset="0"/>
                <a:cs typeface="Courier New" panose="02070309020205020404" pitchFamily="49" charset="0"/>
              </a:rPr>
              <a:t>)“</a:t>
            </a:r>
          </a:p>
          <a:p>
            <a:pPr marL="411480" lvl="1" indent="0">
              <a:buNone/>
            </a:pPr>
            <a:endParaRPr lang="en-US" sz="1400" dirty="0">
              <a:latin typeface="Courier New" panose="02070309020205020404" pitchFamily="49" charset="0"/>
              <a:cs typeface="Courier New" panose="02070309020205020404" pitchFamily="49" charset="0"/>
            </a:endParaRPr>
          </a:p>
          <a:p>
            <a:r>
              <a:rPr lang="en-US" sz="2400" dirty="0"/>
              <a:t>This will give the element the invalid styling only if the input is invalid (which we can do by checking the valid property on the </a:t>
            </a:r>
            <a:r>
              <a:rPr lang="en-US" sz="2400" dirty="0" err="1"/>
              <a:t>FormControl</a:t>
            </a:r>
            <a:r>
              <a:rPr lang="en-US" sz="2400" dirty="0"/>
              <a:t>) and the user has made an attempt to input a value, or they have attempted to submit the form. If the dirty property is true it means the value has been changed by the user – we don’t want to display errors for every input right away.</a:t>
            </a:r>
          </a:p>
        </p:txBody>
      </p:sp>
    </p:spTree>
    <p:extLst>
      <p:ext uri="{BB962C8B-B14F-4D97-AF65-F5344CB8AC3E}">
        <p14:creationId xmlns:p14="http://schemas.microsoft.com/office/powerpoint/2010/main" val="3279372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Explanation-2</a:t>
            </a:r>
          </a:p>
        </p:txBody>
      </p:sp>
      <p:sp>
        <p:nvSpPr>
          <p:cNvPr id="3" name="Content Placeholder 2"/>
          <p:cNvSpPr>
            <a:spLocks noGrp="1"/>
          </p:cNvSpPr>
          <p:nvPr>
            <p:ph idx="1"/>
          </p:nvPr>
        </p:nvSpPr>
        <p:spPr/>
        <p:txBody>
          <a:bodyPr>
            <a:normAutofit lnSpcReduction="10000"/>
          </a:bodyPr>
          <a:lstStyle/>
          <a:p>
            <a:r>
              <a:rPr lang="en-US" dirty="0"/>
              <a:t>We have also added a few items that will display only when an invalid value is supplied to explain to the user what is wrong:</a:t>
            </a:r>
          </a:p>
          <a:p>
            <a:pPr marL="411480" lvl="1" indent="0" fontAlgn="base">
              <a:buNone/>
            </a:pPr>
            <a:r>
              <a:rPr lang="en-US" sz="1400" dirty="0">
                <a:latin typeface="Courier New" panose="02070309020205020404" pitchFamily="49" charset="0"/>
                <a:cs typeface="Courier New" panose="02070309020205020404" pitchFamily="49" charset="0"/>
              </a:rPr>
              <a:t>&lt;ion-item *</a:t>
            </a:r>
            <a:r>
              <a:rPr lang="en-US" sz="1400" dirty="0" err="1">
                <a:latin typeface="Courier New" panose="02070309020205020404" pitchFamily="49" charset="0"/>
                <a:cs typeface="Courier New" panose="02070309020205020404" pitchFamily="49" charset="0"/>
              </a:rPr>
              <a:t>ngIf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slideOneForm.controls.firstName.valid</a:t>
            </a:r>
            <a:r>
              <a:rPr lang="en-US" sz="1400" dirty="0">
                <a:latin typeface="Courier New" panose="02070309020205020404" pitchFamily="49" charset="0"/>
                <a:cs typeface="Courier New" panose="02070309020205020404" pitchFamily="49" charset="0"/>
              </a:rPr>
              <a:t>  &amp;&amp; (</a:t>
            </a:r>
            <a:r>
              <a:rPr lang="en-US" sz="1400" dirty="0" err="1">
                <a:latin typeface="Courier New" panose="02070309020205020404" pitchFamily="49" charset="0"/>
                <a:cs typeface="Courier New" panose="02070309020205020404" pitchFamily="49" charset="0"/>
              </a:rPr>
              <a:t>slideTwoForm.controls.firstName.dirty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submitAttempt</a:t>
            </a:r>
            <a:r>
              <a:rPr lang="en-US" sz="1400" dirty="0">
                <a:latin typeface="Courier New" panose="02070309020205020404" pitchFamily="49" charset="0"/>
                <a:cs typeface="Courier New" panose="02070309020205020404" pitchFamily="49" charset="0"/>
              </a:rPr>
              <a:t>)"&gt;</a:t>
            </a:r>
          </a:p>
          <a:p>
            <a:pPr marL="411480" lvl="1" indent="0" fontAlgn="base">
              <a:buNone/>
            </a:pPr>
            <a:r>
              <a:rPr lang="en-US" sz="1400" dirty="0">
                <a:latin typeface="Courier New" panose="02070309020205020404" pitchFamily="49" charset="0"/>
                <a:cs typeface="Courier New" panose="02070309020205020404" pitchFamily="49" charset="0"/>
              </a:rPr>
              <a:t>    &lt;p&gt;Please enter a valid name.&lt;/p&gt;</a:t>
            </a:r>
          </a:p>
          <a:p>
            <a:pPr marL="411480" lvl="1" indent="0" fontAlgn="base">
              <a:buNone/>
            </a:pPr>
            <a:r>
              <a:rPr lang="en-US" sz="1400" dirty="0">
                <a:latin typeface="Courier New" panose="02070309020205020404" pitchFamily="49" charset="0"/>
                <a:cs typeface="Courier New" panose="02070309020205020404" pitchFamily="49" charset="0"/>
              </a:rPr>
              <a:t>&lt;/ion-item&gt;</a:t>
            </a:r>
          </a:p>
          <a:p>
            <a:endParaRPr lang="en-US" dirty="0"/>
          </a:p>
          <a:p>
            <a:r>
              <a:rPr lang="en-US" dirty="0"/>
              <a:t>Our username field is a bit of a special case, since it asynchronously checks to see if the value is valid (which in our case will always take two seconds) we display a message whilst the value is being checked by checking the pending property on the </a:t>
            </a:r>
            <a:r>
              <a:rPr lang="en-US" b="1" dirty="0"/>
              <a:t>Control</a:t>
            </a:r>
            <a:r>
              <a:rPr lang="en-US" dirty="0"/>
              <a:t>:</a:t>
            </a:r>
          </a:p>
          <a:p>
            <a:endParaRPr lang="en-US" dirty="0"/>
          </a:p>
          <a:p>
            <a:pPr marL="411480" lvl="1" indent="0" fontAlgn="base">
              <a:buNone/>
            </a:pPr>
            <a:r>
              <a:rPr lang="en-US" sz="1400" dirty="0">
                <a:latin typeface="Courier New" panose="02070309020205020404" pitchFamily="49" charset="0"/>
                <a:cs typeface="Courier New" panose="02070309020205020404" pitchFamily="49" charset="0"/>
              </a:rPr>
              <a:t>&lt;ion-item *</a:t>
            </a:r>
            <a:r>
              <a:rPr lang="en-US" sz="1400" dirty="0" err="1">
                <a:latin typeface="Courier New" panose="02070309020205020404" pitchFamily="49" charset="0"/>
                <a:cs typeface="Courier New" panose="02070309020205020404" pitchFamily="49" charset="0"/>
              </a:rPr>
              <a:t>ngIf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slideTwoForm.controls.username.pending</a:t>
            </a:r>
            <a:r>
              <a:rPr lang="en-US" sz="1400" dirty="0">
                <a:latin typeface="Courier New" panose="02070309020205020404" pitchFamily="49" charset="0"/>
                <a:cs typeface="Courier New" panose="02070309020205020404" pitchFamily="49" charset="0"/>
              </a:rPr>
              <a:t>"&gt;</a:t>
            </a:r>
          </a:p>
          <a:p>
            <a:pPr marL="411480" lvl="1" indent="0" fontAlgn="base">
              <a:buNone/>
            </a:pPr>
            <a:r>
              <a:rPr lang="en-US" sz="1400" dirty="0">
                <a:latin typeface="Courier New" panose="02070309020205020404" pitchFamily="49" charset="0"/>
                <a:cs typeface="Courier New" panose="02070309020205020404" pitchFamily="49" charset="0"/>
              </a:rPr>
              <a:t>    &lt;p&gt;Checking username...&lt;/p&gt;</a:t>
            </a:r>
          </a:p>
          <a:p>
            <a:pPr marL="411480" lvl="1" indent="0" fontAlgn="base">
              <a:buNone/>
            </a:pPr>
            <a:r>
              <a:rPr lang="en-US" sz="1400" dirty="0">
                <a:latin typeface="Courier New" panose="02070309020205020404" pitchFamily="49" charset="0"/>
                <a:cs typeface="Courier New" panose="02070309020205020404" pitchFamily="49" charset="0"/>
              </a:rPr>
              <a:t>&lt;/ion-item&gt;</a:t>
            </a:r>
          </a:p>
          <a:p>
            <a:endParaRPr lang="en-US" dirty="0"/>
          </a:p>
        </p:txBody>
      </p:sp>
    </p:spTree>
    <p:extLst>
      <p:ext uri="{BB962C8B-B14F-4D97-AF65-F5344CB8AC3E}">
        <p14:creationId xmlns:p14="http://schemas.microsoft.com/office/powerpoint/2010/main" val="177997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Template driven forms</a:t>
            </a:r>
            <a:endParaRPr lang="en-US" dirty="0"/>
          </a:p>
        </p:txBody>
      </p:sp>
      <p:sp>
        <p:nvSpPr>
          <p:cNvPr id="3" name="Content Placeholder 2"/>
          <p:cNvSpPr>
            <a:spLocks noGrp="1"/>
          </p:cNvSpPr>
          <p:nvPr>
            <p:ph idx="1"/>
          </p:nvPr>
        </p:nvSpPr>
        <p:spPr/>
        <p:txBody>
          <a:bodyPr/>
          <a:lstStyle/>
          <a:p>
            <a:r>
              <a:rPr lang="en-US" dirty="0"/>
              <a:t>You can place HTML form controls (such as &lt;input&gt; or &lt;select&gt;) in the component template and bind them to data model properties in the component, using directives like </a:t>
            </a:r>
            <a:r>
              <a:rPr lang="en-US" dirty="0" err="1"/>
              <a:t>ngModel</a:t>
            </a:r>
            <a:r>
              <a:rPr lang="en-US" dirty="0"/>
              <a:t>. </a:t>
            </a:r>
          </a:p>
          <a:p>
            <a:r>
              <a:rPr lang="en-US" dirty="0"/>
              <a:t>In template-driven forms, you don’t create Angular form control objects. Angular directives creates them for you using information from your data bindings. You don’t have to push and pull data values because Angular handles that for you through the </a:t>
            </a:r>
            <a:r>
              <a:rPr lang="en-US" dirty="0" err="1"/>
              <a:t>ngModel</a:t>
            </a:r>
            <a:r>
              <a:rPr lang="en-US" dirty="0"/>
              <a:t> directive. Angular updates the mutable data model according to user changes as they happen. </a:t>
            </a:r>
          </a:p>
          <a:p>
            <a:endParaRPr lang="en-US" dirty="0"/>
          </a:p>
          <a:p>
            <a:r>
              <a:rPr lang="en-US" dirty="0"/>
              <a:t>Examples of these directives are the </a:t>
            </a:r>
            <a:r>
              <a:rPr lang="en-US" dirty="0" err="1"/>
              <a:t>ngModel</a:t>
            </a:r>
            <a:r>
              <a:rPr lang="en-US" dirty="0"/>
              <a:t>, required, </a:t>
            </a:r>
            <a:r>
              <a:rPr lang="en-US" dirty="0" err="1"/>
              <a:t>minlength</a:t>
            </a:r>
            <a:r>
              <a:rPr lang="en-US" dirty="0"/>
              <a:t> and so. </a:t>
            </a:r>
          </a:p>
        </p:txBody>
      </p:sp>
    </p:spTree>
    <p:extLst>
      <p:ext uri="{BB962C8B-B14F-4D97-AF65-F5344CB8AC3E}">
        <p14:creationId xmlns:p14="http://schemas.microsoft.com/office/powerpoint/2010/main" val="19163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in Ionic</a:t>
            </a:r>
          </a:p>
        </p:txBody>
      </p:sp>
      <p:sp>
        <p:nvSpPr>
          <p:cNvPr id="3" name="Content Placeholder 2"/>
          <p:cNvSpPr>
            <a:spLocks noGrp="1"/>
          </p:cNvSpPr>
          <p:nvPr>
            <p:ph idx="1"/>
          </p:nvPr>
        </p:nvSpPr>
        <p:spPr/>
        <p:txBody>
          <a:bodyPr/>
          <a:lstStyle/>
          <a:p>
            <a:pPr marL="114300" indent="0">
              <a:buNone/>
            </a:pPr>
            <a:r>
              <a:rPr lang="en-US" dirty="0"/>
              <a:t>Forms can be implemented in three ways in Ionic:</a:t>
            </a:r>
          </a:p>
          <a:p>
            <a:pPr marL="114300" indent="0">
              <a:buNone/>
            </a:pPr>
            <a:endParaRPr lang="en-US" dirty="0"/>
          </a:p>
          <a:p>
            <a:pPr marL="411480" lvl="1" indent="0">
              <a:buNone/>
            </a:pPr>
            <a:r>
              <a:rPr lang="en-US" dirty="0"/>
              <a:t>• [(</a:t>
            </a:r>
            <a:r>
              <a:rPr lang="en-US" dirty="0" err="1"/>
              <a:t>ngModel</a:t>
            </a:r>
            <a:r>
              <a:rPr lang="en-US" dirty="0"/>
              <a:t>]</a:t>
            </a:r>
          </a:p>
          <a:p>
            <a:pPr marL="411480" lvl="1" indent="0">
              <a:buNone/>
            </a:pPr>
            <a:endParaRPr lang="en-US" dirty="0"/>
          </a:p>
          <a:p>
            <a:pPr marL="411480" lvl="1" indent="0">
              <a:buNone/>
            </a:pPr>
            <a:r>
              <a:rPr lang="en-US" dirty="0"/>
              <a:t>• Forms with Templates</a:t>
            </a:r>
          </a:p>
          <a:p>
            <a:pPr marL="411480" lvl="1" indent="0">
              <a:buNone/>
            </a:pPr>
            <a:endParaRPr lang="en-US" dirty="0"/>
          </a:p>
          <a:p>
            <a:pPr marL="411480" lvl="1" indent="0">
              <a:buNone/>
            </a:pPr>
            <a:r>
              <a:rPr lang="en-US" dirty="0"/>
              <a:t>• Forms with </a:t>
            </a:r>
            <a:r>
              <a:rPr lang="en-US" dirty="0" err="1"/>
              <a:t>FormBuilder</a:t>
            </a:r>
            <a:endParaRPr lang="en-US" dirty="0"/>
          </a:p>
        </p:txBody>
      </p:sp>
    </p:spTree>
    <p:extLst>
      <p:ext uri="{BB962C8B-B14F-4D97-AF65-F5344CB8AC3E}">
        <p14:creationId xmlns:p14="http://schemas.microsoft.com/office/powerpoint/2010/main" val="81068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ngModel</a:t>
            </a:r>
            <a:r>
              <a:rPr lang="en-US" dirty="0"/>
              <a:t>)]</a:t>
            </a:r>
          </a:p>
        </p:txBody>
      </p:sp>
      <p:sp>
        <p:nvSpPr>
          <p:cNvPr id="3" name="Content Placeholder 2"/>
          <p:cNvSpPr>
            <a:spLocks noGrp="1"/>
          </p:cNvSpPr>
          <p:nvPr>
            <p:ph idx="1"/>
          </p:nvPr>
        </p:nvSpPr>
        <p:spPr/>
        <p:txBody>
          <a:bodyPr>
            <a:normAutofit/>
          </a:bodyPr>
          <a:lstStyle/>
          <a:p>
            <a:r>
              <a:rPr lang="en-US" sz="2000" dirty="0"/>
              <a:t>This is a simple API that binds and passes the object to the class. Templates uses </a:t>
            </a:r>
            <a:r>
              <a:rPr lang="en-US" sz="2000" dirty="0" err="1"/>
              <a:t>ngModels</a:t>
            </a:r>
            <a:r>
              <a:rPr lang="en-US" sz="2000" dirty="0"/>
              <a:t> to bind the object and </a:t>
            </a:r>
            <a:r>
              <a:rPr lang="en-US" sz="2000" dirty="0" err="1"/>
              <a:t>ngSubmit</a:t>
            </a:r>
            <a:r>
              <a:rPr lang="en-US" sz="2000" dirty="0"/>
              <a:t> to submit the form.</a:t>
            </a:r>
          </a:p>
          <a:p>
            <a:pPr>
              <a:spcBef>
                <a:spcPts val="1200"/>
              </a:spcBef>
            </a:pPr>
            <a:r>
              <a:rPr lang="en-US" b="1" dirty="0"/>
              <a:t>HTML</a:t>
            </a:r>
          </a:p>
          <a:p>
            <a:pPr marL="114300" indent="0">
              <a:buNone/>
            </a:pPr>
            <a:r>
              <a:rPr lang="en-US" sz="1600" dirty="0">
                <a:latin typeface="Courier New" panose="02070309020205020404" pitchFamily="49" charset="0"/>
                <a:cs typeface="Courier New" panose="02070309020205020404" pitchFamily="49" charset="0"/>
              </a:rPr>
              <a:t>&lt;form (</a:t>
            </a:r>
            <a:r>
              <a:rPr lang="en-US" sz="1600" dirty="0" err="1">
                <a:latin typeface="Courier New" panose="02070309020205020404" pitchFamily="49" charset="0"/>
                <a:cs typeface="Courier New" panose="02070309020205020404" pitchFamily="49" charset="0"/>
              </a:rPr>
              <a:t>ngSubmit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loginForm</a:t>
            </a:r>
            <a:r>
              <a:rPr lang="en-US" sz="1600" dirty="0">
                <a:latin typeface="Courier New" panose="02070309020205020404" pitchFamily="49" charset="0"/>
                <a:cs typeface="Courier New" panose="02070309020205020404" pitchFamily="49" charset="0"/>
              </a:rPr>
              <a:t>()"&gt;</a:t>
            </a:r>
          </a:p>
          <a:p>
            <a:pPr marL="411480" lvl="1" indent="0">
              <a:buNone/>
            </a:pPr>
            <a:r>
              <a:rPr lang="en-US" sz="1400" dirty="0">
                <a:latin typeface="Courier New" panose="02070309020205020404" pitchFamily="49" charset="0"/>
                <a:cs typeface="Courier New" panose="02070309020205020404" pitchFamily="49" charset="0"/>
              </a:rPr>
              <a:t>&lt;ion-label&gt;Login &lt;/ion-label&gt;</a:t>
            </a:r>
          </a:p>
          <a:p>
            <a:pPr marL="411480" lvl="1" indent="0">
              <a:buNone/>
            </a:pPr>
            <a:r>
              <a:rPr lang="en-US" sz="1400" dirty="0">
                <a:latin typeface="Courier New" panose="02070309020205020404" pitchFamily="49" charset="0"/>
                <a:cs typeface="Courier New" panose="02070309020205020404" pitchFamily="49" charset="0"/>
              </a:rPr>
              <a:t>&lt;ion-input type="text"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login.username</a:t>
            </a:r>
            <a:r>
              <a:rPr lang="en-US" sz="1400" dirty="0">
                <a:latin typeface="Courier New" panose="02070309020205020404" pitchFamily="49" charset="0"/>
                <a:cs typeface="Courier New" panose="02070309020205020404" pitchFamily="49" charset="0"/>
              </a:rPr>
              <a:t>" name="username"&gt;&lt;/ion-input&gt;</a:t>
            </a:r>
          </a:p>
          <a:p>
            <a:pPr marL="411480" lvl="1" indent="0">
              <a:buNone/>
            </a:pPr>
            <a:r>
              <a:rPr lang="en-US" sz="1400" dirty="0">
                <a:latin typeface="Courier New" panose="02070309020205020404" pitchFamily="49" charset="0"/>
                <a:cs typeface="Courier New" panose="02070309020205020404" pitchFamily="49" charset="0"/>
              </a:rPr>
              <a:t>&lt;button type="submit" block&gt;Login&lt;/button&gt;</a:t>
            </a:r>
          </a:p>
          <a:p>
            <a:pPr marL="114300" indent="0">
              <a:buNone/>
            </a:pPr>
            <a:r>
              <a:rPr lang="en-US" sz="1600" dirty="0">
                <a:latin typeface="Courier New" panose="02070309020205020404" pitchFamily="49" charset="0"/>
                <a:cs typeface="Courier New" panose="02070309020205020404" pitchFamily="49" charset="0"/>
              </a:rPr>
              <a:t>&lt;/form&gt;</a:t>
            </a:r>
            <a:endParaRPr lang="en-US" sz="1600" dirty="0"/>
          </a:p>
          <a:p>
            <a:pPr>
              <a:spcBef>
                <a:spcPts val="1200"/>
              </a:spcBef>
            </a:pPr>
            <a:r>
              <a:rPr lang="en-US" b="1" dirty="0"/>
              <a:t>Typescript</a:t>
            </a:r>
          </a:p>
          <a:p>
            <a:pPr marL="114300" indent="0">
              <a:buNone/>
            </a:pPr>
            <a:r>
              <a:rPr lang="en-US" sz="1600" dirty="0">
                <a:latin typeface="Courier New" panose="02070309020205020404" pitchFamily="49" charset="0"/>
                <a:cs typeface="Courier New" panose="02070309020205020404" pitchFamily="49" charset="0"/>
              </a:rPr>
              <a:t>login = {}</a:t>
            </a:r>
          </a:p>
          <a:p>
            <a:pPr marL="114300" indent="0">
              <a:buNone/>
            </a:pPr>
            <a:r>
              <a:rPr lang="en-US" sz="1600" dirty="0" err="1">
                <a:latin typeface="Courier New" panose="02070309020205020404" pitchFamily="49" charset="0"/>
                <a:cs typeface="Courier New" panose="02070309020205020404" pitchFamily="49" charset="0"/>
              </a:rPr>
              <a:t>loginForm</a:t>
            </a:r>
            <a:r>
              <a:rPr lang="en-US" sz="1600" dirty="0">
                <a:latin typeface="Courier New" panose="02070309020205020404" pitchFamily="49" charset="0"/>
                <a:cs typeface="Courier New" panose="02070309020205020404" pitchFamily="49" charset="0"/>
              </a:rPr>
              <a:t> () {</a:t>
            </a:r>
          </a:p>
          <a:p>
            <a:pPr marL="114300" indent="0">
              <a:buNone/>
            </a:pPr>
            <a:r>
              <a:rPr lang="en-US" sz="1600" dirty="0">
                <a:latin typeface="Courier New" panose="02070309020205020404" pitchFamily="49" charset="0"/>
                <a:cs typeface="Courier New" panose="02070309020205020404" pitchFamily="49" charset="0"/>
              </a:rPr>
              <a:t>	console.log(this. username)</a:t>
            </a:r>
          </a:p>
          <a:p>
            <a:pPr marL="114300" indent="0">
              <a:buNone/>
            </a:pPr>
            <a:r>
              <a:rPr lang="en-US" sz="1600" dirty="0">
                <a:latin typeface="Courier New" panose="02070309020205020404" pitchFamily="49" charset="0"/>
                <a:cs typeface="Courier New" panose="02070309020205020404" pitchFamily="49" charset="0"/>
              </a:rPr>
              <a:t>}</a:t>
            </a:r>
          </a:p>
          <a:p>
            <a:pPr marL="11430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664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Templates</a:t>
            </a:r>
          </a:p>
        </p:txBody>
      </p:sp>
      <p:sp>
        <p:nvSpPr>
          <p:cNvPr id="3" name="Content Placeholder 2"/>
          <p:cNvSpPr>
            <a:spLocks noGrp="1"/>
          </p:cNvSpPr>
          <p:nvPr>
            <p:ph idx="1"/>
          </p:nvPr>
        </p:nvSpPr>
        <p:spPr/>
        <p:txBody>
          <a:bodyPr>
            <a:normAutofit fontScale="92500" lnSpcReduction="10000"/>
          </a:bodyPr>
          <a:lstStyle/>
          <a:p>
            <a:r>
              <a:rPr lang="en-US" dirty="0"/>
              <a:t>This way of Form implementation uses the reference to the form instead of the model of the form. The values are pulled directly from the form itself, which is similar to the </a:t>
            </a:r>
            <a:r>
              <a:rPr lang="en-US" dirty="0" err="1"/>
              <a:t>ngModel</a:t>
            </a:r>
            <a:r>
              <a:rPr lang="en-US" dirty="0"/>
              <a:t> way of implementation.</a:t>
            </a:r>
          </a:p>
          <a:p>
            <a:pPr>
              <a:spcBef>
                <a:spcPts val="1200"/>
              </a:spcBef>
            </a:pPr>
            <a:r>
              <a:rPr lang="en-US" b="1" dirty="0"/>
              <a:t>HTML</a:t>
            </a:r>
          </a:p>
          <a:p>
            <a:pPr marL="114300" indent="0">
              <a:buNone/>
            </a:pPr>
            <a:r>
              <a:rPr lang="en-US" sz="1600" dirty="0">
                <a:latin typeface="Courier New" panose="02070309020205020404" pitchFamily="49" charset="0"/>
                <a:cs typeface="Courier New" panose="02070309020205020404" pitchFamily="49" charset="0"/>
              </a:rPr>
              <a:t>&lt;form #</a:t>
            </a:r>
            <a:r>
              <a:rPr lang="en-US" sz="1600" b="1" dirty="0">
                <a:latin typeface="Courier New" panose="02070309020205020404" pitchFamily="49" charset="0"/>
                <a:cs typeface="Courier New" panose="02070309020205020404" pitchFamily="49" charset="0"/>
              </a:rPr>
              <a:t>form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ngForm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ngSubmit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loginForm</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form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novalidate</a:t>
            </a:r>
            <a:r>
              <a:rPr lang="en-US" sz="1600" dirty="0">
                <a:latin typeface="Courier New" panose="02070309020205020404" pitchFamily="49" charset="0"/>
                <a:cs typeface="Courier New" panose="02070309020205020404" pitchFamily="49" charset="0"/>
              </a:rPr>
              <a:t>&gt;</a:t>
            </a:r>
          </a:p>
          <a:p>
            <a:pPr marL="411480" lvl="1" indent="0">
              <a:buNone/>
            </a:pPr>
            <a:r>
              <a:rPr lang="en-US" sz="1600" dirty="0">
                <a:latin typeface="Courier New" panose="02070309020205020404" pitchFamily="49" charset="0"/>
                <a:cs typeface="Courier New" panose="02070309020205020404" pitchFamily="49" charset="0"/>
              </a:rPr>
              <a:t>&lt;ion-label&gt;Login&lt;/ion-label&gt;</a:t>
            </a:r>
          </a:p>
          <a:p>
            <a:pPr marL="411480" lvl="1" indent="0">
              <a:buNone/>
            </a:pPr>
            <a:r>
              <a:rPr lang="en-US" sz="1600" dirty="0">
                <a:latin typeface="Courier New" panose="02070309020205020404" pitchFamily="49" charset="0"/>
                <a:cs typeface="Courier New" panose="02070309020205020404" pitchFamily="49" charset="0"/>
              </a:rPr>
              <a:t>&lt;ion-input required [(</a:t>
            </a:r>
            <a:r>
              <a:rPr lang="en-US" sz="1600" dirty="0" err="1">
                <a:latin typeface="Courier New" panose="02070309020205020404" pitchFamily="49" charset="0"/>
                <a:cs typeface="Courier New" panose="02070309020205020404" pitchFamily="49" charset="0"/>
              </a:rPr>
              <a:t>ngModel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login.username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ngControl</a:t>
            </a:r>
            <a:r>
              <a:rPr lang="en-US" sz="1600" dirty="0">
                <a:latin typeface="Courier New" panose="02070309020205020404" pitchFamily="49" charset="0"/>
                <a:cs typeface="Courier New" panose="02070309020205020404" pitchFamily="49" charset="0"/>
              </a:rPr>
              <a:t>="username"&gt;&lt;/ion-input&gt;</a:t>
            </a:r>
          </a:p>
          <a:p>
            <a:pPr marL="114300" indent="0">
              <a:buNone/>
            </a:pPr>
            <a:r>
              <a:rPr lang="en-US" sz="1600" dirty="0">
                <a:latin typeface="Courier New" panose="02070309020205020404" pitchFamily="49" charset="0"/>
                <a:cs typeface="Courier New" panose="02070309020205020404" pitchFamily="49" charset="0"/>
              </a:rPr>
              <a:t>&lt;/form&gt;</a:t>
            </a:r>
          </a:p>
          <a:p>
            <a:pPr>
              <a:spcBef>
                <a:spcPts val="1200"/>
              </a:spcBef>
            </a:pPr>
            <a:r>
              <a:rPr lang="en-US" b="1" dirty="0"/>
              <a:t>Typescript</a:t>
            </a:r>
          </a:p>
          <a:p>
            <a:pPr marL="114300" indent="0">
              <a:buNone/>
            </a:pPr>
            <a:r>
              <a:rPr lang="en-US" sz="1600" dirty="0">
                <a:latin typeface="Courier New" panose="02070309020205020404" pitchFamily="49" charset="0"/>
                <a:cs typeface="Courier New" panose="02070309020205020404" pitchFamily="49" charset="0"/>
              </a:rPr>
              <a:t>login = {</a:t>
            </a:r>
          </a:p>
          <a:p>
            <a:pPr marL="114300" indent="0">
              <a:buNone/>
            </a:pPr>
            <a:r>
              <a:rPr lang="en-US" sz="1600" dirty="0">
                <a:latin typeface="Courier New" panose="02070309020205020404" pitchFamily="49" charset="0"/>
                <a:cs typeface="Courier New" panose="02070309020205020404" pitchFamily="49" charset="0"/>
              </a:rPr>
              <a:t>	username: '',</a:t>
            </a:r>
          </a:p>
          <a:p>
            <a:pPr marL="114300" indent="0">
              <a:buNone/>
            </a:pPr>
            <a:r>
              <a:rPr lang="en-US" sz="1600" dirty="0">
                <a:latin typeface="Courier New" panose="02070309020205020404" pitchFamily="49" charset="0"/>
                <a:cs typeface="Courier New" panose="02070309020205020404" pitchFamily="49" charset="0"/>
              </a:rPr>
              <a:t>};</a:t>
            </a:r>
          </a:p>
          <a:p>
            <a:pPr marL="114300" indent="0">
              <a:buNone/>
            </a:pPr>
            <a:r>
              <a:rPr lang="en-US" sz="1600" dirty="0" err="1">
                <a:latin typeface="Courier New" panose="02070309020205020404" pitchFamily="49" charset="0"/>
                <a:cs typeface="Courier New" panose="02070309020205020404" pitchFamily="49" charset="0"/>
              </a:rPr>
              <a:t>loginForm</a:t>
            </a:r>
            <a:r>
              <a:rPr lang="en-US" sz="1600" dirty="0">
                <a:latin typeface="Courier New" panose="02070309020205020404" pitchFamily="49" charset="0"/>
                <a:cs typeface="Courier New" panose="02070309020205020404" pitchFamily="49" charset="0"/>
              </a:rPr>
              <a:t>(form) {</a:t>
            </a:r>
          </a:p>
          <a:p>
            <a:pPr marL="114300" indent="0">
              <a:buNone/>
            </a:pPr>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form.value</a:t>
            </a:r>
            <a:r>
              <a:rPr lang="en-US" sz="1600" dirty="0">
                <a:latin typeface="Courier New" panose="02070309020205020404" pitchFamily="49" charset="0"/>
                <a:cs typeface="Courier New" panose="02070309020205020404" pitchFamily="49" charset="0"/>
              </a:rPr>
              <a:t>)</a:t>
            </a:r>
          </a:p>
          <a:p>
            <a:pPr marL="114300" indent="0">
              <a:buNone/>
            </a:pPr>
            <a:r>
              <a:rPr lang="en-US" sz="1600" dirty="0">
                <a:latin typeface="Courier New" panose="02070309020205020404" pitchFamily="49" charset="0"/>
                <a:cs typeface="Courier New" panose="02070309020205020404" pitchFamily="49" charset="0"/>
              </a:rPr>
              <a:t>}</a:t>
            </a:r>
          </a:p>
          <a:p>
            <a:pPr marL="11430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031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250E6E8FB684BBC04F67F8CC49D08" ma:contentTypeVersion="7" ma:contentTypeDescription="Create a new document." ma:contentTypeScope="" ma:versionID="67f037631e46caeea9217870e8b91b4d">
  <xsd:schema xmlns:xsd="http://www.w3.org/2001/XMLSchema" xmlns:xs="http://www.w3.org/2001/XMLSchema" xmlns:p="http://schemas.microsoft.com/office/2006/metadata/properties" xmlns:ns2="428a84e1-a420-40e7-a02a-2f4bc88473c1" xmlns:ns3="aec19504-ad7c-4a3b-88e4-2919dfd98ebe" targetNamespace="http://schemas.microsoft.com/office/2006/metadata/properties" ma:root="true" ma:fieldsID="89205cf719771c7dd2f4392a25754da0" ns2:_="" ns3:_="">
    <xsd:import namespace="428a84e1-a420-40e7-a02a-2f4bc88473c1"/>
    <xsd:import namespace="aec19504-ad7c-4a3b-88e4-2919dfd98ebe"/>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a84e1-a420-40e7-a02a-2f4bc884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c19504-ad7c-4a3b-88e4-2919dfd98e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5079E5-ACA8-4F8E-A72D-D5E2DD9B281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9AF6C23-1078-42F8-BD15-7F584EA84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a84e1-a420-40e7-a02a-2f4bc88473c1"/>
    <ds:schemaRef ds:uri="aec19504-ad7c-4a3b-88e4-2919dfd98e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53AF10-FAD6-4929-A677-0050155F9D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4358</TotalTime>
  <Words>6792</Words>
  <Application>Microsoft Office PowerPoint</Application>
  <PresentationFormat>On-screen Show (4:3)</PresentationFormat>
  <Paragraphs>665</Paragraphs>
  <Slides>57</Slides>
  <Notes>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Adjacency</vt:lpstr>
      <vt:lpstr>Form Validation</vt:lpstr>
      <vt:lpstr>Create and Validate Forms</vt:lpstr>
      <vt:lpstr>Working With Forms</vt:lpstr>
      <vt:lpstr>Learning Angular Forms</vt:lpstr>
      <vt:lpstr>Angular Reactive Forms</vt:lpstr>
      <vt:lpstr>Angular Template driven forms</vt:lpstr>
      <vt:lpstr>Forms in Ionic</vt:lpstr>
      <vt:lpstr>[(ngModel)]</vt:lpstr>
      <vt:lpstr>Forms with Templates</vt:lpstr>
      <vt:lpstr>Forms with FormBuilder</vt:lpstr>
      <vt:lpstr>Angular forms basics</vt:lpstr>
      <vt:lpstr>FormControl</vt:lpstr>
      <vt:lpstr>FormGroup</vt:lpstr>
      <vt:lpstr>FormBuilder</vt:lpstr>
      <vt:lpstr>1. FormControl</vt:lpstr>
      <vt:lpstr>2. FormGroup</vt:lpstr>
      <vt:lpstr>3. FormBuilder</vt:lpstr>
      <vt:lpstr>3. FormBuilder</vt:lpstr>
      <vt:lpstr>Explanation</vt:lpstr>
      <vt:lpstr>Validators</vt:lpstr>
      <vt:lpstr>Validators</vt:lpstr>
      <vt:lpstr>Explanation</vt:lpstr>
      <vt:lpstr>Retrieve FormControl Value</vt:lpstr>
      <vt:lpstr>Login Validation Example</vt:lpstr>
      <vt:lpstr>HTML</vt:lpstr>
      <vt:lpstr>HTML</vt:lpstr>
      <vt:lpstr>TypeScript</vt:lpstr>
      <vt:lpstr>One More thing</vt:lpstr>
      <vt:lpstr>Validation Example</vt:lpstr>
      <vt:lpstr>ngModel vs Controlname</vt:lpstr>
      <vt:lpstr>Example</vt:lpstr>
      <vt:lpstr>home.html</vt:lpstr>
      <vt:lpstr>Home.html: continue</vt:lpstr>
      <vt:lpstr>Explanation</vt:lpstr>
      <vt:lpstr>home.ts</vt:lpstr>
      <vt:lpstr>Set up the Forms: home.html</vt:lpstr>
      <vt:lpstr>home.ts</vt:lpstr>
      <vt:lpstr>home.html: slide-2</vt:lpstr>
      <vt:lpstr>home.ts</vt:lpstr>
      <vt:lpstr>Set up Validation</vt:lpstr>
      <vt:lpstr>home.ts</vt:lpstr>
      <vt:lpstr>Home.ts</vt:lpstr>
      <vt:lpstr>Custom validators: age.ts</vt:lpstr>
      <vt:lpstr>Custom validators: username.ts</vt:lpstr>
      <vt:lpstr>home.ts</vt:lpstr>
      <vt:lpstr>Home.ts</vt:lpstr>
      <vt:lpstr>Explanation</vt:lpstr>
      <vt:lpstr>Modify the save function in home.ts</vt:lpstr>
      <vt:lpstr>Styling the Form</vt:lpstr>
      <vt:lpstr>home.scss</vt:lpstr>
      <vt:lpstr>home.html</vt:lpstr>
      <vt:lpstr>Home.html</vt:lpstr>
      <vt:lpstr>Home.html</vt:lpstr>
      <vt:lpstr>Home.html</vt:lpstr>
      <vt:lpstr>Home.html</vt:lpstr>
      <vt:lpstr>Explanation-1</vt:lpstr>
      <vt:lpstr>Explanation-2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Inputs</dc:title>
  <dc:creator>Admin</dc:creator>
  <cp:lastModifiedBy>Dr. AHMED YOUSIF AHMED FAHAD</cp:lastModifiedBy>
  <cp:revision>435</cp:revision>
  <dcterms:created xsi:type="dcterms:W3CDTF">2016-08-04T10:58:39Z</dcterms:created>
  <dcterms:modified xsi:type="dcterms:W3CDTF">2021-12-28T17:54:47Z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0x0101007C1250E6E8FB684BBC04F67F8CC49D08</vt:lpwstr>
  </property>
</Properties>
</file>