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56"/>
  </p:notesMasterIdLst>
  <p:sldIdLst>
    <p:sldId id="256" r:id="rId5"/>
    <p:sldId id="382" r:id="rId6"/>
    <p:sldId id="410" r:id="rId7"/>
    <p:sldId id="411" r:id="rId8"/>
    <p:sldId id="258" r:id="rId9"/>
    <p:sldId id="569" r:id="rId10"/>
    <p:sldId id="570" r:id="rId11"/>
    <p:sldId id="571" r:id="rId12"/>
    <p:sldId id="572" r:id="rId13"/>
    <p:sldId id="573" r:id="rId14"/>
    <p:sldId id="574" r:id="rId15"/>
    <p:sldId id="575" r:id="rId16"/>
    <p:sldId id="413" r:id="rId17"/>
    <p:sldId id="257" r:id="rId18"/>
    <p:sldId id="259" r:id="rId19"/>
    <p:sldId id="260" r:id="rId20"/>
    <p:sldId id="415" r:id="rId21"/>
    <p:sldId id="416" r:id="rId22"/>
    <p:sldId id="263" r:id="rId23"/>
    <p:sldId id="276" r:id="rId24"/>
    <p:sldId id="417" r:id="rId25"/>
    <p:sldId id="452" r:id="rId26"/>
    <p:sldId id="453" r:id="rId27"/>
    <p:sldId id="420" r:id="rId28"/>
    <p:sldId id="421" r:id="rId29"/>
    <p:sldId id="423" r:id="rId30"/>
    <p:sldId id="424" r:id="rId31"/>
    <p:sldId id="425" r:id="rId32"/>
    <p:sldId id="426" r:id="rId33"/>
    <p:sldId id="427" r:id="rId34"/>
    <p:sldId id="454" r:id="rId35"/>
    <p:sldId id="455" r:id="rId36"/>
    <p:sldId id="456" r:id="rId37"/>
    <p:sldId id="457" r:id="rId38"/>
    <p:sldId id="458" r:id="rId39"/>
    <p:sldId id="459" r:id="rId40"/>
    <p:sldId id="460" r:id="rId41"/>
    <p:sldId id="428" r:id="rId42"/>
    <p:sldId id="429" r:id="rId43"/>
    <p:sldId id="430" r:id="rId44"/>
    <p:sldId id="440" r:id="rId45"/>
    <p:sldId id="462" r:id="rId46"/>
    <p:sldId id="441" r:id="rId47"/>
    <p:sldId id="442" r:id="rId48"/>
    <p:sldId id="443" r:id="rId49"/>
    <p:sldId id="444" r:id="rId50"/>
    <p:sldId id="464" r:id="rId51"/>
    <p:sldId id="445" r:id="rId52"/>
    <p:sldId id="465" r:id="rId53"/>
    <p:sldId id="446" r:id="rId54"/>
    <p:sldId id="466" r:id="rId55"/>
    <p:sldId id="447" r:id="rId56"/>
    <p:sldId id="448" r:id="rId57"/>
    <p:sldId id="449" r:id="rId58"/>
    <p:sldId id="467" r:id="rId59"/>
    <p:sldId id="450" r:id="rId60"/>
    <p:sldId id="451" r:id="rId61"/>
    <p:sldId id="468" r:id="rId62"/>
    <p:sldId id="470" r:id="rId63"/>
    <p:sldId id="471" r:id="rId64"/>
    <p:sldId id="472" r:id="rId65"/>
    <p:sldId id="473" r:id="rId66"/>
    <p:sldId id="474" r:id="rId67"/>
    <p:sldId id="475" r:id="rId68"/>
    <p:sldId id="476" r:id="rId69"/>
    <p:sldId id="477" r:id="rId70"/>
    <p:sldId id="478" r:id="rId71"/>
    <p:sldId id="479" r:id="rId72"/>
    <p:sldId id="498" r:id="rId73"/>
    <p:sldId id="480" r:id="rId74"/>
    <p:sldId id="481" r:id="rId75"/>
    <p:sldId id="486" r:id="rId76"/>
    <p:sldId id="487" r:id="rId77"/>
    <p:sldId id="488" r:id="rId78"/>
    <p:sldId id="489" r:id="rId79"/>
    <p:sldId id="490" r:id="rId80"/>
    <p:sldId id="562" r:id="rId81"/>
    <p:sldId id="563" r:id="rId82"/>
    <p:sldId id="567" r:id="rId83"/>
    <p:sldId id="568" r:id="rId84"/>
    <p:sldId id="564" r:id="rId85"/>
    <p:sldId id="565" r:id="rId86"/>
    <p:sldId id="491" r:id="rId87"/>
    <p:sldId id="492" r:id="rId88"/>
    <p:sldId id="493" r:id="rId89"/>
    <p:sldId id="494" r:id="rId90"/>
    <p:sldId id="495" r:id="rId91"/>
    <p:sldId id="496" r:id="rId92"/>
    <p:sldId id="499" r:id="rId93"/>
    <p:sldId id="500" r:id="rId94"/>
    <p:sldId id="501" r:id="rId95"/>
    <p:sldId id="502" r:id="rId96"/>
    <p:sldId id="503" r:id="rId97"/>
    <p:sldId id="504" r:id="rId98"/>
    <p:sldId id="505" r:id="rId99"/>
    <p:sldId id="506" r:id="rId100"/>
    <p:sldId id="507" r:id="rId101"/>
    <p:sldId id="508" r:id="rId102"/>
    <p:sldId id="509" r:id="rId103"/>
    <p:sldId id="510" r:id="rId104"/>
    <p:sldId id="511" r:id="rId105"/>
    <p:sldId id="512" r:id="rId106"/>
    <p:sldId id="513" r:id="rId107"/>
    <p:sldId id="514" r:id="rId108"/>
    <p:sldId id="515" r:id="rId109"/>
    <p:sldId id="516" r:id="rId110"/>
    <p:sldId id="517" r:id="rId111"/>
    <p:sldId id="518" r:id="rId112"/>
    <p:sldId id="519" r:id="rId113"/>
    <p:sldId id="520" r:id="rId114"/>
    <p:sldId id="521" r:id="rId115"/>
    <p:sldId id="522" r:id="rId116"/>
    <p:sldId id="523" r:id="rId117"/>
    <p:sldId id="524" r:id="rId118"/>
    <p:sldId id="525" r:id="rId119"/>
    <p:sldId id="526" r:id="rId120"/>
    <p:sldId id="527" r:id="rId121"/>
    <p:sldId id="528" r:id="rId122"/>
    <p:sldId id="529" r:id="rId123"/>
    <p:sldId id="530" r:id="rId124"/>
    <p:sldId id="531" r:id="rId125"/>
    <p:sldId id="532" r:id="rId126"/>
    <p:sldId id="533" r:id="rId127"/>
    <p:sldId id="534" r:id="rId128"/>
    <p:sldId id="535" r:id="rId129"/>
    <p:sldId id="536" r:id="rId130"/>
    <p:sldId id="537" r:id="rId131"/>
    <p:sldId id="538" r:id="rId132"/>
    <p:sldId id="539" r:id="rId133"/>
    <p:sldId id="540" r:id="rId134"/>
    <p:sldId id="541" r:id="rId135"/>
    <p:sldId id="542" r:id="rId136"/>
    <p:sldId id="543" r:id="rId137"/>
    <p:sldId id="544" r:id="rId138"/>
    <p:sldId id="545" r:id="rId139"/>
    <p:sldId id="546" r:id="rId140"/>
    <p:sldId id="547" r:id="rId141"/>
    <p:sldId id="548" r:id="rId142"/>
    <p:sldId id="549" r:id="rId143"/>
    <p:sldId id="550" r:id="rId144"/>
    <p:sldId id="551" r:id="rId145"/>
    <p:sldId id="552" r:id="rId146"/>
    <p:sldId id="553" r:id="rId147"/>
    <p:sldId id="554" r:id="rId148"/>
    <p:sldId id="555" r:id="rId149"/>
    <p:sldId id="556" r:id="rId150"/>
    <p:sldId id="557" r:id="rId151"/>
    <p:sldId id="558" r:id="rId152"/>
    <p:sldId id="559" r:id="rId153"/>
    <p:sldId id="560" r:id="rId154"/>
    <p:sldId id="561" r:id="rId1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A21FBB5-8EBE-46BB-A2C2-3860945EFFD4}">
          <p14:sldIdLst>
            <p14:sldId id="256"/>
            <p14:sldId id="382"/>
            <p14:sldId id="410"/>
            <p14:sldId id="411"/>
            <p14:sldId id="258"/>
            <p14:sldId id="569"/>
            <p14:sldId id="570"/>
            <p14:sldId id="571"/>
            <p14:sldId id="572"/>
            <p14:sldId id="573"/>
            <p14:sldId id="574"/>
            <p14:sldId id="575"/>
            <p14:sldId id="413"/>
            <p14:sldId id="257"/>
            <p14:sldId id="259"/>
            <p14:sldId id="260"/>
            <p14:sldId id="415"/>
            <p14:sldId id="416"/>
            <p14:sldId id="263"/>
            <p14:sldId id="276"/>
            <p14:sldId id="417"/>
            <p14:sldId id="452"/>
            <p14:sldId id="453"/>
            <p14:sldId id="420"/>
            <p14:sldId id="421"/>
            <p14:sldId id="423"/>
            <p14:sldId id="424"/>
            <p14:sldId id="425"/>
            <p14:sldId id="426"/>
            <p14:sldId id="427"/>
            <p14:sldId id="454"/>
            <p14:sldId id="455"/>
            <p14:sldId id="456"/>
            <p14:sldId id="457"/>
            <p14:sldId id="458"/>
            <p14:sldId id="459"/>
            <p14:sldId id="460"/>
            <p14:sldId id="428"/>
            <p14:sldId id="429"/>
            <p14:sldId id="430"/>
            <p14:sldId id="440"/>
            <p14:sldId id="462"/>
            <p14:sldId id="441"/>
            <p14:sldId id="442"/>
            <p14:sldId id="443"/>
            <p14:sldId id="444"/>
            <p14:sldId id="464"/>
            <p14:sldId id="445"/>
            <p14:sldId id="465"/>
            <p14:sldId id="446"/>
            <p14:sldId id="466"/>
            <p14:sldId id="447"/>
            <p14:sldId id="448"/>
            <p14:sldId id="449"/>
            <p14:sldId id="467"/>
            <p14:sldId id="450"/>
            <p14:sldId id="451"/>
            <p14:sldId id="468"/>
            <p14:sldId id="470"/>
            <p14:sldId id="471"/>
            <p14:sldId id="472"/>
            <p14:sldId id="473"/>
            <p14:sldId id="474"/>
            <p14:sldId id="475"/>
            <p14:sldId id="476"/>
            <p14:sldId id="477"/>
            <p14:sldId id="478"/>
            <p14:sldId id="479"/>
            <p14:sldId id="498"/>
            <p14:sldId id="480"/>
            <p14:sldId id="481"/>
            <p14:sldId id="486"/>
            <p14:sldId id="487"/>
            <p14:sldId id="488"/>
            <p14:sldId id="489"/>
            <p14:sldId id="490"/>
            <p14:sldId id="562"/>
            <p14:sldId id="563"/>
            <p14:sldId id="567"/>
            <p14:sldId id="568"/>
            <p14:sldId id="564"/>
            <p14:sldId id="565"/>
            <p14:sldId id="491"/>
            <p14:sldId id="492"/>
            <p14:sldId id="493"/>
            <p14:sldId id="494"/>
            <p14:sldId id="495"/>
            <p14:sldId id="496"/>
          </p14:sldIdLst>
        </p14:section>
        <p14:section name="hmm" id="{97602412-8CD4-422A-8FFB-DA7A3861AAEE}">
          <p14:sldIdLst>
            <p14:sldId id="499"/>
            <p14:sldId id="500"/>
            <p14:sldId id="501"/>
            <p14:sldId id="502"/>
            <p14:sldId id="503"/>
            <p14:sldId id="504"/>
            <p14:sldId id="505"/>
            <p14:sldId id="506"/>
            <p14:sldId id="507"/>
            <p14:sldId id="508"/>
            <p14:sldId id="509"/>
            <p14:sldId id="510"/>
            <p14:sldId id="511"/>
            <p14:sldId id="512"/>
            <p14:sldId id="513"/>
            <p14:sldId id="514"/>
            <p14:sldId id="515"/>
            <p14:sldId id="516"/>
            <p14:sldId id="517"/>
            <p14:sldId id="518"/>
            <p14:sldId id="519"/>
            <p14:sldId id="520"/>
            <p14:sldId id="521"/>
          </p14:sldIdLst>
        </p14:section>
        <p14:section name="cam" id="{5DFD1144-D484-4CF0-BBAC-FA22E81F5967}">
          <p14:sldIdLst>
            <p14:sldId id="522"/>
            <p14:sldId id="523"/>
            <p14:sldId id="524"/>
            <p14:sldId id="525"/>
            <p14:sldId id="526"/>
          </p14:sldIdLst>
        </p14:section>
        <p14:section name="realtime" id="{037A8B5C-3472-44ED-A997-F2899BED8A2F}">
          <p14:sldIdLst>
            <p14:sldId id="527"/>
            <p14:sldId id="528"/>
            <p14:sldId id="529"/>
            <p14:sldId id="530"/>
            <p14:sldId id="531"/>
            <p14:sldId id="532"/>
            <p14:sldId id="533"/>
            <p14:sldId id="534"/>
            <p14:sldId id="535"/>
            <p14:sldId id="536"/>
            <p14:sldId id="537"/>
            <p14:sldId id="538"/>
            <p14:sldId id="539"/>
            <p14:sldId id="540"/>
            <p14:sldId id="541"/>
            <p14:sldId id="542"/>
            <p14:sldId id="543"/>
            <p14:sldId id="544"/>
            <p14:sldId id="545"/>
            <p14:sldId id="546"/>
            <p14:sldId id="547"/>
            <p14:sldId id="548"/>
            <p14:sldId id="549"/>
            <p14:sldId id="550"/>
            <p14:sldId id="551"/>
          </p14:sldIdLst>
        </p14:section>
        <p14:section name="file plugins" id="{AF66CA71-3FFD-48BE-88CE-728BCD965D3D}">
          <p14:sldIdLst>
            <p14:sldId id="552"/>
            <p14:sldId id="553"/>
            <p14:sldId id="554"/>
            <p14:sldId id="555"/>
            <p14:sldId id="556"/>
            <p14:sldId id="557"/>
            <p14:sldId id="558"/>
            <p14:sldId id="559"/>
            <p14:sldId id="560"/>
            <p14:sldId id="56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CC"/>
    <a:srgbClr val="3399FF"/>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49C911-0B95-4A0B-950C-7CED0EC2685F}" v="5" dt="2021-05-25T08:06:51.963"/>
    <p1510:client id="{8BF03F68-C970-46F8-8B09-3CAB14F996FB}" v="3" dt="2021-05-24T18:45:30.7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142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59" Type="http://schemas.openxmlformats.org/officeDocument/2006/relationships/theme" Target="theme/theme1.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53" Type="http://schemas.openxmlformats.org/officeDocument/2006/relationships/slide" Target="slides/slide49.xml"/><Relationship Id="rId74" Type="http://schemas.openxmlformats.org/officeDocument/2006/relationships/slide" Target="slides/slide70.xml"/><Relationship Id="rId128" Type="http://schemas.openxmlformats.org/officeDocument/2006/relationships/slide" Target="slides/slide124.xml"/><Relationship Id="rId149" Type="http://schemas.openxmlformats.org/officeDocument/2006/relationships/slide" Target="slides/slide145.xml"/><Relationship Id="rId5" Type="http://schemas.openxmlformats.org/officeDocument/2006/relationships/slide" Target="slides/slide1.xml"/><Relationship Id="rId95" Type="http://schemas.openxmlformats.org/officeDocument/2006/relationships/slide" Target="slides/slide91.xml"/><Relationship Id="rId160" Type="http://schemas.openxmlformats.org/officeDocument/2006/relationships/tableStyles" Target="tableStyles.xml"/><Relationship Id="rId22" Type="http://schemas.openxmlformats.org/officeDocument/2006/relationships/slide" Target="slides/slide18.xml"/><Relationship Id="rId43" Type="http://schemas.openxmlformats.org/officeDocument/2006/relationships/slide" Target="slides/slide39.xml"/><Relationship Id="rId64" Type="http://schemas.openxmlformats.org/officeDocument/2006/relationships/slide" Target="slides/slide60.xml"/><Relationship Id="rId118" Type="http://schemas.openxmlformats.org/officeDocument/2006/relationships/slide" Target="slides/slide114.xml"/><Relationship Id="rId139" Type="http://schemas.openxmlformats.org/officeDocument/2006/relationships/slide" Target="slides/slide135.xml"/><Relationship Id="rId85" Type="http://schemas.openxmlformats.org/officeDocument/2006/relationships/slide" Target="slides/slide81.xml"/><Relationship Id="rId150" Type="http://schemas.openxmlformats.org/officeDocument/2006/relationships/slide" Target="slides/slide146.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40" Type="http://schemas.openxmlformats.org/officeDocument/2006/relationships/slide" Target="slides/slide136.xml"/><Relationship Id="rId145" Type="http://schemas.openxmlformats.org/officeDocument/2006/relationships/slide" Target="slides/slide141.xml"/><Relationship Id="rId16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slide" Target="slides/slide131.xml"/><Relationship Id="rId151" Type="http://schemas.openxmlformats.org/officeDocument/2006/relationships/slide" Target="slides/slide147.xml"/><Relationship Id="rId156" Type="http://schemas.openxmlformats.org/officeDocument/2006/relationships/notesMaster" Target="notesMasters/notesMaster1.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slide" Target="slides/slide14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162" Type="http://schemas.microsoft.com/office/2015/10/relationships/revisionInfo" Target="revisionInfo.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157" Type="http://schemas.openxmlformats.org/officeDocument/2006/relationships/presProps" Target="presProps.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slide" Target="slides/slide14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slide" Target="slides/slide149.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48" Type="http://schemas.openxmlformats.org/officeDocument/2006/relationships/slide" Target="slides/slide144.xml"/><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54" Type="http://schemas.openxmlformats.org/officeDocument/2006/relationships/slide" Target="slides/slide150.xml"/><Relationship Id="rId16" Type="http://schemas.openxmlformats.org/officeDocument/2006/relationships/slide" Target="slides/slide12.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slide" Target="slides/slide140.xml"/><Relationship Id="rId90" Type="http://schemas.openxmlformats.org/officeDocument/2006/relationships/slide" Target="slides/slide86.xml"/><Relationship Id="rId27" Type="http://schemas.openxmlformats.org/officeDocument/2006/relationships/slide" Target="slides/slide23.xml"/><Relationship Id="rId48" Type="http://schemas.openxmlformats.org/officeDocument/2006/relationships/slide" Target="slides/slide44.xml"/><Relationship Id="rId69" Type="http://schemas.openxmlformats.org/officeDocument/2006/relationships/slide" Target="slides/slide65.xml"/><Relationship Id="rId113" Type="http://schemas.openxmlformats.org/officeDocument/2006/relationships/slide" Target="slides/slide109.xml"/><Relationship Id="rId134" Type="http://schemas.openxmlformats.org/officeDocument/2006/relationships/slide" Target="slides/slide130.xml"/><Relationship Id="rId80" Type="http://schemas.openxmlformats.org/officeDocument/2006/relationships/slide" Target="slides/slide76.xml"/><Relationship Id="rId155" Type="http://schemas.openxmlformats.org/officeDocument/2006/relationships/slide" Target="slides/slide1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NAN EBRAHIM ALI YUSUF" userId="112688a7-448f-4f78-be75-9dbee17c13bf" providerId="ADAL" clId="{2F49C911-0B95-4A0B-950C-7CED0EC2685F}"/>
    <pc:docChg chg="custSel modSld">
      <pc:chgData name="JENAN EBRAHIM ALI YUSUF" userId="112688a7-448f-4f78-be75-9dbee17c13bf" providerId="ADAL" clId="{2F49C911-0B95-4A0B-950C-7CED0EC2685F}" dt="2021-05-25T08:06:51.963" v="0" actId="27636"/>
      <pc:docMkLst>
        <pc:docMk/>
      </pc:docMkLst>
      <pc:sldChg chg="modSp mod">
        <pc:chgData name="JENAN EBRAHIM ALI YUSUF" userId="112688a7-448f-4f78-be75-9dbee17c13bf" providerId="ADAL" clId="{2F49C911-0B95-4A0B-950C-7CED0EC2685F}" dt="2021-05-25T08:06:51.963" v="0" actId="27636"/>
        <pc:sldMkLst>
          <pc:docMk/>
          <pc:sldMk cId="1659236269" sldId="512"/>
        </pc:sldMkLst>
        <pc:spChg chg="mod">
          <ac:chgData name="JENAN EBRAHIM ALI YUSUF" userId="112688a7-448f-4f78-be75-9dbee17c13bf" providerId="ADAL" clId="{2F49C911-0B95-4A0B-950C-7CED0EC2685F}" dt="2021-05-25T08:06:51.963" v="0" actId="27636"/>
          <ac:spMkLst>
            <pc:docMk/>
            <pc:sldMk cId="1659236269" sldId="512"/>
            <ac:spMk id="3" creationId="{00000000-0000-0000-0000-000000000000}"/>
          </ac:spMkLst>
        </pc:spChg>
      </pc:sldChg>
    </pc:docChg>
  </pc:docChgLst>
  <pc:docChgLst>
    <pc:chgData name="BILAL SHABIR AHMED HABIB" userId="S::20161454@stu.uob.edu.bh::355d7385-f1da-4abf-80f1-18ef52725d41" providerId="AD" clId="Web-{8BF03F68-C970-46F8-8B09-3CAB14F996FB}"/>
    <pc:docChg chg="modSld">
      <pc:chgData name="BILAL SHABIR AHMED HABIB" userId="S::20161454@stu.uob.edu.bh::355d7385-f1da-4abf-80f1-18ef52725d41" providerId="AD" clId="Web-{8BF03F68-C970-46F8-8B09-3CAB14F996FB}" dt="2021-05-24T18:45:30.716" v="2" actId="20577"/>
      <pc:docMkLst>
        <pc:docMk/>
      </pc:docMkLst>
      <pc:sldChg chg="modSp">
        <pc:chgData name="BILAL SHABIR AHMED HABIB" userId="S::20161454@stu.uob.edu.bh::355d7385-f1da-4abf-80f1-18ef52725d41" providerId="AD" clId="Web-{8BF03F68-C970-46F8-8B09-3CAB14F996FB}" dt="2021-05-24T18:45:30.716" v="2" actId="20577"/>
        <pc:sldMkLst>
          <pc:docMk/>
          <pc:sldMk cId="4092549018" sldId="445"/>
        </pc:sldMkLst>
        <pc:spChg chg="mod">
          <ac:chgData name="BILAL SHABIR AHMED HABIB" userId="S::20161454@stu.uob.edu.bh::355d7385-f1da-4abf-80f1-18ef52725d41" providerId="AD" clId="Web-{8BF03F68-C970-46F8-8B09-3CAB14F996FB}" dt="2021-05-24T18:45:30.716" v="2" actId="20577"/>
          <ac:spMkLst>
            <pc:docMk/>
            <pc:sldMk cId="4092549018" sldId="445"/>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A347D4-EB26-4F1B-B745-25E831530F4F}" type="datetimeFigureOut">
              <a:rPr lang="en-US" smtClean="0"/>
              <a:t>12/31/2022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78F4CA-576C-4BC0-9AB6-432E46F81FFB}" type="slidenum">
              <a:rPr lang="en-US" smtClean="0"/>
              <a:t>‹#›</a:t>
            </a:fld>
            <a:endParaRPr lang="en-US"/>
          </a:p>
        </p:txBody>
      </p:sp>
    </p:spTree>
    <p:extLst>
      <p:ext uri="{BB962C8B-B14F-4D97-AF65-F5344CB8AC3E}">
        <p14:creationId xmlns:p14="http://schemas.microsoft.com/office/powerpoint/2010/main" val="1664990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378F4CA-576C-4BC0-9AB6-432E46F81FFB}" type="slidenum">
              <a:rPr lang="en-US" smtClean="0"/>
              <a:t>26</a:t>
            </a:fld>
            <a:endParaRPr lang="en-US"/>
          </a:p>
        </p:txBody>
      </p:sp>
    </p:spTree>
    <p:extLst>
      <p:ext uri="{BB962C8B-B14F-4D97-AF65-F5344CB8AC3E}">
        <p14:creationId xmlns:p14="http://schemas.microsoft.com/office/powerpoint/2010/main" val="2772721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a:solidFill>
                  <a:schemeClr val="tx1"/>
                </a:solidFill>
                <a:effectLst/>
                <a:latin typeface="+mn-lt"/>
                <a:ea typeface="+mn-ea"/>
                <a:cs typeface="+mn-cs"/>
              </a:rPr>
              <a:t>We also got this strange </a:t>
            </a:r>
            <a:r>
              <a:rPr lang="en-US" sz="1200" b="1" i="0" u="none" strike="noStrike" kern="1200">
                <a:solidFill>
                  <a:schemeClr val="tx1"/>
                </a:solidFill>
                <a:effectLst/>
                <a:latin typeface="+mn-lt"/>
                <a:ea typeface="+mn-ea"/>
                <a:cs typeface="+mn-cs"/>
              </a:rPr>
              <a:t>map()</a:t>
            </a:r>
            <a:r>
              <a:rPr lang="en-US" sz="1200" b="0" i="0" u="none" strike="noStrike" kern="1200">
                <a:solidFill>
                  <a:schemeClr val="tx1"/>
                </a:solidFill>
                <a:effectLst/>
                <a:latin typeface="+mn-lt"/>
                <a:ea typeface="+mn-ea"/>
                <a:cs typeface="+mn-cs"/>
              </a:rPr>
              <a:t> block in the </a:t>
            </a:r>
            <a:r>
              <a:rPr lang="en-US"/>
              <a:t>list</a:t>
            </a:r>
            <a:r>
              <a:rPr lang="en-US" sz="1200" b="0" i="0" u="none" strike="noStrike" kern="1200">
                <a:solidFill>
                  <a:schemeClr val="tx1"/>
                </a:solidFill>
                <a:effectLst/>
                <a:latin typeface="+mn-lt"/>
                <a:ea typeface="+mn-ea"/>
                <a:cs typeface="+mn-cs"/>
              </a:rPr>
              <a:t> function. This means, whenever the data changes this block will triggered and we transform the data a bit – because we need both the real data of the document but also the ID so we can apply changes to documents later, otherwise this key would not exist in the response object.</a:t>
            </a:r>
            <a:endParaRPr lang="en-US"/>
          </a:p>
        </p:txBody>
      </p:sp>
      <p:sp>
        <p:nvSpPr>
          <p:cNvPr id="4" name="Slide Number Placeholder 3"/>
          <p:cNvSpPr>
            <a:spLocks noGrp="1"/>
          </p:cNvSpPr>
          <p:nvPr>
            <p:ph type="sldNum" sz="quarter" idx="10"/>
          </p:nvPr>
        </p:nvSpPr>
        <p:spPr/>
        <p:txBody>
          <a:bodyPr/>
          <a:lstStyle/>
          <a:p>
            <a:fld id="{C378F4CA-576C-4BC0-9AB6-432E46F81FFB}" type="slidenum">
              <a:rPr lang="en-US" smtClean="0"/>
              <a:t>66</a:t>
            </a:fld>
            <a:endParaRPr lang="en-US"/>
          </a:p>
        </p:txBody>
      </p:sp>
    </p:spTree>
    <p:extLst>
      <p:ext uri="{BB962C8B-B14F-4D97-AF65-F5344CB8AC3E}">
        <p14:creationId xmlns:p14="http://schemas.microsoft.com/office/powerpoint/2010/main" val="1045987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a:t>
            </a:r>
            <a:r>
              <a:rPr lang="en-US" baseline="0"/>
              <a:t> </a:t>
            </a:r>
            <a:r>
              <a:rPr lang="en-US" b="1" baseline="0" err="1"/>
              <a:t>ItemsList</a:t>
            </a:r>
            <a:r>
              <a:rPr lang="en-US" baseline="0"/>
              <a:t> array does not work to be displayed directly in the HTML. Therefore, we create an Observable array </a:t>
            </a:r>
            <a:r>
              <a:rPr lang="en-US" b="1" baseline="0"/>
              <a:t>Items</a:t>
            </a:r>
            <a:r>
              <a:rPr lang="en-US" baseline="0"/>
              <a:t> to be displayed and at the same time it observes any changes on </a:t>
            </a:r>
            <a:r>
              <a:rPr lang="en-US" b="1" baseline="0" err="1"/>
              <a:t>ItemsList</a:t>
            </a:r>
            <a:r>
              <a:rPr lang="en-US" baseline="0"/>
              <a:t> array.</a:t>
            </a:r>
          </a:p>
          <a:p>
            <a:endParaRPr lang="en-US"/>
          </a:p>
        </p:txBody>
      </p:sp>
      <p:sp>
        <p:nvSpPr>
          <p:cNvPr id="4" name="Slide Number Placeholder 3"/>
          <p:cNvSpPr>
            <a:spLocks noGrp="1"/>
          </p:cNvSpPr>
          <p:nvPr>
            <p:ph type="sldNum" sz="quarter" idx="10"/>
          </p:nvPr>
        </p:nvSpPr>
        <p:spPr/>
        <p:txBody>
          <a:bodyPr/>
          <a:lstStyle/>
          <a:p>
            <a:fld id="{C378F4CA-576C-4BC0-9AB6-432E46F81FFB}" type="slidenum">
              <a:rPr lang="en-US" smtClean="0"/>
              <a:t>127</a:t>
            </a:fld>
            <a:endParaRPr lang="en-US"/>
          </a:p>
        </p:txBody>
      </p:sp>
    </p:spTree>
    <p:extLst>
      <p:ext uri="{BB962C8B-B14F-4D97-AF65-F5344CB8AC3E}">
        <p14:creationId xmlns:p14="http://schemas.microsoft.com/office/powerpoint/2010/main" val="3234896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a:t>
            </a:r>
            <a:r>
              <a:rPr lang="en-US" baseline="0"/>
              <a:t> </a:t>
            </a:r>
            <a:r>
              <a:rPr lang="en-US" b="1" baseline="0" err="1"/>
              <a:t>ItemsList</a:t>
            </a:r>
            <a:r>
              <a:rPr lang="en-US" baseline="0"/>
              <a:t> array does not work to be displayed directly in the HTML. Therefore, we create an Observable array </a:t>
            </a:r>
            <a:r>
              <a:rPr lang="en-US" b="1" baseline="0"/>
              <a:t>Items</a:t>
            </a:r>
            <a:r>
              <a:rPr lang="en-US" baseline="0"/>
              <a:t> to be displayed and at the same time it observes any changes on </a:t>
            </a:r>
            <a:r>
              <a:rPr lang="en-US" b="1" baseline="0" err="1"/>
              <a:t>ItemsList</a:t>
            </a:r>
            <a:r>
              <a:rPr lang="en-US" baseline="0"/>
              <a:t> array.</a:t>
            </a:r>
          </a:p>
          <a:p>
            <a:endParaRPr lang="en-US"/>
          </a:p>
        </p:txBody>
      </p:sp>
      <p:sp>
        <p:nvSpPr>
          <p:cNvPr id="4" name="Slide Number Placeholder 3"/>
          <p:cNvSpPr>
            <a:spLocks noGrp="1"/>
          </p:cNvSpPr>
          <p:nvPr>
            <p:ph type="sldNum" sz="quarter" idx="10"/>
          </p:nvPr>
        </p:nvSpPr>
        <p:spPr/>
        <p:txBody>
          <a:bodyPr/>
          <a:lstStyle/>
          <a:p>
            <a:fld id="{C378F4CA-576C-4BC0-9AB6-432E46F81FFB}" type="slidenum">
              <a:rPr lang="en-US" smtClean="0"/>
              <a:t>128</a:t>
            </a:fld>
            <a:endParaRPr lang="en-US"/>
          </a:p>
        </p:txBody>
      </p:sp>
    </p:spTree>
    <p:extLst>
      <p:ext uri="{BB962C8B-B14F-4D97-AF65-F5344CB8AC3E}">
        <p14:creationId xmlns:p14="http://schemas.microsoft.com/office/powerpoint/2010/main" val="1305370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a:t>
            </a:r>
            <a:r>
              <a:rPr lang="en-US" baseline="0"/>
              <a:t> </a:t>
            </a:r>
            <a:r>
              <a:rPr lang="en-US" b="1" baseline="0" err="1"/>
              <a:t>ItemsList</a:t>
            </a:r>
            <a:r>
              <a:rPr lang="en-US" baseline="0"/>
              <a:t> array does not work to be displayed directly in the HTML. Therefore, we create an Observable array </a:t>
            </a:r>
            <a:r>
              <a:rPr lang="en-US" b="1" baseline="0"/>
              <a:t>Items</a:t>
            </a:r>
            <a:r>
              <a:rPr lang="en-US" baseline="0"/>
              <a:t> to be displayed and at the same time it observes any changes on </a:t>
            </a:r>
            <a:r>
              <a:rPr lang="en-US" b="1" baseline="0" err="1"/>
              <a:t>ItemsList</a:t>
            </a:r>
            <a:r>
              <a:rPr lang="en-US" baseline="0"/>
              <a:t> array.</a:t>
            </a:r>
          </a:p>
          <a:p>
            <a:endParaRPr lang="en-US"/>
          </a:p>
        </p:txBody>
      </p:sp>
      <p:sp>
        <p:nvSpPr>
          <p:cNvPr id="4" name="Slide Number Placeholder 3"/>
          <p:cNvSpPr>
            <a:spLocks noGrp="1"/>
          </p:cNvSpPr>
          <p:nvPr>
            <p:ph type="sldNum" sz="quarter" idx="10"/>
          </p:nvPr>
        </p:nvSpPr>
        <p:spPr/>
        <p:txBody>
          <a:bodyPr/>
          <a:lstStyle/>
          <a:p>
            <a:fld id="{C378F4CA-576C-4BC0-9AB6-432E46F81FFB}" type="slidenum">
              <a:rPr lang="en-US" smtClean="0"/>
              <a:t>129</a:t>
            </a:fld>
            <a:endParaRPr lang="en-US"/>
          </a:p>
        </p:txBody>
      </p:sp>
    </p:spTree>
    <p:extLst>
      <p:ext uri="{BB962C8B-B14F-4D97-AF65-F5344CB8AC3E}">
        <p14:creationId xmlns:p14="http://schemas.microsoft.com/office/powerpoint/2010/main" val="40751461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solidFill>
                  <a:srgbClr val="FF0000"/>
                </a:solidFill>
              </a:rPr>
              <a:t>http://tphangout.com/ionic-2-serving-images-with-firebase-storage/</a:t>
            </a:r>
          </a:p>
          <a:p>
            <a:endParaRPr lang="en-US"/>
          </a:p>
        </p:txBody>
      </p:sp>
      <p:sp>
        <p:nvSpPr>
          <p:cNvPr id="4" name="Slide Number Placeholder 3"/>
          <p:cNvSpPr>
            <a:spLocks noGrp="1"/>
          </p:cNvSpPr>
          <p:nvPr>
            <p:ph type="sldNum" sz="quarter" idx="10"/>
          </p:nvPr>
        </p:nvSpPr>
        <p:spPr/>
        <p:txBody>
          <a:bodyPr/>
          <a:lstStyle/>
          <a:p>
            <a:fld id="{C378F4CA-576C-4BC0-9AB6-432E46F81FFB}" type="slidenum">
              <a:rPr lang="en-US" smtClean="0"/>
              <a:t>151</a:t>
            </a:fld>
            <a:endParaRPr lang="en-US"/>
          </a:p>
        </p:txBody>
      </p:sp>
    </p:spTree>
    <p:extLst>
      <p:ext uri="{BB962C8B-B14F-4D97-AF65-F5344CB8AC3E}">
        <p14:creationId xmlns:p14="http://schemas.microsoft.com/office/powerpoint/2010/main" val="107691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118117E-79DC-422E-9D8D-B2BAAE5A855A}" type="datetimeFigureOut">
              <a:rPr lang="en-US" smtClean="0"/>
              <a:t>12/31/2022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961C8-2F35-4AF4-B7CC-AB614E92F7A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18117E-79DC-422E-9D8D-B2BAAE5A855A}" type="datetimeFigureOut">
              <a:rPr lang="en-US" smtClean="0"/>
              <a:t>12/31/2022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961C8-2F35-4AF4-B7CC-AB614E92F7A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18117E-79DC-422E-9D8D-B2BAAE5A855A}" type="datetimeFigureOut">
              <a:rPr lang="en-US" smtClean="0"/>
              <a:t>12/31/2022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961C8-2F35-4AF4-B7CC-AB614E92F7A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18117E-79DC-422E-9D8D-B2BAAE5A855A}" type="datetimeFigureOut">
              <a:rPr lang="en-US" smtClean="0"/>
              <a:t>12/31/2022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961C8-2F35-4AF4-B7CC-AB614E92F7A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18117E-79DC-422E-9D8D-B2BAAE5A855A}" type="datetimeFigureOut">
              <a:rPr lang="en-US" smtClean="0"/>
              <a:t>12/31/2022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961C8-2F35-4AF4-B7CC-AB614E92F7A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118117E-79DC-422E-9D8D-B2BAAE5A855A}" type="datetimeFigureOut">
              <a:rPr lang="en-US" smtClean="0"/>
              <a:t>12/31/2022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C961C8-2F35-4AF4-B7CC-AB614E92F7A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118117E-79DC-422E-9D8D-B2BAAE5A855A}" type="datetimeFigureOut">
              <a:rPr lang="en-US" smtClean="0"/>
              <a:t>12/31/2022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C961C8-2F35-4AF4-B7CC-AB614E92F7A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118117E-79DC-422E-9D8D-B2BAAE5A855A}" type="datetimeFigureOut">
              <a:rPr lang="en-US" smtClean="0"/>
              <a:t>12/31/2022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C961C8-2F35-4AF4-B7CC-AB614E92F7A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18117E-79DC-422E-9D8D-B2BAAE5A855A}" type="datetimeFigureOut">
              <a:rPr lang="en-US" smtClean="0"/>
              <a:t>12/31/2022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C961C8-2F35-4AF4-B7CC-AB614E92F7A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18117E-79DC-422E-9D8D-B2BAAE5A855A}" type="datetimeFigureOut">
              <a:rPr lang="en-US" smtClean="0"/>
              <a:t>12/31/2022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C961C8-2F35-4AF4-B7CC-AB614E92F7A0}"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118117E-79DC-422E-9D8D-B2BAAE5A855A}" type="datetimeFigureOut">
              <a:rPr lang="en-US" smtClean="0"/>
              <a:t>12/31/2022</a:t>
            </a:fld>
            <a:endParaRPr lang="en-US"/>
          </a:p>
        </p:txBody>
      </p:sp>
      <p:sp>
        <p:nvSpPr>
          <p:cNvPr id="9" name="Slide Number Placeholder 8"/>
          <p:cNvSpPr>
            <a:spLocks noGrp="1"/>
          </p:cNvSpPr>
          <p:nvPr>
            <p:ph type="sldNum" sz="quarter" idx="11"/>
          </p:nvPr>
        </p:nvSpPr>
        <p:spPr/>
        <p:txBody>
          <a:bodyPr/>
          <a:lstStyle/>
          <a:p>
            <a:fld id="{76C961C8-2F35-4AF4-B7CC-AB614E92F7A0}"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76C961C8-2F35-4AF4-B7CC-AB614E92F7A0}"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4118117E-79DC-422E-9D8D-B2BAAE5A855A}" type="datetimeFigureOut">
              <a:rPr lang="en-US" smtClean="0"/>
              <a:t>12/31/2022</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hyperlink" Target="https://ionicframework.com/docs/native/file/" TargetMode="Externa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hyperlink" Target="https://firebase.google.com/docs/reference/js/firebase.storage.html" TargetMode="External"/><Relationship Id="rId2" Type="http://schemas.openxmlformats.org/officeDocument/2006/relationships/hyperlink" Target="https://firebase.google.com/docs/reference/js/firebase.html" TargetMode="External"/><Relationship Id="rId1" Type="http://schemas.openxmlformats.org/officeDocument/2006/relationships/slideLayout" Target="../slideLayouts/slideLayout2.xml"/><Relationship Id="rId4" Type="http://schemas.openxmlformats.org/officeDocument/2006/relationships/hyperlink" Target="https://firebase.google.com/docs/reference/js/firebase.storage.UploadTask" TargetMode="Externa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2" Type="http://schemas.openxmlformats.org/officeDocument/2006/relationships/hyperlink" Target="https://ionicframework.com/docs/native/camera/" TargetMode="Externa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2" Type="http://schemas.openxmlformats.org/officeDocument/2006/relationships/hyperlink" Target="http://github.com/don/cordova-filechooser.git" TargetMode="Externa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hyperlink" Target="https://ionicframework.com/docs/native/file-chooser/" TargetMode="Externa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hyperlink" Target="https://ionicframework.com/docs/native/file-path/" TargetMode="Externa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hyperlink" Target="https://ionicframework.com/docs/native/file/" TargetMode="Externa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firebase.google.com/docs/firestore/data-model" TargetMode="External"/><Relationship Id="rId2" Type="http://schemas.openxmlformats.org/officeDocument/2006/relationships/hyperlink" Target="https://firebase.google.com/docs/database/web/structure-data"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hyperlink" Target="https://firebase.google.com/docs/storage/" TargetMode="Externa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lnSpcReduction="10000"/>
          </a:bodyPr>
          <a:lstStyle/>
          <a:p>
            <a:endParaRPr lang="en-US"/>
          </a:p>
          <a:p>
            <a:endParaRPr lang="en-US"/>
          </a:p>
          <a:p>
            <a:r>
              <a:rPr lang="en-US"/>
              <a:t>Lecture 12</a:t>
            </a:r>
          </a:p>
        </p:txBody>
      </p:sp>
      <p:pic>
        <p:nvPicPr>
          <p:cNvPr id="4100" name="Picture 4" descr="https://1.bp.blogspot.com/-YIfQT6q8ZM4/Vzyq5z1B8HI/AAAAAAAAAAc/UmWSSMLKtKgtH7CACElUp12zXkrPK5UoACLcB/s1600/image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8534400" cy="4991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9305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Step 5:</a:t>
            </a:r>
          </a:p>
        </p:txBody>
      </p:sp>
      <p:sp>
        <p:nvSpPr>
          <p:cNvPr id="3" name="Content Placeholder 2"/>
          <p:cNvSpPr>
            <a:spLocks noGrp="1"/>
          </p:cNvSpPr>
          <p:nvPr>
            <p:ph idx="1"/>
          </p:nvPr>
        </p:nvSpPr>
        <p:spPr/>
        <p:txBody>
          <a:bodyPr/>
          <a:lstStyle/>
          <a:p>
            <a:r>
              <a:rPr lang="en-US"/>
              <a:t>In this Step we will Register our </a:t>
            </a:r>
            <a:r>
              <a:rPr lang="en-US" err="1"/>
              <a:t>webapp</a:t>
            </a:r>
            <a:r>
              <a:rPr lang="en-US"/>
              <a:t> to firebase so we will enter our App nick name and click on register button</a:t>
            </a:r>
          </a:p>
          <a:p>
            <a:endParaRPr lang="en-US"/>
          </a:p>
          <a:p>
            <a:endParaRPr lang="en-US"/>
          </a:p>
        </p:txBody>
      </p:sp>
      <p:pic>
        <p:nvPicPr>
          <p:cNvPr id="2052" name="Picture 4" descr="https://cdn-images-1.medium.com/max/720/1*8g2BnUoqzPu9thLnTkF9L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546539"/>
            <a:ext cx="4191000" cy="4009391"/>
          </a:xfrm>
          <a:prstGeom prst="rect">
            <a:avLst/>
          </a:prstGeom>
          <a:noFill/>
          <a:ln>
            <a:solidFill>
              <a:schemeClr val="accent1">
                <a:shade val="5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052860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Upload from a String</a:t>
            </a:r>
            <a:endParaRPr lang="en-US"/>
          </a:p>
        </p:txBody>
      </p:sp>
      <p:sp>
        <p:nvSpPr>
          <p:cNvPr id="3" name="Content Placeholder 2"/>
          <p:cNvSpPr>
            <a:spLocks noGrp="1"/>
          </p:cNvSpPr>
          <p:nvPr>
            <p:ph idx="1"/>
          </p:nvPr>
        </p:nvSpPr>
        <p:spPr/>
        <p:txBody>
          <a:bodyPr>
            <a:normAutofit fontScale="55000" lnSpcReduction="20000"/>
          </a:bodyPr>
          <a:lstStyle/>
          <a:p>
            <a:pPr marL="114300" indent="0">
              <a:buNone/>
            </a:pPr>
            <a:r>
              <a:rPr lang="en-US" sz="2700" b="1"/>
              <a:t>// Base64url formatted string</a:t>
            </a:r>
          </a:p>
          <a:p>
            <a:pPr marL="114300" indent="0">
              <a:buNone/>
            </a:pPr>
            <a:r>
              <a:rPr lang="en-US" sz="2700" err="1">
                <a:latin typeface="Courier New" panose="02070309020205020404" pitchFamily="49" charset="0"/>
                <a:cs typeface="Courier New" panose="02070309020205020404" pitchFamily="49" charset="0"/>
              </a:rPr>
              <a:t>var</a:t>
            </a:r>
            <a:r>
              <a:rPr lang="en-US" sz="2700">
                <a:latin typeface="Courier New" panose="02070309020205020404" pitchFamily="49" charset="0"/>
                <a:cs typeface="Courier New" panose="02070309020205020404" pitchFamily="49" charset="0"/>
              </a:rPr>
              <a:t> message = '5b6p5Y-344GX44G-44GX44Gf77yB44GK44KB44Gn44Go44GG77yB';</a:t>
            </a:r>
          </a:p>
          <a:p>
            <a:pPr marL="114300" indent="0">
              <a:buNone/>
            </a:pPr>
            <a:r>
              <a:rPr lang="en-US" sz="2700" err="1">
                <a:latin typeface="Courier New" panose="02070309020205020404" pitchFamily="49" charset="0"/>
                <a:cs typeface="Courier New" panose="02070309020205020404" pitchFamily="49" charset="0"/>
              </a:rPr>
              <a:t>ref.</a:t>
            </a:r>
            <a:r>
              <a:rPr lang="en-US" sz="2700" b="1" err="1">
                <a:latin typeface="Courier New" panose="02070309020205020404" pitchFamily="49" charset="0"/>
                <a:cs typeface="Courier New" panose="02070309020205020404" pitchFamily="49" charset="0"/>
              </a:rPr>
              <a:t>putString</a:t>
            </a:r>
            <a:r>
              <a:rPr lang="en-US" sz="2700">
                <a:latin typeface="Courier New" panose="02070309020205020404" pitchFamily="49" charset="0"/>
                <a:cs typeface="Courier New" panose="02070309020205020404" pitchFamily="49" charset="0"/>
              </a:rPr>
              <a:t>(message, 'base64url').then(function(snapshot) {</a:t>
            </a:r>
          </a:p>
          <a:p>
            <a:pPr marL="114300" indent="0">
              <a:buNone/>
            </a:pPr>
            <a:r>
              <a:rPr lang="en-US" sz="2700">
                <a:latin typeface="Courier New" panose="02070309020205020404" pitchFamily="49" charset="0"/>
                <a:cs typeface="Courier New" panose="02070309020205020404" pitchFamily="49" charset="0"/>
              </a:rPr>
              <a:t>  console.log('Uploaded a base64url string!');</a:t>
            </a:r>
          </a:p>
          <a:p>
            <a:pPr marL="114300" indent="0">
              <a:buNone/>
            </a:pPr>
            <a:r>
              <a:rPr lang="en-US" sz="2700">
                <a:latin typeface="Courier New" panose="02070309020205020404" pitchFamily="49" charset="0"/>
                <a:cs typeface="Courier New" panose="02070309020205020404" pitchFamily="49" charset="0"/>
              </a:rPr>
              <a:t>});</a:t>
            </a:r>
          </a:p>
          <a:p>
            <a:pPr marL="114300" indent="0">
              <a:buNone/>
            </a:pPr>
            <a:endParaRPr lang="en-US" sz="2600"/>
          </a:p>
          <a:p>
            <a:pPr marL="114300" indent="0">
              <a:buNone/>
            </a:pPr>
            <a:r>
              <a:rPr lang="en-US" sz="2700" b="1"/>
              <a:t>// Data URL string</a:t>
            </a:r>
          </a:p>
          <a:p>
            <a:pPr marL="114300" indent="0">
              <a:buNone/>
            </a:pPr>
            <a:r>
              <a:rPr lang="en-US" sz="2700" err="1">
                <a:latin typeface="Courier New" panose="02070309020205020404" pitchFamily="49" charset="0"/>
                <a:cs typeface="Courier New" panose="02070309020205020404" pitchFamily="49" charset="0"/>
              </a:rPr>
              <a:t>var</a:t>
            </a:r>
            <a:r>
              <a:rPr lang="en-US" sz="2700">
                <a:latin typeface="Courier New" panose="02070309020205020404" pitchFamily="49" charset="0"/>
                <a:cs typeface="Courier New" panose="02070309020205020404" pitchFamily="49" charset="0"/>
              </a:rPr>
              <a:t> message = '</a:t>
            </a:r>
            <a:r>
              <a:rPr lang="en-US" sz="2700" err="1">
                <a:latin typeface="Courier New" panose="02070309020205020404" pitchFamily="49" charset="0"/>
                <a:cs typeface="Courier New" panose="02070309020205020404" pitchFamily="49" charset="0"/>
              </a:rPr>
              <a:t>data:text</a:t>
            </a:r>
            <a:r>
              <a:rPr lang="en-US" sz="2700">
                <a:latin typeface="Courier New" panose="02070309020205020404" pitchFamily="49" charset="0"/>
                <a:cs typeface="Courier New" panose="02070309020205020404" pitchFamily="49" charset="0"/>
              </a:rPr>
              <a:t>/plain;base64,5b6p5Y+344GX44G+44GX44Gf77yB44GK44KB44Gn44Go44GG77yB';</a:t>
            </a:r>
          </a:p>
          <a:p>
            <a:pPr marL="114300" indent="0">
              <a:buNone/>
            </a:pPr>
            <a:r>
              <a:rPr lang="en-US" sz="2700" err="1">
                <a:latin typeface="Courier New" panose="02070309020205020404" pitchFamily="49" charset="0"/>
                <a:cs typeface="Courier New" panose="02070309020205020404" pitchFamily="49" charset="0"/>
              </a:rPr>
              <a:t>ref.</a:t>
            </a:r>
            <a:r>
              <a:rPr lang="en-US" sz="2700" b="1" err="1">
                <a:latin typeface="Courier New" panose="02070309020205020404" pitchFamily="49" charset="0"/>
                <a:cs typeface="Courier New" panose="02070309020205020404" pitchFamily="49" charset="0"/>
              </a:rPr>
              <a:t>putString</a:t>
            </a:r>
            <a:r>
              <a:rPr lang="en-US" sz="2700">
                <a:latin typeface="Courier New" panose="02070309020205020404" pitchFamily="49" charset="0"/>
                <a:cs typeface="Courier New" panose="02070309020205020404" pitchFamily="49" charset="0"/>
              </a:rPr>
              <a:t>(message, '</a:t>
            </a:r>
            <a:r>
              <a:rPr lang="en-US" sz="2700" err="1">
                <a:latin typeface="Courier New" panose="02070309020205020404" pitchFamily="49" charset="0"/>
                <a:cs typeface="Courier New" panose="02070309020205020404" pitchFamily="49" charset="0"/>
              </a:rPr>
              <a:t>data_url</a:t>
            </a:r>
            <a:r>
              <a:rPr lang="en-US" sz="2700">
                <a:latin typeface="Courier New" panose="02070309020205020404" pitchFamily="49" charset="0"/>
                <a:cs typeface="Courier New" panose="02070309020205020404" pitchFamily="49" charset="0"/>
              </a:rPr>
              <a:t>').then(function(snapshot) {</a:t>
            </a:r>
          </a:p>
          <a:p>
            <a:pPr marL="114300" indent="0">
              <a:buNone/>
            </a:pPr>
            <a:r>
              <a:rPr lang="en-US" sz="2700">
                <a:latin typeface="Courier New" panose="02070309020205020404" pitchFamily="49" charset="0"/>
                <a:cs typeface="Courier New" panose="02070309020205020404" pitchFamily="49" charset="0"/>
              </a:rPr>
              <a:t>  console.log('Uploaded a </a:t>
            </a:r>
            <a:r>
              <a:rPr lang="en-US" sz="2700" err="1">
                <a:latin typeface="Courier New" panose="02070309020205020404" pitchFamily="49" charset="0"/>
                <a:cs typeface="Courier New" panose="02070309020205020404" pitchFamily="49" charset="0"/>
              </a:rPr>
              <a:t>data_url</a:t>
            </a:r>
            <a:r>
              <a:rPr lang="en-US" sz="2700">
                <a:latin typeface="Courier New" panose="02070309020205020404" pitchFamily="49" charset="0"/>
                <a:cs typeface="Courier New" panose="02070309020205020404" pitchFamily="49" charset="0"/>
              </a:rPr>
              <a:t> string!');</a:t>
            </a:r>
          </a:p>
          <a:p>
            <a:pPr marL="114300" indent="0">
              <a:buNone/>
            </a:pPr>
            <a:r>
              <a:rPr lang="en-US" sz="2700">
                <a:latin typeface="Courier New" panose="02070309020205020404" pitchFamily="49" charset="0"/>
                <a:cs typeface="Courier New" panose="02070309020205020404" pitchFamily="49" charset="0"/>
              </a:rPr>
              <a:t>});</a:t>
            </a:r>
          </a:p>
          <a:p>
            <a:pPr marL="114300" indent="0">
              <a:buNone/>
            </a:pPr>
            <a:endParaRPr lang="en-US" sz="2600">
              <a:latin typeface="Courier New" panose="02070309020205020404" pitchFamily="49" charset="0"/>
              <a:cs typeface="Courier New" panose="02070309020205020404" pitchFamily="49" charset="0"/>
            </a:endParaRPr>
          </a:p>
          <a:p>
            <a:pPr marL="114300" indent="0">
              <a:buNone/>
            </a:pPr>
            <a:r>
              <a:rPr lang="en-US" sz="3300" b="1">
                <a:solidFill>
                  <a:schemeClr val="accent1">
                    <a:lumMod val="50000"/>
                  </a:schemeClr>
                </a:solidFill>
              </a:rPr>
              <a:t>Note: </a:t>
            </a:r>
          </a:p>
          <a:p>
            <a:pPr marL="114300" indent="0" algn="just">
              <a:buNone/>
            </a:pPr>
            <a:r>
              <a:rPr lang="en-US" sz="3300" b="1"/>
              <a:t>put() and </a:t>
            </a:r>
            <a:r>
              <a:rPr lang="en-US" sz="3300" b="1" err="1"/>
              <a:t>putString</a:t>
            </a:r>
            <a:r>
              <a:rPr lang="en-US" sz="3300" b="1"/>
              <a:t>() </a:t>
            </a:r>
            <a:r>
              <a:rPr lang="en-US" sz="3300"/>
              <a:t>both return an </a:t>
            </a:r>
            <a:r>
              <a:rPr lang="en-US" sz="3300" err="1"/>
              <a:t>UploadTask</a:t>
            </a:r>
            <a:r>
              <a:rPr lang="en-US" sz="3300"/>
              <a:t> which you can use as a promise, or use to manage and monitor the status of the upload. Since the reference defines the full path to the file, make sure that you are uploading to a non-empty path.</a:t>
            </a:r>
          </a:p>
          <a:p>
            <a:pPr marL="114300" indent="0">
              <a:buNone/>
            </a:pPr>
            <a:endParaRPr lang="en-US"/>
          </a:p>
        </p:txBody>
      </p:sp>
    </p:spTree>
    <p:extLst>
      <p:ext uri="{BB962C8B-B14F-4D97-AF65-F5344CB8AC3E}">
        <p14:creationId xmlns:p14="http://schemas.microsoft.com/office/powerpoint/2010/main" val="272021530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Download Files </a:t>
            </a:r>
            <a:endParaRPr lang="en-US"/>
          </a:p>
        </p:txBody>
      </p:sp>
      <p:sp>
        <p:nvSpPr>
          <p:cNvPr id="3" name="Content Placeholder 2"/>
          <p:cNvSpPr>
            <a:spLocks noGrp="1"/>
          </p:cNvSpPr>
          <p:nvPr>
            <p:ph idx="1"/>
          </p:nvPr>
        </p:nvSpPr>
        <p:spPr/>
        <p:txBody>
          <a:bodyPr>
            <a:normAutofit/>
          </a:bodyPr>
          <a:lstStyle/>
          <a:p>
            <a:pPr marL="114300" indent="0">
              <a:buNone/>
            </a:pPr>
            <a:r>
              <a:rPr lang="en-US"/>
              <a:t>// Create a </a:t>
            </a:r>
            <a:r>
              <a:rPr lang="en-US" u="sng"/>
              <a:t>reference</a:t>
            </a:r>
            <a:r>
              <a:rPr lang="en-US"/>
              <a:t> with an initial file path and name</a:t>
            </a:r>
          </a:p>
          <a:p>
            <a:pPr marL="114300" indent="0">
              <a:buNone/>
            </a:pPr>
            <a:r>
              <a:rPr lang="en-US" sz="1600" err="1">
                <a:latin typeface="Courier New" panose="02070309020205020404" pitchFamily="49" charset="0"/>
                <a:cs typeface="Courier New" panose="02070309020205020404" pitchFamily="49" charset="0"/>
              </a:rPr>
              <a:t>var</a:t>
            </a:r>
            <a:r>
              <a:rPr lang="en-US" sz="1600">
                <a:latin typeface="Courier New" panose="02070309020205020404" pitchFamily="49" charset="0"/>
                <a:cs typeface="Courier New" panose="02070309020205020404" pitchFamily="49" charset="0"/>
              </a:rPr>
              <a:t> storage = </a:t>
            </a:r>
            <a:r>
              <a:rPr lang="en-US" sz="1600" err="1">
                <a:latin typeface="Courier New" panose="02070309020205020404" pitchFamily="49" charset="0"/>
                <a:cs typeface="Courier New" panose="02070309020205020404" pitchFamily="49" charset="0"/>
              </a:rPr>
              <a:t>firebase.storage</a:t>
            </a:r>
            <a:r>
              <a:rPr lang="en-US" sz="1600">
                <a:latin typeface="Courier New" panose="02070309020205020404" pitchFamily="49" charset="0"/>
                <a:cs typeface="Courier New" panose="02070309020205020404" pitchFamily="49" charset="0"/>
              </a:rPr>
              <a:t>();</a:t>
            </a:r>
          </a:p>
          <a:p>
            <a:pPr marL="114300" indent="0">
              <a:buNone/>
            </a:pPr>
            <a:r>
              <a:rPr lang="en-US" sz="1600" err="1">
                <a:latin typeface="Courier New" panose="02070309020205020404" pitchFamily="49" charset="0"/>
                <a:cs typeface="Courier New" panose="02070309020205020404" pitchFamily="49" charset="0"/>
              </a:rPr>
              <a:t>var</a:t>
            </a: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pathReference</a:t>
            </a:r>
            <a:r>
              <a:rPr lang="en-US" sz="1600">
                <a:latin typeface="Courier New" panose="02070309020205020404" pitchFamily="49" charset="0"/>
                <a:cs typeface="Courier New" panose="02070309020205020404" pitchFamily="49" charset="0"/>
              </a:rPr>
              <a:t> = </a:t>
            </a:r>
            <a:r>
              <a:rPr lang="en-US" sz="1600" err="1">
                <a:latin typeface="Courier New" panose="02070309020205020404" pitchFamily="49" charset="0"/>
                <a:cs typeface="Courier New" panose="02070309020205020404" pitchFamily="49" charset="0"/>
              </a:rPr>
              <a:t>storage.ref</a:t>
            </a:r>
            <a:r>
              <a:rPr lang="en-US" sz="1600">
                <a:latin typeface="Courier New" panose="02070309020205020404" pitchFamily="49" charset="0"/>
                <a:cs typeface="Courier New" panose="02070309020205020404" pitchFamily="49" charset="0"/>
              </a:rPr>
              <a:t>('images/stars.jpg');</a:t>
            </a:r>
          </a:p>
          <a:p>
            <a:pPr marL="114300" indent="0">
              <a:buNone/>
            </a:pPr>
            <a:endParaRPr lang="en-US"/>
          </a:p>
          <a:p>
            <a:pPr marL="114300" indent="0">
              <a:buNone/>
            </a:pPr>
            <a:r>
              <a:rPr lang="en-US"/>
              <a:t>// Create a reference from a Google Cloud Storage URI</a:t>
            </a:r>
          </a:p>
          <a:p>
            <a:pPr marL="114300" indent="0">
              <a:buNone/>
            </a:pPr>
            <a:r>
              <a:rPr lang="en-US" sz="1600" err="1">
                <a:latin typeface="Courier New" panose="02070309020205020404" pitchFamily="49" charset="0"/>
                <a:cs typeface="Courier New" panose="02070309020205020404" pitchFamily="49" charset="0"/>
              </a:rPr>
              <a:t>var</a:t>
            </a: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gsReference</a:t>
            </a:r>
            <a:r>
              <a:rPr lang="en-US" sz="1600">
                <a:latin typeface="Courier New" panose="02070309020205020404" pitchFamily="49" charset="0"/>
                <a:cs typeface="Courier New" panose="02070309020205020404" pitchFamily="49" charset="0"/>
              </a:rPr>
              <a:t> = </a:t>
            </a:r>
            <a:r>
              <a:rPr lang="en-US" sz="1600" err="1">
                <a:latin typeface="Courier New" panose="02070309020205020404" pitchFamily="49" charset="0"/>
                <a:cs typeface="Courier New" panose="02070309020205020404" pitchFamily="49" charset="0"/>
              </a:rPr>
              <a:t>storage.refFromURL</a:t>
            </a:r>
            <a:r>
              <a:rPr lang="en-US" sz="1600">
                <a:latin typeface="Courier New" panose="02070309020205020404" pitchFamily="49" charset="0"/>
                <a:cs typeface="Courier New" panose="02070309020205020404" pitchFamily="49" charset="0"/>
              </a:rPr>
              <a:t>('</a:t>
            </a:r>
            <a:r>
              <a:rPr lang="en-US" sz="1600" err="1">
                <a:latin typeface="Courier New" panose="02070309020205020404" pitchFamily="49" charset="0"/>
                <a:cs typeface="Courier New" panose="02070309020205020404" pitchFamily="49" charset="0"/>
              </a:rPr>
              <a:t>gs</a:t>
            </a:r>
            <a:r>
              <a:rPr lang="en-US" sz="1600">
                <a:latin typeface="Courier New" panose="02070309020205020404" pitchFamily="49" charset="0"/>
                <a:cs typeface="Courier New" panose="02070309020205020404" pitchFamily="49" charset="0"/>
              </a:rPr>
              <a:t>://bucket/images/stars.jpg')</a:t>
            </a:r>
          </a:p>
          <a:p>
            <a:pPr marL="114300" indent="0">
              <a:buNone/>
            </a:pPr>
            <a:endParaRPr lang="en-US"/>
          </a:p>
          <a:p>
            <a:pPr marL="114300" indent="0">
              <a:buNone/>
            </a:pPr>
            <a:r>
              <a:rPr lang="en-US"/>
              <a:t>// Create a reference from an HTTPS URL</a:t>
            </a:r>
          </a:p>
          <a:p>
            <a:pPr marL="114300" indent="0">
              <a:buNone/>
            </a:pPr>
            <a:r>
              <a:rPr lang="en-US"/>
              <a:t>// Note that in the URL, characters are URL escaped!</a:t>
            </a:r>
          </a:p>
          <a:p>
            <a:pPr marL="114300" indent="0">
              <a:buNone/>
            </a:pPr>
            <a:r>
              <a:rPr lang="en-US" sz="1600" err="1">
                <a:latin typeface="Courier New" panose="02070309020205020404" pitchFamily="49" charset="0"/>
                <a:cs typeface="Courier New" panose="02070309020205020404" pitchFamily="49" charset="0"/>
              </a:rPr>
              <a:t>var</a:t>
            </a: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httpsReference</a:t>
            </a:r>
            <a:r>
              <a:rPr lang="en-US" sz="1600">
                <a:latin typeface="Courier New" panose="02070309020205020404" pitchFamily="49" charset="0"/>
                <a:cs typeface="Courier New" panose="02070309020205020404" pitchFamily="49" charset="0"/>
              </a:rPr>
              <a:t> = </a:t>
            </a:r>
            <a:r>
              <a:rPr lang="en-US" sz="1600" err="1">
                <a:latin typeface="Courier New" panose="02070309020205020404" pitchFamily="49" charset="0"/>
                <a:cs typeface="Courier New" panose="02070309020205020404" pitchFamily="49" charset="0"/>
              </a:rPr>
              <a:t>storage.refFromURL</a:t>
            </a:r>
            <a:r>
              <a:rPr lang="en-US" sz="1600">
                <a:latin typeface="Courier New" panose="02070309020205020404" pitchFamily="49" charset="0"/>
                <a:cs typeface="Courier New" panose="02070309020205020404" pitchFamily="49" charset="0"/>
              </a:rPr>
              <a:t>('https://firebasestorage.googleapis.com/b/bucket/o/images%20stars.jpg');</a:t>
            </a:r>
          </a:p>
        </p:txBody>
      </p:sp>
    </p:spTree>
    <p:extLst>
      <p:ext uri="{BB962C8B-B14F-4D97-AF65-F5344CB8AC3E}">
        <p14:creationId xmlns:p14="http://schemas.microsoft.com/office/powerpoint/2010/main" val="8369127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Download Data via URL</a:t>
            </a:r>
            <a:endParaRPr lang="en-US"/>
          </a:p>
        </p:txBody>
      </p:sp>
      <p:sp>
        <p:nvSpPr>
          <p:cNvPr id="3" name="Content Placeholder 2"/>
          <p:cNvSpPr>
            <a:spLocks noGrp="1"/>
          </p:cNvSpPr>
          <p:nvPr>
            <p:ph idx="1"/>
          </p:nvPr>
        </p:nvSpPr>
        <p:spPr/>
        <p:txBody>
          <a:bodyPr>
            <a:normAutofit fontScale="62500" lnSpcReduction="20000"/>
          </a:bodyPr>
          <a:lstStyle/>
          <a:p>
            <a:r>
              <a:rPr lang="en-US" sz="2900"/>
              <a:t>You can get the download URL for a file by calling the </a:t>
            </a:r>
            <a:r>
              <a:rPr lang="en-US" sz="2900" err="1"/>
              <a:t>getDownloadURL</a:t>
            </a:r>
            <a:r>
              <a:rPr lang="en-US" sz="2900"/>
              <a:t>() method on a storage reference.</a:t>
            </a:r>
          </a:p>
          <a:p>
            <a:endParaRPr lang="en-US"/>
          </a:p>
          <a:p>
            <a:pPr marL="114300" indent="0">
              <a:buNone/>
            </a:pPr>
            <a:r>
              <a:rPr lang="en-US" sz="2300" err="1">
                <a:latin typeface="Courier New" panose="02070309020205020404" pitchFamily="49" charset="0"/>
                <a:cs typeface="Courier New" panose="02070309020205020404" pitchFamily="49" charset="0"/>
              </a:rPr>
              <a:t>storageRef.child</a:t>
            </a:r>
            <a:r>
              <a:rPr lang="en-US" sz="2300">
                <a:latin typeface="Courier New" panose="02070309020205020404" pitchFamily="49" charset="0"/>
                <a:cs typeface="Courier New" panose="02070309020205020404" pitchFamily="49" charset="0"/>
              </a:rPr>
              <a:t>('images/stars.jpg').</a:t>
            </a:r>
            <a:r>
              <a:rPr lang="en-US" sz="2300" b="1" err="1">
                <a:latin typeface="Courier New" panose="02070309020205020404" pitchFamily="49" charset="0"/>
                <a:cs typeface="Courier New" panose="02070309020205020404" pitchFamily="49" charset="0"/>
              </a:rPr>
              <a:t>getDownloadURL</a:t>
            </a:r>
            <a:r>
              <a:rPr lang="en-US" sz="2300">
                <a:latin typeface="Courier New" panose="02070309020205020404" pitchFamily="49" charset="0"/>
                <a:cs typeface="Courier New" panose="02070309020205020404" pitchFamily="49" charset="0"/>
              </a:rPr>
              <a:t>()</a:t>
            </a:r>
          </a:p>
          <a:p>
            <a:pPr marL="114300" indent="0">
              <a:buNone/>
            </a:pPr>
            <a:r>
              <a:rPr lang="en-US" sz="2300">
                <a:latin typeface="Courier New" panose="02070309020205020404" pitchFamily="49" charset="0"/>
                <a:cs typeface="Courier New" panose="02070309020205020404" pitchFamily="49" charset="0"/>
              </a:rPr>
              <a:t>.then(function(</a:t>
            </a:r>
            <a:r>
              <a:rPr lang="en-US" sz="2300" err="1">
                <a:latin typeface="Courier New" panose="02070309020205020404" pitchFamily="49" charset="0"/>
                <a:cs typeface="Courier New" panose="02070309020205020404" pitchFamily="49" charset="0"/>
              </a:rPr>
              <a:t>url</a:t>
            </a:r>
            <a:r>
              <a:rPr lang="en-US" sz="2300">
                <a:latin typeface="Courier New" panose="02070309020205020404" pitchFamily="49" charset="0"/>
                <a:cs typeface="Courier New" panose="02070309020205020404" pitchFamily="49" charset="0"/>
              </a:rPr>
              <a:t>) {</a:t>
            </a:r>
          </a:p>
          <a:p>
            <a:pPr marL="114300" indent="0">
              <a:buNone/>
            </a:pPr>
            <a:r>
              <a:rPr lang="en-US" sz="2300">
                <a:latin typeface="Courier New" panose="02070309020205020404" pitchFamily="49" charset="0"/>
                <a:cs typeface="Courier New" panose="02070309020205020404" pitchFamily="49" charset="0"/>
              </a:rPr>
              <a:t>  // `</a:t>
            </a:r>
            <a:r>
              <a:rPr lang="en-US" sz="2300" err="1">
                <a:latin typeface="Courier New" panose="02070309020205020404" pitchFamily="49" charset="0"/>
                <a:cs typeface="Courier New" panose="02070309020205020404" pitchFamily="49" charset="0"/>
              </a:rPr>
              <a:t>url</a:t>
            </a:r>
            <a:r>
              <a:rPr lang="en-US" sz="2300">
                <a:latin typeface="Courier New" panose="02070309020205020404" pitchFamily="49" charset="0"/>
                <a:cs typeface="Courier New" panose="02070309020205020404" pitchFamily="49" charset="0"/>
              </a:rPr>
              <a:t>` is the download URL for 'images/stars.jpg'</a:t>
            </a:r>
          </a:p>
          <a:p>
            <a:pPr marL="114300" indent="0">
              <a:buNone/>
            </a:pPr>
            <a:endParaRPr lang="en-US" sz="2300">
              <a:latin typeface="Courier New" panose="02070309020205020404" pitchFamily="49" charset="0"/>
              <a:cs typeface="Courier New" panose="02070309020205020404" pitchFamily="49" charset="0"/>
            </a:endParaRPr>
          </a:p>
          <a:p>
            <a:pPr marL="114300" indent="0">
              <a:buNone/>
            </a:pPr>
            <a:r>
              <a:rPr lang="en-US" sz="2300">
                <a:latin typeface="Courier New" panose="02070309020205020404" pitchFamily="49" charset="0"/>
                <a:cs typeface="Courier New" panose="02070309020205020404" pitchFamily="49" charset="0"/>
              </a:rPr>
              <a:t>  // This can be downloaded directly:</a:t>
            </a:r>
          </a:p>
          <a:p>
            <a:pPr marL="114300" indent="0">
              <a:buNone/>
            </a:pPr>
            <a:r>
              <a:rPr lang="en-US" sz="2300">
                <a:latin typeface="Courier New" panose="02070309020205020404" pitchFamily="49" charset="0"/>
                <a:cs typeface="Courier New" panose="02070309020205020404" pitchFamily="49" charset="0"/>
              </a:rPr>
              <a:t>  </a:t>
            </a:r>
            <a:r>
              <a:rPr lang="en-US" sz="2300" err="1">
                <a:latin typeface="Courier New" panose="02070309020205020404" pitchFamily="49" charset="0"/>
                <a:cs typeface="Courier New" panose="02070309020205020404" pitchFamily="49" charset="0"/>
              </a:rPr>
              <a:t>var</a:t>
            </a:r>
            <a:r>
              <a:rPr lang="en-US" sz="2300">
                <a:latin typeface="Courier New" panose="02070309020205020404" pitchFamily="49" charset="0"/>
                <a:cs typeface="Courier New" panose="02070309020205020404" pitchFamily="49" charset="0"/>
              </a:rPr>
              <a:t> </a:t>
            </a:r>
            <a:r>
              <a:rPr lang="en-US" sz="2300" err="1">
                <a:latin typeface="Courier New" panose="02070309020205020404" pitchFamily="49" charset="0"/>
                <a:cs typeface="Courier New" panose="02070309020205020404" pitchFamily="49" charset="0"/>
              </a:rPr>
              <a:t>xhr</a:t>
            </a:r>
            <a:r>
              <a:rPr lang="en-US" sz="2300">
                <a:latin typeface="Courier New" panose="02070309020205020404" pitchFamily="49" charset="0"/>
                <a:cs typeface="Courier New" panose="02070309020205020404" pitchFamily="49" charset="0"/>
              </a:rPr>
              <a:t> = new </a:t>
            </a:r>
            <a:r>
              <a:rPr lang="en-US" sz="2300" err="1">
                <a:latin typeface="Courier New" panose="02070309020205020404" pitchFamily="49" charset="0"/>
                <a:cs typeface="Courier New" panose="02070309020205020404" pitchFamily="49" charset="0"/>
              </a:rPr>
              <a:t>XMLHttpRequest</a:t>
            </a:r>
            <a:r>
              <a:rPr lang="en-US" sz="2300">
                <a:latin typeface="Courier New" panose="02070309020205020404" pitchFamily="49" charset="0"/>
                <a:cs typeface="Courier New" panose="02070309020205020404" pitchFamily="49" charset="0"/>
              </a:rPr>
              <a:t>();</a:t>
            </a:r>
          </a:p>
          <a:p>
            <a:pPr marL="114300" indent="0">
              <a:buNone/>
            </a:pPr>
            <a:r>
              <a:rPr lang="en-US" sz="2300">
                <a:latin typeface="Courier New" panose="02070309020205020404" pitchFamily="49" charset="0"/>
                <a:cs typeface="Courier New" panose="02070309020205020404" pitchFamily="49" charset="0"/>
              </a:rPr>
              <a:t>  </a:t>
            </a:r>
            <a:r>
              <a:rPr lang="en-US" sz="2300" err="1">
                <a:latin typeface="Courier New" panose="02070309020205020404" pitchFamily="49" charset="0"/>
                <a:cs typeface="Courier New" panose="02070309020205020404" pitchFamily="49" charset="0"/>
              </a:rPr>
              <a:t>xhr.responseType</a:t>
            </a:r>
            <a:r>
              <a:rPr lang="en-US" sz="2300">
                <a:latin typeface="Courier New" panose="02070309020205020404" pitchFamily="49" charset="0"/>
                <a:cs typeface="Courier New" panose="02070309020205020404" pitchFamily="49" charset="0"/>
              </a:rPr>
              <a:t> = 'blob';</a:t>
            </a:r>
          </a:p>
          <a:p>
            <a:pPr marL="114300" indent="0">
              <a:buNone/>
            </a:pPr>
            <a:r>
              <a:rPr lang="en-US" sz="2300">
                <a:latin typeface="Courier New" panose="02070309020205020404" pitchFamily="49" charset="0"/>
                <a:cs typeface="Courier New" panose="02070309020205020404" pitchFamily="49" charset="0"/>
              </a:rPr>
              <a:t>  </a:t>
            </a:r>
            <a:r>
              <a:rPr lang="en-US" sz="2300" err="1">
                <a:latin typeface="Courier New" panose="02070309020205020404" pitchFamily="49" charset="0"/>
                <a:cs typeface="Courier New" panose="02070309020205020404" pitchFamily="49" charset="0"/>
              </a:rPr>
              <a:t>xhr.onload</a:t>
            </a:r>
            <a:r>
              <a:rPr lang="en-US" sz="2300">
                <a:latin typeface="Courier New" panose="02070309020205020404" pitchFamily="49" charset="0"/>
                <a:cs typeface="Courier New" panose="02070309020205020404" pitchFamily="49" charset="0"/>
              </a:rPr>
              <a:t> = function(event) {</a:t>
            </a:r>
          </a:p>
          <a:p>
            <a:pPr marL="114300" indent="0">
              <a:buNone/>
            </a:pPr>
            <a:r>
              <a:rPr lang="en-US" sz="2300">
                <a:latin typeface="Courier New" panose="02070309020205020404" pitchFamily="49" charset="0"/>
                <a:cs typeface="Courier New" panose="02070309020205020404" pitchFamily="49" charset="0"/>
              </a:rPr>
              <a:t>    </a:t>
            </a:r>
            <a:r>
              <a:rPr lang="en-US" sz="2300" err="1">
                <a:latin typeface="Courier New" panose="02070309020205020404" pitchFamily="49" charset="0"/>
                <a:cs typeface="Courier New" panose="02070309020205020404" pitchFamily="49" charset="0"/>
              </a:rPr>
              <a:t>var</a:t>
            </a:r>
            <a:r>
              <a:rPr lang="en-US" sz="2300">
                <a:latin typeface="Courier New" panose="02070309020205020404" pitchFamily="49" charset="0"/>
                <a:cs typeface="Courier New" panose="02070309020205020404" pitchFamily="49" charset="0"/>
              </a:rPr>
              <a:t> blob = </a:t>
            </a:r>
            <a:r>
              <a:rPr lang="en-US" sz="2300" err="1">
                <a:latin typeface="Courier New" panose="02070309020205020404" pitchFamily="49" charset="0"/>
                <a:cs typeface="Courier New" panose="02070309020205020404" pitchFamily="49" charset="0"/>
              </a:rPr>
              <a:t>xhr.response</a:t>
            </a:r>
            <a:r>
              <a:rPr lang="en-US" sz="2300">
                <a:latin typeface="Courier New" panose="02070309020205020404" pitchFamily="49" charset="0"/>
                <a:cs typeface="Courier New" panose="02070309020205020404" pitchFamily="49" charset="0"/>
              </a:rPr>
              <a:t>;</a:t>
            </a:r>
          </a:p>
          <a:p>
            <a:pPr marL="114300" indent="0">
              <a:buNone/>
            </a:pPr>
            <a:r>
              <a:rPr lang="en-US" sz="2300">
                <a:latin typeface="Courier New" panose="02070309020205020404" pitchFamily="49" charset="0"/>
                <a:cs typeface="Courier New" panose="02070309020205020404" pitchFamily="49" charset="0"/>
              </a:rPr>
              <a:t>  };</a:t>
            </a:r>
          </a:p>
          <a:p>
            <a:pPr marL="114300" indent="0">
              <a:buNone/>
            </a:pPr>
            <a:r>
              <a:rPr lang="en-US" sz="2300">
                <a:latin typeface="Courier New" panose="02070309020205020404" pitchFamily="49" charset="0"/>
                <a:cs typeface="Courier New" panose="02070309020205020404" pitchFamily="49" charset="0"/>
              </a:rPr>
              <a:t>  </a:t>
            </a:r>
            <a:r>
              <a:rPr lang="en-US" sz="2300" err="1">
                <a:latin typeface="Courier New" panose="02070309020205020404" pitchFamily="49" charset="0"/>
                <a:cs typeface="Courier New" panose="02070309020205020404" pitchFamily="49" charset="0"/>
              </a:rPr>
              <a:t>xhr.open</a:t>
            </a:r>
            <a:r>
              <a:rPr lang="en-US" sz="2300">
                <a:latin typeface="Courier New" panose="02070309020205020404" pitchFamily="49" charset="0"/>
                <a:cs typeface="Courier New" panose="02070309020205020404" pitchFamily="49" charset="0"/>
              </a:rPr>
              <a:t>('GET', </a:t>
            </a:r>
            <a:r>
              <a:rPr lang="en-US" sz="2300" err="1">
                <a:latin typeface="Courier New" panose="02070309020205020404" pitchFamily="49" charset="0"/>
                <a:cs typeface="Courier New" panose="02070309020205020404" pitchFamily="49" charset="0"/>
              </a:rPr>
              <a:t>url</a:t>
            </a:r>
            <a:r>
              <a:rPr lang="en-US" sz="2300">
                <a:latin typeface="Courier New" panose="02070309020205020404" pitchFamily="49" charset="0"/>
                <a:cs typeface="Courier New" panose="02070309020205020404" pitchFamily="49" charset="0"/>
              </a:rPr>
              <a:t>);</a:t>
            </a:r>
          </a:p>
          <a:p>
            <a:pPr marL="114300" indent="0">
              <a:buNone/>
            </a:pPr>
            <a:r>
              <a:rPr lang="en-US" sz="2300">
                <a:latin typeface="Courier New" panose="02070309020205020404" pitchFamily="49" charset="0"/>
                <a:cs typeface="Courier New" panose="02070309020205020404" pitchFamily="49" charset="0"/>
              </a:rPr>
              <a:t>  </a:t>
            </a:r>
            <a:r>
              <a:rPr lang="en-US" sz="2300" err="1">
                <a:latin typeface="Courier New" panose="02070309020205020404" pitchFamily="49" charset="0"/>
                <a:cs typeface="Courier New" panose="02070309020205020404" pitchFamily="49" charset="0"/>
              </a:rPr>
              <a:t>xhr.send</a:t>
            </a:r>
            <a:r>
              <a:rPr lang="en-US" sz="2300">
                <a:latin typeface="Courier New" panose="02070309020205020404" pitchFamily="49" charset="0"/>
                <a:cs typeface="Courier New" panose="02070309020205020404" pitchFamily="49" charset="0"/>
              </a:rPr>
              <a:t>();</a:t>
            </a:r>
          </a:p>
          <a:p>
            <a:pPr marL="114300" indent="0">
              <a:buNone/>
            </a:pPr>
            <a:endParaRPr lang="en-US" sz="2300">
              <a:latin typeface="Courier New" panose="02070309020205020404" pitchFamily="49" charset="0"/>
              <a:cs typeface="Courier New" panose="02070309020205020404" pitchFamily="49" charset="0"/>
            </a:endParaRPr>
          </a:p>
          <a:p>
            <a:pPr marL="114300" indent="0">
              <a:buNone/>
            </a:pPr>
            <a:r>
              <a:rPr lang="en-US" sz="2300">
                <a:latin typeface="Courier New" panose="02070309020205020404" pitchFamily="49" charset="0"/>
                <a:cs typeface="Courier New" panose="02070309020205020404" pitchFamily="49" charset="0"/>
              </a:rPr>
              <a:t>  // Or inserted into an &lt;</a:t>
            </a:r>
            <a:r>
              <a:rPr lang="en-US" sz="2300" err="1">
                <a:latin typeface="Courier New" panose="02070309020205020404" pitchFamily="49" charset="0"/>
                <a:cs typeface="Courier New" panose="02070309020205020404" pitchFamily="49" charset="0"/>
              </a:rPr>
              <a:t>img</a:t>
            </a:r>
            <a:r>
              <a:rPr lang="en-US" sz="2300">
                <a:latin typeface="Courier New" panose="02070309020205020404" pitchFamily="49" charset="0"/>
                <a:cs typeface="Courier New" panose="02070309020205020404" pitchFamily="49" charset="0"/>
              </a:rPr>
              <a:t>&gt; element:</a:t>
            </a:r>
          </a:p>
          <a:p>
            <a:pPr marL="114300" indent="0">
              <a:buNone/>
            </a:pPr>
            <a:r>
              <a:rPr lang="en-US" sz="2300">
                <a:latin typeface="Courier New" panose="02070309020205020404" pitchFamily="49" charset="0"/>
                <a:cs typeface="Courier New" panose="02070309020205020404" pitchFamily="49" charset="0"/>
              </a:rPr>
              <a:t>  </a:t>
            </a:r>
            <a:r>
              <a:rPr lang="en-US" sz="2300" err="1">
                <a:latin typeface="Courier New" panose="02070309020205020404" pitchFamily="49" charset="0"/>
                <a:cs typeface="Courier New" panose="02070309020205020404" pitchFamily="49" charset="0"/>
              </a:rPr>
              <a:t>var</a:t>
            </a:r>
            <a:r>
              <a:rPr lang="en-US" sz="2300">
                <a:latin typeface="Courier New" panose="02070309020205020404" pitchFamily="49" charset="0"/>
                <a:cs typeface="Courier New" panose="02070309020205020404" pitchFamily="49" charset="0"/>
              </a:rPr>
              <a:t> </a:t>
            </a:r>
            <a:r>
              <a:rPr lang="en-US" sz="2300" err="1">
                <a:latin typeface="Courier New" panose="02070309020205020404" pitchFamily="49" charset="0"/>
                <a:cs typeface="Courier New" panose="02070309020205020404" pitchFamily="49" charset="0"/>
              </a:rPr>
              <a:t>img</a:t>
            </a:r>
            <a:r>
              <a:rPr lang="en-US" sz="2300">
                <a:latin typeface="Courier New" panose="02070309020205020404" pitchFamily="49" charset="0"/>
                <a:cs typeface="Courier New" panose="02070309020205020404" pitchFamily="49" charset="0"/>
              </a:rPr>
              <a:t> = </a:t>
            </a:r>
            <a:r>
              <a:rPr lang="en-US" sz="2300" err="1">
                <a:latin typeface="Courier New" panose="02070309020205020404" pitchFamily="49" charset="0"/>
                <a:cs typeface="Courier New" panose="02070309020205020404" pitchFamily="49" charset="0"/>
              </a:rPr>
              <a:t>document.getElementById</a:t>
            </a:r>
            <a:r>
              <a:rPr lang="en-US" sz="2300">
                <a:latin typeface="Courier New" panose="02070309020205020404" pitchFamily="49" charset="0"/>
                <a:cs typeface="Courier New" panose="02070309020205020404" pitchFamily="49" charset="0"/>
              </a:rPr>
              <a:t>('</a:t>
            </a:r>
            <a:r>
              <a:rPr lang="en-US" sz="2300" err="1">
                <a:latin typeface="Courier New" panose="02070309020205020404" pitchFamily="49" charset="0"/>
                <a:cs typeface="Courier New" panose="02070309020205020404" pitchFamily="49" charset="0"/>
              </a:rPr>
              <a:t>myimg</a:t>
            </a:r>
            <a:r>
              <a:rPr lang="en-US" sz="2300">
                <a:latin typeface="Courier New" panose="02070309020205020404" pitchFamily="49" charset="0"/>
                <a:cs typeface="Courier New" panose="02070309020205020404" pitchFamily="49" charset="0"/>
              </a:rPr>
              <a:t>');</a:t>
            </a:r>
          </a:p>
          <a:p>
            <a:pPr marL="114300" indent="0">
              <a:buNone/>
            </a:pPr>
            <a:r>
              <a:rPr lang="en-US" sz="2300">
                <a:latin typeface="Courier New" panose="02070309020205020404" pitchFamily="49" charset="0"/>
                <a:cs typeface="Courier New" panose="02070309020205020404" pitchFamily="49" charset="0"/>
              </a:rPr>
              <a:t>  </a:t>
            </a:r>
            <a:r>
              <a:rPr lang="en-US" sz="2300" err="1">
                <a:latin typeface="Courier New" panose="02070309020205020404" pitchFamily="49" charset="0"/>
                <a:cs typeface="Courier New" panose="02070309020205020404" pitchFamily="49" charset="0"/>
              </a:rPr>
              <a:t>img.src</a:t>
            </a:r>
            <a:r>
              <a:rPr lang="en-US" sz="2300">
                <a:latin typeface="Courier New" panose="02070309020205020404" pitchFamily="49" charset="0"/>
                <a:cs typeface="Courier New" panose="02070309020205020404" pitchFamily="49" charset="0"/>
              </a:rPr>
              <a:t> = </a:t>
            </a:r>
            <a:r>
              <a:rPr lang="en-US" sz="2300" err="1">
                <a:latin typeface="Courier New" panose="02070309020205020404" pitchFamily="49" charset="0"/>
                <a:cs typeface="Courier New" panose="02070309020205020404" pitchFamily="49" charset="0"/>
              </a:rPr>
              <a:t>url</a:t>
            </a:r>
            <a:r>
              <a:rPr lang="en-US" sz="2300">
                <a:latin typeface="Courier New" panose="02070309020205020404" pitchFamily="49" charset="0"/>
                <a:cs typeface="Courier New" panose="02070309020205020404" pitchFamily="49" charset="0"/>
              </a:rPr>
              <a:t>;</a:t>
            </a:r>
          </a:p>
          <a:p>
            <a:pPr marL="114300" indent="0">
              <a:buNone/>
            </a:pPr>
            <a:r>
              <a:rPr lang="en-US" sz="2300">
                <a:latin typeface="Courier New" panose="02070309020205020404" pitchFamily="49" charset="0"/>
                <a:cs typeface="Courier New" panose="02070309020205020404" pitchFamily="49" charset="0"/>
              </a:rPr>
              <a:t>}).catch(function(error) {</a:t>
            </a:r>
          </a:p>
          <a:p>
            <a:pPr marL="114300" indent="0">
              <a:buNone/>
            </a:pPr>
            <a:r>
              <a:rPr lang="en-US" sz="2300">
                <a:latin typeface="Courier New" panose="02070309020205020404" pitchFamily="49" charset="0"/>
                <a:cs typeface="Courier New" panose="02070309020205020404" pitchFamily="49" charset="0"/>
              </a:rPr>
              <a:t>  // Handle any errors</a:t>
            </a:r>
          </a:p>
          <a:p>
            <a:pPr marL="114300" indent="0">
              <a:buNone/>
            </a:pPr>
            <a:r>
              <a:rPr lang="en-US" sz="230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65923626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Delete Files</a:t>
            </a:r>
          </a:p>
        </p:txBody>
      </p:sp>
      <p:sp>
        <p:nvSpPr>
          <p:cNvPr id="3" name="Content Placeholder 2"/>
          <p:cNvSpPr>
            <a:spLocks noGrp="1"/>
          </p:cNvSpPr>
          <p:nvPr>
            <p:ph idx="1"/>
          </p:nvPr>
        </p:nvSpPr>
        <p:spPr/>
        <p:txBody>
          <a:bodyPr>
            <a:normAutofit/>
          </a:bodyPr>
          <a:lstStyle/>
          <a:p>
            <a:r>
              <a:rPr lang="en-US"/>
              <a:t>To delete a file, first create a reference to that file. Then call the delete() method on that reference, which returns a Promise that resolves, or an error if the Promise rejects.</a:t>
            </a:r>
          </a:p>
          <a:p>
            <a:endParaRPr lang="en-US"/>
          </a:p>
          <a:p>
            <a:pPr marL="114300" indent="0">
              <a:buNone/>
            </a:pPr>
            <a:r>
              <a:rPr lang="en-US"/>
              <a:t>// Create a reference to the file to delete</a:t>
            </a:r>
          </a:p>
          <a:p>
            <a:pPr marL="114300" indent="0">
              <a:lnSpc>
                <a:spcPct val="90000"/>
              </a:lnSpc>
              <a:buNone/>
            </a:pPr>
            <a:r>
              <a:rPr lang="en-US" sz="1600" err="1">
                <a:latin typeface="Courier New" panose="02070309020205020404" pitchFamily="49" charset="0"/>
                <a:cs typeface="Courier New" panose="02070309020205020404" pitchFamily="49" charset="0"/>
              </a:rPr>
              <a:t>var</a:t>
            </a: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desertRef</a:t>
            </a:r>
            <a:r>
              <a:rPr lang="en-US" sz="1600">
                <a:latin typeface="Courier New" panose="02070309020205020404" pitchFamily="49" charset="0"/>
                <a:cs typeface="Courier New" panose="02070309020205020404" pitchFamily="49" charset="0"/>
              </a:rPr>
              <a:t> = </a:t>
            </a:r>
            <a:r>
              <a:rPr lang="en-US" sz="1600" err="1">
                <a:latin typeface="Courier New" panose="02070309020205020404" pitchFamily="49" charset="0"/>
                <a:cs typeface="Courier New" panose="02070309020205020404" pitchFamily="49" charset="0"/>
              </a:rPr>
              <a:t>storageRef.child</a:t>
            </a:r>
            <a:r>
              <a:rPr lang="en-US" sz="1600">
                <a:latin typeface="Courier New" panose="02070309020205020404" pitchFamily="49" charset="0"/>
                <a:cs typeface="Courier New" panose="02070309020205020404" pitchFamily="49" charset="0"/>
              </a:rPr>
              <a:t>('images/desert.jpg');</a:t>
            </a:r>
          </a:p>
          <a:p>
            <a:pPr marL="114300" indent="0">
              <a:buNone/>
            </a:pPr>
            <a:endParaRPr lang="en-US"/>
          </a:p>
          <a:p>
            <a:pPr marL="114300" indent="0">
              <a:buNone/>
            </a:pPr>
            <a:r>
              <a:rPr lang="en-US"/>
              <a:t>// Delete the file</a:t>
            </a:r>
          </a:p>
          <a:p>
            <a:pPr marL="114300" indent="0">
              <a:buNone/>
            </a:pPr>
            <a:r>
              <a:rPr lang="en-US" sz="1600" err="1">
                <a:latin typeface="Courier New" panose="02070309020205020404" pitchFamily="49" charset="0"/>
                <a:cs typeface="Courier New" panose="02070309020205020404" pitchFamily="49" charset="0"/>
              </a:rPr>
              <a:t>desertRef.delete</a:t>
            </a:r>
            <a:r>
              <a:rPr lang="en-US" sz="1600">
                <a:latin typeface="Courier New" panose="02070309020205020404" pitchFamily="49" charset="0"/>
                <a:cs typeface="Courier New" panose="02070309020205020404" pitchFamily="49" charset="0"/>
              </a:rPr>
              <a:t>().then(function() {</a:t>
            </a:r>
          </a:p>
          <a:p>
            <a:pPr marL="114300" indent="0">
              <a:buNone/>
            </a:pPr>
            <a:r>
              <a:rPr lang="en-US" sz="1600">
                <a:latin typeface="Courier New" panose="02070309020205020404" pitchFamily="49" charset="0"/>
                <a:cs typeface="Courier New" panose="02070309020205020404" pitchFamily="49" charset="0"/>
              </a:rPr>
              <a:t>  // File deleted successfully</a:t>
            </a:r>
          </a:p>
          <a:p>
            <a:pPr marL="114300" indent="0">
              <a:buNone/>
            </a:pPr>
            <a:r>
              <a:rPr lang="en-US" sz="1600">
                <a:latin typeface="Courier New" panose="02070309020205020404" pitchFamily="49" charset="0"/>
                <a:cs typeface="Courier New" panose="02070309020205020404" pitchFamily="49" charset="0"/>
              </a:rPr>
              <a:t>}).catch(function(error) {</a:t>
            </a:r>
          </a:p>
          <a:p>
            <a:pPr marL="114300" indent="0">
              <a:buNone/>
            </a:pPr>
            <a:r>
              <a:rPr lang="en-US" sz="1600">
                <a:latin typeface="Courier New" panose="02070309020205020404" pitchFamily="49" charset="0"/>
                <a:cs typeface="Courier New" panose="02070309020205020404" pitchFamily="49" charset="0"/>
              </a:rPr>
              <a:t>  // Uh-oh, an error occurred!</a:t>
            </a:r>
          </a:p>
          <a:p>
            <a:pPr marL="114300" indent="0">
              <a:buNone/>
            </a:pPr>
            <a:r>
              <a:rPr lang="en-US" sz="160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71702857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Manage Uploads</a:t>
            </a:r>
            <a:endParaRPr lang="en-US"/>
          </a:p>
        </p:txBody>
      </p:sp>
      <p:sp>
        <p:nvSpPr>
          <p:cNvPr id="3" name="Content Placeholder 2"/>
          <p:cNvSpPr>
            <a:spLocks noGrp="1"/>
          </p:cNvSpPr>
          <p:nvPr>
            <p:ph idx="1"/>
          </p:nvPr>
        </p:nvSpPr>
        <p:spPr/>
        <p:txBody>
          <a:bodyPr>
            <a:normAutofit fontScale="85000" lnSpcReduction="20000"/>
          </a:bodyPr>
          <a:lstStyle/>
          <a:p>
            <a:r>
              <a:rPr lang="en-US"/>
              <a:t>In addition to starting uploads, you can pause, resume, and cancel uploads using the pause(), resume(), and cancel() methods. Calling pause() or resume() will raise pause or running state changes. Calling the cancel() method results in the upload failing and returning an error indicating that the upload was canceled.</a:t>
            </a:r>
          </a:p>
          <a:p>
            <a:endParaRPr lang="en-US"/>
          </a:p>
          <a:p>
            <a:pPr marL="114300" indent="0">
              <a:buNone/>
            </a:pPr>
            <a:r>
              <a:rPr lang="en-US"/>
              <a:t>// Upload the file and metadata</a:t>
            </a:r>
          </a:p>
          <a:p>
            <a:pPr marL="114300" indent="0">
              <a:buNone/>
            </a:pPr>
            <a:r>
              <a:rPr lang="en-US" sz="1900" err="1">
                <a:latin typeface="Courier New" panose="02070309020205020404" pitchFamily="49" charset="0"/>
                <a:cs typeface="Courier New" panose="02070309020205020404" pitchFamily="49" charset="0"/>
              </a:rPr>
              <a:t>var</a:t>
            </a:r>
            <a:r>
              <a:rPr lang="en-US" sz="1900">
                <a:latin typeface="Courier New" panose="02070309020205020404" pitchFamily="49" charset="0"/>
                <a:cs typeface="Courier New" panose="02070309020205020404" pitchFamily="49" charset="0"/>
              </a:rPr>
              <a:t> </a:t>
            </a:r>
            <a:r>
              <a:rPr lang="en-US" sz="1900" err="1">
                <a:latin typeface="Courier New" panose="02070309020205020404" pitchFamily="49" charset="0"/>
                <a:cs typeface="Courier New" panose="02070309020205020404" pitchFamily="49" charset="0"/>
              </a:rPr>
              <a:t>uploadTask</a:t>
            </a:r>
            <a:r>
              <a:rPr lang="en-US" sz="1900">
                <a:latin typeface="Courier New" panose="02070309020205020404" pitchFamily="49" charset="0"/>
                <a:cs typeface="Courier New" panose="02070309020205020404" pitchFamily="49" charset="0"/>
              </a:rPr>
              <a:t> = </a:t>
            </a:r>
            <a:r>
              <a:rPr lang="en-US" sz="1900" err="1">
                <a:latin typeface="Courier New" panose="02070309020205020404" pitchFamily="49" charset="0"/>
                <a:cs typeface="Courier New" panose="02070309020205020404" pitchFamily="49" charset="0"/>
              </a:rPr>
              <a:t>storageRef.child</a:t>
            </a:r>
            <a:r>
              <a:rPr lang="en-US" sz="1900">
                <a:latin typeface="Courier New" panose="02070309020205020404" pitchFamily="49" charset="0"/>
                <a:cs typeface="Courier New" panose="02070309020205020404" pitchFamily="49" charset="0"/>
              </a:rPr>
              <a:t>('images/mountains.jpg').put(file);</a:t>
            </a:r>
          </a:p>
          <a:p>
            <a:pPr marL="114300" indent="0">
              <a:buNone/>
            </a:pPr>
            <a:endParaRPr lang="en-US"/>
          </a:p>
          <a:p>
            <a:pPr marL="114300" indent="0">
              <a:buNone/>
            </a:pPr>
            <a:r>
              <a:rPr lang="en-US"/>
              <a:t>// Pause the upload</a:t>
            </a:r>
          </a:p>
          <a:p>
            <a:pPr marL="114300" indent="0">
              <a:buNone/>
            </a:pPr>
            <a:r>
              <a:rPr lang="en-US" sz="1900" err="1">
                <a:latin typeface="Courier New" panose="02070309020205020404" pitchFamily="49" charset="0"/>
                <a:cs typeface="Courier New" panose="02070309020205020404" pitchFamily="49" charset="0"/>
              </a:rPr>
              <a:t>uploadTask.pause</a:t>
            </a:r>
            <a:r>
              <a:rPr lang="en-US" sz="1900">
                <a:latin typeface="Courier New" panose="02070309020205020404" pitchFamily="49" charset="0"/>
                <a:cs typeface="Courier New" panose="02070309020205020404" pitchFamily="49" charset="0"/>
              </a:rPr>
              <a:t>();</a:t>
            </a:r>
          </a:p>
          <a:p>
            <a:pPr marL="114300" indent="0">
              <a:buNone/>
            </a:pPr>
            <a:endParaRPr lang="en-US"/>
          </a:p>
          <a:p>
            <a:pPr marL="114300" indent="0">
              <a:buNone/>
            </a:pPr>
            <a:r>
              <a:rPr lang="en-US"/>
              <a:t>// Resume the upload</a:t>
            </a:r>
          </a:p>
          <a:p>
            <a:pPr marL="114300" indent="0">
              <a:buNone/>
            </a:pPr>
            <a:r>
              <a:rPr lang="en-US" sz="1900" err="1">
                <a:latin typeface="Courier New" panose="02070309020205020404" pitchFamily="49" charset="0"/>
                <a:cs typeface="Courier New" panose="02070309020205020404" pitchFamily="49" charset="0"/>
              </a:rPr>
              <a:t>uploadTask.resume</a:t>
            </a:r>
            <a:r>
              <a:rPr lang="en-US" sz="1900">
                <a:latin typeface="Courier New" panose="02070309020205020404" pitchFamily="49" charset="0"/>
                <a:cs typeface="Courier New" panose="02070309020205020404" pitchFamily="49" charset="0"/>
              </a:rPr>
              <a:t>();</a:t>
            </a:r>
          </a:p>
          <a:p>
            <a:pPr marL="114300" indent="0">
              <a:buNone/>
            </a:pPr>
            <a:endParaRPr lang="en-US"/>
          </a:p>
          <a:p>
            <a:pPr marL="114300" indent="0">
              <a:buNone/>
            </a:pPr>
            <a:r>
              <a:rPr lang="en-US"/>
              <a:t>// Cancel the upload</a:t>
            </a:r>
          </a:p>
          <a:p>
            <a:pPr marL="114300" indent="0">
              <a:buNone/>
            </a:pPr>
            <a:r>
              <a:rPr lang="en-US" sz="1900" err="1">
                <a:latin typeface="Courier New" panose="02070309020205020404" pitchFamily="49" charset="0"/>
                <a:cs typeface="Courier New" panose="02070309020205020404" pitchFamily="49" charset="0"/>
              </a:rPr>
              <a:t>uploadTask.cancel</a:t>
            </a:r>
            <a:r>
              <a:rPr lang="en-US" sz="190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10889413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30580" y="381001"/>
            <a:ext cx="7543800" cy="1905000"/>
          </a:xfrm>
        </p:spPr>
        <p:txBody>
          <a:bodyPr/>
          <a:lstStyle/>
          <a:p>
            <a:r>
              <a:rPr lang="en-US"/>
              <a:t>Example</a:t>
            </a:r>
          </a:p>
        </p:txBody>
      </p:sp>
      <p:sp>
        <p:nvSpPr>
          <p:cNvPr id="5" name="Subtitle 4"/>
          <p:cNvSpPr>
            <a:spLocks noGrp="1"/>
          </p:cNvSpPr>
          <p:nvPr>
            <p:ph type="subTitle" idx="1"/>
          </p:nvPr>
        </p:nvSpPr>
        <p:spPr/>
        <p:txBody>
          <a:bodyPr/>
          <a:lstStyle/>
          <a:p>
            <a:endParaRPr lang="en-US">
              <a:solidFill>
                <a:srgbClr val="FF000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3402330"/>
            <a:ext cx="3276600" cy="16192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16545606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File Access</a:t>
            </a:r>
          </a:p>
        </p:txBody>
      </p:sp>
      <p:sp>
        <p:nvSpPr>
          <p:cNvPr id="3" name="Content Placeholder 2"/>
          <p:cNvSpPr>
            <a:spLocks noGrp="1"/>
          </p:cNvSpPr>
          <p:nvPr>
            <p:ph idx="1"/>
          </p:nvPr>
        </p:nvSpPr>
        <p:spPr/>
        <p:txBody>
          <a:bodyPr/>
          <a:lstStyle/>
          <a:p>
            <a:r>
              <a:rPr lang="en-US">
                <a:hlinkClick r:id="rId2"/>
              </a:rPr>
              <a:t>https://ionicframework.com/docs/native/file/</a:t>
            </a:r>
            <a:endParaRPr lang="en-US"/>
          </a:p>
          <a:p>
            <a:endParaRPr lang="en-US"/>
          </a:p>
          <a:p>
            <a:r>
              <a:rPr lang="en-US"/>
              <a:t>Install the plugin</a:t>
            </a:r>
          </a:p>
          <a:p>
            <a:pPr marL="411480" lvl="1" indent="0">
              <a:buNone/>
            </a:pPr>
            <a:r>
              <a:rPr lang="en-US" sz="1600">
                <a:latin typeface="Courier New" panose="02070309020205020404" pitchFamily="49" charset="0"/>
                <a:cs typeface="Courier New" panose="02070309020205020404" pitchFamily="49" charset="0"/>
              </a:rPr>
              <a:t>ionic </a:t>
            </a:r>
            <a:r>
              <a:rPr lang="en-US" sz="1600" err="1">
                <a:latin typeface="Courier New" panose="02070309020205020404" pitchFamily="49" charset="0"/>
                <a:cs typeface="Courier New" panose="02070309020205020404" pitchFamily="49" charset="0"/>
              </a:rPr>
              <a:t>cordova</a:t>
            </a:r>
            <a:r>
              <a:rPr lang="en-US" sz="1600">
                <a:latin typeface="Courier New" panose="02070309020205020404" pitchFamily="49" charset="0"/>
                <a:cs typeface="Courier New" panose="02070309020205020404" pitchFamily="49" charset="0"/>
              </a:rPr>
              <a:t> plugin add </a:t>
            </a:r>
            <a:r>
              <a:rPr lang="en-US" sz="1600" err="1">
                <a:latin typeface="Courier New" panose="02070309020205020404" pitchFamily="49" charset="0"/>
                <a:cs typeface="Courier New" panose="02070309020205020404" pitchFamily="49" charset="0"/>
              </a:rPr>
              <a:t>cordova</a:t>
            </a:r>
            <a:r>
              <a:rPr lang="en-US" sz="1600">
                <a:latin typeface="Courier New" panose="02070309020205020404" pitchFamily="49" charset="0"/>
                <a:cs typeface="Courier New" panose="02070309020205020404" pitchFamily="49" charset="0"/>
              </a:rPr>
              <a:t>-plugin-file </a:t>
            </a:r>
          </a:p>
          <a:p>
            <a:pPr marL="411480" lvl="1" indent="0">
              <a:buNone/>
            </a:pP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npm</a:t>
            </a:r>
            <a:r>
              <a:rPr lang="en-US" sz="1600">
                <a:latin typeface="Courier New" panose="02070309020205020404" pitchFamily="49" charset="0"/>
                <a:cs typeface="Courier New" panose="02070309020205020404" pitchFamily="49" charset="0"/>
              </a:rPr>
              <a:t> install --save @ionic-native/file </a:t>
            </a:r>
          </a:p>
          <a:p>
            <a:pPr marL="114300" indent="0">
              <a:buNone/>
            </a:pPr>
            <a:endParaRPr lang="en-US"/>
          </a:p>
          <a:p>
            <a:r>
              <a:rPr lang="en-US"/>
              <a:t>Import in your App</a:t>
            </a:r>
          </a:p>
          <a:p>
            <a:pPr marL="411480" lvl="1" indent="0">
              <a:buNone/>
            </a:pPr>
            <a:endParaRPr lang="en-US" sz="1800">
              <a:solidFill>
                <a:srgbClr val="0000FF"/>
              </a:solidFill>
              <a:latin typeface="Consolas"/>
            </a:endParaRPr>
          </a:p>
          <a:p>
            <a:pPr marL="411480" lvl="1" indent="0">
              <a:buNone/>
            </a:pPr>
            <a:r>
              <a:rPr lang="en-US" sz="1600">
                <a:solidFill>
                  <a:srgbClr val="0000FF"/>
                </a:solidFill>
                <a:latin typeface="Consolas"/>
              </a:rPr>
              <a:t>import</a:t>
            </a:r>
            <a:r>
              <a:rPr lang="en-US" sz="1600">
                <a:solidFill>
                  <a:srgbClr val="000000"/>
                </a:solidFill>
                <a:latin typeface="Consolas"/>
              </a:rPr>
              <a:t> { File } </a:t>
            </a:r>
            <a:r>
              <a:rPr lang="en-US" sz="1600">
                <a:solidFill>
                  <a:srgbClr val="0000FF"/>
                </a:solidFill>
                <a:latin typeface="Consolas"/>
              </a:rPr>
              <a:t>from</a:t>
            </a:r>
            <a:r>
              <a:rPr lang="en-US" sz="1600">
                <a:solidFill>
                  <a:srgbClr val="000000"/>
                </a:solidFill>
                <a:latin typeface="Consolas"/>
              </a:rPr>
              <a:t> </a:t>
            </a:r>
            <a:r>
              <a:rPr lang="en-US" sz="1600">
                <a:solidFill>
                  <a:srgbClr val="A31515"/>
                </a:solidFill>
                <a:latin typeface="Consolas"/>
              </a:rPr>
              <a:t>'@ionic-native/file'</a:t>
            </a:r>
            <a:r>
              <a:rPr lang="en-US" sz="1600">
                <a:solidFill>
                  <a:srgbClr val="000000"/>
                </a:solidFill>
                <a:latin typeface="Consolas"/>
              </a:rPr>
              <a:t>;</a:t>
            </a:r>
          </a:p>
          <a:p>
            <a:pPr marL="411480" lvl="1" indent="0">
              <a:buNone/>
            </a:pPr>
            <a:endParaRPr lang="en-US" sz="1600"/>
          </a:p>
          <a:p>
            <a:pPr marL="411480" lvl="1" indent="0">
              <a:buNone/>
            </a:pPr>
            <a:r>
              <a:rPr lang="en-US" sz="1600">
                <a:solidFill>
                  <a:srgbClr val="0000FF"/>
                </a:solidFill>
                <a:latin typeface="Consolas"/>
              </a:rPr>
              <a:t>constructor</a:t>
            </a:r>
            <a:r>
              <a:rPr lang="en-US" sz="1600">
                <a:solidFill>
                  <a:srgbClr val="000000"/>
                </a:solidFill>
                <a:latin typeface="Consolas"/>
              </a:rPr>
              <a:t>(</a:t>
            </a:r>
            <a:r>
              <a:rPr lang="en-US" sz="1600">
                <a:solidFill>
                  <a:srgbClr val="0000FF"/>
                </a:solidFill>
                <a:latin typeface="Consolas"/>
              </a:rPr>
              <a:t>private</a:t>
            </a:r>
            <a:r>
              <a:rPr lang="en-US" sz="1600">
                <a:solidFill>
                  <a:srgbClr val="000000"/>
                </a:solidFill>
                <a:latin typeface="Consolas"/>
              </a:rPr>
              <a:t> file: File) { }</a:t>
            </a:r>
          </a:p>
          <a:p>
            <a:endParaRPr lang="en-US"/>
          </a:p>
        </p:txBody>
      </p:sp>
    </p:spTree>
    <p:extLst>
      <p:ext uri="{BB962C8B-B14F-4D97-AF65-F5344CB8AC3E}">
        <p14:creationId xmlns:p14="http://schemas.microsoft.com/office/powerpoint/2010/main" val="337445125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home.html</a:t>
            </a:r>
          </a:p>
        </p:txBody>
      </p:sp>
      <p:sp>
        <p:nvSpPr>
          <p:cNvPr id="3" name="Content Placeholder 2"/>
          <p:cNvSpPr>
            <a:spLocks noGrp="1"/>
          </p:cNvSpPr>
          <p:nvPr>
            <p:ph idx="1"/>
          </p:nvPr>
        </p:nvSpPr>
        <p:spPr/>
        <p:txBody>
          <a:bodyPr/>
          <a:lstStyle/>
          <a:p>
            <a:r>
              <a:rPr lang="en-US"/>
              <a:t>We are going to add two buttons here. One for enabling the user to choose a picture from his phone and the other to get the image from </a:t>
            </a:r>
            <a:r>
              <a:rPr lang="en-US" err="1"/>
              <a:t>firebase.storage</a:t>
            </a:r>
            <a:r>
              <a:rPr lang="en-US"/>
              <a:t>() and show it on the screen.</a:t>
            </a:r>
          </a:p>
          <a:p>
            <a:endParaRPr lang="en-US"/>
          </a:p>
          <a:p>
            <a:pPr marL="114300" indent="0">
              <a:buNone/>
            </a:pPr>
            <a:r>
              <a:rPr lang="en-US" sz="1800">
                <a:solidFill>
                  <a:srgbClr val="800000"/>
                </a:solidFill>
                <a:latin typeface="Consolas"/>
              </a:rPr>
              <a:t>&lt;input</a:t>
            </a:r>
            <a:r>
              <a:rPr lang="en-US" sz="1800">
                <a:solidFill>
                  <a:srgbClr val="000000"/>
                </a:solidFill>
                <a:latin typeface="Consolas"/>
              </a:rPr>
              <a:t> </a:t>
            </a:r>
            <a:r>
              <a:rPr lang="en-US" sz="1800">
                <a:solidFill>
                  <a:srgbClr val="FF0000"/>
                </a:solidFill>
                <a:latin typeface="Consolas"/>
              </a:rPr>
              <a:t>type</a:t>
            </a:r>
            <a:r>
              <a:rPr lang="en-US" sz="1800">
                <a:solidFill>
                  <a:srgbClr val="000000"/>
                </a:solidFill>
                <a:latin typeface="Consolas"/>
              </a:rPr>
              <a:t>=</a:t>
            </a:r>
            <a:r>
              <a:rPr lang="en-US" sz="1800">
                <a:solidFill>
                  <a:srgbClr val="0000FF"/>
                </a:solidFill>
                <a:latin typeface="Consolas"/>
              </a:rPr>
              <a:t>"file"</a:t>
            </a:r>
            <a:r>
              <a:rPr lang="en-US" sz="1800">
                <a:solidFill>
                  <a:srgbClr val="000000"/>
                </a:solidFill>
                <a:latin typeface="Consolas"/>
              </a:rPr>
              <a:t> </a:t>
            </a:r>
            <a:r>
              <a:rPr lang="en-US" sz="1800">
                <a:solidFill>
                  <a:srgbClr val="FF0000"/>
                </a:solidFill>
                <a:latin typeface="Consolas"/>
              </a:rPr>
              <a:t>id</a:t>
            </a:r>
            <a:r>
              <a:rPr lang="en-US" sz="1800">
                <a:solidFill>
                  <a:srgbClr val="000000"/>
                </a:solidFill>
                <a:latin typeface="Consolas"/>
              </a:rPr>
              <a:t>=</a:t>
            </a:r>
            <a:r>
              <a:rPr lang="en-US" sz="1800">
                <a:solidFill>
                  <a:srgbClr val="0000FF"/>
                </a:solidFill>
                <a:latin typeface="Consolas"/>
              </a:rPr>
              <a:t>"file"</a:t>
            </a:r>
            <a:r>
              <a:rPr lang="en-US" sz="1800">
                <a:solidFill>
                  <a:srgbClr val="000000"/>
                </a:solidFill>
                <a:latin typeface="Consolas"/>
              </a:rPr>
              <a:t> [(</a:t>
            </a:r>
            <a:r>
              <a:rPr lang="en-US" sz="1800" err="1">
                <a:solidFill>
                  <a:srgbClr val="FF0000"/>
                </a:solidFill>
                <a:latin typeface="Consolas"/>
              </a:rPr>
              <a:t>ngModel</a:t>
            </a:r>
            <a:r>
              <a:rPr lang="en-US" sz="1800">
                <a:solidFill>
                  <a:srgbClr val="000000"/>
                </a:solidFill>
                <a:latin typeface="Consolas"/>
              </a:rPr>
              <a:t>)]=</a:t>
            </a:r>
            <a:r>
              <a:rPr lang="en-US" sz="1800">
                <a:solidFill>
                  <a:srgbClr val="0000FF"/>
                </a:solidFill>
                <a:latin typeface="Consolas"/>
              </a:rPr>
              <a:t>'filename'</a:t>
            </a:r>
            <a:r>
              <a:rPr lang="en-US" sz="1800">
                <a:solidFill>
                  <a:srgbClr val="000000"/>
                </a:solidFill>
                <a:latin typeface="Consolas"/>
              </a:rPr>
              <a:t>    			     (</a:t>
            </a:r>
            <a:r>
              <a:rPr lang="en-US" sz="1800">
                <a:solidFill>
                  <a:srgbClr val="FF0000"/>
                </a:solidFill>
                <a:latin typeface="Consolas"/>
              </a:rPr>
              <a:t>change</a:t>
            </a:r>
            <a:r>
              <a:rPr lang="en-US" sz="1800">
                <a:solidFill>
                  <a:srgbClr val="000000"/>
                </a:solidFill>
                <a:latin typeface="Consolas"/>
              </a:rPr>
              <a:t>)=</a:t>
            </a:r>
            <a:r>
              <a:rPr lang="en-US" sz="1800">
                <a:solidFill>
                  <a:srgbClr val="0000FF"/>
                </a:solidFill>
                <a:latin typeface="Consolas"/>
              </a:rPr>
              <a:t>"</a:t>
            </a:r>
            <a:r>
              <a:rPr lang="en-US" sz="1800" err="1">
                <a:solidFill>
                  <a:srgbClr val="0000FF"/>
                </a:solidFill>
                <a:latin typeface="Consolas"/>
              </a:rPr>
              <a:t>HandleFileSelect</a:t>
            </a:r>
            <a:r>
              <a:rPr lang="en-US" sz="1800">
                <a:solidFill>
                  <a:srgbClr val="0000FF"/>
                </a:solidFill>
                <a:latin typeface="Consolas"/>
              </a:rPr>
              <a:t>($event)"</a:t>
            </a:r>
            <a:r>
              <a:rPr lang="en-US" sz="1800">
                <a:solidFill>
                  <a:srgbClr val="800000"/>
                </a:solidFill>
                <a:latin typeface="Consolas"/>
              </a:rPr>
              <a:t> /&gt;</a:t>
            </a:r>
            <a:endParaRPr lang="en-US" sz="1800">
              <a:solidFill>
                <a:srgbClr val="000000"/>
              </a:solidFill>
              <a:latin typeface="Consolas"/>
            </a:endParaRPr>
          </a:p>
          <a:p>
            <a:endParaRPr lang="en-US"/>
          </a:p>
          <a:p>
            <a:pPr marL="114300" indent="0">
              <a:buNone/>
            </a:pPr>
            <a:r>
              <a:rPr lang="en-US" sz="1800">
                <a:solidFill>
                  <a:srgbClr val="800000"/>
                </a:solidFill>
                <a:latin typeface="Consolas"/>
              </a:rPr>
              <a:t>&lt;button</a:t>
            </a:r>
            <a:r>
              <a:rPr lang="en-US" sz="1800">
                <a:solidFill>
                  <a:srgbClr val="000000"/>
                </a:solidFill>
                <a:latin typeface="Consolas"/>
              </a:rPr>
              <a:t> </a:t>
            </a:r>
            <a:r>
              <a:rPr lang="en-US" sz="1800">
                <a:solidFill>
                  <a:srgbClr val="FF0000"/>
                </a:solidFill>
                <a:latin typeface="Consolas"/>
              </a:rPr>
              <a:t>ion-button</a:t>
            </a:r>
            <a:r>
              <a:rPr lang="en-US" sz="1800">
                <a:solidFill>
                  <a:srgbClr val="000000"/>
                </a:solidFill>
                <a:latin typeface="Consolas"/>
              </a:rPr>
              <a:t> (</a:t>
            </a:r>
            <a:r>
              <a:rPr lang="en-US" sz="1800">
                <a:solidFill>
                  <a:srgbClr val="FF0000"/>
                </a:solidFill>
                <a:latin typeface="Consolas"/>
              </a:rPr>
              <a:t>click</a:t>
            </a:r>
            <a:r>
              <a:rPr lang="en-US" sz="1800">
                <a:solidFill>
                  <a:srgbClr val="000000"/>
                </a:solidFill>
                <a:latin typeface="Consolas"/>
              </a:rPr>
              <a:t>)=</a:t>
            </a:r>
            <a:r>
              <a:rPr lang="en-US" sz="1800">
                <a:solidFill>
                  <a:srgbClr val="0000FF"/>
                </a:solidFill>
                <a:latin typeface="Consolas"/>
              </a:rPr>
              <a:t>"store()"</a:t>
            </a:r>
            <a:r>
              <a:rPr lang="en-US" sz="1800">
                <a:solidFill>
                  <a:srgbClr val="800000"/>
                </a:solidFill>
                <a:latin typeface="Consolas"/>
              </a:rPr>
              <a:t>&gt;</a:t>
            </a:r>
            <a:r>
              <a:rPr lang="en-US" sz="1800">
                <a:solidFill>
                  <a:srgbClr val="000000"/>
                </a:solidFill>
                <a:latin typeface="Consolas"/>
              </a:rPr>
              <a:t>Upload</a:t>
            </a:r>
            <a:r>
              <a:rPr lang="en-US" sz="1800">
                <a:solidFill>
                  <a:srgbClr val="800000"/>
                </a:solidFill>
                <a:latin typeface="Consolas"/>
              </a:rPr>
              <a:t>&lt;/button&gt;</a:t>
            </a:r>
            <a:endParaRPr lang="en-US" sz="1800">
              <a:solidFill>
                <a:srgbClr val="000000"/>
              </a:solidFill>
              <a:latin typeface="Consolas"/>
            </a:endParaRPr>
          </a:p>
          <a:p>
            <a:pPr marL="114300" indent="0">
              <a:buNone/>
            </a:pPr>
            <a:r>
              <a:rPr lang="en-US" sz="1800">
                <a:solidFill>
                  <a:srgbClr val="800000"/>
                </a:solidFill>
                <a:latin typeface="Consolas"/>
              </a:rPr>
              <a:t>&lt;button</a:t>
            </a:r>
            <a:r>
              <a:rPr lang="en-US" sz="1800">
                <a:solidFill>
                  <a:srgbClr val="000000"/>
                </a:solidFill>
                <a:latin typeface="Consolas"/>
              </a:rPr>
              <a:t> </a:t>
            </a:r>
            <a:r>
              <a:rPr lang="en-US" sz="1800">
                <a:solidFill>
                  <a:srgbClr val="FF0000"/>
                </a:solidFill>
                <a:latin typeface="Consolas"/>
              </a:rPr>
              <a:t>ion-button</a:t>
            </a:r>
            <a:r>
              <a:rPr lang="en-US" sz="1800">
                <a:solidFill>
                  <a:srgbClr val="000000"/>
                </a:solidFill>
                <a:latin typeface="Consolas"/>
              </a:rPr>
              <a:t> (</a:t>
            </a:r>
            <a:r>
              <a:rPr lang="en-US" sz="1800">
                <a:solidFill>
                  <a:srgbClr val="FF0000"/>
                </a:solidFill>
                <a:latin typeface="Consolas"/>
              </a:rPr>
              <a:t>click</a:t>
            </a:r>
            <a:r>
              <a:rPr lang="en-US" sz="1800">
                <a:solidFill>
                  <a:srgbClr val="000000"/>
                </a:solidFill>
                <a:latin typeface="Consolas"/>
              </a:rPr>
              <a:t>)=</a:t>
            </a:r>
            <a:r>
              <a:rPr lang="en-US" sz="1800">
                <a:solidFill>
                  <a:srgbClr val="0000FF"/>
                </a:solidFill>
                <a:latin typeface="Consolas"/>
              </a:rPr>
              <a:t>"display()"</a:t>
            </a:r>
            <a:r>
              <a:rPr lang="en-US" sz="1800">
                <a:solidFill>
                  <a:srgbClr val="800000"/>
                </a:solidFill>
                <a:latin typeface="Consolas"/>
              </a:rPr>
              <a:t>&gt;</a:t>
            </a:r>
            <a:r>
              <a:rPr lang="en-US" sz="1800">
                <a:solidFill>
                  <a:srgbClr val="000000"/>
                </a:solidFill>
                <a:latin typeface="Consolas"/>
              </a:rPr>
              <a:t>Display</a:t>
            </a:r>
            <a:r>
              <a:rPr lang="en-US" sz="1800">
                <a:solidFill>
                  <a:srgbClr val="800000"/>
                </a:solidFill>
                <a:latin typeface="Consolas"/>
              </a:rPr>
              <a:t>&lt;/button&gt;</a:t>
            </a:r>
            <a:endParaRPr lang="en-US" sz="1800">
              <a:solidFill>
                <a:srgbClr val="000000"/>
              </a:solidFill>
              <a:latin typeface="Consolas"/>
            </a:endParaRPr>
          </a:p>
          <a:p>
            <a:pPr marL="114300" indent="0">
              <a:buNone/>
            </a:pPr>
            <a:r>
              <a:rPr lang="en-US" sz="1800">
                <a:solidFill>
                  <a:srgbClr val="800000"/>
                </a:solidFill>
                <a:latin typeface="Consolas"/>
              </a:rPr>
              <a:t>&lt;</a:t>
            </a:r>
            <a:r>
              <a:rPr lang="en-US" sz="1800" err="1">
                <a:solidFill>
                  <a:srgbClr val="800000"/>
                </a:solidFill>
                <a:latin typeface="Consolas"/>
              </a:rPr>
              <a:t>img</a:t>
            </a:r>
            <a:r>
              <a:rPr lang="en-US" sz="1800">
                <a:solidFill>
                  <a:srgbClr val="000000"/>
                </a:solidFill>
                <a:latin typeface="Consolas"/>
              </a:rPr>
              <a:t> </a:t>
            </a:r>
            <a:r>
              <a:rPr lang="en-US" sz="1800" err="1">
                <a:solidFill>
                  <a:srgbClr val="FF0000"/>
                </a:solidFill>
                <a:latin typeface="Consolas"/>
              </a:rPr>
              <a:t>src</a:t>
            </a:r>
            <a:r>
              <a:rPr lang="en-US" sz="1800">
                <a:solidFill>
                  <a:srgbClr val="000000"/>
                </a:solidFill>
                <a:latin typeface="Consolas"/>
              </a:rPr>
              <a:t>=</a:t>
            </a:r>
            <a:r>
              <a:rPr lang="en-US" sz="1800">
                <a:solidFill>
                  <a:srgbClr val="0000FF"/>
                </a:solidFill>
                <a:latin typeface="Consolas"/>
              </a:rPr>
              <a:t>"{{</a:t>
            </a:r>
            <a:r>
              <a:rPr lang="en-US" sz="1800" err="1">
                <a:solidFill>
                  <a:srgbClr val="0000FF"/>
                </a:solidFill>
                <a:latin typeface="Consolas"/>
              </a:rPr>
              <a:t>imgsource</a:t>
            </a:r>
            <a:r>
              <a:rPr lang="en-US" sz="1800">
                <a:solidFill>
                  <a:srgbClr val="0000FF"/>
                </a:solidFill>
                <a:latin typeface="Consolas"/>
              </a:rPr>
              <a:t>}}"</a:t>
            </a:r>
            <a:r>
              <a:rPr lang="en-US" sz="1800">
                <a:solidFill>
                  <a:srgbClr val="800000"/>
                </a:solidFill>
                <a:latin typeface="Consolas"/>
              </a:rPr>
              <a:t>&gt;</a:t>
            </a:r>
            <a:endParaRPr lang="en-US" sz="1800">
              <a:solidFill>
                <a:srgbClr val="000000"/>
              </a:solidFill>
              <a:latin typeface="Consolas"/>
            </a:endParaRPr>
          </a:p>
          <a:p>
            <a:endParaRPr lang="en-US"/>
          </a:p>
        </p:txBody>
      </p:sp>
    </p:spTree>
    <p:extLst>
      <p:ext uri="{BB962C8B-B14F-4D97-AF65-F5344CB8AC3E}">
        <p14:creationId xmlns:p14="http://schemas.microsoft.com/office/powerpoint/2010/main" val="380053447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15962"/>
          </a:xfrm>
        </p:spPr>
        <p:txBody>
          <a:bodyPr/>
          <a:lstStyle/>
          <a:p>
            <a:r>
              <a:rPr lang="en-US" sz="3600" err="1"/>
              <a:t>Home.ts</a:t>
            </a:r>
            <a:endParaRPr lang="en-US" sz="3600"/>
          </a:p>
        </p:txBody>
      </p:sp>
      <p:sp>
        <p:nvSpPr>
          <p:cNvPr id="3" name="Content Placeholder 2"/>
          <p:cNvSpPr>
            <a:spLocks noGrp="1"/>
          </p:cNvSpPr>
          <p:nvPr>
            <p:ph idx="1"/>
          </p:nvPr>
        </p:nvSpPr>
        <p:spPr>
          <a:xfrm>
            <a:off x="457200" y="1066800"/>
            <a:ext cx="7620000" cy="5334000"/>
          </a:xfrm>
        </p:spPr>
        <p:txBody>
          <a:bodyPr>
            <a:normAutofit fontScale="62500" lnSpcReduction="20000"/>
          </a:bodyPr>
          <a:lstStyle/>
          <a:p>
            <a:pPr marL="114300" indent="0">
              <a:buNone/>
            </a:pPr>
            <a:r>
              <a:rPr lang="en-US">
                <a:solidFill>
                  <a:srgbClr val="0000FF"/>
                </a:solidFill>
                <a:latin typeface="Consolas"/>
              </a:rPr>
              <a:t>import</a:t>
            </a:r>
            <a:r>
              <a:rPr lang="en-US">
                <a:solidFill>
                  <a:srgbClr val="000000"/>
                </a:solidFill>
                <a:latin typeface="Consolas"/>
              </a:rPr>
              <a:t> { File } </a:t>
            </a:r>
            <a:r>
              <a:rPr lang="en-US">
                <a:solidFill>
                  <a:srgbClr val="0000FF"/>
                </a:solidFill>
                <a:latin typeface="Consolas"/>
              </a:rPr>
              <a:t>from</a:t>
            </a:r>
            <a:r>
              <a:rPr lang="en-US">
                <a:solidFill>
                  <a:srgbClr val="000000"/>
                </a:solidFill>
                <a:latin typeface="Consolas"/>
              </a:rPr>
              <a:t> </a:t>
            </a:r>
            <a:r>
              <a:rPr lang="en-US">
                <a:solidFill>
                  <a:srgbClr val="A31515"/>
                </a:solidFill>
                <a:latin typeface="Consolas"/>
              </a:rPr>
              <a:t>'@ionic-native/file'</a:t>
            </a:r>
            <a:r>
              <a:rPr lang="en-US">
                <a:solidFill>
                  <a:srgbClr val="000000"/>
                </a:solidFill>
                <a:latin typeface="Consolas"/>
              </a:rPr>
              <a:t>;</a:t>
            </a:r>
          </a:p>
          <a:p>
            <a:pPr marL="114300" indent="0">
              <a:buNone/>
            </a:pPr>
            <a:r>
              <a:rPr lang="en-US">
                <a:solidFill>
                  <a:srgbClr val="0000FF"/>
                </a:solidFill>
                <a:latin typeface="Consolas"/>
              </a:rPr>
              <a:t>export</a:t>
            </a:r>
            <a:r>
              <a:rPr lang="en-US">
                <a:solidFill>
                  <a:srgbClr val="000000"/>
                </a:solidFill>
                <a:latin typeface="Consolas"/>
              </a:rPr>
              <a:t> </a:t>
            </a:r>
            <a:r>
              <a:rPr lang="en-US">
                <a:solidFill>
                  <a:srgbClr val="0000FF"/>
                </a:solidFill>
                <a:latin typeface="Consolas"/>
              </a:rPr>
              <a:t>class</a:t>
            </a:r>
            <a:r>
              <a:rPr lang="en-US">
                <a:solidFill>
                  <a:srgbClr val="000000"/>
                </a:solidFill>
                <a:latin typeface="Consolas"/>
              </a:rPr>
              <a:t> </a:t>
            </a:r>
            <a:r>
              <a:rPr lang="en-US" err="1">
                <a:solidFill>
                  <a:srgbClr val="000000"/>
                </a:solidFill>
                <a:latin typeface="Consolas"/>
              </a:rPr>
              <a:t>HomePage</a:t>
            </a:r>
            <a:r>
              <a:rPr lang="en-US">
                <a:solidFill>
                  <a:srgbClr val="000000"/>
                </a:solidFill>
                <a:latin typeface="Consolas"/>
              </a:rPr>
              <a:t> {</a:t>
            </a:r>
          </a:p>
          <a:p>
            <a:pPr marL="114300" indent="0">
              <a:buNone/>
            </a:pPr>
            <a:endParaRPr lang="en-US" sz="2300">
              <a:solidFill>
                <a:srgbClr val="000000"/>
              </a:solidFill>
              <a:latin typeface="Consolas"/>
            </a:endParaRPr>
          </a:p>
          <a:p>
            <a:pPr marL="114300" indent="0">
              <a:buNone/>
            </a:pPr>
            <a:r>
              <a:rPr lang="en-US" sz="2300">
                <a:solidFill>
                  <a:srgbClr val="000000"/>
                </a:solidFill>
                <a:latin typeface="Consolas"/>
              </a:rPr>
              <a:t>   </a:t>
            </a:r>
            <a:r>
              <a:rPr lang="en-US" sz="2300">
                <a:solidFill>
                  <a:srgbClr val="0000FF"/>
                </a:solidFill>
                <a:latin typeface="Consolas"/>
              </a:rPr>
              <a:t>public</a:t>
            </a:r>
            <a:r>
              <a:rPr lang="en-US" sz="2300">
                <a:solidFill>
                  <a:srgbClr val="000000"/>
                </a:solidFill>
                <a:latin typeface="Consolas"/>
              </a:rPr>
              <a:t> </a:t>
            </a:r>
            <a:r>
              <a:rPr lang="en-US" sz="2300" err="1">
                <a:solidFill>
                  <a:srgbClr val="000000"/>
                </a:solidFill>
                <a:latin typeface="Consolas"/>
              </a:rPr>
              <a:t>uploadfile</a:t>
            </a:r>
            <a:r>
              <a:rPr lang="en-US" sz="2300">
                <a:solidFill>
                  <a:srgbClr val="000000"/>
                </a:solidFill>
                <a:latin typeface="Consolas"/>
              </a:rPr>
              <a:t>: File;</a:t>
            </a:r>
          </a:p>
          <a:p>
            <a:pPr marL="114300" indent="0">
              <a:buNone/>
            </a:pPr>
            <a:r>
              <a:rPr lang="en-US" sz="2400">
                <a:solidFill>
                  <a:srgbClr val="0000FF"/>
                </a:solidFill>
                <a:latin typeface="Consolas"/>
              </a:rPr>
              <a:t>   </a:t>
            </a:r>
            <a:r>
              <a:rPr lang="en-US">
                <a:solidFill>
                  <a:srgbClr val="0000FF"/>
                </a:solidFill>
                <a:latin typeface="Consolas"/>
              </a:rPr>
              <a:t>public </a:t>
            </a:r>
            <a:r>
              <a:rPr lang="en-US" err="1">
                <a:solidFill>
                  <a:srgbClr val="0000FF"/>
                </a:solidFill>
                <a:latin typeface="Consolas"/>
              </a:rPr>
              <a:t>imgsource</a:t>
            </a:r>
            <a:r>
              <a:rPr lang="en-US">
                <a:solidFill>
                  <a:srgbClr val="0000FF"/>
                </a:solidFill>
                <a:latin typeface="Consolas"/>
              </a:rPr>
              <a:t>: any;</a:t>
            </a:r>
          </a:p>
          <a:p>
            <a:pPr marL="114300" indent="0">
              <a:buNone/>
            </a:pPr>
            <a:r>
              <a:rPr lang="en-US">
                <a:solidFill>
                  <a:srgbClr val="0000FF"/>
                </a:solidFill>
                <a:latin typeface="Consolas"/>
              </a:rPr>
              <a:t>   public</a:t>
            </a:r>
            <a:r>
              <a:rPr lang="en-US">
                <a:solidFill>
                  <a:srgbClr val="000000"/>
                </a:solidFill>
                <a:latin typeface="Consolas"/>
              </a:rPr>
              <a:t> filename: string ;</a:t>
            </a:r>
          </a:p>
          <a:p>
            <a:pPr marL="411480" lvl="1" indent="0">
              <a:buNone/>
            </a:pPr>
            <a:endParaRPr lang="en-US" sz="2300">
              <a:solidFill>
                <a:srgbClr val="000000"/>
              </a:solidFill>
              <a:latin typeface="Consolas"/>
            </a:endParaRPr>
          </a:p>
          <a:p>
            <a:pPr marL="411480" lvl="1" indent="0">
              <a:buNone/>
            </a:pPr>
            <a:r>
              <a:rPr lang="en-US" sz="2300" b="1" err="1">
                <a:solidFill>
                  <a:srgbClr val="000000"/>
                </a:solidFill>
                <a:latin typeface="Consolas"/>
              </a:rPr>
              <a:t>HandleFileSelect</a:t>
            </a:r>
            <a:r>
              <a:rPr lang="en-US" sz="2300" b="1">
                <a:solidFill>
                  <a:srgbClr val="000000"/>
                </a:solidFill>
                <a:latin typeface="Consolas"/>
              </a:rPr>
              <a:t>(</a:t>
            </a:r>
            <a:r>
              <a:rPr lang="en-US" sz="2300" b="1" err="1">
                <a:solidFill>
                  <a:srgbClr val="000000"/>
                </a:solidFill>
                <a:latin typeface="Consolas"/>
              </a:rPr>
              <a:t>evt</a:t>
            </a:r>
            <a:r>
              <a:rPr lang="en-US" sz="2300">
                <a:solidFill>
                  <a:srgbClr val="000000"/>
                </a:solidFill>
                <a:latin typeface="Consolas"/>
              </a:rPr>
              <a:t>){</a:t>
            </a:r>
          </a:p>
          <a:p>
            <a:pPr marL="411480" lvl="1" indent="0">
              <a:buNone/>
            </a:pPr>
            <a:r>
              <a:rPr lang="en-US" sz="2300">
                <a:solidFill>
                  <a:srgbClr val="0000FF"/>
                </a:solidFill>
                <a:latin typeface="Consolas"/>
              </a:rPr>
              <a:t>	</a:t>
            </a:r>
            <a:r>
              <a:rPr lang="en-US" sz="2300" err="1">
                <a:solidFill>
                  <a:srgbClr val="0000FF"/>
                </a:solidFill>
                <a:latin typeface="Consolas"/>
              </a:rPr>
              <a:t>this</a:t>
            </a:r>
            <a:r>
              <a:rPr lang="en-US" sz="2300" err="1">
                <a:solidFill>
                  <a:srgbClr val="000000"/>
                </a:solidFill>
                <a:latin typeface="Consolas"/>
              </a:rPr>
              <a:t>.uploadfile</a:t>
            </a:r>
            <a:r>
              <a:rPr lang="en-US" sz="2300">
                <a:solidFill>
                  <a:srgbClr val="000000"/>
                </a:solidFill>
                <a:latin typeface="Consolas"/>
              </a:rPr>
              <a:t> = </a:t>
            </a:r>
            <a:r>
              <a:rPr lang="en-US" sz="2300" err="1">
                <a:solidFill>
                  <a:srgbClr val="000000"/>
                </a:solidFill>
                <a:latin typeface="Consolas"/>
              </a:rPr>
              <a:t>evt.target.files</a:t>
            </a:r>
            <a:r>
              <a:rPr lang="en-US" sz="2300">
                <a:solidFill>
                  <a:srgbClr val="000000"/>
                </a:solidFill>
                <a:latin typeface="Consolas"/>
              </a:rPr>
              <a:t>[</a:t>
            </a:r>
            <a:r>
              <a:rPr lang="en-US" sz="2300">
                <a:solidFill>
                  <a:srgbClr val="09885A"/>
                </a:solidFill>
                <a:latin typeface="Consolas"/>
              </a:rPr>
              <a:t>0]</a:t>
            </a:r>
            <a:r>
              <a:rPr lang="en-US" sz="2300">
                <a:solidFill>
                  <a:srgbClr val="000000"/>
                </a:solidFill>
                <a:latin typeface="Consolas"/>
              </a:rPr>
              <a:t>;</a:t>
            </a:r>
          </a:p>
          <a:p>
            <a:pPr marL="114300" indent="0">
              <a:buNone/>
            </a:pPr>
            <a:r>
              <a:rPr lang="en-US">
                <a:solidFill>
                  <a:srgbClr val="0000FF"/>
                </a:solidFill>
                <a:latin typeface="Consolas"/>
              </a:rPr>
              <a:t>	</a:t>
            </a:r>
            <a:r>
              <a:rPr lang="en-US" err="1">
                <a:solidFill>
                  <a:srgbClr val="0000FF"/>
                </a:solidFill>
                <a:latin typeface="Consolas"/>
              </a:rPr>
              <a:t>this</a:t>
            </a:r>
            <a:r>
              <a:rPr lang="en-US" err="1">
                <a:solidFill>
                  <a:srgbClr val="000000"/>
                </a:solidFill>
                <a:latin typeface="Consolas"/>
              </a:rPr>
              <a:t>.filename</a:t>
            </a:r>
            <a:r>
              <a:rPr lang="en-US">
                <a:solidFill>
                  <a:srgbClr val="000000"/>
                </a:solidFill>
                <a:latin typeface="Consolas"/>
              </a:rPr>
              <a:t> = </a:t>
            </a:r>
            <a:r>
              <a:rPr lang="en-US" err="1">
                <a:solidFill>
                  <a:srgbClr val="000000"/>
                </a:solidFill>
                <a:latin typeface="Consolas"/>
              </a:rPr>
              <a:t>evt.target.files</a:t>
            </a:r>
            <a:r>
              <a:rPr lang="en-US">
                <a:solidFill>
                  <a:srgbClr val="000000"/>
                </a:solidFill>
                <a:latin typeface="Consolas"/>
              </a:rPr>
              <a:t>[</a:t>
            </a:r>
            <a:r>
              <a:rPr lang="en-US">
                <a:solidFill>
                  <a:srgbClr val="09885A"/>
                </a:solidFill>
                <a:latin typeface="Consolas"/>
              </a:rPr>
              <a:t>0</a:t>
            </a:r>
            <a:r>
              <a:rPr lang="en-US">
                <a:solidFill>
                  <a:srgbClr val="000000"/>
                </a:solidFill>
                <a:latin typeface="Consolas"/>
              </a:rPr>
              <a:t>].name;</a:t>
            </a:r>
          </a:p>
          <a:p>
            <a:pPr marL="411480" lvl="1" indent="0">
              <a:buNone/>
            </a:pPr>
            <a:r>
              <a:rPr lang="en-US" sz="2300">
                <a:solidFill>
                  <a:srgbClr val="000000"/>
                </a:solidFill>
                <a:latin typeface="Consolas"/>
              </a:rPr>
              <a:t>}</a:t>
            </a:r>
          </a:p>
          <a:p>
            <a:pPr marL="411480" lvl="1" indent="0">
              <a:buNone/>
            </a:pPr>
            <a:br>
              <a:rPr lang="en-US" sz="2300">
                <a:solidFill>
                  <a:srgbClr val="000000"/>
                </a:solidFill>
                <a:latin typeface="Consolas"/>
              </a:rPr>
            </a:br>
            <a:r>
              <a:rPr lang="en-US" sz="2300" b="1">
                <a:solidFill>
                  <a:srgbClr val="000000"/>
                </a:solidFill>
                <a:latin typeface="Consolas"/>
              </a:rPr>
              <a:t>store</a:t>
            </a:r>
            <a:r>
              <a:rPr lang="en-US" sz="2300">
                <a:solidFill>
                  <a:srgbClr val="000000"/>
                </a:solidFill>
                <a:latin typeface="Consolas"/>
              </a:rPr>
              <a:t>(){</a:t>
            </a:r>
          </a:p>
          <a:p>
            <a:pPr marL="411480" lvl="1" indent="0">
              <a:buNone/>
            </a:pPr>
            <a:r>
              <a:rPr lang="en-US" sz="2300">
                <a:solidFill>
                  <a:srgbClr val="000000"/>
                </a:solidFill>
                <a:latin typeface="Consolas"/>
              </a:rPr>
              <a:t> // Extract filename from path</a:t>
            </a:r>
          </a:p>
          <a:p>
            <a:pPr marL="114300" indent="0">
              <a:buNone/>
            </a:pPr>
            <a:r>
              <a:rPr lang="en-US">
                <a:solidFill>
                  <a:srgbClr val="0000FF"/>
                </a:solidFill>
                <a:latin typeface="Consolas"/>
              </a:rPr>
              <a:t>     </a:t>
            </a:r>
            <a:r>
              <a:rPr lang="en-US" err="1">
                <a:solidFill>
                  <a:srgbClr val="0000FF"/>
                </a:solidFill>
                <a:latin typeface="Consolas"/>
              </a:rPr>
              <a:t>this</a:t>
            </a:r>
            <a:r>
              <a:rPr lang="en-US" err="1">
                <a:solidFill>
                  <a:srgbClr val="000000"/>
                </a:solidFill>
                <a:latin typeface="Consolas"/>
              </a:rPr>
              <a:t>.filename</a:t>
            </a:r>
            <a:r>
              <a:rPr lang="en-US">
                <a:solidFill>
                  <a:srgbClr val="000000"/>
                </a:solidFill>
                <a:latin typeface="Consolas"/>
              </a:rPr>
              <a:t> = </a:t>
            </a:r>
            <a:r>
              <a:rPr lang="en-US" err="1">
                <a:solidFill>
                  <a:srgbClr val="0000FF"/>
                </a:solidFill>
                <a:latin typeface="Consolas"/>
              </a:rPr>
              <a:t>this</a:t>
            </a:r>
            <a:r>
              <a:rPr lang="en-US" err="1">
                <a:solidFill>
                  <a:srgbClr val="000000"/>
                </a:solidFill>
                <a:latin typeface="Consolas"/>
              </a:rPr>
              <a:t>.filename.replace</a:t>
            </a:r>
            <a:r>
              <a:rPr lang="en-US">
                <a:solidFill>
                  <a:srgbClr val="000000"/>
                </a:solidFill>
                <a:latin typeface="Consolas"/>
              </a:rPr>
              <a:t>(</a:t>
            </a:r>
            <a:r>
              <a:rPr lang="en-US">
                <a:solidFill>
                  <a:srgbClr val="811F3F"/>
                </a:solidFill>
                <a:latin typeface="Consolas"/>
              </a:rPr>
              <a:t>/\\/</a:t>
            </a:r>
            <a:r>
              <a:rPr lang="en-US">
                <a:solidFill>
                  <a:srgbClr val="0000FF"/>
                </a:solidFill>
                <a:latin typeface="Consolas"/>
              </a:rPr>
              <a:t>g</a:t>
            </a:r>
            <a:r>
              <a:rPr lang="en-US">
                <a:solidFill>
                  <a:srgbClr val="000000"/>
                </a:solidFill>
                <a:latin typeface="Consolas"/>
              </a:rPr>
              <a:t>,</a:t>
            </a:r>
            <a:r>
              <a:rPr lang="en-US">
                <a:solidFill>
                  <a:srgbClr val="A31515"/>
                </a:solidFill>
                <a:latin typeface="Consolas"/>
              </a:rPr>
              <a:t>'/'</a:t>
            </a:r>
            <a:r>
              <a:rPr lang="en-US">
                <a:solidFill>
                  <a:srgbClr val="000000"/>
                </a:solidFill>
                <a:latin typeface="Consolas"/>
              </a:rPr>
              <a:t>).replace(</a:t>
            </a:r>
            <a:r>
              <a:rPr lang="en-US">
                <a:solidFill>
                  <a:srgbClr val="811F3F"/>
                </a:solidFill>
                <a:latin typeface="Consolas"/>
              </a:rPr>
              <a:t>/.</a:t>
            </a:r>
            <a:r>
              <a:rPr lang="en-US">
                <a:solidFill>
                  <a:srgbClr val="000000"/>
                </a:solidFill>
                <a:latin typeface="Consolas"/>
              </a:rPr>
              <a:t>*</a:t>
            </a:r>
            <a:r>
              <a:rPr lang="en-US">
                <a:solidFill>
                  <a:srgbClr val="811F3F"/>
                </a:solidFill>
                <a:latin typeface="Consolas"/>
              </a:rPr>
              <a:t>\//</a:t>
            </a:r>
            <a:r>
              <a:rPr lang="en-US">
                <a:solidFill>
                  <a:srgbClr val="000000"/>
                </a:solidFill>
                <a:latin typeface="Consolas"/>
              </a:rPr>
              <a:t>, </a:t>
            </a:r>
            <a:r>
              <a:rPr lang="en-US">
                <a:solidFill>
                  <a:srgbClr val="A31515"/>
                </a:solidFill>
                <a:latin typeface="Consolas"/>
              </a:rPr>
              <a:t>''</a:t>
            </a:r>
            <a:r>
              <a:rPr lang="en-US">
                <a:solidFill>
                  <a:srgbClr val="000000"/>
                </a:solidFill>
                <a:latin typeface="Consolas"/>
              </a:rPr>
              <a:t>);</a:t>
            </a:r>
          </a:p>
          <a:p>
            <a:pPr marL="411480" lvl="1" indent="0">
              <a:buNone/>
            </a:pPr>
            <a:r>
              <a:rPr lang="en-US" sz="2300">
                <a:solidFill>
                  <a:srgbClr val="000000"/>
                </a:solidFill>
                <a:latin typeface="Consolas"/>
              </a:rPr>
              <a:t>  </a:t>
            </a:r>
            <a:r>
              <a:rPr lang="en-US" sz="2300" err="1">
                <a:solidFill>
                  <a:srgbClr val="0000FF"/>
                </a:solidFill>
                <a:latin typeface="Consolas"/>
              </a:rPr>
              <a:t>var</a:t>
            </a:r>
            <a:r>
              <a:rPr lang="en-US" sz="2300">
                <a:solidFill>
                  <a:srgbClr val="000000"/>
                </a:solidFill>
                <a:latin typeface="Consolas"/>
              </a:rPr>
              <a:t> </a:t>
            </a:r>
            <a:r>
              <a:rPr lang="en-US" sz="2300" err="1">
                <a:solidFill>
                  <a:srgbClr val="000000"/>
                </a:solidFill>
                <a:latin typeface="Consolas"/>
              </a:rPr>
              <a:t>imageRef</a:t>
            </a:r>
            <a:r>
              <a:rPr lang="en-US" sz="2300">
                <a:solidFill>
                  <a:srgbClr val="000000"/>
                </a:solidFill>
                <a:latin typeface="Consolas"/>
              </a:rPr>
              <a:t> = </a:t>
            </a:r>
            <a:r>
              <a:rPr lang="en-US" sz="2300" err="1">
                <a:solidFill>
                  <a:srgbClr val="000000"/>
                </a:solidFill>
                <a:latin typeface="Consolas"/>
              </a:rPr>
              <a:t>firebase.storage</a:t>
            </a:r>
            <a:r>
              <a:rPr lang="en-US" sz="2300">
                <a:solidFill>
                  <a:srgbClr val="000000"/>
                </a:solidFill>
                <a:latin typeface="Consolas"/>
              </a:rPr>
              <a:t>().ref().child( </a:t>
            </a:r>
            <a:r>
              <a:rPr lang="en-US" sz="2200" err="1">
                <a:solidFill>
                  <a:srgbClr val="0000FF"/>
                </a:solidFill>
                <a:latin typeface="Consolas"/>
              </a:rPr>
              <a:t>this</a:t>
            </a:r>
            <a:r>
              <a:rPr lang="en-US" sz="2200" err="1">
                <a:solidFill>
                  <a:srgbClr val="000000"/>
                </a:solidFill>
                <a:latin typeface="Consolas"/>
              </a:rPr>
              <a:t>.filename</a:t>
            </a:r>
            <a:r>
              <a:rPr lang="en-US" sz="2200">
                <a:solidFill>
                  <a:srgbClr val="000000"/>
                </a:solidFill>
                <a:latin typeface="Consolas"/>
              </a:rPr>
              <a:t> </a:t>
            </a:r>
            <a:r>
              <a:rPr lang="en-US" sz="2300">
                <a:solidFill>
                  <a:srgbClr val="000000"/>
                </a:solidFill>
                <a:latin typeface="Consolas"/>
              </a:rPr>
              <a:t>);</a:t>
            </a:r>
          </a:p>
          <a:p>
            <a:pPr marL="411480" lvl="1" indent="0">
              <a:buNone/>
            </a:pPr>
            <a:r>
              <a:rPr lang="en-US" sz="2300">
                <a:solidFill>
                  <a:srgbClr val="000000"/>
                </a:solidFill>
                <a:latin typeface="Consolas"/>
              </a:rPr>
              <a:t>  </a:t>
            </a:r>
            <a:r>
              <a:rPr lang="en-US" sz="2300" err="1">
                <a:solidFill>
                  <a:srgbClr val="000000"/>
                </a:solidFill>
                <a:latin typeface="Consolas"/>
              </a:rPr>
              <a:t>imageRef.</a:t>
            </a:r>
            <a:r>
              <a:rPr lang="en-US" sz="2300" b="1" err="1">
                <a:solidFill>
                  <a:srgbClr val="000000"/>
                </a:solidFill>
                <a:latin typeface="Consolas"/>
              </a:rPr>
              <a:t>put</a:t>
            </a:r>
            <a:r>
              <a:rPr lang="en-US" sz="2300">
                <a:solidFill>
                  <a:srgbClr val="000000"/>
                </a:solidFill>
                <a:latin typeface="Consolas"/>
              </a:rPr>
              <a:t>(</a:t>
            </a:r>
            <a:r>
              <a:rPr lang="en-US" sz="2300" err="1">
                <a:solidFill>
                  <a:srgbClr val="0000FF"/>
                </a:solidFill>
                <a:latin typeface="Consolas"/>
              </a:rPr>
              <a:t>this</a:t>
            </a:r>
            <a:r>
              <a:rPr lang="en-US" sz="2300" err="1">
                <a:solidFill>
                  <a:srgbClr val="000000"/>
                </a:solidFill>
                <a:latin typeface="Consolas"/>
              </a:rPr>
              <a:t>.uploadfile</a:t>
            </a:r>
            <a:r>
              <a:rPr lang="en-US" sz="2300">
                <a:solidFill>
                  <a:srgbClr val="000000"/>
                </a:solidFill>
                <a:latin typeface="Consolas"/>
              </a:rPr>
              <a:t>)</a:t>
            </a:r>
          </a:p>
          <a:p>
            <a:pPr marL="411480" lvl="1" indent="0">
              <a:buNone/>
            </a:pPr>
            <a:r>
              <a:rPr lang="en-US" sz="2300">
                <a:solidFill>
                  <a:srgbClr val="000000"/>
                </a:solidFill>
                <a:latin typeface="Consolas"/>
              </a:rPr>
              <a:t>  .then((res) </a:t>
            </a:r>
            <a:r>
              <a:rPr lang="en-US" sz="2300">
                <a:solidFill>
                  <a:srgbClr val="0000FF"/>
                </a:solidFill>
                <a:latin typeface="Consolas"/>
              </a:rPr>
              <a:t>=&gt;</a:t>
            </a:r>
            <a:r>
              <a:rPr lang="en-US" sz="2300">
                <a:solidFill>
                  <a:srgbClr val="000000"/>
                </a:solidFill>
                <a:latin typeface="Consolas"/>
              </a:rPr>
              <a:t> {</a:t>
            </a:r>
          </a:p>
          <a:p>
            <a:pPr marL="411480" lvl="1" indent="0">
              <a:buNone/>
            </a:pPr>
            <a:r>
              <a:rPr lang="en-US" sz="2300">
                <a:solidFill>
                  <a:srgbClr val="000000"/>
                </a:solidFill>
                <a:latin typeface="Consolas"/>
              </a:rPr>
              <a:t>   	alert(</a:t>
            </a:r>
            <a:r>
              <a:rPr lang="en-US" sz="2300">
                <a:solidFill>
                  <a:srgbClr val="A31515"/>
                </a:solidFill>
                <a:latin typeface="Consolas"/>
              </a:rPr>
              <a:t>'Upload Success'</a:t>
            </a:r>
            <a:r>
              <a:rPr lang="en-US" sz="2300">
                <a:solidFill>
                  <a:srgbClr val="000000"/>
                </a:solidFill>
                <a:latin typeface="Consolas"/>
              </a:rPr>
              <a:t>);</a:t>
            </a:r>
          </a:p>
          <a:p>
            <a:pPr marL="411480" lvl="1" indent="0">
              <a:buNone/>
            </a:pPr>
            <a:r>
              <a:rPr lang="en-US" sz="2300">
                <a:solidFill>
                  <a:srgbClr val="000000"/>
                </a:solidFill>
                <a:latin typeface="Consolas"/>
              </a:rPr>
              <a:t>  }).catch((err) </a:t>
            </a:r>
            <a:r>
              <a:rPr lang="en-US" sz="2300">
                <a:solidFill>
                  <a:srgbClr val="0000FF"/>
                </a:solidFill>
                <a:latin typeface="Consolas"/>
              </a:rPr>
              <a:t>=&gt;</a:t>
            </a:r>
            <a:r>
              <a:rPr lang="en-US" sz="2300">
                <a:solidFill>
                  <a:srgbClr val="000000"/>
                </a:solidFill>
                <a:latin typeface="Consolas"/>
              </a:rPr>
              <a:t> {</a:t>
            </a:r>
          </a:p>
          <a:p>
            <a:pPr marL="411480" lvl="1" indent="0">
              <a:buNone/>
            </a:pPr>
            <a:r>
              <a:rPr lang="en-US" sz="2300">
                <a:solidFill>
                  <a:srgbClr val="000000"/>
                </a:solidFill>
                <a:latin typeface="Consolas"/>
              </a:rPr>
              <a:t>	alert(</a:t>
            </a:r>
            <a:r>
              <a:rPr lang="en-US" sz="2300">
                <a:solidFill>
                  <a:srgbClr val="A31515"/>
                </a:solidFill>
                <a:latin typeface="Consolas"/>
              </a:rPr>
              <a:t>'Upload Failed'</a:t>
            </a:r>
            <a:r>
              <a:rPr lang="en-US" sz="2300">
                <a:solidFill>
                  <a:srgbClr val="000000"/>
                </a:solidFill>
                <a:latin typeface="Consolas"/>
              </a:rPr>
              <a:t> + err);</a:t>
            </a:r>
          </a:p>
          <a:p>
            <a:pPr marL="411480" lvl="1" indent="0">
              <a:buNone/>
            </a:pPr>
            <a:r>
              <a:rPr lang="en-US" sz="2300">
                <a:solidFill>
                  <a:srgbClr val="000000"/>
                </a:solidFill>
                <a:latin typeface="Consolas"/>
              </a:rPr>
              <a:t>  });</a:t>
            </a:r>
          </a:p>
          <a:p>
            <a:pPr marL="411480" lvl="1" indent="0">
              <a:buNone/>
            </a:pPr>
            <a:r>
              <a:rPr lang="en-US" sz="2300">
                <a:solidFill>
                  <a:srgbClr val="000000"/>
                </a:solidFill>
                <a:latin typeface="Consolas"/>
              </a:rPr>
              <a:t>// alert( </a:t>
            </a:r>
            <a:r>
              <a:rPr lang="en-US" sz="2300" err="1">
                <a:solidFill>
                  <a:srgbClr val="000000"/>
                </a:solidFill>
                <a:latin typeface="Consolas"/>
              </a:rPr>
              <a:t>imageRef.fullPath</a:t>
            </a:r>
            <a:r>
              <a:rPr lang="en-US" sz="2300">
                <a:solidFill>
                  <a:srgbClr val="000000"/>
                </a:solidFill>
                <a:latin typeface="Consolas"/>
              </a:rPr>
              <a:t> );</a:t>
            </a:r>
            <a:br>
              <a:rPr lang="en-US" sz="2300">
                <a:solidFill>
                  <a:srgbClr val="000000"/>
                </a:solidFill>
                <a:latin typeface="Consolas"/>
              </a:rPr>
            </a:br>
            <a:r>
              <a:rPr lang="en-US" sz="2300">
                <a:solidFill>
                  <a:srgbClr val="000000"/>
                </a:solidFill>
                <a:latin typeface="Consolas"/>
              </a:rPr>
              <a:t>}</a:t>
            </a:r>
          </a:p>
          <a:p>
            <a:pPr marL="114300" indent="0">
              <a:buNone/>
            </a:pPr>
            <a:r>
              <a:rPr lang="en-US"/>
              <a:t>}</a:t>
            </a:r>
          </a:p>
        </p:txBody>
      </p:sp>
    </p:spTree>
    <p:extLst>
      <p:ext uri="{BB962C8B-B14F-4D97-AF65-F5344CB8AC3E}">
        <p14:creationId xmlns:p14="http://schemas.microsoft.com/office/powerpoint/2010/main" val="116718154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7620000" cy="5257800"/>
          </a:xfrm>
        </p:spPr>
        <p:txBody>
          <a:bodyPr>
            <a:normAutofit/>
          </a:bodyPr>
          <a:lstStyle/>
          <a:p>
            <a:pPr marL="114300" indent="0">
              <a:buNone/>
            </a:pPr>
            <a:r>
              <a:rPr lang="en-US" sz="1400" b="1">
                <a:solidFill>
                  <a:srgbClr val="000000"/>
                </a:solidFill>
                <a:latin typeface="Consolas"/>
              </a:rPr>
              <a:t>display</a:t>
            </a:r>
            <a:r>
              <a:rPr lang="en-US" sz="1400">
                <a:solidFill>
                  <a:srgbClr val="000000"/>
                </a:solidFill>
                <a:latin typeface="Consolas"/>
              </a:rPr>
              <a:t>() {</a:t>
            </a:r>
          </a:p>
          <a:p>
            <a:pPr marL="114300" indent="0">
              <a:buNone/>
            </a:pPr>
            <a:br>
              <a:rPr lang="en-US" sz="1400">
                <a:solidFill>
                  <a:srgbClr val="000000"/>
                </a:solidFill>
                <a:latin typeface="Consolas"/>
              </a:rPr>
            </a:br>
            <a:r>
              <a:rPr lang="en-US" sz="1400">
                <a:solidFill>
                  <a:srgbClr val="000000"/>
                </a:solidFill>
                <a:latin typeface="Consolas"/>
              </a:rPr>
              <a:t>    </a:t>
            </a:r>
            <a:r>
              <a:rPr lang="en-US" sz="1400" err="1">
                <a:solidFill>
                  <a:srgbClr val="000000"/>
                </a:solidFill>
                <a:latin typeface="Consolas"/>
              </a:rPr>
              <a:t>firebase.storage</a:t>
            </a:r>
            <a:r>
              <a:rPr lang="en-US" sz="1400">
                <a:solidFill>
                  <a:srgbClr val="000000"/>
                </a:solidFill>
                <a:latin typeface="Consolas"/>
              </a:rPr>
              <a:t>().ref().child(</a:t>
            </a:r>
            <a:r>
              <a:rPr lang="en-US" sz="1400">
                <a:solidFill>
                  <a:srgbClr val="A31515"/>
                </a:solidFill>
                <a:latin typeface="Consolas"/>
              </a:rPr>
              <a:t>'tomato.jpg'</a:t>
            </a:r>
            <a:r>
              <a:rPr lang="en-US" sz="1400">
                <a:solidFill>
                  <a:srgbClr val="000000"/>
                </a:solidFill>
                <a:latin typeface="Consolas"/>
              </a:rPr>
              <a:t>)</a:t>
            </a:r>
          </a:p>
          <a:p>
            <a:pPr marL="114300" indent="0">
              <a:buNone/>
            </a:pPr>
            <a:r>
              <a:rPr lang="en-US" sz="1400">
                <a:solidFill>
                  <a:srgbClr val="000000"/>
                </a:solidFill>
                <a:latin typeface="Consolas"/>
              </a:rPr>
              <a:t>    .</a:t>
            </a:r>
            <a:r>
              <a:rPr lang="en-US" sz="1400" err="1">
                <a:solidFill>
                  <a:srgbClr val="000000"/>
                </a:solidFill>
                <a:latin typeface="Consolas"/>
              </a:rPr>
              <a:t>getDownloadURL</a:t>
            </a:r>
            <a:r>
              <a:rPr lang="en-US" sz="1400">
                <a:solidFill>
                  <a:srgbClr val="000000"/>
                </a:solidFill>
                <a:latin typeface="Consolas"/>
              </a:rPr>
              <a:t>()</a:t>
            </a:r>
          </a:p>
          <a:p>
            <a:pPr marL="114300" indent="0">
              <a:buNone/>
            </a:pPr>
            <a:r>
              <a:rPr lang="en-US" sz="1400">
                <a:solidFill>
                  <a:srgbClr val="000000"/>
                </a:solidFill>
                <a:latin typeface="Consolas"/>
              </a:rPr>
              <a:t>    .then((</a:t>
            </a:r>
            <a:r>
              <a:rPr lang="en-US" sz="1400" err="1">
                <a:solidFill>
                  <a:srgbClr val="000000"/>
                </a:solidFill>
                <a:latin typeface="Consolas"/>
              </a:rPr>
              <a:t>url</a:t>
            </a:r>
            <a:r>
              <a:rPr lang="en-US" sz="1400">
                <a:solidFill>
                  <a:srgbClr val="000000"/>
                </a:solidFill>
                <a:latin typeface="Consolas"/>
              </a:rPr>
              <a:t>) </a:t>
            </a:r>
            <a:r>
              <a:rPr lang="en-US" sz="1400">
                <a:solidFill>
                  <a:srgbClr val="0000FF"/>
                </a:solidFill>
                <a:latin typeface="Consolas"/>
              </a:rPr>
              <a:t>=&gt;</a:t>
            </a:r>
            <a:r>
              <a:rPr lang="en-US" sz="1400">
                <a:solidFill>
                  <a:srgbClr val="000000"/>
                </a:solidFill>
                <a:latin typeface="Consolas"/>
              </a:rPr>
              <a:t> {</a:t>
            </a:r>
          </a:p>
          <a:p>
            <a:pPr marL="114300" indent="0">
              <a:buNone/>
            </a:pPr>
            <a:r>
              <a:rPr lang="en-US" sz="1400">
                <a:solidFill>
                  <a:srgbClr val="000000"/>
                </a:solidFill>
                <a:latin typeface="Consolas"/>
              </a:rPr>
              <a:t>         </a:t>
            </a:r>
            <a:r>
              <a:rPr lang="en-US" sz="1400" err="1">
                <a:solidFill>
                  <a:srgbClr val="0000FF"/>
                </a:solidFill>
                <a:latin typeface="Consolas"/>
              </a:rPr>
              <a:t>this</a:t>
            </a:r>
            <a:r>
              <a:rPr lang="en-US" sz="1400" err="1">
                <a:solidFill>
                  <a:srgbClr val="000000"/>
                </a:solidFill>
                <a:latin typeface="Consolas"/>
              </a:rPr>
              <a:t>.imgsource</a:t>
            </a:r>
            <a:r>
              <a:rPr lang="en-US" sz="1400">
                <a:solidFill>
                  <a:srgbClr val="000000"/>
                </a:solidFill>
                <a:latin typeface="Consolas"/>
              </a:rPr>
              <a:t> = </a:t>
            </a:r>
            <a:r>
              <a:rPr lang="en-US" sz="1400" err="1">
                <a:solidFill>
                  <a:srgbClr val="000000"/>
                </a:solidFill>
                <a:latin typeface="Consolas"/>
              </a:rPr>
              <a:t>url</a:t>
            </a:r>
            <a:r>
              <a:rPr lang="en-US" sz="1400">
                <a:solidFill>
                  <a:srgbClr val="000000"/>
                </a:solidFill>
                <a:latin typeface="Consolas"/>
              </a:rPr>
              <a:t>;</a:t>
            </a:r>
          </a:p>
          <a:p>
            <a:pPr marL="114300" indent="0">
              <a:buNone/>
            </a:pPr>
            <a:r>
              <a:rPr lang="en-US" sz="1400">
                <a:solidFill>
                  <a:srgbClr val="000000"/>
                </a:solidFill>
                <a:latin typeface="Consolas"/>
              </a:rPr>
              <a:t>    })</a:t>
            </a:r>
          </a:p>
          <a:p>
            <a:pPr marL="114300" indent="0">
              <a:buNone/>
            </a:pPr>
            <a:r>
              <a:rPr lang="en-US" sz="1400">
                <a:solidFill>
                  <a:srgbClr val="000000"/>
                </a:solidFill>
                <a:latin typeface="Consolas"/>
              </a:rPr>
              <a:t>}</a:t>
            </a:r>
          </a:p>
          <a:p>
            <a:pPr marL="114300" indent="0">
              <a:buNone/>
            </a:pPr>
            <a:endParaRPr lang="en-US" sz="1400" b="0">
              <a:solidFill>
                <a:srgbClr val="000000"/>
              </a:solidFill>
              <a:effectLst/>
              <a:latin typeface="Consolas"/>
            </a:endParaRPr>
          </a:p>
          <a:p>
            <a:pPr marL="114300" indent="0">
              <a:buNone/>
            </a:pPr>
            <a:r>
              <a:rPr lang="en-US" sz="1400" b="1" err="1">
                <a:solidFill>
                  <a:srgbClr val="000000"/>
                </a:solidFill>
                <a:latin typeface="Consolas"/>
              </a:rPr>
              <a:t>deleteFile</a:t>
            </a:r>
            <a:r>
              <a:rPr lang="en-US" sz="1400">
                <a:solidFill>
                  <a:srgbClr val="000000"/>
                </a:solidFill>
                <a:latin typeface="Consolas"/>
              </a:rPr>
              <a:t>(){</a:t>
            </a:r>
          </a:p>
          <a:p>
            <a:pPr marL="411480" lvl="1" indent="0">
              <a:buNone/>
            </a:pPr>
            <a:r>
              <a:rPr lang="en-US" sz="1400" err="1">
                <a:solidFill>
                  <a:srgbClr val="0000FF"/>
                </a:solidFill>
                <a:latin typeface="Consolas"/>
              </a:rPr>
              <a:t>var</a:t>
            </a:r>
            <a:r>
              <a:rPr lang="en-US" sz="1400">
                <a:solidFill>
                  <a:srgbClr val="000000"/>
                </a:solidFill>
                <a:latin typeface="Consolas"/>
              </a:rPr>
              <a:t> </a:t>
            </a:r>
            <a:r>
              <a:rPr lang="en-US" sz="1400" err="1">
                <a:solidFill>
                  <a:srgbClr val="000000"/>
                </a:solidFill>
                <a:latin typeface="Consolas"/>
              </a:rPr>
              <a:t>imageRef</a:t>
            </a:r>
            <a:r>
              <a:rPr lang="en-US" sz="1400">
                <a:solidFill>
                  <a:srgbClr val="000000"/>
                </a:solidFill>
                <a:latin typeface="Consolas"/>
              </a:rPr>
              <a:t> = </a:t>
            </a:r>
            <a:r>
              <a:rPr lang="en-US" sz="1400" err="1">
                <a:solidFill>
                  <a:srgbClr val="000000"/>
                </a:solidFill>
                <a:latin typeface="Consolas"/>
              </a:rPr>
              <a:t>firebase.storage</a:t>
            </a:r>
            <a:r>
              <a:rPr lang="en-US" sz="1400">
                <a:solidFill>
                  <a:srgbClr val="000000"/>
                </a:solidFill>
                <a:latin typeface="Consolas"/>
              </a:rPr>
              <a:t>().ref().child(</a:t>
            </a:r>
            <a:r>
              <a:rPr lang="en-US" sz="1400">
                <a:solidFill>
                  <a:srgbClr val="A31515"/>
                </a:solidFill>
                <a:latin typeface="Consolas"/>
              </a:rPr>
              <a:t>'tomato.jpg'</a:t>
            </a:r>
            <a:r>
              <a:rPr lang="en-US" sz="1400">
                <a:solidFill>
                  <a:srgbClr val="000000"/>
                </a:solidFill>
                <a:latin typeface="Consolas"/>
              </a:rPr>
              <a:t>);</a:t>
            </a:r>
          </a:p>
          <a:p>
            <a:pPr marL="411480" lvl="1" indent="0">
              <a:buNone/>
            </a:pPr>
            <a:r>
              <a:rPr lang="en-US" sz="1400" err="1">
                <a:solidFill>
                  <a:srgbClr val="000000"/>
                </a:solidFill>
                <a:latin typeface="Consolas"/>
              </a:rPr>
              <a:t>imageRef.delete</a:t>
            </a:r>
            <a:r>
              <a:rPr lang="en-US" sz="1400">
                <a:solidFill>
                  <a:srgbClr val="000000"/>
                </a:solidFill>
                <a:latin typeface="Consolas"/>
              </a:rPr>
              <a:t>().then(</a:t>
            </a:r>
            <a:r>
              <a:rPr lang="en-US" sz="1400">
                <a:solidFill>
                  <a:srgbClr val="0000FF"/>
                </a:solidFill>
                <a:latin typeface="Consolas"/>
              </a:rPr>
              <a:t>function</a:t>
            </a:r>
            <a:r>
              <a:rPr lang="en-US" sz="1400">
                <a:solidFill>
                  <a:srgbClr val="000000"/>
                </a:solidFill>
                <a:latin typeface="Consolas"/>
              </a:rPr>
              <a:t>() {</a:t>
            </a:r>
          </a:p>
          <a:p>
            <a:pPr marL="411480" lvl="1" indent="0">
              <a:buNone/>
            </a:pPr>
            <a:r>
              <a:rPr lang="en-US" sz="1400">
                <a:solidFill>
                  <a:srgbClr val="000000"/>
                </a:solidFill>
                <a:latin typeface="Consolas"/>
              </a:rPr>
              <a:t>	alert(</a:t>
            </a:r>
            <a:r>
              <a:rPr lang="en-US" sz="1400">
                <a:solidFill>
                  <a:srgbClr val="A31515"/>
                </a:solidFill>
                <a:latin typeface="Consolas"/>
              </a:rPr>
              <a:t>'File </a:t>
            </a:r>
            <a:r>
              <a:rPr lang="en-US" sz="1400" err="1">
                <a:solidFill>
                  <a:srgbClr val="A31515"/>
                </a:solidFill>
                <a:latin typeface="Consolas"/>
              </a:rPr>
              <a:t>deteled</a:t>
            </a:r>
            <a:r>
              <a:rPr lang="en-US" sz="1400">
                <a:solidFill>
                  <a:srgbClr val="A31515"/>
                </a:solidFill>
                <a:latin typeface="Consolas"/>
              </a:rPr>
              <a:t> </a:t>
            </a:r>
            <a:r>
              <a:rPr lang="en-US" sz="1400" err="1">
                <a:solidFill>
                  <a:srgbClr val="A31515"/>
                </a:solidFill>
                <a:latin typeface="Consolas"/>
              </a:rPr>
              <a:t>succsessfully</a:t>
            </a:r>
            <a:r>
              <a:rPr lang="en-US" sz="1400">
                <a:solidFill>
                  <a:srgbClr val="A31515"/>
                </a:solidFill>
                <a:latin typeface="Consolas"/>
              </a:rPr>
              <a:t>'</a:t>
            </a:r>
            <a:r>
              <a:rPr lang="en-US" sz="1400">
                <a:solidFill>
                  <a:srgbClr val="000000"/>
                </a:solidFill>
                <a:latin typeface="Consolas"/>
              </a:rPr>
              <a:t>);</a:t>
            </a:r>
          </a:p>
          <a:p>
            <a:pPr marL="411480" lvl="1" indent="0">
              <a:buNone/>
            </a:pPr>
            <a:r>
              <a:rPr lang="en-US" sz="1400">
                <a:solidFill>
                  <a:srgbClr val="000000"/>
                </a:solidFill>
                <a:latin typeface="Consolas"/>
              </a:rPr>
              <a:t>}).catch(</a:t>
            </a:r>
            <a:r>
              <a:rPr lang="en-US" sz="1400">
                <a:solidFill>
                  <a:srgbClr val="0000FF"/>
                </a:solidFill>
                <a:latin typeface="Consolas"/>
              </a:rPr>
              <a:t>function</a:t>
            </a:r>
            <a:r>
              <a:rPr lang="en-US" sz="1400">
                <a:solidFill>
                  <a:srgbClr val="000000"/>
                </a:solidFill>
                <a:latin typeface="Consolas"/>
              </a:rPr>
              <a:t>(error) {</a:t>
            </a:r>
          </a:p>
          <a:p>
            <a:pPr marL="411480" lvl="1" indent="0">
              <a:buNone/>
            </a:pPr>
            <a:r>
              <a:rPr lang="en-US" sz="1400">
                <a:solidFill>
                  <a:srgbClr val="000000"/>
                </a:solidFill>
                <a:latin typeface="Consolas"/>
              </a:rPr>
              <a:t>  </a:t>
            </a:r>
            <a:r>
              <a:rPr lang="en-US" sz="1400">
                <a:solidFill>
                  <a:srgbClr val="008000"/>
                </a:solidFill>
                <a:latin typeface="Consolas"/>
              </a:rPr>
              <a:t>// an error occurred!</a:t>
            </a:r>
            <a:endParaRPr lang="en-US" sz="1400">
              <a:solidFill>
                <a:srgbClr val="000000"/>
              </a:solidFill>
              <a:latin typeface="Consolas"/>
            </a:endParaRPr>
          </a:p>
          <a:p>
            <a:pPr marL="411480" lvl="1" indent="0">
              <a:buNone/>
            </a:pPr>
            <a:r>
              <a:rPr lang="en-US" sz="1400">
                <a:solidFill>
                  <a:srgbClr val="000000"/>
                </a:solidFill>
                <a:latin typeface="Consolas"/>
              </a:rPr>
              <a:t>});</a:t>
            </a:r>
          </a:p>
          <a:p>
            <a:pPr marL="114300" indent="0">
              <a:buNone/>
            </a:pPr>
            <a:r>
              <a:rPr lang="en-US" sz="1400">
                <a:solidFill>
                  <a:srgbClr val="000000"/>
                </a:solidFill>
                <a:latin typeface="Consolas"/>
              </a:rPr>
              <a:t>}</a:t>
            </a:r>
          </a:p>
          <a:p>
            <a:pPr marL="114300" indent="0">
              <a:buNone/>
            </a:pPr>
            <a:endParaRPr lang="en-US" sz="1400" b="0">
              <a:solidFill>
                <a:srgbClr val="000000"/>
              </a:solidFill>
              <a:effectLst/>
              <a:latin typeface="Consolas"/>
            </a:endParaRPr>
          </a:p>
        </p:txBody>
      </p:sp>
      <p:sp>
        <p:nvSpPr>
          <p:cNvPr id="4" name="Title 1"/>
          <p:cNvSpPr>
            <a:spLocks noGrp="1"/>
          </p:cNvSpPr>
          <p:nvPr>
            <p:ph type="title"/>
          </p:nvPr>
        </p:nvSpPr>
        <p:spPr>
          <a:xfrm>
            <a:off x="457200" y="274638"/>
            <a:ext cx="7620000" cy="715962"/>
          </a:xfrm>
        </p:spPr>
        <p:txBody>
          <a:bodyPr/>
          <a:lstStyle/>
          <a:p>
            <a:r>
              <a:rPr lang="en-US" sz="3600" err="1"/>
              <a:t>Home.ts</a:t>
            </a:r>
            <a:endParaRPr lang="en-US" sz="3600"/>
          </a:p>
        </p:txBody>
      </p:sp>
    </p:spTree>
    <p:extLst>
      <p:ext uri="{BB962C8B-B14F-4D97-AF65-F5344CB8AC3E}">
        <p14:creationId xmlns:p14="http://schemas.microsoft.com/office/powerpoint/2010/main" val="623469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Step 6:</a:t>
            </a:r>
          </a:p>
        </p:txBody>
      </p:sp>
      <p:sp>
        <p:nvSpPr>
          <p:cNvPr id="3" name="Content Placeholder 2"/>
          <p:cNvSpPr>
            <a:spLocks noGrp="1"/>
          </p:cNvSpPr>
          <p:nvPr>
            <p:ph idx="1"/>
          </p:nvPr>
        </p:nvSpPr>
        <p:spPr/>
        <p:txBody>
          <a:bodyPr/>
          <a:lstStyle/>
          <a:p>
            <a:r>
              <a:rPr lang="en-US"/>
              <a:t>Copy your Firebase </a:t>
            </a:r>
            <a:r>
              <a:rPr lang="en-US" err="1"/>
              <a:t>Config</a:t>
            </a:r>
            <a:r>
              <a:rPr lang="en-US"/>
              <a:t> from Firebase dashboard and paste in into our app code.</a:t>
            </a:r>
          </a:p>
        </p:txBody>
      </p:sp>
      <p:pic>
        <p:nvPicPr>
          <p:cNvPr id="3074" name="Picture 2" descr="https://cdn-images-1.medium.com/max/720/1*GPvudTgerNW8f-gRuq04Y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498216"/>
            <a:ext cx="5715000" cy="3914776"/>
          </a:xfrm>
          <a:prstGeom prst="rect">
            <a:avLst/>
          </a:prstGeom>
          <a:noFill/>
          <a:ln>
            <a:solidFill>
              <a:schemeClr val="accent1">
                <a:shade val="5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417680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Manage Uploads</a:t>
            </a:r>
          </a:p>
        </p:txBody>
      </p:sp>
      <p:sp>
        <p:nvSpPr>
          <p:cNvPr id="3" name="Content Placeholder 2"/>
          <p:cNvSpPr>
            <a:spLocks noGrp="1"/>
          </p:cNvSpPr>
          <p:nvPr>
            <p:ph idx="1"/>
          </p:nvPr>
        </p:nvSpPr>
        <p:spPr/>
        <p:txBody>
          <a:bodyPr>
            <a:normAutofit/>
          </a:bodyPr>
          <a:lstStyle/>
          <a:p>
            <a:pPr marL="114300" indent="0">
              <a:buNone/>
            </a:pPr>
            <a:r>
              <a:rPr lang="en-US" sz="1800" err="1">
                <a:solidFill>
                  <a:srgbClr val="000000"/>
                </a:solidFill>
                <a:latin typeface="Consolas"/>
                <a:hlinkClick r:id="rId2"/>
              </a:rPr>
              <a:t>firebase</a:t>
            </a:r>
            <a:r>
              <a:rPr lang="en-US" sz="1800" err="1">
                <a:solidFill>
                  <a:srgbClr val="000000"/>
                </a:solidFill>
                <a:latin typeface="Consolas"/>
              </a:rPr>
              <a:t>.</a:t>
            </a:r>
            <a:r>
              <a:rPr lang="en-US" sz="1800" err="1">
                <a:solidFill>
                  <a:srgbClr val="000000"/>
                </a:solidFill>
                <a:latin typeface="Consolas"/>
                <a:hlinkClick r:id="rId3"/>
              </a:rPr>
              <a:t>storage</a:t>
            </a:r>
            <a:r>
              <a:rPr lang="en-US" sz="1800" err="1">
                <a:solidFill>
                  <a:srgbClr val="000000"/>
                </a:solidFill>
                <a:latin typeface="Consolas"/>
              </a:rPr>
              <a:t>.UploadTask</a:t>
            </a:r>
            <a:endParaRPr lang="en-US" sz="1800">
              <a:solidFill>
                <a:srgbClr val="000000"/>
              </a:solidFill>
              <a:latin typeface="Consolas"/>
            </a:endParaRPr>
          </a:p>
          <a:p>
            <a:pPr marL="411480" lvl="1" indent="0">
              <a:buNone/>
            </a:pPr>
            <a:r>
              <a:rPr lang="en-US"/>
              <a:t>Represents the process of uploading an object. Allows you to monitor and manage the upload. Listen for state changes, errors, and completion of the upload.</a:t>
            </a:r>
          </a:p>
          <a:p>
            <a:pPr marL="114300" indent="0">
              <a:buNone/>
            </a:pPr>
            <a:endParaRPr lang="en-US"/>
          </a:p>
          <a:p>
            <a:pPr marL="114300" indent="0">
              <a:buNone/>
            </a:pPr>
            <a:r>
              <a:rPr lang="en-US"/>
              <a:t>// Example:</a:t>
            </a:r>
          </a:p>
          <a:p>
            <a:pPr marL="114300" indent="0">
              <a:buNone/>
            </a:pPr>
            <a:r>
              <a:rPr lang="en-US" sz="2000" err="1">
                <a:solidFill>
                  <a:srgbClr val="0000FF"/>
                </a:solidFill>
                <a:latin typeface="Consolas"/>
              </a:rPr>
              <a:t>var</a:t>
            </a:r>
            <a:r>
              <a:rPr lang="en-US" sz="2000">
                <a:solidFill>
                  <a:srgbClr val="000000"/>
                </a:solidFill>
                <a:latin typeface="Consolas"/>
              </a:rPr>
              <a:t> </a:t>
            </a:r>
            <a:r>
              <a:rPr lang="en-US" sz="2000" err="1">
                <a:solidFill>
                  <a:srgbClr val="000000"/>
                </a:solidFill>
                <a:latin typeface="Consolas"/>
              </a:rPr>
              <a:t>uploadTask</a:t>
            </a:r>
            <a:r>
              <a:rPr lang="en-US" sz="2000">
                <a:solidFill>
                  <a:srgbClr val="000000"/>
                </a:solidFill>
                <a:latin typeface="Consolas"/>
              </a:rPr>
              <a:t> = </a:t>
            </a:r>
            <a:r>
              <a:rPr lang="en-US" sz="2000" err="1">
                <a:solidFill>
                  <a:srgbClr val="000000"/>
                </a:solidFill>
                <a:latin typeface="Consolas"/>
              </a:rPr>
              <a:t>imageRef.put</a:t>
            </a:r>
            <a:r>
              <a:rPr lang="en-US" sz="2000">
                <a:solidFill>
                  <a:srgbClr val="000000"/>
                </a:solidFill>
                <a:latin typeface="Consolas"/>
              </a:rPr>
              <a:t>(</a:t>
            </a:r>
            <a:r>
              <a:rPr lang="en-US" sz="2000" err="1">
                <a:solidFill>
                  <a:srgbClr val="0000FF"/>
                </a:solidFill>
                <a:latin typeface="Consolas"/>
              </a:rPr>
              <a:t>this</a:t>
            </a:r>
            <a:r>
              <a:rPr lang="en-US" sz="2000" err="1">
                <a:solidFill>
                  <a:srgbClr val="000000"/>
                </a:solidFill>
                <a:latin typeface="Consolas"/>
              </a:rPr>
              <a:t>.uploadfile</a:t>
            </a:r>
            <a:r>
              <a:rPr lang="en-US" sz="2000">
                <a:solidFill>
                  <a:srgbClr val="000000"/>
                </a:solidFill>
                <a:latin typeface="Consolas"/>
              </a:rPr>
              <a:t>)</a:t>
            </a:r>
          </a:p>
          <a:p>
            <a:pPr marL="114300" indent="0">
              <a:buNone/>
            </a:pPr>
            <a:br>
              <a:rPr lang="en-US" sz="2000"/>
            </a:br>
            <a:r>
              <a:rPr lang="en-US" sz="2000" err="1">
                <a:solidFill>
                  <a:srgbClr val="000000"/>
                </a:solidFill>
                <a:latin typeface="Consolas"/>
              </a:rPr>
              <a:t>uploadTask</a:t>
            </a:r>
            <a:r>
              <a:rPr lang="en-US" sz="2000" err="1"/>
              <a:t>.on</a:t>
            </a:r>
            <a:r>
              <a:rPr lang="en-US" sz="2000"/>
              <a:t>( </a:t>
            </a:r>
            <a:r>
              <a:rPr lang="en-US" sz="2000" err="1"/>
              <a:t>firebase.storage.TaskEvent.STATE_CHANGED</a:t>
            </a:r>
            <a:r>
              <a:rPr lang="en-US" sz="2000"/>
              <a:t>,</a:t>
            </a:r>
            <a:br>
              <a:rPr lang="en-US" sz="2000"/>
            </a:br>
            <a:r>
              <a:rPr lang="en-US" sz="2000"/>
              <a:t>    next,</a:t>
            </a:r>
            <a:br>
              <a:rPr lang="en-US" sz="2000"/>
            </a:br>
            <a:r>
              <a:rPr lang="en-US" sz="2000"/>
              <a:t>    error,</a:t>
            </a:r>
            <a:br>
              <a:rPr lang="en-US" sz="2000"/>
            </a:br>
            <a:r>
              <a:rPr lang="en-US" sz="2000"/>
              <a:t>    complete);</a:t>
            </a:r>
          </a:p>
          <a:p>
            <a:pPr marL="114300" indent="0">
              <a:buNone/>
            </a:pPr>
            <a:endParaRPr lang="en-US" sz="2000"/>
          </a:p>
          <a:p>
            <a:pPr marL="114300" indent="0">
              <a:buNone/>
            </a:pPr>
            <a:r>
              <a:rPr lang="en-US" sz="1800">
                <a:hlinkClick r:id="rId4"/>
              </a:rPr>
              <a:t>https://firebase.google.com/docs/reference/js/firebase.storage.UploadTask</a:t>
            </a:r>
            <a:endParaRPr lang="en-US" sz="1800"/>
          </a:p>
        </p:txBody>
      </p:sp>
    </p:spTree>
    <p:extLst>
      <p:ext uri="{BB962C8B-B14F-4D97-AF65-F5344CB8AC3E}">
        <p14:creationId xmlns:p14="http://schemas.microsoft.com/office/powerpoint/2010/main" val="57041478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92162"/>
          </a:xfrm>
        </p:spPr>
        <p:txBody>
          <a:bodyPr/>
          <a:lstStyle/>
          <a:p>
            <a:r>
              <a:rPr lang="en-US"/>
              <a:t>Manage uploads</a:t>
            </a:r>
          </a:p>
        </p:txBody>
      </p:sp>
      <p:sp>
        <p:nvSpPr>
          <p:cNvPr id="3" name="Content Placeholder 2"/>
          <p:cNvSpPr>
            <a:spLocks noGrp="1"/>
          </p:cNvSpPr>
          <p:nvPr>
            <p:ph idx="1"/>
          </p:nvPr>
        </p:nvSpPr>
        <p:spPr>
          <a:xfrm>
            <a:off x="457200" y="1295400"/>
            <a:ext cx="7620000" cy="5105400"/>
          </a:xfrm>
        </p:spPr>
        <p:txBody>
          <a:bodyPr>
            <a:normAutofit fontScale="62500" lnSpcReduction="20000"/>
          </a:bodyPr>
          <a:lstStyle/>
          <a:p>
            <a:pPr marL="114300" indent="0">
              <a:buNone/>
            </a:pPr>
            <a:r>
              <a:rPr lang="en-US" err="1">
                <a:solidFill>
                  <a:srgbClr val="0000FF"/>
                </a:solidFill>
                <a:latin typeface="Consolas"/>
              </a:rPr>
              <a:t>var</a:t>
            </a:r>
            <a:r>
              <a:rPr lang="en-US">
                <a:solidFill>
                  <a:srgbClr val="000000"/>
                </a:solidFill>
                <a:latin typeface="Consolas"/>
              </a:rPr>
              <a:t> </a:t>
            </a:r>
            <a:r>
              <a:rPr lang="en-US" err="1">
                <a:solidFill>
                  <a:srgbClr val="000000"/>
                </a:solidFill>
                <a:latin typeface="Consolas"/>
              </a:rPr>
              <a:t>uploadTask</a:t>
            </a:r>
            <a:r>
              <a:rPr lang="en-US">
                <a:solidFill>
                  <a:srgbClr val="000000"/>
                </a:solidFill>
                <a:latin typeface="Consolas"/>
              </a:rPr>
              <a:t> = </a:t>
            </a:r>
            <a:r>
              <a:rPr lang="en-US" err="1">
                <a:solidFill>
                  <a:srgbClr val="000000"/>
                </a:solidFill>
                <a:latin typeface="Consolas"/>
              </a:rPr>
              <a:t>imageRef.put</a:t>
            </a:r>
            <a:r>
              <a:rPr lang="en-US">
                <a:solidFill>
                  <a:srgbClr val="000000"/>
                </a:solidFill>
                <a:latin typeface="Consolas"/>
              </a:rPr>
              <a:t>(</a:t>
            </a:r>
            <a:r>
              <a:rPr lang="en-US" err="1">
                <a:solidFill>
                  <a:srgbClr val="0000FF"/>
                </a:solidFill>
                <a:latin typeface="Consolas"/>
              </a:rPr>
              <a:t>this</a:t>
            </a:r>
            <a:r>
              <a:rPr lang="en-US" err="1">
                <a:solidFill>
                  <a:srgbClr val="000000"/>
                </a:solidFill>
                <a:latin typeface="Consolas"/>
              </a:rPr>
              <a:t>.uploadfile</a:t>
            </a:r>
            <a:r>
              <a:rPr lang="en-US">
                <a:solidFill>
                  <a:srgbClr val="000000"/>
                </a:solidFill>
                <a:latin typeface="Consolas"/>
              </a:rPr>
              <a:t>);</a:t>
            </a:r>
          </a:p>
          <a:p>
            <a:pPr marL="114300" indent="0">
              <a:buNone/>
            </a:pPr>
            <a:br>
              <a:rPr lang="en-US">
                <a:solidFill>
                  <a:srgbClr val="000000"/>
                </a:solidFill>
                <a:latin typeface="Consolas"/>
              </a:rPr>
            </a:br>
            <a:r>
              <a:rPr lang="en-US" err="1">
                <a:solidFill>
                  <a:srgbClr val="000000"/>
                </a:solidFill>
                <a:latin typeface="Consolas"/>
              </a:rPr>
              <a:t>uploadTask.on</a:t>
            </a:r>
            <a:r>
              <a:rPr lang="en-US">
                <a:solidFill>
                  <a:srgbClr val="000000"/>
                </a:solidFill>
                <a:latin typeface="Consolas"/>
              </a:rPr>
              <a:t>(</a:t>
            </a:r>
            <a:r>
              <a:rPr lang="en-US" err="1">
                <a:solidFill>
                  <a:srgbClr val="000000"/>
                </a:solidFill>
                <a:latin typeface="Consolas"/>
              </a:rPr>
              <a:t>firebase.storage.TaskEvent.STATE_CHANGED</a:t>
            </a:r>
            <a:r>
              <a:rPr lang="en-US">
                <a:solidFill>
                  <a:srgbClr val="000000"/>
                </a:solidFill>
                <a:latin typeface="Consolas"/>
              </a:rPr>
              <a:t>, </a:t>
            </a:r>
            <a:r>
              <a:rPr lang="en-US">
                <a:solidFill>
                  <a:srgbClr val="0000FF"/>
                </a:solidFill>
                <a:latin typeface="Consolas"/>
              </a:rPr>
              <a:t>function</a:t>
            </a:r>
            <a:r>
              <a:rPr lang="en-US">
                <a:solidFill>
                  <a:srgbClr val="000000"/>
                </a:solidFill>
                <a:latin typeface="Consolas"/>
              </a:rPr>
              <a:t>(snapshot){</a:t>
            </a:r>
          </a:p>
          <a:p>
            <a:pPr marL="114300" indent="0">
              <a:buNone/>
            </a:pPr>
            <a:r>
              <a:rPr lang="en-US">
                <a:solidFill>
                  <a:srgbClr val="0000FF"/>
                </a:solidFill>
                <a:latin typeface="Consolas"/>
              </a:rPr>
              <a:t>   </a:t>
            </a:r>
            <a:r>
              <a:rPr lang="en-US" err="1">
                <a:solidFill>
                  <a:srgbClr val="0000FF"/>
                </a:solidFill>
                <a:latin typeface="Consolas"/>
              </a:rPr>
              <a:t>var</a:t>
            </a:r>
            <a:r>
              <a:rPr lang="en-US">
                <a:solidFill>
                  <a:srgbClr val="000000"/>
                </a:solidFill>
                <a:latin typeface="Consolas"/>
              </a:rPr>
              <a:t> progress = </a:t>
            </a:r>
            <a:r>
              <a:rPr lang="en-US" err="1">
                <a:solidFill>
                  <a:srgbClr val="000000"/>
                </a:solidFill>
                <a:latin typeface="Consolas"/>
              </a:rPr>
              <a:t>snapshot.bytesTransferred</a:t>
            </a:r>
            <a:r>
              <a:rPr lang="en-US">
                <a:solidFill>
                  <a:srgbClr val="000000"/>
                </a:solidFill>
                <a:latin typeface="Consolas"/>
              </a:rPr>
              <a:t> / </a:t>
            </a:r>
            <a:r>
              <a:rPr lang="en-US" err="1">
                <a:solidFill>
                  <a:srgbClr val="000000"/>
                </a:solidFill>
                <a:latin typeface="Consolas"/>
              </a:rPr>
              <a:t>snapshot.totalBytes</a:t>
            </a:r>
            <a:r>
              <a:rPr lang="en-US">
                <a:solidFill>
                  <a:srgbClr val="000000"/>
                </a:solidFill>
                <a:latin typeface="Consolas"/>
              </a:rPr>
              <a:t> * </a:t>
            </a:r>
            <a:r>
              <a:rPr lang="en-US">
                <a:solidFill>
                  <a:srgbClr val="09885A"/>
                </a:solidFill>
                <a:latin typeface="Consolas"/>
              </a:rPr>
              <a:t>100</a:t>
            </a:r>
            <a:r>
              <a:rPr lang="en-US">
                <a:solidFill>
                  <a:srgbClr val="000000"/>
                </a:solidFill>
                <a:latin typeface="Consolas"/>
              </a:rPr>
              <a:t>; </a:t>
            </a:r>
          </a:p>
          <a:p>
            <a:pPr marL="411480" lvl="1" indent="0">
              <a:buNone/>
            </a:pPr>
            <a:r>
              <a:rPr lang="en-US" sz="2100">
                <a:solidFill>
                  <a:srgbClr val="0000FF"/>
                </a:solidFill>
                <a:latin typeface="Consolas"/>
              </a:rPr>
              <a:t>switch</a:t>
            </a:r>
            <a:r>
              <a:rPr lang="en-US" sz="2100">
                <a:solidFill>
                  <a:srgbClr val="000000"/>
                </a:solidFill>
                <a:latin typeface="Consolas"/>
              </a:rPr>
              <a:t> (</a:t>
            </a:r>
            <a:r>
              <a:rPr lang="en-US" sz="2100" err="1">
                <a:solidFill>
                  <a:srgbClr val="000000"/>
                </a:solidFill>
                <a:latin typeface="Consolas"/>
              </a:rPr>
              <a:t>snapshot.state</a:t>
            </a:r>
            <a:r>
              <a:rPr lang="en-US" sz="2100">
                <a:solidFill>
                  <a:srgbClr val="000000"/>
                </a:solidFill>
                <a:latin typeface="Consolas"/>
              </a:rPr>
              <a:t>) {</a:t>
            </a:r>
          </a:p>
          <a:p>
            <a:pPr marL="411480" lvl="1" indent="0">
              <a:buNone/>
            </a:pPr>
            <a:r>
              <a:rPr lang="en-US" sz="2100">
                <a:solidFill>
                  <a:srgbClr val="000000"/>
                </a:solidFill>
                <a:latin typeface="Consolas"/>
              </a:rPr>
              <a:t>  case </a:t>
            </a:r>
            <a:r>
              <a:rPr lang="en-US" sz="2100" err="1">
                <a:solidFill>
                  <a:srgbClr val="000000"/>
                </a:solidFill>
                <a:latin typeface="Consolas"/>
              </a:rPr>
              <a:t>firebase.storage.TaskState.PAUSED</a:t>
            </a:r>
            <a:r>
              <a:rPr lang="en-US" sz="2100">
                <a:solidFill>
                  <a:srgbClr val="000000"/>
                </a:solidFill>
                <a:latin typeface="Consolas"/>
              </a:rPr>
              <a:t>: </a:t>
            </a:r>
            <a:r>
              <a:rPr lang="en-US" sz="2100">
                <a:solidFill>
                  <a:srgbClr val="008000"/>
                </a:solidFill>
                <a:latin typeface="Consolas"/>
              </a:rPr>
              <a:t>// or 'paused'</a:t>
            </a:r>
            <a:endParaRPr lang="en-US" sz="2100">
              <a:solidFill>
                <a:srgbClr val="000000"/>
              </a:solidFill>
              <a:latin typeface="Consolas"/>
            </a:endParaRPr>
          </a:p>
          <a:p>
            <a:pPr marL="411480" lvl="1" indent="0">
              <a:buNone/>
            </a:pPr>
            <a:r>
              <a:rPr lang="en-US" sz="2100">
                <a:solidFill>
                  <a:srgbClr val="000000"/>
                </a:solidFill>
                <a:latin typeface="Consolas"/>
              </a:rPr>
              <a:t>      console.log(</a:t>
            </a:r>
            <a:r>
              <a:rPr lang="en-US" sz="2100">
                <a:solidFill>
                  <a:srgbClr val="A31515"/>
                </a:solidFill>
                <a:latin typeface="Consolas"/>
              </a:rPr>
              <a:t>'Upload is paused'</a:t>
            </a:r>
            <a:r>
              <a:rPr lang="en-US" sz="2100">
                <a:solidFill>
                  <a:srgbClr val="000000"/>
                </a:solidFill>
                <a:latin typeface="Consolas"/>
              </a:rPr>
              <a:t>);       break;</a:t>
            </a:r>
          </a:p>
          <a:p>
            <a:pPr marL="411480" lvl="1" indent="0">
              <a:buNone/>
            </a:pPr>
            <a:r>
              <a:rPr lang="en-US" sz="2100">
                <a:solidFill>
                  <a:srgbClr val="000000"/>
                </a:solidFill>
                <a:latin typeface="Consolas"/>
              </a:rPr>
              <a:t>case </a:t>
            </a:r>
            <a:r>
              <a:rPr lang="en-US" sz="2100" err="1">
                <a:solidFill>
                  <a:srgbClr val="000000"/>
                </a:solidFill>
                <a:latin typeface="Consolas"/>
              </a:rPr>
              <a:t>firebase.storage.TaskState.RUNNING</a:t>
            </a:r>
            <a:r>
              <a:rPr lang="en-US" sz="2100">
                <a:solidFill>
                  <a:srgbClr val="000000"/>
                </a:solidFill>
                <a:latin typeface="Consolas"/>
              </a:rPr>
              <a:t>: </a:t>
            </a:r>
            <a:r>
              <a:rPr lang="en-US" sz="2100">
                <a:solidFill>
                  <a:srgbClr val="008000"/>
                </a:solidFill>
                <a:latin typeface="Consolas"/>
              </a:rPr>
              <a:t>// or 'running'</a:t>
            </a:r>
            <a:endParaRPr lang="en-US" sz="2100">
              <a:solidFill>
                <a:srgbClr val="000000"/>
              </a:solidFill>
              <a:latin typeface="Consolas"/>
            </a:endParaRPr>
          </a:p>
          <a:p>
            <a:pPr marL="411480" lvl="1" indent="0">
              <a:buNone/>
            </a:pPr>
            <a:r>
              <a:rPr lang="en-US" sz="2100">
                <a:solidFill>
                  <a:srgbClr val="000000"/>
                </a:solidFill>
                <a:latin typeface="Consolas"/>
              </a:rPr>
              <a:t>      console.log(</a:t>
            </a:r>
            <a:r>
              <a:rPr lang="en-US" sz="2100">
                <a:solidFill>
                  <a:srgbClr val="A31515"/>
                </a:solidFill>
                <a:latin typeface="Consolas"/>
              </a:rPr>
              <a:t>'Upload is running'</a:t>
            </a:r>
            <a:r>
              <a:rPr lang="en-US" sz="2100">
                <a:solidFill>
                  <a:srgbClr val="000000"/>
                </a:solidFill>
                <a:latin typeface="Consolas"/>
              </a:rPr>
              <a:t>);      break;</a:t>
            </a:r>
          </a:p>
          <a:p>
            <a:pPr marL="411480" lvl="1" indent="0">
              <a:buNone/>
            </a:pPr>
            <a:r>
              <a:rPr lang="en-US" sz="2100">
                <a:solidFill>
                  <a:srgbClr val="000000"/>
                </a:solidFill>
                <a:latin typeface="Consolas"/>
              </a:rPr>
              <a:t>}</a:t>
            </a:r>
          </a:p>
          <a:p>
            <a:pPr marL="411480" lvl="1" indent="0">
              <a:buNone/>
            </a:pPr>
            <a:r>
              <a:rPr lang="en-US" sz="2100">
                <a:solidFill>
                  <a:srgbClr val="000000"/>
                </a:solidFill>
                <a:latin typeface="Consolas"/>
              </a:rPr>
              <a:t>}, </a:t>
            </a:r>
            <a:r>
              <a:rPr lang="en-US" sz="2100">
                <a:solidFill>
                  <a:srgbClr val="0000FF"/>
                </a:solidFill>
                <a:latin typeface="Consolas"/>
              </a:rPr>
              <a:t>function</a:t>
            </a:r>
            <a:r>
              <a:rPr lang="en-US" sz="2100">
                <a:solidFill>
                  <a:srgbClr val="000000"/>
                </a:solidFill>
                <a:latin typeface="Consolas"/>
              </a:rPr>
              <a:t>(error){</a:t>
            </a:r>
          </a:p>
          <a:p>
            <a:pPr marL="411480" lvl="1" indent="0">
              <a:buNone/>
            </a:pPr>
            <a:r>
              <a:rPr lang="en-US" sz="2100">
                <a:solidFill>
                  <a:srgbClr val="000000"/>
                </a:solidFill>
                <a:latin typeface="Consolas"/>
              </a:rPr>
              <a:t>	alert(</a:t>
            </a:r>
            <a:r>
              <a:rPr lang="en-US" sz="2100">
                <a:solidFill>
                  <a:srgbClr val="A31515"/>
                </a:solidFill>
                <a:latin typeface="Consolas"/>
              </a:rPr>
              <a:t>'error'</a:t>
            </a:r>
            <a:r>
              <a:rPr lang="en-US" sz="2100">
                <a:solidFill>
                  <a:srgbClr val="000000"/>
                </a:solidFill>
                <a:latin typeface="Consolas"/>
              </a:rPr>
              <a:t>);</a:t>
            </a:r>
          </a:p>
          <a:p>
            <a:pPr marL="411480" lvl="1" indent="0">
              <a:buNone/>
            </a:pPr>
            <a:r>
              <a:rPr lang="en-US" sz="2100">
                <a:solidFill>
                  <a:srgbClr val="000000"/>
                </a:solidFill>
                <a:latin typeface="Consolas"/>
              </a:rPr>
              <a:t>}, </a:t>
            </a:r>
            <a:r>
              <a:rPr lang="en-US" sz="2100">
                <a:solidFill>
                  <a:srgbClr val="0000FF"/>
                </a:solidFill>
                <a:latin typeface="Consolas"/>
              </a:rPr>
              <a:t>function</a:t>
            </a:r>
            <a:r>
              <a:rPr lang="en-US" sz="2100">
                <a:solidFill>
                  <a:srgbClr val="000000"/>
                </a:solidFill>
                <a:latin typeface="Consolas"/>
              </a:rPr>
              <a:t>(){</a:t>
            </a:r>
          </a:p>
          <a:p>
            <a:pPr marL="411480" lvl="1" indent="0">
              <a:buNone/>
            </a:pPr>
            <a:r>
              <a:rPr lang="en-US" sz="2100">
                <a:solidFill>
                  <a:srgbClr val="000000"/>
                </a:solidFill>
                <a:latin typeface="Consolas"/>
              </a:rPr>
              <a:t>	alert(</a:t>
            </a:r>
            <a:r>
              <a:rPr lang="en-US" sz="2100">
                <a:solidFill>
                  <a:srgbClr val="A31515"/>
                </a:solidFill>
                <a:latin typeface="Consolas"/>
              </a:rPr>
              <a:t>‘Upload complete'</a:t>
            </a:r>
            <a:r>
              <a:rPr lang="en-US" sz="2100">
                <a:solidFill>
                  <a:srgbClr val="000000"/>
                </a:solidFill>
                <a:latin typeface="Consolas"/>
              </a:rPr>
              <a:t>);</a:t>
            </a:r>
          </a:p>
          <a:p>
            <a:pPr marL="411480" lvl="1" indent="0">
              <a:buNone/>
            </a:pPr>
            <a:r>
              <a:rPr lang="en-US" sz="2100">
                <a:solidFill>
                  <a:srgbClr val="000000"/>
                </a:solidFill>
                <a:latin typeface="Consolas"/>
              </a:rPr>
              <a:t>	progress = 100 ;</a:t>
            </a:r>
          </a:p>
          <a:p>
            <a:pPr marL="411480" lvl="1" indent="0">
              <a:buNone/>
            </a:pPr>
            <a:r>
              <a:rPr lang="en-US" sz="2100">
                <a:solidFill>
                  <a:srgbClr val="000000"/>
                </a:solidFill>
                <a:latin typeface="Consolas"/>
              </a:rPr>
              <a:t>});</a:t>
            </a:r>
          </a:p>
          <a:p>
            <a:pPr marL="411480" lvl="1" indent="0">
              <a:buNone/>
            </a:pPr>
            <a:endParaRPr lang="en-US" sz="2100">
              <a:solidFill>
                <a:srgbClr val="000000"/>
              </a:solidFill>
              <a:latin typeface="Consolas"/>
            </a:endParaRPr>
          </a:p>
          <a:p>
            <a:pPr marL="114300" indent="0">
              <a:buNone/>
            </a:pPr>
            <a:r>
              <a:rPr lang="en-US" err="1">
                <a:solidFill>
                  <a:srgbClr val="000000"/>
                </a:solidFill>
                <a:latin typeface="Consolas"/>
              </a:rPr>
              <a:t>uploadTask.then</a:t>
            </a:r>
            <a:r>
              <a:rPr lang="en-US">
                <a:solidFill>
                  <a:srgbClr val="000000"/>
                </a:solidFill>
                <a:latin typeface="Consolas"/>
              </a:rPr>
              <a:t>((res) </a:t>
            </a:r>
            <a:r>
              <a:rPr lang="en-US">
                <a:solidFill>
                  <a:srgbClr val="0000FF"/>
                </a:solidFill>
                <a:latin typeface="Consolas"/>
              </a:rPr>
              <a:t>=&gt;</a:t>
            </a:r>
            <a:r>
              <a:rPr lang="en-US">
                <a:solidFill>
                  <a:srgbClr val="000000"/>
                </a:solidFill>
                <a:latin typeface="Consolas"/>
              </a:rPr>
              <a:t> {</a:t>
            </a:r>
          </a:p>
          <a:p>
            <a:pPr marL="114300" indent="0">
              <a:buNone/>
            </a:pPr>
            <a:r>
              <a:rPr lang="en-US">
                <a:solidFill>
                  <a:srgbClr val="000000"/>
                </a:solidFill>
                <a:latin typeface="Consolas"/>
              </a:rPr>
              <a:t>     alert(</a:t>
            </a:r>
            <a:r>
              <a:rPr lang="en-US">
                <a:solidFill>
                  <a:srgbClr val="A31515"/>
                </a:solidFill>
                <a:latin typeface="Consolas"/>
              </a:rPr>
              <a:t>'Upload Success: '</a:t>
            </a:r>
            <a:r>
              <a:rPr lang="en-US">
                <a:solidFill>
                  <a:srgbClr val="000000"/>
                </a:solidFill>
                <a:latin typeface="Consolas"/>
              </a:rPr>
              <a:t>+ </a:t>
            </a:r>
            <a:r>
              <a:rPr lang="en-US" err="1">
                <a:solidFill>
                  <a:srgbClr val="000000"/>
                </a:solidFill>
                <a:latin typeface="Consolas"/>
              </a:rPr>
              <a:t>res.downloadURL</a:t>
            </a:r>
            <a:r>
              <a:rPr lang="en-US">
                <a:solidFill>
                  <a:srgbClr val="000000"/>
                </a:solidFill>
                <a:latin typeface="Consolas"/>
              </a:rPr>
              <a:t> );</a:t>
            </a:r>
          </a:p>
          <a:p>
            <a:pPr marL="114300" indent="0">
              <a:buNone/>
            </a:pPr>
            <a:r>
              <a:rPr lang="en-US">
                <a:solidFill>
                  <a:srgbClr val="000000"/>
                </a:solidFill>
                <a:latin typeface="Consolas"/>
              </a:rPr>
              <a:t>}).catch((err) </a:t>
            </a:r>
            <a:r>
              <a:rPr lang="en-US">
                <a:solidFill>
                  <a:srgbClr val="0000FF"/>
                </a:solidFill>
                <a:latin typeface="Consolas"/>
              </a:rPr>
              <a:t>=&gt;</a:t>
            </a:r>
            <a:r>
              <a:rPr lang="en-US">
                <a:solidFill>
                  <a:srgbClr val="000000"/>
                </a:solidFill>
                <a:latin typeface="Consolas"/>
              </a:rPr>
              <a:t> {</a:t>
            </a:r>
          </a:p>
          <a:p>
            <a:pPr marL="114300" indent="0">
              <a:buNone/>
            </a:pPr>
            <a:r>
              <a:rPr lang="en-US">
                <a:solidFill>
                  <a:srgbClr val="000000"/>
                </a:solidFill>
                <a:latin typeface="Consolas"/>
              </a:rPr>
              <a:t>     alert(</a:t>
            </a:r>
            <a:r>
              <a:rPr lang="en-US">
                <a:solidFill>
                  <a:srgbClr val="A31515"/>
                </a:solidFill>
                <a:latin typeface="Consolas"/>
              </a:rPr>
              <a:t>'Upload Failed'</a:t>
            </a:r>
            <a:r>
              <a:rPr lang="en-US">
                <a:solidFill>
                  <a:srgbClr val="000000"/>
                </a:solidFill>
                <a:latin typeface="Consolas"/>
              </a:rPr>
              <a:t> + err);</a:t>
            </a:r>
          </a:p>
          <a:p>
            <a:pPr marL="114300" indent="0">
              <a:buNone/>
            </a:pPr>
            <a:r>
              <a:rPr lang="en-US">
                <a:solidFill>
                  <a:srgbClr val="000000"/>
                </a:solidFill>
                <a:latin typeface="Consolas"/>
              </a:rPr>
              <a:t>});</a:t>
            </a:r>
            <a:endParaRPr lang="en-US" sz="2100">
              <a:solidFill>
                <a:srgbClr val="000000"/>
              </a:solidFill>
              <a:latin typeface="Consolas"/>
            </a:endParaRPr>
          </a:p>
          <a:p>
            <a:pPr marL="114300" indent="0">
              <a:buNone/>
            </a:pPr>
            <a:endParaRPr lang="en-US"/>
          </a:p>
        </p:txBody>
      </p:sp>
    </p:spTree>
    <p:extLst>
      <p:ext uri="{BB962C8B-B14F-4D97-AF65-F5344CB8AC3E}">
        <p14:creationId xmlns:p14="http://schemas.microsoft.com/office/powerpoint/2010/main" val="16551135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Camera</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3533103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Plugin Install</a:t>
            </a:r>
          </a:p>
        </p:txBody>
      </p:sp>
      <p:sp>
        <p:nvSpPr>
          <p:cNvPr id="3" name="Content Placeholder 2"/>
          <p:cNvSpPr>
            <a:spLocks noGrp="1"/>
          </p:cNvSpPr>
          <p:nvPr>
            <p:ph idx="1"/>
          </p:nvPr>
        </p:nvSpPr>
        <p:spPr/>
        <p:txBody>
          <a:bodyPr/>
          <a:lstStyle/>
          <a:p>
            <a:r>
              <a:rPr lang="en-US"/>
              <a:t>To install the camera plug-in so that it can be used in the app</a:t>
            </a:r>
          </a:p>
          <a:p>
            <a:pPr marL="411480" lvl="1" indent="0">
              <a:buNone/>
            </a:pPr>
            <a:r>
              <a:rPr lang="en-US">
                <a:latin typeface="Courier New" panose="02070309020205020404" pitchFamily="49" charset="0"/>
                <a:cs typeface="Courier New" panose="02070309020205020404" pitchFamily="49" charset="0"/>
              </a:rPr>
              <a:t>ionic </a:t>
            </a:r>
            <a:r>
              <a:rPr lang="en-US" err="1">
                <a:latin typeface="Courier New" panose="02070309020205020404" pitchFamily="49" charset="0"/>
                <a:cs typeface="Courier New" panose="02070309020205020404" pitchFamily="49" charset="0"/>
              </a:rPr>
              <a:t>cordova</a:t>
            </a:r>
            <a:r>
              <a:rPr lang="en-US">
                <a:latin typeface="Courier New" panose="02070309020205020404" pitchFamily="49" charset="0"/>
                <a:cs typeface="Courier New" panose="02070309020205020404" pitchFamily="49" charset="0"/>
              </a:rPr>
              <a:t> plugin add </a:t>
            </a:r>
            <a:r>
              <a:rPr lang="en-US" err="1">
                <a:latin typeface="Courier New" panose="02070309020205020404" pitchFamily="49" charset="0"/>
                <a:cs typeface="Courier New" panose="02070309020205020404" pitchFamily="49" charset="0"/>
              </a:rPr>
              <a:t>cordova</a:t>
            </a:r>
            <a:r>
              <a:rPr lang="en-US">
                <a:latin typeface="Courier New" panose="02070309020205020404" pitchFamily="49" charset="0"/>
                <a:cs typeface="Courier New" panose="02070309020205020404" pitchFamily="49" charset="0"/>
              </a:rPr>
              <a:t>-plugin-camera</a:t>
            </a:r>
          </a:p>
          <a:p>
            <a:pPr marL="411480" lvl="1" indent="0">
              <a:buNone/>
            </a:pPr>
            <a:r>
              <a:rPr lang="en-US" err="1">
                <a:latin typeface="Courier New" panose="02070309020205020404" pitchFamily="49" charset="0"/>
                <a:cs typeface="Courier New" panose="02070309020205020404" pitchFamily="49" charset="0"/>
              </a:rPr>
              <a:t>npm</a:t>
            </a:r>
            <a:r>
              <a:rPr lang="en-US">
                <a:latin typeface="Courier New" panose="02070309020205020404" pitchFamily="49" charset="0"/>
                <a:cs typeface="Courier New" panose="02070309020205020404" pitchFamily="49" charset="0"/>
              </a:rPr>
              <a:t> install --save @ionic-native/camera </a:t>
            </a:r>
          </a:p>
          <a:p>
            <a:pPr marL="411480" lvl="1" indent="0">
              <a:buNone/>
            </a:pPr>
            <a:endParaRPr lang="en-US">
              <a:latin typeface="Courier New" panose="02070309020205020404" pitchFamily="49" charset="0"/>
              <a:cs typeface="Courier New" panose="02070309020205020404" pitchFamily="49" charset="0"/>
            </a:endParaRPr>
          </a:p>
          <a:p>
            <a:r>
              <a:rPr lang="en-US" sz="2000">
                <a:latin typeface="Courier New" panose="02070309020205020404" pitchFamily="49" charset="0"/>
                <a:cs typeface="Courier New" panose="02070309020205020404" pitchFamily="49" charset="0"/>
              </a:rPr>
              <a:t>import { Camera, </a:t>
            </a:r>
            <a:r>
              <a:rPr lang="en-US" sz="2000" err="1">
                <a:latin typeface="Courier New" panose="02070309020205020404" pitchFamily="49" charset="0"/>
                <a:cs typeface="Courier New" panose="02070309020205020404" pitchFamily="49" charset="0"/>
              </a:rPr>
              <a:t>CameraOptions</a:t>
            </a:r>
            <a:r>
              <a:rPr lang="en-US" sz="2000">
                <a:latin typeface="Courier New" panose="02070309020205020404" pitchFamily="49" charset="0"/>
                <a:cs typeface="Courier New" panose="02070309020205020404" pitchFamily="49" charset="0"/>
              </a:rPr>
              <a:t> } from '@ionic-native/camera'; </a:t>
            </a:r>
          </a:p>
          <a:p>
            <a:endParaRPr lang="en-US" sz="2000">
              <a:latin typeface="Courier New" panose="02070309020205020404" pitchFamily="49" charset="0"/>
              <a:cs typeface="Courier New" panose="02070309020205020404" pitchFamily="49" charset="0"/>
            </a:endParaRPr>
          </a:p>
          <a:p>
            <a:r>
              <a:rPr lang="en-US" sz="2000">
                <a:latin typeface="Courier New" panose="02070309020205020404" pitchFamily="49" charset="0"/>
                <a:cs typeface="Courier New" panose="02070309020205020404" pitchFamily="49" charset="0"/>
              </a:rPr>
              <a:t>constructor(private camera: Camera) { }</a:t>
            </a:r>
          </a:p>
          <a:p>
            <a:endParaRPr lang="en-US" sz="2000">
              <a:latin typeface="Courier New" panose="02070309020205020404" pitchFamily="49" charset="0"/>
              <a:cs typeface="Courier New" panose="02070309020205020404" pitchFamily="49" charset="0"/>
            </a:endParaRPr>
          </a:p>
          <a:p>
            <a:endParaRPr lang="en-US" sz="2000">
              <a:latin typeface="Courier New" panose="02070309020205020404" pitchFamily="49" charset="0"/>
              <a:cs typeface="Courier New" panose="02070309020205020404" pitchFamily="49" charset="0"/>
            </a:endParaRPr>
          </a:p>
          <a:p>
            <a:pPr marL="114300" indent="0">
              <a:buNone/>
            </a:pPr>
            <a:r>
              <a:rPr lang="en-US" sz="2000">
                <a:latin typeface="Courier New" panose="02070309020205020404" pitchFamily="49" charset="0"/>
                <a:cs typeface="Courier New" panose="02070309020205020404" pitchFamily="49" charset="0"/>
              </a:rPr>
              <a:t>More info</a:t>
            </a:r>
          </a:p>
          <a:p>
            <a:pPr marL="114300" indent="0">
              <a:buNone/>
            </a:pPr>
            <a:r>
              <a:rPr lang="en-US" sz="1800">
                <a:latin typeface="Courier New" panose="02070309020205020404" pitchFamily="49" charset="0"/>
                <a:cs typeface="Courier New" panose="02070309020205020404" pitchFamily="49" charset="0"/>
                <a:hlinkClick r:id="rId2"/>
              </a:rPr>
              <a:t>https://ionicframework.com/docs/native/camera/ </a:t>
            </a:r>
            <a:endParaRPr lang="en-US" sz="18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4364919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Take Picture</a:t>
            </a:r>
          </a:p>
        </p:txBody>
      </p:sp>
      <p:sp>
        <p:nvSpPr>
          <p:cNvPr id="3" name="Content Placeholder 2"/>
          <p:cNvSpPr>
            <a:spLocks noGrp="1"/>
          </p:cNvSpPr>
          <p:nvPr>
            <p:ph idx="1"/>
          </p:nvPr>
        </p:nvSpPr>
        <p:spPr/>
        <p:txBody>
          <a:bodyPr>
            <a:normAutofit/>
          </a:bodyPr>
          <a:lstStyle/>
          <a:p>
            <a:pPr marL="114300" indent="0">
              <a:buNone/>
            </a:pPr>
            <a:r>
              <a:rPr lang="en-US" sz="1600" err="1">
                <a:latin typeface="Courier New" panose="02070309020205020404" pitchFamily="49" charset="0"/>
                <a:cs typeface="Courier New" panose="02070309020205020404" pitchFamily="49" charset="0"/>
              </a:rPr>
              <a:t>const</a:t>
            </a:r>
            <a:r>
              <a:rPr lang="en-US" sz="1600">
                <a:latin typeface="Courier New" panose="02070309020205020404" pitchFamily="49" charset="0"/>
                <a:cs typeface="Courier New" panose="02070309020205020404" pitchFamily="49" charset="0"/>
              </a:rPr>
              <a:t> </a:t>
            </a:r>
            <a:r>
              <a:rPr lang="en-US" sz="1600" b="1">
                <a:latin typeface="Courier New" panose="02070309020205020404" pitchFamily="49" charset="0"/>
                <a:cs typeface="Courier New" panose="02070309020205020404" pitchFamily="49" charset="0"/>
              </a:rPr>
              <a:t>options</a:t>
            </a: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CameraOptions</a:t>
            </a:r>
            <a:r>
              <a:rPr lang="en-US" sz="1600">
                <a:latin typeface="Courier New" panose="02070309020205020404" pitchFamily="49" charset="0"/>
                <a:cs typeface="Courier New" panose="02070309020205020404" pitchFamily="49" charset="0"/>
              </a:rPr>
              <a:t> = {</a:t>
            </a:r>
          </a:p>
          <a:p>
            <a:pPr marL="114300" indent="0">
              <a:buNone/>
            </a:pPr>
            <a:r>
              <a:rPr lang="en-US" sz="1600">
                <a:latin typeface="Courier New" panose="02070309020205020404" pitchFamily="49" charset="0"/>
                <a:cs typeface="Courier New" panose="02070309020205020404" pitchFamily="49" charset="0"/>
              </a:rPr>
              <a:t>  quality: 100,</a:t>
            </a:r>
          </a:p>
          <a:p>
            <a:pPr marL="114300" indent="0">
              <a:buNone/>
            </a:pP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destinationType</a:t>
            </a: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this.camera.DestinationType.DATA_URL</a:t>
            </a:r>
            <a:r>
              <a:rPr lang="en-US" sz="1600">
                <a:latin typeface="Courier New" panose="02070309020205020404" pitchFamily="49" charset="0"/>
                <a:cs typeface="Courier New" panose="02070309020205020404" pitchFamily="49" charset="0"/>
              </a:rPr>
              <a:t>,</a:t>
            </a:r>
          </a:p>
          <a:p>
            <a:pPr marL="114300" indent="0">
              <a:buNone/>
            </a:pP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sourceType</a:t>
            </a: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this.camera.PictureSourceType.CAMERA</a:t>
            </a:r>
            <a:r>
              <a:rPr lang="en-US" sz="1600">
                <a:latin typeface="Courier New" panose="02070309020205020404" pitchFamily="49" charset="0"/>
                <a:cs typeface="Courier New" panose="02070309020205020404" pitchFamily="49" charset="0"/>
              </a:rPr>
              <a:t>,</a:t>
            </a:r>
          </a:p>
          <a:p>
            <a:pPr marL="114300" indent="0">
              <a:buNone/>
            </a:pP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encodingType</a:t>
            </a:r>
            <a:r>
              <a:rPr lang="en-US" sz="1600">
                <a:latin typeface="Courier New" panose="02070309020205020404" pitchFamily="49" charset="0"/>
                <a:cs typeface="Courier New" panose="02070309020205020404" pitchFamily="49" charset="0"/>
              </a:rPr>
              <a:t>: this.camera.EncodingType.JPEG,</a:t>
            </a:r>
          </a:p>
          <a:p>
            <a:pPr marL="114300" indent="0">
              <a:buNone/>
            </a:pP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mediaType</a:t>
            </a: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this.camera.MediaType.PICTURE</a:t>
            </a:r>
            <a:r>
              <a:rPr lang="en-US" sz="1600">
                <a:latin typeface="Courier New" panose="02070309020205020404" pitchFamily="49" charset="0"/>
                <a:cs typeface="Courier New" panose="02070309020205020404" pitchFamily="49" charset="0"/>
              </a:rPr>
              <a:t>,</a:t>
            </a:r>
          </a:p>
          <a:p>
            <a:pPr marL="114300" indent="0">
              <a:buNone/>
            </a:pPr>
            <a:r>
              <a:rPr lang="en-US" sz="1600"/>
              <a:t>     </a:t>
            </a:r>
            <a:r>
              <a:rPr lang="en-US" sz="1600" err="1">
                <a:latin typeface="Courier New" panose="02070309020205020404" pitchFamily="49" charset="0"/>
                <a:cs typeface="Courier New" panose="02070309020205020404" pitchFamily="49" charset="0"/>
              </a:rPr>
              <a:t>saveToPhotoAlbum</a:t>
            </a:r>
            <a:r>
              <a:rPr lang="en-US" sz="1600">
                <a:latin typeface="Courier New" panose="02070309020205020404" pitchFamily="49" charset="0"/>
                <a:cs typeface="Courier New" panose="02070309020205020404" pitchFamily="49" charset="0"/>
              </a:rPr>
              <a:t> : true</a:t>
            </a:r>
          </a:p>
          <a:p>
            <a:pPr marL="114300" indent="0">
              <a:buNone/>
            </a:pPr>
            <a:r>
              <a:rPr lang="en-US" sz="1600">
                <a:latin typeface="Courier New" panose="02070309020205020404" pitchFamily="49" charset="0"/>
                <a:cs typeface="Courier New" panose="02070309020205020404" pitchFamily="49" charset="0"/>
              </a:rPr>
              <a:t>}</a:t>
            </a:r>
          </a:p>
          <a:p>
            <a:pPr marL="114300" indent="0">
              <a:buNone/>
            </a:pPr>
            <a:endParaRPr lang="en-US" sz="1600">
              <a:latin typeface="Courier New" panose="02070309020205020404" pitchFamily="49" charset="0"/>
              <a:cs typeface="Courier New" panose="02070309020205020404" pitchFamily="49" charset="0"/>
            </a:endParaRPr>
          </a:p>
          <a:p>
            <a:pPr marL="114300" indent="0">
              <a:buNone/>
            </a:pPr>
            <a:r>
              <a:rPr lang="en-US" sz="1600" err="1">
                <a:latin typeface="Courier New" panose="02070309020205020404" pitchFamily="49" charset="0"/>
                <a:cs typeface="Courier New" panose="02070309020205020404" pitchFamily="49" charset="0"/>
              </a:rPr>
              <a:t>this.camera.</a:t>
            </a:r>
            <a:r>
              <a:rPr lang="en-US" sz="1600" b="1" err="1">
                <a:latin typeface="Courier New" panose="02070309020205020404" pitchFamily="49" charset="0"/>
                <a:cs typeface="Courier New" panose="02070309020205020404" pitchFamily="49" charset="0"/>
              </a:rPr>
              <a:t>getPicture</a:t>
            </a:r>
            <a:r>
              <a:rPr lang="en-US" sz="1600">
                <a:latin typeface="Courier New" panose="02070309020205020404" pitchFamily="49" charset="0"/>
                <a:cs typeface="Courier New" panose="02070309020205020404" pitchFamily="49" charset="0"/>
              </a:rPr>
              <a:t>(options).then((</a:t>
            </a:r>
            <a:r>
              <a:rPr lang="en-US" sz="1600" err="1">
                <a:latin typeface="Courier New" panose="02070309020205020404" pitchFamily="49" charset="0"/>
                <a:cs typeface="Courier New" panose="02070309020205020404" pitchFamily="49" charset="0"/>
              </a:rPr>
              <a:t>imageData</a:t>
            </a:r>
            <a:r>
              <a:rPr lang="en-US" sz="1600">
                <a:latin typeface="Courier New" panose="02070309020205020404" pitchFamily="49" charset="0"/>
                <a:cs typeface="Courier New" panose="02070309020205020404" pitchFamily="49" charset="0"/>
              </a:rPr>
              <a:t>) =&gt; {</a:t>
            </a:r>
          </a:p>
          <a:p>
            <a:pPr marL="114300" indent="0">
              <a:buNone/>
            </a:pPr>
            <a:r>
              <a:rPr lang="en-US" sz="1600">
                <a:latin typeface="Courier New" panose="02070309020205020404" pitchFamily="49" charset="0"/>
                <a:cs typeface="Courier New" panose="02070309020205020404" pitchFamily="49" charset="0"/>
              </a:rPr>
              <a:t> </a:t>
            </a:r>
            <a:r>
              <a:rPr lang="en-US" sz="1400">
                <a:solidFill>
                  <a:schemeClr val="accent4">
                    <a:lumMod val="50000"/>
                  </a:schemeClr>
                </a:solidFill>
                <a:latin typeface="Courier New" panose="02070309020205020404" pitchFamily="49" charset="0"/>
                <a:cs typeface="Courier New" panose="02070309020205020404" pitchFamily="49" charset="0"/>
              </a:rPr>
              <a:t>// </a:t>
            </a:r>
            <a:r>
              <a:rPr lang="en-US" sz="1400" err="1">
                <a:solidFill>
                  <a:schemeClr val="accent4">
                    <a:lumMod val="50000"/>
                  </a:schemeClr>
                </a:solidFill>
                <a:latin typeface="Courier New" panose="02070309020205020404" pitchFamily="49" charset="0"/>
                <a:cs typeface="Courier New" panose="02070309020205020404" pitchFamily="49" charset="0"/>
              </a:rPr>
              <a:t>imageData</a:t>
            </a:r>
            <a:r>
              <a:rPr lang="en-US" sz="1400">
                <a:solidFill>
                  <a:schemeClr val="accent4">
                    <a:lumMod val="50000"/>
                  </a:schemeClr>
                </a:solidFill>
                <a:latin typeface="Courier New" panose="02070309020205020404" pitchFamily="49" charset="0"/>
                <a:cs typeface="Courier New" panose="02070309020205020404" pitchFamily="49" charset="0"/>
              </a:rPr>
              <a:t> is either a base64 encoded string or a file URI</a:t>
            </a:r>
          </a:p>
          <a:p>
            <a:pPr marL="114300" indent="0">
              <a:buNone/>
            </a:pPr>
            <a:r>
              <a:rPr lang="en-US" sz="1400">
                <a:solidFill>
                  <a:schemeClr val="accent4">
                    <a:lumMod val="50000"/>
                  </a:schemeClr>
                </a:solidFill>
                <a:latin typeface="Courier New" panose="02070309020205020404" pitchFamily="49" charset="0"/>
                <a:cs typeface="Courier New" panose="02070309020205020404" pitchFamily="49" charset="0"/>
              </a:rPr>
              <a:t> // If it's base64:</a:t>
            </a:r>
          </a:p>
          <a:p>
            <a:pPr marL="114300" indent="0">
              <a:buNone/>
            </a:pPr>
            <a:r>
              <a:rPr lang="en-US" sz="1600">
                <a:latin typeface="Courier New" panose="02070309020205020404" pitchFamily="49" charset="0"/>
                <a:cs typeface="Courier New" panose="02070309020205020404" pitchFamily="49" charset="0"/>
              </a:rPr>
              <a:t> let base64Image = '</a:t>
            </a:r>
            <a:r>
              <a:rPr lang="en-US" sz="1600" err="1">
                <a:latin typeface="Courier New" panose="02070309020205020404" pitchFamily="49" charset="0"/>
                <a:cs typeface="Courier New" panose="02070309020205020404" pitchFamily="49" charset="0"/>
              </a:rPr>
              <a:t>data:image</a:t>
            </a:r>
            <a:r>
              <a:rPr lang="en-US" sz="1600">
                <a:latin typeface="Courier New" panose="02070309020205020404" pitchFamily="49" charset="0"/>
                <a:cs typeface="Courier New" panose="02070309020205020404" pitchFamily="49" charset="0"/>
              </a:rPr>
              <a:t>/jpeg;base64,' + </a:t>
            </a:r>
            <a:r>
              <a:rPr lang="en-US" sz="1600" err="1">
                <a:latin typeface="Courier New" panose="02070309020205020404" pitchFamily="49" charset="0"/>
                <a:cs typeface="Courier New" panose="02070309020205020404" pitchFamily="49" charset="0"/>
              </a:rPr>
              <a:t>imageData</a:t>
            </a:r>
            <a:r>
              <a:rPr lang="en-US" sz="1600">
                <a:latin typeface="Courier New" panose="02070309020205020404" pitchFamily="49" charset="0"/>
                <a:cs typeface="Courier New" panose="02070309020205020404" pitchFamily="49" charset="0"/>
              </a:rPr>
              <a:t>;</a:t>
            </a:r>
          </a:p>
          <a:p>
            <a:pPr marL="114300" indent="0">
              <a:buNone/>
            </a:pPr>
            <a:r>
              <a:rPr lang="en-US" sz="1600">
                <a:latin typeface="Courier New" panose="02070309020205020404" pitchFamily="49" charset="0"/>
                <a:cs typeface="Courier New" panose="02070309020205020404" pitchFamily="49" charset="0"/>
              </a:rPr>
              <a:t>}, (err) =&gt; {</a:t>
            </a:r>
          </a:p>
          <a:p>
            <a:pPr marL="114300" indent="0">
              <a:buNone/>
            </a:pPr>
            <a:r>
              <a:rPr lang="en-US" sz="1600">
                <a:latin typeface="Courier New" panose="02070309020205020404" pitchFamily="49" charset="0"/>
                <a:cs typeface="Courier New" panose="02070309020205020404" pitchFamily="49" charset="0"/>
              </a:rPr>
              <a:t> </a:t>
            </a:r>
            <a:r>
              <a:rPr lang="en-US" sz="1400">
                <a:solidFill>
                  <a:schemeClr val="accent4">
                    <a:lumMod val="50000"/>
                  </a:schemeClr>
                </a:solidFill>
                <a:latin typeface="Courier New" panose="02070309020205020404" pitchFamily="49" charset="0"/>
                <a:cs typeface="Courier New" panose="02070309020205020404" pitchFamily="49" charset="0"/>
              </a:rPr>
              <a:t>// Handle error</a:t>
            </a:r>
            <a:endParaRPr lang="en-US" sz="1600">
              <a:solidFill>
                <a:schemeClr val="accent4">
                  <a:lumMod val="50000"/>
                </a:schemeClr>
              </a:solidFill>
              <a:latin typeface="Courier New" panose="02070309020205020404" pitchFamily="49" charset="0"/>
              <a:cs typeface="Courier New" panose="02070309020205020404" pitchFamily="49" charset="0"/>
            </a:endParaRPr>
          </a:p>
          <a:p>
            <a:pPr marL="114300" indent="0">
              <a:buNone/>
            </a:pPr>
            <a:r>
              <a:rPr lang="en-US" sz="160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50277770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Display Photo</a:t>
            </a:r>
          </a:p>
        </p:txBody>
      </p:sp>
      <p:sp>
        <p:nvSpPr>
          <p:cNvPr id="3" name="Content Placeholder 2"/>
          <p:cNvSpPr>
            <a:spLocks noGrp="1"/>
          </p:cNvSpPr>
          <p:nvPr>
            <p:ph idx="1"/>
          </p:nvPr>
        </p:nvSpPr>
        <p:spPr/>
        <p:txBody>
          <a:bodyPr>
            <a:normAutofit/>
          </a:bodyPr>
          <a:lstStyle/>
          <a:p>
            <a:pPr marL="114300" indent="0">
              <a:buNone/>
            </a:pPr>
            <a:r>
              <a:rPr lang="en-US" sz="1600">
                <a:solidFill>
                  <a:srgbClr val="000000"/>
                </a:solidFill>
                <a:latin typeface="Consolas"/>
              </a:rPr>
              <a:t>&lt;button ion-button (click)="</a:t>
            </a:r>
            <a:r>
              <a:rPr lang="en-US" sz="1600" b="1">
                <a:solidFill>
                  <a:srgbClr val="000000"/>
                </a:solidFill>
                <a:latin typeface="Consolas"/>
              </a:rPr>
              <a:t>capture</a:t>
            </a:r>
            <a:r>
              <a:rPr lang="en-US" sz="1600">
                <a:solidFill>
                  <a:srgbClr val="000000"/>
                </a:solidFill>
                <a:latin typeface="Consolas"/>
              </a:rPr>
              <a:t>()"&gt;</a:t>
            </a:r>
          </a:p>
          <a:p>
            <a:pPr marL="114300" indent="0">
              <a:buNone/>
            </a:pPr>
            <a:r>
              <a:rPr lang="en-US" sz="1600">
                <a:solidFill>
                  <a:srgbClr val="000000"/>
                </a:solidFill>
                <a:latin typeface="Consolas"/>
              </a:rPr>
              <a:t>	Lets take a picture!</a:t>
            </a:r>
          </a:p>
          <a:p>
            <a:pPr marL="114300" indent="0">
              <a:buNone/>
            </a:pPr>
            <a:r>
              <a:rPr lang="en-US" sz="1600">
                <a:solidFill>
                  <a:srgbClr val="000000"/>
                </a:solidFill>
                <a:latin typeface="Consolas"/>
              </a:rPr>
              <a:t>&lt;/button&gt;</a:t>
            </a:r>
          </a:p>
          <a:p>
            <a:pPr marL="114300" indent="0">
              <a:buNone/>
            </a:pPr>
            <a:endParaRPr lang="en-US" sz="1600">
              <a:solidFill>
                <a:srgbClr val="000000"/>
              </a:solidFill>
              <a:latin typeface="Consolas"/>
            </a:endParaRPr>
          </a:p>
          <a:p>
            <a:pPr marL="114300" indent="0">
              <a:buNone/>
            </a:pPr>
            <a:endParaRPr lang="en-US" sz="1600">
              <a:solidFill>
                <a:srgbClr val="000000"/>
              </a:solidFill>
              <a:latin typeface="Consolas"/>
            </a:endParaRPr>
          </a:p>
          <a:p>
            <a:pPr marL="114300" indent="0">
              <a:buNone/>
            </a:pPr>
            <a:r>
              <a:rPr lang="en-US" sz="1600">
                <a:solidFill>
                  <a:srgbClr val="000000"/>
                </a:solidFill>
                <a:latin typeface="Consolas"/>
              </a:rPr>
              <a:t>&lt;</a:t>
            </a:r>
            <a:r>
              <a:rPr lang="en-US" sz="1600" err="1">
                <a:solidFill>
                  <a:srgbClr val="000000"/>
                </a:solidFill>
                <a:latin typeface="Consolas"/>
              </a:rPr>
              <a:t>img</a:t>
            </a:r>
            <a:r>
              <a:rPr lang="en-US" sz="1600">
                <a:solidFill>
                  <a:srgbClr val="000000"/>
                </a:solidFill>
                <a:latin typeface="Consolas"/>
              </a:rPr>
              <a:t> [</a:t>
            </a:r>
            <a:r>
              <a:rPr lang="en-US" sz="1600" err="1">
                <a:solidFill>
                  <a:srgbClr val="000000"/>
                </a:solidFill>
                <a:latin typeface="Consolas"/>
              </a:rPr>
              <a:t>src</a:t>
            </a:r>
            <a:r>
              <a:rPr lang="en-US" sz="1600">
                <a:solidFill>
                  <a:srgbClr val="000000"/>
                </a:solidFill>
                <a:latin typeface="Consolas"/>
              </a:rPr>
              <a:t>]="</a:t>
            </a:r>
            <a:r>
              <a:rPr lang="en-US" sz="1600" b="1">
                <a:latin typeface="Courier New" panose="02070309020205020404" pitchFamily="49" charset="0"/>
                <a:cs typeface="Courier New" panose="02070309020205020404" pitchFamily="49" charset="0"/>
              </a:rPr>
              <a:t>base64Image</a:t>
            </a:r>
            <a:r>
              <a:rPr lang="en-US" sz="1600">
                <a:solidFill>
                  <a:srgbClr val="000000"/>
                </a:solidFill>
                <a:latin typeface="Consolas"/>
              </a:rPr>
              <a:t>" *</a:t>
            </a:r>
            <a:r>
              <a:rPr lang="en-US" sz="1600" err="1">
                <a:solidFill>
                  <a:srgbClr val="000000"/>
                </a:solidFill>
                <a:latin typeface="Consolas"/>
              </a:rPr>
              <a:t>ngIf</a:t>
            </a:r>
            <a:r>
              <a:rPr lang="en-US" sz="1600">
                <a:solidFill>
                  <a:srgbClr val="000000"/>
                </a:solidFill>
                <a:latin typeface="Consolas"/>
              </a:rPr>
              <a:t>="</a:t>
            </a:r>
            <a:r>
              <a:rPr lang="en-US" sz="1600" err="1">
                <a:solidFill>
                  <a:srgbClr val="000000"/>
                </a:solidFill>
                <a:latin typeface="Consolas"/>
              </a:rPr>
              <a:t>captureDataUrl</a:t>
            </a:r>
            <a:r>
              <a:rPr lang="en-US" sz="1600">
                <a:solidFill>
                  <a:srgbClr val="000000"/>
                </a:solidFill>
                <a:latin typeface="Consolas"/>
              </a:rPr>
              <a:t>"/&gt;</a:t>
            </a:r>
          </a:p>
        </p:txBody>
      </p:sp>
    </p:spTree>
    <p:extLst>
      <p:ext uri="{BB962C8B-B14F-4D97-AF65-F5344CB8AC3E}">
        <p14:creationId xmlns:p14="http://schemas.microsoft.com/office/powerpoint/2010/main" val="267658936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Upload To Firebase</a:t>
            </a:r>
          </a:p>
        </p:txBody>
      </p:sp>
      <p:sp>
        <p:nvSpPr>
          <p:cNvPr id="3" name="Content Placeholder 2"/>
          <p:cNvSpPr>
            <a:spLocks noGrp="1"/>
          </p:cNvSpPr>
          <p:nvPr>
            <p:ph idx="1"/>
          </p:nvPr>
        </p:nvSpPr>
        <p:spPr/>
        <p:txBody>
          <a:bodyPr>
            <a:normAutofit/>
          </a:bodyPr>
          <a:lstStyle/>
          <a:p>
            <a:pPr marL="114300" indent="0">
              <a:buNone/>
            </a:pPr>
            <a:r>
              <a:rPr lang="en-US" sz="1600" b="1">
                <a:solidFill>
                  <a:srgbClr val="C00000"/>
                </a:solidFill>
                <a:latin typeface="Consolas"/>
              </a:rPr>
              <a:t>upload</a:t>
            </a:r>
            <a:r>
              <a:rPr lang="en-US" sz="1600">
                <a:solidFill>
                  <a:srgbClr val="000000"/>
                </a:solidFill>
                <a:latin typeface="Consolas"/>
              </a:rPr>
              <a:t>() {</a:t>
            </a:r>
          </a:p>
          <a:p>
            <a:pPr marL="114300" indent="0">
              <a:buNone/>
            </a:pPr>
            <a:endParaRPr lang="en-US" sz="1600">
              <a:solidFill>
                <a:srgbClr val="000000"/>
              </a:solidFill>
              <a:latin typeface="Consolas"/>
            </a:endParaRPr>
          </a:p>
          <a:p>
            <a:pPr marL="114300" indent="0">
              <a:buNone/>
            </a:pPr>
            <a:r>
              <a:rPr lang="en-US" sz="1600">
                <a:solidFill>
                  <a:srgbClr val="000000"/>
                </a:solidFill>
                <a:latin typeface="Consolas"/>
              </a:rPr>
              <a:t>   let </a:t>
            </a:r>
            <a:r>
              <a:rPr lang="en-US" sz="1600" err="1">
                <a:solidFill>
                  <a:srgbClr val="000000"/>
                </a:solidFill>
                <a:latin typeface="Consolas"/>
              </a:rPr>
              <a:t>storageRef</a:t>
            </a:r>
            <a:r>
              <a:rPr lang="en-US" sz="1600">
                <a:solidFill>
                  <a:srgbClr val="000000"/>
                </a:solidFill>
                <a:latin typeface="Consolas"/>
              </a:rPr>
              <a:t> = </a:t>
            </a:r>
            <a:r>
              <a:rPr lang="en-US" sz="1600" err="1">
                <a:solidFill>
                  <a:srgbClr val="000000"/>
                </a:solidFill>
                <a:latin typeface="Consolas"/>
              </a:rPr>
              <a:t>firebase.storage</a:t>
            </a:r>
            <a:r>
              <a:rPr lang="en-US" sz="1600">
                <a:solidFill>
                  <a:srgbClr val="000000"/>
                </a:solidFill>
                <a:latin typeface="Consolas"/>
              </a:rPr>
              <a:t>().ref();</a:t>
            </a:r>
          </a:p>
          <a:p>
            <a:pPr marL="114300" indent="0">
              <a:buNone/>
            </a:pPr>
            <a:r>
              <a:rPr lang="en-US" sz="1600">
                <a:solidFill>
                  <a:srgbClr val="000000"/>
                </a:solidFill>
                <a:latin typeface="Consolas"/>
              </a:rPr>
              <a:t>   </a:t>
            </a:r>
            <a:r>
              <a:rPr lang="en-US" sz="1600" err="1">
                <a:solidFill>
                  <a:srgbClr val="000000"/>
                </a:solidFill>
                <a:latin typeface="Consolas"/>
              </a:rPr>
              <a:t>var</a:t>
            </a:r>
            <a:r>
              <a:rPr lang="en-US" sz="1600">
                <a:solidFill>
                  <a:srgbClr val="000000"/>
                </a:solidFill>
                <a:latin typeface="Consolas"/>
              </a:rPr>
              <a:t> </a:t>
            </a:r>
            <a:r>
              <a:rPr lang="en-US" sz="1600" err="1">
                <a:solidFill>
                  <a:srgbClr val="000000"/>
                </a:solidFill>
                <a:latin typeface="Consolas"/>
              </a:rPr>
              <a:t>imageRef</a:t>
            </a:r>
            <a:r>
              <a:rPr lang="en-US" sz="1600">
                <a:solidFill>
                  <a:srgbClr val="000000"/>
                </a:solidFill>
                <a:latin typeface="Consolas"/>
              </a:rPr>
              <a:t> = </a:t>
            </a:r>
            <a:r>
              <a:rPr lang="en-US" sz="1600" err="1">
                <a:solidFill>
                  <a:srgbClr val="000000"/>
                </a:solidFill>
                <a:latin typeface="Consolas"/>
              </a:rPr>
              <a:t>storageRef.child</a:t>
            </a:r>
            <a:r>
              <a:rPr lang="en-US" sz="1600">
                <a:solidFill>
                  <a:srgbClr val="000000"/>
                </a:solidFill>
                <a:latin typeface="Consolas"/>
              </a:rPr>
              <a:t>(`images/${filename}.jpg`);</a:t>
            </a:r>
          </a:p>
          <a:p>
            <a:pPr marL="114300" indent="0">
              <a:buNone/>
            </a:pPr>
            <a:r>
              <a:rPr lang="en-US" sz="1600">
                <a:solidFill>
                  <a:srgbClr val="000000"/>
                </a:solidFill>
                <a:latin typeface="Consolas"/>
              </a:rPr>
              <a:t>   </a:t>
            </a:r>
            <a:r>
              <a:rPr lang="en-US" sz="1600" b="1" err="1">
                <a:solidFill>
                  <a:srgbClr val="000000"/>
                </a:solidFill>
                <a:latin typeface="Consolas"/>
              </a:rPr>
              <a:t>imageRef.</a:t>
            </a:r>
            <a:r>
              <a:rPr lang="en-US" sz="1600" b="1" err="1">
                <a:solidFill>
                  <a:srgbClr val="C00000"/>
                </a:solidFill>
                <a:latin typeface="Consolas"/>
              </a:rPr>
              <a:t>putString</a:t>
            </a:r>
            <a:r>
              <a:rPr lang="en-US" sz="1600" b="1">
                <a:solidFill>
                  <a:srgbClr val="000000"/>
                </a:solidFill>
                <a:latin typeface="Consolas"/>
              </a:rPr>
              <a:t>(this.</a:t>
            </a:r>
            <a:r>
              <a:rPr lang="en-US" sz="1600" b="1">
                <a:latin typeface="Courier New" panose="02070309020205020404" pitchFamily="49" charset="0"/>
                <a:cs typeface="Courier New" panose="02070309020205020404" pitchFamily="49" charset="0"/>
              </a:rPr>
              <a:t>base64Image</a:t>
            </a:r>
            <a:r>
              <a:rPr lang="en-US" sz="1600">
                <a:solidFill>
                  <a:srgbClr val="000000"/>
                </a:solidFill>
                <a:latin typeface="Consolas"/>
              </a:rPr>
              <a:t>,   	</a:t>
            </a:r>
            <a:r>
              <a:rPr lang="en-US" sz="1600" err="1">
                <a:solidFill>
                  <a:srgbClr val="000000"/>
                </a:solidFill>
                <a:latin typeface="Consolas"/>
              </a:rPr>
              <a:t>firebase.storage.StringFormat.DATA_URL</a:t>
            </a:r>
            <a:r>
              <a:rPr lang="en-US" sz="1600">
                <a:solidFill>
                  <a:srgbClr val="000000"/>
                </a:solidFill>
                <a:latin typeface="Consolas"/>
              </a:rPr>
              <a:t>)</a:t>
            </a:r>
          </a:p>
          <a:p>
            <a:pPr marL="114300" indent="0">
              <a:buNone/>
            </a:pPr>
            <a:r>
              <a:rPr lang="en-US" sz="1600">
                <a:solidFill>
                  <a:srgbClr val="000000"/>
                </a:solidFill>
                <a:latin typeface="Consolas"/>
              </a:rPr>
              <a:t>   .then((snapshot)=&gt; {</a:t>
            </a:r>
          </a:p>
          <a:p>
            <a:pPr marL="114300" indent="0">
              <a:buNone/>
            </a:pPr>
            <a:r>
              <a:rPr lang="en-US" sz="1600">
                <a:solidFill>
                  <a:srgbClr val="000000"/>
                </a:solidFill>
                <a:latin typeface="Consolas"/>
              </a:rPr>
              <a:t>     // Do something here when the data is </a:t>
            </a:r>
            <a:r>
              <a:rPr lang="en-US" sz="1600" err="1">
                <a:solidFill>
                  <a:srgbClr val="000000"/>
                </a:solidFill>
                <a:latin typeface="Consolas"/>
              </a:rPr>
              <a:t>succesfully</a:t>
            </a:r>
            <a:r>
              <a:rPr lang="en-US" sz="1600">
                <a:solidFill>
                  <a:srgbClr val="000000"/>
                </a:solidFill>
                <a:latin typeface="Consolas"/>
              </a:rPr>
              <a:t> uploaded!</a:t>
            </a:r>
          </a:p>
          <a:p>
            <a:pPr marL="114300" indent="0">
              <a:buNone/>
            </a:pPr>
            <a:r>
              <a:rPr lang="en-US" sz="1600">
                <a:solidFill>
                  <a:srgbClr val="000000"/>
                </a:solidFill>
                <a:latin typeface="Consolas"/>
              </a:rPr>
              <a:t>    });</a:t>
            </a:r>
          </a:p>
          <a:p>
            <a:pPr marL="114300" indent="0">
              <a:buNone/>
            </a:pPr>
            <a:r>
              <a:rPr lang="en-US" sz="1600">
                <a:solidFill>
                  <a:srgbClr val="000000"/>
                </a:solidFill>
                <a:latin typeface="Consolas"/>
              </a:rPr>
              <a:t>  }</a:t>
            </a:r>
          </a:p>
        </p:txBody>
      </p:sp>
    </p:spTree>
    <p:extLst>
      <p:ext uri="{BB962C8B-B14F-4D97-AF65-F5344CB8AC3E}">
        <p14:creationId xmlns:p14="http://schemas.microsoft.com/office/powerpoint/2010/main" val="2333016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err="1"/>
              <a:t>Realtime</a:t>
            </a:r>
            <a:r>
              <a:rPr lang="en-US"/>
              <a:t> Database</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5601605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Home.html</a:t>
            </a:r>
          </a:p>
        </p:txBody>
      </p:sp>
      <p:sp>
        <p:nvSpPr>
          <p:cNvPr id="3" name="Content Placeholder 2"/>
          <p:cNvSpPr>
            <a:spLocks noGrp="1"/>
          </p:cNvSpPr>
          <p:nvPr>
            <p:ph idx="1"/>
          </p:nvPr>
        </p:nvSpPr>
        <p:spPr/>
        <p:txBody>
          <a:bodyPr>
            <a:normAutofit/>
          </a:bodyPr>
          <a:lstStyle/>
          <a:p>
            <a:pPr marL="114300" indent="0">
              <a:buNone/>
            </a:pPr>
            <a:r>
              <a:rPr lang="en-US" sz="2000">
                <a:solidFill>
                  <a:srgbClr val="800000"/>
                </a:solidFill>
                <a:latin typeface="Consolas"/>
              </a:rPr>
              <a:t>&lt;ion-header&gt;</a:t>
            </a:r>
            <a:endParaRPr lang="en-US" sz="2000">
              <a:solidFill>
                <a:srgbClr val="000000"/>
              </a:solidFill>
              <a:latin typeface="Consolas"/>
            </a:endParaRPr>
          </a:p>
          <a:p>
            <a:pPr marL="114300" indent="0">
              <a:buNone/>
            </a:pPr>
            <a:r>
              <a:rPr lang="en-US" sz="2000">
                <a:solidFill>
                  <a:srgbClr val="800000"/>
                </a:solidFill>
                <a:latin typeface="Consolas"/>
              </a:rPr>
              <a:t> &lt;ion-</a:t>
            </a:r>
            <a:r>
              <a:rPr lang="en-US" sz="2000" err="1">
                <a:solidFill>
                  <a:srgbClr val="800000"/>
                </a:solidFill>
                <a:latin typeface="Consolas"/>
              </a:rPr>
              <a:t>navbar</a:t>
            </a:r>
            <a:r>
              <a:rPr lang="en-US" sz="2000">
                <a:solidFill>
                  <a:srgbClr val="000000"/>
                </a:solidFill>
                <a:latin typeface="Consolas"/>
              </a:rPr>
              <a:t> </a:t>
            </a:r>
            <a:r>
              <a:rPr lang="en-US" sz="2000">
                <a:solidFill>
                  <a:srgbClr val="FF0000"/>
                </a:solidFill>
                <a:latin typeface="Consolas"/>
              </a:rPr>
              <a:t>color</a:t>
            </a:r>
            <a:r>
              <a:rPr lang="en-US" sz="2000">
                <a:solidFill>
                  <a:srgbClr val="000000"/>
                </a:solidFill>
                <a:latin typeface="Consolas"/>
              </a:rPr>
              <a:t>=</a:t>
            </a:r>
            <a:r>
              <a:rPr lang="en-US" sz="2000">
                <a:solidFill>
                  <a:srgbClr val="0000FF"/>
                </a:solidFill>
                <a:latin typeface="Consolas"/>
              </a:rPr>
              <a:t>"primary"</a:t>
            </a:r>
            <a:r>
              <a:rPr lang="en-US" sz="2000">
                <a:solidFill>
                  <a:srgbClr val="800000"/>
                </a:solidFill>
                <a:latin typeface="Consolas"/>
              </a:rPr>
              <a:t>&gt;</a:t>
            </a:r>
            <a:endParaRPr lang="en-US" sz="2000">
              <a:solidFill>
                <a:srgbClr val="000000"/>
              </a:solidFill>
              <a:latin typeface="Consolas"/>
            </a:endParaRPr>
          </a:p>
          <a:p>
            <a:pPr marL="114300" indent="0">
              <a:buNone/>
            </a:pPr>
            <a:r>
              <a:rPr lang="en-US" sz="2000">
                <a:solidFill>
                  <a:srgbClr val="800000"/>
                </a:solidFill>
                <a:latin typeface="Consolas"/>
              </a:rPr>
              <a:t>  &lt;ion-title</a:t>
            </a:r>
            <a:r>
              <a:rPr lang="en-US" sz="2000">
                <a:solidFill>
                  <a:srgbClr val="000000"/>
                </a:solidFill>
                <a:latin typeface="Consolas"/>
              </a:rPr>
              <a:t> </a:t>
            </a:r>
            <a:r>
              <a:rPr lang="en-US" sz="2000">
                <a:solidFill>
                  <a:srgbClr val="800000"/>
                </a:solidFill>
                <a:latin typeface="Consolas"/>
              </a:rPr>
              <a:t>&gt;</a:t>
            </a:r>
            <a:r>
              <a:rPr lang="en-US" sz="2000">
                <a:solidFill>
                  <a:srgbClr val="000000"/>
                </a:solidFill>
                <a:latin typeface="Consolas"/>
              </a:rPr>
              <a:t> Shopping List </a:t>
            </a:r>
            <a:r>
              <a:rPr lang="en-US" sz="2000">
                <a:solidFill>
                  <a:srgbClr val="800000"/>
                </a:solidFill>
                <a:latin typeface="Consolas"/>
              </a:rPr>
              <a:t>&lt;/ion-title&gt;</a:t>
            </a:r>
            <a:endParaRPr lang="en-US" sz="2000">
              <a:solidFill>
                <a:srgbClr val="000000"/>
              </a:solidFill>
              <a:latin typeface="Consolas"/>
            </a:endParaRPr>
          </a:p>
          <a:p>
            <a:pPr marL="114300" indent="0">
              <a:buNone/>
            </a:pPr>
            <a:r>
              <a:rPr lang="en-US" sz="2000">
                <a:solidFill>
                  <a:srgbClr val="800000"/>
                </a:solidFill>
                <a:latin typeface="Consolas"/>
              </a:rPr>
              <a:t>  &lt;ion-buttons</a:t>
            </a:r>
            <a:r>
              <a:rPr lang="en-US" sz="2000">
                <a:solidFill>
                  <a:srgbClr val="000000"/>
                </a:solidFill>
                <a:latin typeface="Consolas"/>
              </a:rPr>
              <a:t> </a:t>
            </a:r>
            <a:r>
              <a:rPr lang="en-US" sz="2000">
                <a:solidFill>
                  <a:srgbClr val="FF0000"/>
                </a:solidFill>
                <a:latin typeface="Consolas"/>
              </a:rPr>
              <a:t>end</a:t>
            </a:r>
            <a:r>
              <a:rPr lang="en-US" sz="2000">
                <a:solidFill>
                  <a:srgbClr val="800000"/>
                </a:solidFill>
                <a:latin typeface="Consolas"/>
              </a:rPr>
              <a:t>&gt;</a:t>
            </a:r>
            <a:endParaRPr lang="en-US" sz="2000">
              <a:solidFill>
                <a:srgbClr val="000000"/>
              </a:solidFill>
              <a:latin typeface="Consolas"/>
            </a:endParaRPr>
          </a:p>
          <a:p>
            <a:pPr marL="114300" indent="0">
              <a:buNone/>
            </a:pPr>
            <a:r>
              <a:rPr lang="en-US" sz="2000">
                <a:solidFill>
                  <a:srgbClr val="800000"/>
                </a:solidFill>
                <a:latin typeface="Consolas"/>
              </a:rPr>
              <a:t> 	</a:t>
            </a:r>
            <a:r>
              <a:rPr lang="en-US" sz="1800">
                <a:solidFill>
                  <a:srgbClr val="800000"/>
                </a:solidFill>
                <a:latin typeface="Consolas"/>
              </a:rPr>
              <a:t>&lt;button</a:t>
            </a:r>
            <a:r>
              <a:rPr lang="en-US" sz="1800">
                <a:solidFill>
                  <a:srgbClr val="000000"/>
                </a:solidFill>
                <a:latin typeface="Consolas"/>
              </a:rPr>
              <a:t> </a:t>
            </a:r>
            <a:r>
              <a:rPr lang="en-US" sz="1800">
                <a:solidFill>
                  <a:srgbClr val="FF0000"/>
                </a:solidFill>
                <a:latin typeface="Consolas"/>
              </a:rPr>
              <a:t>ion-button</a:t>
            </a:r>
            <a:r>
              <a:rPr lang="en-US" sz="1800">
                <a:solidFill>
                  <a:srgbClr val="000000"/>
                </a:solidFill>
                <a:latin typeface="Consolas"/>
              </a:rPr>
              <a:t> </a:t>
            </a:r>
            <a:r>
              <a:rPr lang="en-US" sz="1800">
                <a:solidFill>
                  <a:srgbClr val="FF0000"/>
                </a:solidFill>
                <a:latin typeface="Consolas"/>
              </a:rPr>
              <a:t>icon-only</a:t>
            </a:r>
            <a:r>
              <a:rPr lang="en-US" sz="1800">
                <a:solidFill>
                  <a:srgbClr val="000000"/>
                </a:solidFill>
                <a:latin typeface="Consolas"/>
              </a:rPr>
              <a:t>	(</a:t>
            </a:r>
            <a:r>
              <a:rPr lang="en-US" sz="1800">
                <a:solidFill>
                  <a:srgbClr val="FF0000"/>
                </a:solidFill>
                <a:latin typeface="Consolas"/>
              </a:rPr>
              <a:t>click</a:t>
            </a:r>
            <a:r>
              <a:rPr lang="en-US" sz="1800">
                <a:solidFill>
                  <a:srgbClr val="000000"/>
                </a:solidFill>
                <a:latin typeface="Consolas"/>
              </a:rPr>
              <a:t>)=</a:t>
            </a:r>
            <a:r>
              <a:rPr lang="en-US" sz="1800">
                <a:solidFill>
                  <a:srgbClr val="0000FF"/>
                </a:solidFill>
                <a:latin typeface="Consolas"/>
              </a:rPr>
              <a:t>"</a:t>
            </a:r>
            <a:r>
              <a:rPr lang="en-US" sz="1800" err="1">
                <a:solidFill>
                  <a:srgbClr val="0000FF"/>
                </a:solidFill>
                <a:latin typeface="Consolas"/>
              </a:rPr>
              <a:t>AddItem</a:t>
            </a:r>
            <a:r>
              <a:rPr lang="en-US" sz="1800">
                <a:solidFill>
                  <a:srgbClr val="0000FF"/>
                </a:solidFill>
                <a:latin typeface="Consolas"/>
              </a:rPr>
              <a:t>()"</a:t>
            </a:r>
            <a:r>
              <a:rPr lang="en-US" sz="1800">
                <a:solidFill>
                  <a:srgbClr val="800000"/>
                </a:solidFill>
                <a:latin typeface="Consolas"/>
              </a:rPr>
              <a:t>&gt;</a:t>
            </a:r>
            <a:endParaRPr lang="en-US" sz="1800">
              <a:solidFill>
                <a:srgbClr val="000000"/>
              </a:solidFill>
              <a:latin typeface="Consolas"/>
            </a:endParaRPr>
          </a:p>
          <a:p>
            <a:pPr marL="114300" indent="0">
              <a:buNone/>
            </a:pPr>
            <a:r>
              <a:rPr lang="en-US" sz="2000">
                <a:solidFill>
                  <a:srgbClr val="800000"/>
                </a:solidFill>
                <a:latin typeface="Consolas"/>
              </a:rPr>
              <a:t>	   &lt;ion-icon</a:t>
            </a:r>
            <a:r>
              <a:rPr lang="en-US" sz="2000">
                <a:solidFill>
                  <a:srgbClr val="000000"/>
                </a:solidFill>
                <a:latin typeface="Consolas"/>
              </a:rPr>
              <a:t> </a:t>
            </a:r>
            <a:r>
              <a:rPr lang="en-US" sz="2000">
                <a:solidFill>
                  <a:srgbClr val="FF0000"/>
                </a:solidFill>
                <a:latin typeface="Consolas"/>
              </a:rPr>
              <a:t>name</a:t>
            </a:r>
            <a:r>
              <a:rPr lang="en-US" sz="2000">
                <a:solidFill>
                  <a:srgbClr val="000000"/>
                </a:solidFill>
                <a:latin typeface="Consolas"/>
              </a:rPr>
              <a:t>=</a:t>
            </a:r>
            <a:r>
              <a:rPr lang="en-US" sz="2000">
                <a:solidFill>
                  <a:srgbClr val="0000FF"/>
                </a:solidFill>
                <a:latin typeface="Consolas"/>
              </a:rPr>
              <a:t>"add"</a:t>
            </a:r>
            <a:r>
              <a:rPr lang="en-US" sz="2000">
                <a:solidFill>
                  <a:srgbClr val="800000"/>
                </a:solidFill>
                <a:latin typeface="Consolas"/>
              </a:rPr>
              <a:t>&gt;&lt;/ion-icon&gt;</a:t>
            </a:r>
            <a:endParaRPr lang="en-US" sz="2000">
              <a:solidFill>
                <a:srgbClr val="000000"/>
              </a:solidFill>
              <a:latin typeface="Consolas"/>
            </a:endParaRPr>
          </a:p>
          <a:p>
            <a:pPr marL="114300" indent="0">
              <a:buNone/>
            </a:pPr>
            <a:r>
              <a:rPr lang="en-US" sz="2000">
                <a:solidFill>
                  <a:srgbClr val="800000"/>
                </a:solidFill>
                <a:latin typeface="Consolas"/>
              </a:rPr>
              <a:t>	&lt;/button&gt;</a:t>
            </a:r>
            <a:endParaRPr lang="en-US" sz="2000">
              <a:solidFill>
                <a:srgbClr val="000000"/>
              </a:solidFill>
              <a:latin typeface="Consolas"/>
            </a:endParaRPr>
          </a:p>
          <a:p>
            <a:pPr marL="114300" indent="0">
              <a:buNone/>
            </a:pPr>
            <a:r>
              <a:rPr lang="en-US" sz="2000">
                <a:solidFill>
                  <a:srgbClr val="800000"/>
                </a:solidFill>
                <a:latin typeface="Consolas"/>
              </a:rPr>
              <a:t>  &lt;/ion-buttons&gt;</a:t>
            </a:r>
            <a:endParaRPr lang="en-US" sz="2000">
              <a:solidFill>
                <a:srgbClr val="000000"/>
              </a:solidFill>
              <a:latin typeface="Consolas"/>
            </a:endParaRPr>
          </a:p>
          <a:p>
            <a:pPr marL="114300" indent="0">
              <a:buNone/>
            </a:pPr>
            <a:r>
              <a:rPr lang="en-US" sz="2000">
                <a:solidFill>
                  <a:srgbClr val="800000"/>
                </a:solidFill>
                <a:latin typeface="Consolas"/>
              </a:rPr>
              <a:t> &lt;/ion-</a:t>
            </a:r>
            <a:r>
              <a:rPr lang="en-US" sz="2000" err="1">
                <a:solidFill>
                  <a:srgbClr val="800000"/>
                </a:solidFill>
                <a:latin typeface="Consolas"/>
              </a:rPr>
              <a:t>navbar</a:t>
            </a:r>
            <a:r>
              <a:rPr lang="en-US" sz="2000">
                <a:solidFill>
                  <a:srgbClr val="800000"/>
                </a:solidFill>
                <a:latin typeface="Consolas"/>
              </a:rPr>
              <a:t>&gt;</a:t>
            </a:r>
            <a:endParaRPr lang="en-US" sz="2000">
              <a:solidFill>
                <a:srgbClr val="000000"/>
              </a:solidFill>
              <a:latin typeface="Consolas"/>
            </a:endParaRPr>
          </a:p>
          <a:p>
            <a:pPr marL="114300" indent="0">
              <a:buNone/>
            </a:pPr>
            <a:r>
              <a:rPr lang="en-US" sz="2000">
                <a:solidFill>
                  <a:srgbClr val="800000"/>
                </a:solidFill>
                <a:latin typeface="Consolas"/>
              </a:rPr>
              <a:t>&lt;/ion-header&gt;</a:t>
            </a:r>
            <a:endParaRPr lang="en-US" sz="2000">
              <a:solidFill>
                <a:srgbClr val="000000"/>
              </a:solidFill>
              <a:latin typeface="Consolas"/>
            </a:endParaRPr>
          </a:p>
          <a:p>
            <a:pPr marL="114300" indent="0">
              <a:buNone/>
            </a:pPr>
            <a:endParaRPr lang="en-US" sz="2000"/>
          </a:p>
        </p:txBody>
      </p:sp>
    </p:spTree>
    <p:extLst>
      <p:ext uri="{BB962C8B-B14F-4D97-AF65-F5344CB8AC3E}">
        <p14:creationId xmlns:p14="http://schemas.microsoft.com/office/powerpoint/2010/main" val="25507492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Home.ts</a:t>
            </a:r>
            <a:endParaRPr lang="en-US"/>
          </a:p>
        </p:txBody>
      </p:sp>
      <p:sp>
        <p:nvSpPr>
          <p:cNvPr id="3" name="Content Placeholder 2"/>
          <p:cNvSpPr>
            <a:spLocks noGrp="1"/>
          </p:cNvSpPr>
          <p:nvPr>
            <p:ph idx="1"/>
          </p:nvPr>
        </p:nvSpPr>
        <p:spPr/>
        <p:txBody>
          <a:bodyPr>
            <a:normAutofit fontScale="70000" lnSpcReduction="20000"/>
          </a:bodyPr>
          <a:lstStyle/>
          <a:p>
            <a:pPr marL="114300" indent="0">
              <a:buNone/>
            </a:pPr>
            <a:r>
              <a:rPr lang="en-US">
                <a:solidFill>
                  <a:srgbClr val="0000FF"/>
                </a:solidFill>
                <a:latin typeface="Consolas"/>
              </a:rPr>
              <a:t>import</a:t>
            </a:r>
            <a:r>
              <a:rPr lang="en-US">
                <a:solidFill>
                  <a:srgbClr val="000000"/>
                </a:solidFill>
                <a:latin typeface="Consolas"/>
              </a:rPr>
              <a:t> { </a:t>
            </a:r>
            <a:r>
              <a:rPr lang="en-US" err="1">
                <a:solidFill>
                  <a:srgbClr val="000000"/>
                </a:solidFill>
                <a:latin typeface="Consolas"/>
              </a:rPr>
              <a:t>NavController</a:t>
            </a:r>
            <a:r>
              <a:rPr lang="en-US">
                <a:solidFill>
                  <a:srgbClr val="000000"/>
                </a:solidFill>
                <a:latin typeface="Consolas"/>
              </a:rPr>
              <a:t> } </a:t>
            </a:r>
            <a:r>
              <a:rPr lang="en-US">
                <a:solidFill>
                  <a:srgbClr val="0000FF"/>
                </a:solidFill>
                <a:latin typeface="Consolas"/>
              </a:rPr>
              <a:t>from</a:t>
            </a:r>
            <a:r>
              <a:rPr lang="en-US">
                <a:solidFill>
                  <a:srgbClr val="000000"/>
                </a:solidFill>
                <a:latin typeface="Consolas"/>
              </a:rPr>
              <a:t> </a:t>
            </a:r>
            <a:r>
              <a:rPr lang="en-US">
                <a:solidFill>
                  <a:srgbClr val="A31515"/>
                </a:solidFill>
                <a:latin typeface="Consolas"/>
              </a:rPr>
              <a:t>'ionic-angular'</a:t>
            </a:r>
            <a:r>
              <a:rPr lang="en-US">
                <a:solidFill>
                  <a:srgbClr val="000000"/>
                </a:solidFill>
                <a:latin typeface="Consolas"/>
              </a:rPr>
              <a:t>;</a:t>
            </a:r>
          </a:p>
          <a:p>
            <a:pPr marL="114300" indent="0">
              <a:buNone/>
            </a:pPr>
            <a:r>
              <a:rPr lang="en-US">
                <a:solidFill>
                  <a:srgbClr val="0000FF"/>
                </a:solidFill>
                <a:latin typeface="Consolas"/>
              </a:rPr>
              <a:t>import</a:t>
            </a:r>
            <a:r>
              <a:rPr lang="en-US">
                <a:solidFill>
                  <a:srgbClr val="000000"/>
                </a:solidFill>
                <a:latin typeface="Consolas"/>
              </a:rPr>
              <a:t> { </a:t>
            </a:r>
            <a:r>
              <a:rPr lang="en-US" err="1">
                <a:solidFill>
                  <a:srgbClr val="000000"/>
                </a:solidFill>
                <a:latin typeface="Consolas"/>
              </a:rPr>
              <a:t>AddShoppingPage</a:t>
            </a:r>
            <a:r>
              <a:rPr lang="en-US">
                <a:solidFill>
                  <a:srgbClr val="000000"/>
                </a:solidFill>
                <a:latin typeface="Consolas"/>
              </a:rPr>
              <a:t> } </a:t>
            </a:r>
            <a:r>
              <a:rPr lang="en-US">
                <a:solidFill>
                  <a:srgbClr val="0000FF"/>
                </a:solidFill>
                <a:latin typeface="Consolas"/>
              </a:rPr>
              <a:t>from</a:t>
            </a:r>
            <a:r>
              <a:rPr lang="en-US">
                <a:solidFill>
                  <a:srgbClr val="000000"/>
                </a:solidFill>
                <a:latin typeface="Consolas"/>
              </a:rPr>
              <a:t> </a:t>
            </a:r>
            <a:r>
              <a:rPr lang="en-US">
                <a:solidFill>
                  <a:srgbClr val="A31515"/>
                </a:solidFill>
                <a:latin typeface="Consolas"/>
              </a:rPr>
              <a:t>'../add-shopping/add-shopping'</a:t>
            </a:r>
            <a:r>
              <a:rPr lang="en-US">
                <a:solidFill>
                  <a:srgbClr val="000000"/>
                </a:solidFill>
                <a:latin typeface="Consolas"/>
              </a:rPr>
              <a:t>;</a:t>
            </a:r>
          </a:p>
          <a:p>
            <a:pPr marL="114300" indent="0">
              <a:buNone/>
            </a:pPr>
            <a:br>
              <a:rPr lang="en-US">
                <a:solidFill>
                  <a:srgbClr val="000000"/>
                </a:solidFill>
                <a:latin typeface="Consolas"/>
              </a:rPr>
            </a:br>
            <a:br>
              <a:rPr lang="en-US">
                <a:solidFill>
                  <a:srgbClr val="000000"/>
                </a:solidFill>
                <a:latin typeface="Consolas"/>
              </a:rPr>
            </a:br>
            <a:r>
              <a:rPr lang="en-US">
                <a:solidFill>
                  <a:srgbClr val="000000"/>
                </a:solidFill>
                <a:latin typeface="Consolas"/>
              </a:rPr>
              <a:t>@Component({</a:t>
            </a:r>
          </a:p>
          <a:p>
            <a:pPr marL="114300" indent="0">
              <a:buNone/>
            </a:pPr>
            <a:r>
              <a:rPr lang="en-US">
                <a:solidFill>
                  <a:srgbClr val="000000"/>
                </a:solidFill>
                <a:latin typeface="Consolas"/>
              </a:rPr>
              <a:t>selector: </a:t>
            </a:r>
            <a:r>
              <a:rPr lang="en-US">
                <a:solidFill>
                  <a:srgbClr val="A31515"/>
                </a:solidFill>
                <a:latin typeface="Consolas"/>
              </a:rPr>
              <a:t>'page-home'</a:t>
            </a:r>
            <a:r>
              <a:rPr lang="en-US">
                <a:solidFill>
                  <a:srgbClr val="000000"/>
                </a:solidFill>
                <a:latin typeface="Consolas"/>
              </a:rPr>
              <a:t>,</a:t>
            </a:r>
          </a:p>
          <a:p>
            <a:pPr marL="114300" indent="0">
              <a:buNone/>
            </a:pPr>
            <a:r>
              <a:rPr lang="en-US" err="1">
                <a:solidFill>
                  <a:srgbClr val="000000"/>
                </a:solidFill>
                <a:latin typeface="Consolas"/>
              </a:rPr>
              <a:t>templateUrl</a:t>
            </a:r>
            <a:r>
              <a:rPr lang="en-US">
                <a:solidFill>
                  <a:srgbClr val="000000"/>
                </a:solidFill>
                <a:latin typeface="Consolas"/>
              </a:rPr>
              <a:t>: </a:t>
            </a:r>
            <a:r>
              <a:rPr lang="en-US">
                <a:solidFill>
                  <a:srgbClr val="A31515"/>
                </a:solidFill>
                <a:latin typeface="Consolas"/>
              </a:rPr>
              <a:t>'home.html'</a:t>
            </a:r>
            <a:endParaRPr lang="en-US">
              <a:solidFill>
                <a:srgbClr val="000000"/>
              </a:solidFill>
              <a:latin typeface="Consolas"/>
            </a:endParaRPr>
          </a:p>
          <a:p>
            <a:pPr marL="114300" indent="0">
              <a:buNone/>
            </a:pPr>
            <a:r>
              <a:rPr lang="en-US">
                <a:solidFill>
                  <a:srgbClr val="000000"/>
                </a:solidFill>
                <a:latin typeface="Consolas"/>
              </a:rPr>
              <a:t>})</a:t>
            </a:r>
          </a:p>
          <a:p>
            <a:pPr marL="114300" indent="0">
              <a:buNone/>
            </a:pPr>
            <a:r>
              <a:rPr lang="en-US">
                <a:solidFill>
                  <a:srgbClr val="0000FF"/>
                </a:solidFill>
                <a:latin typeface="Consolas"/>
              </a:rPr>
              <a:t>export</a:t>
            </a:r>
            <a:r>
              <a:rPr lang="en-US">
                <a:solidFill>
                  <a:srgbClr val="000000"/>
                </a:solidFill>
                <a:latin typeface="Consolas"/>
              </a:rPr>
              <a:t> </a:t>
            </a:r>
            <a:r>
              <a:rPr lang="en-US">
                <a:solidFill>
                  <a:srgbClr val="0000FF"/>
                </a:solidFill>
                <a:latin typeface="Consolas"/>
              </a:rPr>
              <a:t>class</a:t>
            </a:r>
            <a:r>
              <a:rPr lang="en-US">
                <a:solidFill>
                  <a:srgbClr val="000000"/>
                </a:solidFill>
                <a:latin typeface="Consolas"/>
              </a:rPr>
              <a:t> </a:t>
            </a:r>
            <a:r>
              <a:rPr lang="en-US" err="1">
                <a:solidFill>
                  <a:srgbClr val="000000"/>
                </a:solidFill>
                <a:latin typeface="Consolas"/>
              </a:rPr>
              <a:t>HomePage</a:t>
            </a:r>
            <a:r>
              <a:rPr lang="en-US">
                <a:solidFill>
                  <a:srgbClr val="000000"/>
                </a:solidFill>
                <a:latin typeface="Consolas"/>
              </a:rPr>
              <a:t> {</a:t>
            </a:r>
          </a:p>
          <a:p>
            <a:pPr marL="114300" indent="0">
              <a:buNone/>
            </a:pPr>
            <a:br>
              <a:rPr lang="en-US">
                <a:solidFill>
                  <a:srgbClr val="000000"/>
                </a:solidFill>
                <a:latin typeface="Consolas"/>
              </a:rPr>
            </a:br>
            <a:r>
              <a:rPr lang="en-US">
                <a:solidFill>
                  <a:srgbClr val="0000FF"/>
                </a:solidFill>
                <a:latin typeface="Consolas"/>
              </a:rPr>
              <a:t>constructor</a:t>
            </a:r>
            <a:r>
              <a:rPr lang="en-US">
                <a:solidFill>
                  <a:srgbClr val="000000"/>
                </a:solidFill>
                <a:latin typeface="Consolas"/>
              </a:rPr>
              <a:t>(</a:t>
            </a:r>
            <a:r>
              <a:rPr lang="en-US">
                <a:solidFill>
                  <a:srgbClr val="0000FF"/>
                </a:solidFill>
                <a:latin typeface="Consolas"/>
              </a:rPr>
              <a:t>public</a:t>
            </a:r>
            <a:r>
              <a:rPr lang="en-US">
                <a:solidFill>
                  <a:srgbClr val="000000"/>
                </a:solidFill>
                <a:latin typeface="Consolas"/>
              </a:rPr>
              <a:t> </a:t>
            </a:r>
            <a:r>
              <a:rPr lang="en-US" err="1">
                <a:solidFill>
                  <a:srgbClr val="000000"/>
                </a:solidFill>
                <a:latin typeface="Consolas"/>
              </a:rPr>
              <a:t>navCtrl</a:t>
            </a:r>
            <a:r>
              <a:rPr lang="en-US">
                <a:solidFill>
                  <a:srgbClr val="000000"/>
                </a:solidFill>
                <a:latin typeface="Consolas"/>
              </a:rPr>
              <a:t>: </a:t>
            </a:r>
            <a:r>
              <a:rPr lang="en-US" err="1">
                <a:solidFill>
                  <a:srgbClr val="000000"/>
                </a:solidFill>
                <a:latin typeface="Consolas"/>
              </a:rPr>
              <a:t>NavController</a:t>
            </a:r>
            <a:r>
              <a:rPr lang="en-US">
                <a:solidFill>
                  <a:srgbClr val="000000"/>
                </a:solidFill>
                <a:latin typeface="Consolas"/>
              </a:rPr>
              <a:t>) {</a:t>
            </a:r>
          </a:p>
          <a:p>
            <a:pPr marL="114300" indent="0">
              <a:buNone/>
            </a:pPr>
            <a:br>
              <a:rPr lang="en-US">
                <a:solidFill>
                  <a:srgbClr val="000000"/>
                </a:solidFill>
                <a:latin typeface="Consolas"/>
              </a:rPr>
            </a:br>
            <a:r>
              <a:rPr lang="en-US">
                <a:solidFill>
                  <a:srgbClr val="000000"/>
                </a:solidFill>
                <a:latin typeface="Consolas"/>
              </a:rPr>
              <a:t>}</a:t>
            </a:r>
          </a:p>
          <a:p>
            <a:pPr marL="114300" indent="0">
              <a:buNone/>
            </a:pPr>
            <a:br>
              <a:rPr lang="en-US">
                <a:solidFill>
                  <a:srgbClr val="000000"/>
                </a:solidFill>
                <a:latin typeface="Consolas"/>
              </a:rPr>
            </a:br>
            <a:r>
              <a:rPr lang="en-US" b="1" err="1">
                <a:solidFill>
                  <a:srgbClr val="000000"/>
                </a:solidFill>
                <a:latin typeface="Consolas"/>
              </a:rPr>
              <a:t>AddItem</a:t>
            </a:r>
            <a:r>
              <a:rPr lang="en-US">
                <a:solidFill>
                  <a:srgbClr val="000000"/>
                </a:solidFill>
                <a:latin typeface="Consolas"/>
              </a:rPr>
              <a:t>(){</a:t>
            </a:r>
          </a:p>
          <a:p>
            <a:pPr marL="114300" indent="0">
              <a:buNone/>
            </a:pPr>
            <a:r>
              <a:rPr lang="en-US">
                <a:solidFill>
                  <a:srgbClr val="0000FF"/>
                </a:solidFill>
                <a:latin typeface="Consolas"/>
              </a:rPr>
              <a:t>	</a:t>
            </a:r>
            <a:r>
              <a:rPr lang="en-US" err="1">
                <a:solidFill>
                  <a:srgbClr val="0000FF"/>
                </a:solidFill>
                <a:latin typeface="Consolas"/>
              </a:rPr>
              <a:t>this</a:t>
            </a:r>
            <a:r>
              <a:rPr lang="en-US" err="1">
                <a:solidFill>
                  <a:srgbClr val="000000"/>
                </a:solidFill>
                <a:latin typeface="Consolas"/>
              </a:rPr>
              <a:t>.navCtrl.push</a:t>
            </a:r>
            <a:r>
              <a:rPr lang="en-US">
                <a:solidFill>
                  <a:srgbClr val="000000"/>
                </a:solidFill>
                <a:latin typeface="Consolas"/>
              </a:rPr>
              <a:t>(</a:t>
            </a:r>
            <a:r>
              <a:rPr lang="en-US" err="1">
                <a:solidFill>
                  <a:srgbClr val="000000"/>
                </a:solidFill>
                <a:latin typeface="Consolas"/>
              </a:rPr>
              <a:t>AddShoppingPage</a:t>
            </a:r>
            <a:r>
              <a:rPr lang="en-US">
                <a:solidFill>
                  <a:srgbClr val="000000"/>
                </a:solidFill>
                <a:latin typeface="Consolas"/>
              </a:rPr>
              <a:t>);</a:t>
            </a:r>
          </a:p>
          <a:p>
            <a:pPr marL="114300" indent="0">
              <a:buNone/>
            </a:pPr>
            <a:r>
              <a:rPr lang="en-US">
                <a:solidFill>
                  <a:srgbClr val="000000"/>
                </a:solidFill>
                <a:latin typeface="Consolas"/>
              </a:rPr>
              <a:t> }</a:t>
            </a:r>
          </a:p>
          <a:p>
            <a:pPr marL="114300" indent="0">
              <a:buNone/>
            </a:pPr>
            <a:r>
              <a:rPr lang="en-US">
                <a:solidFill>
                  <a:srgbClr val="000000"/>
                </a:solidFill>
                <a:latin typeface="Consolas"/>
              </a:rPr>
              <a:t>}</a:t>
            </a:r>
          </a:p>
          <a:p>
            <a:pPr marL="114300" indent="0">
              <a:buNone/>
            </a:pPr>
            <a:br>
              <a:rPr lang="en-US">
                <a:solidFill>
                  <a:srgbClr val="000000"/>
                </a:solidFill>
                <a:latin typeface="Consolas"/>
              </a:rPr>
            </a:br>
            <a:endParaRPr lang="en-US">
              <a:solidFill>
                <a:srgbClr val="000000"/>
              </a:solidFill>
              <a:latin typeface="Consolas"/>
            </a:endParaRPr>
          </a:p>
          <a:p>
            <a:pPr marL="114300" indent="0">
              <a:buNone/>
            </a:pPr>
            <a:endParaRPr lang="en-US"/>
          </a:p>
        </p:txBody>
      </p:sp>
    </p:spTree>
    <p:extLst>
      <p:ext uri="{BB962C8B-B14F-4D97-AF65-F5344CB8AC3E}">
        <p14:creationId xmlns:p14="http://schemas.microsoft.com/office/powerpoint/2010/main" val="2316256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Step 7: </a:t>
            </a:r>
          </a:p>
        </p:txBody>
      </p:sp>
      <p:sp>
        <p:nvSpPr>
          <p:cNvPr id="3" name="Content Placeholder 2"/>
          <p:cNvSpPr>
            <a:spLocks noGrp="1"/>
          </p:cNvSpPr>
          <p:nvPr>
            <p:ph idx="1"/>
          </p:nvPr>
        </p:nvSpPr>
        <p:spPr/>
        <p:txBody>
          <a:bodyPr/>
          <a:lstStyle/>
          <a:p>
            <a:r>
              <a:rPr lang="en-US"/>
              <a:t>Deploy .. later</a:t>
            </a:r>
          </a:p>
        </p:txBody>
      </p:sp>
      <p:pic>
        <p:nvPicPr>
          <p:cNvPr id="4" name="Picture 3"/>
          <p:cNvPicPr>
            <a:picLocks noChangeAspect="1"/>
          </p:cNvPicPr>
          <p:nvPr/>
        </p:nvPicPr>
        <p:blipFill>
          <a:blip r:embed="rId2"/>
          <a:stretch>
            <a:fillRect/>
          </a:stretch>
        </p:blipFill>
        <p:spPr>
          <a:xfrm>
            <a:off x="3281590" y="1585913"/>
            <a:ext cx="4832186" cy="4814887"/>
          </a:xfrm>
          <a:prstGeom prst="rect">
            <a:avLst/>
          </a:prstGeom>
          <a:ln>
            <a:solidFill>
              <a:schemeClr val="accent1">
                <a:shade val="50000"/>
              </a:schemeClr>
            </a:solidFill>
          </a:ln>
        </p:spPr>
      </p:pic>
    </p:spTree>
    <p:extLst>
      <p:ext uri="{BB962C8B-B14F-4D97-AF65-F5344CB8AC3E}">
        <p14:creationId xmlns:p14="http://schemas.microsoft.com/office/powerpoint/2010/main" val="232961012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add-shopping.html</a:t>
            </a:r>
          </a:p>
        </p:txBody>
      </p:sp>
      <p:sp>
        <p:nvSpPr>
          <p:cNvPr id="3" name="Content Placeholder 2"/>
          <p:cNvSpPr>
            <a:spLocks noGrp="1"/>
          </p:cNvSpPr>
          <p:nvPr>
            <p:ph idx="1"/>
          </p:nvPr>
        </p:nvSpPr>
        <p:spPr/>
        <p:txBody>
          <a:bodyPr>
            <a:noAutofit/>
          </a:bodyPr>
          <a:lstStyle/>
          <a:p>
            <a:pPr marL="114300" indent="0">
              <a:buNone/>
            </a:pPr>
            <a:r>
              <a:rPr lang="en-US" sz="1600">
                <a:solidFill>
                  <a:srgbClr val="800000"/>
                </a:solidFill>
                <a:latin typeface="Consolas"/>
              </a:rPr>
              <a:t>&lt;ion-content</a:t>
            </a:r>
            <a:r>
              <a:rPr lang="en-US" sz="1600">
                <a:solidFill>
                  <a:srgbClr val="000000"/>
                </a:solidFill>
                <a:latin typeface="Consolas"/>
              </a:rPr>
              <a:t> </a:t>
            </a:r>
            <a:r>
              <a:rPr lang="en-US" sz="1600">
                <a:solidFill>
                  <a:srgbClr val="FF0000"/>
                </a:solidFill>
                <a:latin typeface="Consolas"/>
              </a:rPr>
              <a:t>padding</a:t>
            </a:r>
            <a:r>
              <a:rPr lang="en-US" sz="1600">
                <a:solidFill>
                  <a:srgbClr val="800000"/>
                </a:solidFill>
                <a:latin typeface="Consolas"/>
              </a:rPr>
              <a:t>&gt;</a:t>
            </a:r>
            <a:endParaRPr lang="en-US" sz="1600">
              <a:solidFill>
                <a:srgbClr val="000000"/>
              </a:solidFill>
              <a:latin typeface="Consolas"/>
            </a:endParaRPr>
          </a:p>
          <a:p>
            <a:pPr marL="114300" indent="0">
              <a:buNone/>
            </a:pPr>
            <a:r>
              <a:rPr lang="en-US" sz="1600">
                <a:solidFill>
                  <a:srgbClr val="800000"/>
                </a:solidFill>
                <a:latin typeface="Consolas"/>
              </a:rPr>
              <a:t>&lt;ion-item&gt;</a:t>
            </a:r>
            <a:endParaRPr lang="en-US" sz="1600">
              <a:solidFill>
                <a:srgbClr val="000000"/>
              </a:solidFill>
              <a:latin typeface="Consolas"/>
            </a:endParaRPr>
          </a:p>
          <a:p>
            <a:pPr marL="114300" indent="0">
              <a:buNone/>
            </a:pPr>
            <a:r>
              <a:rPr lang="en-US" sz="1600">
                <a:solidFill>
                  <a:srgbClr val="800000"/>
                </a:solidFill>
                <a:latin typeface="Consolas"/>
              </a:rPr>
              <a:t>&lt;ion-label</a:t>
            </a:r>
            <a:r>
              <a:rPr lang="en-US" sz="1600">
                <a:solidFill>
                  <a:srgbClr val="000000"/>
                </a:solidFill>
                <a:latin typeface="Consolas"/>
              </a:rPr>
              <a:t> </a:t>
            </a:r>
            <a:r>
              <a:rPr lang="en-US" sz="1600">
                <a:solidFill>
                  <a:srgbClr val="FF0000"/>
                </a:solidFill>
                <a:latin typeface="Consolas"/>
              </a:rPr>
              <a:t>floating</a:t>
            </a:r>
            <a:r>
              <a:rPr lang="en-US" sz="1600">
                <a:solidFill>
                  <a:srgbClr val="800000"/>
                </a:solidFill>
                <a:latin typeface="Consolas"/>
              </a:rPr>
              <a:t>&gt;</a:t>
            </a:r>
            <a:r>
              <a:rPr lang="en-US" sz="1600">
                <a:solidFill>
                  <a:srgbClr val="000000"/>
                </a:solidFill>
                <a:latin typeface="Consolas"/>
              </a:rPr>
              <a:t>Item Name</a:t>
            </a:r>
            <a:r>
              <a:rPr lang="en-US" sz="1600">
                <a:solidFill>
                  <a:srgbClr val="800000"/>
                </a:solidFill>
                <a:latin typeface="Consolas"/>
              </a:rPr>
              <a:t>&lt;/ion-label&gt;</a:t>
            </a:r>
            <a:endParaRPr lang="en-US" sz="1600">
              <a:solidFill>
                <a:srgbClr val="000000"/>
              </a:solidFill>
              <a:latin typeface="Consolas"/>
            </a:endParaRPr>
          </a:p>
          <a:p>
            <a:pPr marL="114300" indent="0">
              <a:buNone/>
            </a:pPr>
            <a:r>
              <a:rPr lang="en-US" sz="1600">
                <a:solidFill>
                  <a:srgbClr val="800000"/>
                </a:solidFill>
                <a:latin typeface="Consolas"/>
              </a:rPr>
              <a:t>&lt;ion-input</a:t>
            </a:r>
            <a:r>
              <a:rPr lang="en-US" sz="1600">
                <a:solidFill>
                  <a:srgbClr val="000000"/>
                </a:solidFill>
                <a:latin typeface="Consolas"/>
              </a:rPr>
              <a:t> </a:t>
            </a:r>
            <a:r>
              <a:rPr lang="en-US" sz="1600">
                <a:solidFill>
                  <a:srgbClr val="FF0000"/>
                </a:solidFill>
                <a:latin typeface="Consolas"/>
              </a:rPr>
              <a:t>type</a:t>
            </a:r>
            <a:r>
              <a:rPr lang="en-US" sz="1600">
                <a:solidFill>
                  <a:srgbClr val="000000"/>
                </a:solidFill>
                <a:latin typeface="Consolas"/>
              </a:rPr>
              <a:t>=</a:t>
            </a:r>
            <a:r>
              <a:rPr lang="en-US" sz="1600">
                <a:solidFill>
                  <a:srgbClr val="0000FF"/>
                </a:solidFill>
                <a:latin typeface="Consolas"/>
              </a:rPr>
              <a:t>"text"</a:t>
            </a:r>
            <a:r>
              <a:rPr lang="en-US" sz="1600">
                <a:solidFill>
                  <a:srgbClr val="000000"/>
                </a:solidFill>
                <a:latin typeface="Consolas"/>
              </a:rPr>
              <a:t> [(</a:t>
            </a:r>
            <a:r>
              <a:rPr lang="en-US" sz="1600" err="1">
                <a:solidFill>
                  <a:srgbClr val="FF0000"/>
                </a:solidFill>
                <a:latin typeface="Consolas"/>
              </a:rPr>
              <a:t>ngModel</a:t>
            </a:r>
            <a:r>
              <a:rPr lang="en-US" sz="1600">
                <a:solidFill>
                  <a:srgbClr val="000000"/>
                </a:solidFill>
                <a:latin typeface="Consolas"/>
              </a:rPr>
              <a:t>)]=</a:t>
            </a:r>
            <a:r>
              <a:rPr lang="en-US" sz="1600">
                <a:solidFill>
                  <a:srgbClr val="0000FF"/>
                </a:solidFill>
                <a:latin typeface="Consolas"/>
              </a:rPr>
              <a:t>"newItem.name"</a:t>
            </a:r>
            <a:r>
              <a:rPr lang="en-US" sz="1600">
                <a:solidFill>
                  <a:srgbClr val="800000"/>
                </a:solidFill>
                <a:latin typeface="Consolas"/>
              </a:rPr>
              <a:t>&gt;&lt;/ion-input&gt;</a:t>
            </a:r>
            <a:endParaRPr lang="en-US" sz="1600">
              <a:solidFill>
                <a:srgbClr val="000000"/>
              </a:solidFill>
              <a:latin typeface="Consolas"/>
            </a:endParaRPr>
          </a:p>
          <a:p>
            <a:pPr marL="114300" indent="0">
              <a:buNone/>
            </a:pPr>
            <a:r>
              <a:rPr lang="en-US" sz="1600">
                <a:solidFill>
                  <a:srgbClr val="800000"/>
                </a:solidFill>
                <a:latin typeface="Consolas"/>
              </a:rPr>
              <a:t>&lt;/ion-item&gt;</a:t>
            </a:r>
            <a:endParaRPr lang="en-US" sz="1600">
              <a:solidFill>
                <a:srgbClr val="000000"/>
              </a:solidFill>
              <a:latin typeface="Consolas"/>
            </a:endParaRPr>
          </a:p>
          <a:p>
            <a:pPr marL="114300" indent="0">
              <a:buNone/>
            </a:pPr>
            <a:r>
              <a:rPr lang="en-US" sz="1600">
                <a:solidFill>
                  <a:srgbClr val="800000"/>
                </a:solidFill>
                <a:latin typeface="Consolas"/>
              </a:rPr>
              <a:t>&lt;ion-item&gt;</a:t>
            </a:r>
            <a:endParaRPr lang="en-US" sz="1600">
              <a:solidFill>
                <a:srgbClr val="000000"/>
              </a:solidFill>
              <a:latin typeface="Consolas"/>
            </a:endParaRPr>
          </a:p>
          <a:p>
            <a:pPr marL="114300" indent="0">
              <a:buNone/>
            </a:pPr>
            <a:r>
              <a:rPr lang="en-US" sz="1600">
                <a:solidFill>
                  <a:srgbClr val="800000"/>
                </a:solidFill>
                <a:latin typeface="Consolas"/>
              </a:rPr>
              <a:t>&lt;ion-label</a:t>
            </a:r>
            <a:r>
              <a:rPr lang="en-US" sz="1600">
                <a:solidFill>
                  <a:srgbClr val="000000"/>
                </a:solidFill>
                <a:latin typeface="Consolas"/>
              </a:rPr>
              <a:t> </a:t>
            </a:r>
            <a:r>
              <a:rPr lang="en-US" sz="1600">
                <a:solidFill>
                  <a:srgbClr val="FF0000"/>
                </a:solidFill>
                <a:latin typeface="Consolas"/>
              </a:rPr>
              <a:t>floating</a:t>
            </a:r>
            <a:r>
              <a:rPr lang="en-US" sz="1600">
                <a:solidFill>
                  <a:srgbClr val="800000"/>
                </a:solidFill>
                <a:latin typeface="Consolas"/>
              </a:rPr>
              <a:t>&gt;</a:t>
            </a:r>
            <a:r>
              <a:rPr lang="en-US" sz="1600">
                <a:solidFill>
                  <a:srgbClr val="000000"/>
                </a:solidFill>
                <a:latin typeface="Consolas"/>
              </a:rPr>
              <a:t>Item Description</a:t>
            </a:r>
            <a:r>
              <a:rPr lang="en-US" sz="1600">
                <a:solidFill>
                  <a:srgbClr val="800000"/>
                </a:solidFill>
                <a:latin typeface="Consolas"/>
              </a:rPr>
              <a:t>&lt;/ion-label&gt;</a:t>
            </a:r>
            <a:endParaRPr lang="en-US" sz="1600">
              <a:solidFill>
                <a:srgbClr val="000000"/>
              </a:solidFill>
              <a:latin typeface="Consolas"/>
            </a:endParaRPr>
          </a:p>
          <a:p>
            <a:pPr marL="114300" indent="0">
              <a:buNone/>
            </a:pPr>
            <a:r>
              <a:rPr lang="en-US" sz="1600">
                <a:solidFill>
                  <a:srgbClr val="800000"/>
                </a:solidFill>
                <a:latin typeface="Consolas"/>
              </a:rPr>
              <a:t>&lt;ion-input</a:t>
            </a:r>
            <a:r>
              <a:rPr lang="en-US" sz="1600">
                <a:solidFill>
                  <a:srgbClr val="000000"/>
                </a:solidFill>
                <a:latin typeface="Consolas"/>
              </a:rPr>
              <a:t> </a:t>
            </a:r>
            <a:r>
              <a:rPr lang="en-US" sz="1600">
                <a:solidFill>
                  <a:srgbClr val="FF0000"/>
                </a:solidFill>
                <a:latin typeface="Consolas"/>
              </a:rPr>
              <a:t>type</a:t>
            </a:r>
            <a:r>
              <a:rPr lang="en-US" sz="1600">
                <a:solidFill>
                  <a:srgbClr val="000000"/>
                </a:solidFill>
                <a:latin typeface="Consolas"/>
              </a:rPr>
              <a:t>=</a:t>
            </a:r>
            <a:r>
              <a:rPr lang="en-US" sz="1600">
                <a:solidFill>
                  <a:srgbClr val="0000FF"/>
                </a:solidFill>
                <a:latin typeface="Consolas"/>
              </a:rPr>
              <a:t>"text"</a:t>
            </a:r>
            <a:r>
              <a:rPr lang="en-US" sz="1600">
                <a:solidFill>
                  <a:srgbClr val="000000"/>
                </a:solidFill>
                <a:latin typeface="Consolas"/>
              </a:rPr>
              <a:t> [(</a:t>
            </a:r>
            <a:r>
              <a:rPr lang="en-US" sz="1600" err="1">
                <a:solidFill>
                  <a:srgbClr val="FF0000"/>
                </a:solidFill>
                <a:latin typeface="Consolas"/>
              </a:rPr>
              <a:t>ngModel</a:t>
            </a:r>
            <a:r>
              <a:rPr lang="en-US" sz="1600">
                <a:solidFill>
                  <a:srgbClr val="000000"/>
                </a:solidFill>
                <a:latin typeface="Consolas"/>
              </a:rPr>
              <a:t>)]=</a:t>
            </a:r>
            <a:r>
              <a:rPr lang="en-US" sz="1600">
                <a:solidFill>
                  <a:srgbClr val="0000FF"/>
                </a:solidFill>
                <a:latin typeface="Consolas"/>
              </a:rPr>
              <a:t>"</a:t>
            </a:r>
            <a:r>
              <a:rPr lang="en-US" sz="1600" err="1">
                <a:solidFill>
                  <a:srgbClr val="0000FF"/>
                </a:solidFill>
                <a:latin typeface="Consolas"/>
              </a:rPr>
              <a:t>newItem.description</a:t>
            </a:r>
            <a:r>
              <a:rPr lang="en-US" sz="1600">
                <a:solidFill>
                  <a:srgbClr val="0000FF"/>
                </a:solidFill>
                <a:latin typeface="Consolas"/>
              </a:rPr>
              <a:t>"</a:t>
            </a:r>
            <a:r>
              <a:rPr lang="en-US" sz="1600">
                <a:solidFill>
                  <a:srgbClr val="800000"/>
                </a:solidFill>
                <a:latin typeface="Consolas"/>
              </a:rPr>
              <a:t>&gt;&lt;/ion-input&gt;</a:t>
            </a:r>
            <a:endParaRPr lang="en-US" sz="1600">
              <a:solidFill>
                <a:srgbClr val="000000"/>
              </a:solidFill>
              <a:latin typeface="Consolas"/>
            </a:endParaRPr>
          </a:p>
          <a:p>
            <a:pPr marL="114300" indent="0">
              <a:buNone/>
            </a:pPr>
            <a:r>
              <a:rPr lang="en-US" sz="1600">
                <a:solidFill>
                  <a:srgbClr val="800000"/>
                </a:solidFill>
                <a:latin typeface="Consolas"/>
              </a:rPr>
              <a:t>&lt;/ion-item&gt;</a:t>
            </a:r>
            <a:endParaRPr lang="en-US" sz="1600">
              <a:solidFill>
                <a:srgbClr val="000000"/>
              </a:solidFill>
              <a:latin typeface="Consolas"/>
            </a:endParaRPr>
          </a:p>
          <a:p>
            <a:pPr marL="114300" indent="0">
              <a:buNone/>
            </a:pPr>
            <a:r>
              <a:rPr lang="en-US" sz="1600">
                <a:solidFill>
                  <a:srgbClr val="800000"/>
                </a:solidFill>
                <a:latin typeface="Consolas"/>
              </a:rPr>
              <a:t>&lt;ion-item&gt;</a:t>
            </a:r>
            <a:endParaRPr lang="en-US" sz="1600">
              <a:solidFill>
                <a:srgbClr val="000000"/>
              </a:solidFill>
              <a:latin typeface="Consolas"/>
            </a:endParaRPr>
          </a:p>
          <a:p>
            <a:pPr marL="114300" indent="0">
              <a:buNone/>
            </a:pPr>
            <a:r>
              <a:rPr lang="en-US" sz="1600">
                <a:solidFill>
                  <a:srgbClr val="800000"/>
                </a:solidFill>
                <a:latin typeface="Consolas"/>
              </a:rPr>
              <a:t>&lt;ion-label</a:t>
            </a:r>
            <a:r>
              <a:rPr lang="en-US" sz="1600">
                <a:solidFill>
                  <a:srgbClr val="000000"/>
                </a:solidFill>
                <a:latin typeface="Consolas"/>
              </a:rPr>
              <a:t> </a:t>
            </a:r>
            <a:r>
              <a:rPr lang="en-US" sz="1600">
                <a:solidFill>
                  <a:srgbClr val="FF0000"/>
                </a:solidFill>
                <a:latin typeface="Consolas"/>
              </a:rPr>
              <a:t>floating</a:t>
            </a:r>
            <a:r>
              <a:rPr lang="en-US" sz="1600">
                <a:solidFill>
                  <a:srgbClr val="800000"/>
                </a:solidFill>
                <a:latin typeface="Consolas"/>
              </a:rPr>
              <a:t>&gt;</a:t>
            </a:r>
            <a:r>
              <a:rPr lang="en-US" sz="1600">
                <a:solidFill>
                  <a:srgbClr val="000000"/>
                </a:solidFill>
                <a:latin typeface="Consolas"/>
              </a:rPr>
              <a:t>Item weight</a:t>
            </a:r>
            <a:r>
              <a:rPr lang="en-US" sz="1600">
                <a:solidFill>
                  <a:srgbClr val="800000"/>
                </a:solidFill>
                <a:latin typeface="Consolas"/>
              </a:rPr>
              <a:t>&lt;/ion-label&gt;</a:t>
            </a:r>
            <a:endParaRPr lang="en-US" sz="1600">
              <a:solidFill>
                <a:srgbClr val="000000"/>
              </a:solidFill>
              <a:latin typeface="Consolas"/>
            </a:endParaRPr>
          </a:p>
          <a:p>
            <a:pPr marL="114300" indent="0">
              <a:buNone/>
            </a:pPr>
            <a:r>
              <a:rPr lang="en-US" sz="1600">
                <a:solidFill>
                  <a:srgbClr val="800000"/>
                </a:solidFill>
                <a:latin typeface="Consolas"/>
              </a:rPr>
              <a:t>&lt;ion-input</a:t>
            </a:r>
            <a:r>
              <a:rPr lang="en-US" sz="1600">
                <a:solidFill>
                  <a:srgbClr val="000000"/>
                </a:solidFill>
                <a:latin typeface="Consolas"/>
              </a:rPr>
              <a:t> </a:t>
            </a:r>
            <a:r>
              <a:rPr lang="en-US" sz="1600">
                <a:solidFill>
                  <a:srgbClr val="FF0000"/>
                </a:solidFill>
                <a:latin typeface="Consolas"/>
              </a:rPr>
              <a:t>type</a:t>
            </a:r>
            <a:r>
              <a:rPr lang="en-US" sz="1600">
                <a:solidFill>
                  <a:srgbClr val="000000"/>
                </a:solidFill>
                <a:latin typeface="Consolas"/>
              </a:rPr>
              <a:t>=</a:t>
            </a:r>
            <a:r>
              <a:rPr lang="en-US" sz="1600">
                <a:solidFill>
                  <a:srgbClr val="0000FF"/>
                </a:solidFill>
                <a:latin typeface="Consolas"/>
              </a:rPr>
              <a:t>"text"</a:t>
            </a:r>
            <a:r>
              <a:rPr lang="en-US" sz="1600">
                <a:solidFill>
                  <a:srgbClr val="000000"/>
                </a:solidFill>
                <a:latin typeface="Consolas"/>
              </a:rPr>
              <a:t> [(</a:t>
            </a:r>
            <a:r>
              <a:rPr lang="en-US" sz="1600" err="1">
                <a:solidFill>
                  <a:srgbClr val="FF0000"/>
                </a:solidFill>
                <a:latin typeface="Consolas"/>
              </a:rPr>
              <a:t>ngModel</a:t>
            </a:r>
            <a:r>
              <a:rPr lang="en-US" sz="1600">
                <a:solidFill>
                  <a:srgbClr val="000000"/>
                </a:solidFill>
                <a:latin typeface="Consolas"/>
              </a:rPr>
              <a:t>)]=</a:t>
            </a:r>
            <a:r>
              <a:rPr lang="en-US" sz="1600">
                <a:solidFill>
                  <a:srgbClr val="0000FF"/>
                </a:solidFill>
                <a:latin typeface="Consolas"/>
              </a:rPr>
              <a:t>"</a:t>
            </a:r>
            <a:r>
              <a:rPr lang="en-US" sz="1600" err="1">
                <a:solidFill>
                  <a:srgbClr val="0000FF"/>
                </a:solidFill>
                <a:latin typeface="Consolas"/>
              </a:rPr>
              <a:t>newItem.weight</a:t>
            </a:r>
            <a:r>
              <a:rPr lang="en-US" sz="1600">
                <a:solidFill>
                  <a:srgbClr val="0000FF"/>
                </a:solidFill>
                <a:latin typeface="Consolas"/>
              </a:rPr>
              <a:t>"</a:t>
            </a:r>
            <a:r>
              <a:rPr lang="en-US" sz="1600">
                <a:solidFill>
                  <a:srgbClr val="800000"/>
                </a:solidFill>
                <a:latin typeface="Consolas"/>
              </a:rPr>
              <a:t>&gt;&lt;/ion-input&gt;</a:t>
            </a:r>
            <a:endParaRPr lang="en-US" sz="1600">
              <a:solidFill>
                <a:srgbClr val="000000"/>
              </a:solidFill>
              <a:latin typeface="Consolas"/>
            </a:endParaRPr>
          </a:p>
          <a:p>
            <a:pPr marL="114300" indent="0">
              <a:buNone/>
            </a:pPr>
            <a:r>
              <a:rPr lang="en-US" sz="1600">
                <a:solidFill>
                  <a:srgbClr val="800000"/>
                </a:solidFill>
                <a:latin typeface="Consolas"/>
              </a:rPr>
              <a:t>&lt;/ion-item&gt;</a:t>
            </a:r>
            <a:endParaRPr lang="en-US" sz="1600">
              <a:solidFill>
                <a:srgbClr val="000000"/>
              </a:solidFill>
              <a:latin typeface="Consolas"/>
            </a:endParaRPr>
          </a:p>
          <a:p>
            <a:pPr marL="114300" indent="0">
              <a:buNone/>
            </a:pPr>
            <a:r>
              <a:rPr lang="en-US" sz="1600">
                <a:solidFill>
                  <a:srgbClr val="800000"/>
                </a:solidFill>
                <a:latin typeface="Consolas"/>
              </a:rPr>
              <a:t>&lt;button</a:t>
            </a:r>
            <a:r>
              <a:rPr lang="en-US" sz="1600">
                <a:solidFill>
                  <a:srgbClr val="000000"/>
                </a:solidFill>
                <a:latin typeface="Consolas"/>
              </a:rPr>
              <a:t> </a:t>
            </a:r>
            <a:r>
              <a:rPr lang="en-US" sz="1600">
                <a:solidFill>
                  <a:srgbClr val="FF0000"/>
                </a:solidFill>
                <a:latin typeface="Consolas"/>
              </a:rPr>
              <a:t>ion-button</a:t>
            </a:r>
            <a:r>
              <a:rPr lang="en-US" sz="1600">
                <a:solidFill>
                  <a:srgbClr val="000000"/>
                </a:solidFill>
                <a:latin typeface="Consolas"/>
              </a:rPr>
              <a:t> </a:t>
            </a:r>
            <a:r>
              <a:rPr lang="en-US" sz="1600">
                <a:solidFill>
                  <a:srgbClr val="FF0000"/>
                </a:solidFill>
                <a:latin typeface="Consolas"/>
              </a:rPr>
              <a:t>block</a:t>
            </a:r>
            <a:r>
              <a:rPr lang="en-US" sz="1600">
                <a:solidFill>
                  <a:srgbClr val="000000"/>
                </a:solidFill>
                <a:latin typeface="Consolas"/>
              </a:rPr>
              <a:t> (</a:t>
            </a:r>
            <a:r>
              <a:rPr lang="en-US" sz="1600">
                <a:solidFill>
                  <a:srgbClr val="FF0000"/>
                </a:solidFill>
                <a:latin typeface="Consolas"/>
              </a:rPr>
              <a:t>click</a:t>
            </a:r>
            <a:r>
              <a:rPr lang="en-US" sz="1600">
                <a:solidFill>
                  <a:srgbClr val="000000"/>
                </a:solidFill>
                <a:latin typeface="Consolas"/>
              </a:rPr>
              <a:t>)=</a:t>
            </a:r>
            <a:r>
              <a:rPr lang="en-US" sz="1600">
                <a:solidFill>
                  <a:srgbClr val="0000FF"/>
                </a:solidFill>
                <a:latin typeface="Consolas"/>
              </a:rPr>
              <a:t>"</a:t>
            </a:r>
            <a:r>
              <a:rPr lang="en-US" sz="1600" err="1">
                <a:solidFill>
                  <a:srgbClr val="0000FF"/>
                </a:solidFill>
                <a:latin typeface="Consolas"/>
              </a:rPr>
              <a:t>addItem</a:t>
            </a:r>
            <a:r>
              <a:rPr lang="en-US" sz="1600">
                <a:solidFill>
                  <a:srgbClr val="0000FF"/>
                </a:solidFill>
                <a:latin typeface="Consolas"/>
              </a:rPr>
              <a:t>()"</a:t>
            </a:r>
            <a:r>
              <a:rPr lang="en-US" sz="1600">
                <a:solidFill>
                  <a:srgbClr val="800000"/>
                </a:solidFill>
                <a:latin typeface="Consolas"/>
              </a:rPr>
              <a:t>&gt;</a:t>
            </a:r>
            <a:r>
              <a:rPr lang="en-US" sz="1600">
                <a:solidFill>
                  <a:srgbClr val="000000"/>
                </a:solidFill>
                <a:latin typeface="Consolas"/>
              </a:rPr>
              <a:t>Add Item</a:t>
            </a:r>
            <a:r>
              <a:rPr lang="en-US" sz="1600">
                <a:solidFill>
                  <a:srgbClr val="800000"/>
                </a:solidFill>
                <a:latin typeface="Consolas"/>
              </a:rPr>
              <a:t>&lt;/button&gt;</a:t>
            </a:r>
            <a:endParaRPr lang="en-US" sz="1600">
              <a:solidFill>
                <a:srgbClr val="000000"/>
              </a:solidFill>
              <a:latin typeface="Consolas"/>
            </a:endParaRPr>
          </a:p>
          <a:p>
            <a:pPr marL="114300" indent="0">
              <a:buNone/>
            </a:pPr>
            <a:r>
              <a:rPr lang="en-US" sz="1600">
                <a:solidFill>
                  <a:srgbClr val="800000"/>
                </a:solidFill>
                <a:latin typeface="Consolas"/>
              </a:rPr>
              <a:t>&lt;/ion-content&gt;</a:t>
            </a:r>
            <a:endParaRPr lang="en-US" sz="1600"/>
          </a:p>
        </p:txBody>
      </p:sp>
    </p:spTree>
    <p:extLst>
      <p:ext uri="{BB962C8B-B14F-4D97-AF65-F5344CB8AC3E}">
        <p14:creationId xmlns:p14="http://schemas.microsoft.com/office/powerpoint/2010/main" val="950445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add-</a:t>
            </a:r>
            <a:r>
              <a:rPr lang="en-US" err="1"/>
              <a:t>shopping.ts</a:t>
            </a:r>
            <a:endParaRPr lang="en-US"/>
          </a:p>
        </p:txBody>
      </p:sp>
      <p:sp>
        <p:nvSpPr>
          <p:cNvPr id="3" name="Content Placeholder 2"/>
          <p:cNvSpPr>
            <a:spLocks noGrp="1"/>
          </p:cNvSpPr>
          <p:nvPr>
            <p:ph idx="1"/>
          </p:nvPr>
        </p:nvSpPr>
        <p:spPr/>
        <p:txBody>
          <a:bodyPr>
            <a:normAutofit fontScale="55000" lnSpcReduction="20000"/>
          </a:bodyPr>
          <a:lstStyle/>
          <a:p>
            <a:pPr marL="114300" indent="0">
              <a:buNone/>
            </a:pPr>
            <a:r>
              <a:rPr lang="en-US">
                <a:solidFill>
                  <a:srgbClr val="0000FF"/>
                </a:solidFill>
                <a:latin typeface="Consolas"/>
              </a:rPr>
              <a:t>import</a:t>
            </a:r>
            <a:r>
              <a:rPr lang="en-US">
                <a:solidFill>
                  <a:srgbClr val="000000"/>
                </a:solidFill>
                <a:latin typeface="Consolas"/>
              </a:rPr>
              <a:t> { </a:t>
            </a:r>
            <a:r>
              <a:rPr lang="en-US" err="1">
                <a:solidFill>
                  <a:srgbClr val="000000"/>
                </a:solidFill>
                <a:latin typeface="Consolas"/>
              </a:rPr>
              <a:t>AngularFireDatabase</a:t>
            </a:r>
            <a:r>
              <a:rPr lang="en-US">
                <a:solidFill>
                  <a:srgbClr val="000000"/>
                </a:solidFill>
                <a:latin typeface="Consolas"/>
              </a:rPr>
              <a:t>, </a:t>
            </a:r>
            <a:r>
              <a:rPr lang="en-US" err="1">
                <a:solidFill>
                  <a:srgbClr val="000000"/>
                </a:solidFill>
                <a:latin typeface="Consolas"/>
              </a:rPr>
              <a:t>FirebaseListObservable</a:t>
            </a:r>
            <a:r>
              <a:rPr lang="en-US">
                <a:solidFill>
                  <a:srgbClr val="000000"/>
                </a:solidFill>
                <a:latin typeface="Consolas"/>
              </a:rPr>
              <a:t> } </a:t>
            </a:r>
            <a:r>
              <a:rPr lang="en-US">
                <a:solidFill>
                  <a:srgbClr val="0000FF"/>
                </a:solidFill>
                <a:latin typeface="Consolas"/>
              </a:rPr>
              <a:t>from</a:t>
            </a:r>
            <a:r>
              <a:rPr lang="en-US">
                <a:solidFill>
                  <a:srgbClr val="000000"/>
                </a:solidFill>
                <a:latin typeface="Consolas"/>
              </a:rPr>
              <a:t> </a:t>
            </a:r>
            <a:r>
              <a:rPr lang="en-US">
                <a:solidFill>
                  <a:srgbClr val="A31515"/>
                </a:solidFill>
                <a:latin typeface="Consolas"/>
              </a:rPr>
              <a:t>'angularfire2/database'</a:t>
            </a:r>
            <a:r>
              <a:rPr lang="en-US">
                <a:solidFill>
                  <a:srgbClr val="000000"/>
                </a:solidFill>
                <a:latin typeface="Consolas"/>
              </a:rPr>
              <a:t>;</a:t>
            </a:r>
          </a:p>
          <a:p>
            <a:pPr marL="114300" indent="0">
              <a:buNone/>
            </a:pPr>
            <a:r>
              <a:rPr lang="en-US">
                <a:solidFill>
                  <a:srgbClr val="0000FF"/>
                </a:solidFill>
                <a:latin typeface="Consolas"/>
              </a:rPr>
              <a:t>import</a:t>
            </a:r>
            <a:r>
              <a:rPr lang="en-US">
                <a:solidFill>
                  <a:srgbClr val="000000"/>
                </a:solidFill>
                <a:latin typeface="Consolas"/>
              </a:rPr>
              <a:t> { </a:t>
            </a:r>
            <a:r>
              <a:rPr lang="en-US" err="1">
                <a:solidFill>
                  <a:srgbClr val="000000"/>
                </a:solidFill>
                <a:latin typeface="Consolas"/>
              </a:rPr>
              <a:t>FirebaseProvider</a:t>
            </a:r>
            <a:r>
              <a:rPr lang="en-US">
                <a:solidFill>
                  <a:srgbClr val="000000"/>
                </a:solidFill>
                <a:latin typeface="Consolas"/>
              </a:rPr>
              <a:t> } </a:t>
            </a:r>
            <a:r>
              <a:rPr lang="en-US">
                <a:solidFill>
                  <a:srgbClr val="0000FF"/>
                </a:solidFill>
                <a:latin typeface="Consolas"/>
              </a:rPr>
              <a:t>from</a:t>
            </a:r>
            <a:r>
              <a:rPr lang="en-US">
                <a:solidFill>
                  <a:srgbClr val="000000"/>
                </a:solidFill>
                <a:latin typeface="Consolas"/>
              </a:rPr>
              <a:t> </a:t>
            </a:r>
            <a:r>
              <a:rPr lang="en-US">
                <a:solidFill>
                  <a:srgbClr val="A31515"/>
                </a:solidFill>
                <a:latin typeface="Consolas"/>
              </a:rPr>
              <a:t>'./../../providers/firebase/firebase'</a:t>
            </a:r>
            <a:r>
              <a:rPr lang="en-US">
                <a:solidFill>
                  <a:srgbClr val="000000"/>
                </a:solidFill>
                <a:latin typeface="Consolas"/>
              </a:rPr>
              <a:t>;</a:t>
            </a:r>
          </a:p>
          <a:p>
            <a:pPr marL="114300" indent="0">
              <a:buNone/>
            </a:pPr>
            <a:br>
              <a:rPr lang="en-US">
                <a:solidFill>
                  <a:srgbClr val="000000"/>
                </a:solidFill>
                <a:latin typeface="Consolas"/>
              </a:rPr>
            </a:br>
            <a:r>
              <a:rPr lang="en-US">
                <a:solidFill>
                  <a:srgbClr val="0000FF"/>
                </a:solidFill>
                <a:latin typeface="Consolas"/>
              </a:rPr>
              <a:t>export</a:t>
            </a:r>
            <a:r>
              <a:rPr lang="en-US">
                <a:solidFill>
                  <a:srgbClr val="000000"/>
                </a:solidFill>
                <a:latin typeface="Consolas"/>
              </a:rPr>
              <a:t> </a:t>
            </a:r>
            <a:r>
              <a:rPr lang="en-US">
                <a:solidFill>
                  <a:srgbClr val="0000FF"/>
                </a:solidFill>
                <a:latin typeface="Consolas"/>
              </a:rPr>
              <a:t>class</a:t>
            </a:r>
            <a:r>
              <a:rPr lang="en-US">
                <a:solidFill>
                  <a:srgbClr val="000000"/>
                </a:solidFill>
                <a:latin typeface="Consolas"/>
              </a:rPr>
              <a:t> </a:t>
            </a:r>
            <a:r>
              <a:rPr lang="en-US" err="1">
                <a:solidFill>
                  <a:srgbClr val="000000"/>
                </a:solidFill>
                <a:latin typeface="Consolas"/>
              </a:rPr>
              <a:t>AddShoppingPage</a:t>
            </a:r>
            <a:r>
              <a:rPr lang="en-US">
                <a:solidFill>
                  <a:srgbClr val="000000"/>
                </a:solidFill>
                <a:latin typeface="Consolas"/>
              </a:rPr>
              <a:t> {</a:t>
            </a:r>
          </a:p>
          <a:p>
            <a:pPr marL="114300" indent="0">
              <a:buNone/>
            </a:pPr>
            <a:br>
              <a:rPr lang="en-US">
                <a:solidFill>
                  <a:srgbClr val="000000"/>
                </a:solidFill>
                <a:latin typeface="Consolas"/>
              </a:rPr>
            </a:br>
            <a:r>
              <a:rPr lang="en-US" b="1" err="1">
                <a:solidFill>
                  <a:srgbClr val="000000"/>
                </a:solidFill>
                <a:latin typeface="Consolas"/>
              </a:rPr>
              <a:t>shoppingItems</a:t>
            </a:r>
            <a:r>
              <a:rPr lang="en-US">
                <a:solidFill>
                  <a:srgbClr val="000000"/>
                </a:solidFill>
                <a:latin typeface="Consolas"/>
              </a:rPr>
              <a:t>: 	</a:t>
            </a:r>
          </a:p>
          <a:p>
            <a:pPr marL="114300" indent="0">
              <a:buNone/>
            </a:pPr>
            <a:r>
              <a:rPr lang="en-US" err="1">
                <a:solidFill>
                  <a:srgbClr val="000000"/>
                </a:solidFill>
                <a:latin typeface="Consolas"/>
              </a:rPr>
              <a:t>newItem</a:t>
            </a:r>
            <a:r>
              <a:rPr lang="en-US">
                <a:solidFill>
                  <a:srgbClr val="000000"/>
                </a:solidFill>
                <a:latin typeface="Consolas"/>
              </a:rPr>
              <a:t> = {	name: </a:t>
            </a:r>
            <a:r>
              <a:rPr lang="en-US">
                <a:solidFill>
                  <a:srgbClr val="A31515"/>
                </a:solidFill>
                <a:latin typeface="Consolas"/>
              </a:rPr>
              <a:t>""</a:t>
            </a:r>
            <a:r>
              <a:rPr lang="en-US">
                <a:solidFill>
                  <a:srgbClr val="000000"/>
                </a:solidFill>
                <a:latin typeface="Consolas"/>
              </a:rPr>
              <a:t>,</a:t>
            </a:r>
          </a:p>
          <a:p>
            <a:pPr marL="114300" indent="0">
              <a:buNone/>
            </a:pPr>
            <a:r>
              <a:rPr lang="en-US">
                <a:solidFill>
                  <a:srgbClr val="000000"/>
                </a:solidFill>
                <a:latin typeface="Consolas"/>
              </a:rPr>
              <a:t>		description: </a:t>
            </a:r>
            <a:r>
              <a:rPr lang="en-US">
                <a:solidFill>
                  <a:srgbClr val="A31515"/>
                </a:solidFill>
                <a:latin typeface="Consolas"/>
              </a:rPr>
              <a:t>""</a:t>
            </a:r>
            <a:r>
              <a:rPr lang="en-US">
                <a:solidFill>
                  <a:srgbClr val="000000"/>
                </a:solidFill>
                <a:latin typeface="Consolas"/>
              </a:rPr>
              <a:t>,</a:t>
            </a:r>
          </a:p>
          <a:p>
            <a:pPr marL="114300" indent="0">
              <a:buNone/>
            </a:pPr>
            <a:r>
              <a:rPr lang="en-US">
                <a:solidFill>
                  <a:srgbClr val="000000"/>
                </a:solidFill>
                <a:latin typeface="Consolas"/>
              </a:rPr>
              <a:t>		weight: </a:t>
            </a:r>
            <a:r>
              <a:rPr lang="en-US">
                <a:solidFill>
                  <a:srgbClr val="09885A"/>
                </a:solidFill>
                <a:latin typeface="Consolas"/>
              </a:rPr>
              <a:t>0</a:t>
            </a:r>
            <a:r>
              <a:rPr lang="en-US">
                <a:solidFill>
                  <a:srgbClr val="000000"/>
                </a:solidFill>
                <a:latin typeface="Consolas"/>
              </a:rPr>
              <a:t>,</a:t>
            </a:r>
          </a:p>
          <a:p>
            <a:pPr marL="114300" indent="0">
              <a:buNone/>
            </a:pPr>
            <a:r>
              <a:rPr lang="en-US">
                <a:solidFill>
                  <a:srgbClr val="000000"/>
                </a:solidFill>
                <a:latin typeface="Consolas"/>
              </a:rPr>
              <a:t>		price : </a:t>
            </a:r>
            <a:r>
              <a:rPr lang="en-US">
                <a:solidFill>
                  <a:srgbClr val="09885A"/>
                </a:solidFill>
                <a:latin typeface="Consolas"/>
              </a:rPr>
              <a:t>0</a:t>
            </a:r>
            <a:r>
              <a:rPr lang="en-US">
                <a:solidFill>
                  <a:srgbClr val="000000"/>
                </a:solidFill>
                <a:latin typeface="Consolas"/>
              </a:rPr>
              <a:t>,</a:t>
            </a:r>
          </a:p>
          <a:p>
            <a:pPr marL="114300" indent="0">
              <a:buNone/>
            </a:pPr>
            <a:r>
              <a:rPr lang="en-US">
                <a:solidFill>
                  <a:srgbClr val="000000"/>
                </a:solidFill>
                <a:latin typeface="Consolas"/>
              </a:rPr>
              <a:t>		discount: </a:t>
            </a:r>
            <a:r>
              <a:rPr lang="en-US">
                <a:solidFill>
                  <a:srgbClr val="09885A"/>
                </a:solidFill>
                <a:latin typeface="Consolas"/>
              </a:rPr>
              <a:t>0.0</a:t>
            </a:r>
            <a:endParaRPr lang="en-US">
              <a:solidFill>
                <a:srgbClr val="000000"/>
              </a:solidFill>
              <a:latin typeface="Consolas"/>
            </a:endParaRPr>
          </a:p>
          <a:p>
            <a:pPr marL="114300" indent="0">
              <a:buNone/>
            </a:pPr>
            <a:r>
              <a:rPr lang="en-US">
                <a:solidFill>
                  <a:srgbClr val="000000"/>
                </a:solidFill>
                <a:latin typeface="Consolas"/>
              </a:rPr>
              <a:t>           };</a:t>
            </a:r>
          </a:p>
          <a:p>
            <a:pPr marL="114300" indent="0">
              <a:buNone/>
            </a:pPr>
            <a:br>
              <a:rPr lang="en-US">
                <a:solidFill>
                  <a:srgbClr val="000000"/>
                </a:solidFill>
                <a:latin typeface="Consolas"/>
              </a:rPr>
            </a:br>
            <a:r>
              <a:rPr lang="en-US">
                <a:solidFill>
                  <a:srgbClr val="0000FF"/>
                </a:solidFill>
                <a:latin typeface="Consolas"/>
              </a:rPr>
              <a:t>constructor</a:t>
            </a:r>
            <a:r>
              <a:rPr lang="en-US">
                <a:solidFill>
                  <a:srgbClr val="000000"/>
                </a:solidFill>
                <a:latin typeface="Consolas"/>
              </a:rPr>
              <a:t>(</a:t>
            </a:r>
            <a:r>
              <a:rPr lang="en-US">
                <a:solidFill>
                  <a:srgbClr val="0000FF"/>
                </a:solidFill>
                <a:latin typeface="Consolas"/>
              </a:rPr>
              <a:t>public</a:t>
            </a:r>
            <a:r>
              <a:rPr lang="en-US">
                <a:solidFill>
                  <a:srgbClr val="000000"/>
                </a:solidFill>
                <a:latin typeface="Consolas"/>
              </a:rPr>
              <a:t> </a:t>
            </a:r>
            <a:r>
              <a:rPr lang="en-US" err="1">
                <a:solidFill>
                  <a:srgbClr val="000000"/>
                </a:solidFill>
                <a:latin typeface="Consolas"/>
              </a:rPr>
              <a:t>navCtrl</a:t>
            </a:r>
            <a:r>
              <a:rPr lang="en-US">
                <a:solidFill>
                  <a:srgbClr val="000000"/>
                </a:solidFill>
                <a:latin typeface="Consolas"/>
              </a:rPr>
              <a:t>: </a:t>
            </a:r>
            <a:r>
              <a:rPr lang="en-US" err="1">
                <a:solidFill>
                  <a:srgbClr val="000000"/>
                </a:solidFill>
                <a:latin typeface="Consolas"/>
              </a:rPr>
              <a:t>NavController</a:t>
            </a:r>
            <a:r>
              <a:rPr lang="en-US">
                <a:solidFill>
                  <a:srgbClr val="000000"/>
                </a:solidFill>
                <a:latin typeface="Consolas"/>
              </a:rPr>
              <a:t>, </a:t>
            </a:r>
            <a:r>
              <a:rPr lang="en-US">
                <a:solidFill>
                  <a:srgbClr val="0000FF"/>
                </a:solidFill>
                <a:latin typeface="Consolas"/>
              </a:rPr>
              <a:t>public</a:t>
            </a:r>
            <a:r>
              <a:rPr lang="en-US">
                <a:solidFill>
                  <a:srgbClr val="000000"/>
                </a:solidFill>
                <a:latin typeface="Consolas"/>
              </a:rPr>
              <a:t> </a:t>
            </a:r>
            <a:r>
              <a:rPr lang="en-US" err="1">
                <a:solidFill>
                  <a:srgbClr val="000000"/>
                </a:solidFill>
                <a:latin typeface="Consolas"/>
              </a:rPr>
              <a:t>firebaseProvider</a:t>
            </a:r>
            <a:r>
              <a:rPr lang="en-US">
                <a:solidFill>
                  <a:srgbClr val="000000"/>
                </a:solidFill>
                <a:latin typeface="Consolas"/>
              </a:rPr>
              <a:t>: </a:t>
            </a:r>
            <a:r>
              <a:rPr lang="en-US" err="1">
                <a:solidFill>
                  <a:srgbClr val="000000"/>
                </a:solidFill>
                <a:latin typeface="Consolas"/>
              </a:rPr>
              <a:t>FirebaseProvider</a:t>
            </a:r>
            <a:r>
              <a:rPr lang="en-US">
                <a:solidFill>
                  <a:srgbClr val="000000"/>
                </a:solidFill>
                <a:latin typeface="Consolas"/>
              </a:rPr>
              <a:t>) {</a:t>
            </a:r>
          </a:p>
          <a:p>
            <a:pPr marL="114300" indent="0">
              <a:buNone/>
            </a:pPr>
            <a:r>
              <a:rPr lang="en-US">
                <a:solidFill>
                  <a:srgbClr val="0000FF"/>
                </a:solidFill>
                <a:latin typeface="Consolas"/>
              </a:rPr>
              <a:t>	</a:t>
            </a:r>
            <a:r>
              <a:rPr lang="en-US" err="1">
                <a:solidFill>
                  <a:srgbClr val="0000FF"/>
                </a:solidFill>
                <a:latin typeface="Consolas"/>
              </a:rPr>
              <a:t>this</a:t>
            </a:r>
            <a:r>
              <a:rPr lang="en-US" err="1">
                <a:solidFill>
                  <a:srgbClr val="000000"/>
                </a:solidFill>
                <a:latin typeface="Consolas"/>
              </a:rPr>
              <a:t>.</a:t>
            </a:r>
            <a:r>
              <a:rPr lang="en-US" b="1" err="1">
                <a:solidFill>
                  <a:srgbClr val="000000"/>
                </a:solidFill>
                <a:latin typeface="Consolas"/>
              </a:rPr>
              <a:t>shoppingItems</a:t>
            </a:r>
            <a:r>
              <a:rPr lang="en-US">
                <a:solidFill>
                  <a:srgbClr val="000000"/>
                </a:solidFill>
                <a:latin typeface="Consolas"/>
              </a:rPr>
              <a:t> = </a:t>
            </a:r>
            <a:r>
              <a:rPr lang="en-US" err="1">
                <a:solidFill>
                  <a:srgbClr val="0000FF"/>
                </a:solidFill>
                <a:latin typeface="Consolas"/>
              </a:rPr>
              <a:t>this</a:t>
            </a:r>
            <a:r>
              <a:rPr lang="en-US" err="1">
                <a:solidFill>
                  <a:srgbClr val="000000"/>
                </a:solidFill>
                <a:latin typeface="Consolas"/>
              </a:rPr>
              <a:t>.firebaseProvider.getShoppingItems</a:t>
            </a:r>
            <a:r>
              <a:rPr lang="en-US">
                <a:solidFill>
                  <a:srgbClr val="000000"/>
                </a:solidFill>
                <a:latin typeface="Consolas"/>
              </a:rPr>
              <a:t>();</a:t>
            </a:r>
          </a:p>
          <a:p>
            <a:pPr marL="114300" indent="0">
              <a:buNone/>
            </a:pPr>
            <a:r>
              <a:rPr lang="en-US">
                <a:solidFill>
                  <a:srgbClr val="000000"/>
                </a:solidFill>
                <a:latin typeface="Consolas"/>
              </a:rPr>
              <a:t>}</a:t>
            </a:r>
          </a:p>
          <a:p>
            <a:pPr marL="114300" indent="0">
              <a:buNone/>
            </a:pPr>
            <a:endParaRPr lang="en-US">
              <a:solidFill>
                <a:srgbClr val="000000"/>
              </a:solidFill>
              <a:latin typeface="Consolas"/>
            </a:endParaRPr>
          </a:p>
          <a:p>
            <a:pPr marL="114300" indent="0">
              <a:buNone/>
            </a:pPr>
            <a:r>
              <a:rPr lang="en-US" b="1" err="1">
                <a:solidFill>
                  <a:srgbClr val="000000"/>
                </a:solidFill>
                <a:latin typeface="Consolas"/>
              </a:rPr>
              <a:t>addItem</a:t>
            </a:r>
            <a:r>
              <a:rPr lang="en-US">
                <a:solidFill>
                  <a:srgbClr val="000000"/>
                </a:solidFill>
                <a:latin typeface="Consolas"/>
              </a:rPr>
              <a:t>() {</a:t>
            </a:r>
          </a:p>
          <a:p>
            <a:pPr marL="114300" indent="0">
              <a:buNone/>
            </a:pPr>
            <a:r>
              <a:rPr lang="en-US">
                <a:solidFill>
                  <a:srgbClr val="000000"/>
                </a:solidFill>
                <a:latin typeface="Consolas"/>
              </a:rPr>
              <a:t>    </a:t>
            </a:r>
            <a:r>
              <a:rPr lang="en-US" err="1">
                <a:solidFill>
                  <a:srgbClr val="0000FF"/>
                </a:solidFill>
                <a:latin typeface="Consolas"/>
              </a:rPr>
              <a:t>this</a:t>
            </a:r>
            <a:r>
              <a:rPr lang="en-US" err="1">
                <a:solidFill>
                  <a:srgbClr val="000000"/>
                </a:solidFill>
                <a:latin typeface="Consolas"/>
              </a:rPr>
              <a:t>.firebaseProvider.addItem</a:t>
            </a:r>
            <a:r>
              <a:rPr lang="en-US">
                <a:solidFill>
                  <a:srgbClr val="000000"/>
                </a:solidFill>
                <a:latin typeface="Consolas"/>
              </a:rPr>
              <a:t>(</a:t>
            </a:r>
            <a:r>
              <a:rPr lang="en-US" err="1">
                <a:solidFill>
                  <a:srgbClr val="0000FF"/>
                </a:solidFill>
                <a:latin typeface="Consolas"/>
              </a:rPr>
              <a:t>this</a:t>
            </a:r>
            <a:r>
              <a:rPr lang="en-US" err="1">
                <a:solidFill>
                  <a:srgbClr val="000000"/>
                </a:solidFill>
                <a:latin typeface="Consolas"/>
              </a:rPr>
              <a:t>.newItem</a:t>
            </a:r>
            <a:r>
              <a:rPr lang="en-US">
                <a:solidFill>
                  <a:srgbClr val="000000"/>
                </a:solidFill>
                <a:latin typeface="Consolas"/>
              </a:rPr>
              <a:t>);</a:t>
            </a:r>
          </a:p>
          <a:p>
            <a:pPr marL="114300" indent="0">
              <a:buNone/>
            </a:pPr>
            <a:r>
              <a:rPr lang="en-US">
                <a:solidFill>
                  <a:srgbClr val="0000FF"/>
                </a:solidFill>
                <a:latin typeface="Consolas"/>
              </a:rPr>
              <a:t>    </a:t>
            </a:r>
            <a:r>
              <a:rPr lang="en-US" err="1">
                <a:solidFill>
                  <a:srgbClr val="0000FF"/>
                </a:solidFill>
                <a:latin typeface="Consolas"/>
              </a:rPr>
              <a:t>this</a:t>
            </a:r>
            <a:r>
              <a:rPr lang="en-US" err="1">
                <a:solidFill>
                  <a:srgbClr val="000000"/>
                </a:solidFill>
                <a:latin typeface="Consolas"/>
              </a:rPr>
              <a:t>.navCtrl.pop</a:t>
            </a:r>
            <a:r>
              <a:rPr lang="en-US">
                <a:solidFill>
                  <a:srgbClr val="000000"/>
                </a:solidFill>
                <a:latin typeface="Consolas"/>
              </a:rPr>
              <a:t>();</a:t>
            </a:r>
          </a:p>
          <a:p>
            <a:pPr marL="114300" indent="0">
              <a:buNone/>
            </a:pPr>
            <a:r>
              <a:rPr lang="en-US">
                <a:solidFill>
                  <a:srgbClr val="000000"/>
                </a:solidFill>
                <a:latin typeface="Consolas"/>
              </a:rPr>
              <a:t>}</a:t>
            </a:r>
          </a:p>
          <a:p>
            <a:pPr marL="114300" indent="0">
              <a:buNone/>
            </a:pPr>
            <a:endParaRPr lang="en-US">
              <a:solidFill>
                <a:srgbClr val="000000"/>
              </a:solidFill>
              <a:latin typeface="Consolas"/>
            </a:endParaRPr>
          </a:p>
          <a:p>
            <a:pPr marL="114300" indent="0">
              <a:buNone/>
            </a:pPr>
            <a:r>
              <a:rPr lang="en-US" b="1" err="1">
                <a:solidFill>
                  <a:srgbClr val="000000"/>
                </a:solidFill>
                <a:latin typeface="Consolas"/>
              </a:rPr>
              <a:t>removeItem</a:t>
            </a:r>
            <a:r>
              <a:rPr lang="en-US" b="1">
                <a:solidFill>
                  <a:srgbClr val="000000"/>
                </a:solidFill>
                <a:latin typeface="Consolas"/>
              </a:rPr>
              <a:t>(id</a:t>
            </a:r>
            <a:r>
              <a:rPr lang="en-US">
                <a:solidFill>
                  <a:srgbClr val="000000"/>
                </a:solidFill>
                <a:latin typeface="Consolas"/>
              </a:rPr>
              <a:t>) {</a:t>
            </a:r>
          </a:p>
          <a:p>
            <a:pPr marL="114300" indent="0">
              <a:buNone/>
            </a:pPr>
            <a:r>
              <a:rPr lang="en-US">
                <a:solidFill>
                  <a:srgbClr val="000000"/>
                </a:solidFill>
                <a:latin typeface="Consolas"/>
              </a:rPr>
              <a:t>    </a:t>
            </a:r>
            <a:r>
              <a:rPr lang="en-US" err="1">
                <a:solidFill>
                  <a:srgbClr val="0000FF"/>
                </a:solidFill>
                <a:latin typeface="Consolas"/>
              </a:rPr>
              <a:t>this</a:t>
            </a:r>
            <a:r>
              <a:rPr lang="en-US" err="1">
                <a:solidFill>
                  <a:srgbClr val="000000"/>
                </a:solidFill>
                <a:latin typeface="Consolas"/>
              </a:rPr>
              <a:t>.firebaseProvider.removeItem</a:t>
            </a:r>
            <a:r>
              <a:rPr lang="en-US">
                <a:solidFill>
                  <a:srgbClr val="000000"/>
                </a:solidFill>
                <a:latin typeface="Consolas"/>
              </a:rPr>
              <a:t>(id);</a:t>
            </a:r>
          </a:p>
          <a:p>
            <a:pPr marL="114300" indent="0">
              <a:buNone/>
            </a:pPr>
            <a:r>
              <a:rPr lang="en-US">
                <a:solidFill>
                  <a:srgbClr val="000000"/>
                </a:solidFill>
                <a:latin typeface="Consolas"/>
              </a:rPr>
              <a:t> }</a:t>
            </a:r>
          </a:p>
          <a:p>
            <a:pPr marL="114300" indent="0">
              <a:buNone/>
            </a:pPr>
            <a:r>
              <a:rPr lang="en-US">
                <a:solidFill>
                  <a:srgbClr val="000000"/>
                </a:solidFill>
                <a:latin typeface="Consolas"/>
              </a:rPr>
              <a:t>}</a:t>
            </a:r>
            <a:endParaRPr lang="en-US"/>
          </a:p>
        </p:txBody>
      </p:sp>
    </p:spTree>
    <p:extLst>
      <p:ext uri="{BB962C8B-B14F-4D97-AF65-F5344CB8AC3E}">
        <p14:creationId xmlns:p14="http://schemas.microsoft.com/office/powerpoint/2010/main" val="306143823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Database Rules</a:t>
            </a:r>
          </a:p>
        </p:txBody>
      </p:sp>
      <p:sp>
        <p:nvSpPr>
          <p:cNvPr id="3" name="Content Placeholder 2"/>
          <p:cNvSpPr>
            <a:spLocks noGrp="1"/>
          </p:cNvSpPr>
          <p:nvPr>
            <p:ph idx="1"/>
          </p:nvPr>
        </p:nvSpPr>
        <p:spPr/>
        <p:txBody>
          <a:bodyPr>
            <a:normAutofit lnSpcReduction="10000"/>
          </a:bodyPr>
          <a:lstStyle/>
          <a:p>
            <a:r>
              <a:rPr lang="en-US"/>
              <a:t>Change the Database rules to avoid authentication for now:</a:t>
            </a:r>
          </a:p>
          <a:p>
            <a:r>
              <a:rPr lang="en-US"/>
              <a:t>Change </a:t>
            </a:r>
            <a:r>
              <a:rPr lang="en-US">
                <a:solidFill>
                  <a:schemeClr val="accent1">
                    <a:lumMod val="75000"/>
                  </a:schemeClr>
                </a:solidFill>
              </a:rPr>
              <a:t>From</a:t>
            </a:r>
            <a:r>
              <a:rPr lang="en-US"/>
              <a:t>:</a:t>
            </a:r>
          </a:p>
          <a:p>
            <a:pPr marL="411480" lvl="1" indent="0">
              <a:buNone/>
            </a:pPr>
            <a:r>
              <a:rPr lang="en-US" sz="1600">
                <a:latin typeface="Courier New" panose="02070309020205020404" pitchFamily="49" charset="0"/>
                <a:cs typeface="Courier New" panose="02070309020205020404" pitchFamily="49" charset="0"/>
              </a:rPr>
              <a:t>{</a:t>
            </a:r>
          </a:p>
          <a:p>
            <a:pPr marL="411480" lvl="1" indent="0">
              <a:buNone/>
            </a:pPr>
            <a:r>
              <a:rPr lang="en-US" sz="1600">
                <a:latin typeface="Courier New" panose="02070309020205020404" pitchFamily="49" charset="0"/>
                <a:cs typeface="Courier New" panose="02070309020205020404" pitchFamily="49" charset="0"/>
              </a:rPr>
              <a:t>  "rules": {</a:t>
            </a:r>
          </a:p>
          <a:p>
            <a:pPr marL="411480" lvl="1" indent="0">
              <a:buNone/>
            </a:pPr>
            <a:r>
              <a:rPr lang="en-US" sz="1600">
                <a:latin typeface="Courier New" panose="02070309020205020404" pitchFamily="49" charset="0"/>
                <a:cs typeface="Courier New" panose="02070309020205020404" pitchFamily="49" charset="0"/>
              </a:rPr>
              <a:t>    ".read": "</a:t>
            </a:r>
            <a:r>
              <a:rPr lang="en-US" sz="1600" err="1">
                <a:latin typeface="Courier New" panose="02070309020205020404" pitchFamily="49" charset="0"/>
                <a:cs typeface="Courier New" panose="02070309020205020404" pitchFamily="49" charset="0"/>
              </a:rPr>
              <a:t>auth</a:t>
            </a:r>
            <a:r>
              <a:rPr lang="en-US" sz="1600">
                <a:latin typeface="Courier New" panose="02070309020205020404" pitchFamily="49" charset="0"/>
                <a:cs typeface="Courier New" panose="02070309020205020404" pitchFamily="49" charset="0"/>
              </a:rPr>
              <a:t> != null",</a:t>
            </a:r>
          </a:p>
          <a:p>
            <a:pPr marL="411480" lvl="1" indent="0">
              <a:buNone/>
            </a:pPr>
            <a:r>
              <a:rPr lang="en-US" sz="1600">
                <a:latin typeface="Courier New" panose="02070309020205020404" pitchFamily="49" charset="0"/>
                <a:cs typeface="Courier New" panose="02070309020205020404" pitchFamily="49" charset="0"/>
              </a:rPr>
              <a:t>    ".write": "</a:t>
            </a:r>
            <a:r>
              <a:rPr lang="en-US" sz="1600" err="1">
                <a:latin typeface="Courier New" panose="02070309020205020404" pitchFamily="49" charset="0"/>
                <a:cs typeface="Courier New" panose="02070309020205020404" pitchFamily="49" charset="0"/>
              </a:rPr>
              <a:t>auth</a:t>
            </a:r>
            <a:r>
              <a:rPr lang="en-US" sz="1600">
                <a:latin typeface="Courier New" panose="02070309020205020404" pitchFamily="49" charset="0"/>
                <a:cs typeface="Courier New" panose="02070309020205020404" pitchFamily="49" charset="0"/>
              </a:rPr>
              <a:t> != null"</a:t>
            </a:r>
          </a:p>
          <a:p>
            <a:pPr marL="411480" lvl="1" indent="0">
              <a:buNone/>
            </a:pPr>
            <a:r>
              <a:rPr lang="en-US" sz="1600">
                <a:latin typeface="Courier New" panose="02070309020205020404" pitchFamily="49" charset="0"/>
                <a:cs typeface="Courier New" panose="02070309020205020404" pitchFamily="49" charset="0"/>
              </a:rPr>
              <a:t>  }</a:t>
            </a:r>
          </a:p>
          <a:p>
            <a:pPr marL="411480" lvl="1" indent="0">
              <a:buNone/>
            </a:pPr>
            <a:r>
              <a:rPr lang="en-US" sz="1600">
                <a:latin typeface="Courier New" panose="02070309020205020404" pitchFamily="49" charset="0"/>
                <a:cs typeface="Courier New" panose="02070309020205020404" pitchFamily="49" charset="0"/>
              </a:rPr>
              <a:t>}</a:t>
            </a:r>
          </a:p>
          <a:p>
            <a:pPr marL="411480" lvl="1" indent="0">
              <a:buNone/>
            </a:pPr>
            <a:endParaRPr lang="en-US" sz="1600">
              <a:latin typeface="Courier New" panose="02070309020205020404" pitchFamily="49" charset="0"/>
              <a:cs typeface="Courier New" panose="02070309020205020404" pitchFamily="49" charset="0"/>
            </a:endParaRPr>
          </a:p>
          <a:p>
            <a:r>
              <a:rPr lang="en-US"/>
              <a:t>Change </a:t>
            </a:r>
            <a:r>
              <a:rPr lang="en-US">
                <a:solidFill>
                  <a:schemeClr val="accent1">
                    <a:lumMod val="75000"/>
                  </a:schemeClr>
                </a:solidFill>
              </a:rPr>
              <a:t>To</a:t>
            </a:r>
            <a:r>
              <a:rPr lang="en-US"/>
              <a:t>:</a:t>
            </a:r>
          </a:p>
          <a:p>
            <a:pPr marL="411480" lvl="1" indent="0">
              <a:buNone/>
            </a:pPr>
            <a:r>
              <a:rPr lang="en-US" sz="1600">
                <a:latin typeface="Courier New" panose="02070309020205020404" pitchFamily="49" charset="0"/>
                <a:cs typeface="Courier New" panose="02070309020205020404" pitchFamily="49" charset="0"/>
              </a:rPr>
              <a:t>{</a:t>
            </a:r>
          </a:p>
          <a:p>
            <a:pPr marL="411480" lvl="1" indent="0">
              <a:buNone/>
            </a:pPr>
            <a:r>
              <a:rPr lang="en-US" sz="1600">
                <a:latin typeface="Courier New" panose="02070309020205020404" pitchFamily="49" charset="0"/>
                <a:cs typeface="Courier New" panose="02070309020205020404" pitchFamily="49" charset="0"/>
              </a:rPr>
              <a:t>  "rules": {</a:t>
            </a:r>
          </a:p>
          <a:p>
            <a:pPr marL="411480" lvl="1" indent="0">
              <a:buNone/>
            </a:pPr>
            <a:r>
              <a:rPr lang="en-US" sz="1600">
                <a:latin typeface="Courier New" panose="02070309020205020404" pitchFamily="49" charset="0"/>
                <a:cs typeface="Courier New" panose="02070309020205020404" pitchFamily="49" charset="0"/>
              </a:rPr>
              <a:t>    ".read": "true",</a:t>
            </a:r>
          </a:p>
          <a:p>
            <a:pPr marL="411480" lvl="1" indent="0">
              <a:buNone/>
            </a:pPr>
            <a:r>
              <a:rPr lang="en-US" sz="1600">
                <a:latin typeface="Courier New" panose="02070309020205020404" pitchFamily="49" charset="0"/>
                <a:cs typeface="Courier New" panose="02070309020205020404" pitchFamily="49" charset="0"/>
              </a:rPr>
              <a:t>    ".write": "true"</a:t>
            </a:r>
          </a:p>
          <a:p>
            <a:pPr marL="411480" lvl="1" indent="0">
              <a:buNone/>
            </a:pPr>
            <a:r>
              <a:rPr lang="en-US" sz="1600">
                <a:latin typeface="Courier New" panose="02070309020205020404" pitchFamily="49" charset="0"/>
                <a:cs typeface="Courier New" panose="02070309020205020404" pitchFamily="49" charset="0"/>
              </a:rPr>
              <a:t>  }</a:t>
            </a:r>
          </a:p>
          <a:p>
            <a:pPr marL="411480" lvl="1" indent="0">
              <a:buNone/>
            </a:pPr>
            <a:r>
              <a:rPr lang="en-US" sz="1600">
                <a:latin typeface="Courier New" panose="02070309020205020404" pitchFamily="49" charset="0"/>
                <a:cs typeface="Courier New" panose="02070309020205020404" pitchFamily="49" charset="0"/>
              </a:rPr>
              <a:t>}</a:t>
            </a:r>
          </a:p>
          <a:p>
            <a:pPr marL="411480" lvl="1" indent="0">
              <a:buNone/>
            </a:pPr>
            <a:endParaRPr lang="en-US" sz="16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6764583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Create our Firebase Provider</a:t>
            </a:r>
            <a:endParaRPr lang="en-US"/>
          </a:p>
        </p:txBody>
      </p:sp>
      <p:sp>
        <p:nvSpPr>
          <p:cNvPr id="3" name="Content Placeholder 2"/>
          <p:cNvSpPr>
            <a:spLocks noGrp="1"/>
          </p:cNvSpPr>
          <p:nvPr>
            <p:ph idx="1"/>
          </p:nvPr>
        </p:nvSpPr>
        <p:spPr/>
        <p:txBody>
          <a:bodyPr/>
          <a:lstStyle/>
          <a:p>
            <a:r>
              <a:rPr lang="en-US"/>
              <a:t>Our Firebase Provider will handle all the exchange of data between our app and Firebase</a:t>
            </a:r>
          </a:p>
          <a:p>
            <a:endParaRPr lang="en-US"/>
          </a:p>
          <a:p>
            <a:r>
              <a:rPr lang="en-US"/>
              <a:t>We need to import the database module from </a:t>
            </a:r>
            <a:r>
              <a:rPr lang="en-US" err="1"/>
              <a:t>AngularFire</a:t>
            </a:r>
            <a:r>
              <a:rPr lang="en-US"/>
              <a:t> and create 3 functions to either </a:t>
            </a:r>
            <a:r>
              <a:rPr lang="en-US" b="1"/>
              <a:t>get a list</a:t>
            </a:r>
            <a:r>
              <a:rPr lang="en-US"/>
              <a:t> of items, </a:t>
            </a:r>
            <a:r>
              <a:rPr lang="en-US" b="1"/>
              <a:t>add</a:t>
            </a:r>
            <a:r>
              <a:rPr lang="en-US"/>
              <a:t> an item or </a:t>
            </a:r>
            <a:r>
              <a:rPr lang="en-US" b="1"/>
              <a:t>remove</a:t>
            </a:r>
            <a:r>
              <a:rPr lang="en-US"/>
              <a:t> an item of our shopping list.</a:t>
            </a:r>
          </a:p>
          <a:p>
            <a:endParaRPr lang="en-US"/>
          </a:p>
          <a:p>
            <a:r>
              <a:rPr lang="en-US"/>
              <a:t>If we add </a:t>
            </a:r>
            <a:r>
              <a:rPr lang="en-US">
                <a:solidFill>
                  <a:schemeClr val="accent1">
                    <a:lumMod val="75000"/>
                  </a:schemeClr>
                </a:solidFill>
              </a:rPr>
              <a:t>push</a:t>
            </a:r>
            <a:r>
              <a:rPr lang="en-US"/>
              <a:t>() a new node will be inserted with an automatically created id, and if we call </a:t>
            </a:r>
            <a:r>
              <a:rPr lang="en-US">
                <a:solidFill>
                  <a:schemeClr val="accent1">
                    <a:lumMod val="75000"/>
                  </a:schemeClr>
                </a:solidFill>
              </a:rPr>
              <a:t>remove</a:t>
            </a:r>
            <a:r>
              <a:rPr lang="en-US"/>
              <a:t>() we can remove a node again by its id!</a:t>
            </a:r>
          </a:p>
        </p:txBody>
      </p:sp>
    </p:spTree>
    <p:extLst>
      <p:ext uri="{BB962C8B-B14F-4D97-AF65-F5344CB8AC3E}">
        <p14:creationId xmlns:p14="http://schemas.microsoft.com/office/powerpoint/2010/main" val="188511283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620000" cy="1036638"/>
          </a:xfrm>
        </p:spPr>
        <p:txBody>
          <a:bodyPr/>
          <a:lstStyle/>
          <a:p>
            <a:r>
              <a:rPr lang="en-US" sz="3600" b="1" err="1"/>
              <a:t>src</a:t>
            </a:r>
            <a:r>
              <a:rPr lang="en-US" sz="3600" b="1"/>
              <a:t>/providers/firebase/</a:t>
            </a:r>
            <a:r>
              <a:rPr lang="en-US" sz="3600" b="1" err="1"/>
              <a:t>firebase.ts</a:t>
            </a:r>
            <a:r>
              <a:rPr lang="en-US" sz="3600"/>
              <a:t> </a:t>
            </a:r>
          </a:p>
        </p:txBody>
      </p:sp>
      <p:sp>
        <p:nvSpPr>
          <p:cNvPr id="3" name="Content Placeholder 2"/>
          <p:cNvSpPr>
            <a:spLocks noGrp="1"/>
          </p:cNvSpPr>
          <p:nvPr>
            <p:ph idx="1"/>
          </p:nvPr>
        </p:nvSpPr>
        <p:spPr>
          <a:xfrm>
            <a:off x="457200" y="1295400"/>
            <a:ext cx="7620000" cy="5105400"/>
          </a:xfrm>
        </p:spPr>
        <p:txBody>
          <a:bodyPr>
            <a:normAutofit fontScale="62500" lnSpcReduction="20000"/>
          </a:bodyPr>
          <a:lstStyle/>
          <a:p>
            <a:pPr marL="114300" indent="0">
              <a:buNone/>
            </a:pPr>
            <a:r>
              <a:rPr lang="en-US" sz="1900">
                <a:solidFill>
                  <a:srgbClr val="0000FF"/>
                </a:solidFill>
                <a:latin typeface="Consolas"/>
              </a:rPr>
              <a:t>import</a:t>
            </a:r>
            <a:r>
              <a:rPr lang="en-US" sz="1900">
                <a:solidFill>
                  <a:srgbClr val="000000"/>
                </a:solidFill>
                <a:latin typeface="Consolas"/>
              </a:rPr>
              <a:t> { Injectable } </a:t>
            </a:r>
            <a:r>
              <a:rPr lang="en-US" sz="1900">
                <a:solidFill>
                  <a:srgbClr val="0000FF"/>
                </a:solidFill>
                <a:latin typeface="Consolas"/>
              </a:rPr>
              <a:t>from</a:t>
            </a:r>
            <a:r>
              <a:rPr lang="en-US" sz="1900">
                <a:solidFill>
                  <a:srgbClr val="000000"/>
                </a:solidFill>
                <a:latin typeface="Consolas"/>
              </a:rPr>
              <a:t> </a:t>
            </a:r>
            <a:r>
              <a:rPr lang="en-US" sz="1900">
                <a:solidFill>
                  <a:srgbClr val="A31515"/>
                </a:solidFill>
                <a:latin typeface="Consolas"/>
              </a:rPr>
              <a:t>'@angular/core'</a:t>
            </a:r>
            <a:r>
              <a:rPr lang="en-US" sz="1900">
                <a:solidFill>
                  <a:srgbClr val="000000"/>
                </a:solidFill>
                <a:latin typeface="Consolas"/>
              </a:rPr>
              <a:t>;</a:t>
            </a:r>
          </a:p>
          <a:p>
            <a:pPr marL="114300" indent="0">
              <a:buNone/>
            </a:pPr>
            <a:r>
              <a:rPr lang="en-US" sz="1900">
                <a:solidFill>
                  <a:srgbClr val="0000FF"/>
                </a:solidFill>
                <a:latin typeface="Consolas"/>
              </a:rPr>
              <a:t>import</a:t>
            </a:r>
            <a:r>
              <a:rPr lang="en-US" sz="1900">
                <a:solidFill>
                  <a:srgbClr val="000000"/>
                </a:solidFill>
                <a:latin typeface="Consolas"/>
              </a:rPr>
              <a:t> { </a:t>
            </a:r>
            <a:r>
              <a:rPr lang="en-US" sz="1900" err="1">
                <a:solidFill>
                  <a:srgbClr val="000000"/>
                </a:solidFill>
                <a:latin typeface="Consolas"/>
              </a:rPr>
              <a:t>AngularFireDatabase</a:t>
            </a:r>
            <a:r>
              <a:rPr lang="en-US" sz="1900">
                <a:solidFill>
                  <a:srgbClr val="000000"/>
                </a:solidFill>
                <a:latin typeface="Consolas"/>
              </a:rPr>
              <a:t>, </a:t>
            </a:r>
            <a:r>
              <a:rPr lang="en-US" sz="1900" err="1">
                <a:solidFill>
                  <a:srgbClr val="000000"/>
                </a:solidFill>
                <a:latin typeface="Consolas"/>
              </a:rPr>
              <a:t>FirebaseListObservable</a:t>
            </a:r>
            <a:r>
              <a:rPr lang="en-US" sz="1900">
                <a:solidFill>
                  <a:srgbClr val="000000"/>
                </a:solidFill>
                <a:latin typeface="Consolas"/>
              </a:rPr>
              <a:t> } </a:t>
            </a:r>
            <a:r>
              <a:rPr lang="en-US" sz="1900">
                <a:solidFill>
                  <a:srgbClr val="0000FF"/>
                </a:solidFill>
                <a:latin typeface="Consolas"/>
              </a:rPr>
              <a:t>from</a:t>
            </a:r>
            <a:r>
              <a:rPr lang="en-US" sz="1900">
                <a:solidFill>
                  <a:srgbClr val="000000"/>
                </a:solidFill>
                <a:latin typeface="Consolas"/>
              </a:rPr>
              <a:t> </a:t>
            </a:r>
            <a:r>
              <a:rPr lang="en-US" sz="1900">
                <a:solidFill>
                  <a:srgbClr val="A31515"/>
                </a:solidFill>
                <a:latin typeface="Consolas"/>
              </a:rPr>
              <a:t>'angularfire2/database'</a:t>
            </a:r>
            <a:r>
              <a:rPr lang="en-US" sz="1900">
                <a:solidFill>
                  <a:srgbClr val="000000"/>
                </a:solidFill>
                <a:latin typeface="Consolas"/>
              </a:rPr>
              <a:t>;</a:t>
            </a:r>
          </a:p>
          <a:p>
            <a:pPr marL="114300" indent="0">
              <a:buNone/>
            </a:pPr>
            <a:endParaRPr lang="en-US">
              <a:solidFill>
                <a:srgbClr val="000000"/>
              </a:solidFill>
              <a:latin typeface="Consolas"/>
            </a:endParaRPr>
          </a:p>
          <a:p>
            <a:pPr marL="114300" indent="0">
              <a:buNone/>
            </a:pPr>
            <a:r>
              <a:rPr lang="en-US" sz="1900">
                <a:solidFill>
                  <a:srgbClr val="000000"/>
                </a:solidFill>
                <a:latin typeface="Consolas"/>
              </a:rPr>
              <a:t>@Injectable()</a:t>
            </a:r>
          </a:p>
          <a:p>
            <a:pPr marL="114300" indent="0">
              <a:buNone/>
            </a:pPr>
            <a:r>
              <a:rPr lang="en-US">
                <a:solidFill>
                  <a:srgbClr val="0000FF"/>
                </a:solidFill>
                <a:latin typeface="Consolas"/>
              </a:rPr>
              <a:t>export</a:t>
            </a:r>
            <a:r>
              <a:rPr lang="en-US">
                <a:solidFill>
                  <a:srgbClr val="000000"/>
                </a:solidFill>
                <a:latin typeface="Consolas"/>
              </a:rPr>
              <a:t> </a:t>
            </a:r>
            <a:r>
              <a:rPr lang="en-US">
                <a:solidFill>
                  <a:srgbClr val="0000FF"/>
                </a:solidFill>
                <a:latin typeface="Consolas"/>
              </a:rPr>
              <a:t>class</a:t>
            </a:r>
            <a:r>
              <a:rPr lang="en-US">
                <a:solidFill>
                  <a:srgbClr val="000000"/>
                </a:solidFill>
                <a:latin typeface="Consolas"/>
              </a:rPr>
              <a:t> </a:t>
            </a:r>
            <a:r>
              <a:rPr lang="en-US" err="1">
                <a:solidFill>
                  <a:srgbClr val="000000"/>
                </a:solidFill>
                <a:latin typeface="Consolas"/>
              </a:rPr>
              <a:t>FirebaseProvider</a:t>
            </a:r>
            <a:r>
              <a:rPr lang="en-US">
                <a:solidFill>
                  <a:srgbClr val="000000"/>
                </a:solidFill>
                <a:latin typeface="Consolas"/>
              </a:rPr>
              <a:t> {</a:t>
            </a:r>
          </a:p>
          <a:p>
            <a:pPr marL="114300" indent="0">
              <a:buNone/>
            </a:pPr>
            <a:endParaRPr lang="en-US">
              <a:solidFill>
                <a:srgbClr val="000000"/>
              </a:solidFill>
              <a:latin typeface="Consolas"/>
            </a:endParaRPr>
          </a:p>
          <a:p>
            <a:pPr marL="114300" indent="0">
              <a:buNone/>
            </a:pPr>
            <a:r>
              <a:rPr lang="en-US">
                <a:solidFill>
                  <a:srgbClr val="0000FF"/>
                </a:solidFill>
                <a:latin typeface="Consolas"/>
              </a:rPr>
              <a:t>constructor</a:t>
            </a:r>
            <a:r>
              <a:rPr lang="en-US">
                <a:solidFill>
                  <a:srgbClr val="000000"/>
                </a:solidFill>
                <a:latin typeface="Consolas"/>
              </a:rPr>
              <a:t>(</a:t>
            </a:r>
            <a:r>
              <a:rPr lang="en-US">
                <a:solidFill>
                  <a:srgbClr val="0000FF"/>
                </a:solidFill>
                <a:latin typeface="Consolas"/>
              </a:rPr>
              <a:t>public</a:t>
            </a:r>
            <a:r>
              <a:rPr lang="en-US">
                <a:solidFill>
                  <a:srgbClr val="000000"/>
                </a:solidFill>
                <a:latin typeface="Consolas"/>
              </a:rPr>
              <a:t> </a:t>
            </a:r>
            <a:r>
              <a:rPr lang="en-US" err="1">
                <a:solidFill>
                  <a:srgbClr val="000000"/>
                </a:solidFill>
                <a:latin typeface="Consolas"/>
              </a:rPr>
              <a:t>afdb</a:t>
            </a:r>
            <a:r>
              <a:rPr lang="en-US">
                <a:solidFill>
                  <a:srgbClr val="000000"/>
                </a:solidFill>
                <a:latin typeface="Consolas"/>
              </a:rPr>
              <a:t>: </a:t>
            </a:r>
            <a:r>
              <a:rPr lang="en-US" err="1">
                <a:solidFill>
                  <a:srgbClr val="000000"/>
                </a:solidFill>
                <a:latin typeface="Consolas"/>
              </a:rPr>
              <a:t>AngularFireDatabase</a:t>
            </a:r>
            <a:r>
              <a:rPr lang="en-US">
                <a:solidFill>
                  <a:srgbClr val="000000"/>
                </a:solidFill>
                <a:latin typeface="Consolas"/>
              </a:rPr>
              <a:t>) {  }</a:t>
            </a:r>
          </a:p>
          <a:p>
            <a:pPr marL="114300" indent="0">
              <a:buNone/>
            </a:pPr>
            <a:endParaRPr lang="en-US">
              <a:solidFill>
                <a:srgbClr val="000000"/>
              </a:solidFill>
              <a:latin typeface="Consolas"/>
            </a:endParaRPr>
          </a:p>
          <a:p>
            <a:pPr marL="114300" indent="0">
              <a:buNone/>
            </a:pPr>
            <a:r>
              <a:rPr lang="en-US" err="1">
                <a:solidFill>
                  <a:srgbClr val="000000"/>
                </a:solidFill>
                <a:latin typeface="Consolas"/>
              </a:rPr>
              <a:t>getShoppingItems</a:t>
            </a:r>
            <a:r>
              <a:rPr lang="en-US">
                <a:solidFill>
                  <a:srgbClr val="000000"/>
                </a:solidFill>
                <a:latin typeface="Consolas"/>
              </a:rPr>
              <a:t>() {</a:t>
            </a:r>
          </a:p>
          <a:p>
            <a:pPr marL="114300" indent="0">
              <a:buNone/>
            </a:pPr>
            <a:r>
              <a:rPr lang="en-US">
                <a:solidFill>
                  <a:srgbClr val="000000"/>
                </a:solidFill>
                <a:latin typeface="Consolas"/>
              </a:rPr>
              <a:t>    </a:t>
            </a:r>
            <a:r>
              <a:rPr lang="en-US">
                <a:solidFill>
                  <a:srgbClr val="0000FF"/>
                </a:solidFill>
                <a:latin typeface="Consolas"/>
              </a:rPr>
              <a:t>return</a:t>
            </a:r>
            <a:r>
              <a:rPr lang="en-US">
                <a:solidFill>
                  <a:srgbClr val="000000"/>
                </a:solidFill>
                <a:latin typeface="Consolas"/>
              </a:rPr>
              <a:t> </a:t>
            </a:r>
            <a:r>
              <a:rPr lang="en-US" err="1">
                <a:solidFill>
                  <a:srgbClr val="0000FF"/>
                </a:solidFill>
                <a:latin typeface="Consolas"/>
              </a:rPr>
              <a:t>this</a:t>
            </a:r>
            <a:r>
              <a:rPr lang="en-US" err="1">
                <a:solidFill>
                  <a:srgbClr val="000000"/>
                </a:solidFill>
                <a:latin typeface="Consolas"/>
              </a:rPr>
              <a:t>.afdb.list</a:t>
            </a:r>
            <a:r>
              <a:rPr lang="en-US">
                <a:solidFill>
                  <a:srgbClr val="000000"/>
                </a:solidFill>
                <a:latin typeface="Consolas"/>
              </a:rPr>
              <a:t>(</a:t>
            </a:r>
            <a:r>
              <a:rPr lang="en-US">
                <a:solidFill>
                  <a:srgbClr val="A31515"/>
                </a:solidFill>
                <a:latin typeface="Consolas"/>
              </a:rPr>
              <a:t>'/</a:t>
            </a:r>
            <a:r>
              <a:rPr lang="en-US" err="1">
                <a:solidFill>
                  <a:srgbClr val="A31515"/>
                </a:solidFill>
                <a:latin typeface="Consolas"/>
              </a:rPr>
              <a:t>shoppingItems</a:t>
            </a:r>
            <a:r>
              <a:rPr lang="en-US">
                <a:solidFill>
                  <a:srgbClr val="A31515"/>
                </a:solidFill>
                <a:latin typeface="Consolas"/>
              </a:rPr>
              <a:t>/'</a:t>
            </a:r>
            <a:r>
              <a:rPr lang="en-US">
                <a:solidFill>
                  <a:srgbClr val="000000"/>
                </a:solidFill>
                <a:latin typeface="Consolas"/>
              </a:rPr>
              <a:t>);</a:t>
            </a:r>
          </a:p>
          <a:p>
            <a:pPr marL="114300" indent="0">
              <a:buNone/>
            </a:pPr>
            <a:r>
              <a:rPr lang="en-US">
                <a:solidFill>
                  <a:srgbClr val="000000"/>
                </a:solidFill>
                <a:latin typeface="Consolas"/>
              </a:rPr>
              <a:t> }</a:t>
            </a:r>
          </a:p>
          <a:p>
            <a:pPr marL="114300" indent="0">
              <a:buNone/>
            </a:pPr>
            <a:endParaRPr lang="en-US">
              <a:solidFill>
                <a:srgbClr val="000000"/>
              </a:solidFill>
              <a:latin typeface="Consolas"/>
            </a:endParaRPr>
          </a:p>
          <a:p>
            <a:pPr marL="114300" indent="0">
              <a:buNone/>
            </a:pPr>
            <a:r>
              <a:rPr lang="en-US">
                <a:solidFill>
                  <a:srgbClr val="000000"/>
                </a:solidFill>
                <a:latin typeface="Consolas"/>
              </a:rPr>
              <a:t> </a:t>
            </a:r>
            <a:r>
              <a:rPr lang="en-US" err="1">
                <a:solidFill>
                  <a:srgbClr val="000000"/>
                </a:solidFill>
                <a:latin typeface="Consolas"/>
              </a:rPr>
              <a:t>addItem</a:t>
            </a:r>
            <a:r>
              <a:rPr lang="en-US">
                <a:solidFill>
                  <a:srgbClr val="000000"/>
                </a:solidFill>
                <a:latin typeface="Consolas"/>
              </a:rPr>
              <a:t>(name) {</a:t>
            </a:r>
          </a:p>
          <a:p>
            <a:pPr marL="114300" indent="0">
              <a:buNone/>
            </a:pPr>
            <a:r>
              <a:rPr lang="en-US">
                <a:solidFill>
                  <a:srgbClr val="000000"/>
                </a:solidFill>
                <a:latin typeface="Consolas"/>
              </a:rPr>
              <a:t>    </a:t>
            </a:r>
            <a:r>
              <a:rPr lang="en-US" err="1">
                <a:solidFill>
                  <a:srgbClr val="0000FF"/>
                </a:solidFill>
                <a:latin typeface="Consolas"/>
              </a:rPr>
              <a:t>this</a:t>
            </a:r>
            <a:r>
              <a:rPr lang="en-US" err="1">
                <a:solidFill>
                  <a:srgbClr val="000000"/>
                </a:solidFill>
                <a:latin typeface="Consolas"/>
              </a:rPr>
              <a:t>.afdb.list</a:t>
            </a:r>
            <a:r>
              <a:rPr lang="en-US">
                <a:solidFill>
                  <a:srgbClr val="000000"/>
                </a:solidFill>
                <a:latin typeface="Consolas"/>
              </a:rPr>
              <a:t>(</a:t>
            </a:r>
            <a:r>
              <a:rPr lang="en-US">
                <a:solidFill>
                  <a:srgbClr val="A31515"/>
                </a:solidFill>
                <a:latin typeface="Consolas"/>
              </a:rPr>
              <a:t>'/</a:t>
            </a:r>
            <a:r>
              <a:rPr lang="en-US" err="1">
                <a:solidFill>
                  <a:srgbClr val="A31515"/>
                </a:solidFill>
                <a:latin typeface="Consolas"/>
              </a:rPr>
              <a:t>shoppingItems</a:t>
            </a:r>
            <a:r>
              <a:rPr lang="en-US">
                <a:solidFill>
                  <a:srgbClr val="A31515"/>
                </a:solidFill>
                <a:latin typeface="Consolas"/>
              </a:rPr>
              <a:t>/'</a:t>
            </a:r>
            <a:r>
              <a:rPr lang="en-US">
                <a:solidFill>
                  <a:srgbClr val="000000"/>
                </a:solidFill>
                <a:latin typeface="Consolas"/>
              </a:rPr>
              <a:t>).push(name)</a:t>
            </a:r>
          </a:p>
          <a:p>
            <a:pPr marL="114300" indent="0">
              <a:buNone/>
            </a:pPr>
            <a:r>
              <a:rPr lang="en-US">
                <a:solidFill>
                  <a:srgbClr val="000000"/>
                </a:solidFill>
                <a:latin typeface="Consolas"/>
              </a:rPr>
              <a:t>	.then( (response) </a:t>
            </a:r>
            <a:r>
              <a:rPr lang="en-US">
                <a:solidFill>
                  <a:srgbClr val="0000FF"/>
                </a:solidFill>
                <a:latin typeface="Consolas"/>
              </a:rPr>
              <a:t>=&gt;</a:t>
            </a:r>
            <a:r>
              <a:rPr lang="en-US">
                <a:solidFill>
                  <a:srgbClr val="000000"/>
                </a:solidFill>
                <a:latin typeface="Consolas"/>
              </a:rPr>
              <a:t> {</a:t>
            </a:r>
          </a:p>
          <a:p>
            <a:pPr marL="114300" indent="0">
              <a:buNone/>
            </a:pPr>
            <a:r>
              <a:rPr lang="en-US">
                <a:solidFill>
                  <a:srgbClr val="000000"/>
                </a:solidFill>
                <a:latin typeface="Consolas"/>
              </a:rPr>
              <a:t>		alert(</a:t>
            </a:r>
            <a:r>
              <a:rPr lang="en-US">
                <a:solidFill>
                  <a:srgbClr val="A31515"/>
                </a:solidFill>
                <a:latin typeface="Consolas"/>
              </a:rPr>
              <a:t>'Added Successfully'</a:t>
            </a:r>
            <a:r>
              <a:rPr lang="en-US">
                <a:solidFill>
                  <a:srgbClr val="000000"/>
                </a:solidFill>
                <a:latin typeface="Consolas"/>
              </a:rPr>
              <a:t>);</a:t>
            </a:r>
          </a:p>
          <a:p>
            <a:pPr marL="114300" indent="0">
              <a:buNone/>
            </a:pPr>
            <a:r>
              <a:rPr lang="en-US">
                <a:solidFill>
                  <a:srgbClr val="000000"/>
                </a:solidFill>
                <a:latin typeface="Consolas"/>
              </a:rPr>
              <a:t>	});</a:t>
            </a:r>
          </a:p>
          <a:p>
            <a:pPr marL="114300" indent="0">
              <a:buNone/>
            </a:pPr>
            <a:r>
              <a:rPr lang="en-US">
                <a:solidFill>
                  <a:srgbClr val="000000"/>
                </a:solidFill>
                <a:latin typeface="Consolas"/>
              </a:rPr>
              <a:t> }</a:t>
            </a:r>
          </a:p>
          <a:p>
            <a:pPr marL="114300" indent="0">
              <a:buNone/>
            </a:pPr>
            <a:endParaRPr lang="en-US">
              <a:solidFill>
                <a:srgbClr val="000000"/>
              </a:solidFill>
              <a:latin typeface="Consolas"/>
            </a:endParaRPr>
          </a:p>
          <a:p>
            <a:pPr marL="114300" indent="0">
              <a:buNone/>
            </a:pPr>
            <a:r>
              <a:rPr lang="en-US">
                <a:solidFill>
                  <a:srgbClr val="000000"/>
                </a:solidFill>
                <a:latin typeface="Consolas"/>
              </a:rPr>
              <a:t> </a:t>
            </a:r>
            <a:r>
              <a:rPr lang="en-US" err="1">
                <a:solidFill>
                  <a:srgbClr val="000000"/>
                </a:solidFill>
                <a:latin typeface="Consolas"/>
              </a:rPr>
              <a:t>removeItem</a:t>
            </a:r>
            <a:r>
              <a:rPr lang="en-US">
                <a:solidFill>
                  <a:srgbClr val="000000"/>
                </a:solidFill>
                <a:latin typeface="Consolas"/>
              </a:rPr>
              <a:t>(id) {</a:t>
            </a:r>
          </a:p>
          <a:p>
            <a:pPr marL="114300" indent="0">
              <a:buNone/>
            </a:pPr>
            <a:r>
              <a:rPr lang="en-US">
                <a:solidFill>
                  <a:srgbClr val="000000"/>
                </a:solidFill>
                <a:latin typeface="Consolas"/>
              </a:rPr>
              <a:t>    </a:t>
            </a:r>
            <a:r>
              <a:rPr lang="en-US" err="1">
                <a:solidFill>
                  <a:srgbClr val="0000FF"/>
                </a:solidFill>
                <a:latin typeface="Consolas"/>
              </a:rPr>
              <a:t>this</a:t>
            </a:r>
            <a:r>
              <a:rPr lang="en-US" err="1">
                <a:solidFill>
                  <a:srgbClr val="000000"/>
                </a:solidFill>
                <a:latin typeface="Consolas"/>
              </a:rPr>
              <a:t>.afdb.list</a:t>
            </a:r>
            <a:r>
              <a:rPr lang="en-US">
                <a:solidFill>
                  <a:srgbClr val="000000"/>
                </a:solidFill>
                <a:latin typeface="Consolas"/>
              </a:rPr>
              <a:t>(</a:t>
            </a:r>
            <a:r>
              <a:rPr lang="en-US">
                <a:solidFill>
                  <a:srgbClr val="A31515"/>
                </a:solidFill>
                <a:latin typeface="Consolas"/>
              </a:rPr>
              <a:t>'/</a:t>
            </a:r>
            <a:r>
              <a:rPr lang="en-US" err="1">
                <a:solidFill>
                  <a:srgbClr val="A31515"/>
                </a:solidFill>
                <a:latin typeface="Consolas"/>
              </a:rPr>
              <a:t>shoppingItems</a:t>
            </a:r>
            <a:r>
              <a:rPr lang="en-US">
                <a:solidFill>
                  <a:srgbClr val="A31515"/>
                </a:solidFill>
                <a:latin typeface="Consolas"/>
              </a:rPr>
              <a:t>/'</a:t>
            </a:r>
            <a:r>
              <a:rPr lang="en-US">
                <a:solidFill>
                  <a:srgbClr val="000000"/>
                </a:solidFill>
                <a:latin typeface="Consolas"/>
              </a:rPr>
              <a:t>).remove(id);</a:t>
            </a:r>
          </a:p>
          <a:p>
            <a:pPr marL="114300" indent="0">
              <a:buNone/>
            </a:pPr>
            <a:r>
              <a:rPr lang="en-US">
                <a:solidFill>
                  <a:srgbClr val="000000"/>
                </a:solidFill>
                <a:latin typeface="Consolas"/>
              </a:rPr>
              <a:t> }</a:t>
            </a:r>
          </a:p>
          <a:p>
            <a:pPr marL="114300" indent="0">
              <a:buNone/>
            </a:pPr>
            <a:r>
              <a:rPr lang="en-US">
                <a:solidFill>
                  <a:srgbClr val="000000"/>
                </a:solidFill>
                <a:latin typeface="Consolas"/>
              </a:rPr>
              <a:t>}</a:t>
            </a:r>
            <a:endParaRPr lang="en-US"/>
          </a:p>
        </p:txBody>
      </p:sp>
    </p:spTree>
    <p:extLst>
      <p:ext uri="{BB962C8B-B14F-4D97-AF65-F5344CB8AC3E}">
        <p14:creationId xmlns:p14="http://schemas.microsoft.com/office/powerpoint/2010/main" val="225212796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Home.html</a:t>
            </a:r>
          </a:p>
        </p:txBody>
      </p:sp>
      <p:sp>
        <p:nvSpPr>
          <p:cNvPr id="3" name="Content Placeholder 2"/>
          <p:cNvSpPr>
            <a:spLocks noGrp="1"/>
          </p:cNvSpPr>
          <p:nvPr>
            <p:ph idx="1"/>
          </p:nvPr>
        </p:nvSpPr>
        <p:spPr/>
        <p:txBody>
          <a:bodyPr>
            <a:noAutofit/>
          </a:bodyPr>
          <a:lstStyle/>
          <a:p>
            <a:pPr marL="0" indent="0">
              <a:buNone/>
            </a:pPr>
            <a:r>
              <a:rPr lang="en-US" sz="1600">
                <a:solidFill>
                  <a:srgbClr val="800000"/>
                </a:solidFill>
                <a:latin typeface="Consolas"/>
              </a:rPr>
              <a:t>&lt;ion-list&gt;</a:t>
            </a:r>
            <a:endParaRPr lang="en-US" sz="1600">
              <a:solidFill>
                <a:srgbClr val="000000"/>
              </a:solidFill>
              <a:latin typeface="Consolas"/>
            </a:endParaRPr>
          </a:p>
          <a:p>
            <a:pPr marL="0" indent="0">
              <a:buNone/>
            </a:pPr>
            <a:r>
              <a:rPr lang="en-US" sz="1600">
                <a:solidFill>
                  <a:srgbClr val="000000"/>
                </a:solidFill>
                <a:latin typeface="Consolas"/>
              </a:rPr>
              <a:t> </a:t>
            </a:r>
            <a:r>
              <a:rPr lang="en-US" sz="1600">
                <a:solidFill>
                  <a:srgbClr val="800000"/>
                </a:solidFill>
                <a:latin typeface="Consolas"/>
              </a:rPr>
              <a:t>&lt;ion-item-sliding</a:t>
            </a:r>
            <a:r>
              <a:rPr lang="en-US" sz="1600">
                <a:solidFill>
                  <a:srgbClr val="000000"/>
                </a:solidFill>
                <a:latin typeface="Consolas"/>
              </a:rPr>
              <a:t> *</a:t>
            </a:r>
            <a:r>
              <a:rPr lang="en-US" sz="1600" err="1">
                <a:solidFill>
                  <a:srgbClr val="FF0000"/>
                </a:solidFill>
                <a:latin typeface="Consolas"/>
              </a:rPr>
              <a:t>ngFor</a:t>
            </a:r>
            <a:r>
              <a:rPr lang="en-US" sz="1600">
                <a:solidFill>
                  <a:srgbClr val="000000"/>
                </a:solidFill>
                <a:latin typeface="Consolas"/>
              </a:rPr>
              <a:t>=</a:t>
            </a:r>
            <a:r>
              <a:rPr lang="en-US" sz="1600">
                <a:solidFill>
                  <a:srgbClr val="0000FF"/>
                </a:solidFill>
                <a:latin typeface="Consolas"/>
              </a:rPr>
              <a:t>"let item of </a:t>
            </a:r>
            <a:r>
              <a:rPr lang="en-US" sz="1600" err="1">
                <a:solidFill>
                  <a:srgbClr val="0000FF"/>
                </a:solidFill>
                <a:latin typeface="Consolas"/>
              </a:rPr>
              <a:t>shoppingItems</a:t>
            </a:r>
            <a:r>
              <a:rPr lang="en-US" sz="1600">
                <a:solidFill>
                  <a:srgbClr val="0000FF"/>
                </a:solidFill>
                <a:latin typeface="Consolas"/>
              </a:rPr>
              <a:t> | </a:t>
            </a:r>
            <a:r>
              <a:rPr lang="en-US" sz="1600" err="1">
                <a:solidFill>
                  <a:srgbClr val="0000FF"/>
                </a:solidFill>
                <a:latin typeface="Consolas"/>
              </a:rPr>
              <a:t>async</a:t>
            </a:r>
            <a:r>
              <a:rPr lang="en-US" sz="1600">
                <a:solidFill>
                  <a:srgbClr val="0000FF"/>
                </a:solidFill>
                <a:latin typeface="Consolas"/>
              </a:rPr>
              <a:t>"</a:t>
            </a:r>
            <a:r>
              <a:rPr lang="en-US" sz="1600">
                <a:solidFill>
                  <a:srgbClr val="800000"/>
                </a:solidFill>
                <a:latin typeface="Consolas"/>
              </a:rPr>
              <a:t>&gt;</a:t>
            </a:r>
            <a:endParaRPr lang="en-US" sz="1600">
              <a:solidFill>
                <a:srgbClr val="000000"/>
              </a:solidFill>
              <a:latin typeface="Consolas"/>
            </a:endParaRPr>
          </a:p>
          <a:p>
            <a:pPr marL="0" indent="0">
              <a:buNone/>
            </a:pPr>
            <a:r>
              <a:rPr lang="en-US" sz="1600">
                <a:solidFill>
                  <a:srgbClr val="000000"/>
                </a:solidFill>
                <a:latin typeface="Consolas"/>
              </a:rPr>
              <a:t>   </a:t>
            </a:r>
            <a:r>
              <a:rPr lang="en-US" sz="1600">
                <a:solidFill>
                  <a:srgbClr val="800000"/>
                </a:solidFill>
                <a:latin typeface="Consolas"/>
              </a:rPr>
              <a:t>&lt;ion-item&gt;</a:t>
            </a:r>
            <a:endParaRPr lang="en-US" sz="1600">
              <a:solidFill>
                <a:srgbClr val="000000"/>
              </a:solidFill>
              <a:latin typeface="Consolas"/>
            </a:endParaRPr>
          </a:p>
          <a:p>
            <a:pPr marL="0" indent="0">
              <a:buNone/>
            </a:pPr>
            <a:r>
              <a:rPr lang="en-US" sz="1600">
                <a:solidFill>
                  <a:srgbClr val="800000"/>
                </a:solidFill>
                <a:latin typeface="Consolas"/>
              </a:rPr>
              <a:t>	&lt;h2&gt;</a:t>
            </a:r>
            <a:r>
              <a:rPr lang="en-US" sz="1600">
                <a:solidFill>
                  <a:srgbClr val="000000"/>
                </a:solidFill>
                <a:latin typeface="Consolas"/>
              </a:rPr>
              <a:t>Name: {{ item.name </a:t>
            </a:r>
            <a:r>
              <a:rPr lang="en-US" sz="1600"/>
              <a:t>| </a:t>
            </a:r>
            <a:r>
              <a:rPr lang="en-US" sz="1600" err="1"/>
              <a:t>json</a:t>
            </a:r>
            <a:r>
              <a:rPr lang="en-US" sz="1600"/>
              <a:t> </a:t>
            </a:r>
            <a:r>
              <a:rPr lang="en-US" sz="1600">
                <a:solidFill>
                  <a:srgbClr val="000000"/>
                </a:solidFill>
                <a:latin typeface="Consolas"/>
              </a:rPr>
              <a:t>}}</a:t>
            </a:r>
            <a:r>
              <a:rPr lang="en-US" sz="1600">
                <a:solidFill>
                  <a:srgbClr val="800000"/>
                </a:solidFill>
                <a:latin typeface="Consolas"/>
              </a:rPr>
              <a:t>&lt;/h2&gt;</a:t>
            </a:r>
            <a:endParaRPr lang="en-US" sz="1600">
              <a:solidFill>
                <a:srgbClr val="000000"/>
              </a:solidFill>
              <a:latin typeface="Consolas"/>
            </a:endParaRPr>
          </a:p>
          <a:p>
            <a:pPr marL="0" indent="0">
              <a:buNone/>
            </a:pPr>
            <a:r>
              <a:rPr lang="en-US" sz="1600">
                <a:solidFill>
                  <a:srgbClr val="800000"/>
                </a:solidFill>
                <a:latin typeface="Consolas"/>
              </a:rPr>
              <a:t>	&lt;p&gt; </a:t>
            </a:r>
            <a:r>
              <a:rPr lang="en-US" sz="1600">
                <a:solidFill>
                  <a:srgbClr val="000000"/>
                </a:solidFill>
                <a:latin typeface="Consolas"/>
              </a:rPr>
              <a:t>Key: {{ </a:t>
            </a:r>
            <a:r>
              <a:rPr lang="en-US" sz="1600" err="1">
                <a:solidFill>
                  <a:srgbClr val="000000"/>
                </a:solidFill>
                <a:latin typeface="Consolas"/>
              </a:rPr>
              <a:t>item.$key</a:t>
            </a:r>
            <a:r>
              <a:rPr lang="en-US" sz="1600">
                <a:solidFill>
                  <a:srgbClr val="000000"/>
                </a:solidFill>
                <a:latin typeface="Consolas"/>
              </a:rPr>
              <a:t> }} </a:t>
            </a:r>
            <a:r>
              <a:rPr lang="en-US" sz="1600">
                <a:solidFill>
                  <a:srgbClr val="800000"/>
                </a:solidFill>
                <a:latin typeface="Consolas"/>
              </a:rPr>
              <a:t>&lt;</a:t>
            </a:r>
            <a:r>
              <a:rPr lang="en-US" sz="1600" err="1">
                <a:solidFill>
                  <a:srgbClr val="800000"/>
                </a:solidFill>
                <a:latin typeface="Consolas"/>
              </a:rPr>
              <a:t>br</a:t>
            </a:r>
            <a:r>
              <a:rPr lang="en-US" sz="1600">
                <a:solidFill>
                  <a:srgbClr val="800000"/>
                </a:solidFill>
                <a:latin typeface="Consolas"/>
              </a:rPr>
              <a:t>&gt;</a:t>
            </a:r>
            <a:endParaRPr lang="en-US" sz="1600">
              <a:solidFill>
                <a:srgbClr val="000000"/>
              </a:solidFill>
              <a:latin typeface="Consolas"/>
            </a:endParaRPr>
          </a:p>
          <a:p>
            <a:pPr marL="0" indent="0">
              <a:buNone/>
            </a:pPr>
            <a:r>
              <a:rPr lang="en-US" sz="1600">
                <a:solidFill>
                  <a:srgbClr val="000000"/>
                </a:solidFill>
                <a:latin typeface="Consolas"/>
              </a:rPr>
              <a:t>	    price: {{</a:t>
            </a:r>
            <a:r>
              <a:rPr lang="en-US" sz="1600" err="1">
                <a:solidFill>
                  <a:srgbClr val="000000"/>
                </a:solidFill>
                <a:latin typeface="Consolas"/>
              </a:rPr>
              <a:t>item.price</a:t>
            </a:r>
            <a:r>
              <a:rPr lang="en-US" sz="1600">
                <a:solidFill>
                  <a:srgbClr val="000000"/>
                </a:solidFill>
                <a:latin typeface="Consolas"/>
              </a:rPr>
              <a:t>}}</a:t>
            </a:r>
          </a:p>
          <a:p>
            <a:pPr marL="0" indent="0">
              <a:buNone/>
            </a:pPr>
            <a:r>
              <a:rPr lang="en-US" sz="1600">
                <a:solidFill>
                  <a:srgbClr val="000000"/>
                </a:solidFill>
                <a:latin typeface="Consolas"/>
              </a:rPr>
              <a:t>	    Description: {{ </a:t>
            </a:r>
            <a:r>
              <a:rPr lang="en-US" sz="1600" err="1">
                <a:solidFill>
                  <a:srgbClr val="000000"/>
                </a:solidFill>
                <a:latin typeface="Consolas"/>
              </a:rPr>
              <a:t>item.description</a:t>
            </a:r>
            <a:r>
              <a:rPr lang="en-US" sz="1600">
                <a:solidFill>
                  <a:srgbClr val="000000"/>
                </a:solidFill>
                <a:latin typeface="Consolas"/>
              </a:rPr>
              <a:t>}}</a:t>
            </a:r>
          </a:p>
          <a:p>
            <a:pPr marL="0" indent="0">
              <a:buNone/>
            </a:pPr>
            <a:r>
              <a:rPr lang="en-US" sz="1600">
                <a:solidFill>
                  <a:srgbClr val="000000"/>
                </a:solidFill>
                <a:latin typeface="Consolas"/>
              </a:rPr>
              <a:t>	    Weight: {{</a:t>
            </a:r>
            <a:r>
              <a:rPr lang="en-US" sz="1600" err="1">
                <a:solidFill>
                  <a:srgbClr val="000000"/>
                </a:solidFill>
                <a:latin typeface="Consolas"/>
              </a:rPr>
              <a:t>item.weight</a:t>
            </a:r>
            <a:r>
              <a:rPr lang="en-US" sz="1600">
                <a:solidFill>
                  <a:srgbClr val="000000"/>
                </a:solidFill>
                <a:latin typeface="Consolas"/>
              </a:rPr>
              <a:t>}}</a:t>
            </a:r>
          </a:p>
          <a:p>
            <a:pPr marL="0" indent="0">
              <a:buNone/>
            </a:pPr>
            <a:r>
              <a:rPr lang="en-US" sz="1600">
                <a:solidFill>
                  <a:srgbClr val="800000"/>
                </a:solidFill>
                <a:latin typeface="Consolas"/>
              </a:rPr>
              <a:t>	&lt;/p&gt;</a:t>
            </a:r>
            <a:endParaRPr lang="en-US" sz="1600">
              <a:solidFill>
                <a:srgbClr val="000000"/>
              </a:solidFill>
              <a:latin typeface="Consolas"/>
            </a:endParaRPr>
          </a:p>
          <a:p>
            <a:pPr marL="0" indent="0">
              <a:buNone/>
            </a:pPr>
            <a:r>
              <a:rPr lang="en-US" sz="1600">
                <a:solidFill>
                  <a:srgbClr val="000000"/>
                </a:solidFill>
                <a:latin typeface="Consolas"/>
              </a:rPr>
              <a:t>   </a:t>
            </a:r>
            <a:r>
              <a:rPr lang="en-US" sz="1600">
                <a:solidFill>
                  <a:srgbClr val="800000"/>
                </a:solidFill>
                <a:latin typeface="Consolas"/>
              </a:rPr>
              <a:t>&lt;/ion-item&gt;</a:t>
            </a:r>
            <a:endParaRPr lang="en-US" sz="1600">
              <a:solidFill>
                <a:srgbClr val="000000"/>
              </a:solidFill>
              <a:latin typeface="Consolas"/>
            </a:endParaRPr>
          </a:p>
          <a:p>
            <a:pPr marL="0" indent="0">
              <a:buNone/>
            </a:pPr>
            <a:r>
              <a:rPr lang="en-US" sz="1600">
                <a:solidFill>
                  <a:srgbClr val="000000"/>
                </a:solidFill>
                <a:latin typeface="Consolas"/>
              </a:rPr>
              <a:t>   </a:t>
            </a:r>
            <a:r>
              <a:rPr lang="en-US" sz="1600">
                <a:solidFill>
                  <a:srgbClr val="800000"/>
                </a:solidFill>
                <a:latin typeface="Consolas"/>
              </a:rPr>
              <a:t>&lt;ion-item-options</a:t>
            </a:r>
            <a:r>
              <a:rPr lang="en-US" sz="1600">
                <a:solidFill>
                  <a:srgbClr val="000000"/>
                </a:solidFill>
                <a:latin typeface="Consolas"/>
              </a:rPr>
              <a:t> </a:t>
            </a:r>
            <a:r>
              <a:rPr lang="en-US" sz="1600">
                <a:solidFill>
                  <a:srgbClr val="FF0000"/>
                </a:solidFill>
                <a:latin typeface="Consolas"/>
              </a:rPr>
              <a:t>side</a:t>
            </a:r>
            <a:r>
              <a:rPr lang="en-US" sz="1600">
                <a:solidFill>
                  <a:srgbClr val="000000"/>
                </a:solidFill>
                <a:latin typeface="Consolas"/>
              </a:rPr>
              <a:t>=</a:t>
            </a:r>
            <a:r>
              <a:rPr lang="en-US" sz="1600">
                <a:solidFill>
                  <a:srgbClr val="0000FF"/>
                </a:solidFill>
                <a:latin typeface="Consolas"/>
              </a:rPr>
              <a:t>"right"</a:t>
            </a:r>
            <a:r>
              <a:rPr lang="en-US" sz="1600">
                <a:solidFill>
                  <a:srgbClr val="800000"/>
                </a:solidFill>
                <a:latin typeface="Consolas"/>
              </a:rPr>
              <a:t>&gt;</a:t>
            </a:r>
            <a:endParaRPr lang="en-US" sz="1600">
              <a:solidFill>
                <a:srgbClr val="000000"/>
              </a:solidFill>
              <a:latin typeface="Consolas"/>
            </a:endParaRPr>
          </a:p>
          <a:p>
            <a:pPr marL="0" indent="0">
              <a:buNone/>
            </a:pPr>
            <a:r>
              <a:rPr lang="en-US" sz="1600">
                <a:solidFill>
                  <a:srgbClr val="000000"/>
                </a:solidFill>
                <a:latin typeface="Consolas"/>
              </a:rPr>
              <a:t>   </a:t>
            </a:r>
            <a:r>
              <a:rPr lang="en-US" sz="1400">
                <a:solidFill>
                  <a:srgbClr val="800000"/>
                </a:solidFill>
                <a:latin typeface="Consolas"/>
              </a:rPr>
              <a:t>&lt;button</a:t>
            </a:r>
            <a:r>
              <a:rPr lang="en-US" sz="1400">
                <a:solidFill>
                  <a:srgbClr val="000000"/>
                </a:solidFill>
                <a:latin typeface="Consolas"/>
              </a:rPr>
              <a:t> </a:t>
            </a:r>
            <a:r>
              <a:rPr lang="en-US" sz="1400">
                <a:solidFill>
                  <a:srgbClr val="FF0000"/>
                </a:solidFill>
                <a:latin typeface="Consolas"/>
              </a:rPr>
              <a:t>ion-button</a:t>
            </a:r>
            <a:r>
              <a:rPr lang="en-US" sz="1400">
                <a:solidFill>
                  <a:srgbClr val="000000"/>
                </a:solidFill>
                <a:latin typeface="Consolas"/>
              </a:rPr>
              <a:t> </a:t>
            </a:r>
            <a:r>
              <a:rPr lang="en-US" sz="1400">
                <a:solidFill>
                  <a:srgbClr val="FF0000"/>
                </a:solidFill>
                <a:latin typeface="Consolas"/>
              </a:rPr>
              <a:t>icon-only</a:t>
            </a:r>
            <a:r>
              <a:rPr lang="en-US" sz="1400">
                <a:solidFill>
                  <a:srgbClr val="000000"/>
                </a:solidFill>
                <a:latin typeface="Consolas"/>
              </a:rPr>
              <a:t> (</a:t>
            </a:r>
            <a:r>
              <a:rPr lang="en-US" sz="1400">
                <a:solidFill>
                  <a:srgbClr val="FF0000"/>
                </a:solidFill>
                <a:latin typeface="Consolas"/>
              </a:rPr>
              <a:t>click</a:t>
            </a:r>
            <a:r>
              <a:rPr lang="en-US" sz="1400">
                <a:solidFill>
                  <a:srgbClr val="000000"/>
                </a:solidFill>
                <a:latin typeface="Consolas"/>
              </a:rPr>
              <a:t>)=</a:t>
            </a:r>
            <a:r>
              <a:rPr lang="en-US" sz="1400">
                <a:solidFill>
                  <a:srgbClr val="0000FF"/>
                </a:solidFill>
                <a:latin typeface="Consolas"/>
              </a:rPr>
              <a:t>"</a:t>
            </a:r>
            <a:r>
              <a:rPr lang="en-US" sz="1400" err="1">
                <a:solidFill>
                  <a:srgbClr val="0000FF"/>
                </a:solidFill>
                <a:latin typeface="Consolas"/>
              </a:rPr>
              <a:t>removeItem</a:t>
            </a:r>
            <a:r>
              <a:rPr lang="en-US" sz="1400">
                <a:solidFill>
                  <a:srgbClr val="0000FF"/>
                </a:solidFill>
                <a:latin typeface="Consolas"/>
              </a:rPr>
              <a:t>(</a:t>
            </a:r>
            <a:r>
              <a:rPr lang="en-US" sz="1400" err="1">
                <a:solidFill>
                  <a:srgbClr val="0000FF"/>
                </a:solidFill>
                <a:latin typeface="Consolas"/>
              </a:rPr>
              <a:t>item.$key</a:t>
            </a:r>
            <a:r>
              <a:rPr lang="en-US" sz="1400">
                <a:solidFill>
                  <a:srgbClr val="0000FF"/>
                </a:solidFill>
                <a:latin typeface="Consolas"/>
              </a:rPr>
              <a:t>)"</a:t>
            </a:r>
            <a:r>
              <a:rPr lang="en-US" sz="1400">
                <a:solidFill>
                  <a:srgbClr val="800000"/>
                </a:solidFill>
                <a:latin typeface="Consolas"/>
              </a:rPr>
              <a:t>&gt;</a:t>
            </a:r>
          </a:p>
          <a:p>
            <a:pPr marL="0" indent="0">
              <a:buNone/>
            </a:pPr>
            <a:r>
              <a:rPr lang="en-US" sz="1600">
                <a:solidFill>
                  <a:srgbClr val="800000"/>
                </a:solidFill>
                <a:latin typeface="Consolas"/>
              </a:rPr>
              <a:t>	&lt;ion-icon</a:t>
            </a:r>
            <a:r>
              <a:rPr lang="en-US" sz="1600">
                <a:solidFill>
                  <a:srgbClr val="000000"/>
                </a:solidFill>
                <a:latin typeface="Consolas"/>
              </a:rPr>
              <a:t> </a:t>
            </a:r>
            <a:r>
              <a:rPr lang="en-US" sz="1600">
                <a:solidFill>
                  <a:srgbClr val="FF0000"/>
                </a:solidFill>
                <a:latin typeface="Consolas"/>
              </a:rPr>
              <a:t>name</a:t>
            </a:r>
            <a:r>
              <a:rPr lang="en-US" sz="1600">
                <a:solidFill>
                  <a:srgbClr val="000000"/>
                </a:solidFill>
                <a:latin typeface="Consolas"/>
              </a:rPr>
              <a:t>=</a:t>
            </a:r>
            <a:r>
              <a:rPr lang="en-US" sz="1600">
                <a:solidFill>
                  <a:srgbClr val="0000FF"/>
                </a:solidFill>
                <a:latin typeface="Consolas"/>
              </a:rPr>
              <a:t>"trash"</a:t>
            </a:r>
            <a:r>
              <a:rPr lang="en-US" sz="1600">
                <a:solidFill>
                  <a:srgbClr val="800000"/>
                </a:solidFill>
                <a:latin typeface="Consolas"/>
              </a:rPr>
              <a:t>&gt;&lt;/ion-icon&gt;&lt;/button&gt;</a:t>
            </a:r>
            <a:endParaRPr lang="en-US" sz="1600">
              <a:solidFill>
                <a:srgbClr val="000000"/>
              </a:solidFill>
              <a:latin typeface="Consolas"/>
            </a:endParaRPr>
          </a:p>
          <a:p>
            <a:pPr marL="0" indent="0">
              <a:buNone/>
            </a:pPr>
            <a:r>
              <a:rPr lang="en-US" sz="1600">
                <a:solidFill>
                  <a:srgbClr val="000000"/>
                </a:solidFill>
                <a:latin typeface="Consolas"/>
              </a:rPr>
              <a:t>    </a:t>
            </a:r>
            <a:r>
              <a:rPr lang="en-US" sz="1600">
                <a:solidFill>
                  <a:srgbClr val="800000"/>
                </a:solidFill>
                <a:latin typeface="Consolas"/>
              </a:rPr>
              <a:t>&lt;/ion-item-options&gt;</a:t>
            </a:r>
            <a:endParaRPr lang="en-US" sz="1600">
              <a:solidFill>
                <a:srgbClr val="000000"/>
              </a:solidFill>
              <a:latin typeface="Consolas"/>
            </a:endParaRPr>
          </a:p>
          <a:p>
            <a:pPr marL="0" indent="0">
              <a:buNone/>
            </a:pPr>
            <a:r>
              <a:rPr lang="en-US" sz="1600">
                <a:solidFill>
                  <a:srgbClr val="000000"/>
                </a:solidFill>
                <a:latin typeface="Consolas"/>
              </a:rPr>
              <a:t> </a:t>
            </a:r>
            <a:r>
              <a:rPr lang="en-US" sz="1600">
                <a:solidFill>
                  <a:srgbClr val="800000"/>
                </a:solidFill>
                <a:latin typeface="Consolas"/>
              </a:rPr>
              <a:t>&lt;/ion-item-sliding&gt;</a:t>
            </a:r>
            <a:endParaRPr lang="en-US" sz="1600">
              <a:solidFill>
                <a:srgbClr val="000000"/>
              </a:solidFill>
              <a:latin typeface="Consolas"/>
            </a:endParaRPr>
          </a:p>
          <a:p>
            <a:pPr marL="114300" indent="0">
              <a:buNone/>
            </a:pPr>
            <a:r>
              <a:rPr lang="en-US" sz="1600">
                <a:solidFill>
                  <a:srgbClr val="800000"/>
                </a:solidFill>
                <a:latin typeface="Consolas"/>
              </a:rPr>
              <a:t>&lt;/ion-list&gt;</a:t>
            </a:r>
            <a:endParaRPr lang="en-US" sz="1600">
              <a:solidFill>
                <a:srgbClr val="000000"/>
              </a:solidFill>
              <a:latin typeface="Consolas"/>
            </a:endParaRPr>
          </a:p>
          <a:p>
            <a:pPr marL="114300" indent="0">
              <a:buNone/>
            </a:pPr>
            <a:endParaRPr lang="en-US" sz="1600"/>
          </a:p>
        </p:txBody>
      </p:sp>
    </p:spTree>
    <p:extLst>
      <p:ext uri="{BB962C8B-B14F-4D97-AF65-F5344CB8AC3E}">
        <p14:creationId xmlns:p14="http://schemas.microsoft.com/office/powerpoint/2010/main" val="174246133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620000" cy="884238"/>
          </a:xfrm>
        </p:spPr>
        <p:txBody>
          <a:bodyPr/>
          <a:lstStyle/>
          <a:p>
            <a:r>
              <a:rPr lang="en-US" err="1"/>
              <a:t>Home.ts</a:t>
            </a:r>
            <a:endParaRPr lang="en-US"/>
          </a:p>
        </p:txBody>
      </p:sp>
      <p:sp>
        <p:nvSpPr>
          <p:cNvPr id="3" name="Content Placeholder 2"/>
          <p:cNvSpPr>
            <a:spLocks noGrp="1"/>
          </p:cNvSpPr>
          <p:nvPr>
            <p:ph idx="1"/>
          </p:nvPr>
        </p:nvSpPr>
        <p:spPr>
          <a:xfrm>
            <a:off x="457200" y="1143000"/>
            <a:ext cx="7620000" cy="5257800"/>
          </a:xfrm>
        </p:spPr>
        <p:txBody>
          <a:bodyPr>
            <a:noAutofit/>
          </a:bodyPr>
          <a:lstStyle/>
          <a:p>
            <a:pPr marL="114300" indent="0">
              <a:buNone/>
            </a:pPr>
            <a:r>
              <a:rPr lang="en-US" sz="1200">
                <a:solidFill>
                  <a:srgbClr val="0000FF"/>
                </a:solidFill>
                <a:latin typeface="Consolas"/>
              </a:rPr>
              <a:t>import</a:t>
            </a:r>
            <a:r>
              <a:rPr lang="en-US" sz="1200">
                <a:solidFill>
                  <a:srgbClr val="000000"/>
                </a:solidFill>
                <a:latin typeface="Consolas"/>
              </a:rPr>
              <a:t> { </a:t>
            </a:r>
            <a:r>
              <a:rPr lang="en-US" sz="1200" err="1">
                <a:solidFill>
                  <a:srgbClr val="000000"/>
                </a:solidFill>
                <a:latin typeface="Consolas"/>
              </a:rPr>
              <a:t>AngularFireDatabase</a:t>
            </a:r>
            <a:r>
              <a:rPr lang="en-US" sz="1200">
                <a:solidFill>
                  <a:srgbClr val="000000"/>
                </a:solidFill>
                <a:latin typeface="Consolas"/>
              </a:rPr>
              <a:t>, </a:t>
            </a:r>
            <a:r>
              <a:rPr lang="en-US" sz="1200" err="1">
                <a:solidFill>
                  <a:srgbClr val="000000"/>
                </a:solidFill>
                <a:latin typeface="Consolas"/>
              </a:rPr>
              <a:t>FirebaseListObservable</a:t>
            </a:r>
            <a:r>
              <a:rPr lang="en-US" sz="1200">
                <a:solidFill>
                  <a:srgbClr val="000000"/>
                </a:solidFill>
                <a:latin typeface="Consolas"/>
              </a:rPr>
              <a:t> } </a:t>
            </a:r>
            <a:r>
              <a:rPr lang="en-US" sz="1200">
                <a:solidFill>
                  <a:srgbClr val="0000FF"/>
                </a:solidFill>
                <a:latin typeface="Consolas"/>
              </a:rPr>
              <a:t>from</a:t>
            </a:r>
            <a:r>
              <a:rPr lang="en-US" sz="1200">
                <a:solidFill>
                  <a:srgbClr val="000000"/>
                </a:solidFill>
                <a:latin typeface="Consolas"/>
              </a:rPr>
              <a:t> </a:t>
            </a:r>
            <a:r>
              <a:rPr lang="en-US" sz="1200">
                <a:solidFill>
                  <a:srgbClr val="A31515"/>
                </a:solidFill>
                <a:latin typeface="Consolas"/>
              </a:rPr>
              <a:t>'angularfire2/database'</a:t>
            </a:r>
            <a:r>
              <a:rPr lang="en-US" sz="1200">
                <a:solidFill>
                  <a:srgbClr val="000000"/>
                </a:solidFill>
                <a:latin typeface="Consolas"/>
              </a:rPr>
              <a:t>;</a:t>
            </a:r>
          </a:p>
          <a:p>
            <a:pPr marL="114300" indent="0">
              <a:buNone/>
            </a:pPr>
            <a:r>
              <a:rPr lang="en-US" sz="1200">
                <a:solidFill>
                  <a:srgbClr val="0000FF"/>
                </a:solidFill>
                <a:latin typeface="Consolas"/>
              </a:rPr>
              <a:t>import</a:t>
            </a:r>
            <a:r>
              <a:rPr lang="en-US" sz="1200">
                <a:solidFill>
                  <a:srgbClr val="000000"/>
                </a:solidFill>
                <a:latin typeface="Consolas"/>
              </a:rPr>
              <a:t> { </a:t>
            </a:r>
            <a:r>
              <a:rPr lang="en-US" sz="1200" err="1">
                <a:solidFill>
                  <a:srgbClr val="000000"/>
                </a:solidFill>
                <a:latin typeface="Consolas"/>
              </a:rPr>
              <a:t>FirebaseProvider</a:t>
            </a:r>
            <a:r>
              <a:rPr lang="en-US" sz="1200">
                <a:solidFill>
                  <a:srgbClr val="000000"/>
                </a:solidFill>
                <a:latin typeface="Consolas"/>
              </a:rPr>
              <a:t> } </a:t>
            </a:r>
            <a:r>
              <a:rPr lang="en-US" sz="1200">
                <a:solidFill>
                  <a:srgbClr val="0000FF"/>
                </a:solidFill>
                <a:latin typeface="Consolas"/>
              </a:rPr>
              <a:t>from</a:t>
            </a:r>
            <a:r>
              <a:rPr lang="en-US" sz="1200">
                <a:solidFill>
                  <a:srgbClr val="000000"/>
                </a:solidFill>
                <a:latin typeface="Consolas"/>
              </a:rPr>
              <a:t> </a:t>
            </a:r>
            <a:r>
              <a:rPr lang="en-US" sz="1200">
                <a:solidFill>
                  <a:srgbClr val="A31515"/>
                </a:solidFill>
                <a:latin typeface="Consolas"/>
              </a:rPr>
              <a:t>'./../../providers/firebase/firebase'</a:t>
            </a:r>
            <a:r>
              <a:rPr lang="en-US" sz="1200">
                <a:solidFill>
                  <a:srgbClr val="000000"/>
                </a:solidFill>
                <a:latin typeface="Consolas"/>
              </a:rPr>
              <a:t>;</a:t>
            </a:r>
          </a:p>
          <a:p>
            <a:pPr marL="114300" indent="0">
              <a:buNone/>
            </a:pPr>
            <a:br>
              <a:rPr lang="en-US" sz="1200">
                <a:solidFill>
                  <a:srgbClr val="000000"/>
                </a:solidFill>
                <a:latin typeface="Consolas"/>
              </a:rPr>
            </a:br>
            <a:r>
              <a:rPr lang="en-US" sz="1200">
                <a:solidFill>
                  <a:srgbClr val="0000FF"/>
                </a:solidFill>
                <a:latin typeface="Consolas"/>
              </a:rPr>
              <a:t>export</a:t>
            </a:r>
            <a:r>
              <a:rPr lang="en-US" sz="1200">
                <a:solidFill>
                  <a:srgbClr val="000000"/>
                </a:solidFill>
                <a:latin typeface="Consolas"/>
              </a:rPr>
              <a:t> </a:t>
            </a:r>
            <a:r>
              <a:rPr lang="en-US" sz="1200">
                <a:solidFill>
                  <a:srgbClr val="0000FF"/>
                </a:solidFill>
                <a:latin typeface="Consolas"/>
              </a:rPr>
              <a:t>class</a:t>
            </a:r>
            <a:r>
              <a:rPr lang="en-US" sz="1200">
                <a:solidFill>
                  <a:srgbClr val="000000"/>
                </a:solidFill>
                <a:latin typeface="Consolas"/>
              </a:rPr>
              <a:t> </a:t>
            </a:r>
            <a:r>
              <a:rPr lang="en-US" sz="1200" err="1">
                <a:solidFill>
                  <a:srgbClr val="000000"/>
                </a:solidFill>
                <a:latin typeface="Consolas"/>
              </a:rPr>
              <a:t>HomePage</a:t>
            </a:r>
            <a:r>
              <a:rPr lang="en-US" sz="1200">
                <a:solidFill>
                  <a:srgbClr val="000000"/>
                </a:solidFill>
                <a:latin typeface="Consolas"/>
              </a:rPr>
              <a:t> {</a:t>
            </a:r>
          </a:p>
          <a:p>
            <a:pPr marL="114300" indent="0">
              <a:buNone/>
            </a:pPr>
            <a:r>
              <a:rPr lang="en-US" sz="1200" b="1" err="1">
                <a:solidFill>
                  <a:srgbClr val="000000"/>
                </a:solidFill>
                <a:latin typeface="Consolas"/>
              </a:rPr>
              <a:t>shoppingItems</a:t>
            </a:r>
            <a:r>
              <a:rPr lang="en-US" sz="1200">
                <a:solidFill>
                  <a:srgbClr val="000000"/>
                </a:solidFill>
                <a:latin typeface="Consolas"/>
              </a:rPr>
              <a:t>: </a:t>
            </a:r>
            <a:r>
              <a:rPr lang="en-US" sz="1200" err="1">
                <a:solidFill>
                  <a:srgbClr val="000000"/>
                </a:solidFill>
                <a:latin typeface="Consolas"/>
              </a:rPr>
              <a:t>FirebaseListObservable</a:t>
            </a:r>
            <a:r>
              <a:rPr lang="en-US" sz="1200">
                <a:solidFill>
                  <a:srgbClr val="000000"/>
                </a:solidFill>
                <a:latin typeface="Consolas"/>
              </a:rPr>
              <a:t>&lt;any[]&gt;;</a:t>
            </a:r>
          </a:p>
          <a:p>
            <a:pPr marL="114300" indent="0">
              <a:buNone/>
            </a:pPr>
            <a:r>
              <a:rPr lang="en-US" sz="1200" err="1">
                <a:solidFill>
                  <a:srgbClr val="000000"/>
                </a:solidFill>
                <a:latin typeface="Consolas"/>
              </a:rPr>
              <a:t>newItem</a:t>
            </a:r>
            <a:r>
              <a:rPr lang="en-US" sz="1200">
                <a:solidFill>
                  <a:srgbClr val="000000"/>
                </a:solidFill>
                <a:latin typeface="Consolas"/>
              </a:rPr>
              <a:t> = { name: </a:t>
            </a:r>
            <a:r>
              <a:rPr lang="en-US" sz="1200">
                <a:solidFill>
                  <a:srgbClr val="A31515"/>
                </a:solidFill>
                <a:latin typeface="Consolas"/>
              </a:rPr>
              <a:t>""</a:t>
            </a:r>
            <a:r>
              <a:rPr lang="en-US" sz="1200">
                <a:solidFill>
                  <a:srgbClr val="000000"/>
                </a:solidFill>
                <a:latin typeface="Consolas"/>
              </a:rPr>
              <a:t>,</a:t>
            </a:r>
          </a:p>
          <a:p>
            <a:pPr marL="1051560" lvl="3" indent="0">
              <a:buNone/>
            </a:pPr>
            <a:r>
              <a:rPr lang="en-US" sz="1200">
                <a:solidFill>
                  <a:srgbClr val="000000"/>
                </a:solidFill>
                <a:latin typeface="Consolas"/>
              </a:rPr>
              <a:t> description: </a:t>
            </a:r>
            <a:r>
              <a:rPr lang="en-US" sz="1200">
                <a:solidFill>
                  <a:srgbClr val="A31515"/>
                </a:solidFill>
                <a:latin typeface="Consolas"/>
              </a:rPr>
              <a:t>""</a:t>
            </a:r>
            <a:r>
              <a:rPr lang="en-US" sz="1200">
                <a:solidFill>
                  <a:srgbClr val="000000"/>
                </a:solidFill>
                <a:latin typeface="Consolas"/>
              </a:rPr>
              <a:t>,</a:t>
            </a:r>
          </a:p>
          <a:p>
            <a:pPr marL="1051560" lvl="3" indent="0">
              <a:buNone/>
            </a:pPr>
            <a:r>
              <a:rPr lang="en-US" sz="1200">
                <a:solidFill>
                  <a:srgbClr val="000000"/>
                </a:solidFill>
                <a:latin typeface="Consolas"/>
              </a:rPr>
              <a:t> weight: </a:t>
            </a:r>
            <a:r>
              <a:rPr lang="en-US" sz="1200">
                <a:solidFill>
                  <a:srgbClr val="09885A"/>
                </a:solidFill>
                <a:latin typeface="Consolas"/>
              </a:rPr>
              <a:t>0</a:t>
            </a:r>
            <a:r>
              <a:rPr lang="en-US" sz="1200">
                <a:solidFill>
                  <a:srgbClr val="000000"/>
                </a:solidFill>
                <a:latin typeface="Consolas"/>
              </a:rPr>
              <a:t>,</a:t>
            </a:r>
          </a:p>
          <a:p>
            <a:pPr marL="1051560" lvl="3" indent="0">
              <a:buNone/>
            </a:pPr>
            <a:r>
              <a:rPr lang="en-US" sz="1200">
                <a:solidFill>
                  <a:srgbClr val="000000"/>
                </a:solidFill>
                <a:latin typeface="Consolas"/>
              </a:rPr>
              <a:t> price : </a:t>
            </a:r>
            <a:r>
              <a:rPr lang="en-US" sz="1200">
                <a:solidFill>
                  <a:srgbClr val="09885A"/>
                </a:solidFill>
                <a:latin typeface="Consolas"/>
              </a:rPr>
              <a:t>0</a:t>
            </a:r>
            <a:r>
              <a:rPr lang="en-US" sz="1200">
                <a:solidFill>
                  <a:srgbClr val="000000"/>
                </a:solidFill>
                <a:latin typeface="Consolas"/>
              </a:rPr>
              <a:t>,</a:t>
            </a:r>
          </a:p>
          <a:p>
            <a:pPr marL="1051560" lvl="3" indent="0">
              <a:buNone/>
            </a:pPr>
            <a:r>
              <a:rPr lang="en-US" sz="1200">
                <a:solidFill>
                  <a:srgbClr val="000000"/>
                </a:solidFill>
                <a:latin typeface="Consolas"/>
              </a:rPr>
              <a:t> discount: </a:t>
            </a:r>
            <a:r>
              <a:rPr lang="en-US" sz="1200">
                <a:solidFill>
                  <a:srgbClr val="09885A"/>
                </a:solidFill>
                <a:latin typeface="Consolas"/>
              </a:rPr>
              <a:t>0.0</a:t>
            </a:r>
            <a:endParaRPr lang="en-US" sz="1200">
              <a:solidFill>
                <a:srgbClr val="000000"/>
              </a:solidFill>
              <a:latin typeface="Consolas"/>
            </a:endParaRPr>
          </a:p>
          <a:p>
            <a:pPr marL="114300" indent="0">
              <a:buNone/>
            </a:pPr>
            <a:r>
              <a:rPr lang="en-US" sz="1200">
                <a:solidFill>
                  <a:srgbClr val="000000"/>
                </a:solidFill>
                <a:latin typeface="Consolas"/>
              </a:rPr>
              <a:t>           };</a:t>
            </a:r>
          </a:p>
          <a:p>
            <a:pPr marL="114300" indent="0">
              <a:buNone/>
            </a:pPr>
            <a:r>
              <a:rPr lang="en-US" sz="1200">
                <a:solidFill>
                  <a:srgbClr val="0000FF"/>
                </a:solidFill>
                <a:latin typeface="Consolas"/>
              </a:rPr>
              <a:t>constructor</a:t>
            </a:r>
            <a:r>
              <a:rPr lang="en-US" sz="1200">
                <a:solidFill>
                  <a:srgbClr val="000000"/>
                </a:solidFill>
                <a:latin typeface="Consolas"/>
              </a:rPr>
              <a:t>(</a:t>
            </a:r>
            <a:r>
              <a:rPr lang="en-US" sz="1200">
                <a:solidFill>
                  <a:srgbClr val="0000FF"/>
                </a:solidFill>
                <a:latin typeface="Consolas"/>
              </a:rPr>
              <a:t>public</a:t>
            </a:r>
            <a:r>
              <a:rPr lang="en-US" sz="1200">
                <a:solidFill>
                  <a:srgbClr val="000000"/>
                </a:solidFill>
                <a:latin typeface="Consolas"/>
              </a:rPr>
              <a:t> </a:t>
            </a:r>
            <a:r>
              <a:rPr lang="en-US" sz="1200" err="1">
                <a:solidFill>
                  <a:srgbClr val="000000"/>
                </a:solidFill>
                <a:latin typeface="Consolas"/>
              </a:rPr>
              <a:t>navCtrl</a:t>
            </a:r>
            <a:r>
              <a:rPr lang="en-US" sz="1200">
                <a:solidFill>
                  <a:srgbClr val="000000"/>
                </a:solidFill>
                <a:latin typeface="Consolas"/>
              </a:rPr>
              <a:t>: </a:t>
            </a:r>
            <a:r>
              <a:rPr lang="en-US" sz="1200" err="1">
                <a:solidFill>
                  <a:srgbClr val="000000"/>
                </a:solidFill>
                <a:latin typeface="Consolas"/>
              </a:rPr>
              <a:t>NavController</a:t>
            </a:r>
            <a:r>
              <a:rPr lang="en-US" sz="1200">
                <a:solidFill>
                  <a:srgbClr val="000000"/>
                </a:solidFill>
                <a:latin typeface="Consolas"/>
              </a:rPr>
              <a:t>, </a:t>
            </a:r>
            <a:r>
              <a:rPr lang="en-US" sz="1200">
                <a:solidFill>
                  <a:srgbClr val="0000FF"/>
                </a:solidFill>
                <a:latin typeface="Consolas"/>
              </a:rPr>
              <a:t>public</a:t>
            </a:r>
            <a:r>
              <a:rPr lang="en-US" sz="1200">
                <a:solidFill>
                  <a:srgbClr val="000000"/>
                </a:solidFill>
                <a:latin typeface="Consolas"/>
              </a:rPr>
              <a:t> </a:t>
            </a:r>
            <a:r>
              <a:rPr lang="en-US" sz="1200" err="1">
                <a:solidFill>
                  <a:srgbClr val="000000"/>
                </a:solidFill>
                <a:latin typeface="Consolas"/>
              </a:rPr>
              <a:t>firebaseProvider</a:t>
            </a:r>
            <a:r>
              <a:rPr lang="en-US" sz="1200">
                <a:solidFill>
                  <a:srgbClr val="000000"/>
                </a:solidFill>
                <a:latin typeface="Consolas"/>
              </a:rPr>
              <a:t>: </a:t>
            </a:r>
            <a:r>
              <a:rPr lang="en-US" sz="1200" err="1">
                <a:solidFill>
                  <a:srgbClr val="000000"/>
                </a:solidFill>
                <a:latin typeface="Consolas"/>
              </a:rPr>
              <a:t>FirebaseProvider</a:t>
            </a:r>
            <a:r>
              <a:rPr lang="en-US" sz="1200">
                <a:solidFill>
                  <a:srgbClr val="000000"/>
                </a:solidFill>
                <a:latin typeface="Consolas"/>
              </a:rPr>
              <a:t>) {</a:t>
            </a:r>
          </a:p>
          <a:p>
            <a:pPr marL="114300" indent="0">
              <a:buNone/>
            </a:pPr>
            <a:r>
              <a:rPr lang="en-US" sz="1200">
                <a:solidFill>
                  <a:srgbClr val="0000FF"/>
                </a:solidFill>
                <a:latin typeface="Consolas"/>
              </a:rPr>
              <a:t>	</a:t>
            </a:r>
            <a:r>
              <a:rPr lang="en-US" sz="1200" err="1">
                <a:solidFill>
                  <a:srgbClr val="0000FF"/>
                </a:solidFill>
                <a:latin typeface="Consolas"/>
              </a:rPr>
              <a:t>this</a:t>
            </a:r>
            <a:r>
              <a:rPr lang="en-US" sz="1200" err="1">
                <a:solidFill>
                  <a:srgbClr val="000000"/>
                </a:solidFill>
                <a:latin typeface="Consolas"/>
              </a:rPr>
              <a:t>.</a:t>
            </a:r>
            <a:r>
              <a:rPr lang="en-US" sz="1200" b="1" err="1">
                <a:solidFill>
                  <a:srgbClr val="000000"/>
                </a:solidFill>
                <a:latin typeface="Consolas"/>
              </a:rPr>
              <a:t>shoppingItems</a:t>
            </a:r>
            <a:r>
              <a:rPr lang="en-US" sz="1200">
                <a:solidFill>
                  <a:srgbClr val="000000"/>
                </a:solidFill>
                <a:latin typeface="Consolas"/>
              </a:rPr>
              <a:t> = </a:t>
            </a:r>
            <a:r>
              <a:rPr lang="en-US" sz="1200" err="1">
                <a:solidFill>
                  <a:srgbClr val="0000FF"/>
                </a:solidFill>
                <a:latin typeface="Consolas"/>
              </a:rPr>
              <a:t>this</a:t>
            </a:r>
            <a:r>
              <a:rPr lang="en-US" sz="1200" err="1">
                <a:solidFill>
                  <a:srgbClr val="000000"/>
                </a:solidFill>
                <a:latin typeface="Consolas"/>
              </a:rPr>
              <a:t>.firebaseProvider.getShoppingItems</a:t>
            </a:r>
            <a:r>
              <a:rPr lang="en-US" sz="1200">
                <a:solidFill>
                  <a:srgbClr val="000000"/>
                </a:solidFill>
                <a:latin typeface="Consolas"/>
              </a:rPr>
              <a:t>();</a:t>
            </a:r>
          </a:p>
          <a:p>
            <a:pPr marL="114300" indent="0">
              <a:buNone/>
            </a:pPr>
            <a:r>
              <a:rPr lang="en-US" sz="1200">
                <a:solidFill>
                  <a:srgbClr val="000000"/>
                </a:solidFill>
                <a:latin typeface="Consolas"/>
              </a:rPr>
              <a:t>}</a:t>
            </a:r>
          </a:p>
          <a:p>
            <a:pPr marL="114300" indent="0">
              <a:buNone/>
            </a:pPr>
            <a:br>
              <a:rPr lang="en-US" sz="1200">
                <a:solidFill>
                  <a:srgbClr val="000000"/>
                </a:solidFill>
                <a:latin typeface="Consolas"/>
              </a:rPr>
            </a:br>
            <a:r>
              <a:rPr lang="en-US" sz="1200" err="1">
                <a:solidFill>
                  <a:srgbClr val="000000"/>
                </a:solidFill>
                <a:latin typeface="Consolas"/>
              </a:rPr>
              <a:t>AddItem</a:t>
            </a:r>
            <a:r>
              <a:rPr lang="en-US" sz="1200">
                <a:solidFill>
                  <a:srgbClr val="000000"/>
                </a:solidFill>
                <a:latin typeface="Consolas"/>
              </a:rPr>
              <a:t>(){</a:t>
            </a:r>
          </a:p>
          <a:p>
            <a:pPr marL="114300" indent="0">
              <a:buNone/>
            </a:pPr>
            <a:r>
              <a:rPr lang="en-US" sz="1200">
                <a:solidFill>
                  <a:srgbClr val="0000FF"/>
                </a:solidFill>
                <a:latin typeface="Consolas"/>
              </a:rPr>
              <a:t>	</a:t>
            </a:r>
            <a:r>
              <a:rPr lang="en-US" sz="1200" err="1">
                <a:solidFill>
                  <a:srgbClr val="0000FF"/>
                </a:solidFill>
                <a:latin typeface="Consolas"/>
              </a:rPr>
              <a:t>this</a:t>
            </a:r>
            <a:r>
              <a:rPr lang="en-US" sz="1200" err="1">
                <a:solidFill>
                  <a:srgbClr val="000000"/>
                </a:solidFill>
                <a:latin typeface="Consolas"/>
              </a:rPr>
              <a:t>.navCtrl.push</a:t>
            </a:r>
            <a:r>
              <a:rPr lang="en-US" sz="1200">
                <a:solidFill>
                  <a:srgbClr val="000000"/>
                </a:solidFill>
                <a:latin typeface="Consolas"/>
              </a:rPr>
              <a:t>(</a:t>
            </a:r>
            <a:r>
              <a:rPr lang="en-US" sz="1200" err="1">
                <a:solidFill>
                  <a:srgbClr val="000000"/>
                </a:solidFill>
                <a:latin typeface="Consolas"/>
              </a:rPr>
              <a:t>AddShoppingPage</a:t>
            </a:r>
            <a:r>
              <a:rPr lang="en-US" sz="1200">
                <a:solidFill>
                  <a:srgbClr val="000000"/>
                </a:solidFill>
                <a:latin typeface="Consolas"/>
              </a:rPr>
              <a:t>);</a:t>
            </a:r>
          </a:p>
          <a:p>
            <a:pPr marL="114300" indent="0">
              <a:buNone/>
            </a:pPr>
            <a:r>
              <a:rPr lang="en-US" sz="1200">
                <a:solidFill>
                  <a:srgbClr val="000000"/>
                </a:solidFill>
                <a:latin typeface="Consolas"/>
              </a:rPr>
              <a:t>}</a:t>
            </a:r>
          </a:p>
          <a:p>
            <a:pPr marL="114300" indent="0">
              <a:buNone/>
            </a:pPr>
            <a:r>
              <a:rPr lang="en-US" sz="1200">
                <a:solidFill>
                  <a:srgbClr val="000000"/>
                </a:solidFill>
                <a:latin typeface="Consolas"/>
              </a:rPr>
              <a:t> </a:t>
            </a:r>
          </a:p>
          <a:p>
            <a:pPr marL="114300" indent="0">
              <a:buNone/>
            </a:pPr>
            <a:r>
              <a:rPr lang="en-US" sz="1200" err="1">
                <a:solidFill>
                  <a:srgbClr val="000000"/>
                </a:solidFill>
                <a:latin typeface="Consolas"/>
              </a:rPr>
              <a:t>removeItem</a:t>
            </a:r>
            <a:r>
              <a:rPr lang="en-US" sz="1200">
                <a:solidFill>
                  <a:srgbClr val="000000"/>
                </a:solidFill>
                <a:latin typeface="Consolas"/>
              </a:rPr>
              <a:t>(id) {</a:t>
            </a:r>
          </a:p>
          <a:p>
            <a:pPr marL="114300" indent="0">
              <a:buNone/>
            </a:pPr>
            <a:r>
              <a:rPr lang="en-US" sz="1200">
                <a:solidFill>
                  <a:srgbClr val="000000"/>
                </a:solidFill>
                <a:latin typeface="Consolas"/>
              </a:rPr>
              <a:t>    </a:t>
            </a:r>
            <a:r>
              <a:rPr lang="en-US" sz="1200" err="1">
                <a:solidFill>
                  <a:srgbClr val="0000FF"/>
                </a:solidFill>
                <a:latin typeface="Consolas"/>
              </a:rPr>
              <a:t>this</a:t>
            </a:r>
            <a:r>
              <a:rPr lang="en-US" sz="1200" err="1">
                <a:solidFill>
                  <a:srgbClr val="000000"/>
                </a:solidFill>
                <a:latin typeface="Consolas"/>
              </a:rPr>
              <a:t>.firebaseProvider.removeItem</a:t>
            </a:r>
            <a:r>
              <a:rPr lang="en-US" sz="1200">
                <a:solidFill>
                  <a:srgbClr val="000000"/>
                </a:solidFill>
                <a:latin typeface="Consolas"/>
              </a:rPr>
              <a:t>(id);</a:t>
            </a:r>
          </a:p>
          <a:p>
            <a:pPr marL="114300" indent="0">
              <a:buNone/>
            </a:pPr>
            <a:r>
              <a:rPr lang="en-US" sz="1200">
                <a:solidFill>
                  <a:srgbClr val="000000"/>
                </a:solidFill>
                <a:latin typeface="Consolas"/>
              </a:rPr>
              <a:t>}</a:t>
            </a:r>
          </a:p>
          <a:p>
            <a:pPr marL="114300" indent="0">
              <a:buNone/>
            </a:pPr>
            <a:r>
              <a:rPr lang="en-US" sz="1200">
                <a:solidFill>
                  <a:srgbClr val="000000"/>
                </a:solidFill>
                <a:latin typeface="Consolas"/>
              </a:rPr>
              <a:t>}</a:t>
            </a:r>
          </a:p>
          <a:p>
            <a:pPr marL="114300" indent="0">
              <a:buNone/>
            </a:pPr>
            <a:endParaRPr lang="en-US" sz="1200"/>
          </a:p>
        </p:txBody>
      </p:sp>
    </p:spTree>
    <p:extLst>
      <p:ext uri="{BB962C8B-B14F-4D97-AF65-F5344CB8AC3E}">
        <p14:creationId xmlns:p14="http://schemas.microsoft.com/office/powerpoint/2010/main" val="282739337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t>Implement Firebase </a:t>
            </a:r>
            <a:r>
              <a:rPr lang="en-US" sz="4000" b="1">
                <a:solidFill>
                  <a:schemeClr val="tx1"/>
                </a:solidFill>
              </a:rPr>
              <a:t>Service</a:t>
            </a:r>
            <a:br>
              <a:rPr lang="en-US" b="1"/>
            </a:br>
            <a:r>
              <a:rPr lang="en-US" sz="2000" b="1"/>
              <a:t>					</a:t>
            </a:r>
            <a:r>
              <a:rPr lang="en-US" sz="2000"/>
              <a:t>with </a:t>
            </a:r>
            <a:r>
              <a:rPr lang="en-US" sz="2400" b="1" err="1">
                <a:solidFill>
                  <a:srgbClr val="000000"/>
                </a:solidFill>
                <a:latin typeface="Consolas"/>
              </a:rPr>
              <a:t>AngularFireList</a:t>
            </a:r>
            <a:endParaRPr lang="en-US" sz="2400" b="1"/>
          </a:p>
        </p:txBody>
      </p:sp>
      <p:sp>
        <p:nvSpPr>
          <p:cNvPr id="3" name="Content Placeholder 2"/>
          <p:cNvSpPr>
            <a:spLocks noGrp="1"/>
          </p:cNvSpPr>
          <p:nvPr>
            <p:ph idx="1"/>
          </p:nvPr>
        </p:nvSpPr>
        <p:spPr/>
        <p:txBody>
          <a:bodyPr>
            <a:normAutofit fontScale="62500" lnSpcReduction="20000"/>
          </a:bodyPr>
          <a:lstStyle/>
          <a:p>
            <a:pPr marL="114300" indent="0">
              <a:buNone/>
            </a:pPr>
            <a:r>
              <a:rPr lang="en-US">
                <a:solidFill>
                  <a:srgbClr val="0000FF"/>
                </a:solidFill>
                <a:latin typeface="Consolas" panose="020B0609020204030204" pitchFamily="49" charset="0"/>
              </a:rPr>
              <a:t>import</a:t>
            </a:r>
            <a:r>
              <a:rPr lang="en-US">
                <a:solidFill>
                  <a:srgbClr val="000000"/>
                </a:solidFill>
                <a:latin typeface="Consolas" panose="020B0609020204030204" pitchFamily="49" charset="0"/>
              </a:rPr>
              <a:t> { Injectable, </a:t>
            </a:r>
            <a:r>
              <a:rPr lang="en-US" err="1">
                <a:solidFill>
                  <a:srgbClr val="000000"/>
                </a:solidFill>
                <a:latin typeface="Consolas" panose="020B0609020204030204" pitchFamily="49" charset="0"/>
              </a:rPr>
              <a:t>OnInit</a:t>
            </a:r>
            <a:r>
              <a:rPr lang="en-US">
                <a:solidFill>
                  <a:srgbClr val="000000"/>
                </a:solidFill>
                <a:latin typeface="Consolas" panose="020B0609020204030204" pitchFamily="49" charset="0"/>
              </a:rPr>
              <a:t>  } </a:t>
            </a:r>
            <a:r>
              <a:rPr lang="en-US">
                <a:solidFill>
                  <a:srgbClr val="0000FF"/>
                </a:solidFill>
                <a:latin typeface="Consolas" panose="020B0609020204030204" pitchFamily="49" charset="0"/>
              </a:rPr>
              <a:t>from</a:t>
            </a:r>
            <a:r>
              <a:rPr lang="en-US">
                <a:solidFill>
                  <a:srgbClr val="000000"/>
                </a:solidFill>
                <a:latin typeface="Consolas" panose="020B0609020204030204" pitchFamily="49" charset="0"/>
              </a:rPr>
              <a:t> </a:t>
            </a:r>
            <a:r>
              <a:rPr lang="en-US">
                <a:solidFill>
                  <a:srgbClr val="A31515"/>
                </a:solidFill>
                <a:latin typeface="Consolas" panose="020B0609020204030204" pitchFamily="49" charset="0"/>
              </a:rPr>
              <a:t>'@angular/core'</a:t>
            </a:r>
            <a:r>
              <a:rPr lang="en-US">
                <a:solidFill>
                  <a:srgbClr val="000000"/>
                </a:solidFill>
                <a:latin typeface="Consolas" panose="020B0609020204030204" pitchFamily="49" charset="0"/>
              </a:rPr>
              <a:t>;</a:t>
            </a:r>
          </a:p>
          <a:p>
            <a:pPr marL="114300" indent="0">
              <a:buNone/>
            </a:pPr>
            <a:r>
              <a:rPr lang="en-US">
                <a:solidFill>
                  <a:srgbClr val="0000FF"/>
                </a:solidFill>
                <a:latin typeface="Consolas" panose="020B0609020204030204" pitchFamily="49" charset="0"/>
              </a:rPr>
              <a:t>import</a:t>
            </a:r>
            <a:r>
              <a:rPr lang="en-US">
                <a:solidFill>
                  <a:srgbClr val="000000"/>
                </a:solidFill>
                <a:latin typeface="Consolas" panose="020B0609020204030204" pitchFamily="49" charset="0"/>
              </a:rPr>
              <a:t> { </a:t>
            </a:r>
            <a:r>
              <a:rPr lang="en-US" err="1">
                <a:solidFill>
                  <a:srgbClr val="000000"/>
                </a:solidFill>
                <a:latin typeface="Consolas" panose="020B0609020204030204" pitchFamily="49" charset="0"/>
              </a:rPr>
              <a:t>AngularFireDatabase</a:t>
            </a:r>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AngularFireList</a:t>
            </a:r>
            <a:r>
              <a:rPr lang="en-US">
                <a:solidFill>
                  <a:srgbClr val="000000"/>
                </a:solidFill>
                <a:latin typeface="Consolas" panose="020B0609020204030204" pitchFamily="49" charset="0"/>
              </a:rPr>
              <a:t> } </a:t>
            </a:r>
            <a:r>
              <a:rPr lang="en-US">
                <a:solidFill>
                  <a:srgbClr val="0000FF"/>
                </a:solidFill>
                <a:latin typeface="Consolas" panose="020B0609020204030204" pitchFamily="49" charset="0"/>
              </a:rPr>
              <a:t>from</a:t>
            </a:r>
            <a:r>
              <a:rPr lang="en-US">
                <a:solidFill>
                  <a:srgbClr val="000000"/>
                </a:solidFill>
                <a:latin typeface="Consolas" panose="020B0609020204030204" pitchFamily="49" charset="0"/>
              </a:rPr>
              <a:t> </a:t>
            </a:r>
            <a:r>
              <a:rPr lang="en-US">
                <a:solidFill>
                  <a:srgbClr val="A31515"/>
                </a:solidFill>
                <a:latin typeface="Consolas" panose="020B0609020204030204" pitchFamily="49" charset="0"/>
              </a:rPr>
              <a:t>'angularfire2/database'</a:t>
            </a:r>
            <a:r>
              <a:rPr lang="en-US">
                <a:solidFill>
                  <a:srgbClr val="000000"/>
                </a:solidFill>
                <a:latin typeface="Consolas" panose="020B0609020204030204" pitchFamily="49" charset="0"/>
              </a:rPr>
              <a:t>;</a:t>
            </a:r>
          </a:p>
          <a:p>
            <a:pPr marL="114300" indent="0">
              <a:buNone/>
            </a:pPr>
            <a:r>
              <a:rPr lang="en-US">
                <a:solidFill>
                  <a:srgbClr val="0000FF"/>
                </a:solidFill>
                <a:latin typeface="Consolas" panose="020B0609020204030204" pitchFamily="49" charset="0"/>
              </a:rPr>
              <a:t>import</a:t>
            </a:r>
            <a:r>
              <a:rPr lang="en-US">
                <a:solidFill>
                  <a:srgbClr val="000000"/>
                </a:solidFill>
                <a:latin typeface="Consolas" panose="020B0609020204030204" pitchFamily="49" charset="0"/>
              </a:rPr>
              <a:t> { Observable } </a:t>
            </a:r>
            <a:r>
              <a:rPr lang="en-US">
                <a:solidFill>
                  <a:srgbClr val="0000FF"/>
                </a:solidFill>
                <a:latin typeface="Consolas" panose="020B0609020204030204" pitchFamily="49" charset="0"/>
              </a:rPr>
              <a:t>from</a:t>
            </a:r>
            <a:r>
              <a:rPr lang="en-US">
                <a:solidFill>
                  <a:srgbClr val="000000"/>
                </a:solidFill>
                <a:latin typeface="Consolas" panose="020B0609020204030204" pitchFamily="49" charset="0"/>
              </a:rPr>
              <a:t> </a:t>
            </a:r>
            <a:r>
              <a:rPr lang="en-US">
                <a:solidFill>
                  <a:srgbClr val="A31515"/>
                </a:solidFill>
                <a:latin typeface="Consolas" panose="020B0609020204030204" pitchFamily="49" charset="0"/>
              </a:rPr>
              <a:t>'</a:t>
            </a:r>
            <a:r>
              <a:rPr lang="en-US" err="1">
                <a:solidFill>
                  <a:srgbClr val="A31515"/>
                </a:solidFill>
                <a:latin typeface="Consolas" panose="020B0609020204030204" pitchFamily="49" charset="0"/>
              </a:rPr>
              <a:t>rxjs</a:t>
            </a:r>
            <a:r>
              <a:rPr lang="en-US">
                <a:solidFill>
                  <a:srgbClr val="A31515"/>
                </a:solidFill>
                <a:latin typeface="Consolas" panose="020B0609020204030204" pitchFamily="49" charset="0"/>
              </a:rPr>
              <a:t>'</a:t>
            </a:r>
            <a:r>
              <a:rPr lang="en-US">
                <a:solidFill>
                  <a:srgbClr val="000000"/>
                </a:solidFill>
                <a:latin typeface="Consolas" panose="020B0609020204030204" pitchFamily="49" charset="0"/>
              </a:rPr>
              <a:t>;</a:t>
            </a:r>
          </a:p>
          <a:p>
            <a:pPr marL="114300" indent="0">
              <a:buNone/>
            </a:pPr>
            <a:r>
              <a:rPr lang="en-US">
                <a:solidFill>
                  <a:srgbClr val="0000FF"/>
                </a:solidFill>
                <a:latin typeface="Consolas" panose="020B0609020204030204" pitchFamily="49" charset="0"/>
              </a:rPr>
              <a:t>import</a:t>
            </a:r>
            <a:r>
              <a:rPr lang="en-US">
                <a:solidFill>
                  <a:srgbClr val="000000"/>
                </a:solidFill>
                <a:latin typeface="Consolas" panose="020B0609020204030204" pitchFamily="49" charset="0"/>
              </a:rPr>
              <a:t> { map } </a:t>
            </a:r>
            <a:r>
              <a:rPr lang="en-US">
                <a:solidFill>
                  <a:srgbClr val="0000FF"/>
                </a:solidFill>
                <a:latin typeface="Consolas" panose="020B0609020204030204" pitchFamily="49" charset="0"/>
              </a:rPr>
              <a:t>from</a:t>
            </a:r>
            <a:r>
              <a:rPr lang="en-US">
                <a:solidFill>
                  <a:srgbClr val="000000"/>
                </a:solidFill>
                <a:latin typeface="Consolas" panose="020B0609020204030204" pitchFamily="49" charset="0"/>
              </a:rPr>
              <a:t> </a:t>
            </a:r>
            <a:r>
              <a:rPr lang="en-US">
                <a:solidFill>
                  <a:srgbClr val="A31515"/>
                </a:solidFill>
                <a:latin typeface="Consolas" panose="020B0609020204030204" pitchFamily="49" charset="0"/>
              </a:rPr>
              <a:t>'</a:t>
            </a:r>
            <a:r>
              <a:rPr lang="en-US" err="1">
                <a:solidFill>
                  <a:srgbClr val="A31515"/>
                </a:solidFill>
                <a:latin typeface="Consolas" panose="020B0609020204030204" pitchFamily="49" charset="0"/>
              </a:rPr>
              <a:t>rxjs</a:t>
            </a:r>
            <a:r>
              <a:rPr lang="en-US">
                <a:solidFill>
                  <a:srgbClr val="A31515"/>
                </a:solidFill>
                <a:latin typeface="Consolas" panose="020B0609020204030204" pitchFamily="49" charset="0"/>
              </a:rPr>
              <a:t>/operators'</a:t>
            </a:r>
            <a:r>
              <a:rPr lang="en-US">
                <a:solidFill>
                  <a:srgbClr val="000000"/>
                </a:solidFill>
                <a:latin typeface="Consolas" panose="020B0609020204030204" pitchFamily="49" charset="0"/>
              </a:rPr>
              <a:t>;</a:t>
            </a:r>
          </a:p>
          <a:p>
            <a:pPr marL="114300" indent="0">
              <a:buNone/>
            </a:pPr>
            <a:br>
              <a:rPr lang="en-US">
                <a:solidFill>
                  <a:srgbClr val="000000"/>
                </a:solidFill>
                <a:latin typeface="Consolas" panose="020B0609020204030204" pitchFamily="49" charset="0"/>
              </a:rPr>
            </a:br>
            <a:r>
              <a:rPr lang="en-US">
                <a:solidFill>
                  <a:srgbClr val="0000FF"/>
                </a:solidFill>
                <a:latin typeface="Consolas" panose="020B0609020204030204" pitchFamily="49" charset="0"/>
              </a:rPr>
              <a:t>export</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interface</a:t>
            </a:r>
            <a:r>
              <a:rPr lang="en-US">
                <a:solidFill>
                  <a:srgbClr val="000000"/>
                </a:solidFill>
                <a:latin typeface="Consolas" panose="020B0609020204030204" pitchFamily="49" charset="0"/>
              </a:rPr>
              <a:t> Item {</a:t>
            </a:r>
          </a:p>
          <a:p>
            <a:pPr marL="114300" indent="0">
              <a:buNone/>
            </a:pPr>
            <a:r>
              <a:rPr lang="en-US">
                <a:solidFill>
                  <a:srgbClr val="000000"/>
                </a:solidFill>
                <a:latin typeface="Consolas" panose="020B0609020204030204" pitchFamily="49" charset="0"/>
              </a:rPr>
              <a:t>  name		: string;</a:t>
            </a:r>
          </a:p>
          <a:p>
            <a:pPr marL="114300" indent="0">
              <a:buNone/>
            </a:pPr>
            <a:r>
              <a:rPr lang="en-US">
                <a:solidFill>
                  <a:srgbClr val="000000"/>
                </a:solidFill>
                <a:latin typeface="Consolas" panose="020B0609020204030204" pitchFamily="49" charset="0"/>
              </a:rPr>
              <a:t>  description	: string;</a:t>
            </a:r>
          </a:p>
          <a:p>
            <a:pPr marL="114300" indent="0">
              <a:buNone/>
            </a:pPr>
            <a:r>
              <a:rPr lang="en-US">
                <a:solidFill>
                  <a:srgbClr val="000000"/>
                </a:solidFill>
                <a:latin typeface="Consolas" panose="020B0609020204030204" pitchFamily="49" charset="0"/>
              </a:rPr>
              <a:t>}</a:t>
            </a:r>
          </a:p>
          <a:p>
            <a:pPr marL="114300" indent="0">
              <a:buNone/>
            </a:pPr>
            <a:br>
              <a:rPr lang="en-US">
                <a:solidFill>
                  <a:srgbClr val="000000"/>
                </a:solidFill>
                <a:latin typeface="Consolas" panose="020B0609020204030204" pitchFamily="49" charset="0"/>
              </a:rPr>
            </a:br>
            <a:r>
              <a:rPr lang="en-US">
                <a:solidFill>
                  <a:srgbClr val="000000"/>
                </a:solidFill>
                <a:latin typeface="Consolas" panose="020B0609020204030204" pitchFamily="49" charset="0"/>
              </a:rPr>
              <a:t>@Injectable({</a:t>
            </a:r>
          </a:p>
          <a:p>
            <a:pPr marL="114300" indent="0">
              <a:buNone/>
            </a:pPr>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providedIn</a:t>
            </a:r>
            <a:r>
              <a:rPr lang="en-US">
                <a:solidFill>
                  <a:srgbClr val="000000"/>
                </a:solidFill>
                <a:latin typeface="Consolas" panose="020B0609020204030204" pitchFamily="49" charset="0"/>
              </a:rPr>
              <a:t>: </a:t>
            </a:r>
            <a:r>
              <a:rPr lang="en-US">
                <a:solidFill>
                  <a:srgbClr val="A31515"/>
                </a:solidFill>
                <a:latin typeface="Consolas" panose="020B0609020204030204" pitchFamily="49" charset="0"/>
              </a:rPr>
              <a:t>'root'</a:t>
            </a:r>
            <a:endParaRPr lang="en-US">
              <a:solidFill>
                <a:srgbClr val="000000"/>
              </a:solidFill>
              <a:latin typeface="Consolas" panose="020B0609020204030204" pitchFamily="49" charset="0"/>
            </a:endParaRPr>
          </a:p>
          <a:p>
            <a:pPr marL="114300" indent="0">
              <a:buNone/>
            </a:pPr>
            <a:r>
              <a:rPr lang="en-US">
                <a:solidFill>
                  <a:srgbClr val="000000"/>
                </a:solidFill>
                <a:latin typeface="Consolas" panose="020B0609020204030204" pitchFamily="49" charset="0"/>
              </a:rPr>
              <a:t>})</a:t>
            </a:r>
          </a:p>
          <a:p>
            <a:pPr marL="114300" indent="0">
              <a:buNone/>
            </a:pPr>
            <a:br>
              <a:rPr lang="en-US">
                <a:solidFill>
                  <a:srgbClr val="000000"/>
                </a:solidFill>
                <a:latin typeface="Consolas" panose="020B0609020204030204" pitchFamily="49" charset="0"/>
              </a:rPr>
            </a:br>
            <a:r>
              <a:rPr lang="en-US">
                <a:solidFill>
                  <a:srgbClr val="0000FF"/>
                </a:solidFill>
                <a:latin typeface="Consolas" panose="020B0609020204030204" pitchFamily="49" charset="0"/>
              </a:rPr>
              <a:t>export</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class</a:t>
            </a:r>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AngularFirebaseService</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implements</a:t>
            </a:r>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OnInit</a:t>
            </a:r>
            <a:r>
              <a:rPr lang="en-US">
                <a:solidFill>
                  <a:srgbClr val="000000"/>
                </a:solidFill>
                <a:latin typeface="Consolas" panose="020B0609020204030204" pitchFamily="49" charset="0"/>
              </a:rPr>
              <a:t>{</a:t>
            </a:r>
          </a:p>
          <a:p>
            <a:pPr marL="114300" indent="0">
              <a:buNone/>
            </a:pPr>
            <a:r>
              <a:rPr lang="en-US">
                <a:solidFill>
                  <a:srgbClr val="000000"/>
                </a:solidFill>
                <a:latin typeface="Consolas" panose="020B0609020204030204" pitchFamily="49" charset="0"/>
              </a:rPr>
              <a:t>  </a:t>
            </a:r>
          </a:p>
          <a:p>
            <a:pPr marL="114300" indent="0">
              <a:buNone/>
            </a:pPr>
            <a:r>
              <a:rPr lang="en-US">
                <a:solidFill>
                  <a:srgbClr val="0000FF"/>
                </a:solidFill>
                <a:latin typeface="Consolas" panose="020B0609020204030204" pitchFamily="49" charset="0"/>
              </a:rPr>
              <a:t>  public</a:t>
            </a:r>
            <a:r>
              <a:rPr lang="en-US">
                <a:solidFill>
                  <a:srgbClr val="000000"/>
                </a:solidFill>
                <a:latin typeface="Consolas" panose="020B0609020204030204" pitchFamily="49" charset="0"/>
              </a:rPr>
              <a:t> </a:t>
            </a:r>
            <a:r>
              <a:rPr lang="en-US" b="1" err="1">
                <a:solidFill>
                  <a:srgbClr val="000000"/>
                </a:solidFill>
                <a:latin typeface="Consolas" panose="020B0609020204030204" pitchFamily="49" charset="0"/>
              </a:rPr>
              <a:t>ItemsList</a:t>
            </a:r>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AngularFireList</a:t>
            </a:r>
            <a:r>
              <a:rPr lang="en-US">
                <a:solidFill>
                  <a:srgbClr val="000000"/>
                </a:solidFill>
                <a:latin typeface="Consolas" panose="020B0609020204030204" pitchFamily="49" charset="0"/>
              </a:rPr>
              <a:t>&lt;any[]&gt;;</a:t>
            </a:r>
          </a:p>
          <a:p>
            <a:pPr marL="114300" indent="0">
              <a:buNone/>
            </a:pP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public</a:t>
            </a:r>
            <a:r>
              <a:rPr lang="en-US">
                <a:solidFill>
                  <a:srgbClr val="000000"/>
                </a:solidFill>
                <a:latin typeface="Consolas" panose="020B0609020204030204" pitchFamily="49" charset="0"/>
              </a:rPr>
              <a:t> </a:t>
            </a:r>
            <a:r>
              <a:rPr lang="en-US" b="1">
                <a:solidFill>
                  <a:srgbClr val="000000"/>
                </a:solidFill>
                <a:latin typeface="Consolas" panose="020B0609020204030204" pitchFamily="49" charset="0"/>
              </a:rPr>
              <a:t>Items</a:t>
            </a:r>
            <a:r>
              <a:rPr lang="en-US">
                <a:solidFill>
                  <a:srgbClr val="000000"/>
                </a:solidFill>
                <a:latin typeface="Consolas" panose="020B0609020204030204" pitchFamily="49" charset="0"/>
              </a:rPr>
              <a:t>: Observable&lt;any[]&gt;;</a:t>
            </a:r>
          </a:p>
          <a:p>
            <a:pPr marL="114300" indent="0">
              <a:buNone/>
            </a:pPr>
            <a:r>
              <a:rPr lang="en-US">
                <a:solidFill>
                  <a:srgbClr val="000000"/>
                </a:solidFill>
                <a:latin typeface="Consolas" panose="020B0609020204030204" pitchFamily="49" charset="0"/>
              </a:rPr>
              <a:t>    </a:t>
            </a:r>
          </a:p>
          <a:p>
            <a:pPr marL="114300" indent="0">
              <a:buNone/>
            </a:pPr>
            <a:r>
              <a:rPr lang="en-US">
                <a:solidFill>
                  <a:srgbClr val="000000"/>
                </a:solidFill>
                <a:latin typeface="Consolas" panose="020B0609020204030204" pitchFamily="49" charset="0"/>
              </a:rPr>
              <a:t>  </a:t>
            </a:r>
            <a:br>
              <a:rPr lang="en-US">
                <a:solidFill>
                  <a:srgbClr val="000000"/>
                </a:solidFill>
                <a:latin typeface="Consolas" panose="020B0609020204030204" pitchFamily="49" charset="0"/>
              </a:rPr>
            </a:br>
            <a:endParaRPr lang="en-US">
              <a:solidFill>
                <a:srgbClr val="000000"/>
              </a:solidFill>
              <a:latin typeface="Consolas" panose="020B0609020204030204" pitchFamily="49" charset="0"/>
            </a:endParaRPr>
          </a:p>
          <a:p>
            <a:pPr marL="114300" indent="0">
              <a:buNone/>
            </a:pPr>
            <a:endParaRPr lang="en-US"/>
          </a:p>
        </p:txBody>
      </p:sp>
    </p:spTree>
    <p:extLst>
      <p:ext uri="{BB962C8B-B14F-4D97-AF65-F5344CB8AC3E}">
        <p14:creationId xmlns:p14="http://schemas.microsoft.com/office/powerpoint/2010/main" val="262791409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92162"/>
          </a:xfrm>
        </p:spPr>
        <p:txBody>
          <a:bodyPr/>
          <a:lstStyle/>
          <a:p>
            <a:r>
              <a:rPr lang="en-US" sz="3200"/>
              <a:t>Implement Firebase </a:t>
            </a:r>
            <a:r>
              <a:rPr lang="en-US" sz="3200" b="1">
                <a:solidFill>
                  <a:schemeClr val="tx1"/>
                </a:solidFill>
              </a:rPr>
              <a:t>Service</a:t>
            </a:r>
            <a:br>
              <a:rPr lang="en-US" sz="4000" b="1"/>
            </a:br>
            <a:r>
              <a:rPr lang="en-US" sz="1600" b="1"/>
              <a:t>					</a:t>
            </a:r>
            <a:r>
              <a:rPr lang="en-US" sz="1600"/>
              <a:t>with </a:t>
            </a:r>
            <a:r>
              <a:rPr lang="en-US" sz="1800" b="1" err="1">
                <a:solidFill>
                  <a:srgbClr val="000000"/>
                </a:solidFill>
                <a:latin typeface="Consolas"/>
              </a:rPr>
              <a:t>AngularFireList</a:t>
            </a:r>
            <a:endParaRPr lang="en-US" sz="1800" b="1"/>
          </a:p>
        </p:txBody>
      </p:sp>
      <p:sp>
        <p:nvSpPr>
          <p:cNvPr id="3" name="Content Placeholder 2"/>
          <p:cNvSpPr>
            <a:spLocks noGrp="1"/>
          </p:cNvSpPr>
          <p:nvPr>
            <p:ph idx="1"/>
          </p:nvPr>
        </p:nvSpPr>
        <p:spPr>
          <a:xfrm>
            <a:off x="457200" y="1143000"/>
            <a:ext cx="7620000" cy="5257800"/>
          </a:xfrm>
        </p:spPr>
        <p:txBody>
          <a:bodyPr>
            <a:normAutofit fontScale="62500" lnSpcReduction="20000"/>
          </a:bodyPr>
          <a:lstStyle/>
          <a:p>
            <a:pPr marL="114300" indent="0">
              <a:buNone/>
            </a:pPr>
            <a:r>
              <a:rPr lang="en-US" b="1">
                <a:solidFill>
                  <a:srgbClr val="0000FF"/>
                </a:solidFill>
                <a:latin typeface="Consolas" panose="020B0609020204030204" pitchFamily="49" charset="0"/>
              </a:rPr>
              <a:t>constructor</a:t>
            </a:r>
            <a:r>
              <a:rPr lang="en-US">
                <a:solidFill>
                  <a:srgbClr val="000000"/>
                </a:solidFill>
                <a:latin typeface="Consolas" panose="020B0609020204030204" pitchFamily="49" charset="0"/>
              </a:rPr>
              <a:t>(</a:t>
            </a:r>
            <a:r>
              <a:rPr lang="en-US">
                <a:solidFill>
                  <a:srgbClr val="0000FF"/>
                </a:solidFill>
                <a:latin typeface="Consolas" panose="020B0609020204030204" pitchFamily="49" charset="0"/>
              </a:rPr>
              <a:t>public</a:t>
            </a:r>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AFDatabase</a:t>
            </a:r>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AngularFireDatabase</a:t>
            </a:r>
            <a:r>
              <a:rPr lang="en-US">
                <a:solidFill>
                  <a:srgbClr val="000000"/>
                </a:solidFill>
                <a:latin typeface="Consolas" panose="020B0609020204030204" pitchFamily="49" charset="0"/>
              </a:rPr>
              <a:t>) </a:t>
            </a:r>
          </a:p>
          <a:p>
            <a:pPr marL="114300" indent="0">
              <a:buNone/>
            </a:pPr>
            <a:r>
              <a:rPr lang="en-US">
                <a:solidFill>
                  <a:srgbClr val="000000"/>
                </a:solidFill>
                <a:latin typeface="Consolas" panose="020B0609020204030204" pitchFamily="49" charset="0"/>
              </a:rPr>
              <a:t>{</a:t>
            </a:r>
          </a:p>
          <a:p>
            <a:pPr marL="114300" indent="0">
              <a:buNone/>
            </a:pPr>
            <a:r>
              <a:rPr lang="en-US">
                <a:solidFill>
                  <a:srgbClr val="0000FF"/>
                </a:solidFill>
                <a:latin typeface="Consolas" panose="020B0609020204030204" pitchFamily="49" charset="0"/>
              </a:rPr>
              <a:t>    </a:t>
            </a:r>
            <a:r>
              <a:rPr lang="en-US" err="1">
                <a:solidFill>
                  <a:srgbClr val="0000FF"/>
                </a:solidFill>
                <a:latin typeface="Consolas" panose="020B0609020204030204" pitchFamily="49" charset="0"/>
              </a:rPr>
              <a:t>this</a:t>
            </a:r>
            <a:r>
              <a:rPr lang="en-US" err="1">
                <a:solidFill>
                  <a:srgbClr val="000000"/>
                </a:solidFill>
                <a:latin typeface="Consolas" panose="020B0609020204030204" pitchFamily="49" charset="0"/>
              </a:rPr>
              <a:t>.ItemsList</a:t>
            </a:r>
            <a:r>
              <a:rPr lang="en-US">
                <a:solidFill>
                  <a:srgbClr val="000000"/>
                </a:solidFill>
                <a:latin typeface="Consolas" panose="020B0609020204030204" pitchFamily="49" charset="0"/>
              </a:rPr>
              <a:t> = </a:t>
            </a:r>
            <a:r>
              <a:rPr lang="en-US" err="1">
                <a:solidFill>
                  <a:srgbClr val="0000FF"/>
                </a:solidFill>
                <a:latin typeface="Consolas" panose="020B0609020204030204" pitchFamily="49" charset="0"/>
              </a:rPr>
              <a:t>this</a:t>
            </a:r>
            <a:r>
              <a:rPr lang="en-US" err="1">
                <a:solidFill>
                  <a:srgbClr val="000000"/>
                </a:solidFill>
                <a:latin typeface="Consolas" panose="020B0609020204030204" pitchFamily="49" charset="0"/>
              </a:rPr>
              <a:t>.AFDatabase.list</a:t>
            </a:r>
            <a:r>
              <a:rPr lang="en-US">
                <a:solidFill>
                  <a:srgbClr val="000000"/>
                </a:solidFill>
                <a:latin typeface="Consolas" panose="020B0609020204030204" pitchFamily="49" charset="0"/>
              </a:rPr>
              <a:t>(</a:t>
            </a:r>
            <a:r>
              <a:rPr lang="en-US">
                <a:solidFill>
                  <a:srgbClr val="A31515"/>
                </a:solidFill>
                <a:latin typeface="Consolas" panose="020B0609020204030204" pitchFamily="49" charset="0"/>
              </a:rPr>
              <a:t>'/</a:t>
            </a:r>
            <a:r>
              <a:rPr lang="en-US" err="1">
                <a:solidFill>
                  <a:srgbClr val="A31515"/>
                </a:solidFill>
                <a:latin typeface="Consolas" panose="020B0609020204030204" pitchFamily="49" charset="0"/>
              </a:rPr>
              <a:t>ItemsList</a:t>
            </a:r>
            <a:r>
              <a:rPr lang="en-US">
                <a:solidFill>
                  <a:srgbClr val="A31515"/>
                </a:solidFill>
                <a:latin typeface="Consolas" panose="020B0609020204030204" pitchFamily="49" charset="0"/>
              </a:rPr>
              <a:t>'</a:t>
            </a:r>
            <a:r>
              <a:rPr lang="en-US">
                <a:solidFill>
                  <a:srgbClr val="000000"/>
                </a:solidFill>
                <a:latin typeface="Consolas" panose="020B0609020204030204" pitchFamily="49" charset="0"/>
              </a:rPr>
              <a:t>);</a:t>
            </a:r>
          </a:p>
          <a:p>
            <a:pPr marL="114300" indent="0">
              <a:buNone/>
            </a:pPr>
            <a:r>
              <a:rPr lang="en-US">
                <a:solidFill>
                  <a:srgbClr val="000000"/>
                </a:solidFill>
                <a:latin typeface="Consolas" panose="020B0609020204030204" pitchFamily="49" charset="0"/>
              </a:rPr>
              <a:t>    </a:t>
            </a:r>
            <a:r>
              <a:rPr lang="en-US">
                <a:solidFill>
                  <a:srgbClr val="008000"/>
                </a:solidFill>
                <a:latin typeface="Consolas" panose="020B0609020204030204" pitchFamily="49" charset="0"/>
              </a:rPr>
              <a:t>// Use </a:t>
            </a:r>
            <a:r>
              <a:rPr lang="en-US" err="1">
                <a:solidFill>
                  <a:srgbClr val="008000"/>
                </a:solidFill>
                <a:latin typeface="Consolas" panose="020B0609020204030204" pitchFamily="49" charset="0"/>
              </a:rPr>
              <a:t>snapshotChanges</a:t>
            </a:r>
            <a:r>
              <a:rPr lang="en-US">
                <a:solidFill>
                  <a:srgbClr val="008000"/>
                </a:solidFill>
                <a:latin typeface="Consolas" panose="020B0609020204030204" pitchFamily="49" charset="0"/>
              </a:rPr>
              <a:t>().map() to store the key</a:t>
            </a:r>
            <a:endParaRPr lang="en-US">
              <a:solidFill>
                <a:srgbClr val="000000"/>
              </a:solidFill>
              <a:latin typeface="Consolas" panose="020B0609020204030204" pitchFamily="49" charset="0"/>
            </a:endParaRPr>
          </a:p>
          <a:p>
            <a:pPr marL="114300" indent="0">
              <a:buNone/>
            </a:pPr>
            <a:r>
              <a:rPr lang="en-US">
                <a:solidFill>
                  <a:srgbClr val="000000"/>
                </a:solidFill>
                <a:latin typeface="Consolas" panose="020B0609020204030204" pitchFamily="49" charset="0"/>
              </a:rPr>
              <a:t>    </a:t>
            </a:r>
            <a:r>
              <a:rPr lang="en-US" err="1">
                <a:solidFill>
                  <a:srgbClr val="0000FF"/>
                </a:solidFill>
                <a:latin typeface="Consolas" panose="020B0609020204030204" pitchFamily="49" charset="0"/>
              </a:rPr>
              <a:t>this</a:t>
            </a:r>
            <a:r>
              <a:rPr lang="en-US" err="1">
                <a:solidFill>
                  <a:srgbClr val="000000"/>
                </a:solidFill>
                <a:latin typeface="Consolas" panose="020B0609020204030204" pitchFamily="49" charset="0"/>
              </a:rPr>
              <a:t>.Items</a:t>
            </a:r>
            <a:r>
              <a:rPr lang="en-US">
                <a:solidFill>
                  <a:srgbClr val="000000"/>
                </a:solidFill>
                <a:latin typeface="Consolas" panose="020B0609020204030204" pitchFamily="49" charset="0"/>
              </a:rPr>
              <a:t> = </a:t>
            </a:r>
            <a:r>
              <a:rPr lang="en-US" err="1">
                <a:solidFill>
                  <a:srgbClr val="0000FF"/>
                </a:solidFill>
                <a:latin typeface="Consolas" panose="020B0609020204030204" pitchFamily="49" charset="0"/>
              </a:rPr>
              <a:t>this</a:t>
            </a:r>
            <a:r>
              <a:rPr lang="en-US" err="1">
                <a:solidFill>
                  <a:srgbClr val="000000"/>
                </a:solidFill>
                <a:latin typeface="Consolas" panose="020B0609020204030204" pitchFamily="49" charset="0"/>
              </a:rPr>
              <a:t>.ItemsList.snapshotChanges</a:t>
            </a:r>
            <a:r>
              <a:rPr lang="en-US">
                <a:solidFill>
                  <a:srgbClr val="000000"/>
                </a:solidFill>
                <a:latin typeface="Consolas" panose="020B0609020204030204" pitchFamily="49" charset="0"/>
              </a:rPr>
              <a:t>().pipe(</a:t>
            </a:r>
          </a:p>
          <a:p>
            <a:pPr marL="114300" indent="0">
              <a:buNone/>
            </a:pPr>
            <a:r>
              <a:rPr lang="en-US">
                <a:solidFill>
                  <a:srgbClr val="000000"/>
                </a:solidFill>
                <a:latin typeface="Consolas" panose="020B0609020204030204" pitchFamily="49" charset="0"/>
              </a:rPr>
              <a:t>      map(changes </a:t>
            </a:r>
            <a:r>
              <a:rPr lang="en-US">
                <a:solidFill>
                  <a:srgbClr val="0000FF"/>
                </a:solidFill>
                <a:latin typeface="Consolas" panose="020B0609020204030204" pitchFamily="49" charset="0"/>
              </a:rPr>
              <a:t>=&gt;</a:t>
            </a:r>
            <a:r>
              <a:rPr lang="en-US">
                <a:solidFill>
                  <a:srgbClr val="000000"/>
                </a:solidFill>
                <a:latin typeface="Consolas" panose="020B0609020204030204" pitchFamily="49" charset="0"/>
              </a:rPr>
              <a:t> </a:t>
            </a:r>
          </a:p>
          <a:p>
            <a:pPr marL="114300" indent="0">
              <a:buNone/>
            </a:pPr>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changes.map</a:t>
            </a:r>
            <a:r>
              <a:rPr lang="en-US">
                <a:solidFill>
                  <a:srgbClr val="000000"/>
                </a:solidFill>
                <a:latin typeface="Consolas" panose="020B0609020204030204" pitchFamily="49" charset="0"/>
              </a:rPr>
              <a:t>(c </a:t>
            </a:r>
            <a:r>
              <a:rPr lang="en-US">
                <a:solidFill>
                  <a:srgbClr val="0000FF"/>
                </a:solidFill>
                <a:latin typeface="Consolas" panose="020B0609020204030204" pitchFamily="49" charset="0"/>
              </a:rPr>
              <a:t>=&gt;</a:t>
            </a:r>
            <a:r>
              <a:rPr lang="en-US">
                <a:solidFill>
                  <a:srgbClr val="000000"/>
                </a:solidFill>
                <a:latin typeface="Consolas" panose="020B0609020204030204" pitchFamily="49" charset="0"/>
              </a:rPr>
              <a:t> ({ key: </a:t>
            </a:r>
            <a:r>
              <a:rPr lang="en-US" err="1">
                <a:solidFill>
                  <a:srgbClr val="000000"/>
                </a:solidFill>
                <a:latin typeface="Consolas" panose="020B0609020204030204" pitchFamily="49" charset="0"/>
              </a:rPr>
              <a:t>c.payload.key</a:t>
            </a:r>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c.payload.val</a:t>
            </a:r>
            <a:r>
              <a:rPr lang="en-US">
                <a:solidFill>
                  <a:srgbClr val="000000"/>
                </a:solidFill>
                <a:latin typeface="Consolas" panose="020B0609020204030204" pitchFamily="49" charset="0"/>
              </a:rPr>
              <a:t>() }) )</a:t>
            </a:r>
          </a:p>
          <a:p>
            <a:pPr marL="114300" indent="0">
              <a:buNone/>
            </a:pPr>
            <a:r>
              <a:rPr lang="en-US">
                <a:solidFill>
                  <a:srgbClr val="000000"/>
                </a:solidFill>
                <a:latin typeface="Consolas" panose="020B0609020204030204" pitchFamily="49" charset="0"/>
              </a:rPr>
              <a:t>      )</a:t>
            </a:r>
          </a:p>
          <a:p>
            <a:pPr marL="114300" indent="0">
              <a:buNone/>
            </a:pPr>
            <a:r>
              <a:rPr lang="en-US">
                <a:solidFill>
                  <a:srgbClr val="000000"/>
                </a:solidFill>
                <a:latin typeface="Consolas" panose="020B0609020204030204" pitchFamily="49" charset="0"/>
              </a:rPr>
              <a:t>    );</a:t>
            </a:r>
          </a:p>
          <a:p>
            <a:pPr marL="114300" indent="0">
              <a:buNone/>
            </a:pPr>
            <a:r>
              <a:rPr lang="en-US">
                <a:solidFill>
                  <a:srgbClr val="000000"/>
                </a:solidFill>
                <a:latin typeface="Consolas" panose="020B0609020204030204" pitchFamily="49" charset="0"/>
              </a:rPr>
              <a:t> }   </a:t>
            </a:r>
          </a:p>
          <a:p>
            <a:pPr marL="114300" indent="0">
              <a:buNone/>
            </a:pPr>
            <a:r>
              <a:rPr lang="en-US">
                <a:solidFill>
                  <a:srgbClr val="000000"/>
                </a:solidFill>
                <a:latin typeface="Consolas" panose="020B0609020204030204" pitchFamily="49" charset="0"/>
              </a:rPr>
              <a:t>  </a:t>
            </a:r>
          </a:p>
          <a:p>
            <a:pPr marL="114300" indent="0">
              <a:buNone/>
            </a:pPr>
            <a:r>
              <a:rPr lang="en-US">
                <a:solidFill>
                  <a:srgbClr val="000000"/>
                </a:solidFill>
                <a:latin typeface="Consolas" panose="020B0609020204030204" pitchFamily="49" charset="0"/>
              </a:rPr>
              <a:t>  </a:t>
            </a:r>
            <a:r>
              <a:rPr lang="en-US" b="1" err="1">
                <a:solidFill>
                  <a:srgbClr val="000000"/>
                </a:solidFill>
                <a:latin typeface="Consolas" panose="020B0609020204030204" pitchFamily="49" charset="0"/>
              </a:rPr>
              <a:t>ngOnInit</a:t>
            </a:r>
            <a:r>
              <a:rPr lang="en-US">
                <a:solidFill>
                  <a:srgbClr val="000000"/>
                </a:solidFill>
                <a:latin typeface="Consolas" panose="020B0609020204030204" pitchFamily="49" charset="0"/>
              </a:rPr>
              <a:t>(){</a:t>
            </a:r>
          </a:p>
          <a:p>
            <a:pPr marL="114300" indent="0">
              <a:buNone/>
            </a:pPr>
            <a:r>
              <a:rPr lang="en-US">
                <a:solidFill>
                  <a:srgbClr val="000000"/>
                </a:solidFill>
                <a:latin typeface="Consolas" panose="020B0609020204030204" pitchFamily="49" charset="0"/>
              </a:rPr>
              <a:t>    </a:t>
            </a:r>
            <a:r>
              <a:rPr lang="en-US" err="1">
                <a:solidFill>
                  <a:srgbClr val="0000FF"/>
                </a:solidFill>
                <a:latin typeface="Consolas" panose="020B0609020204030204" pitchFamily="49" charset="0"/>
              </a:rPr>
              <a:t>this</a:t>
            </a:r>
            <a:r>
              <a:rPr lang="en-US" err="1">
                <a:solidFill>
                  <a:srgbClr val="000000"/>
                </a:solidFill>
                <a:latin typeface="Consolas" panose="020B0609020204030204" pitchFamily="49" charset="0"/>
              </a:rPr>
              <a:t>.ItemsList</a:t>
            </a:r>
            <a:r>
              <a:rPr lang="en-US">
                <a:solidFill>
                  <a:srgbClr val="000000"/>
                </a:solidFill>
                <a:latin typeface="Consolas" panose="020B0609020204030204" pitchFamily="49" charset="0"/>
              </a:rPr>
              <a:t> = </a:t>
            </a:r>
            <a:r>
              <a:rPr lang="en-US" err="1">
                <a:solidFill>
                  <a:srgbClr val="0000FF"/>
                </a:solidFill>
                <a:latin typeface="Consolas" panose="020B0609020204030204" pitchFamily="49" charset="0"/>
              </a:rPr>
              <a:t>this</a:t>
            </a:r>
            <a:r>
              <a:rPr lang="en-US" err="1">
                <a:solidFill>
                  <a:srgbClr val="000000"/>
                </a:solidFill>
                <a:latin typeface="Consolas" panose="020B0609020204030204" pitchFamily="49" charset="0"/>
              </a:rPr>
              <a:t>.AFDatabase.list</a:t>
            </a:r>
            <a:r>
              <a:rPr lang="en-US">
                <a:solidFill>
                  <a:srgbClr val="000000"/>
                </a:solidFill>
                <a:latin typeface="Consolas" panose="020B0609020204030204" pitchFamily="49" charset="0"/>
              </a:rPr>
              <a:t>(</a:t>
            </a:r>
            <a:r>
              <a:rPr lang="en-US">
                <a:solidFill>
                  <a:srgbClr val="A31515"/>
                </a:solidFill>
                <a:latin typeface="Consolas" panose="020B0609020204030204" pitchFamily="49" charset="0"/>
              </a:rPr>
              <a:t>'/</a:t>
            </a:r>
            <a:r>
              <a:rPr lang="en-US" err="1">
                <a:solidFill>
                  <a:srgbClr val="A31515"/>
                </a:solidFill>
                <a:latin typeface="Consolas" panose="020B0609020204030204" pitchFamily="49" charset="0"/>
              </a:rPr>
              <a:t>ItemsList</a:t>
            </a:r>
            <a:r>
              <a:rPr lang="en-US">
                <a:solidFill>
                  <a:srgbClr val="A31515"/>
                </a:solidFill>
                <a:latin typeface="Consolas" panose="020B0609020204030204" pitchFamily="49" charset="0"/>
              </a:rPr>
              <a:t>'</a:t>
            </a:r>
            <a:r>
              <a:rPr lang="en-US">
                <a:solidFill>
                  <a:srgbClr val="000000"/>
                </a:solidFill>
                <a:latin typeface="Consolas" panose="020B0609020204030204" pitchFamily="49" charset="0"/>
              </a:rPr>
              <a:t>);</a:t>
            </a:r>
          </a:p>
          <a:p>
            <a:pPr marL="114300" indent="0">
              <a:buNone/>
            </a:pPr>
            <a:r>
              <a:rPr lang="en-US">
                <a:solidFill>
                  <a:srgbClr val="000000"/>
                </a:solidFill>
                <a:latin typeface="Consolas" panose="020B0609020204030204" pitchFamily="49" charset="0"/>
              </a:rPr>
              <a:t>  }</a:t>
            </a:r>
          </a:p>
          <a:p>
            <a:pPr marL="114300" indent="0">
              <a:buNone/>
            </a:pPr>
            <a:br>
              <a:rPr lang="en-US">
                <a:solidFill>
                  <a:srgbClr val="000000"/>
                </a:solidFill>
                <a:latin typeface="Consolas" panose="020B0609020204030204" pitchFamily="49" charset="0"/>
              </a:rPr>
            </a:br>
            <a:r>
              <a:rPr lang="en-US">
                <a:solidFill>
                  <a:srgbClr val="000000"/>
                </a:solidFill>
                <a:latin typeface="Consolas" panose="020B0609020204030204" pitchFamily="49" charset="0"/>
              </a:rPr>
              <a:t> </a:t>
            </a:r>
            <a:r>
              <a:rPr lang="en-US" b="1" err="1">
                <a:solidFill>
                  <a:srgbClr val="000000"/>
                </a:solidFill>
                <a:latin typeface="Consolas" panose="020B0609020204030204" pitchFamily="49" charset="0"/>
              </a:rPr>
              <a:t>addItem</a:t>
            </a:r>
            <a:r>
              <a:rPr lang="en-US">
                <a:solidFill>
                  <a:srgbClr val="000000"/>
                </a:solidFill>
                <a:latin typeface="Consolas" panose="020B0609020204030204" pitchFamily="49" charset="0"/>
              </a:rPr>
              <a:t>(item: Item){</a:t>
            </a:r>
          </a:p>
          <a:p>
            <a:pPr marL="114300" indent="0">
              <a:buNone/>
            </a:pPr>
            <a:r>
              <a:rPr lang="en-US">
                <a:solidFill>
                  <a:srgbClr val="000000"/>
                </a:solidFill>
                <a:latin typeface="Consolas" panose="020B0609020204030204" pitchFamily="49" charset="0"/>
              </a:rPr>
              <a:t>    </a:t>
            </a:r>
            <a:r>
              <a:rPr lang="en-US" err="1">
                <a:solidFill>
                  <a:srgbClr val="0000FF"/>
                </a:solidFill>
                <a:latin typeface="Consolas" panose="020B0609020204030204" pitchFamily="49" charset="0"/>
              </a:rPr>
              <a:t>this</a:t>
            </a:r>
            <a:r>
              <a:rPr lang="en-US" err="1">
                <a:solidFill>
                  <a:srgbClr val="000000"/>
                </a:solidFill>
                <a:latin typeface="Consolas" panose="020B0609020204030204" pitchFamily="49" charset="0"/>
              </a:rPr>
              <a:t>.AFDatabase.list</a:t>
            </a:r>
            <a:r>
              <a:rPr lang="en-US">
                <a:solidFill>
                  <a:srgbClr val="000000"/>
                </a:solidFill>
                <a:latin typeface="Consolas" panose="020B0609020204030204" pitchFamily="49" charset="0"/>
              </a:rPr>
              <a:t>(</a:t>
            </a:r>
            <a:r>
              <a:rPr lang="en-US">
                <a:solidFill>
                  <a:srgbClr val="A31515"/>
                </a:solidFill>
                <a:latin typeface="Consolas" panose="020B0609020204030204" pitchFamily="49" charset="0"/>
              </a:rPr>
              <a:t>'/</a:t>
            </a:r>
            <a:r>
              <a:rPr lang="en-US" err="1">
                <a:solidFill>
                  <a:srgbClr val="A31515"/>
                </a:solidFill>
                <a:latin typeface="Consolas" panose="020B0609020204030204" pitchFamily="49" charset="0"/>
              </a:rPr>
              <a:t>ItemsList</a:t>
            </a:r>
            <a:r>
              <a:rPr lang="en-US">
                <a:solidFill>
                  <a:srgbClr val="A31515"/>
                </a:solidFill>
                <a:latin typeface="Consolas" panose="020B0609020204030204" pitchFamily="49" charset="0"/>
              </a:rPr>
              <a:t>/'</a:t>
            </a:r>
            <a:r>
              <a:rPr lang="en-US">
                <a:solidFill>
                  <a:srgbClr val="000000"/>
                </a:solidFill>
                <a:latin typeface="Consolas" panose="020B0609020204030204" pitchFamily="49" charset="0"/>
              </a:rPr>
              <a:t>).push(item)</a:t>
            </a:r>
          </a:p>
          <a:p>
            <a:pPr marL="114300" indent="0">
              <a:buNone/>
            </a:pPr>
            <a:r>
              <a:rPr lang="en-US">
                <a:solidFill>
                  <a:srgbClr val="000000"/>
                </a:solidFill>
                <a:latin typeface="Consolas" panose="020B0609020204030204" pitchFamily="49" charset="0"/>
              </a:rPr>
              <a:t>    .then( (response) </a:t>
            </a:r>
            <a:r>
              <a:rPr lang="en-US">
                <a:solidFill>
                  <a:srgbClr val="0000FF"/>
                </a:solidFill>
                <a:latin typeface="Consolas" panose="020B0609020204030204" pitchFamily="49" charset="0"/>
              </a:rPr>
              <a:t>=&gt;</a:t>
            </a:r>
            <a:r>
              <a:rPr lang="en-US">
                <a:solidFill>
                  <a:srgbClr val="000000"/>
                </a:solidFill>
                <a:latin typeface="Consolas" panose="020B0609020204030204" pitchFamily="49" charset="0"/>
              </a:rPr>
              <a:t> {</a:t>
            </a:r>
          </a:p>
          <a:p>
            <a:pPr marL="114300" indent="0">
              <a:buNone/>
            </a:pPr>
            <a:r>
              <a:rPr lang="en-US">
                <a:solidFill>
                  <a:srgbClr val="000000"/>
                </a:solidFill>
                <a:latin typeface="Consolas" panose="020B0609020204030204" pitchFamily="49" charset="0"/>
              </a:rPr>
              <a:t>          alert(</a:t>
            </a:r>
            <a:r>
              <a:rPr lang="en-US">
                <a:solidFill>
                  <a:srgbClr val="A31515"/>
                </a:solidFill>
                <a:latin typeface="Consolas" panose="020B0609020204030204" pitchFamily="49" charset="0"/>
              </a:rPr>
              <a:t>'Added Successfully'</a:t>
            </a:r>
            <a:r>
              <a:rPr lang="en-US">
                <a:solidFill>
                  <a:srgbClr val="000000"/>
                </a:solidFill>
                <a:latin typeface="Consolas" panose="020B0609020204030204" pitchFamily="49" charset="0"/>
              </a:rPr>
              <a:t>);</a:t>
            </a:r>
          </a:p>
          <a:p>
            <a:pPr marL="114300" indent="0">
              <a:buNone/>
            </a:pPr>
            <a:r>
              <a:rPr lang="en-US">
                <a:solidFill>
                  <a:srgbClr val="000000"/>
                </a:solidFill>
                <a:latin typeface="Consolas" panose="020B0609020204030204" pitchFamily="49" charset="0"/>
              </a:rPr>
              <a:t>      });</a:t>
            </a:r>
          </a:p>
          <a:p>
            <a:pPr marL="114300" indent="0">
              <a:buNone/>
            </a:pPr>
            <a:r>
              <a:rPr lang="en-US">
                <a:solidFill>
                  <a:srgbClr val="000000"/>
                </a:solidFill>
                <a:latin typeface="Consolas" panose="020B0609020204030204" pitchFamily="49" charset="0"/>
              </a:rPr>
              <a:t>   }</a:t>
            </a:r>
          </a:p>
          <a:p>
            <a:pPr marL="114300" indent="0">
              <a:buNone/>
            </a:pPr>
            <a:r>
              <a:rPr lang="en-US">
                <a:solidFill>
                  <a:srgbClr val="000000"/>
                </a:solidFill>
                <a:latin typeface="Consolas" panose="020B0609020204030204" pitchFamily="49" charset="0"/>
              </a:rPr>
              <a:t>  </a:t>
            </a:r>
          </a:p>
          <a:p>
            <a:pPr marL="114300" indent="0">
              <a:buNone/>
            </a:pPr>
            <a:r>
              <a:rPr lang="en-US">
                <a:solidFill>
                  <a:srgbClr val="000000"/>
                </a:solidFill>
                <a:latin typeface="Consolas" panose="020B0609020204030204" pitchFamily="49" charset="0"/>
              </a:rPr>
              <a:t> </a:t>
            </a:r>
          </a:p>
        </p:txBody>
      </p:sp>
    </p:spTree>
    <p:extLst>
      <p:ext uri="{BB962C8B-B14F-4D97-AF65-F5344CB8AC3E}">
        <p14:creationId xmlns:p14="http://schemas.microsoft.com/office/powerpoint/2010/main" val="168402923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92162"/>
          </a:xfrm>
        </p:spPr>
        <p:txBody>
          <a:bodyPr/>
          <a:lstStyle/>
          <a:p>
            <a:r>
              <a:rPr lang="en-US" sz="3200"/>
              <a:t>Implement Firebase </a:t>
            </a:r>
            <a:r>
              <a:rPr lang="en-US" sz="3200" b="1">
                <a:solidFill>
                  <a:schemeClr val="tx1"/>
                </a:solidFill>
              </a:rPr>
              <a:t>Service</a:t>
            </a:r>
            <a:br>
              <a:rPr lang="en-US" sz="4000" b="1"/>
            </a:br>
            <a:r>
              <a:rPr lang="en-US" sz="1600" b="1"/>
              <a:t>					</a:t>
            </a:r>
            <a:r>
              <a:rPr lang="en-US" sz="1600"/>
              <a:t>with </a:t>
            </a:r>
            <a:r>
              <a:rPr lang="en-US" sz="1800" b="1" err="1">
                <a:solidFill>
                  <a:srgbClr val="000000"/>
                </a:solidFill>
                <a:latin typeface="Consolas"/>
              </a:rPr>
              <a:t>AngularFireList</a:t>
            </a:r>
            <a:endParaRPr lang="en-US" sz="1800" b="1"/>
          </a:p>
        </p:txBody>
      </p:sp>
      <p:sp>
        <p:nvSpPr>
          <p:cNvPr id="3" name="Content Placeholder 2"/>
          <p:cNvSpPr>
            <a:spLocks noGrp="1"/>
          </p:cNvSpPr>
          <p:nvPr>
            <p:ph idx="1"/>
          </p:nvPr>
        </p:nvSpPr>
        <p:spPr>
          <a:xfrm>
            <a:off x="457200" y="1143000"/>
            <a:ext cx="7620000" cy="5257800"/>
          </a:xfrm>
        </p:spPr>
        <p:txBody>
          <a:bodyPr>
            <a:normAutofit/>
          </a:bodyPr>
          <a:lstStyle/>
          <a:p>
            <a:pPr marL="114300" indent="0">
              <a:buNone/>
            </a:pPr>
            <a:r>
              <a:rPr lang="en-US" sz="1400" b="1" err="1">
                <a:solidFill>
                  <a:srgbClr val="000000"/>
                </a:solidFill>
                <a:latin typeface="Consolas" panose="020B0609020204030204" pitchFamily="49" charset="0"/>
              </a:rPr>
              <a:t>deleteItem</a:t>
            </a:r>
            <a:r>
              <a:rPr lang="en-US" sz="1400">
                <a:solidFill>
                  <a:srgbClr val="000000"/>
                </a:solidFill>
                <a:latin typeface="Consolas" panose="020B0609020204030204" pitchFamily="49" charset="0"/>
              </a:rPr>
              <a:t>(item){</a:t>
            </a:r>
          </a:p>
          <a:p>
            <a:pPr marL="114300" indent="0">
              <a:buNone/>
            </a:pPr>
            <a:r>
              <a:rPr lang="en-US" sz="1400">
                <a:solidFill>
                  <a:srgbClr val="000000"/>
                </a:solidFill>
                <a:latin typeface="Consolas" panose="020B0609020204030204" pitchFamily="49" charset="0"/>
              </a:rPr>
              <a:t>     </a:t>
            </a:r>
            <a:r>
              <a:rPr lang="en-US" sz="1400" err="1">
                <a:solidFill>
                  <a:srgbClr val="0000FF"/>
                </a:solidFill>
                <a:latin typeface="Consolas" panose="020B0609020204030204" pitchFamily="49" charset="0"/>
              </a:rPr>
              <a:t>this</a:t>
            </a:r>
            <a:r>
              <a:rPr lang="en-US" sz="1400" err="1">
                <a:solidFill>
                  <a:srgbClr val="000000"/>
                </a:solidFill>
                <a:latin typeface="Consolas" panose="020B0609020204030204" pitchFamily="49" charset="0"/>
              </a:rPr>
              <a:t>.AFDatabase.object</a:t>
            </a:r>
            <a:r>
              <a:rPr lang="en-US" sz="1400">
                <a:solidFill>
                  <a:srgbClr val="000000"/>
                </a:solidFill>
                <a:latin typeface="Consolas" panose="020B0609020204030204" pitchFamily="49" charset="0"/>
              </a:rPr>
              <a:t>(</a:t>
            </a:r>
            <a:r>
              <a:rPr lang="en-US" sz="1400">
                <a:solidFill>
                  <a:srgbClr val="A31515"/>
                </a:solidFill>
                <a:latin typeface="Consolas" panose="020B0609020204030204" pitchFamily="49" charset="0"/>
              </a:rPr>
              <a:t>'/</a:t>
            </a:r>
            <a:r>
              <a:rPr lang="en-US" sz="1400" err="1">
                <a:solidFill>
                  <a:srgbClr val="A31515"/>
                </a:solidFill>
                <a:latin typeface="Consolas" panose="020B0609020204030204" pitchFamily="49" charset="0"/>
              </a:rPr>
              <a:t>ItemsList</a:t>
            </a:r>
            <a:r>
              <a:rPr lang="en-US" sz="1400">
                <a:solidFill>
                  <a:srgbClr val="A31515"/>
                </a:solidFill>
                <a:latin typeface="Consolas" panose="020B0609020204030204" pitchFamily="49" charset="0"/>
              </a:rPr>
              <a:t>/'</a:t>
            </a:r>
            <a:r>
              <a:rPr lang="en-US" sz="1400">
                <a:solidFill>
                  <a:srgbClr val="000000"/>
                </a:solidFill>
                <a:latin typeface="Consolas" panose="020B0609020204030204" pitchFamily="49" charset="0"/>
              </a:rPr>
              <a:t>+</a:t>
            </a:r>
            <a:r>
              <a:rPr lang="en-US" sz="1400" err="1">
                <a:solidFill>
                  <a:srgbClr val="000000"/>
                </a:solidFill>
                <a:latin typeface="Consolas" panose="020B0609020204030204" pitchFamily="49" charset="0"/>
              </a:rPr>
              <a:t>item.key</a:t>
            </a:r>
            <a:r>
              <a:rPr lang="en-US" sz="1400">
                <a:solidFill>
                  <a:srgbClr val="000000"/>
                </a:solidFill>
                <a:latin typeface="Consolas" panose="020B0609020204030204" pitchFamily="49" charset="0"/>
              </a:rPr>
              <a:t>).remove()</a:t>
            </a:r>
          </a:p>
          <a:p>
            <a:pPr marL="114300" indent="0">
              <a:buNone/>
            </a:pPr>
            <a:r>
              <a:rPr lang="en-US" sz="1400">
                <a:solidFill>
                  <a:srgbClr val="000000"/>
                </a:solidFill>
                <a:latin typeface="Consolas" panose="020B0609020204030204" pitchFamily="49" charset="0"/>
              </a:rPr>
              <a:t>     .then( (response)</a:t>
            </a:r>
            <a:r>
              <a:rPr lang="en-US" sz="1400">
                <a:solidFill>
                  <a:srgbClr val="0000FF"/>
                </a:solidFill>
                <a:latin typeface="Consolas" panose="020B0609020204030204" pitchFamily="49" charset="0"/>
              </a:rPr>
              <a:t>=&gt;</a:t>
            </a:r>
            <a:r>
              <a:rPr lang="en-US" sz="1400">
                <a:solidFill>
                  <a:srgbClr val="000000"/>
                </a:solidFill>
                <a:latin typeface="Consolas" panose="020B0609020204030204" pitchFamily="49" charset="0"/>
              </a:rPr>
              <a:t> {</a:t>
            </a:r>
          </a:p>
          <a:p>
            <a:pPr marL="114300" indent="0">
              <a:buNone/>
            </a:pPr>
            <a:r>
              <a:rPr lang="en-US" sz="1400">
                <a:solidFill>
                  <a:srgbClr val="000000"/>
                </a:solidFill>
                <a:latin typeface="Consolas" panose="020B0609020204030204" pitchFamily="49" charset="0"/>
              </a:rPr>
              <a:t>       alert(</a:t>
            </a:r>
            <a:r>
              <a:rPr lang="en-US" sz="1400">
                <a:solidFill>
                  <a:srgbClr val="A31515"/>
                </a:solidFill>
                <a:latin typeface="Consolas" panose="020B0609020204030204" pitchFamily="49" charset="0"/>
              </a:rPr>
              <a:t>"Deleted successfully "</a:t>
            </a:r>
            <a:r>
              <a:rPr lang="en-US" sz="1400">
                <a:solidFill>
                  <a:srgbClr val="000000"/>
                </a:solidFill>
                <a:latin typeface="Consolas" panose="020B0609020204030204" pitchFamily="49" charset="0"/>
              </a:rPr>
              <a:t>+ item.name);</a:t>
            </a:r>
          </a:p>
          <a:p>
            <a:pPr marL="114300" indent="0">
              <a:buNone/>
            </a:pPr>
            <a:r>
              <a:rPr lang="en-US" sz="1400">
                <a:solidFill>
                  <a:srgbClr val="000000"/>
                </a:solidFill>
                <a:latin typeface="Consolas" panose="020B0609020204030204" pitchFamily="49" charset="0"/>
              </a:rPr>
              <a:t>     })</a:t>
            </a:r>
          </a:p>
          <a:p>
            <a:pPr marL="114300" indent="0">
              <a:buNone/>
            </a:pPr>
            <a:r>
              <a:rPr lang="en-US" sz="1400">
                <a:solidFill>
                  <a:srgbClr val="000000"/>
                </a:solidFill>
                <a:latin typeface="Consolas" panose="020B0609020204030204" pitchFamily="49" charset="0"/>
              </a:rPr>
              <a:t>   }</a:t>
            </a:r>
          </a:p>
          <a:p>
            <a:pPr marL="114300" indent="0">
              <a:buNone/>
            </a:pPr>
            <a:endParaRPr lang="en-US" sz="1400">
              <a:solidFill>
                <a:srgbClr val="000000"/>
              </a:solidFill>
              <a:latin typeface="Consolas" panose="020B0609020204030204" pitchFamily="49" charset="0"/>
            </a:endParaRPr>
          </a:p>
          <a:p>
            <a:pPr marL="114300" indent="0">
              <a:buNone/>
            </a:pPr>
            <a:endParaRPr lang="en-US" sz="1400">
              <a:solidFill>
                <a:srgbClr val="000000"/>
              </a:solidFill>
              <a:latin typeface="Consolas" panose="020B0609020204030204" pitchFamily="49" charset="0"/>
            </a:endParaRPr>
          </a:p>
          <a:p>
            <a:pPr marL="114300" indent="0">
              <a:buNone/>
            </a:pPr>
            <a:r>
              <a:rPr lang="en-US" sz="1400" b="1" err="1">
                <a:solidFill>
                  <a:srgbClr val="000000"/>
                </a:solidFill>
                <a:latin typeface="Consolas" panose="020B0609020204030204" pitchFamily="49" charset="0"/>
              </a:rPr>
              <a:t>updateItem</a:t>
            </a:r>
            <a:r>
              <a:rPr lang="en-US" sz="1400">
                <a:solidFill>
                  <a:srgbClr val="000000"/>
                </a:solidFill>
                <a:latin typeface="Consolas" panose="020B0609020204030204" pitchFamily="49" charset="0"/>
              </a:rPr>
              <a:t>(</a:t>
            </a:r>
            <a:r>
              <a:rPr lang="en-US" sz="1400" err="1">
                <a:solidFill>
                  <a:srgbClr val="000000"/>
                </a:solidFill>
                <a:latin typeface="Consolas" panose="020B0609020204030204" pitchFamily="49" charset="0"/>
              </a:rPr>
              <a:t>item,newItem</a:t>
            </a:r>
            <a:r>
              <a:rPr lang="en-US" sz="1400">
                <a:solidFill>
                  <a:srgbClr val="000000"/>
                </a:solidFill>
                <a:latin typeface="Consolas" panose="020B0609020204030204" pitchFamily="49" charset="0"/>
              </a:rPr>
              <a:t>){</a:t>
            </a:r>
          </a:p>
          <a:p>
            <a:pPr marL="114300" indent="0">
              <a:buNone/>
            </a:pPr>
            <a:r>
              <a:rPr lang="en-US" sz="1400">
                <a:solidFill>
                  <a:srgbClr val="000000"/>
                </a:solidFill>
                <a:latin typeface="Consolas" panose="020B0609020204030204" pitchFamily="49" charset="0"/>
              </a:rPr>
              <a:t>    </a:t>
            </a:r>
            <a:r>
              <a:rPr lang="en-US" sz="1400" err="1">
                <a:solidFill>
                  <a:srgbClr val="0000FF"/>
                </a:solidFill>
                <a:latin typeface="Consolas" panose="020B0609020204030204" pitchFamily="49" charset="0"/>
              </a:rPr>
              <a:t>this</a:t>
            </a:r>
            <a:r>
              <a:rPr lang="en-US" sz="1400" err="1">
                <a:solidFill>
                  <a:srgbClr val="000000"/>
                </a:solidFill>
                <a:latin typeface="Consolas" panose="020B0609020204030204" pitchFamily="49" charset="0"/>
              </a:rPr>
              <a:t>.AFDatabase.object</a:t>
            </a:r>
            <a:r>
              <a:rPr lang="en-US" sz="1400">
                <a:solidFill>
                  <a:srgbClr val="000000"/>
                </a:solidFill>
                <a:latin typeface="Consolas" panose="020B0609020204030204" pitchFamily="49" charset="0"/>
              </a:rPr>
              <a:t>(</a:t>
            </a:r>
            <a:r>
              <a:rPr lang="en-US" sz="1400">
                <a:solidFill>
                  <a:srgbClr val="A31515"/>
                </a:solidFill>
                <a:latin typeface="Consolas" panose="020B0609020204030204" pitchFamily="49" charset="0"/>
              </a:rPr>
              <a:t>'/</a:t>
            </a:r>
            <a:r>
              <a:rPr lang="en-US" sz="1400" err="1">
                <a:solidFill>
                  <a:srgbClr val="A31515"/>
                </a:solidFill>
                <a:latin typeface="Consolas" panose="020B0609020204030204" pitchFamily="49" charset="0"/>
              </a:rPr>
              <a:t>ItemsList</a:t>
            </a:r>
            <a:r>
              <a:rPr lang="en-US" sz="1400">
                <a:solidFill>
                  <a:srgbClr val="A31515"/>
                </a:solidFill>
                <a:latin typeface="Consolas" panose="020B0609020204030204" pitchFamily="49" charset="0"/>
              </a:rPr>
              <a:t>/'</a:t>
            </a:r>
            <a:r>
              <a:rPr lang="en-US" sz="1400">
                <a:solidFill>
                  <a:srgbClr val="000000"/>
                </a:solidFill>
                <a:latin typeface="Consolas" panose="020B0609020204030204" pitchFamily="49" charset="0"/>
              </a:rPr>
              <a:t>+</a:t>
            </a:r>
            <a:r>
              <a:rPr lang="en-US" sz="1400" err="1">
                <a:solidFill>
                  <a:srgbClr val="000000"/>
                </a:solidFill>
                <a:latin typeface="Consolas" panose="020B0609020204030204" pitchFamily="49" charset="0"/>
              </a:rPr>
              <a:t>item.key</a:t>
            </a:r>
            <a:r>
              <a:rPr lang="en-US" sz="1400">
                <a:solidFill>
                  <a:srgbClr val="000000"/>
                </a:solidFill>
                <a:latin typeface="Consolas" panose="020B0609020204030204" pitchFamily="49" charset="0"/>
              </a:rPr>
              <a:t>).update(</a:t>
            </a:r>
            <a:r>
              <a:rPr lang="en-US" sz="1400" err="1">
                <a:solidFill>
                  <a:srgbClr val="000000"/>
                </a:solidFill>
                <a:latin typeface="Consolas" panose="020B0609020204030204" pitchFamily="49" charset="0"/>
              </a:rPr>
              <a:t>newItem</a:t>
            </a:r>
            <a:r>
              <a:rPr lang="en-US" sz="1400">
                <a:solidFill>
                  <a:srgbClr val="000000"/>
                </a:solidFill>
                <a:latin typeface="Consolas" panose="020B0609020204030204" pitchFamily="49" charset="0"/>
              </a:rPr>
              <a:t>)</a:t>
            </a:r>
          </a:p>
          <a:p>
            <a:pPr marL="114300" indent="0">
              <a:buNone/>
            </a:pPr>
            <a:r>
              <a:rPr lang="en-US" sz="1400">
                <a:solidFill>
                  <a:srgbClr val="000000"/>
                </a:solidFill>
                <a:latin typeface="Consolas" panose="020B0609020204030204" pitchFamily="49" charset="0"/>
              </a:rPr>
              <a:t>    .then( (response)</a:t>
            </a:r>
            <a:r>
              <a:rPr lang="en-US" sz="1400">
                <a:solidFill>
                  <a:srgbClr val="0000FF"/>
                </a:solidFill>
                <a:latin typeface="Consolas" panose="020B0609020204030204" pitchFamily="49" charset="0"/>
              </a:rPr>
              <a:t>=&gt;</a:t>
            </a:r>
            <a:r>
              <a:rPr lang="en-US" sz="1400">
                <a:solidFill>
                  <a:srgbClr val="000000"/>
                </a:solidFill>
                <a:latin typeface="Consolas" panose="020B0609020204030204" pitchFamily="49" charset="0"/>
              </a:rPr>
              <a:t> {</a:t>
            </a:r>
          </a:p>
          <a:p>
            <a:pPr marL="114300" indent="0">
              <a:buNone/>
            </a:pPr>
            <a:r>
              <a:rPr lang="en-US" sz="1400">
                <a:solidFill>
                  <a:srgbClr val="000000"/>
                </a:solidFill>
                <a:latin typeface="Consolas" panose="020B0609020204030204" pitchFamily="49" charset="0"/>
              </a:rPr>
              <a:t>      alert(</a:t>
            </a:r>
            <a:r>
              <a:rPr lang="en-US" sz="1400">
                <a:solidFill>
                  <a:srgbClr val="A31515"/>
                </a:solidFill>
                <a:latin typeface="Consolas" panose="020B0609020204030204" pitchFamily="49" charset="0"/>
              </a:rPr>
              <a:t>"Updated successfully "</a:t>
            </a:r>
            <a:r>
              <a:rPr lang="en-US" sz="1400">
                <a:solidFill>
                  <a:srgbClr val="000000"/>
                </a:solidFill>
                <a:latin typeface="Consolas" panose="020B0609020204030204" pitchFamily="49" charset="0"/>
              </a:rPr>
              <a:t>+ item.name);</a:t>
            </a:r>
          </a:p>
          <a:p>
            <a:pPr marL="114300" indent="0">
              <a:buNone/>
            </a:pPr>
            <a:r>
              <a:rPr lang="en-US" sz="1400">
                <a:solidFill>
                  <a:srgbClr val="000000"/>
                </a:solidFill>
                <a:latin typeface="Consolas" panose="020B0609020204030204" pitchFamily="49" charset="0"/>
              </a:rPr>
              <a:t>    })</a:t>
            </a:r>
          </a:p>
          <a:p>
            <a:pPr marL="114300" indent="0">
              <a:buNone/>
            </a:pPr>
            <a:r>
              <a:rPr lang="en-US" sz="1400">
                <a:solidFill>
                  <a:srgbClr val="000000"/>
                </a:solidFill>
                <a:latin typeface="Consolas" panose="020B0609020204030204" pitchFamily="49" charset="0"/>
              </a:rPr>
              <a:t>  }</a:t>
            </a:r>
          </a:p>
          <a:p>
            <a:pPr marL="114300" indent="0">
              <a:buNone/>
            </a:pPr>
            <a:endParaRPr lang="en-US" sz="1400">
              <a:solidFill>
                <a:srgbClr val="000000"/>
              </a:solidFill>
              <a:latin typeface="Consolas" panose="020B0609020204030204" pitchFamily="49" charset="0"/>
            </a:endParaRPr>
          </a:p>
          <a:p>
            <a:pPr marL="114300" indent="0">
              <a:buNone/>
            </a:pPr>
            <a:r>
              <a:rPr lang="en-US" sz="1400">
                <a:solidFill>
                  <a:srgbClr val="000000"/>
                </a:solidFill>
                <a:latin typeface="Consolas" panose="020B0609020204030204" pitchFamily="49" charset="0"/>
              </a:rPr>
              <a:t>}</a:t>
            </a:r>
          </a:p>
          <a:p>
            <a:pPr marL="114300" indent="0">
              <a:buNone/>
            </a:pPr>
            <a:endParaRPr lang="en-US">
              <a:solidFill>
                <a:srgbClr val="000000"/>
              </a:solidFill>
              <a:latin typeface="Consolas" panose="020B0609020204030204" pitchFamily="49" charset="0"/>
            </a:endParaRPr>
          </a:p>
        </p:txBody>
      </p:sp>
    </p:spTree>
    <p:extLst>
      <p:ext uri="{BB962C8B-B14F-4D97-AF65-F5344CB8AC3E}">
        <p14:creationId xmlns:p14="http://schemas.microsoft.com/office/powerpoint/2010/main" val="4254704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Create or open an ionic project</a:t>
            </a:r>
          </a:p>
        </p:txBody>
      </p:sp>
      <p:sp>
        <p:nvSpPr>
          <p:cNvPr id="3" name="Subtitle 2"/>
          <p:cNvSpPr>
            <a:spLocks noGrp="1"/>
          </p:cNvSpPr>
          <p:nvPr>
            <p:ph type="subTitle" idx="1"/>
          </p:nvPr>
        </p:nvSpPr>
        <p:spPr/>
        <p:txBody>
          <a:bodyPr/>
          <a:lstStyle/>
          <a:p>
            <a:r>
              <a:rPr lang="en-US"/>
              <a:t>Step 3</a:t>
            </a:r>
          </a:p>
        </p:txBody>
      </p:sp>
    </p:spTree>
    <p:extLst>
      <p:ext uri="{BB962C8B-B14F-4D97-AF65-F5344CB8AC3E}">
        <p14:creationId xmlns:p14="http://schemas.microsoft.com/office/powerpoint/2010/main" val="213194620"/>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t>Use Firebase Service in </a:t>
            </a:r>
            <a:r>
              <a:rPr lang="en-US" sz="4000" err="1">
                <a:solidFill>
                  <a:schemeClr val="tx1"/>
                </a:solidFill>
              </a:rPr>
              <a:t>HomePage</a:t>
            </a:r>
            <a:endParaRPr lang="en-US" sz="2400" b="1">
              <a:solidFill>
                <a:schemeClr val="tx1"/>
              </a:solidFill>
            </a:endParaRPr>
          </a:p>
        </p:txBody>
      </p:sp>
      <p:sp>
        <p:nvSpPr>
          <p:cNvPr id="3" name="Content Placeholder 2"/>
          <p:cNvSpPr>
            <a:spLocks noGrp="1"/>
          </p:cNvSpPr>
          <p:nvPr>
            <p:ph idx="1"/>
          </p:nvPr>
        </p:nvSpPr>
        <p:spPr>
          <a:xfrm>
            <a:off x="457200" y="1417638"/>
            <a:ext cx="7620000" cy="4754562"/>
          </a:xfrm>
        </p:spPr>
        <p:txBody>
          <a:bodyPr>
            <a:normAutofit/>
          </a:bodyPr>
          <a:lstStyle/>
          <a:p>
            <a:pPr marL="114300" indent="0">
              <a:buNone/>
            </a:pPr>
            <a:r>
              <a:rPr lang="en-US" sz="1400">
                <a:solidFill>
                  <a:srgbClr val="800000"/>
                </a:solidFill>
                <a:latin typeface="Consolas" panose="020B0609020204030204" pitchFamily="49" charset="0"/>
              </a:rPr>
              <a:t>&lt;ion-list&gt;</a:t>
            </a:r>
            <a:endParaRPr lang="en-US" sz="1400">
              <a:solidFill>
                <a:srgbClr val="000000"/>
              </a:solidFill>
              <a:latin typeface="Consolas" panose="020B0609020204030204" pitchFamily="49" charset="0"/>
            </a:endParaRPr>
          </a:p>
          <a:p>
            <a:pPr marL="114300" indent="0">
              <a:buNone/>
            </a:pPr>
            <a:r>
              <a:rPr lang="en-US" sz="1400">
                <a:solidFill>
                  <a:srgbClr val="000000"/>
                </a:solidFill>
                <a:latin typeface="Consolas" panose="020B0609020204030204" pitchFamily="49" charset="0"/>
              </a:rPr>
              <a:t>  </a:t>
            </a:r>
            <a:r>
              <a:rPr lang="en-US" sz="1400">
                <a:solidFill>
                  <a:srgbClr val="800000"/>
                </a:solidFill>
                <a:latin typeface="Consolas" panose="020B0609020204030204" pitchFamily="49" charset="0"/>
              </a:rPr>
              <a:t>&lt;ion-item-sliding</a:t>
            </a:r>
            <a:r>
              <a:rPr lang="en-US" sz="1400">
                <a:solidFill>
                  <a:srgbClr val="000000"/>
                </a:solidFill>
                <a:latin typeface="Consolas" panose="020B0609020204030204" pitchFamily="49" charset="0"/>
              </a:rPr>
              <a:t> </a:t>
            </a:r>
            <a:r>
              <a:rPr lang="en-US" sz="1400">
                <a:solidFill>
                  <a:srgbClr val="FF0000"/>
                </a:solidFill>
                <a:latin typeface="Consolas" panose="020B0609020204030204" pitchFamily="49" charset="0"/>
              </a:rPr>
              <a:t>*</a:t>
            </a:r>
            <a:r>
              <a:rPr lang="en-US" sz="1400" err="1">
                <a:solidFill>
                  <a:srgbClr val="FF0000"/>
                </a:solidFill>
                <a:latin typeface="Consolas" panose="020B0609020204030204" pitchFamily="49" charset="0"/>
              </a:rPr>
              <a:t>ngFor</a:t>
            </a:r>
            <a:r>
              <a:rPr lang="en-US" sz="1400">
                <a:solidFill>
                  <a:srgbClr val="000000"/>
                </a:solidFill>
                <a:latin typeface="Consolas" panose="020B0609020204030204" pitchFamily="49" charset="0"/>
              </a:rPr>
              <a:t>=</a:t>
            </a:r>
            <a:r>
              <a:rPr lang="en-US" sz="1400">
                <a:solidFill>
                  <a:srgbClr val="0000FF"/>
                </a:solidFill>
                <a:latin typeface="Consolas" panose="020B0609020204030204" pitchFamily="49" charset="0"/>
              </a:rPr>
              <a:t>"let x of  (</a:t>
            </a:r>
            <a:r>
              <a:rPr lang="en-US" sz="1400" err="1">
                <a:solidFill>
                  <a:srgbClr val="0000FF"/>
                </a:solidFill>
                <a:latin typeface="Consolas" panose="020B0609020204030204" pitchFamily="49" charset="0"/>
              </a:rPr>
              <a:t>AFSrv.Items</a:t>
            </a:r>
            <a:r>
              <a:rPr lang="en-US" sz="1400">
                <a:solidFill>
                  <a:srgbClr val="0000FF"/>
                </a:solidFill>
                <a:latin typeface="Consolas" panose="020B0609020204030204" pitchFamily="49" charset="0"/>
              </a:rPr>
              <a:t> | </a:t>
            </a:r>
            <a:r>
              <a:rPr lang="en-US" sz="1400" err="1">
                <a:solidFill>
                  <a:srgbClr val="0000FF"/>
                </a:solidFill>
                <a:latin typeface="Consolas" panose="020B0609020204030204" pitchFamily="49" charset="0"/>
              </a:rPr>
              <a:t>async</a:t>
            </a:r>
            <a:r>
              <a:rPr lang="en-US" sz="1400">
                <a:solidFill>
                  <a:srgbClr val="0000FF"/>
                </a:solidFill>
                <a:latin typeface="Consolas" panose="020B0609020204030204" pitchFamily="49" charset="0"/>
              </a:rPr>
              <a:t>)"</a:t>
            </a:r>
            <a:r>
              <a:rPr lang="en-US" sz="1400">
                <a:solidFill>
                  <a:srgbClr val="800000"/>
                </a:solidFill>
                <a:latin typeface="Consolas" panose="020B0609020204030204" pitchFamily="49" charset="0"/>
              </a:rPr>
              <a:t>&gt;</a:t>
            </a:r>
            <a:endParaRPr lang="en-US" sz="1400">
              <a:solidFill>
                <a:srgbClr val="000000"/>
              </a:solidFill>
              <a:latin typeface="Consolas" panose="020B0609020204030204" pitchFamily="49" charset="0"/>
            </a:endParaRPr>
          </a:p>
          <a:p>
            <a:pPr marL="114300" indent="0">
              <a:buNone/>
            </a:pPr>
            <a:r>
              <a:rPr lang="en-US" sz="1400">
                <a:solidFill>
                  <a:srgbClr val="000000"/>
                </a:solidFill>
                <a:latin typeface="Consolas" panose="020B0609020204030204" pitchFamily="49" charset="0"/>
              </a:rPr>
              <a:t>    </a:t>
            </a:r>
            <a:r>
              <a:rPr lang="en-US" sz="1400">
                <a:solidFill>
                  <a:srgbClr val="800000"/>
                </a:solidFill>
                <a:latin typeface="Consolas" panose="020B0609020204030204" pitchFamily="49" charset="0"/>
              </a:rPr>
              <a:t>&lt;ion-item</a:t>
            </a:r>
            <a:r>
              <a:rPr lang="en-US" sz="1400">
                <a:solidFill>
                  <a:srgbClr val="000000"/>
                </a:solidFill>
                <a:latin typeface="Consolas" panose="020B0609020204030204" pitchFamily="49" charset="0"/>
              </a:rPr>
              <a:t> </a:t>
            </a:r>
            <a:r>
              <a:rPr lang="en-US" sz="1400">
                <a:solidFill>
                  <a:srgbClr val="FF0000"/>
                </a:solidFill>
                <a:latin typeface="Consolas" panose="020B0609020204030204" pitchFamily="49" charset="0"/>
              </a:rPr>
              <a:t>(click)</a:t>
            </a:r>
            <a:r>
              <a:rPr lang="en-US" sz="1400">
                <a:solidFill>
                  <a:srgbClr val="000000"/>
                </a:solidFill>
                <a:latin typeface="Consolas" panose="020B0609020204030204" pitchFamily="49" charset="0"/>
              </a:rPr>
              <a:t>=</a:t>
            </a:r>
            <a:r>
              <a:rPr lang="en-US" sz="1400">
                <a:solidFill>
                  <a:srgbClr val="0000FF"/>
                </a:solidFill>
                <a:latin typeface="Consolas" panose="020B0609020204030204" pitchFamily="49" charset="0"/>
              </a:rPr>
              <a:t>"Select(x)"</a:t>
            </a:r>
            <a:r>
              <a:rPr lang="en-US" sz="1400">
                <a:solidFill>
                  <a:srgbClr val="800000"/>
                </a:solidFill>
                <a:latin typeface="Consolas" panose="020B0609020204030204" pitchFamily="49" charset="0"/>
              </a:rPr>
              <a:t>&gt;</a:t>
            </a:r>
            <a:endParaRPr lang="en-US" sz="1400">
              <a:solidFill>
                <a:srgbClr val="000000"/>
              </a:solidFill>
              <a:latin typeface="Consolas" panose="020B0609020204030204" pitchFamily="49" charset="0"/>
            </a:endParaRPr>
          </a:p>
          <a:p>
            <a:pPr marL="114300" indent="0">
              <a:buNone/>
            </a:pPr>
            <a:r>
              <a:rPr lang="en-US" sz="1400">
                <a:solidFill>
                  <a:srgbClr val="000000"/>
                </a:solidFill>
                <a:latin typeface="Consolas" panose="020B0609020204030204" pitchFamily="49" charset="0"/>
              </a:rPr>
              <a:t>        {{ x | </a:t>
            </a:r>
            <a:r>
              <a:rPr lang="en-US" sz="1400" err="1">
                <a:solidFill>
                  <a:srgbClr val="000000"/>
                </a:solidFill>
                <a:latin typeface="Consolas" panose="020B0609020204030204" pitchFamily="49" charset="0"/>
              </a:rPr>
              <a:t>json</a:t>
            </a:r>
            <a:r>
              <a:rPr lang="en-US" sz="1400">
                <a:solidFill>
                  <a:srgbClr val="000000"/>
                </a:solidFill>
                <a:latin typeface="Consolas" panose="020B0609020204030204" pitchFamily="49" charset="0"/>
              </a:rPr>
              <a:t> }}</a:t>
            </a:r>
          </a:p>
          <a:p>
            <a:pPr marL="114300" indent="0">
              <a:buNone/>
            </a:pPr>
            <a:r>
              <a:rPr lang="en-US" sz="1400">
                <a:solidFill>
                  <a:srgbClr val="000000"/>
                </a:solidFill>
                <a:latin typeface="Consolas" panose="020B0609020204030204" pitchFamily="49" charset="0"/>
              </a:rPr>
              <a:t>    </a:t>
            </a:r>
            <a:r>
              <a:rPr lang="en-US" sz="1400">
                <a:solidFill>
                  <a:srgbClr val="800000"/>
                </a:solidFill>
                <a:latin typeface="Consolas" panose="020B0609020204030204" pitchFamily="49" charset="0"/>
              </a:rPr>
              <a:t>&lt;/ion-item&gt;</a:t>
            </a:r>
            <a:endParaRPr lang="en-US" sz="1400">
              <a:solidFill>
                <a:srgbClr val="000000"/>
              </a:solidFill>
              <a:latin typeface="Consolas" panose="020B0609020204030204" pitchFamily="49" charset="0"/>
            </a:endParaRPr>
          </a:p>
          <a:p>
            <a:pPr marL="114300" indent="0">
              <a:buNone/>
            </a:pPr>
            <a:r>
              <a:rPr lang="en-US" sz="1400">
                <a:solidFill>
                  <a:srgbClr val="000000"/>
                </a:solidFill>
                <a:latin typeface="Consolas" panose="020B0609020204030204" pitchFamily="49" charset="0"/>
              </a:rPr>
              <a:t>    </a:t>
            </a:r>
            <a:r>
              <a:rPr lang="en-US" sz="1400">
                <a:solidFill>
                  <a:srgbClr val="800000"/>
                </a:solidFill>
                <a:latin typeface="Consolas" panose="020B0609020204030204" pitchFamily="49" charset="0"/>
              </a:rPr>
              <a:t>&lt;ion-item-options&gt;</a:t>
            </a:r>
            <a:endParaRPr lang="en-US" sz="1400">
              <a:solidFill>
                <a:srgbClr val="000000"/>
              </a:solidFill>
              <a:latin typeface="Consolas" panose="020B0609020204030204" pitchFamily="49" charset="0"/>
            </a:endParaRPr>
          </a:p>
          <a:p>
            <a:pPr marL="114300" indent="0">
              <a:buNone/>
            </a:pPr>
            <a:r>
              <a:rPr lang="en-US" sz="1400">
                <a:solidFill>
                  <a:srgbClr val="000000"/>
                </a:solidFill>
                <a:latin typeface="Consolas" panose="020B0609020204030204" pitchFamily="49" charset="0"/>
              </a:rPr>
              <a:t>     </a:t>
            </a:r>
            <a:r>
              <a:rPr lang="en-US" sz="1200">
                <a:solidFill>
                  <a:srgbClr val="800000"/>
                </a:solidFill>
                <a:latin typeface="Consolas" panose="020B0609020204030204" pitchFamily="49" charset="0"/>
              </a:rPr>
              <a:t>&lt;ion-item-option</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(click)</a:t>
            </a:r>
            <a:r>
              <a:rPr lang="en-US" sz="1200">
                <a:solidFill>
                  <a:srgbClr val="000000"/>
                </a:solidFill>
                <a:latin typeface="Consolas" panose="020B0609020204030204" pitchFamily="49" charset="0"/>
              </a:rPr>
              <a:t>=</a:t>
            </a:r>
            <a:r>
              <a:rPr lang="en-US" sz="1200">
                <a:solidFill>
                  <a:srgbClr val="0000FF"/>
                </a:solidFill>
                <a:latin typeface="Consolas" panose="020B0609020204030204" pitchFamily="49" charset="0"/>
              </a:rPr>
              <a:t>"</a:t>
            </a:r>
            <a:r>
              <a:rPr lang="en-US" sz="1200" err="1">
                <a:solidFill>
                  <a:srgbClr val="0000FF"/>
                </a:solidFill>
                <a:latin typeface="Consolas" panose="020B0609020204030204" pitchFamily="49" charset="0"/>
              </a:rPr>
              <a:t>DeleteFromFirebase</a:t>
            </a:r>
            <a:r>
              <a:rPr lang="en-US" sz="1200">
                <a:solidFill>
                  <a:srgbClr val="0000FF"/>
                </a:solidFill>
                <a:latin typeface="Consolas" panose="020B0609020204030204" pitchFamily="49" charset="0"/>
              </a:rPr>
              <a:t>(x)"</a:t>
            </a:r>
            <a:r>
              <a:rPr lang="en-US" sz="1200">
                <a:solidFill>
                  <a:srgbClr val="800000"/>
                </a:solidFill>
                <a:latin typeface="Consolas" panose="020B0609020204030204" pitchFamily="49" charset="0"/>
              </a:rPr>
              <a:t>&gt;</a:t>
            </a:r>
            <a:r>
              <a:rPr lang="en-US" sz="1200">
                <a:solidFill>
                  <a:srgbClr val="000000"/>
                </a:solidFill>
                <a:latin typeface="Consolas" panose="020B0609020204030204" pitchFamily="49" charset="0"/>
              </a:rPr>
              <a:t>Delete</a:t>
            </a:r>
            <a:r>
              <a:rPr lang="en-US" sz="1200">
                <a:solidFill>
                  <a:srgbClr val="800000"/>
                </a:solidFill>
                <a:latin typeface="Consolas" panose="020B0609020204030204" pitchFamily="49" charset="0"/>
              </a:rPr>
              <a:t>&lt;/ion-item-option&gt;</a:t>
            </a:r>
            <a:endParaRPr lang="en-US" sz="1200">
              <a:solidFill>
                <a:srgbClr val="000000"/>
              </a:solidFill>
              <a:latin typeface="Consolas" panose="020B0609020204030204" pitchFamily="49" charset="0"/>
            </a:endParaRPr>
          </a:p>
          <a:p>
            <a:pPr marL="114300" indent="0">
              <a:buNone/>
            </a:pPr>
            <a:r>
              <a:rPr lang="en-US" sz="1200">
                <a:solidFill>
                  <a:srgbClr val="000000"/>
                </a:solidFill>
                <a:latin typeface="Consolas" panose="020B0609020204030204" pitchFamily="49" charset="0"/>
              </a:rPr>
              <a:t>      </a:t>
            </a:r>
            <a:r>
              <a:rPr lang="en-US" sz="1200">
                <a:solidFill>
                  <a:srgbClr val="800000"/>
                </a:solidFill>
                <a:latin typeface="Consolas" panose="020B0609020204030204" pitchFamily="49" charset="0"/>
              </a:rPr>
              <a:t>&lt;ion-button</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color</a:t>
            </a:r>
            <a:r>
              <a:rPr lang="en-US" sz="1200">
                <a:solidFill>
                  <a:srgbClr val="000000"/>
                </a:solidFill>
                <a:latin typeface="Consolas" panose="020B0609020204030204" pitchFamily="49" charset="0"/>
              </a:rPr>
              <a:t>=</a:t>
            </a:r>
            <a:r>
              <a:rPr lang="en-US" sz="1200">
                <a:solidFill>
                  <a:srgbClr val="0000FF"/>
                </a:solidFill>
                <a:latin typeface="Consolas" panose="020B0609020204030204" pitchFamily="49" charset="0"/>
              </a:rPr>
              <a:t>"danger"</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(click)</a:t>
            </a:r>
            <a:r>
              <a:rPr lang="en-US" sz="1200">
                <a:solidFill>
                  <a:srgbClr val="000000"/>
                </a:solidFill>
                <a:latin typeface="Consolas" panose="020B0609020204030204" pitchFamily="49" charset="0"/>
              </a:rPr>
              <a:t>=</a:t>
            </a:r>
            <a:r>
              <a:rPr lang="en-US" sz="1200">
                <a:solidFill>
                  <a:srgbClr val="0000FF"/>
                </a:solidFill>
                <a:latin typeface="Consolas" panose="020B0609020204030204" pitchFamily="49" charset="0"/>
              </a:rPr>
              <a:t>"</a:t>
            </a:r>
            <a:r>
              <a:rPr lang="en-US" sz="1200" err="1">
                <a:solidFill>
                  <a:srgbClr val="0000FF"/>
                </a:solidFill>
                <a:latin typeface="Consolas" panose="020B0609020204030204" pitchFamily="49" charset="0"/>
              </a:rPr>
              <a:t>UpdateToFirebase</a:t>
            </a:r>
            <a:r>
              <a:rPr lang="en-US" sz="1200">
                <a:solidFill>
                  <a:srgbClr val="0000FF"/>
                </a:solidFill>
                <a:latin typeface="Consolas" panose="020B0609020204030204" pitchFamily="49" charset="0"/>
              </a:rPr>
              <a:t>(x)"</a:t>
            </a:r>
            <a:r>
              <a:rPr lang="en-US" sz="1200">
                <a:solidFill>
                  <a:srgbClr val="800000"/>
                </a:solidFill>
                <a:latin typeface="Consolas" panose="020B0609020204030204" pitchFamily="49" charset="0"/>
              </a:rPr>
              <a:t>&gt;</a:t>
            </a:r>
            <a:r>
              <a:rPr lang="en-US" sz="1200">
                <a:solidFill>
                  <a:srgbClr val="000000"/>
                </a:solidFill>
                <a:latin typeface="Consolas" panose="020B0609020204030204" pitchFamily="49" charset="0"/>
              </a:rPr>
              <a:t>Update Item</a:t>
            </a:r>
            <a:r>
              <a:rPr lang="en-US" sz="1200">
                <a:solidFill>
                  <a:srgbClr val="800000"/>
                </a:solidFill>
                <a:latin typeface="Consolas" panose="020B0609020204030204" pitchFamily="49" charset="0"/>
              </a:rPr>
              <a:t>&lt;/ion-button&gt;</a:t>
            </a:r>
            <a:endParaRPr lang="en-US" sz="1200">
              <a:solidFill>
                <a:srgbClr val="000000"/>
              </a:solidFill>
              <a:latin typeface="Consolas" panose="020B0609020204030204" pitchFamily="49" charset="0"/>
            </a:endParaRPr>
          </a:p>
          <a:p>
            <a:pPr marL="114300" indent="0">
              <a:buNone/>
            </a:pPr>
            <a:r>
              <a:rPr lang="en-US" sz="1400">
                <a:solidFill>
                  <a:srgbClr val="000000"/>
                </a:solidFill>
                <a:latin typeface="Consolas" panose="020B0609020204030204" pitchFamily="49" charset="0"/>
              </a:rPr>
              <a:t>    </a:t>
            </a:r>
            <a:r>
              <a:rPr lang="en-US" sz="1400">
                <a:solidFill>
                  <a:srgbClr val="800000"/>
                </a:solidFill>
                <a:latin typeface="Consolas" panose="020B0609020204030204" pitchFamily="49" charset="0"/>
              </a:rPr>
              <a:t>&lt;/ion-item-options&gt;</a:t>
            </a:r>
            <a:endParaRPr lang="en-US" sz="1400">
              <a:solidFill>
                <a:srgbClr val="000000"/>
              </a:solidFill>
              <a:latin typeface="Consolas" panose="020B0609020204030204" pitchFamily="49" charset="0"/>
            </a:endParaRPr>
          </a:p>
          <a:p>
            <a:pPr marL="114300" indent="0">
              <a:buNone/>
            </a:pPr>
            <a:r>
              <a:rPr lang="en-US" sz="1400">
                <a:solidFill>
                  <a:srgbClr val="000000"/>
                </a:solidFill>
                <a:latin typeface="Consolas" panose="020B0609020204030204" pitchFamily="49" charset="0"/>
              </a:rPr>
              <a:t>   </a:t>
            </a:r>
            <a:r>
              <a:rPr lang="en-US" sz="1400">
                <a:solidFill>
                  <a:srgbClr val="800000"/>
                </a:solidFill>
                <a:latin typeface="Consolas" panose="020B0609020204030204" pitchFamily="49" charset="0"/>
              </a:rPr>
              <a:t>&lt;/ion-item-sliding&gt;</a:t>
            </a:r>
            <a:endParaRPr lang="en-US" sz="1400">
              <a:solidFill>
                <a:srgbClr val="000000"/>
              </a:solidFill>
              <a:latin typeface="Consolas" panose="020B0609020204030204" pitchFamily="49" charset="0"/>
            </a:endParaRPr>
          </a:p>
          <a:p>
            <a:pPr marL="114300" indent="0">
              <a:buNone/>
            </a:pPr>
            <a:r>
              <a:rPr lang="en-US" sz="1400">
                <a:solidFill>
                  <a:srgbClr val="800000"/>
                </a:solidFill>
                <a:latin typeface="Consolas" panose="020B0609020204030204" pitchFamily="49" charset="0"/>
              </a:rPr>
              <a:t>&lt;/ion-list&gt;</a:t>
            </a:r>
            <a:endParaRPr lang="en-US" sz="1400">
              <a:solidFill>
                <a:srgbClr val="000000"/>
              </a:solidFill>
              <a:latin typeface="Consolas" panose="020B0609020204030204" pitchFamily="49" charset="0"/>
            </a:endParaRPr>
          </a:p>
          <a:p>
            <a:pPr marL="114300" indent="0">
              <a:buNone/>
            </a:pPr>
            <a:endParaRPr lang="en-US" sz="1400"/>
          </a:p>
          <a:p>
            <a:pPr marL="114300" indent="0">
              <a:buNone/>
            </a:pPr>
            <a:endParaRPr lang="en-US" sz="1400"/>
          </a:p>
        </p:txBody>
      </p:sp>
    </p:spTree>
    <p:extLst>
      <p:ext uri="{BB962C8B-B14F-4D97-AF65-F5344CB8AC3E}">
        <p14:creationId xmlns:p14="http://schemas.microsoft.com/office/powerpoint/2010/main" val="166425989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t>Use Firebase Service in </a:t>
            </a:r>
            <a:r>
              <a:rPr lang="en-US" sz="4000" err="1">
                <a:solidFill>
                  <a:schemeClr val="tx1"/>
                </a:solidFill>
              </a:rPr>
              <a:t>HomePage</a:t>
            </a:r>
            <a:endParaRPr lang="en-US" sz="2400" b="1">
              <a:solidFill>
                <a:schemeClr val="tx1"/>
              </a:solidFill>
            </a:endParaRPr>
          </a:p>
        </p:txBody>
      </p:sp>
      <p:sp>
        <p:nvSpPr>
          <p:cNvPr id="3" name="Content Placeholder 2"/>
          <p:cNvSpPr>
            <a:spLocks noGrp="1"/>
          </p:cNvSpPr>
          <p:nvPr>
            <p:ph idx="1"/>
          </p:nvPr>
        </p:nvSpPr>
        <p:spPr>
          <a:xfrm>
            <a:off x="457200" y="1417638"/>
            <a:ext cx="7620000" cy="4754562"/>
          </a:xfrm>
        </p:spPr>
        <p:txBody>
          <a:bodyPr>
            <a:normAutofit/>
          </a:bodyPr>
          <a:lstStyle/>
          <a:p>
            <a:pPr marL="114300" indent="0">
              <a:buNone/>
            </a:pPr>
            <a:r>
              <a:rPr lang="en-US" sz="1400">
                <a:solidFill>
                  <a:srgbClr val="000000"/>
                </a:solidFill>
                <a:latin typeface="Consolas" panose="020B0609020204030204" pitchFamily="49" charset="0"/>
              </a:rPr>
              <a:t> </a:t>
            </a:r>
            <a:r>
              <a:rPr lang="en-US" sz="1400">
                <a:solidFill>
                  <a:srgbClr val="800000"/>
                </a:solidFill>
                <a:latin typeface="Consolas" panose="020B0609020204030204" pitchFamily="49" charset="0"/>
              </a:rPr>
              <a:t>&lt;ion-list&gt;</a:t>
            </a:r>
            <a:endParaRPr lang="en-US" sz="1400">
              <a:solidFill>
                <a:srgbClr val="000000"/>
              </a:solidFill>
              <a:latin typeface="Consolas" panose="020B0609020204030204" pitchFamily="49" charset="0"/>
            </a:endParaRPr>
          </a:p>
          <a:p>
            <a:pPr marL="114300" indent="0">
              <a:buNone/>
            </a:pPr>
            <a:r>
              <a:rPr lang="en-US" sz="1400">
                <a:solidFill>
                  <a:srgbClr val="000000"/>
                </a:solidFill>
                <a:latin typeface="Consolas" panose="020B0609020204030204" pitchFamily="49" charset="0"/>
              </a:rPr>
              <a:t>   </a:t>
            </a:r>
            <a:r>
              <a:rPr lang="en-US" sz="1400">
                <a:solidFill>
                  <a:srgbClr val="800000"/>
                </a:solidFill>
                <a:latin typeface="Consolas" panose="020B0609020204030204" pitchFamily="49" charset="0"/>
              </a:rPr>
              <a:t>&lt;ion-item&gt;</a:t>
            </a:r>
            <a:endParaRPr lang="en-US" sz="1400">
              <a:solidFill>
                <a:srgbClr val="000000"/>
              </a:solidFill>
              <a:latin typeface="Consolas" panose="020B0609020204030204" pitchFamily="49" charset="0"/>
            </a:endParaRPr>
          </a:p>
          <a:p>
            <a:pPr marL="114300" indent="0">
              <a:buNone/>
            </a:pPr>
            <a:r>
              <a:rPr lang="en-US" sz="1400">
                <a:solidFill>
                  <a:srgbClr val="000000"/>
                </a:solidFill>
                <a:latin typeface="Consolas" panose="020B0609020204030204" pitchFamily="49" charset="0"/>
              </a:rPr>
              <a:t>     </a:t>
            </a:r>
            <a:r>
              <a:rPr lang="en-US" sz="1400">
                <a:solidFill>
                  <a:srgbClr val="800000"/>
                </a:solidFill>
                <a:latin typeface="Consolas" panose="020B0609020204030204" pitchFamily="49" charset="0"/>
              </a:rPr>
              <a:t>&lt;ion-label&gt;</a:t>
            </a:r>
            <a:r>
              <a:rPr lang="en-US" sz="1400">
                <a:solidFill>
                  <a:srgbClr val="000000"/>
                </a:solidFill>
                <a:latin typeface="Consolas" panose="020B0609020204030204" pitchFamily="49" charset="0"/>
              </a:rPr>
              <a:t>Name:</a:t>
            </a:r>
            <a:r>
              <a:rPr lang="en-US" sz="1400">
                <a:solidFill>
                  <a:srgbClr val="800000"/>
                </a:solidFill>
                <a:latin typeface="Consolas" panose="020B0609020204030204" pitchFamily="49" charset="0"/>
              </a:rPr>
              <a:t>&lt;/ion-label&gt;</a:t>
            </a:r>
            <a:endParaRPr lang="en-US" sz="1400">
              <a:solidFill>
                <a:srgbClr val="000000"/>
              </a:solidFill>
              <a:latin typeface="Consolas" panose="020B0609020204030204" pitchFamily="49" charset="0"/>
            </a:endParaRPr>
          </a:p>
          <a:p>
            <a:pPr marL="114300" indent="0">
              <a:buNone/>
            </a:pPr>
            <a:r>
              <a:rPr lang="en-US" sz="1400">
                <a:solidFill>
                  <a:srgbClr val="000000"/>
                </a:solidFill>
                <a:latin typeface="Consolas" panose="020B0609020204030204" pitchFamily="49" charset="0"/>
              </a:rPr>
              <a:t>     </a:t>
            </a:r>
            <a:r>
              <a:rPr lang="en-US" sz="1400">
                <a:solidFill>
                  <a:srgbClr val="800000"/>
                </a:solidFill>
                <a:latin typeface="Consolas" panose="020B0609020204030204" pitchFamily="49" charset="0"/>
              </a:rPr>
              <a:t>&lt;ion-input</a:t>
            </a:r>
            <a:r>
              <a:rPr lang="en-US" sz="1400">
                <a:solidFill>
                  <a:srgbClr val="000000"/>
                </a:solidFill>
                <a:latin typeface="Consolas" panose="020B0609020204030204" pitchFamily="49" charset="0"/>
              </a:rPr>
              <a:t> </a:t>
            </a:r>
            <a:r>
              <a:rPr lang="en-US" sz="1400">
                <a:solidFill>
                  <a:srgbClr val="FF0000"/>
                </a:solidFill>
                <a:latin typeface="Consolas" panose="020B0609020204030204" pitchFamily="49" charset="0"/>
              </a:rPr>
              <a:t>[(</a:t>
            </a:r>
            <a:r>
              <a:rPr lang="en-US" sz="1400" err="1">
                <a:solidFill>
                  <a:srgbClr val="FF0000"/>
                </a:solidFill>
                <a:latin typeface="Consolas" panose="020B0609020204030204" pitchFamily="49" charset="0"/>
              </a:rPr>
              <a:t>ngModel</a:t>
            </a:r>
            <a:r>
              <a:rPr lang="en-US" sz="1400">
                <a:solidFill>
                  <a:srgbClr val="FF0000"/>
                </a:solidFill>
                <a:latin typeface="Consolas" panose="020B0609020204030204" pitchFamily="49" charset="0"/>
              </a:rPr>
              <a:t>)]</a:t>
            </a:r>
            <a:r>
              <a:rPr lang="en-US" sz="1400">
                <a:solidFill>
                  <a:srgbClr val="000000"/>
                </a:solidFill>
                <a:latin typeface="Consolas" panose="020B0609020204030204" pitchFamily="49" charset="0"/>
              </a:rPr>
              <a:t>=</a:t>
            </a:r>
            <a:r>
              <a:rPr lang="en-US" sz="1400">
                <a:solidFill>
                  <a:srgbClr val="0000FF"/>
                </a:solidFill>
                <a:latin typeface="Consolas" panose="020B0609020204030204" pitchFamily="49" charset="0"/>
              </a:rPr>
              <a:t>"item.name"</a:t>
            </a:r>
            <a:r>
              <a:rPr lang="en-US" sz="1400">
                <a:solidFill>
                  <a:srgbClr val="800000"/>
                </a:solidFill>
                <a:latin typeface="Consolas" panose="020B0609020204030204" pitchFamily="49" charset="0"/>
              </a:rPr>
              <a:t>&gt;&lt;/ion-input&gt;</a:t>
            </a:r>
            <a:endParaRPr lang="en-US" sz="1400">
              <a:solidFill>
                <a:srgbClr val="000000"/>
              </a:solidFill>
              <a:latin typeface="Consolas" panose="020B0609020204030204" pitchFamily="49" charset="0"/>
            </a:endParaRPr>
          </a:p>
          <a:p>
            <a:pPr marL="114300" indent="0">
              <a:buNone/>
            </a:pPr>
            <a:r>
              <a:rPr lang="en-US" sz="1400">
                <a:solidFill>
                  <a:srgbClr val="000000"/>
                </a:solidFill>
                <a:latin typeface="Consolas" panose="020B0609020204030204" pitchFamily="49" charset="0"/>
              </a:rPr>
              <a:t>   </a:t>
            </a:r>
            <a:r>
              <a:rPr lang="en-US" sz="1400">
                <a:solidFill>
                  <a:srgbClr val="800000"/>
                </a:solidFill>
                <a:latin typeface="Consolas" panose="020B0609020204030204" pitchFamily="49" charset="0"/>
              </a:rPr>
              <a:t>&lt;/ion-item&gt;</a:t>
            </a:r>
            <a:endParaRPr lang="en-US" sz="1400">
              <a:solidFill>
                <a:srgbClr val="000000"/>
              </a:solidFill>
              <a:latin typeface="Consolas" panose="020B0609020204030204" pitchFamily="49" charset="0"/>
            </a:endParaRPr>
          </a:p>
          <a:p>
            <a:pPr marL="114300" indent="0">
              <a:buNone/>
            </a:pPr>
            <a:br>
              <a:rPr lang="en-US" sz="1400">
                <a:solidFill>
                  <a:srgbClr val="000000"/>
                </a:solidFill>
                <a:latin typeface="Consolas" panose="020B0609020204030204" pitchFamily="49" charset="0"/>
              </a:rPr>
            </a:br>
            <a:r>
              <a:rPr lang="en-US" sz="1400">
                <a:solidFill>
                  <a:srgbClr val="000000"/>
                </a:solidFill>
                <a:latin typeface="Consolas" panose="020B0609020204030204" pitchFamily="49" charset="0"/>
              </a:rPr>
              <a:t>   </a:t>
            </a:r>
            <a:r>
              <a:rPr lang="en-US" sz="1400">
                <a:solidFill>
                  <a:srgbClr val="800000"/>
                </a:solidFill>
                <a:latin typeface="Consolas" panose="020B0609020204030204" pitchFamily="49" charset="0"/>
              </a:rPr>
              <a:t>&lt;ion-item&gt;</a:t>
            </a:r>
            <a:endParaRPr lang="en-US" sz="1400">
              <a:solidFill>
                <a:srgbClr val="000000"/>
              </a:solidFill>
              <a:latin typeface="Consolas" panose="020B0609020204030204" pitchFamily="49" charset="0"/>
            </a:endParaRPr>
          </a:p>
          <a:p>
            <a:pPr marL="114300" indent="0">
              <a:buNone/>
            </a:pPr>
            <a:r>
              <a:rPr lang="en-US" sz="1400">
                <a:solidFill>
                  <a:srgbClr val="000000"/>
                </a:solidFill>
                <a:latin typeface="Consolas" panose="020B0609020204030204" pitchFamily="49" charset="0"/>
              </a:rPr>
              <a:t>    </a:t>
            </a:r>
            <a:r>
              <a:rPr lang="en-US" sz="1400">
                <a:solidFill>
                  <a:srgbClr val="800000"/>
                </a:solidFill>
                <a:latin typeface="Consolas" panose="020B0609020204030204" pitchFamily="49" charset="0"/>
              </a:rPr>
              <a:t>&lt;ion-label&gt;</a:t>
            </a:r>
            <a:r>
              <a:rPr lang="en-US" sz="1400">
                <a:solidFill>
                  <a:srgbClr val="000000"/>
                </a:solidFill>
                <a:latin typeface="Consolas" panose="020B0609020204030204" pitchFamily="49" charset="0"/>
              </a:rPr>
              <a:t>Description: </a:t>
            </a:r>
            <a:r>
              <a:rPr lang="en-US" sz="1400">
                <a:solidFill>
                  <a:srgbClr val="800000"/>
                </a:solidFill>
                <a:latin typeface="Consolas" panose="020B0609020204030204" pitchFamily="49" charset="0"/>
              </a:rPr>
              <a:t>&lt;/ion-label&gt;</a:t>
            </a:r>
            <a:endParaRPr lang="en-US" sz="1400">
              <a:solidFill>
                <a:srgbClr val="000000"/>
              </a:solidFill>
              <a:latin typeface="Consolas" panose="020B0609020204030204" pitchFamily="49" charset="0"/>
            </a:endParaRPr>
          </a:p>
          <a:p>
            <a:pPr marL="114300" indent="0">
              <a:buNone/>
            </a:pPr>
            <a:r>
              <a:rPr lang="en-US" sz="1400">
                <a:solidFill>
                  <a:srgbClr val="000000"/>
                </a:solidFill>
                <a:latin typeface="Consolas" panose="020B0609020204030204" pitchFamily="49" charset="0"/>
              </a:rPr>
              <a:t>    </a:t>
            </a:r>
            <a:r>
              <a:rPr lang="en-US" sz="1400">
                <a:solidFill>
                  <a:srgbClr val="800000"/>
                </a:solidFill>
                <a:latin typeface="Consolas" panose="020B0609020204030204" pitchFamily="49" charset="0"/>
              </a:rPr>
              <a:t>&lt;ion-input</a:t>
            </a:r>
            <a:r>
              <a:rPr lang="en-US" sz="1400">
                <a:solidFill>
                  <a:srgbClr val="000000"/>
                </a:solidFill>
                <a:latin typeface="Consolas" panose="020B0609020204030204" pitchFamily="49" charset="0"/>
              </a:rPr>
              <a:t> </a:t>
            </a:r>
            <a:r>
              <a:rPr lang="en-US" sz="1400">
                <a:solidFill>
                  <a:srgbClr val="FF0000"/>
                </a:solidFill>
                <a:latin typeface="Consolas" panose="020B0609020204030204" pitchFamily="49" charset="0"/>
              </a:rPr>
              <a:t>[(</a:t>
            </a:r>
            <a:r>
              <a:rPr lang="en-US" sz="1400" err="1">
                <a:solidFill>
                  <a:srgbClr val="FF0000"/>
                </a:solidFill>
                <a:latin typeface="Consolas" panose="020B0609020204030204" pitchFamily="49" charset="0"/>
              </a:rPr>
              <a:t>ngModel</a:t>
            </a:r>
            <a:r>
              <a:rPr lang="en-US" sz="1400">
                <a:solidFill>
                  <a:srgbClr val="FF0000"/>
                </a:solidFill>
                <a:latin typeface="Consolas" panose="020B0609020204030204" pitchFamily="49" charset="0"/>
              </a:rPr>
              <a:t>)]</a:t>
            </a:r>
            <a:r>
              <a:rPr lang="en-US" sz="1400">
                <a:solidFill>
                  <a:srgbClr val="000000"/>
                </a:solidFill>
                <a:latin typeface="Consolas" panose="020B0609020204030204" pitchFamily="49" charset="0"/>
              </a:rPr>
              <a:t>=</a:t>
            </a:r>
            <a:r>
              <a:rPr lang="en-US" sz="1400">
                <a:solidFill>
                  <a:srgbClr val="0000FF"/>
                </a:solidFill>
                <a:latin typeface="Consolas" panose="020B0609020204030204" pitchFamily="49" charset="0"/>
              </a:rPr>
              <a:t>"</a:t>
            </a:r>
            <a:r>
              <a:rPr lang="en-US" sz="1400" err="1">
                <a:solidFill>
                  <a:srgbClr val="0000FF"/>
                </a:solidFill>
                <a:latin typeface="Consolas" panose="020B0609020204030204" pitchFamily="49" charset="0"/>
              </a:rPr>
              <a:t>item.description</a:t>
            </a:r>
            <a:r>
              <a:rPr lang="en-US" sz="1400">
                <a:solidFill>
                  <a:srgbClr val="0000FF"/>
                </a:solidFill>
                <a:latin typeface="Consolas" panose="020B0609020204030204" pitchFamily="49" charset="0"/>
              </a:rPr>
              <a:t>"</a:t>
            </a:r>
            <a:r>
              <a:rPr lang="en-US" sz="1400">
                <a:solidFill>
                  <a:srgbClr val="800000"/>
                </a:solidFill>
                <a:latin typeface="Consolas" panose="020B0609020204030204" pitchFamily="49" charset="0"/>
              </a:rPr>
              <a:t>&gt;&lt;/ion-input&gt;</a:t>
            </a:r>
            <a:endParaRPr lang="en-US" sz="1400">
              <a:solidFill>
                <a:srgbClr val="000000"/>
              </a:solidFill>
              <a:latin typeface="Consolas" panose="020B0609020204030204" pitchFamily="49" charset="0"/>
            </a:endParaRPr>
          </a:p>
          <a:p>
            <a:pPr marL="114300" indent="0">
              <a:buNone/>
            </a:pPr>
            <a:r>
              <a:rPr lang="en-US" sz="1400">
                <a:solidFill>
                  <a:srgbClr val="000000"/>
                </a:solidFill>
                <a:latin typeface="Consolas" panose="020B0609020204030204" pitchFamily="49" charset="0"/>
              </a:rPr>
              <a:t>   </a:t>
            </a:r>
            <a:r>
              <a:rPr lang="en-US" sz="1400">
                <a:solidFill>
                  <a:srgbClr val="800000"/>
                </a:solidFill>
                <a:latin typeface="Consolas" panose="020B0609020204030204" pitchFamily="49" charset="0"/>
              </a:rPr>
              <a:t>&lt;/ion-item&gt;</a:t>
            </a:r>
            <a:endParaRPr lang="en-US" sz="1400">
              <a:solidFill>
                <a:srgbClr val="000000"/>
              </a:solidFill>
              <a:latin typeface="Consolas" panose="020B0609020204030204" pitchFamily="49" charset="0"/>
            </a:endParaRPr>
          </a:p>
          <a:p>
            <a:pPr marL="114300" indent="0">
              <a:buNone/>
            </a:pPr>
            <a:br>
              <a:rPr lang="en-US" sz="1400">
                <a:solidFill>
                  <a:srgbClr val="000000"/>
                </a:solidFill>
                <a:latin typeface="Consolas" panose="020B0609020204030204" pitchFamily="49" charset="0"/>
              </a:rPr>
            </a:br>
            <a:r>
              <a:rPr lang="en-US" sz="1400">
                <a:solidFill>
                  <a:srgbClr val="000000"/>
                </a:solidFill>
                <a:latin typeface="Consolas" panose="020B0609020204030204" pitchFamily="49" charset="0"/>
              </a:rPr>
              <a:t>    </a:t>
            </a:r>
            <a:r>
              <a:rPr lang="en-US" sz="1400">
                <a:solidFill>
                  <a:srgbClr val="800000"/>
                </a:solidFill>
                <a:latin typeface="Consolas" panose="020B0609020204030204" pitchFamily="49" charset="0"/>
              </a:rPr>
              <a:t>&lt;ion-button</a:t>
            </a:r>
            <a:r>
              <a:rPr lang="en-US" sz="1400">
                <a:solidFill>
                  <a:srgbClr val="000000"/>
                </a:solidFill>
                <a:latin typeface="Consolas" panose="020B0609020204030204" pitchFamily="49" charset="0"/>
              </a:rPr>
              <a:t> </a:t>
            </a:r>
            <a:r>
              <a:rPr lang="en-US" sz="1400">
                <a:solidFill>
                  <a:srgbClr val="FF0000"/>
                </a:solidFill>
                <a:latin typeface="Consolas" panose="020B0609020204030204" pitchFamily="49" charset="0"/>
              </a:rPr>
              <a:t>expand</a:t>
            </a:r>
            <a:r>
              <a:rPr lang="en-US" sz="1400">
                <a:solidFill>
                  <a:srgbClr val="000000"/>
                </a:solidFill>
                <a:latin typeface="Consolas" panose="020B0609020204030204" pitchFamily="49" charset="0"/>
              </a:rPr>
              <a:t> = </a:t>
            </a:r>
            <a:r>
              <a:rPr lang="en-US" sz="1400">
                <a:solidFill>
                  <a:srgbClr val="0000FF"/>
                </a:solidFill>
                <a:latin typeface="Consolas" panose="020B0609020204030204" pitchFamily="49" charset="0"/>
              </a:rPr>
              <a:t>"block"</a:t>
            </a:r>
            <a:r>
              <a:rPr lang="en-US" sz="1400">
                <a:solidFill>
                  <a:srgbClr val="000000"/>
                </a:solidFill>
                <a:latin typeface="Consolas" panose="020B0609020204030204" pitchFamily="49" charset="0"/>
              </a:rPr>
              <a:t> </a:t>
            </a:r>
            <a:r>
              <a:rPr lang="en-US" sz="1400">
                <a:solidFill>
                  <a:srgbClr val="FF0000"/>
                </a:solidFill>
                <a:latin typeface="Consolas" panose="020B0609020204030204" pitchFamily="49" charset="0"/>
              </a:rPr>
              <a:t>(click)</a:t>
            </a:r>
            <a:r>
              <a:rPr lang="en-US" sz="1400">
                <a:solidFill>
                  <a:srgbClr val="000000"/>
                </a:solidFill>
                <a:latin typeface="Consolas" panose="020B0609020204030204" pitchFamily="49" charset="0"/>
              </a:rPr>
              <a:t>=</a:t>
            </a:r>
            <a:r>
              <a:rPr lang="en-US" sz="1400">
                <a:solidFill>
                  <a:srgbClr val="0000FF"/>
                </a:solidFill>
                <a:latin typeface="Consolas" panose="020B0609020204030204" pitchFamily="49" charset="0"/>
              </a:rPr>
              <a:t>"</a:t>
            </a:r>
            <a:r>
              <a:rPr lang="en-US" sz="1400" err="1">
                <a:solidFill>
                  <a:srgbClr val="0000FF"/>
                </a:solidFill>
                <a:latin typeface="Consolas" panose="020B0609020204030204" pitchFamily="49" charset="0"/>
              </a:rPr>
              <a:t>AddItemToFirebase</a:t>
            </a:r>
            <a:r>
              <a:rPr lang="en-US" sz="1400">
                <a:solidFill>
                  <a:srgbClr val="0000FF"/>
                </a:solidFill>
                <a:latin typeface="Consolas" panose="020B0609020204030204" pitchFamily="49" charset="0"/>
              </a:rPr>
              <a:t>()"</a:t>
            </a:r>
            <a:r>
              <a:rPr lang="en-US" sz="1400">
                <a:solidFill>
                  <a:srgbClr val="800000"/>
                </a:solidFill>
                <a:latin typeface="Consolas" panose="020B0609020204030204" pitchFamily="49" charset="0"/>
              </a:rPr>
              <a:t>&gt;</a:t>
            </a:r>
          </a:p>
          <a:p>
            <a:pPr marL="114300" indent="0">
              <a:buNone/>
            </a:pPr>
            <a:r>
              <a:rPr lang="en-US" sz="1400">
                <a:solidFill>
                  <a:srgbClr val="800000"/>
                </a:solidFill>
                <a:latin typeface="Consolas" panose="020B0609020204030204" pitchFamily="49" charset="0"/>
              </a:rPr>
              <a:t>		</a:t>
            </a:r>
            <a:r>
              <a:rPr lang="en-US" sz="1400">
                <a:solidFill>
                  <a:srgbClr val="000000"/>
                </a:solidFill>
                <a:latin typeface="Consolas" panose="020B0609020204030204" pitchFamily="49" charset="0"/>
              </a:rPr>
              <a:t>Add Item</a:t>
            </a:r>
          </a:p>
          <a:p>
            <a:pPr marL="114300" indent="0">
              <a:buNone/>
            </a:pPr>
            <a:r>
              <a:rPr lang="en-US" sz="1400">
                <a:solidFill>
                  <a:srgbClr val="000000"/>
                </a:solidFill>
                <a:latin typeface="Consolas" panose="020B0609020204030204" pitchFamily="49" charset="0"/>
              </a:rPr>
              <a:t>    </a:t>
            </a:r>
            <a:r>
              <a:rPr lang="en-US" sz="1400">
                <a:solidFill>
                  <a:srgbClr val="800000"/>
                </a:solidFill>
                <a:latin typeface="Consolas" panose="020B0609020204030204" pitchFamily="49" charset="0"/>
              </a:rPr>
              <a:t>&lt;/ion-button&gt;</a:t>
            </a:r>
            <a:endParaRPr lang="en-US" sz="1400">
              <a:solidFill>
                <a:srgbClr val="000000"/>
              </a:solidFill>
              <a:latin typeface="Consolas" panose="020B0609020204030204" pitchFamily="49" charset="0"/>
            </a:endParaRPr>
          </a:p>
          <a:p>
            <a:pPr marL="114300" indent="0">
              <a:buNone/>
            </a:pPr>
            <a:r>
              <a:rPr lang="en-US" sz="1400">
                <a:solidFill>
                  <a:srgbClr val="000000"/>
                </a:solidFill>
                <a:latin typeface="Consolas" panose="020B0609020204030204" pitchFamily="49" charset="0"/>
              </a:rPr>
              <a:t>  </a:t>
            </a:r>
            <a:r>
              <a:rPr lang="en-US" sz="1400">
                <a:solidFill>
                  <a:srgbClr val="800000"/>
                </a:solidFill>
                <a:latin typeface="Consolas" panose="020B0609020204030204" pitchFamily="49" charset="0"/>
              </a:rPr>
              <a:t>&lt;/ion-list&gt;</a:t>
            </a:r>
            <a:endParaRPr lang="en-US" sz="1400">
              <a:solidFill>
                <a:srgbClr val="000000"/>
              </a:solidFill>
              <a:latin typeface="Consolas" panose="020B0609020204030204" pitchFamily="49" charset="0"/>
            </a:endParaRPr>
          </a:p>
          <a:p>
            <a:pPr marL="114300" indent="0">
              <a:buNone/>
            </a:pPr>
            <a:endParaRPr lang="en-US" sz="1400"/>
          </a:p>
          <a:p>
            <a:pPr marL="114300" indent="0">
              <a:buNone/>
            </a:pPr>
            <a:endParaRPr lang="en-US" sz="1400"/>
          </a:p>
        </p:txBody>
      </p:sp>
    </p:spTree>
    <p:extLst>
      <p:ext uri="{BB962C8B-B14F-4D97-AF65-F5344CB8AC3E}">
        <p14:creationId xmlns:p14="http://schemas.microsoft.com/office/powerpoint/2010/main" val="59646741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t>Use Firebase Service in </a:t>
            </a:r>
            <a:r>
              <a:rPr lang="en-US" sz="4000" err="1">
                <a:solidFill>
                  <a:schemeClr val="tx1"/>
                </a:solidFill>
              </a:rPr>
              <a:t>HomePage</a:t>
            </a:r>
            <a:endParaRPr lang="en-US" sz="2400" b="1">
              <a:solidFill>
                <a:schemeClr val="tx1"/>
              </a:solidFill>
            </a:endParaRPr>
          </a:p>
        </p:txBody>
      </p:sp>
      <p:sp>
        <p:nvSpPr>
          <p:cNvPr id="3" name="Content Placeholder 2"/>
          <p:cNvSpPr>
            <a:spLocks noGrp="1"/>
          </p:cNvSpPr>
          <p:nvPr>
            <p:ph idx="1"/>
          </p:nvPr>
        </p:nvSpPr>
        <p:spPr>
          <a:xfrm>
            <a:off x="457200" y="1417638"/>
            <a:ext cx="7620000" cy="4983162"/>
          </a:xfrm>
        </p:spPr>
        <p:txBody>
          <a:bodyPr>
            <a:normAutofit fontScale="92500" lnSpcReduction="20000"/>
          </a:bodyPr>
          <a:lstStyle/>
          <a:p>
            <a:pPr marL="114300" indent="0">
              <a:buNone/>
            </a:pPr>
            <a:r>
              <a:rPr lang="en-US" sz="1200">
                <a:solidFill>
                  <a:srgbClr val="0000FF"/>
                </a:solidFill>
                <a:latin typeface="Consolas" panose="020B0609020204030204" pitchFamily="49" charset="0"/>
              </a:rPr>
              <a:t>import</a:t>
            </a:r>
            <a:r>
              <a:rPr lang="en-US" sz="1200">
                <a:solidFill>
                  <a:srgbClr val="000000"/>
                </a:solidFill>
                <a:latin typeface="Consolas" panose="020B0609020204030204" pitchFamily="49" charset="0"/>
              </a:rPr>
              <a:t> { </a:t>
            </a:r>
            <a:r>
              <a:rPr lang="en-US" sz="1200" err="1">
                <a:solidFill>
                  <a:srgbClr val="000000"/>
                </a:solidFill>
                <a:latin typeface="Consolas" panose="020B0609020204030204" pitchFamily="49" charset="0"/>
              </a:rPr>
              <a:t>AngularFirebaseService</a:t>
            </a:r>
            <a:r>
              <a:rPr lang="en-US" sz="1200">
                <a:solidFill>
                  <a:srgbClr val="000000"/>
                </a:solidFill>
                <a:latin typeface="Consolas" panose="020B0609020204030204" pitchFamily="49" charset="0"/>
              </a:rPr>
              <a:t>, Item } </a:t>
            </a:r>
            <a:r>
              <a:rPr lang="en-US" sz="1200">
                <a:solidFill>
                  <a:srgbClr val="0000FF"/>
                </a:solidFill>
                <a:latin typeface="Consolas" panose="020B0609020204030204" pitchFamily="49" charset="0"/>
              </a:rPr>
              <a:t>from</a:t>
            </a:r>
            <a:r>
              <a:rPr lang="en-US" sz="1200">
                <a:solidFill>
                  <a:srgbClr val="000000"/>
                </a:solidFill>
                <a:latin typeface="Consolas" panose="020B0609020204030204" pitchFamily="49" charset="0"/>
              </a:rPr>
              <a:t> </a:t>
            </a:r>
            <a:r>
              <a:rPr lang="en-US" sz="1200">
                <a:solidFill>
                  <a:srgbClr val="A31515"/>
                </a:solidFill>
                <a:latin typeface="Consolas" panose="020B0609020204030204" pitchFamily="49" charset="0"/>
              </a:rPr>
              <a:t>'../angular-</a:t>
            </a:r>
            <a:r>
              <a:rPr lang="en-US" sz="1200" err="1">
                <a:solidFill>
                  <a:srgbClr val="A31515"/>
                </a:solidFill>
                <a:latin typeface="Consolas" panose="020B0609020204030204" pitchFamily="49" charset="0"/>
              </a:rPr>
              <a:t>firebase.service</a:t>
            </a:r>
            <a:r>
              <a:rPr lang="en-US" sz="1200">
                <a:solidFill>
                  <a:srgbClr val="A31515"/>
                </a:solidFill>
                <a:latin typeface="Consolas" panose="020B0609020204030204" pitchFamily="49" charset="0"/>
              </a:rPr>
              <a:t>'</a:t>
            </a:r>
            <a:r>
              <a:rPr lang="en-US" sz="1200">
                <a:solidFill>
                  <a:srgbClr val="000000"/>
                </a:solidFill>
                <a:latin typeface="Consolas" panose="020B0609020204030204" pitchFamily="49" charset="0"/>
              </a:rPr>
              <a:t>;</a:t>
            </a:r>
          </a:p>
          <a:p>
            <a:pPr marL="114300" indent="0">
              <a:buNone/>
            </a:pPr>
            <a:endParaRPr lang="en-US" sz="1200">
              <a:solidFill>
                <a:srgbClr val="0000FF"/>
              </a:solidFill>
              <a:latin typeface="Consolas" panose="020B0609020204030204" pitchFamily="49" charset="0"/>
            </a:endParaRPr>
          </a:p>
          <a:p>
            <a:pPr marL="114300" indent="0">
              <a:buNone/>
            </a:pPr>
            <a:r>
              <a:rPr lang="en-US" sz="1200">
                <a:solidFill>
                  <a:srgbClr val="0000FF"/>
                </a:solidFill>
                <a:latin typeface="Consolas" panose="020B0609020204030204" pitchFamily="49" charset="0"/>
              </a:rPr>
              <a:t>export</a:t>
            </a:r>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class</a:t>
            </a:r>
            <a:r>
              <a:rPr lang="en-US" sz="1200">
                <a:solidFill>
                  <a:srgbClr val="000000"/>
                </a:solidFill>
                <a:latin typeface="Consolas" panose="020B0609020204030204" pitchFamily="49" charset="0"/>
              </a:rPr>
              <a:t> </a:t>
            </a:r>
            <a:r>
              <a:rPr lang="en-US" sz="1200" b="1" err="1">
                <a:solidFill>
                  <a:srgbClr val="000000"/>
                </a:solidFill>
                <a:latin typeface="Consolas" panose="020B0609020204030204" pitchFamily="49" charset="0"/>
              </a:rPr>
              <a:t>HomePage</a:t>
            </a:r>
            <a:r>
              <a:rPr lang="en-US" sz="1200">
                <a:solidFill>
                  <a:srgbClr val="000000"/>
                </a:solidFill>
                <a:latin typeface="Consolas" panose="020B0609020204030204" pitchFamily="49" charset="0"/>
              </a:rPr>
              <a:t> {</a:t>
            </a:r>
          </a:p>
          <a:p>
            <a:pPr marL="114300" indent="0">
              <a:buNone/>
            </a:pPr>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public</a:t>
            </a:r>
            <a:r>
              <a:rPr lang="en-US" sz="1200">
                <a:solidFill>
                  <a:srgbClr val="000000"/>
                </a:solidFill>
                <a:latin typeface="Consolas" panose="020B0609020204030204" pitchFamily="49" charset="0"/>
              </a:rPr>
              <a:t> item: Item;</a:t>
            </a:r>
          </a:p>
          <a:p>
            <a:pPr marL="114300" indent="0">
              <a:buNone/>
            </a:pPr>
            <a:endParaRPr lang="en-US" sz="1200">
              <a:solidFill>
                <a:srgbClr val="000000"/>
              </a:solidFill>
              <a:latin typeface="Consolas" panose="020B0609020204030204" pitchFamily="49" charset="0"/>
            </a:endParaRPr>
          </a:p>
          <a:p>
            <a:pPr marL="114300" indent="0">
              <a:buNone/>
            </a:pPr>
            <a:r>
              <a:rPr lang="en-US" sz="1200">
                <a:solidFill>
                  <a:srgbClr val="0000FF"/>
                </a:solidFill>
                <a:latin typeface="Consolas" panose="020B0609020204030204" pitchFamily="49" charset="0"/>
              </a:rPr>
              <a:t>constructor</a:t>
            </a:r>
            <a:r>
              <a:rPr lang="en-US" sz="1200">
                <a:solidFill>
                  <a:srgbClr val="000000"/>
                </a:solidFill>
                <a:latin typeface="Consolas" panose="020B0609020204030204" pitchFamily="49" charset="0"/>
              </a:rPr>
              <a:t>(</a:t>
            </a:r>
            <a:r>
              <a:rPr lang="en-US" sz="1200">
                <a:solidFill>
                  <a:srgbClr val="0000FF"/>
                </a:solidFill>
                <a:latin typeface="Consolas" panose="020B0609020204030204" pitchFamily="49" charset="0"/>
              </a:rPr>
              <a:t>public</a:t>
            </a:r>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AFSrv</a:t>
            </a:r>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AngularFirebaseService</a:t>
            </a:r>
            <a:r>
              <a:rPr lang="en-US" sz="1200">
                <a:solidFill>
                  <a:srgbClr val="000000"/>
                </a:solidFill>
                <a:latin typeface="Consolas" panose="020B0609020204030204" pitchFamily="49" charset="0"/>
              </a:rPr>
              <a:t>) {</a:t>
            </a:r>
          </a:p>
          <a:p>
            <a:pPr marL="114300" indent="0">
              <a:buNone/>
            </a:pPr>
            <a:r>
              <a:rPr lang="en-US" sz="1200">
                <a:solidFill>
                  <a:srgbClr val="000000"/>
                </a:solidFill>
                <a:latin typeface="Consolas" panose="020B0609020204030204" pitchFamily="49" charset="0"/>
              </a:rPr>
              <a:t>       </a:t>
            </a:r>
            <a:r>
              <a:rPr lang="en-US" sz="1200" err="1">
                <a:solidFill>
                  <a:srgbClr val="0000FF"/>
                </a:solidFill>
                <a:latin typeface="Consolas" panose="020B0609020204030204" pitchFamily="49" charset="0"/>
              </a:rPr>
              <a:t>this</a:t>
            </a:r>
            <a:r>
              <a:rPr lang="en-US" sz="1200" err="1">
                <a:solidFill>
                  <a:srgbClr val="000000"/>
                </a:solidFill>
                <a:latin typeface="Consolas" panose="020B0609020204030204" pitchFamily="49" charset="0"/>
              </a:rPr>
              <a:t>.item</a:t>
            </a:r>
            <a:r>
              <a:rPr lang="en-US" sz="1200">
                <a:solidFill>
                  <a:srgbClr val="000000"/>
                </a:solidFill>
                <a:latin typeface="Consolas" panose="020B0609020204030204" pitchFamily="49" charset="0"/>
              </a:rPr>
              <a:t> = {} </a:t>
            </a:r>
            <a:r>
              <a:rPr lang="en-US" sz="1200">
                <a:solidFill>
                  <a:srgbClr val="0000FF"/>
                </a:solidFill>
                <a:latin typeface="Consolas" panose="020B0609020204030204" pitchFamily="49" charset="0"/>
              </a:rPr>
              <a:t>as</a:t>
            </a:r>
            <a:r>
              <a:rPr lang="en-US" sz="1200">
                <a:solidFill>
                  <a:srgbClr val="000000"/>
                </a:solidFill>
                <a:latin typeface="Consolas" panose="020B0609020204030204" pitchFamily="49" charset="0"/>
              </a:rPr>
              <a:t> Item;</a:t>
            </a:r>
          </a:p>
          <a:p>
            <a:pPr marL="114300" indent="0">
              <a:buNone/>
            </a:pPr>
            <a:r>
              <a:rPr lang="en-US" sz="1200">
                <a:solidFill>
                  <a:srgbClr val="000000"/>
                </a:solidFill>
                <a:latin typeface="Consolas" panose="020B0609020204030204" pitchFamily="49" charset="0"/>
              </a:rPr>
              <a:t> }   </a:t>
            </a:r>
          </a:p>
          <a:p>
            <a:pPr marL="114300" indent="0">
              <a:buNone/>
            </a:pPr>
            <a:endParaRPr lang="en-US" sz="1200">
              <a:solidFill>
                <a:srgbClr val="000000"/>
              </a:solidFill>
              <a:latin typeface="Consolas" panose="020B0609020204030204" pitchFamily="49" charset="0"/>
            </a:endParaRPr>
          </a:p>
          <a:p>
            <a:pPr marL="114300" indent="0">
              <a:buNone/>
            </a:pPr>
            <a:r>
              <a:rPr lang="en-US" sz="1200">
                <a:solidFill>
                  <a:srgbClr val="000000"/>
                </a:solidFill>
                <a:latin typeface="Consolas" panose="020B0609020204030204" pitchFamily="49" charset="0"/>
              </a:rPr>
              <a:t>   </a:t>
            </a:r>
            <a:r>
              <a:rPr lang="en-US" sz="1200" b="1" err="1">
                <a:solidFill>
                  <a:srgbClr val="000000"/>
                </a:solidFill>
                <a:latin typeface="Consolas" panose="020B0609020204030204" pitchFamily="49" charset="0"/>
              </a:rPr>
              <a:t>AddItemToFirebase</a:t>
            </a:r>
            <a:r>
              <a:rPr lang="en-US" sz="1200">
                <a:solidFill>
                  <a:srgbClr val="000000"/>
                </a:solidFill>
                <a:latin typeface="Consolas" panose="020B0609020204030204" pitchFamily="49" charset="0"/>
              </a:rPr>
              <a:t>(){</a:t>
            </a:r>
          </a:p>
          <a:p>
            <a:pPr marL="114300" indent="0">
              <a:buNone/>
            </a:pPr>
            <a:r>
              <a:rPr lang="en-US" sz="1200">
                <a:solidFill>
                  <a:srgbClr val="000000"/>
                </a:solidFill>
                <a:latin typeface="Consolas" panose="020B0609020204030204" pitchFamily="49" charset="0"/>
              </a:rPr>
              <a:t>        </a:t>
            </a:r>
            <a:r>
              <a:rPr lang="en-US" sz="1200" err="1">
                <a:solidFill>
                  <a:srgbClr val="0000FF"/>
                </a:solidFill>
                <a:latin typeface="Consolas" panose="020B0609020204030204" pitchFamily="49" charset="0"/>
              </a:rPr>
              <a:t>this</a:t>
            </a:r>
            <a:r>
              <a:rPr lang="en-US" sz="1200" err="1">
                <a:solidFill>
                  <a:srgbClr val="000000"/>
                </a:solidFill>
                <a:latin typeface="Consolas" panose="020B0609020204030204" pitchFamily="49" charset="0"/>
              </a:rPr>
              <a:t>.AFSrv.addItem</a:t>
            </a:r>
            <a:r>
              <a:rPr lang="en-US" sz="1200">
                <a:solidFill>
                  <a:srgbClr val="000000"/>
                </a:solidFill>
                <a:latin typeface="Consolas" panose="020B0609020204030204" pitchFamily="49" charset="0"/>
              </a:rPr>
              <a:t>(</a:t>
            </a:r>
            <a:r>
              <a:rPr lang="en-US" sz="1200" err="1">
                <a:solidFill>
                  <a:srgbClr val="0000FF"/>
                </a:solidFill>
                <a:latin typeface="Consolas" panose="020B0609020204030204" pitchFamily="49" charset="0"/>
              </a:rPr>
              <a:t>this</a:t>
            </a:r>
            <a:r>
              <a:rPr lang="en-US" sz="1200" err="1">
                <a:solidFill>
                  <a:srgbClr val="000000"/>
                </a:solidFill>
                <a:latin typeface="Consolas" panose="020B0609020204030204" pitchFamily="49" charset="0"/>
              </a:rPr>
              <a:t>.item</a:t>
            </a:r>
            <a:r>
              <a:rPr lang="en-US" sz="1200">
                <a:solidFill>
                  <a:srgbClr val="000000"/>
                </a:solidFill>
                <a:latin typeface="Consolas" panose="020B0609020204030204" pitchFamily="49" charset="0"/>
              </a:rPr>
              <a:t>);</a:t>
            </a:r>
          </a:p>
          <a:p>
            <a:pPr marL="114300" indent="0">
              <a:buNone/>
            </a:pPr>
            <a:r>
              <a:rPr lang="en-US" sz="1200">
                <a:solidFill>
                  <a:srgbClr val="000000"/>
                </a:solidFill>
                <a:latin typeface="Consolas" panose="020B0609020204030204" pitchFamily="49" charset="0"/>
              </a:rPr>
              <a:t>        </a:t>
            </a:r>
            <a:r>
              <a:rPr lang="en-US" sz="1200" err="1">
                <a:solidFill>
                  <a:srgbClr val="0000FF"/>
                </a:solidFill>
                <a:latin typeface="Consolas" panose="020B0609020204030204" pitchFamily="49" charset="0"/>
              </a:rPr>
              <a:t>this</a:t>
            </a:r>
            <a:r>
              <a:rPr lang="en-US" sz="1200" err="1">
                <a:solidFill>
                  <a:srgbClr val="000000"/>
                </a:solidFill>
                <a:latin typeface="Consolas" panose="020B0609020204030204" pitchFamily="49" charset="0"/>
              </a:rPr>
              <a:t>.item</a:t>
            </a:r>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as</a:t>
            </a:r>
            <a:r>
              <a:rPr lang="en-US" sz="1200">
                <a:solidFill>
                  <a:srgbClr val="000000"/>
                </a:solidFill>
                <a:latin typeface="Consolas" panose="020B0609020204030204" pitchFamily="49" charset="0"/>
              </a:rPr>
              <a:t> {}</a:t>
            </a:r>
          </a:p>
          <a:p>
            <a:pPr marL="114300" indent="0">
              <a:buNone/>
            </a:pPr>
            <a:r>
              <a:rPr lang="en-US" sz="1200">
                <a:solidFill>
                  <a:srgbClr val="000000"/>
                </a:solidFill>
                <a:latin typeface="Consolas" panose="020B0609020204030204" pitchFamily="49" charset="0"/>
              </a:rPr>
              <a:t>   }</a:t>
            </a:r>
          </a:p>
          <a:p>
            <a:pPr marL="114300" indent="0">
              <a:buNone/>
            </a:pPr>
            <a:br>
              <a:rPr lang="en-US" sz="1200">
                <a:solidFill>
                  <a:srgbClr val="000000"/>
                </a:solidFill>
                <a:latin typeface="Consolas" panose="020B0609020204030204" pitchFamily="49" charset="0"/>
              </a:rPr>
            </a:br>
            <a:r>
              <a:rPr lang="en-US" sz="1200">
                <a:solidFill>
                  <a:srgbClr val="000000"/>
                </a:solidFill>
                <a:latin typeface="Consolas" panose="020B0609020204030204" pitchFamily="49" charset="0"/>
              </a:rPr>
              <a:t>   </a:t>
            </a:r>
            <a:r>
              <a:rPr lang="en-US" sz="1200" b="1" err="1">
                <a:solidFill>
                  <a:srgbClr val="000000"/>
                </a:solidFill>
                <a:latin typeface="Consolas" panose="020B0609020204030204" pitchFamily="49" charset="0"/>
              </a:rPr>
              <a:t>DeleteFromFirebase</a:t>
            </a:r>
            <a:r>
              <a:rPr lang="en-US" sz="1200">
                <a:solidFill>
                  <a:srgbClr val="000000"/>
                </a:solidFill>
                <a:latin typeface="Consolas" panose="020B0609020204030204" pitchFamily="49" charset="0"/>
              </a:rPr>
              <a:t>(x){</a:t>
            </a:r>
          </a:p>
          <a:p>
            <a:pPr marL="114300" indent="0">
              <a:buNone/>
            </a:pPr>
            <a:r>
              <a:rPr lang="en-US" sz="1200">
                <a:solidFill>
                  <a:srgbClr val="000000"/>
                </a:solidFill>
                <a:latin typeface="Consolas" panose="020B0609020204030204" pitchFamily="49" charset="0"/>
              </a:rPr>
              <a:t>        </a:t>
            </a:r>
            <a:r>
              <a:rPr lang="en-US" sz="1200" err="1">
                <a:solidFill>
                  <a:srgbClr val="0000FF"/>
                </a:solidFill>
                <a:latin typeface="Consolas" panose="020B0609020204030204" pitchFamily="49" charset="0"/>
              </a:rPr>
              <a:t>this</a:t>
            </a:r>
            <a:r>
              <a:rPr lang="en-US" sz="1200" err="1">
                <a:solidFill>
                  <a:srgbClr val="000000"/>
                </a:solidFill>
                <a:latin typeface="Consolas" panose="020B0609020204030204" pitchFamily="49" charset="0"/>
              </a:rPr>
              <a:t>.AFSrv.deleteItem</a:t>
            </a:r>
            <a:r>
              <a:rPr lang="en-US" sz="1200">
                <a:solidFill>
                  <a:srgbClr val="000000"/>
                </a:solidFill>
                <a:latin typeface="Consolas" panose="020B0609020204030204" pitchFamily="49" charset="0"/>
              </a:rPr>
              <a:t>(x);</a:t>
            </a:r>
          </a:p>
          <a:p>
            <a:pPr marL="114300" indent="0">
              <a:buNone/>
            </a:pPr>
            <a:r>
              <a:rPr lang="en-US" sz="1200">
                <a:solidFill>
                  <a:srgbClr val="000000"/>
                </a:solidFill>
                <a:latin typeface="Consolas" panose="020B0609020204030204" pitchFamily="49" charset="0"/>
              </a:rPr>
              <a:t>   }</a:t>
            </a:r>
          </a:p>
          <a:p>
            <a:pPr marL="114300" indent="0">
              <a:buNone/>
            </a:pPr>
            <a:endParaRPr lang="en-US" sz="1200">
              <a:solidFill>
                <a:srgbClr val="000000"/>
              </a:solidFill>
              <a:latin typeface="Consolas" panose="020B0609020204030204" pitchFamily="49" charset="0"/>
            </a:endParaRPr>
          </a:p>
          <a:p>
            <a:pPr marL="114300" indent="0">
              <a:buNone/>
            </a:pPr>
            <a:r>
              <a:rPr lang="en-US" sz="1200">
                <a:solidFill>
                  <a:srgbClr val="000000"/>
                </a:solidFill>
                <a:latin typeface="Consolas" panose="020B0609020204030204" pitchFamily="49" charset="0"/>
              </a:rPr>
              <a:t>   </a:t>
            </a:r>
            <a:r>
              <a:rPr lang="en-US" sz="1200" b="1">
                <a:solidFill>
                  <a:srgbClr val="000000"/>
                </a:solidFill>
                <a:latin typeface="Consolas" panose="020B0609020204030204" pitchFamily="49" charset="0"/>
              </a:rPr>
              <a:t>Select</a:t>
            </a:r>
            <a:r>
              <a:rPr lang="en-US" sz="1200">
                <a:solidFill>
                  <a:srgbClr val="000000"/>
                </a:solidFill>
                <a:latin typeface="Consolas" panose="020B0609020204030204" pitchFamily="49" charset="0"/>
              </a:rPr>
              <a:t>(x){</a:t>
            </a:r>
          </a:p>
          <a:p>
            <a:pPr marL="114300" indent="0">
              <a:buNone/>
            </a:pPr>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this</a:t>
            </a:r>
            <a:r>
              <a:rPr lang="en-US" sz="1200">
                <a:solidFill>
                  <a:srgbClr val="000000"/>
                </a:solidFill>
                <a:latin typeface="Consolas" panose="020B0609020204030204" pitchFamily="49" charset="0"/>
              </a:rPr>
              <a:t>.item.name = x.name;</a:t>
            </a:r>
          </a:p>
          <a:p>
            <a:pPr marL="114300" indent="0">
              <a:buNone/>
            </a:pPr>
            <a:r>
              <a:rPr lang="en-US" sz="1200">
                <a:solidFill>
                  <a:srgbClr val="000000"/>
                </a:solidFill>
                <a:latin typeface="Consolas" panose="020B0609020204030204" pitchFamily="49" charset="0"/>
              </a:rPr>
              <a:t>        </a:t>
            </a:r>
            <a:r>
              <a:rPr lang="en-US" sz="1200" err="1">
                <a:solidFill>
                  <a:srgbClr val="0000FF"/>
                </a:solidFill>
                <a:latin typeface="Consolas" panose="020B0609020204030204" pitchFamily="49" charset="0"/>
              </a:rPr>
              <a:t>this</a:t>
            </a:r>
            <a:r>
              <a:rPr lang="en-US" sz="1200" err="1">
                <a:solidFill>
                  <a:srgbClr val="000000"/>
                </a:solidFill>
                <a:latin typeface="Consolas" panose="020B0609020204030204" pitchFamily="49" charset="0"/>
              </a:rPr>
              <a:t>.item.description</a:t>
            </a:r>
            <a:r>
              <a:rPr lang="en-US" sz="1200">
                <a:solidFill>
                  <a:srgbClr val="000000"/>
                </a:solidFill>
                <a:latin typeface="Consolas" panose="020B0609020204030204" pitchFamily="49" charset="0"/>
              </a:rPr>
              <a:t> = </a:t>
            </a:r>
            <a:r>
              <a:rPr lang="en-US" sz="1200" err="1">
                <a:solidFill>
                  <a:srgbClr val="000000"/>
                </a:solidFill>
                <a:latin typeface="Consolas" panose="020B0609020204030204" pitchFamily="49" charset="0"/>
              </a:rPr>
              <a:t>x.description</a:t>
            </a:r>
            <a:r>
              <a:rPr lang="en-US" sz="1200">
                <a:solidFill>
                  <a:srgbClr val="000000"/>
                </a:solidFill>
                <a:latin typeface="Consolas" panose="020B0609020204030204" pitchFamily="49" charset="0"/>
              </a:rPr>
              <a:t>;</a:t>
            </a:r>
          </a:p>
          <a:p>
            <a:pPr marL="114300" indent="0">
              <a:buNone/>
            </a:pPr>
            <a:r>
              <a:rPr lang="en-US" sz="1200">
                <a:solidFill>
                  <a:srgbClr val="000000"/>
                </a:solidFill>
                <a:latin typeface="Consolas" panose="020B0609020204030204" pitchFamily="49" charset="0"/>
              </a:rPr>
              <a:t>   }</a:t>
            </a:r>
          </a:p>
          <a:p>
            <a:pPr marL="114300" indent="0">
              <a:buNone/>
            </a:pPr>
            <a:br>
              <a:rPr lang="en-US" sz="1200">
                <a:solidFill>
                  <a:srgbClr val="000000"/>
                </a:solidFill>
                <a:latin typeface="Consolas" panose="020B0609020204030204" pitchFamily="49" charset="0"/>
              </a:rPr>
            </a:br>
            <a:r>
              <a:rPr lang="en-US" sz="1200">
                <a:solidFill>
                  <a:srgbClr val="000000"/>
                </a:solidFill>
                <a:latin typeface="Consolas" panose="020B0609020204030204" pitchFamily="49" charset="0"/>
              </a:rPr>
              <a:t>   </a:t>
            </a:r>
            <a:r>
              <a:rPr lang="en-US" sz="1200" b="1" err="1">
                <a:solidFill>
                  <a:srgbClr val="000000"/>
                </a:solidFill>
                <a:latin typeface="Consolas" panose="020B0609020204030204" pitchFamily="49" charset="0"/>
              </a:rPr>
              <a:t>UpdateToFirebase</a:t>
            </a:r>
            <a:r>
              <a:rPr lang="en-US" sz="1200">
                <a:solidFill>
                  <a:srgbClr val="000000"/>
                </a:solidFill>
                <a:latin typeface="Consolas" panose="020B0609020204030204" pitchFamily="49" charset="0"/>
              </a:rPr>
              <a:t>(x){</a:t>
            </a:r>
          </a:p>
          <a:p>
            <a:pPr marL="114300" indent="0">
              <a:buNone/>
            </a:pPr>
            <a:r>
              <a:rPr lang="en-US" sz="1200">
                <a:solidFill>
                  <a:srgbClr val="000000"/>
                </a:solidFill>
                <a:latin typeface="Consolas" panose="020B0609020204030204" pitchFamily="49" charset="0"/>
              </a:rPr>
              <a:t>        x.name = </a:t>
            </a:r>
            <a:r>
              <a:rPr lang="en-US" sz="1200">
                <a:solidFill>
                  <a:srgbClr val="0000FF"/>
                </a:solidFill>
                <a:latin typeface="Consolas" panose="020B0609020204030204" pitchFamily="49" charset="0"/>
              </a:rPr>
              <a:t>this</a:t>
            </a:r>
            <a:r>
              <a:rPr lang="en-US" sz="1200">
                <a:solidFill>
                  <a:srgbClr val="000000"/>
                </a:solidFill>
                <a:latin typeface="Consolas" panose="020B0609020204030204" pitchFamily="49" charset="0"/>
              </a:rPr>
              <a:t>.item.name;</a:t>
            </a:r>
          </a:p>
          <a:p>
            <a:pPr marL="114300" indent="0">
              <a:buNone/>
            </a:pPr>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x.description</a:t>
            </a:r>
            <a:r>
              <a:rPr lang="en-US" sz="1200">
                <a:solidFill>
                  <a:srgbClr val="000000"/>
                </a:solidFill>
                <a:latin typeface="Consolas" panose="020B0609020204030204" pitchFamily="49" charset="0"/>
              </a:rPr>
              <a:t> = </a:t>
            </a:r>
            <a:r>
              <a:rPr lang="en-US" sz="1200" err="1">
                <a:solidFill>
                  <a:srgbClr val="0000FF"/>
                </a:solidFill>
                <a:latin typeface="Consolas" panose="020B0609020204030204" pitchFamily="49" charset="0"/>
              </a:rPr>
              <a:t>this</a:t>
            </a:r>
            <a:r>
              <a:rPr lang="en-US" sz="1200" err="1">
                <a:solidFill>
                  <a:srgbClr val="000000"/>
                </a:solidFill>
                <a:latin typeface="Consolas" panose="020B0609020204030204" pitchFamily="49" charset="0"/>
              </a:rPr>
              <a:t>.item.description</a:t>
            </a:r>
            <a:r>
              <a:rPr lang="en-US" sz="1200">
                <a:solidFill>
                  <a:srgbClr val="000000"/>
                </a:solidFill>
                <a:latin typeface="Consolas" panose="020B0609020204030204" pitchFamily="49" charset="0"/>
              </a:rPr>
              <a:t>;</a:t>
            </a:r>
          </a:p>
          <a:p>
            <a:pPr marL="114300" indent="0">
              <a:buNone/>
            </a:pPr>
            <a:r>
              <a:rPr lang="en-US" sz="1200">
                <a:solidFill>
                  <a:srgbClr val="000000"/>
                </a:solidFill>
                <a:latin typeface="Consolas" panose="020B0609020204030204" pitchFamily="49" charset="0"/>
              </a:rPr>
              <a:t>        </a:t>
            </a:r>
            <a:r>
              <a:rPr lang="en-US" sz="1200" err="1">
                <a:solidFill>
                  <a:srgbClr val="0000FF"/>
                </a:solidFill>
                <a:latin typeface="Consolas" panose="020B0609020204030204" pitchFamily="49" charset="0"/>
              </a:rPr>
              <a:t>this</a:t>
            </a:r>
            <a:r>
              <a:rPr lang="en-US" sz="1200" err="1">
                <a:solidFill>
                  <a:srgbClr val="000000"/>
                </a:solidFill>
                <a:latin typeface="Consolas" panose="020B0609020204030204" pitchFamily="49" charset="0"/>
              </a:rPr>
              <a:t>.AFSrv.updateItem</a:t>
            </a:r>
            <a:r>
              <a:rPr lang="en-US" sz="1200">
                <a:solidFill>
                  <a:srgbClr val="000000"/>
                </a:solidFill>
                <a:latin typeface="Consolas" panose="020B0609020204030204" pitchFamily="49" charset="0"/>
              </a:rPr>
              <a:t>(</a:t>
            </a:r>
            <a:r>
              <a:rPr lang="en-US" sz="1200" err="1">
                <a:solidFill>
                  <a:srgbClr val="000000"/>
                </a:solidFill>
                <a:latin typeface="Consolas" panose="020B0609020204030204" pitchFamily="49" charset="0"/>
              </a:rPr>
              <a:t>x.key,x</a:t>
            </a:r>
            <a:r>
              <a:rPr lang="en-US" sz="1200">
                <a:solidFill>
                  <a:srgbClr val="000000"/>
                </a:solidFill>
                <a:latin typeface="Consolas" panose="020B0609020204030204" pitchFamily="49" charset="0"/>
              </a:rPr>
              <a:t>);</a:t>
            </a:r>
          </a:p>
          <a:p>
            <a:pPr marL="114300" indent="0">
              <a:buNone/>
            </a:pPr>
            <a:r>
              <a:rPr lang="en-US" sz="1200">
                <a:solidFill>
                  <a:srgbClr val="000000"/>
                </a:solidFill>
                <a:latin typeface="Consolas" panose="020B0609020204030204" pitchFamily="49" charset="0"/>
              </a:rPr>
              <a:t>   }</a:t>
            </a:r>
          </a:p>
          <a:p>
            <a:pPr marL="114300" indent="0">
              <a:buNone/>
            </a:pPr>
            <a:endParaRPr lang="en-US" sz="1200">
              <a:solidFill>
                <a:srgbClr val="000000"/>
              </a:solidFill>
              <a:latin typeface="Consolas" panose="020B0609020204030204" pitchFamily="49" charset="0"/>
            </a:endParaRPr>
          </a:p>
          <a:p>
            <a:pPr marL="114300" indent="0">
              <a:buNone/>
            </a:pPr>
            <a:endParaRPr lang="en-US" sz="1200">
              <a:solidFill>
                <a:srgbClr val="000000"/>
              </a:solidFill>
              <a:latin typeface="Consolas" panose="020B0609020204030204" pitchFamily="49" charset="0"/>
            </a:endParaRPr>
          </a:p>
          <a:p>
            <a:pPr marL="114300" indent="0">
              <a:buNone/>
            </a:pPr>
            <a:endParaRPr lang="en-US" sz="1200"/>
          </a:p>
          <a:p>
            <a:pPr marL="114300" indent="0">
              <a:buNone/>
            </a:pPr>
            <a:endParaRPr lang="en-US" sz="1200"/>
          </a:p>
        </p:txBody>
      </p:sp>
    </p:spTree>
    <p:extLst>
      <p:ext uri="{BB962C8B-B14F-4D97-AF65-F5344CB8AC3E}">
        <p14:creationId xmlns:p14="http://schemas.microsoft.com/office/powerpoint/2010/main" val="156278727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Run</a:t>
            </a:r>
          </a:p>
        </p:txBody>
      </p:sp>
      <p:sp>
        <p:nvSpPr>
          <p:cNvPr id="3" name="Content Placeholder 2"/>
          <p:cNvSpPr>
            <a:spLocks noGrp="1"/>
          </p:cNvSpPr>
          <p:nvPr>
            <p:ph idx="1"/>
          </p:nvPr>
        </p:nvSpPr>
        <p:spPr/>
        <p:txBody>
          <a:bodyPr/>
          <a:lstStyle/>
          <a:p>
            <a:r>
              <a:rPr lang="en-US"/>
              <a:t>Type:   </a:t>
            </a:r>
            <a:r>
              <a:rPr lang="en-US">
                <a:latin typeface="Courier New" panose="02070309020205020404" pitchFamily="49" charset="0"/>
                <a:cs typeface="Courier New" panose="02070309020205020404" pitchFamily="49" charset="0"/>
              </a:rPr>
              <a:t>ionic serve</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 y="2449378"/>
            <a:ext cx="7741920" cy="372282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90691345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One More Approach</a:t>
            </a:r>
          </a:p>
        </p:txBody>
      </p:sp>
      <p:sp>
        <p:nvSpPr>
          <p:cNvPr id="3" name="Content Placeholder 2"/>
          <p:cNvSpPr>
            <a:spLocks noGrp="1"/>
          </p:cNvSpPr>
          <p:nvPr>
            <p:ph idx="1"/>
          </p:nvPr>
        </p:nvSpPr>
        <p:spPr/>
        <p:txBody>
          <a:bodyPr/>
          <a:lstStyle/>
          <a:p>
            <a:r>
              <a:rPr lang="en-US">
                <a:solidFill>
                  <a:srgbClr val="0000FF"/>
                </a:solidFill>
                <a:latin typeface="Consolas"/>
              </a:rPr>
              <a:t>You can also retrieve the firebase list as follows:</a:t>
            </a:r>
          </a:p>
          <a:p>
            <a:endParaRPr lang="en-US">
              <a:solidFill>
                <a:srgbClr val="0000FF"/>
              </a:solidFill>
              <a:latin typeface="Consolas"/>
            </a:endParaRPr>
          </a:p>
          <a:p>
            <a:pPr marL="114300" indent="0">
              <a:buNone/>
            </a:pPr>
            <a:r>
              <a:rPr lang="en-US" sz="1400">
                <a:solidFill>
                  <a:srgbClr val="0000FF"/>
                </a:solidFill>
                <a:latin typeface="Consolas"/>
              </a:rPr>
              <a:t>import</a:t>
            </a:r>
            <a:r>
              <a:rPr lang="en-US" sz="1400">
                <a:solidFill>
                  <a:srgbClr val="000000"/>
                </a:solidFill>
                <a:latin typeface="Consolas"/>
              </a:rPr>
              <a:t> </a:t>
            </a:r>
            <a:r>
              <a:rPr lang="en-US" sz="1400">
                <a:solidFill>
                  <a:srgbClr val="0000FF"/>
                </a:solidFill>
                <a:latin typeface="Consolas"/>
              </a:rPr>
              <a:t>*</a:t>
            </a:r>
            <a:r>
              <a:rPr lang="en-US" sz="1400">
                <a:solidFill>
                  <a:srgbClr val="000000"/>
                </a:solidFill>
                <a:latin typeface="Consolas"/>
              </a:rPr>
              <a:t> </a:t>
            </a:r>
            <a:r>
              <a:rPr lang="en-US" sz="1400">
                <a:solidFill>
                  <a:srgbClr val="0000FF"/>
                </a:solidFill>
                <a:latin typeface="Consolas"/>
              </a:rPr>
              <a:t>as</a:t>
            </a:r>
            <a:r>
              <a:rPr lang="en-US" sz="1400">
                <a:solidFill>
                  <a:srgbClr val="000000"/>
                </a:solidFill>
                <a:latin typeface="Consolas"/>
              </a:rPr>
              <a:t> </a:t>
            </a:r>
            <a:r>
              <a:rPr lang="en-US" sz="1400" b="1">
                <a:solidFill>
                  <a:srgbClr val="000000"/>
                </a:solidFill>
                <a:latin typeface="Consolas"/>
              </a:rPr>
              <a:t>firebase</a:t>
            </a:r>
            <a:r>
              <a:rPr lang="en-US" sz="1400">
                <a:solidFill>
                  <a:srgbClr val="000000"/>
                </a:solidFill>
                <a:latin typeface="Consolas"/>
              </a:rPr>
              <a:t> </a:t>
            </a:r>
            <a:r>
              <a:rPr lang="en-US" sz="1400">
                <a:solidFill>
                  <a:srgbClr val="0000FF"/>
                </a:solidFill>
                <a:latin typeface="Consolas"/>
              </a:rPr>
              <a:t>from</a:t>
            </a:r>
            <a:r>
              <a:rPr lang="en-US" sz="1400">
                <a:solidFill>
                  <a:srgbClr val="000000"/>
                </a:solidFill>
                <a:latin typeface="Consolas"/>
              </a:rPr>
              <a:t> </a:t>
            </a:r>
            <a:r>
              <a:rPr lang="en-US" sz="1400">
                <a:solidFill>
                  <a:srgbClr val="A31515"/>
                </a:solidFill>
                <a:latin typeface="Consolas"/>
              </a:rPr>
              <a:t>'firebase/app'</a:t>
            </a:r>
            <a:r>
              <a:rPr lang="en-US" sz="1400">
                <a:solidFill>
                  <a:srgbClr val="000000"/>
                </a:solidFill>
                <a:latin typeface="Consolas"/>
              </a:rPr>
              <a:t>;</a:t>
            </a:r>
          </a:p>
          <a:p>
            <a:pPr marL="114300" indent="0">
              <a:buNone/>
            </a:pPr>
            <a:endParaRPr lang="en-US" sz="1400">
              <a:solidFill>
                <a:srgbClr val="000000"/>
              </a:solidFill>
              <a:latin typeface="Consolas"/>
            </a:endParaRPr>
          </a:p>
          <a:p>
            <a:pPr marL="114300" indent="0">
              <a:buNone/>
            </a:pPr>
            <a:r>
              <a:rPr lang="en-US" sz="1400" b="1" err="1">
                <a:solidFill>
                  <a:srgbClr val="000000"/>
                </a:solidFill>
                <a:latin typeface="Consolas"/>
              </a:rPr>
              <a:t>firebase</a:t>
            </a:r>
            <a:r>
              <a:rPr lang="en-US" sz="1400" err="1">
                <a:solidFill>
                  <a:srgbClr val="000000"/>
                </a:solidFill>
                <a:latin typeface="Consolas"/>
              </a:rPr>
              <a:t>.database</a:t>
            </a:r>
            <a:r>
              <a:rPr lang="en-US" sz="1400">
                <a:solidFill>
                  <a:srgbClr val="000000"/>
                </a:solidFill>
                <a:latin typeface="Consolas"/>
              </a:rPr>
              <a:t>().</a:t>
            </a:r>
            <a:r>
              <a:rPr lang="en-US" sz="1400" b="1">
                <a:solidFill>
                  <a:srgbClr val="000000"/>
                </a:solidFill>
                <a:latin typeface="Consolas"/>
              </a:rPr>
              <a:t>ref</a:t>
            </a:r>
            <a:r>
              <a:rPr lang="en-US" sz="1400">
                <a:solidFill>
                  <a:srgbClr val="000000"/>
                </a:solidFill>
                <a:latin typeface="Consolas"/>
              </a:rPr>
              <a:t>(</a:t>
            </a:r>
            <a:r>
              <a:rPr lang="en-US" sz="1400">
                <a:solidFill>
                  <a:srgbClr val="A31515"/>
                </a:solidFill>
                <a:latin typeface="Consolas"/>
              </a:rPr>
              <a:t>'/</a:t>
            </a:r>
            <a:r>
              <a:rPr lang="en-US" sz="1400" err="1">
                <a:solidFill>
                  <a:srgbClr val="A31515"/>
                </a:solidFill>
                <a:latin typeface="Consolas"/>
              </a:rPr>
              <a:t>shoppingItems</a:t>
            </a:r>
            <a:r>
              <a:rPr lang="en-US" sz="1400">
                <a:solidFill>
                  <a:srgbClr val="A31515"/>
                </a:solidFill>
                <a:latin typeface="Consolas"/>
              </a:rPr>
              <a:t>/'</a:t>
            </a:r>
            <a:r>
              <a:rPr lang="en-US" sz="1400">
                <a:solidFill>
                  <a:srgbClr val="000000"/>
                </a:solidFill>
                <a:latin typeface="Consolas"/>
              </a:rPr>
              <a:t>).</a:t>
            </a:r>
            <a:r>
              <a:rPr lang="en-US" sz="1400" b="1">
                <a:solidFill>
                  <a:srgbClr val="000000"/>
                </a:solidFill>
                <a:latin typeface="Consolas"/>
              </a:rPr>
              <a:t>once</a:t>
            </a:r>
            <a:r>
              <a:rPr lang="en-US" sz="1400">
                <a:solidFill>
                  <a:srgbClr val="000000"/>
                </a:solidFill>
                <a:latin typeface="Consolas"/>
              </a:rPr>
              <a:t>(</a:t>
            </a:r>
            <a:r>
              <a:rPr lang="en-US" sz="1400">
                <a:solidFill>
                  <a:srgbClr val="A31515"/>
                </a:solidFill>
                <a:latin typeface="Consolas"/>
              </a:rPr>
              <a:t>'value'</a:t>
            </a:r>
            <a:r>
              <a:rPr lang="en-US" sz="1400">
                <a:solidFill>
                  <a:srgbClr val="000000"/>
                </a:solidFill>
                <a:latin typeface="Consolas"/>
              </a:rPr>
              <a:t>, (snapshot) </a:t>
            </a:r>
            <a:r>
              <a:rPr lang="en-US" sz="1400">
                <a:solidFill>
                  <a:srgbClr val="0000FF"/>
                </a:solidFill>
                <a:latin typeface="Consolas"/>
              </a:rPr>
              <a:t>=&gt;</a:t>
            </a:r>
            <a:r>
              <a:rPr lang="en-US" sz="1400">
                <a:solidFill>
                  <a:srgbClr val="000000"/>
                </a:solidFill>
                <a:latin typeface="Consolas"/>
              </a:rPr>
              <a:t> {</a:t>
            </a:r>
          </a:p>
          <a:p>
            <a:pPr marL="114300" indent="0">
              <a:buNone/>
            </a:pPr>
            <a:r>
              <a:rPr lang="en-US" sz="1400">
                <a:solidFill>
                  <a:srgbClr val="000000"/>
                </a:solidFill>
                <a:latin typeface="Consolas"/>
              </a:rPr>
              <a:t>	</a:t>
            </a:r>
            <a:r>
              <a:rPr lang="en-US" sz="1400" err="1">
                <a:solidFill>
                  <a:srgbClr val="000000"/>
                </a:solidFill>
                <a:latin typeface="Consolas"/>
              </a:rPr>
              <a:t>snapshot.forEach</a:t>
            </a:r>
            <a:r>
              <a:rPr lang="en-US" sz="1400">
                <a:solidFill>
                  <a:srgbClr val="000000"/>
                </a:solidFill>
                <a:latin typeface="Consolas"/>
              </a:rPr>
              <a:t>( snap </a:t>
            </a:r>
            <a:r>
              <a:rPr lang="en-US" sz="1400">
                <a:solidFill>
                  <a:srgbClr val="0000FF"/>
                </a:solidFill>
                <a:latin typeface="Consolas"/>
              </a:rPr>
              <a:t>=&gt;</a:t>
            </a:r>
            <a:r>
              <a:rPr lang="en-US" sz="1400">
                <a:solidFill>
                  <a:srgbClr val="000000"/>
                </a:solidFill>
                <a:latin typeface="Consolas"/>
              </a:rPr>
              <a:t> {</a:t>
            </a:r>
          </a:p>
          <a:p>
            <a:pPr marL="114300" indent="0">
              <a:buNone/>
            </a:pPr>
            <a:r>
              <a:rPr lang="en-US" sz="1400">
                <a:solidFill>
                  <a:srgbClr val="0000FF"/>
                </a:solidFill>
                <a:latin typeface="Consolas"/>
              </a:rPr>
              <a:t>	    </a:t>
            </a:r>
            <a:r>
              <a:rPr lang="en-US" sz="1400" err="1">
                <a:solidFill>
                  <a:srgbClr val="0000FF"/>
                </a:solidFill>
                <a:latin typeface="Consolas"/>
              </a:rPr>
              <a:t>this</a:t>
            </a:r>
            <a:r>
              <a:rPr lang="en-US" sz="1400" err="1">
                <a:solidFill>
                  <a:srgbClr val="000000"/>
                </a:solidFill>
                <a:latin typeface="Consolas"/>
              </a:rPr>
              <a:t>.List.push</a:t>
            </a:r>
            <a:r>
              <a:rPr lang="en-US" sz="1400">
                <a:solidFill>
                  <a:srgbClr val="000000"/>
                </a:solidFill>
                <a:latin typeface="Consolas"/>
              </a:rPr>
              <a:t>(</a:t>
            </a:r>
            <a:r>
              <a:rPr lang="en-US" sz="1400" err="1">
                <a:solidFill>
                  <a:srgbClr val="000000"/>
                </a:solidFill>
                <a:latin typeface="Consolas"/>
              </a:rPr>
              <a:t>snap.val</a:t>
            </a:r>
            <a:r>
              <a:rPr lang="en-US" sz="1400">
                <a:solidFill>
                  <a:srgbClr val="000000"/>
                </a:solidFill>
                <a:latin typeface="Consolas"/>
              </a:rPr>
              <a:t>()); </a:t>
            </a:r>
          </a:p>
          <a:p>
            <a:pPr marL="114300" indent="0">
              <a:buNone/>
            </a:pPr>
            <a:r>
              <a:rPr lang="en-US" sz="1400">
                <a:solidFill>
                  <a:srgbClr val="0000FF"/>
                </a:solidFill>
                <a:latin typeface="Consolas"/>
              </a:rPr>
              <a:t>	    return</a:t>
            </a:r>
            <a:r>
              <a:rPr lang="en-US" sz="1400">
                <a:solidFill>
                  <a:srgbClr val="000000"/>
                </a:solidFill>
                <a:latin typeface="Consolas"/>
              </a:rPr>
              <a:t> </a:t>
            </a:r>
            <a:r>
              <a:rPr lang="en-US" sz="1400">
                <a:solidFill>
                  <a:srgbClr val="0000FF"/>
                </a:solidFill>
                <a:latin typeface="Consolas"/>
              </a:rPr>
              <a:t>false</a:t>
            </a:r>
            <a:r>
              <a:rPr lang="en-US" sz="1400">
                <a:solidFill>
                  <a:srgbClr val="000000"/>
                </a:solidFill>
                <a:latin typeface="Consolas"/>
              </a:rPr>
              <a:t>;</a:t>
            </a:r>
          </a:p>
          <a:p>
            <a:pPr marL="114300" indent="0">
              <a:buNone/>
            </a:pPr>
            <a:r>
              <a:rPr lang="en-US" sz="1400">
                <a:solidFill>
                  <a:srgbClr val="000000"/>
                </a:solidFill>
                <a:latin typeface="Consolas"/>
              </a:rPr>
              <a:t>    }); </a:t>
            </a:r>
          </a:p>
          <a:p>
            <a:pPr marL="114300" indent="0">
              <a:buNone/>
            </a:pPr>
            <a:r>
              <a:rPr lang="en-US" sz="1400">
                <a:solidFill>
                  <a:srgbClr val="000000"/>
                </a:solidFill>
                <a:latin typeface="Consolas"/>
              </a:rPr>
              <a:t>});</a:t>
            </a:r>
          </a:p>
          <a:p>
            <a:endParaRPr lang="en-US"/>
          </a:p>
          <a:p>
            <a:endParaRPr lang="en-US"/>
          </a:p>
        </p:txBody>
      </p:sp>
    </p:spTree>
    <p:extLst>
      <p:ext uri="{BB962C8B-B14F-4D97-AF65-F5344CB8AC3E}">
        <p14:creationId xmlns:p14="http://schemas.microsoft.com/office/powerpoint/2010/main" val="182911387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t>Ionic 3 Firebase CRUD App Example</a:t>
            </a:r>
          </a:p>
        </p:txBody>
      </p:sp>
      <p:sp>
        <p:nvSpPr>
          <p:cNvPr id="5" name="Subtitle 4"/>
          <p:cNvSpPr>
            <a:spLocks noGrp="1"/>
          </p:cNvSpPr>
          <p:nvPr>
            <p:ph type="subTitle" idx="1"/>
          </p:nvPr>
        </p:nvSpPr>
        <p:spPr/>
        <p:txBody>
          <a:bodyPr>
            <a:normAutofit lnSpcReduction="10000"/>
          </a:bodyPr>
          <a:lstStyle/>
          <a:p>
            <a:r>
              <a:rPr lang="en-US"/>
              <a:t>CRUD Operations with Firebase </a:t>
            </a:r>
            <a:r>
              <a:rPr lang="en-US" err="1"/>
              <a:t>Realtime</a:t>
            </a:r>
            <a:r>
              <a:rPr lang="en-US"/>
              <a:t> Database</a:t>
            </a:r>
          </a:p>
          <a:p>
            <a:r>
              <a:rPr lang="en-US"/>
              <a:t>Ionic 3</a:t>
            </a:r>
          </a:p>
          <a:p>
            <a:r>
              <a:rPr lang="en-US"/>
              <a:t>AngularFire2  Version5</a:t>
            </a:r>
          </a:p>
        </p:txBody>
      </p:sp>
    </p:spTree>
    <p:extLst>
      <p:ext uri="{BB962C8B-B14F-4D97-AF65-F5344CB8AC3E}">
        <p14:creationId xmlns:p14="http://schemas.microsoft.com/office/powerpoint/2010/main" val="115462463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Note App</a:t>
            </a:r>
          </a:p>
        </p:txBody>
      </p:sp>
      <p:sp>
        <p:nvSpPr>
          <p:cNvPr id="3" name="Content Placeholder 2"/>
          <p:cNvSpPr>
            <a:spLocks noGrp="1"/>
          </p:cNvSpPr>
          <p:nvPr>
            <p:ph idx="1"/>
          </p:nvPr>
        </p:nvSpPr>
        <p:spPr/>
        <p:txBody>
          <a:bodyPr/>
          <a:lstStyle/>
          <a:p>
            <a:r>
              <a:rPr lang="en-US"/>
              <a:t>We will create an Ionic 3 Note Application that can create/read/update/delete </a:t>
            </a:r>
            <a:r>
              <a:rPr lang="en-US" b="1"/>
              <a:t>Note</a:t>
            </a:r>
          </a:p>
          <a:p>
            <a:endParaRPr lang="en-US" b="1"/>
          </a:p>
          <a:p>
            <a:r>
              <a:rPr lang="en-US" b="1"/>
              <a:t>First, we create a note Data Model:</a:t>
            </a:r>
          </a:p>
          <a:p>
            <a:endParaRPr lang="en-US" b="1"/>
          </a:p>
          <a:p>
            <a:pPr marL="411480" lvl="1" indent="0">
              <a:buNone/>
            </a:pPr>
            <a:r>
              <a:rPr lang="en-US">
                <a:latin typeface="Consolas" panose="020B0609020204030204" pitchFamily="49" charset="0"/>
              </a:rPr>
              <a:t>export interface note {</a:t>
            </a:r>
          </a:p>
          <a:p>
            <a:pPr marL="777240" lvl="2" indent="0">
              <a:buNone/>
            </a:pPr>
            <a:r>
              <a:rPr lang="en-US">
                <a:latin typeface="Consolas" panose="020B0609020204030204" pitchFamily="49" charset="0"/>
              </a:rPr>
              <a:t>Key?: string;</a:t>
            </a:r>
          </a:p>
          <a:p>
            <a:pPr marL="777240" lvl="2" indent="0">
              <a:buNone/>
            </a:pPr>
            <a:r>
              <a:rPr lang="en-US">
                <a:latin typeface="Consolas" panose="020B0609020204030204" pitchFamily="49" charset="0"/>
              </a:rPr>
              <a:t>Title: string;</a:t>
            </a:r>
          </a:p>
          <a:p>
            <a:pPr marL="777240" lvl="2" indent="0">
              <a:buNone/>
            </a:pPr>
            <a:r>
              <a:rPr lang="en-US">
                <a:latin typeface="Consolas" panose="020B0609020204030204" pitchFamily="49" charset="0"/>
              </a:rPr>
              <a:t>Content: string;</a:t>
            </a:r>
          </a:p>
          <a:p>
            <a:pPr marL="411480" lvl="1" indent="0">
              <a:buNone/>
            </a:pPr>
            <a:r>
              <a:rPr lang="en-US">
                <a:latin typeface="Consolas" panose="020B0609020204030204" pitchFamily="49" charset="0"/>
              </a:rPr>
              <a:t>}</a:t>
            </a:r>
          </a:p>
        </p:txBody>
      </p:sp>
    </p:spTree>
    <p:extLst>
      <p:ext uri="{BB962C8B-B14F-4D97-AF65-F5344CB8AC3E}">
        <p14:creationId xmlns:p14="http://schemas.microsoft.com/office/powerpoint/2010/main" val="142419714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t>List/Add/Update/Delete </a:t>
            </a:r>
            <a:br>
              <a:rPr lang="en-US" sz="4000"/>
            </a:br>
            <a:r>
              <a:rPr lang="en-US" sz="4000">
                <a:solidFill>
                  <a:schemeClr val="tx1"/>
                </a:solidFill>
              </a:rPr>
              <a:t>Notes</a:t>
            </a:r>
          </a:p>
        </p:txBody>
      </p:sp>
      <p:pic>
        <p:nvPicPr>
          <p:cNvPr id="5" name="Content Placeholder 4"/>
          <p:cNvPicPr>
            <a:picLocks noGrp="1" noChangeAspect="1"/>
          </p:cNvPicPr>
          <p:nvPr>
            <p:ph idx="1"/>
          </p:nvPr>
        </p:nvPicPr>
        <p:blipFill>
          <a:blip r:embed="rId2"/>
          <a:stretch>
            <a:fillRect/>
          </a:stretch>
        </p:blipFill>
        <p:spPr>
          <a:xfrm>
            <a:off x="4876800" y="1601709"/>
            <a:ext cx="2895600" cy="4391025"/>
          </a:xfrm>
          <a:prstGeom prst="rect">
            <a:avLst/>
          </a:prstGeom>
          <a:ln w="12700">
            <a:solidFill>
              <a:schemeClr val="tx1"/>
            </a:solidFill>
          </a:ln>
        </p:spPr>
      </p:pic>
      <p:pic>
        <p:nvPicPr>
          <p:cNvPr id="4" name="Picture 3"/>
          <p:cNvPicPr>
            <a:picLocks noChangeAspect="1"/>
          </p:cNvPicPr>
          <p:nvPr/>
        </p:nvPicPr>
        <p:blipFill>
          <a:blip r:embed="rId3"/>
          <a:stretch>
            <a:fillRect/>
          </a:stretch>
        </p:blipFill>
        <p:spPr>
          <a:xfrm>
            <a:off x="762000" y="1601709"/>
            <a:ext cx="2819400" cy="4397153"/>
          </a:xfrm>
          <a:prstGeom prst="rect">
            <a:avLst/>
          </a:prstGeom>
          <a:ln w="12700">
            <a:solidFill>
              <a:schemeClr val="tx1"/>
            </a:solidFill>
          </a:ln>
        </p:spPr>
      </p:pic>
    </p:spTree>
    <p:extLst>
      <p:ext uri="{BB962C8B-B14F-4D97-AF65-F5344CB8AC3E}">
        <p14:creationId xmlns:p14="http://schemas.microsoft.com/office/powerpoint/2010/main" val="99969462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Service Provider</a:t>
            </a:r>
          </a:p>
        </p:txBody>
      </p:sp>
      <p:sp>
        <p:nvSpPr>
          <p:cNvPr id="3" name="Content Placeholder 2"/>
          <p:cNvSpPr>
            <a:spLocks noGrp="1"/>
          </p:cNvSpPr>
          <p:nvPr>
            <p:ph idx="1"/>
          </p:nvPr>
        </p:nvSpPr>
        <p:spPr>
          <a:xfrm>
            <a:off x="304800" y="1600200"/>
            <a:ext cx="4191000" cy="4800600"/>
          </a:xfrm>
        </p:spPr>
        <p:txBody>
          <a:bodyPr>
            <a:noAutofit/>
          </a:bodyPr>
          <a:lstStyle/>
          <a:p>
            <a:pPr marL="114300" indent="0">
              <a:buNone/>
            </a:pPr>
            <a:r>
              <a:rPr lang="en-US" sz="1050">
                <a:solidFill>
                  <a:srgbClr val="0000FF"/>
                </a:solidFill>
                <a:latin typeface="Consolas" panose="020B0609020204030204" pitchFamily="49" charset="0"/>
              </a:rPr>
              <a:t>import</a:t>
            </a:r>
            <a:r>
              <a:rPr lang="en-US" sz="1050">
                <a:solidFill>
                  <a:srgbClr val="000000"/>
                </a:solidFill>
                <a:latin typeface="Consolas" panose="020B0609020204030204" pitchFamily="49" charset="0"/>
              </a:rPr>
              <a:t> { Injectable } </a:t>
            </a:r>
            <a:r>
              <a:rPr lang="en-US" sz="1050">
                <a:solidFill>
                  <a:srgbClr val="0000FF"/>
                </a:solidFill>
                <a:latin typeface="Consolas" panose="020B0609020204030204" pitchFamily="49" charset="0"/>
              </a:rPr>
              <a:t>from</a:t>
            </a:r>
            <a:r>
              <a:rPr lang="en-US" sz="1050">
                <a:solidFill>
                  <a:srgbClr val="000000"/>
                </a:solidFill>
                <a:latin typeface="Consolas" panose="020B0609020204030204" pitchFamily="49" charset="0"/>
              </a:rPr>
              <a:t> </a:t>
            </a:r>
            <a:r>
              <a:rPr lang="en-US" sz="1050">
                <a:solidFill>
                  <a:srgbClr val="A31515"/>
                </a:solidFill>
                <a:latin typeface="Consolas" panose="020B0609020204030204" pitchFamily="49" charset="0"/>
              </a:rPr>
              <a:t>'@angular/core'</a:t>
            </a:r>
            <a:r>
              <a:rPr lang="en-US" sz="1050">
                <a:solidFill>
                  <a:srgbClr val="000000"/>
                </a:solidFill>
                <a:latin typeface="Consolas" panose="020B0609020204030204" pitchFamily="49" charset="0"/>
              </a:rPr>
              <a:t>;</a:t>
            </a:r>
          </a:p>
          <a:p>
            <a:pPr marL="114300" indent="0">
              <a:buNone/>
            </a:pPr>
            <a:r>
              <a:rPr lang="en-US" sz="1050">
                <a:solidFill>
                  <a:srgbClr val="0000FF"/>
                </a:solidFill>
                <a:latin typeface="Consolas" panose="020B0609020204030204" pitchFamily="49" charset="0"/>
              </a:rPr>
              <a:t>import</a:t>
            </a:r>
            <a:r>
              <a:rPr lang="en-US" sz="1050">
                <a:solidFill>
                  <a:srgbClr val="000000"/>
                </a:solidFill>
                <a:latin typeface="Consolas" panose="020B0609020204030204" pitchFamily="49" charset="0"/>
              </a:rPr>
              <a:t> { </a:t>
            </a:r>
            <a:r>
              <a:rPr lang="en-US" sz="1050" err="1">
                <a:solidFill>
                  <a:srgbClr val="000000"/>
                </a:solidFill>
                <a:latin typeface="Consolas" panose="020B0609020204030204" pitchFamily="49" charset="0"/>
              </a:rPr>
              <a:t>AngularFireDatabase</a:t>
            </a:r>
            <a:r>
              <a:rPr lang="en-US" sz="1050">
                <a:solidFill>
                  <a:srgbClr val="000000"/>
                </a:solidFill>
                <a:latin typeface="Consolas" panose="020B0609020204030204" pitchFamily="49" charset="0"/>
              </a:rPr>
              <a:t>, </a:t>
            </a:r>
            <a:r>
              <a:rPr lang="en-US" sz="1050" err="1">
                <a:solidFill>
                  <a:srgbClr val="000000"/>
                </a:solidFill>
                <a:latin typeface="Consolas" panose="020B0609020204030204" pitchFamily="49" charset="0"/>
              </a:rPr>
              <a:t>FirebaseListObservable</a:t>
            </a:r>
            <a:r>
              <a:rPr lang="en-US" sz="1050">
                <a:solidFill>
                  <a:srgbClr val="000000"/>
                </a:solidFill>
                <a:latin typeface="Consolas" panose="020B0609020204030204" pitchFamily="49" charset="0"/>
              </a:rPr>
              <a:t> } </a:t>
            </a:r>
            <a:r>
              <a:rPr lang="en-US" sz="1050">
                <a:solidFill>
                  <a:srgbClr val="0000FF"/>
                </a:solidFill>
                <a:latin typeface="Consolas" panose="020B0609020204030204" pitchFamily="49" charset="0"/>
              </a:rPr>
              <a:t>from</a:t>
            </a:r>
            <a:r>
              <a:rPr lang="en-US" sz="1050">
                <a:solidFill>
                  <a:srgbClr val="000000"/>
                </a:solidFill>
                <a:latin typeface="Consolas" panose="020B0609020204030204" pitchFamily="49" charset="0"/>
              </a:rPr>
              <a:t> </a:t>
            </a:r>
            <a:r>
              <a:rPr lang="en-US" sz="1050">
                <a:solidFill>
                  <a:srgbClr val="A31515"/>
                </a:solidFill>
                <a:latin typeface="Consolas" panose="020B0609020204030204" pitchFamily="49" charset="0"/>
              </a:rPr>
              <a:t>'angularfire2/database'</a:t>
            </a:r>
            <a:r>
              <a:rPr lang="en-US" sz="1050">
                <a:solidFill>
                  <a:srgbClr val="000000"/>
                </a:solidFill>
                <a:latin typeface="Consolas" panose="020B0609020204030204" pitchFamily="49" charset="0"/>
              </a:rPr>
              <a:t>;</a:t>
            </a:r>
          </a:p>
          <a:p>
            <a:pPr marL="114300" indent="0">
              <a:buNone/>
            </a:pPr>
            <a:br>
              <a:rPr lang="en-US" sz="1050">
                <a:solidFill>
                  <a:srgbClr val="000000"/>
                </a:solidFill>
                <a:latin typeface="Consolas" panose="020B0609020204030204" pitchFamily="49" charset="0"/>
              </a:rPr>
            </a:br>
            <a:r>
              <a:rPr lang="en-US" sz="1050">
                <a:solidFill>
                  <a:srgbClr val="0000FF"/>
                </a:solidFill>
                <a:latin typeface="Consolas" panose="020B0609020204030204" pitchFamily="49" charset="0"/>
              </a:rPr>
              <a:t>export</a:t>
            </a:r>
            <a:r>
              <a:rPr lang="en-US" sz="1050">
                <a:solidFill>
                  <a:srgbClr val="000000"/>
                </a:solidFill>
                <a:latin typeface="Consolas" panose="020B0609020204030204" pitchFamily="49" charset="0"/>
              </a:rPr>
              <a:t> </a:t>
            </a:r>
            <a:r>
              <a:rPr lang="en-US" sz="1050">
                <a:solidFill>
                  <a:srgbClr val="0000FF"/>
                </a:solidFill>
                <a:latin typeface="Consolas" panose="020B0609020204030204" pitchFamily="49" charset="0"/>
              </a:rPr>
              <a:t>interface</a:t>
            </a:r>
            <a:r>
              <a:rPr lang="en-US" sz="1050">
                <a:solidFill>
                  <a:srgbClr val="000000"/>
                </a:solidFill>
                <a:latin typeface="Consolas" panose="020B0609020204030204" pitchFamily="49" charset="0"/>
              </a:rPr>
              <a:t> Note {</a:t>
            </a:r>
          </a:p>
          <a:p>
            <a:pPr marL="114300" indent="0">
              <a:buNone/>
            </a:pPr>
            <a:r>
              <a:rPr lang="en-US" sz="1050">
                <a:solidFill>
                  <a:srgbClr val="000000"/>
                </a:solidFill>
                <a:latin typeface="Consolas" panose="020B0609020204030204" pitchFamily="49" charset="0"/>
              </a:rPr>
              <a:t>Key?: string;</a:t>
            </a:r>
          </a:p>
          <a:p>
            <a:pPr marL="114300" indent="0">
              <a:buNone/>
            </a:pPr>
            <a:r>
              <a:rPr lang="en-US" sz="1050">
                <a:solidFill>
                  <a:srgbClr val="000000"/>
                </a:solidFill>
                <a:latin typeface="Consolas" panose="020B0609020204030204" pitchFamily="49" charset="0"/>
              </a:rPr>
              <a:t>Title: string;</a:t>
            </a:r>
          </a:p>
          <a:p>
            <a:pPr marL="114300" indent="0">
              <a:buNone/>
            </a:pPr>
            <a:r>
              <a:rPr lang="en-US" sz="1050">
                <a:solidFill>
                  <a:srgbClr val="000000"/>
                </a:solidFill>
                <a:latin typeface="Consolas" panose="020B0609020204030204" pitchFamily="49" charset="0"/>
              </a:rPr>
              <a:t>Content: string;</a:t>
            </a:r>
          </a:p>
          <a:p>
            <a:pPr marL="114300" indent="0">
              <a:buNone/>
            </a:pPr>
            <a:r>
              <a:rPr lang="en-US" sz="1050">
                <a:solidFill>
                  <a:srgbClr val="000000"/>
                </a:solidFill>
                <a:latin typeface="Consolas" panose="020B0609020204030204" pitchFamily="49" charset="0"/>
              </a:rPr>
              <a:t>}</a:t>
            </a:r>
          </a:p>
          <a:p>
            <a:pPr marL="114300" indent="0">
              <a:buNone/>
            </a:pPr>
            <a:br>
              <a:rPr lang="en-US" sz="1050">
                <a:solidFill>
                  <a:srgbClr val="000000"/>
                </a:solidFill>
                <a:latin typeface="Consolas" panose="020B0609020204030204" pitchFamily="49" charset="0"/>
              </a:rPr>
            </a:br>
            <a:r>
              <a:rPr lang="en-US" sz="1050">
                <a:solidFill>
                  <a:srgbClr val="000000"/>
                </a:solidFill>
                <a:latin typeface="Consolas" panose="020B0609020204030204" pitchFamily="49" charset="0"/>
              </a:rPr>
              <a:t>@Injectable()</a:t>
            </a:r>
          </a:p>
          <a:p>
            <a:pPr marL="114300" indent="0">
              <a:buNone/>
            </a:pPr>
            <a:r>
              <a:rPr lang="en-US" sz="1050">
                <a:solidFill>
                  <a:srgbClr val="0000FF"/>
                </a:solidFill>
                <a:latin typeface="Consolas" panose="020B0609020204030204" pitchFamily="49" charset="0"/>
              </a:rPr>
              <a:t>export</a:t>
            </a:r>
            <a:r>
              <a:rPr lang="en-US" sz="1050">
                <a:solidFill>
                  <a:srgbClr val="000000"/>
                </a:solidFill>
                <a:latin typeface="Consolas" panose="020B0609020204030204" pitchFamily="49" charset="0"/>
              </a:rPr>
              <a:t> </a:t>
            </a:r>
            <a:r>
              <a:rPr lang="en-US" sz="1050">
                <a:solidFill>
                  <a:srgbClr val="0000FF"/>
                </a:solidFill>
                <a:latin typeface="Consolas" panose="020B0609020204030204" pitchFamily="49" charset="0"/>
              </a:rPr>
              <a:t>class</a:t>
            </a:r>
            <a:r>
              <a:rPr lang="en-US" sz="1050">
                <a:solidFill>
                  <a:srgbClr val="000000"/>
                </a:solidFill>
                <a:latin typeface="Consolas" panose="020B0609020204030204" pitchFamily="49" charset="0"/>
              </a:rPr>
              <a:t> </a:t>
            </a:r>
            <a:r>
              <a:rPr lang="en-US" sz="1050" err="1">
                <a:solidFill>
                  <a:srgbClr val="000000"/>
                </a:solidFill>
                <a:latin typeface="Consolas" panose="020B0609020204030204" pitchFamily="49" charset="0"/>
              </a:rPr>
              <a:t>NoteListProvider</a:t>
            </a:r>
            <a:r>
              <a:rPr lang="en-US" sz="1050">
                <a:solidFill>
                  <a:srgbClr val="000000"/>
                </a:solidFill>
                <a:latin typeface="Consolas" panose="020B0609020204030204" pitchFamily="49" charset="0"/>
              </a:rPr>
              <a:t> {</a:t>
            </a:r>
          </a:p>
          <a:p>
            <a:pPr marL="114300" indent="0">
              <a:buNone/>
            </a:pPr>
            <a:br>
              <a:rPr lang="en-US" sz="1050">
                <a:solidFill>
                  <a:srgbClr val="000000"/>
                </a:solidFill>
                <a:latin typeface="Consolas" panose="020B0609020204030204" pitchFamily="49" charset="0"/>
              </a:rPr>
            </a:br>
            <a:r>
              <a:rPr lang="en-US" sz="1050" err="1">
                <a:solidFill>
                  <a:srgbClr val="000000"/>
                </a:solidFill>
                <a:latin typeface="Consolas" panose="020B0609020204030204" pitchFamily="49" charset="0"/>
              </a:rPr>
              <a:t>notesRef</a:t>
            </a:r>
            <a:r>
              <a:rPr lang="en-US" sz="1050">
                <a:solidFill>
                  <a:srgbClr val="000000"/>
                </a:solidFill>
                <a:latin typeface="Consolas" panose="020B0609020204030204" pitchFamily="49" charset="0"/>
              </a:rPr>
              <a:t>: </a:t>
            </a:r>
            <a:r>
              <a:rPr lang="en-US" sz="1050" err="1">
                <a:solidFill>
                  <a:srgbClr val="000000"/>
                </a:solidFill>
                <a:latin typeface="Consolas" panose="020B0609020204030204" pitchFamily="49" charset="0"/>
              </a:rPr>
              <a:t>FirebaseListObservable</a:t>
            </a:r>
            <a:r>
              <a:rPr lang="en-US" sz="1050">
                <a:solidFill>
                  <a:srgbClr val="000000"/>
                </a:solidFill>
                <a:latin typeface="Consolas" panose="020B0609020204030204" pitchFamily="49" charset="0"/>
              </a:rPr>
              <a:t>&lt;any[]&gt;;</a:t>
            </a:r>
          </a:p>
          <a:p>
            <a:pPr marL="114300" indent="0">
              <a:buNone/>
            </a:pPr>
            <a:br>
              <a:rPr lang="en-US" sz="1050">
                <a:solidFill>
                  <a:srgbClr val="000000"/>
                </a:solidFill>
                <a:latin typeface="Consolas" panose="020B0609020204030204" pitchFamily="49" charset="0"/>
              </a:rPr>
            </a:br>
            <a:r>
              <a:rPr lang="en-US" sz="1050">
                <a:solidFill>
                  <a:srgbClr val="0000FF"/>
                </a:solidFill>
                <a:latin typeface="Consolas" panose="020B0609020204030204" pitchFamily="49" charset="0"/>
              </a:rPr>
              <a:t>constructor</a:t>
            </a:r>
            <a:r>
              <a:rPr lang="en-US" sz="1050">
                <a:solidFill>
                  <a:srgbClr val="000000"/>
                </a:solidFill>
                <a:latin typeface="Consolas" panose="020B0609020204030204" pitchFamily="49" charset="0"/>
              </a:rPr>
              <a:t>(</a:t>
            </a:r>
            <a:r>
              <a:rPr lang="en-US" sz="1050">
                <a:solidFill>
                  <a:srgbClr val="0000FF"/>
                </a:solidFill>
                <a:latin typeface="Consolas" panose="020B0609020204030204" pitchFamily="49" charset="0"/>
              </a:rPr>
              <a:t>private</a:t>
            </a:r>
            <a:r>
              <a:rPr lang="en-US" sz="1050">
                <a:solidFill>
                  <a:srgbClr val="000000"/>
                </a:solidFill>
                <a:latin typeface="Consolas" panose="020B0609020204030204" pitchFamily="49" charset="0"/>
              </a:rPr>
              <a:t> </a:t>
            </a:r>
            <a:r>
              <a:rPr lang="en-US" sz="1050" err="1">
                <a:solidFill>
                  <a:srgbClr val="000000"/>
                </a:solidFill>
                <a:latin typeface="Consolas" panose="020B0609020204030204" pitchFamily="49" charset="0"/>
              </a:rPr>
              <a:t>afdb</a:t>
            </a:r>
            <a:r>
              <a:rPr lang="en-US" sz="1050">
                <a:solidFill>
                  <a:srgbClr val="000000"/>
                </a:solidFill>
                <a:latin typeface="Consolas" panose="020B0609020204030204" pitchFamily="49" charset="0"/>
              </a:rPr>
              <a:t>: </a:t>
            </a:r>
            <a:r>
              <a:rPr lang="en-US" sz="1050" err="1">
                <a:solidFill>
                  <a:srgbClr val="000000"/>
                </a:solidFill>
                <a:latin typeface="Consolas" panose="020B0609020204030204" pitchFamily="49" charset="0"/>
              </a:rPr>
              <a:t>AngularFireDatabase</a:t>
            </a:r>
            <a:r>
              <a:rPr lang="en-US" sz="1050">
                <a:solidFill>
                  <a:srgbClr val="000000"/>
                </a:solidFill>
                <a:latin typeface="Consolas" panose="020B0609020204030204" pitchFamily="49" charset="0"/>
              </a:rPr>
              <a:t>) {</a:t>
            </a:r>
          </a:p>
          <a:p>
            <a:pPr marL="114300" indent="0">
              <a:buNone/>
            </a:pPr>
            <a:r>
              <a:rPr lang="en-US" sz="1050">
                <a:solidFill>
                  <a:srgbClr val="0000FF"/>
                </a:solidFill>
                <a:latin typeface="Consolas" panose="020B0609020204030204" pitchFamily="49" charset="0"/>
              </a:rPr>
              <a:t>  </a:t>
            </a:r>
            <a:r>
              <a:rPr lang="en-US" sz="1050" err="1">
                <a:solidFill>
                  <a:srgbClr val="0000FF"/>
                </a:solidFill>
                <a:latin typeface="Consolas" panose="020B0609020204030204" pitchFamily="49" charset="0"/>
              </a:rPr>
              <a:t>this</a:t>
            </a:r>
            <a:r>
              <a:rPr lang="en-US" sz="1050" err="1">
                <a:solidFill>
                  <a:srgbClr val="000000"/>
                </a:solidFill>
                <a:latin typeface="Consolas" panose="020B0609020204030204" pitchFamily="49" charset="0"/>
              </a:rPr>
              <a:t>.notesRef</a:t>
            </a:r>
            <a:r>
              <a:rPr lang="en-US" sz="1050">
                <a:solidFill>
                  <a:srgbClr val="000000"/>
                </a:solidFill>
                <a:latin typeface="Consolas" panose="020B0609020204030204" pitchFamily="49" charset="0"/>
              </a:rPr>
              <a:t> = </a:t>
            </a:r>
            <a:r>
              <a:rPr lang="en-US" sz="1050" err="1">
                <a:solidFill>
                  <a:srgbClr val="000000"/>
                </a:solidFill>
                <a:latin typeface="Consolas" panose="020B0609020204030204" pitchFamily="49" charset="0"/>
              </a:rPr>
              <a:t>afdb.list</a:t>
            </a:r>
            <a:r>
              <a:rPr lang="en-US" sz="1050">
                <a:solidFill>
                  <a:srgbClr val="000000"/>
                </a:solidFill>
                <a:latin typeface="Consolas" panose="020B0609020204030204" pitchFamily="49" charset="0"/>
              </a:rPr>
              <a:t>(</a:t>
            </a:r>
            <a:r>
              <a:rPr lang="en-US" sz="1050">
                <a:solidFill>
                  <a:srgbClr val="A31515"/>
                </a:solidFill>
                <a:latin typeface="Consolas" panose="020B0609020204030204" pitchFamily="49" charset="0"/>
              </a:rPr>
              <a:t>'Notes'</a:t>
            </a:r>
            <a:r>
              <a:rPr lang="en-US" sz="1050">
                <a:solidFill>
                  <a:srgbClr val="000000"/>
                </a:solidFill>
                <a:latin typeface="Consolas" panose="020B0609020204030204" pitchFamily="49" charset="0"/>
              </a:rPr>
              <a:t>);</a:t>
            </a:r>
          </a:p>
          <a:p>
            <a:pPr marL="114300" indent="0">
              <a:buNone/>
            </a:pPr>
            <a:r>
              <a:rPr lang="en-US" sz="1050">
                <a:solidFill>
                  <a:srgbClr val="000000"/>
                </a:solidFill>
                <a:latin typeface="Consolas" panose="020B0609020204030204" pitchFamily="49" charset="0"/>
              </a:rPr>
              <a:t>}</a:t>
            </a:r>
          </a:p>
          <a:p>
            <a:pPr marL="114300" indent="0">
              <a:buNone/>
            </a:pPr>
            <a:r>
              <a:rPr lang="en-US" sz="1050" err="1">
                <a:solidFill>
                  <a:srgbClr val="000000"/>
                </a:solidFill>
                <a:latin typeface="Consolas" panose="020B0609020204030204" pitchFamily="49" charset="0"/>
              </a:rPr>
              <a:t>createNote</a:t>
            </a:r>
            <a:r>
              <a:rPr lang="en-US" sz="1050">
                <a:solidFill>
                  <a:srgbClr val="000000"/>
                </a:solidFill>
                <a:latin typeface="Consolas" panose="020B0609020204030204" pitchFamily="49" charset="0"/>
              </a:rPr>
              <a:t>(note: Note): void {</a:t>
            </a:r>
          </a:p>
          <a:p>
            <a:pPr marL="114300" indent="0">
              <a:buNone/>
            </a:pPr>
            <a:r>
              <a:rPr lang="en-US" sz="1050">
                <a:solidFill>
                  <a:srgbClr val="0000FF"/>
                </a:solidFill>
                <a:latin typeface="Consolas" panose="020B0609020204030204" pitchFamily="49" charset="0"/>
              </a:rPr>
              <a:t>  </a:t>
            </a:r>
            <a:r>
              <a:rPr lang="en-US" sz="1050" err="1">
                <a:solidFill>
                  <a:srgbClr val="0000FF"/>
                </a:solidFill>
                <a:latin typeface="Consolas" panose="020B0609020204030204" pitchFamily="49" charset="0"/>
              </a:rPr>
              <a:t>this</a:t>
            </a:r>
            <a:r>
              <a:rPr lang="en-US" sz="1050" err="1">
                <a:solidFill>
                  <a:srgbClr val="000000"/>
                </a:solidFill>
                <a:latin typeface="Consolas" panose="020B0609020204030204" pitchFamily="49" charset="0"/>
              </a:rPr>
              <a:t>.notesRef.push</a:t>
            </a:r>
            <a:r>
              <a:rPr lang="en-US" sz="1050">
                <a:solidFill>
                  <a:srgbClr val="000000"/>
                </a:solidFill>
                <a:latin typeface="Consolas" panose="020B0609020204030204" pitchFamily="49" charset="0"/>
              </a:rPr>
              <a:t>(note);</a:t>
            </a:r>
          </a:p>
          <a:p>
            <a:pPr marL="114300" indent="0">
              <a:buNone/>
            </a:pPr>
            <a:r>
              <a:rPr lang="en-US" sz="1050">
                <a:solidFill>
                  <a:srgbClr val="000000"/>
                </a:solidFill>
                <a:latin typeface="Consolas" panose="020B0609020204030204" pitchFamily="49" charset="0"/>
              </a:rPr>
              <a:t>}</a:t>
            </a:r>
          </a:p>
          <a:p>
            <a:pPr marL="114300" indent="0">
              <a:buNone/>
            </a:pPr>
            <a:r>
              <a:rPr lang="en-US" sz="1050" err="1">
                <a:solidFill>
                  <a:srgbClr val="000000"/>
                </a:solidFill>
                <a:latin typeface="Consolas" panose="020B0609020204030204" pitchFamily="49" charset="0"/>
              </a:rPr>
              <a:t>updateNote</a:t>
            </a:r>
            <a:r>
              <a:rPr lang="en-US" sz="1050">
                <a:solidFill>
                  <a:srgbClr val="000000"/>
                </a:solidFill>
                <a:latin typeface="Consolas" panose="020B0609020204030204" pitchFamily="49" charset="0"/>
              </a:rPr>
              <a:t>(key: string, value: any): void {</a:t>
            </a:r>
          </a:p>
          <a:p>
            <a:pPr marL="288925" indent="-174625">
              <a:buNone/>
            </a:pPr>
            <a:r>
              <a:rPr lang="en-US" sz="1050">
                <a:solidFill>
                  <a:srgbClr val="0000FF"/>
                </a:solidFill>
                <a:latin typeface="Consolas" panose="020B0609020204030204" pitchFamily="49" charset="0"/>
              </a:rPr>
              <a:t>  </a:t>
            </a:r>
            <a:r>
              <a:rPr lang="en-US" sz="1050" err="1">
                <a:solidFill>
                  <a:srgbClr val="0000FF"/>
                </a:solidFill>
                <a:latin typeface="Consolas" panose="020B0609020204030204" pitchFamily="49" charset="0"/>
              </a:rPr>
              <a:t>this</a:t>
            </a:r>
            <a:r>
              <a:rPr lang="en-US" sz="1050" err="1">
                <a:solidFill>
                  <a:srgbClr val="000000"/>
                </a:solidFill>
                <a:latin typeface="Consolas" panose="020B0609020204030204" pitchFamily="49" charset="0"/>
              </a:rPr>
              <a:t>.notesRef.update</a:t>
            </a:r>
            <a:r>
              <a:rPr lang="en-US" sz="1050">
                <a:solidFill>
                  <a:srgbClr val="000000"/>
                </a:solidFill>
                <a:latin typeface="Consolas" panose="020B0609020204030204" pitchFamily="49" charset="0"/>
              </a:rPr>
              <a:t>(key, value).catch(error </a:t>
            </a:r>
            <a:r>
              <a:rPr lang="en-US" sz="1050">
                <a:solidFill>
                  <a:srgbClr val="0000FF"/>
                </a:solidFill>
                <a:latin typeface="Consolas" panose="020B0609020204030204" pitchFamily="49" charset="0"/>
              </a:rPr>
              <a:t>=&gt;</a:t>
            </a:r>
            <a:r>
              <a:rPr lang="en-US" sz="1050">
                <a:solidFill>
                  <a:srgbClr val="000000"/>
                </a:solidFill>
                <a:latin typeface="Consolas" panose="020B0609020204030204" pitchFamily="49" charset="0"/>
              </a:rPr>
              <a:t>  </a:t>
            </a:r>
            <a:r>
              <a:rPr lang="en-US" sz="1050" err="1">
                <a:solidFill>
                  <a:srgbClr val="0000FF"/>
                </a:solidFill>
                <a:latin typeface="Consolas" panose="020B0609020204030204" pitchFamily="49" charset="0"/>
              </a:rPr>
              <a:t>this</a:t>
            </a:r>
            <a:r>
              <a:rPr lang="en-US" sz="1050" err="1">
                <a:solidFill>
                  <a:srgbClr val="000000"/>
                </a:solidFill>
                <a:latin typeface="Consolas" panose="020B0609020204030204" pitchFamily="49" charset="0"/>
              </a:rPr>
              <a:t>.handleError</a:t>
            </a:r>
            <a:r>
              <a:rPr lang="en-US" sz="1050">
                <a:solidFill>
                  <a:srgbClr val="000000"/>
                </a:solidFill>
                <a:latin typeface="Consolas" panose="020B0609020204030204" pitchFamily="49" charset="0"/>
              </a:rPr>
              <a:t>(error));</a:t>
            </a:r>
          </a:p>
          <a:p>
            <a:pPr marL="114300" indent="0">
              <a:buNone/>
            </a:pPr>
            <a:r>
              <a:rPr lang="en-US" sz="1050">
                <a:solidFill>
                  <a:srgbClr val="000000"/>
                </a:solidFill>
                <a:latin typeface="Consolas" panose="020B0609020204030204" pitchFamily="49" charset="0"/>
              </a:rPr>
              <a:t>}</a:t>
            </a:r>
          </a:p>
          <a:p>
            <a:pPr marL="114300" indent="0">
              <a:buNone/>
            </a:pPr>
            <a:endParaRPr lang="en-US" sz="1050"/>
          </a:p>
        </p:txBody>
      </p:sp>
      <p:sp>
        <p:nvSpPr>
          <p:cNvPr id="4" name="Content Placeholder 2"/>
          <p:cNvSpPr txBox="1">
            <a:spLocks/>
          </p:cNvSpPr>
          <p:nvPr/>
        </p:nvSpPr>
        <p:spPr>
          <a:xfrm>
            <a:off x="4572000" y="1600200"/>
            <a:ext cx="4114800" cy="4800600"/>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buNone/>
            </a:pPr>
            <a:r>
              <a:rPr lang="en-US" sz="1050" err="1">
                <a:solidFill>
                  <a:srgbClr val="000000"/>
                </a:solidFill>
                <a:latin typeface="Consolas" panose="020B0609020204030204" pitchFamily="49" charset="0"/>
              </a:rPr>
              <a:t>deleteNote</a:t>
            </a:r>
            <a:r>
              <a:rPr lang="en-US" sz="1050">
                <a:solidFill>
                  <a:srgbClr val="000000"/>
                </a:solidFill>
                <a:latin typeface="Consolas" panose="020B0609020204030204" pitchFamily="49" charset="0"/>
              </a:rPr>
              <a:t>(key: string): void {</a:t>
            </a:r>
          </a:p>
          <a:p>
            <a:pPr marL="344488" indent="-230188">
              <a:buNone/>
            </a:pPr>
            <a:r>
              <a:rPr lang="en-US" sz="1050">
                <a:solidFill>
                  <a:srgbClr val="0000FF"/>
                </a:solidFill>
                <a:latin typeface="Consolas" panose="020B0609020204030204" pitchFamily="49" charset="0"/>
              </a:rPr>
              <a:t>   </a:t>
            </a:r>
            <a:r>
              <a:rPr lang="en-US" sz="1050" err="1">
                <a:solidFill>
                  <a:srgbClr val="0000FF"/>
                </a:solidFill>
                <a:latin typeface="Consolas" panose="020B0609020204030204" pitchFamily="49" charset="0"/>
              </a:rPr>
              <a:t>this</a:t>
            </a:r>
            <a:r>
              <a:rPr lang="en-US" sz="1050" err="1">
                <a:solidFill>
                  <a:srgbClr val="000000"/>
                </a:solidFill>
                <a:latin typeface="Consolas" panose="020B0609020204030204" pitchFamily="49" charset="0"/>
              </a:rPr>
              <a:t>.notesRef.remove</a:t>
            </a:r>
            <a:r>
              <a:rPr lang="en-US" sz="1050">
                <a:solidFill>
                  <a:srgbClr val="000000"/>
                </a:solidFill>
                <a:latin typeface="Consolas" panose="020B0609020204030204" pitchFamily="49" charset="0"/>
              </a:rPr>
              <a:t>(key).catch(error </a:t>
            </a:r>
            <a:r>
              <a:rPr lang="en-US" sz="1050">
                <a:solidFill>
                  <a:srgbClr val="0000FF"/>
                </a:solidFill>
                <a:latin typeface="Consolas" panose="020B0609020204030204" pitchFamily="49" charset="0"/>
              </a:rPr>
              <a:t>=&gt;</a:t>
            </a:r>
            <a:r>
              <a:rPr lang="en-US" sz="1050">
                <a:solidFill>
                  <a:srgbClr val="000000"/>
                </a:solidFill>
                <a:latin typeface="Consolas" panose="020B0609020204030204" pitchFamily="49" charset="0"/>
              </a:rPr>
              <a:t>    </a:t>
            </a:r>
            <a:r>
              <a:rPr lang="en-US" sz="1050" err="1">
                <a:solidFill>
                  <a:srgbClr val="0000FF"/>
                </a:solidFill>
                <a:latin typeface="Consolas" panose="020B0609020204030204" pitchFamily="49" charset="0"/>
              </a:rPr>
              <a:t>this</a:t>
            </a:r>
            <a:r>
              <a:rPr lang="en-US" sz="1050" err="1">
                <a:solidFill>
                  <a:srgbClr val="000000"/>
                </a:solidFill>
                <a:latin typeface="Consolas" panose="020B0609020204030204" pitchFamily="49" charset="0"/>
              </a:rPr>
              <a:t>.handleError</a:t>
            </a:r>
            <a:r>
              <a:rPr lang="en-US" sz="1050">
                <a:solidFill>
                  <a:srgbClr val="000000"/>
                </a:solidFill>
                <a:latin typeface="Consolas" panose="020B0609020204030204" pitchFamily="49" charset="0"/>
              </a:rPr>
              <a:t>(error));</a:t>
            </a:r>
          </a:p>
          <a:p>
            <a:pPr marL="114300" indent="0">
              <a:buNone/>
            </a:pPr>
            <a:r>
              <a:rPr lang="en-US" sz="1050">
                <a:solidFill>
                  <a:srgbClr val="000000"/>
                </a:solidFill>
                <a:latin typeface="Consolas" panose="020B0609020204030204" pitchFamily="49" charset="0"/>
              </a:rPr>
              <a:t>}</a:t>
            </a:r>
          </a:p>
          <a:p>
            <a:pPr marL="114300" indent="0">
              <a:buNone/>
            </a:pPr>
            <a:r>
              <a:rPr lang="en-US" sz="1050" err="1">
                <a:solidFill>
                  <a:srgbClr val="000000"/>
                </a:solidFill>
                <a:latin typeface="Consolas" panose="020B0609020204030204" pitchFamily="49" charset="0"/>
              </a:rPr>
              <a:t>getNoteList</a:t>
            </a:r>
            <a:r>
              <a:rPr lang="en-US" sz="1050">
                <a:solidFill>
                  <a:srgbClr val="000000"/>
                </a:solidFill>
                <a:latin typeface="Consolas" panose="020B0609020204030204" pitchFamily="49" charset="0"/>
              </a:rPr>
              <a:t>(): </a:t>
            </a:r>
            <a:r>
              <a:rPr lang="en-US" sz="1050" err="1">
                <a:solidFill>
                  <a:srgbClr val="000000"/>
                </a:solidFill>
                <a:latin typeface="Consolas" panose="020B0609020204030204" pitchFamily="49" charset="0"/>
              </a:rPr>
              <a:t>FirebaseListObservable</a:t>
            </a:r>
            <a:r>
              <a:rPr lang="en-US" sz="1050">
                <a:solidFill>
                  <a:srgbClr val="000000"/>
                </a:solidFill>
                <a:latin typeface="Consolas" panose="020B0609020204030204" pitchFamily="49" charset="0"/>
              </a:rPr>
              <a:t>&lt;Note[]&gt; {</a:t>
            </a:r>
          </a:p>
          <a:p>
            <a:pPr marL="114300" indent="0">
              <a:buNone/>
            </a:pPr>
            <a:r>
              <a:rPr lang="en-US" sz="1050">
                <a:solidFill>
                  <a:srgbClr val="0000FF"/>
                </a:solidFill>
                <a:latin typeface="Consolas" panose="020B0609020204030204" pitchFamily="49" charset="0"/>
              </a:rPr>
              <a:t>   return</a:t>
            </a:r>
            <a:r>
              <a:rPr lang="en-US" sz="1050">
                <a:solidFill>
                  <a:srgbClr val="000000"/>
                </a:solidFill>
                <a:latin typeface="Consolas" panose="020B0609020204030204" pitchFamily="49" charset="0"/>
              </a:rPr>
              <a:t> </a:t>
            </a:r>
            <a:r>
              <a:rPr lang="en-US" sz="1050" err="1">
                <a:solidFill>
                  <a:srgbClr val="0000FF"/>
                </a:solidFill>
                <a:latin typeface="Consolas" panose="020B0609020204030204" pitchFamily="49" charset="0"/>
              </a:rPr>
              <a:t>this</a:t>
            </a:r>
            <a:r>
              <a:rPr lang="en-US" sz="1050" err="1">
                <a:solidFill>
                  <a:srgbClr val="000000"/>
                </a:solidFill>
                <a:latin typeface="Consolas" panose="020B0609020204030204" pitchFamily="49" charset="0"/>
              </a:rPr>
              <a:t>.notesRef</a:t>
            </a:r>
            <a:r>
              <a:rPr lang="en-US" sz="1050">
                <a:solidFill>
                  <a:srgbClr val="000000"/>
                </a:solidFill>
                <a:latin typeface="Consolas" panose="020B0609020204030204" pitchFamily="49" charset="0"/>
              </a:rPr>
              <a:t>;</a:t>
            </a:r>
          </a:p>
          <a:p>
            <a:pPr marL="114300" indent="0">
              <a:buNone/>
            </a:pPr>
            <a:r>
              <a:rPr lang="en-US" sz="1050">
                <a:solidFill>
                  <a:srgbClr val="000000"/>
                </a:solidFill>
                <a:latin typeface="Consolas" panose="020B0609020204030204" pitchFamily="49" charset="0"/>
              </a:rPr>
              <a:t>}</a:t>
            </a:r>
          </a:p>
          <a:p>
            <a:pPr marL="114300" indent="0">
              <a:buNone/>
            </a:pPr>
            <a:r>
              <a:rPr lang="en-US" sz="1050" err="1">
                <a:solidFill>
                  <a:srgbClr val="000000"/>
                </a:solidFill>
                <a:latin typeface="Consolas" panose="020B0609020204030204" pitchFamily="49" charset="0"/>
              </a:rPr>
              <a:t>deleteAll</a:t>
            </a:r>
            <a:r>
              <a:rPr lang="en-US" sz="1050">
                <a:solidFill>
                  <a:srgbClr val="000000"/>
                </a:solidFill>
                <a:latin typeface="Consolas" panose="020B0609020204030204" pitchFamily="49" charset="0"/>
              </a:rPr>
              <a:t>(): void {</a:t>
            </a:r>
          </a:p>
          <a:p>
            <a:pPr marL="344488" indent="-230188">
              <a:buNone/>
            </a:pPr>
            <a:r>
              <a:rPr lang="en-US" sz="1050">
                <a:solidFill>
                  <a:srgbClr val="0000FF"/>
                </a:solidFill>
                <a:latin typeface="Consolas" panose="020B0609020204030204" pitchFamily="49" charset="0"/>
              </a:rPr>
              <a:t>   </a:t>
            </a:r>
            <a:r>
              <a:rPr lang="en-US" sz="1050" err="1">
                <a:solidFill>
                  <a:srgbClr val="0000FF"/>
                </a:solidFill>
                <a:latin typeface="Consolas" panose="020B0609020204030204" pitchFamily="49" charset="0"/>
              </a:rPr>
              <a:t>this</a:t>
            </a:r>
            <a:r>
              <a:rPr lang="en-US" sz="1050" err="1">
                <a:solidFill>
                  <a:srgbClr val="000000"/>
                </a:solidFill>
                <a:latin typeface="Consolas" panose="020B0609020204030204" pitchFamily="49" charset="0"/>
              </a:rPr>
              <a:t>.notesRef.remove</a:t>
            </a:r>
            <a:r>
              <a:rPr lang="en-US" sz="1050">
                <a:solidFill>
                  <a:srgbClr val="000000"/>
                </a:solidFill>
                <a:latin typeface="Consolas" panose="020B0609020204030204" pitchFamily="49" charset="0"/>
              </a:rPr>
              <a:t>().catch(error </a:t>
            </a:r>
            <a:r>
              <a:rPr lang="en-US" sz="1050">
                <a:solidFill>
                  <a:srgbClr val="0000FF"/>
                </a:solidFill>
                <a:latin typeface="Consolas" panose="020B0609020204030204" pitchFamily="49" charset="0"/>
              </a:rPr>
              <a:t>=&gt;</a:t>
            </a:r>
            <a:r>
              <a:rPr lang="en-US" sz="1050">
                <a:solidFill>
                  <a:srgbClr val="000000"/>
                </a:solidFill>
                <a:latin typeface="Consolas" panose="020B0609020204030204" pitchFamily="49" charset="0"/>
              </a:rPr>
              <a:t> </a:t>
            </a:r>
            <a:r>
              <a:rPr lang="en-US" sz="1050" err="1">
                <a:solidFill>
                  <a:srgbClr val="0000FF"/>
                </a:solidFill>
                <a:latin typeface="Consolas" panose="020B0609020204030204" pitchFamily="49" charset="0"/>
              </a:rPr>
              <a:t>this</a:t>
            </a:r>
            <a:r>
              <a:rPr lang="en-US" sz="1050" err="1">
                <a:solidFill>
                  <a:srgbClr val="000000"/>
                </a:solidFill>
                <a:latin typeface="Consolas" panose="020B0609020204030204" pitchFamily="49" charset="0"/>
              </a:rPr>
              <a:t>.handleError</a:t>
            </a:r>
            <a:r>
              <a:rPr lang="en-US" sz="1050">
                <a:solidFill>
                  <a:srgbClr val="000000"/>
                </a:solidFill>
                <a:latin typeface="Consolas" panose="020B0609020204030204" pitchFamily="49" charset="0"/>
              </a:rPr>
              <a:t>(error));</a:t>
            </a:r>
          </a:p>
          <a:p>
            <a:pPr marL="114300" indent="0">
              <a:buNone/>
            </a:pPr>
            <a:r>
              <a:rPr lang="en-US" sz="1050">
                <a:solidFill>
                  <a:srgbClr val="000000"/>
                </a:solidFill>
                <a:latin typeface="Consolas" panose="020B0609020204030204" pitchFamily="49" charset="0"/>
              </a:rPr>
              <a:t>}</a:t>
            </a:r>
          </a:p>
          <a:p>
            <a:pPr marL="114300" indent="0">
              <a:buNone/>
            </a:pPr>
            <a:r>
              <a:rPr lang="en-US" sz="1050">
                <a:solidFill>
                  <a:srgbClr val="0000FF"/>
                </a:solidFill>
                <a:latin typeface="Consolas" panose="020B0609020204030204" pitchFamily="49" charset="0"/>
              </a:rPr>
              <a:t>private</a:t>
            </a:r>
            <a:r>
              <a:rPr lang="en-US" sz="1050">
                <a:solidFill>
                  <a:srgbClr val="000000"/>
                </a:solidFill>
                <a:latin typeface="Consolas" panose="020B0609020204030204" pitchFamily="49" charset="0"/>
              </a:rPr>
              <a:t> </a:t>
            </a:r>
            <a:r>
              <a:rPr lang="en-US" sz="1050" err="1">
                <a:solidFill>
                  <a:srgbClr val="000000"/>
                </a:solidFill>
                <a:latin typeface="Consolas" panose="020B0609020204030204" pitchFamily="49" charset="0"/>
              </a:rPr>
              <a:t>handleError</a:t>
            </a:r>
            <a:r>
              <a:rPr lang="en-US" sz="1050">
                <a:solidFill>
                  <a:srgbClr val="000000"/>
                </a:solidFill>
                <a:latin typeface="Consolas" panose="020B0609020204030204" pitchFamily="49" charset="0"/>
              </a:rPr>
              <a:t>(error) {</a:t>
            </a:r>
          </a:p>
          <a:p>
            <a:pPr marL="114300" indent="0">
              <a:buNone/>
            </a:pPr>
            <a:r>
              <a:rPr lang="en-US" sz="1050">
                <a:solidFill>
                  <a:srgbClr val="000000"/>
                </a:solidFill>
                <a:latin typeface="Consolas" panose="020B0609020204030204" pitchFamily="49" charset="0"/>
              </a:rPr>
              <a:t>   console.log(error);</a:t>
            </a:r>
          </a:p>
          <a:p>
            <a:pPr marL="114300" indent="0">
              <a:buNone/>
            </a:pPr>
            <a:r>
              <a:rPr lang="en-US" sz="1050">
                <a:solidFill>
                  <a:srgbClr val="000000"/>
                </a:solidFill>
                <a:latin typeface="Consolas" panose="020B0609020204030204" pitchFamily="49" charset="0"/>
              </a:rPr>
              <a:t>}</a:t>
            </a:r>
          </a:p>
          <a:p>
            <a:pPr marL="114300" indent="0">
              <a:buNone/>
            </a:pPr>
            <a:endParaRPr lang="en-US" sz="1050">
              <a:solidFill>
                <a:srgbClr val="000000"/>
              </a:solidFill>
              <a:latin typeface="Consolas" panose="020B0609020204030204" pitchFamily="49" charset="0"/>
            </a:endParaRPr>
          </a:p>
          <a:p>
            <a:pPr marL="114300" indent="0">
              <a:buNone/>
            </a:pPr>
            <a:r>
              <a:rPr lang="en-US" sz="1050">
                <a:solidFill>
                  <a:srgbClr val="000000"/>
                </a:solidFill>
                <a:latin typeface="Consolas" panose="020B0609020204030204" pitchFamily="49" charset="0"/>
              </a:rPr>
              <a:t>}</a:t>
            </a:r>
          </a:p>
          <a:p>
            <a:pPr marL="114300" indent="0">
              <a:buNone/>
            </a:pPr>
            <a:endParaRPr lang="en-US" sz="1050"/>
          </a:p>
        </p:txBody>
      </p:sp>
    </p:spTree>
    <p:extLst>
      <p:ext uri="{BB962C8B-B14F-4D97-AF65-F5344CB8AC3E}">
        <p14:creationId xmlns:p14="http://schemas.microsoft.com/office/powerpoint/2010/main" val="102405223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620000" cy="1143000"/>
          </a:xfrm>
        </p:spPr>
        <p:txBody>
          <a:bodyPr/>
          <a:lstStyle/>
          <a:p>
            <a:r>
              <a:rPr lang="en-US"/>
              <a:t>Home.html</a:t>
            </a:r>
          </a:p>
        </p:txBody>
      </p:sp>
      <p:sp>
        <p:nvSpPr>
          <p:cNvPr id="3" name="Content Placeholder 2"/>
          <p:cNvSpPr>
            <a:spLocks noGrp="1"/>
          </p:cNvSpPr>
          <p:nvPr>
            <p:ph idx="1"/>
          </p:nvPr>
        </p:nvSpPr>
        <p:spPr>
          <a:xfrm>
            <a:off x="457200" y="1219200"/>
            <a:ext cx="7620000" cy="5410200"/>
          </a:xfrm>
        </p:spPr>
        <p:txBody>
          <a:bodyPr>
            <a:noAutofit/>
          </a:bodyPr>
          <a:lstStyle/>
          <a:p>
            <a:pPr marL="114300" indent="0">
              <a:buNone/>
            </a:pPr>
            <a:r>
              <a:rPr lang="en-US" sz="1000">
                <a:solidFill>
                  <a:srgbClr val="800000"/>
                </a:solidFill>
                <a:latin typeface="Consolas" panose="020B0609020204030204" pitchFamily="49" charset="0"/>
              </a:rPr>
              <a:t>&lt;ion-content</a:t>
            </a:r>
            <a:r>
              <a:rPr lang="en-US" sz="1000">
                <a:solidFill>
                  <a:srgbClr val="000000"/>
                </a:solidFill>
                <a:latin typeface="Consolas" panose="020B0609020204030204" pitchFamily="49" charset="0"/>
              </a:rPr>
              <a:t> </a:t>
            </a:r>
            <a:r>
              <a:rPr lang="en-US" sz="1000">
                <a:solidFill>
                  <a:srgbClr val="FF0000"/>
                </a:solidFill>
                <a:latin typeface="Consolas" panose="020B0609020204030204" pitchFamily="49" charset="0"/>
              </a:rPr>
              <a:t>padding</a:t>
            </a:r>
            <a:r>
              <a:rPr lang="en-US" sz="1000">
                <a:solidFill>
                  <a:srgbClr val="800000"/>
                </a:solidFill>
                <a:latin typeface="Consolas" panose="020B0609020204030204" pitchFamily="49" charset="0"/>
              </a:rPr>
              <a:t>&gt;</a:t>
            </a:r>
            <a:endParaRPr lang="en-US" sz="1000">
              <a:solidFill>
                <a:srgbClr val="000000"/>
              </a:solidFill>
              <a:latin typeface="Consolas" panose="020B0609020204030204" pitchFamily="49" charset="0"/>
            </a:endParaRPr>
          </a:p>
          <a:p>
            <a:pPr marL="114300" indent="0">
              <a:buNone/>
            </a:pPr>
            <a:r>
              <a:rPr lang="en-US" sz="1000">
                <a:solidFill>
                  <a:srgbClr val="800000"/>
                </a:solidFill>
                <a:latin typeface="Consolas" panose="020B0609020204030204" pitchFamily="49" charset="0"/>
              </a:rPr>
              <a:t>&lt;h3&gt;</a:t>
            </a:r>
            <a:r>
              <a:rPr lang="en-US" sz="1000">
                <a:solidFill>
                  <a:srgbClr val="000000"/>
                </a:solidFill>
                <a:latin typeface="Consolas" panose="020B0609020204030204" pitchFamily="49" charset="0"/>
              </a:rPr>
              <a:t>Note List</a:t>
            </a:r>
            <a:r>
              <a:rPr lang="en-US" sz="1000">
                <a:solidFill>
                  <a:srgbClr val="800000"/>
                </a:solidFill>
                <a:latin typeface="Consolas" panose="020B0609020204030204" pitchFamily="49" charset="0"/>
              </a:rPr>
              <a:t>&lt;/h3&gt;</a:t>
            </a:r>
            <a:endParaRPr lang="en-US" sz="1000">
              <a:solidFill>
                <a:srgbClr val="000000"/>
              </a:solidFill>
              <a:latin typeface="Consolas" panose="020B0609020204030204" pitchFamily="49" charset="0"/>
            </a:endParaRPr>
          </a:p>
          <a:p>
            <a:pPr marL="114300" indent="0">
              <a:buNone/>
            </a:pPr>
            <a:br>
              <a:rPr lang="en-US" sz="1000">
                <a:solidFill>
                  <a:srgbClr val="000000"/>
                </a:solidFill>
                <a:latin typeface="Consolas" panose="020B0609020204030204" pitchFamily="49" charset="0"/>
              </a:rPr>
            </a:br>
            <a:r>
              <a:rPr lang="en-US" sz="1000">
                <a:solidFill>
                  <a:srgbClr val="800000"/>
                </a:solidFill>
                <a:latin typeface="Consolas" panose="020B0609020204030204" pitchFamily="49" charset="0"/>
              </a:rPr>
              <a:t>&lt;ion-list&gt;</a:t>
            </a:r>
            <a:endParaRPr lang="en-US" sz="1000">
              <a:solidFill>
                <a:srgbClr val="000000"/>
              </a:solidFill>
              <a:latin typeface="Consolas" panose="020B0609020204030204" pitchFamily="49" charset="0"/>
            </a:endParaRPr>
          </a:p>
          <a:p>
            <a:pPr marL="114300" indent="0">
              <a:buNone/>
            </a:pPr>
            <a:r>
              <a:rPr lang="en-US" sz="1000">
                <a:solidFill>
                  <a:srgbClr val="800000"/>
                </a:solidFill>
                <a:latin typeface="Consolas" panose="020B0609020204030204" pitchFamily="49" charset="0"/>
              </a:rPr>
              <a:t>  &lt;ion-item-sliding</a:t>
            </a:r>
            <a:r>
              <a:rPr lang="en-US" sz="1000">
                <a:solidFill>
                  <a:srgbClr val="000000"/>
                </a:solidFill>
                <a:latin typeface="Consolas" panose="020B0609020204030204" pitchFamily="49" charset="0"/>
              </a:rPr>
              <a:t> </a:t>
            </a:r>
            <a:r>
              <a:rPr lang="en-US" sz="1000">
                <a:solidFill>
                  <a:srgbClr val="FF0000"/>
                </a:solidFill>
                <a:latin typeface="Consolas" panose="020B0609020204030204" pitchFamily="49" charset="0"/>
              </a:rPr>
              <a:t>*</a:t>
            </a:r>
            <a:r>
              <a:rPr lang="en-US" sz="1000" err="1">
                <a:solidFill>
                  <a:srgbClr val="FF0000"/>
                </a:solidFill>
                <a:latin typeface="Consolas" panose="020B0609020204030204" pitchFamily="49" charset="0"/>
              </a:rPr>
              <a:t>ngFor</a:t>
            </a:r>
            <a:r>
              <a:rPr lang="en-US" sz="1000">
                <a:solidFill>
                  <a:srgbClr val="000000"/>
                </a:solidFill>
                <a:latin typeface="Consolas" panose="020B0609020204030204" pitchFamily="49" charset="0"/>
              </a:rPr>
              <a:t>=</a:t>
            </a:r>
            <a:r>
              <a:rPr lang="en-US" sz="1000">
                <a:solidFill>
                  <a:srgbClr val="0000FF"/>
                </a:solidFill>
                <a:latin typeface="Consolas" panose="020B0609020204030204" pitchFamily="49" charset="0"/>
              </a:rPr>
              <a:t>"let note of </a:t>
            </a:r>
            <a:r>
              <a:rPr lang="en-US" sz="1000" err="1">
                <a:solidFill>
                  <a:srgbClr val="0000FF"/>
                </a:solidFill>
                <a:latin typeface="Consolas" panose="020B0609020204030204" pitchFamily="49" charset="0"/>
              </a:rPr>
              <a:t>notelist</a:t>
            </a:r>
            <a:r>
              <a:rPr lang="en-US" sz="1000">
                <a:solidFill>
                  <a:srgbClr val="0000FF"/>
                </a:solidFill>
                <a:latin typeface="Consolas" panose="020B0609020204030204" pitchFamily="49" charset="0"/>
              </a:rPr>
              <a:t> | </a:t>
            </a:r>
            <a:r>
              <a:rPr lang="en-US" sz="1000" err="1">
                <a:solidFill>
                  <a:srgbClr val="0000FF"/>
                </a:solidFill>
                <a:latin typeface="Consolas" panose="020B0609020204030204" pitchFamily="49" charset="0"/>
              </a:rPr>
              <a:t>async</a:t>
            </a:r>
            <a:r>
              <a:rPr lang="en-US" sz="1000">
                <a:solidFill>
                  <a:srgbClr val="0000FF"/>
                </a:solidFill>
                <a:latin typeface="Consolas" panose="020B0609020204030204" pitchFamily="49" charset="0"/>
              </a:rPr>
              <a:t>; let </a:t>
            </a:r>
            <a:r>
              <a:rPr lang="en-US" sz="1000" err="1">
                <a:solidFill>
                  <a:srgbClr val="0000FF"/>
                </a:solidFill>
                <a:latin typeface="Consolas" panose="020B0609020204030204" pitchFamily="49" charset="0"/>
              </a:rPr>
              <a:t>i</a:t>
            </a:r>
            <a:r>
              <a:rPr lang="en-US" sz="1000">
                <a:solidFill>
                  <a:srgbClr val="0000FF"/>
                </a:solidFill>
                <a:latin typeface="Consolas" panose="020B0609020204030204" pitchFamily="49" charset="0"/>
              </a:rPr>
              <a:t>=index"</a:t>
            </a:r>
            <a:r>
              <a:rPr lang="en-US" sz="1000">
                <a:solidFill>
                  <a:srgbClr val="000000"/>
                </a:solidFill>
                <a:latin typeface="Consolas" panose="020B0609020204030204" pitchFamily="49" charset="0"/>
              </a:rPr>
              <a:t> </a:t>
            </a:r>
            <a:r>
              <a:rPr lang="en-US" sz="1000">
                <a:solidFill>
                  <a:srgbClr val="800000"/>
                </a:solidFill>
                <a:latin typeface="Consolas" panose="020B0609020204030204" pitchFamily="49" charset="0"/>
              </a:rPr>
              <a:t>&gt;</a:t>
            </a:r>
            <a:endParaRPr lang="en-US" sz="1000">
              <a:solidFill>
                <a:srgbClr val="000000"/>
              </a:solidFill>
              <a:latin typeface="Consolas" panose="020B0609020204030204" pitchFamily="49" charset="0"/>
            </a:endParaRPr>
          </a:p>
          <a:p>
            <a:pPr marL="114300" indent="0">
              <a:buNone/>
            </a:pPr>
            <a:r>
              <a:rPr lang="en-US" sz="1000">
                <a:solidFill>
                  <a:srgbClr val="800000"/>
                </a:solidFill>
                <a:latin typeface="Consolas" panose="020B0609020204030204" pitchFamily="49" charset="0"/>
              </a:rPr>
              <a:t>  &lt;ion-item</a:t>
            </a:r>
            <a:r>
              <a:rPr lang="en-US" sz="1000">
                <a:solidFill>
                  <a:srgbClr val="000000"/>
                </a:solidFill>
                <a:latin typeface="Consolas" panose="020B0609020204030204" pitchFamily="49" charset="0"/>
              </a:rPr>
              <a:t> </a:t>
            </a:r>
            <a:r>
              <a:rPr lang="en-US" sz="1000">
                <a:solidFill>
                  <a:srgbClr val="800000"/>
                </a:solidFill>
                <a:latin typeface="Consolas" panose="020B0609020204030204" pitchFamily="49" charset="0"/>
              </a:rPr>
              <a:t>&gt;</a:t>
            </a:r>
            <a:endParaRPr lang="en-US" sz="1000">
              <a:solidFill>
                <a:srgbClr val="000000"/>
              </a:solidFill>
              <a:latin typeface="Consolas" panose="020B0609020204030204" pitchFamily="49" charset="0"/>
            </a:endParaRPr>
          </a:p>
          <a:p>
            <a:pPr marL="114300" indent="0">
              <a:buNone/>
            </a:pPr>
            <a:r>
              <a:rPr lang="en-US" sz="1000">
                <a:solidFill>
                  <a:srgbClr val="000000"/>
                </a:solidFill>
                <a:latin typeface="Consolas" panose="020B0609020204030204" pitchFamily="49" charset="0"/>
              </a:rPr>
              <a:t>	{{i+1}}: {{</a:t>
            </a:r>
            <a:r>
              <a:rPr lang="en-US" sz="1000" err="1">
                <a:solidFill>
                  <a:srgbClr val="000000"/>
                </a:solidFill>
                <a:latin typeface="Consolas" panose="020B0609020204030204" pitchFamily="49" charset="0"/>
              </a:rPr>
              <a:t>note.Title</a:t>
            </a:r>
            <a:r>
              <a:rPr lang="en-US" sz="1000">
                <a:solidFill>
                  <a:srgbClr val="000000"/>
                </a:solidFill>
                <a:latin typeface="Consolas" panose="020B0609020204030204" pitchFamily="49" charset="0"/>
              </a:rPr>
              <a:t>}} - {{</a:t>
            </a:r>
            <a:r>
              <a:rPr lang="en-US" sz="1000" err="1">
                <a:solidFill>
                  <a:srgbClr val="000000"/>
                </a:solidFill>
                <a:latin typeface="Consolas" panose="020B0609020204030204" pitchFamily="49" charset="0"/>
              </a:rPr>
              <a:t>note.Content</a:t>
            </a:r>
            <a:r>
              <a:rPr lang="en-US" sz="1000">
                <a:solidFill>
                  <a:srgbClr val="000000"/>
                </a:solidFill>
                <a:latin typeface="Consolas" panose="020B0609020204030204" pitchFamily="49" charset="0"/>
              </a:rPr>
              <a:t>}} </a:t>
            </a:r>
          </a:p>
          <a:p>
            <a:pPr marL="114300" indent="0">
              <a:buNone/>
            </a:pPr>
            <a:r>
              <a:rPr lang="en-US" sz="1000">
                <a:solidFill>
                  <a:srgbClr val="800000"/>
                </a:solidFill>
                <a:latin typeface="Consolas" panose="020B0609020204030204" pitchFamily="49" charset="0"/>
              </a:rPr>
              <a:t>  &lt;/ion-item&gt;</a:t>
            </a:r>
            <a:endParaRPr lang="en-US" sz="1000">
              <a:solidFill>
                <a:srgbClr val="000000"/>
              </a:solidFill>
              <a:latin typeface="Consolas" panose="020B0609020204030204" pitchFamily="49" charset="0"/>
            </a:endParaRPr>
          </a:p>
          <a:p>
            <a:pPr marL="114300" indent="0">
              <a:buNone/>
            </a:pPr>
            <a:br>
              <a:rPr lang="en-US" sz="1000">
                <a:solidFill>
                  <a:srgbClr val="000000"/>
                </a:solidFill>
                <a:latin typeface="Consolas" panose="020B0609020204030204" pitchFamily="49" charset="0"/>
              </a:rPr>
            </a:br>
            <a:r>
              <a:rPr lang="en-US" sz="1000">
                <a:solidFill>
                  <a:srgbClr val="000000"/>
                </a:solidFill>
                <a:latin typeface="Consolas" panose="020B0609020204030204" pitchFamily="49" charset="0"/>
              </a:rPr>
              <a:t>  </a:t>
            </a:r>
            <a:r>
              <a:rPr lang="en-US" sz="1000">
                <a:solidFill>
                  <a:srgbClr val="800000"/>
                </a:solidFill>
                <a:latin typeface="Consolas" panose="020B0609020204030204" pitchFamily="49" charset="0"/>
              </a:rPr>
              <a:t>&lt;ion-item-options&gt;</a:t>
            </a:r>
            <a:endParaRPr lang="en-US" sz="1000">
              <a:solidFill>
                <a:srgbClr val="000000"/>
              </a:solidFill>
              <a:latin typeface="Consolas" panose="020B0609020204030204" pitchFamily="49" charset="0"/>
            </a:endParaRPr>
          </a:p>
          <a:p>
            <a:pPr marL="114300" indent="0">
              <a:buNone/>
            </a:pPr>
            <a:r>
              <a:rPr lang="en-US" sz="1000">
                <a:solidFill>
                  <a:srgbClr val="800000"/>
                </a:solidFill>
                <a:latin typeface="Consolas" panose="020B0609020204030204" pitchFamily="49" charset="0"/>
              </a:rPr>
              <a:t>	&lt;button</a:t>
            </a:r>
            <a:r>
              <a:rPr lang="en-US" sz="1000">
                <a:solidFill>
                  <a:srgbClr val="000000"/>
                </a:solidFill>
                <a:latin typeface="Consolas" panose="020B0609020204030204" pitchFamily="49" charset="0"/>
              </a:rPr>
              <a:t> </a:t>
            </a:r>
            <a:r>
              <a:rPr lang="en-US" sz="1000">
                <a:solidFill>
                  <a:srgbClr val="FF0000"/>
                </a:solidFill>
                <a:latin typeface="Consolas" panose="020B0609020204030204" pitchFamily="49" charset="0"/>
              </a:rPr>
              <a:t>ion-button</a:t>
            </a:r>
            <a:r>
              <a:rPr lang="en-US" sz="1000">
                <a:solidFill>
                  <a:srgbClr val="000000"/>
                </a:solidFill>
                <a:latin typeface="Consolas" panose="020B0609020204030204" pitchFamily="49" charset="0"/>
              </a:rPr>
              <a:t> </a:t>
            </a:r>
            <a:r>
              <a:rPr lang="en-US" sz="1000">
                <a:solidFill>
                  <a:srgbClr val="FF0000"/>
                </a:solidFill>
                <a:latin typeface="Consolas" panose="020B0609020204030204" pitchFamily="49" charset="0"/>
              </a:rPr>
              <a:t>(click)</a:t>
            </a:r>
            <a:r>
              <a:rPr lang="en-US" sz="1000">
                <a:solidFill>
                  <a:srgbClr val="000000"/>
                </a:solidFill>
                <a:latin typeface="Consolas" panose="020B0609020204030204" pitchFamily="49" charset="0"/>
              </a:rPr>
              <a:t>=</a:t>
            </a:r>
            <a:r>
              <a:rPr lang="en-US" sz="1000">
                <a:solidFill>
                  <a:srgbClr val="0000FF"/>
                </a:solidFill>
                <a:latin typeface="Consolas" panose="020B0609020204030204" pitchFamily="49" charset="0"/>
              </a:rPr>
              <a:t>"selected(note)"</a:t>
            </a:r>
            <a:r>
              <a:rPr lang="en-US" sz="1000">
                <a:solidFill>
                  <a:srgbClr val="800000"/>
                </a:solidFill>
                <a:latin typeface="Consolas" panose="020B0609020204030204" pitchFamily="49" charset="0"/>
              </a:rPr>
              <a:t>&gt;</a:t>
            </a:r>
            <a:r>
              <a:rPr lang="en-US" sz="1000">
                <a:solidFill>
                  <a:srgbClr val="000000"/>
                </a:solidFill>
                <a:latin typeface="Consolas" panose="020B0609020204030204" pitchFamily="49" charset="0"/>
              </a:rPr>
              <a:t>Edit</a:t>
            </a:r>
            <a:r>
              <a:rPr lang="en-US" sz="1000">
                <a:solidFill>
                  <a:srgbClr val="800000"/>
                </a:solidFill>
                <a:latin typeface="Consolas" panose="020B0609020204030204" pitchFamily="49" charset="0"/>
              </a:rPr>
              <a:t>&lt;/button&gt;</a:t>
            </a:r>
            <a:endParaRPr lang="en-US" sz="1000">
              <a:solidFill>
                <a:srgbClr val="000000"/>
              </a:solidFill>
              <a:latin typeface="Consolas" panose="020B0609020204030204" pitchFamily="49" charset="0"/>
            </a:endParaRPr>
          </a:p>
          <a:p>
            <a:pPr marL="114300" indent="0">
              <a:buNone/>
            </a:pPr>
            <a:r>
              <a:rPr lang="en-US" sz="1000">
                <a:solidFill>
                  <a:srgbClr val="800000"/>
                </a:solidFill>
                <a:latin typeface="Consolas" panose="020B0609020204030204" pitchFamily="49" charset="0"/>
              </a:rPr>
              <a:t>	&lt;button</a:t>
            </a:r>
            <a:r>
              <a:rPr lang="en-US" sz="1000">
                <a:solidFill>
                  <a:srgbClr val="000000"/>
                </a:solidFill>
                <a:latin typeface="Consolas" panose="020B0609020204030204" pitchFamily="49" charset="0"/>
              </a:rPr>
              <a:t> </a:t>
            </a:r>
            <a:r>
              <a:rPr lang="en-US" sz="1000">
                <a:solidFill>
                  <a:srgbClr val="FF0000"/>
                </a:solidFill>
                <a:latin typeface="Consolas" panose="020B0609020204030204" pitchFamily="49" charset="0"/>
              </a:rPr>
              <a:t>ion-button</a:t>
            </a:r>
            <a:r>
              <a:rPr lang="en-US" sz="1000">
                <a:solidFill>
                  <a:srgbClr val="000000"/>
                </a:solidFill>
                <a:latin typeface="Consolas" panose="020B0609020204030204" pitchFamily="49" charset="0"/>
              </a:rPr>
              <a:t> </a:t>
            </a:r>
            <a:r>
              <a:rPr lang="en-US" sz="1000">
                <a:solidFill>
                  <a:srgbClr val="FF0000"/>
                </a:solidFill>
                <a:latin typeface="Consolas" panose="020B0609020204030204" pitchFamily="49" charset="0"/>
              </a:rPr>
              <a:t>(click)</a:t>
            </a:r>
            <a:r>
              <a:rPr lang="en-US" sz="1000">
                <a:solidFill>
                  <a:srgbClr val="000000"/>
                </a:solidFill>
                <a:latin typeface="Consolas" panose="020B0609020204030204" pitchFamily="49" charset="0"/>
              </a:rPr>
              <a:t>=</a:t>
            </a:r>
            <a:r>
              <a:rPr lang="en-US" sz="1000">
                <a:solidFill>
                  <a:srgbClr val="0000FF"/>
                </a:solidFill>
                <a:latin typeface="Consolas" panose="020B0609020204030204" pitchFamily="49" charset="0"/>
              </a:rPr>
              <a:t>"</a:t>
            </a:r>
            <a:r>
              <a:rPr lang="en-US" sz="1000" err="1">
                <a:solidFill>
                  <a:srgbClr val="0000FF"/>
                </a:solidFill>
                <a:latin typeface="Consolas" panose="020B0609020204030204" pitchFamily="49" charset="0"/>
              </a:rPr>
              <a:t>DeleteNote</a:t>
            </a:r>
            <a:r>
              <a:rPr lang="en-US" sz="1000">
                <a:solidFill>
                  <a:srgbClr val="0000FF"/>
                </a:solidFill>
                <a:latin typeface="Consolas" panose="020B0609020204030204" pitchFamily="49" charset="0"/>
              </a:rPr>
              <a:t>(</a:t>
            </a:r>
            <a:r>
              <a:rPr lang="en-US" sz="1000" err="1">
                <a:solidFill>
                  <a:srgbClr val="0000FF"/>
                </a:solidFill>
                <a:latin typeface="Consolas" panose="020B0609020204030204" pitchFamily="49" charset="0"/>
              </a:rPr>
              <a:t>note.$key</a:t>
            </a:r>
            <a:r>
              <a:rPr lang="en-US" sz="1000">
                <a:solidFill>
                  <a:srgbClr val="0000FF"/>
                </a:solidFill>
                <a:latin typeface="Consolas" panose="020B0609020204030204" pitchFamily="49" charset="0"/>
              </a:rPr>
              <a:t>)"</a:t>
            </a:r>
            <a:r>
              <a:rPr lang="en-US" sz="1000">
                <a:solidFill>
                  <a:srgbClr val="800000"/>
                </a:solidFill>
                <a:latin typeface="Consolas" panose="020B0609020204030204" pitchFamily="49" charset="0"/>
              </a:rPr>
              <a:t>&gt;</a:t>
            </a:r>
            <a:r>
              <a:rPr lang="en-US" sz="1000">
                <a:solidFill>
                  <a:srgbClr val="000000"/>
                </a:solidFill>
                <a:latin typeface="Consolas" panose="020B0609020204030204" pitchFamily="49" charset="0"/>
              </a:rPr>
              <a:t>Remove</a:t>
            </a:r>
            <a:r>
              <a:rPr lang="en-US" sz="1000">
                <a:solidFill>
                  <a:srgbClr val="800000"/>
                </a:solidFill>
                <a:latin typeface="Consolas" panose="020B0609020204030204" pitchFamily="49" charset="0"/>
              </a:rPr>
              <a:t>&lt;/button&gt;</a:t>
            </a:r>
            <a:endParaRPr lang="en-US" sz="1000">
              <a:solidFill>
                <a:srgbClr val="000000"/>
              </a:solidFill>
              <a:latin typeface="Consolas" panose="020B0609020204030204" pitchFamily="49" charset="0"/>
            </a:endParaRPr>
          </a:p>
          <a:p>
            <a:pPr marL="114300" indent="0">
              <a:buNone/>
            </a:pPr>
            <a:r>
              <a:rPr lang="en-US" sz="1000">
                <a:solidFill>
                  <a:srgbClr val="800000"/>
                </a:solidFill>
                <a:latin typeface="Consolas" panose="020B0609020204030204" pitchFamily="49" charset="0"/>
              </a:rPr>
              <a:t>  &lt;/ion-item-options&gt;</a:t>
            </a:r>
            <a:endParaRPr lang="en-US" sz="1000">
              <a:solidFill>
                <a:srgbClr val="000000"/>
              </a:solidFill>
              <a:latin typeface="Consolas" panose="020B0609020204030204" pitchFamily="49" charset="0"/>
            </a:endParaRPr>
          </a:p>
          <a:p>
            <a:pPr marL="114300" indent="0">
              <a:buNone/>
            </a:pPr>
            <a:r>
              <a:rPr lang="en-US" sz="1000">
                <a:solidFill>
                  <a:srgbClr val="800000"/>
                </a:solidFill>
                <a:latin typeface="Consolas" panose="020B0609020204030204" pitchFamily="49" charset="0"/>
              </a:rPr>
              <a:t>  &lt;/ion-item-sliding&gt;</a:t>
            </a:r>
            <a:endParaRPr lang="en-US" sz="1000">
              <a:solidFill>
                <a:srgbClr val="000000"/>
              </a:solidFill>
              <a:latin typeface="Consolas" panose="020B0609020204030204" pitchFamily="49" charset="0"/>
            </a:endParaRPr>
          </a:p>
          <a:p>
            <a:pPr marL="114300" indent="0">
              <a:buNone/>
            </a:pPr>
            <a:r>
              <a:rPr lang="en-US" sz="1000">
                <a:solidFill>
                  <a:srgbClr val="800000"/>
                </a:solidFill>
                <a:latin typeface="Consolas" panose="020B0609020204030204" pitchFamily="49" charset="0"/>
              </a:rPr>
              <a:t>&lt;/ion-list&gt;</a:t>
            </a:r>
            <a:endParaRPr lang="en-US" sz="1000">
              <a:solidFill>
                <a:srgbClr val="000000"/>
              </a:solidFill>
              <a:latin typeface="Consolas" panose="020B0609020204030204" pitchFamily="49" charset="0"/>
            </a:endParaRPr>
          </a:p>
          <a:p>
            <a:pPr marL="114300" indent="0">
              <a:buNone/>
            </a:pPr>
            <a:br>
              <a:rPr lang="en-US" sz="1000">
                <a:solidFill>
                  <a:srgbClr val="000000"/>
                </a:solidFill>
                <a:latin typeface="Consolas" panose="020B0609020204030204" pitchFamily="49" charset="0"/>
              </a:rPr>
            </a:br>
            <a:br>
              <a:rPr lang="en-US" sz="1000">
                <a:solidFill>
                  <a:srgbClr val="000000"/>
                </a:solidFill>
                <a:latin typeface="Consolas" panose="020B0609020204030204" pitchFamily="49" charset="0"/>
              </a:rPr>
            </a:br>
            <a:r>
              <a:rPr lang="en-US" sz="1000">
                <a:solidFill>
                  <a:srgbClr val="800000"/>
                </a:solidFill>
                <a:latin typeface="Consolas" panose="020B0609020204030204" pitchFamily="49" charset="0"/>
              </a:rPr>
              <a:t>&lt;ion-item&gt;</a:t>
            </a:r>
            <a:endParaRPr lang="en-US" sz="1000">
              <a:solidFill>
                <a:srgbClr val="000000"/>
              </a:solidFill>
              <a:latin typeface="Consolas" panose="020B0609020204030204" pitchFamily="49" charset="0"/>
            </a:endParaRPr>
          </a:p>
          <a:p>
            <a:pPr marL="114300" indent="0">
              <a:buNone/>
            </a:pPr>
            <a:r>
              <a:rPr lang="en-US" sz="1000">
                <a:solidFill>
                  <a:srgbClr val="800000"/>
                </a:solidFill>
                <a:latin typeface="Consolas" panose="020B0609020204030204" pitchFamily="49" charset="0"/>
              </a:rPr>
              <a:t>	&lt;ion-label&gt;</a:t>
            </a:r>
            <a:r>
              <a:rPr lang="en-US" sz="1000">
                <a:solidFill>
                  <a:srgbClr val="000000"/>
                </a:solidFill>
                <a:latin typeface="Consolas" panose="020B0609020204030204" pitchFamily="49" charset="0"/>
              </a:rPr>
              <a:t>Title:</a:t>
            </a:r>
            <a:r>
              <a:rPr lang="en-US" sz="1000">
                <a:solidFill>
                  <a:srgbClr val="800000"/>
                </a:solidFill>
                <a:latin typeface="Consolas" panose="020B0609020204030204" pitchFamily="49" charset="0"/>
              </a:rPr>
              <a:t>&lt;/ion-label&gt;</a:t>
            </a:r>
            <a:endParaRPr lang="en-US" sz="1000">
              <a:solidFill>
                <a:srgbClr val="000000"/>
              </a:solidFill>
              <a:latin typeface="Consolas" panose="020B0609020204030204" pitchFamily="49" charset="0"/>
            </a:endParaRPr>
          </a:p>
          <a:p>
            <a:pPr marL="114300" indent="0">
              <a:buNone/>
            </a:pPr>
            <a:r>
              <a:rPr lang="en-US" sz="1000">
                <a:solidFill>
                  <a:srgbClr val="800000"/>
                </a:solidFill>
                <a:latin typeface="Consolas" panose="020B0609020204030204" pitchFamily="49" charset="0"/>
              </a:rPr>
              <a:t>	&lt;ion-input</a:t>
            </a:r>
            <a:r>
              <a:rPr lang="en-US" sz="1000">
                <a:solidFill>
                  <a:srgbClr val="000000"/>
                </a:solidFill>
                <a:latin typeface="Consolas" panose="020B0609020204030204" pitchFamily="49" charset="0"/>
              </a:rPr>
              <a:t> </a:t>
            </a:r>
            <a:r>
              <a:rPr lang="en-US" sz="1000">
                <a:solidFill>
                  <a:srgbClr val="FF0000"/>
                </a:solidFill>
                <a:latin typeface="Consolas" panose="020B0609020204030204" pitchFamily="49" charset="0"/>
              </a:rPr>
              <a:t>[(</a:t>
            </a:r>
            <a:r>
              <a:rPr lang="en-US" sz="1000" err="1">
                <a:solidFill>
                  <a:srgbClr val="FF0000"/>
                </a:solidFill>
                <a:latin typeface="Consolas" panose="020B0609020204030204" pitchFamily="49" charset="0"/>
              </a:rPr>
              <a:t>ngModel</a:t>
            </a:r>
            <a:r>
              <a:rPr lang="en-US" sz="1000">
                <a:solidFill>
                  <a:srgbClr val="FF0000"/>
                </a:solidFill>
                <a:latin typeface="Consolas" panose="020B0609020204030204" pitchFamily="49" charset="0"/>
              </a:rPr>
              <a:t>)]</a:t>
            </a:r>
            <a:r>
              <a:rPr lang="en-US" sz="1000">
                <a:solidFill>
                  <a:srgbClr val="000000"/>
                </a:solidFill>
                <a:latin typeface="Consolas" panose="020B0609020204030204" pitchFamily="49" charset="0"/>
              </a:rPr>
              <a:t>=</a:t>
            </a:r>
            <a:r>
              <a:rPr lang="en-US" sz="1000">
                <a:solidFill>
                  <a:srgbClr val="0000FF"/>
                </a:solidFill>
                <a:latin typeface="Consolas" panose="020B0609020204030204" pitchFamily="49" charset="0"/>
              </a:rPr>
              <a:t>"</a:t>
            </a:r>
            <a:r>
              <a:rPr lang="en-US" sz="1000" err="1">
                <a:solidFill>
                  <a:srgbClr val="0000FF"/>
                </a:solidFill>
                <a:latin typeface="Consolas" panose="020B0609020204030204" pitchFamily="49" charset="0"/>
              </a:rPr>
              <a:t>myNote.Title</a:t>
            </a:r>
            <a:r>
              <a:rPr lang="en-US" sz="1000">
                <a:solidFill>
                  <a:srgbClr val="0000FF"/>
                </a:solidFill>
                <a:latin typeface="Consolas" panose="020B0609020204030204" pitchFamily="49" charset="0"/>
              </a:rPr>
              <a:t>"</a:t>
            </a:r>
            <a:r>
              <a:rPr lang="en-US" sz="1000">
                <a:solidFill>
                  <a:srgbClr val="800000"/>
                </a:solidFill>
                <a:latin typeface="Consolas" panose="020B0609020204030204" pitchFamily="49" charset="0"/>
              </a:rPr>
              <a:t>&gt;&lt;/ion-input&gt;</a:t>
            </a:r>
            <a:endParaRPr lang="en-US" sz="1000">
              <a:solidFill>
                <a:srgbClr val="000000"/>
              </a:solidFill>
              <a:latin typeface="Consolas" panose="020B0609020204030204" pitchFamily="49" charset="0"/>
            </a:endParaRPr>
          </a:p>
          <a:p>
            <a:pPr marL="114300" indent="0">
              <a:buNone/>
            </a:pPr>
            <a:r>
              <a:rPr lang="en-US" sz="1000">
                <a:solidFill>
                  <a:srgbClr val="800000"/>
                </a:solidFill>
                <a:latin typeface="Consolas" panose="020B0609020204030204" pitchFamily="49" charset="0"/>
              </a:rPr>
              <a:t>&lt;/ion-item&gt;</a:t>
            </a:r>
            <a:endParaRPr lang="en-US" sz="1000">
              <a:solidFill>
                <a:srgbClr val="000000"/>
              </a:solidFill>
              <a:latin typeface="Consolas" panose="020B0609020204030204" pitchFamily="49" charset="0"/>
            </a:endParaRPr>
          </a:p>
          <a:p>
            <a:pPr marL="114300" indent="0">
              <a:buNone/>
            </a:pPr>
            <a:r>
              <a:rPr lang="en-US" sz="1000">
                <a:solidFill>
                  <a:srgbClr val="800000"/>
                </a:solidFill>
                <a:latin typeface="Consolas" panose="020B0609020204030204" pitchFamily="49" charset="0"/>
              </a:rPr>
              <a:t>&lt;ion-item&gt;</a:t>
            </a:r>
            <a:endParaRPr lang="en-US" sz="1000">
              <a:solidFill>
                <a:srgbClr val="000000"/>
              </a:solidFill>
              <a:latin typeface="Consolas" panose="020B0609020204030204" pitchFamily="49" charset="0"/>
            </a:endParaRPr>
          </a:p>
          <a:p>
            <a:pPr marL="114300" indent="0">
              <a:buNone/>
            </a:pPr>
            <a:r>
              <a:rPr lang="en-US" sz="1000">
                <a:solidFill>
                  <a:srgbClr val="800000"/>
                </a:solidFill>
                <a:latin typeface="Consolas" panose="020B0609020204030204" pitchFamily="49" charset="0"/>
              </a:rPr>
              <a:t>	&lt;ion-label&gt;</a:t>
            </a:r>
            <a:r>
              <a:rPr lang="en-US" sz="1000">
                <a:solidFill>
                  <a:srgbClr val="000000"/>
                </a:solidFill>
                <a:latin typeface="Consolas" panose="020B0609020204030204" pitchFamily="49" charset="0"/>
              </a:rPr>
              <a:t>Content:</a:t>
            </a:r>
            <a:r>
              <a:rPr lang="en-US" sz="1000">
                <a:solidFill>
                  <a:srgbClr val="800000"/>
                </a:solidFill>
                <a:latin typeface="Consolas" panose="020B0609020204030204" pitchFamily="49" charset="0"/>
              </a:rPr>
              <a:t>&lt;/ion-label&gt;</a:t>
            </a:r>
            <a:endParaRPr lang="en-US" sz="1000">
              <a:solidFill>
                <a:srgbClr val="000000"/>
              </a:solidFill>
              <a:latin typeface="Consolas" panose="020B0609020204030204" pitchFamily="49" charset="0"/>
            </a:endParaRPr>
          </a:p>
          <a:p>
            <a:pPr marL="114300" indent="0">
              <a:buNone/>
            </a:pPr>
            <a:r>
              <a:rPr lang="en-US" sz="1000">
                <a:solidFill>
                  <a:srgbClr val="800000"/>
                </a:solidFill>
                <a:latin typeface="Consolas" panose="020B0609020204030204" pitchFamily="49" charset="0"/>
              </a:rPr>
              <a:t>	&lt;ion-input</a:t>
            </a:r>
            <a:r>
              <a:rPr lang="en-US" sz="1000">
                <a:solidFill>
                  <a:srgbClr val="000000"/>
                </a:solidFill>
                <a:latin typeface="Consolas" panose="020B0609020204030204" pitchFamily="49" charset="0"/>
              </a:rPr>
              <a:t> </a:t>
            </a:r>
            <a:r>
              <a:rPr lang="en-US" sz="1000">
                <a:solidFill>
                  <a:srgbClr val="FF0000"/>
                </a:solidFill>
                <a:latin typeface="Consolas" panose="020B0609020204030204" pitchFamily="49" charset="0"/>
              </a:rPr>
              <a:t>[(</a:t>
            </a:r>
            <a:r>
              <a:rPr lang="en-US" sz="1000" err="1">
                <a:solidFill>
                  <a:srgbClr val="FF0000"/>
                </a:solidFill>
                <a:latin typeface="Consolas" panose="020B0609020204030204" pitchFamily="49" charset="0"/>
              </a:rPr>
              <a:t>ngModel</a:t>
            </a:r>
            <a:r>
              <a:rPr lang="en-US" sz="1000">
                <a:solidFill>
                  <a:srgbClr val="FF0000"/>
                </a:solidFill>
                <a:latin typeface="Consolas" panose="020B0609020204030204" pitchFamily="49" charset="0"/>
              </a:rPr>
              <a:t>)]</a:t>
            </a:r>
            <a:r>
              <a:rPr lang="en-US" sz="1000">
                <a:solidFill>
                  <a:srgbClr val="000000"/>
                </a:solidFill>
                <a:latin typeface="Consolas" panose="020B0609020204030204" pitchFamily="49" charset="0"/>
              </a:rPr>
              <a:t>=</a:t>
            </a:r>
            <a:r>
              <a:rPr lang="en-US" sz="1000">
                <a:solidFill>
                  <a:srgbClr val="0000FF"/>
                </a:solidFill>
                <a:latin typeface="Consolas" panose="020B0609020204030204" pitchFamily="49" charset="0"/>
              </a:rPr>
              <a:t>"</a:t>
            </a:r>
            <a:r>
              <a:rPr lang="en-US" sz="1000" err="1">
                <a:solidFill>
                  <a:srgbClr val="0000FF"/>
                </a:solidFill>
                <a:latin typeface="Consolas" panose="020B0609020204030204" pitchFamily="49" charset="0"/>
              </a:rPr>
              <a:t>myNote.Content</a:t>
            </a:r>
            <a:r>
              <a:rPr lang="en-US" sz="1000">
                <a:solidFill>
                  <a:srgbClr val="0000FF"/>
                </a:solidFill>
                <a:latin typeface="Consolas" panose="020B0609020204030204" pitchFamily="49" charset="0"/>
              </a:rPr>
              <a:t>"</a:t>
            </a:r>
            <a:r>
              <a:rPr lang="en-US" sz="1000">
                <a:solidFill>
                  <a:srgbClr val="800000"/>
                </a:solidFill>
                <a:latin typeface="Consolas" panose="020B0609020204030204" pitchFamily="49" charset="0"/>
              </a:rPr>
              <a:t>&gt;&lt;/ion-input&gt;</a:t>
            </a:r>
            <a:endParaRPr lang="en-US" sz="1000">
              <a:solidFill>
                <a:srgbClr val="000000"/>
              </a:solidFill>
              <a:latin typeface="Consolas" panose="020B0609020204030204" pitchFamily="49" charset="0"/>
            </a:endParaRPr>
          </a:p>
          <a:p>
            <a:pPr marL="114300" indent="0">
              <a:buNone/>
            </a:pPr>
            <a:r>
              <a:rPr lang="en-US" sz="1000">
                <a:solidFill>
                  <a:srgbClr val="800000"/>
                </a:solidFill>
                <a:latin typeface="Consolas" panose="020B0609020204030204" pitchFamily="49" charset="0"/>
              </a:rPr>
              <a:t>&lt;/ion-item&gt;</a:t>
            </a:r>
            <a:endParaRPr lang="en-US" sz="1000">
              <a:solidFill>
                <a:srgbClr val="000000"/>
              </a:solidFill>
              <a:latin typeface="Consolas" panose="020B0609020204030204" pitchFamily="49" charset="0"/>
            </a:endParaRPr>
          </a:p>
          <a:p>
            <a:pPr marL="114300" indent="0">
              <a:buNone/>
            </a:pPr>
            <a:br>
              <a:rPr lang="en-US" sz="1000">
                <a:solidFill>
                  <a:srgbClr val="000000"/>
                </a:solidFill>
                <a:latin typeface="Consolas" panose="020B0609020204030204" pitchFamily="49" charset="0"/>
              </a:rPr>
            </a:br>
            <a:r>
              <a:rPr lang="en-US" sz="1000">
                <a:solidFill>
                  <a:srgbClr val="800000"/>
                </a:solidFill>
                <a:latin typeface="Consolas" panose="020B0609020204030204" pitchFamily="49" charset="0"/>
              </a:rPr>
              <a:t>&lt;button</a:t>
            </a:r>
            <a:r>
              <a:rPr lang="en-US" sz="1000">
                <a:solidFill>
                  <a:srgbClr val="000000"/>
                </a:solidFill>
                <a:latin typeface="Consolas" panose="020B0609020204030204" pitchFamily="49" charset="0"/>
              </a:rPr>
              <a:t> </a:t>
            </a:r>
            <a:r>
              <a:rPr lang="en-US" sz="1000">
                <a:solidFill>
                  <a:srgbClr val="FF0000"/>
                </a:solidFill>
                <a:latin typeface="Consolas" panose="020B0609020204030204" pitchFamily="49" charset="0"/>
              </a:rPr>
              <a:t>ion-button</a:t>
            </a:r>
            <a:r>
              <a:rPr lang="en-US" sz="1000">
                <a:solidFill>
                  <a:srgbClr val="000000"/>
                </a:solidFill>
                <a:latin typeface="Consolas" panose="020B0609020204030204" pitchFamily="49" charset="0"/>
              </a:rPr>
              <a:t> </a:t>
            </a:r>
            <a:r>
              <a:rPr lang="en-US" sz="1000">
                <a:solidFill>
                  <a:srgbClr val="FF0000"/>
                </a:solidFill>
                <a:latin typeface="Consolas" panose="020B0609020204030204" pitchFamily="49" charset="0"/>
              </a:rPr>
              <a:t>(click)</a:t>
            </a:r>
            <a:r>
              <a:rPr lang="en-US" sz="1000">
                <a:solidFill>
                  <a:srgbClr val="000000"/>
                </a:solidFill>
                <a:latin typeface="Consolas" panose="020B0609020204030204" pitchFamily="49" charset="0"/>
              </a:rPr>
              <a:t>=</a:t>
            </a:r>
            <a:r>
              <a:rPr lang="en-US" sz="1000">
                <a:solidFill>
                  <a:srgbClr val="0000FF"/>
                </a:solidFill>
                <a:latin typeface="Consolas" panose="020B0609020204030204" pitchFamily="49" charset="0"/>
              </a:rPr>
              <a:t>"</a:t>
            </a:r>
            <a:r>
              <a:rPr lang="en-US" sz="1000" err="1">
                <a:solidFill>
                  <a:srgbClr val="0000FF"/>
                </a:solidFill>
                <a:latin typeface="Consolas" panose="020B0609020204030204" pitchFamily="49" charset="0"/>
              </a:rPr>
              <a:t>AddNote</a:t>
            </a:r>
            <a:r>
              <a:rPr lang="en-US" sz="1000">
                <a:solidFill>
                  <a:srgbClr val="0000FF"/>
                </a:solidFill>
                <a:latin typeface="Consolas" panose="020B0609020204030204" pitchFamily="49" charset="0"/>
              </a:rPr>
              <a:t>()"</a:t>
            </a:r>
            <a:r>
              <a:rPr lang="en-US" sz="1000">
                <a:solidFill>
                  <a:srgbClr val="800000"/>
                </a:solidFill>
                <a:latin typeface="Consolas" panose="020B0609020204030204" pitchFamily="49" charset="0"/>
              </a:rPr>
              <a:t>&gt;</a:t>
            </a:r>
            <a:r>
              <a:rPr lang="en-US" sz="1000">
                <a:solidFill>
                  <a:srgbClr val="000000"/>
                </a:solidFill>
                <a:latin typeface="Consolas" panose="020B0609020204030204" pitchFamily="49" charset="0"/>
              </a:rPr>
              <a:t>Add Note</a:t>
            </a:r>
            <a:r>
              <a:rPr lang="en-US" sz="1000">
                <a:solidFill>
                  <a:srgbClr val="800000"/>
                </a:solidFill>
                <a:latin typeface="Consolas" panose="020B0609020204030204" pitchFamily="49" charset="0"/>
              </a:rPr>
              <a:t>&lt;/button&gt;</a:t>
            </a:r>
            <a:endParaRPr lang="en-US" sz="1000">
              <a:solidFill>
                <a:srgbClr val="000000"/>
              </a:solidFill>
              <a:latin typeface="Consolas" panose="020B0609020204030204" pitchFamily="49" charset="0"/>
            </a:endParaRPr>
          </a:p>
          <a:p>
            <a:pPr marL="114300" indent="0">
              <a:buNone/>
            </a:pPr>
            <a:r>
              <a:rPr lang="en-US" sz="1000">
                <a:solidFill>
                  <a:srgbClr val="800000"/>
                </a:solidFill>
                <a:latin typeface="Consolas" panose="020B0609020204030204" pitchFamily="49" charset="0"/>
              </a:rPr>
              <a:t>&lt;button</a:t>
            </a:r>
            <a:r>
              <a:rPr lang="en-US" sz="1000">
                <a:solidFill>
                  <a:srgbClr val="000000"/>
                </a:solidFill>
                <a:latin typeface="Consolas" panose="020B0609020204030204" pitchFamily="49" charset="0"/>
              </a:rPr>
              <a:t> </a:t>
            </a:r>
            <a:r>
              <a:rPr lang="en-US" sz="1000">
                <a:solidFill>
                  <a:srgbClr val="FF0000"/>
                </a:solidFill>
                <a:latin typeface="Consolas" panose="020B0609020204030204" pitchFamily="49" charset="0"/>
              </a:rPr>
              <a:t>ion-button</a:t>
            </a:r>
            <a:r>
              <a:rPr lang="en-US" sz="1000">
                <a:solidFill>
                  <a:srgbClr val="000000"/>
                </a:solidFill>
                <a:latin typeface="Consolas" panose="020B0609020204030204" pitchFamily="49" charset="0"/>
              </a:rPr>
              <a:t> </a:t>
            </a:r>
            <a:r>
              <a:rPr lang="en-US" sz="1000">
                <a:solidFill>
                  <a:srgbClr val="FF0000"/>
                </a:solidFill>
                <a:latin typeface="Consolas" panose="020B0609020204030204" pitchFamily="49" charset="0"/>
              </a:rPr>
              <a:t>(click)</a:t>
            </a:r>
            <a:r>
              <a:rPr lang="en-US" sz="1000">
                <a:solidFill>
                  <a:srgbClr val="000000"/>
                </a:solidFill>
                <a:latin typeface="Consolas" panose="020B0609020204030204" pitchFamily="49" charset="0"/>
              </a:rPr>
              <a:t>=</a:t>
            </a:r>
            <a:r>
              <a:rPr lang="en-US" sz="1000">
                <a:solidFill>
                  <a:srgbClr val="0000FF"/>
                </a:solidFill>
                <a:latin typeface="Consolas" panose="020B0609020204030204" pitchFamily="49" charset="0"/>
              </a:rPr>
              <a:t>"</a:t>
            </a:r>
            <a:r>
              <a:rPr lang="en-US" sz="1000" err="1">
                <a:solidFill>
                  <a:srgbClr val="0000FF"/>
                </a:solidFill>
                <a:latin typeface="Consolas" panose="020B0609020204030204" pitchFamily="49" charset="0"/>
              </a:rPr>
              <a:t>UpdateNote</a:t>
            </a:r>
            <a:r>
              <a:rPr lang="en-US" sz="1000">
                <a:solidFill>
                  <a:srgbClr val="0000FF"/>
                </a:solidFill>
                <a:latin typeface="Consolas" panose="020B0609020204030204" pitchFamily="49" charset="0"/>
              </a:rPr>
              <a:t>()"</a:t>
            </a:r>
            <a:r>
              <a:rPr lang="en-US" sz="1000">
                <a:solidFill>
                  <a:srgbClr val="800000"/>
                </a:solidFill>
                <a:latin typeface="Consolas" panose="020B0609020204030204" pitchFamily="49" charset="0"/>
              </a:rPr>
              <a:t>&gt;</a:t>
            </a:r>
            <a:r>
              <a:rPr lang="en-US" sz="1000">
                <a:solidFill>
                  <a:srgbClr val="000000"/>
                </a:solidFill>
                <a:latin typeface="Consolas" panose="020B0609020204030204" pitchFamily="49" charset="0"/>
              </a:rPr>
              <a:t>Update Note</a:t>
            </a:r>
            <a:r>
              <a:rPr lang="en-US" sz="1000">
                <a:solidFill>
                  <a:srgbClr val="800000"/>
                </a:solidFill>
                <a:latin typeface="Consolas" panose="020B0609020204030204" pitchFamily="49" charset="0"/>
              </a:rPr>
              <a:t>&lt;/button&gt;</a:t>
            </a:r>
            <a:endParaRPr lang="en-US" sz="1000">
              <a:solidFill>
                <a:srgbClr val="000000"/>
              </a:solidFill>
              <a:latin typeface="Consolas" panose="020B0609020204030204" pitchFamily="49" charset="0"/>
            </a:endParaRPr>
          </a:p>
          <a:p>
            <a:pPr marL="114300" indent="0">
              <a:buNone/>
            </a:pPr>
            <a:br>
              <a:rPr lang="en-US" sz="1000">
                <a:solidFill>
                  <a:srgbClr val="000000"/>
                </a:solidFill>
                <a:latin typeface="Consolas" panose="020B0609020204030204" pitchFamily="49" charset="0"/>
              </a:rPr>
            </a:br>
            <a:r>
              <a:rPr lang="en-US" sz="1000">
                <a:solidFill>
                  <a:srgbClr val="800000"/>
                </a:solidFill>
                <a:latin typeface="Consolas" panose="020B0609020204030204" pitchFamily="49" charset="0"/>
              </a:rPr>
              <a:t>&lt;/ion-content&gt;</a:t>
            </a:r>
            <a:endParaRPr lang="en-US" sz="1000">
              <a:solidFill>
                <a:srgbClr val="000000"/>
              </a:solidFill>
              <a:latin typeface="Consolas" panose="020B0609020204030204" pitchFamily="49" charset="0"/>
            </a:endParaRPr>
          </a:p>
          <a:p>
            <a:pPr marL="114300" indent="0">
              <a:buNone/>
            </a:pPr>
            <a:endParaRPr lang="en-US" sz="1000"/>
          </a:p>
        </p:txBody>
      </p:sp>
    </p:spTree>
    <p:extLst>
      <p:ext uri="{BB962C8B-B14F-4D97-AF65-F5344CB8AC3E}">
        <p14:creationId xmlns:p14="http://schemas.microsoft.com/office/powerpoint/2010/main" val="2789456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Step 3: </a:t>
            </a:r>
            <a:r>
              <a:rPr lang="en-US" b="1"/>
              <a:t>Link Firebase to ionic</a:t>
            </a:r>
          </a:p>
        </p:txBody>
      </p:sp>
      <p:sp>
        <p:nvSpPr>
          <p:cNvPr id="3" name="Content Placeholder 2"/>
          <p:cNvSpPr>
            <a:spLocks noGrp="1"/>
          </p:cNvSpPr>
          <p:nvPr>
            <p:ph idx="1"/>
          </p:nvPr>
        </p:nvSpPr>
        <p:spPr/>
        <p:txBody>
          <a:bodyPr/>
          <a:lstStyle/>
          <a:p>
            <a:pPr marL="114300" indent="0">
              <a:buNone/>
            </a:pPr>
            <a:r>
              <a:rPr lang="en-US" sz="2800" b="1" spc="-100">
                <a:solidFill>
                  <a:schemeClr val="tx2"/>
                </a:solidFill>
                <a:latin typeface="+mj-lt"/>
                <a:ea typeface="+mj-ea"/>
                <a:cs typeface="+mj-cs"/>
              </a:rPr>
              <a:t>Install Dependencies</a:t>
            </a:r>
          </a:p>
          <a:p>
            <a:r>
              <a:rPr lang="en-US"/>
              <a:t>Type the following command to install the dependencies:</a:t>
            </a:r>
          </a:p>
          <a:p>
            <a:pPr marL="411480" lvl="1" indent="0">
              <a:buNone/>
            </a:pPr>
            <a:r>
              <a:rPr lang="en-US" sz="1600" err="1">
                <a:latin typeface="Courier New" panose="02070309020205020404" pitchFamily="49" charset="0"/>
                <a:cs typeface="Courier New" panose="02070309020205020404" pitchFamily="49" charset="0"/>
              </a:rPr>
              <a:t>npm</a:t>
            </a:r>
            <a:r>
              <a:rPr lang="en-US" sz="1600">
                <a:latin typeface="Courier New" panose="02070309020205020404" pitchFamily="49" charset="0"/>
                <a:cs typeface="Courier New" panose="02070309020205020404" pitchFamily="49" charset="0"/>
              </a:rPr>
              <a:t> install firebase @angular/fire –-save</a:t>
            </a:r>
          </a:p>
          <a:p>
            <a:pPr marL="411480" lvl="1" indent="0">
              <a:buNone/>
            </a:pPr>
            <a:endParaRPr lang="en-US" sz="1600">
              <a:latin typeface="Courier New" panose="02070309020205020404" pitchFamily="49" charset="0"/>
              <a:cs typeface="Courier New" panose="02070309020205020404" pitchFamily="49" charset="0"/>
            </a:endParaRPr>
          </a:p>
          <a:p>
            <a:r>
              <a:rPr lang="en-US"/>
              <a:t>This installs firebase version 7.0 and </a:t>
            </a:r>
            <a:r>
              <a:rPr lang="en-US" err="1"/>
              <a:t>angularfire</a:t>
            </a:r>
            <a:r>
              <a:rPr lang="en-US"/>
              <a:t> version 6.0</a:t>
            </a:r>
          </a:p>
          <a:p>
            <a:endParaRPr lang="en-US"/>
          </a:p>
          <a:p>
            <a:pPr marL="114300" indent="0">
              <a:buNone/>
            </a:pPr>
            <a:r>
              <a:rPr lang="en-US" sz="2800" b="1" spc="-100">
                <a:solidFill>
                  <a:schemeClr val="tx2"/>
                </a:solidFill>
                <a:latin typeface="+mj-lt"/>
                <a:ea typeface="+mj-ea"/>
                <a:cs typeface="+mj-cs"/>
              </a:rPr>
              <a:t>Note</a:t>
            </a:r>
          </a:p>
          <a:p>
            <a:r>
              <a:rPr lang="en-US"/>
              <a:t>You may get an error when running your app, therefore you need to upgrade the library </a:t>
            </a:r>
            <a:r>
              <a:rPr lang="en-US" sz="2400" err="1">
                <a:latin typeface="Courier New" panose="02070309020205020404" pitchFamily="49" charset="0"/>
                <a:cs typeface="Courier New" panose="02070309020205020404" pitchFamily="49" charset="0"/>
              </a:rPr>
              <a:t>rxjs</a:t>
            </a:r>
            <a:endParaRPr lang="en-US" sz="2400">
              <a:latin typeface="Courier New" panose="02070309020205020404" pitchFamily="49" charset="0"/>
              <a:cs typeface="Courier New" panose="02070309020205020404" pitchFamily="49" charset="0"/>
            </a:endParaRPr>
          </a:p>
          <a:p>
            <a:r>
              <a:rPr lang="en-US"/>
              <a:t>It can be resolved by running in the CLI</a:t>
            </a:r>
          </a:p>
          <a:p>
            <a:pPr marL="411480" lvl="1" indent="0">
              <a:buNone/>
            </a:pPr>
            <a:r>
              <a:rPr lang="nb-NO" sz="1600" err="1">
                <a:latin typeface="Courier New" panose="02070309020205020404" pitchFamily="49" charset="0"/>
                <a:cs typeface="Courier New" panose="02070309020205020404" pitchFamily="49" charset="0"/>
              </a:rPr>
              <a:t>npm</a:t>
            </a:r>
            <a:r>
              <a:rPr lang="nb-NO" sz="1600">
                <a:latin typeface="Courier New" panose="02070309020205020404" pitchFamily="49" charset="0"/>
                <a:cs typeface="Courier New" panose="02070309020205020404" pitchFamily="49" charset="0"/>
              </a:rPr>
              <a:t> </a:t>
            </a:r>
            <a:r>
              <a:rPr lang="nb-NO" sz="1600" err="1">
                <a:latin typeface="Courier New" panose="02070309020205020404" pitchFamily="49" charset="0"/>
                <a:cs typeface="Courier New" panose="02070309020205020404" pitchFamily="49" charset="0"/>
              </a:rPr>
              <a:t>install</a:t>
            </a:r>
            <a:r>
              <a:rPr lang="nb-NO" sz="1600">
                <a:latin typeface="Courier New" panose="02070309020205020404" pitchFamily="49" charset="0"/>
                <a:cs typeface="Courier New" panose="02070309020205020404" pitchFamily="49" charset="0"/>
              </a:rPr>
              <a:t> rxjs@6 rxjs-compat@6 --save</a:t>
            </a:r>
            <a:endParaRPr lang="en-US" sz="1600">
              <a:latin typeface="Courier New" panose="02070309020205020404" pitchFamily="49" charset="0"/>
              <a:cs typeface="Courier New" panose="02070309020205020404" pitchFamily="49" charset="0"/>
            </a:endParaRPr>
          </a:p>
          <a:p>
            <a:endParaRPr lang="en-US"/>
          </a:p>
          <a:p>
            <a:endParaRPr lang="en-US"/>
          </a:p>
          <a:p>
            <a:endParaRPr lang="en-US"/>
          </a:p>
        </p:txBody>
      </p:sp>
    </p:spTree>
    <p:extLst>
      <p:ext uri="{BB962C8B-B14F-4D97-AF65-F5344CB8AC3E}">
        <p14:creationId xmlns:p14="http://schemas.microsoft.com/office/powerpoint/2010/main" val="1723497617"/>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Home.ts</a:t>
            </a:r>
            <a:endParaRPr lang="en-US"/>
          </a:p>
        </p:txBody>
      </p:sp>
      <p:sp>
        <p:nvSpPr>
          <p:cNvPr id="3" name="Content Placeholder 2"/>
          <p:cNvSpPr>
            <a:spLocks noGrp="1"/>
          </p:cNvSpPr>
          <p:nvPr>
            <p:ph idx="1"/>
          </p:nvPr>
        </p:nvSpPr>
        <p:spPr>
          <a:xfrm>
            <a:off x="457200" y="1600200"/>
            <a:ext cx="7772400" cy="4800600"/>
          </a:xfrm>
        </p:spPr>
        <p:txBody>
          <a:bodyPr>
            <a:noAutofit/>
          </a:bodyPr>
          <a:lstStyle/>
          <a:p>
            <a:pPr marL="114300" indent="0">
              <a:buNone/>
            </a:pPr>
            <a:r>
              <a:rPr lang="en-US" sz="1400">
                <a:solidFill>
                  <a:srgbClr val="0000FF"/>
                </a:solidFill>
                <a:latin typeface="Consolas" panose="020B0609020204030204" pitchFamily="49" charset="0"/>
              </a:rPr>
              <a:t>export</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class</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HomePage</a:t>
            </a:r>
            <a:r>
              <a:rPr lang="en-US" sz="1400">
                <a:solidFill>
                  <a:srgbClr val="000000"/>
                </a:solidFill>
                <a:latin typeface="Consolas" panose="020B0609020204030204" pitchFamily="49" charset="0"/>
              </a:rPr>
              <a:t> {</a:t>
            </a:r>
          </a:p>
          <a:p>
            <a:pPr marL="114300" indent="0">
              <a:buNone/>
            </a:pPr>
            <a:r>
              <a:rPr lang="en-US" sz="1400" err="1">
                <a:solidFill>
                  <a:srgbClr val="000000"/>
                </a:solidFill>
                <a:latin typeface="Consolas" panose="020B0609020204030204" pitchFamily="49" charset="0"/>
              </a:rPr>
              <a:t>notelist</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FirebaseListObservable</a:t>
            </a:r>
            <a:r>
              <a:rPr lang="en-US" sz="1400">
                <a:solidFill>
                  <a:srgbClr val="000000"/>
                </a:solidFill>
                <a:latin typeface="Consolas" panose="020B0609020204030204" pitchFamily="49" charset="0"/>
              </a:rPr>
              <a:t>&lt;any[]&gt;;</a:t>
            </a:r>
          </a:p>
          <a:p>
            <a:pPr marL="114300" indent="0">
              <a:buNone/>
            </a:pPr>
            <a:r>
              <a:rPr lang="en-US" sz="1400">
                <a:solidFill>
                  <a:srgbClr val="0000FF"/>
                </a:solidFill>
                <a:latin typeface="Consolas" panose="020B0609020204030204" pitchFamily="49" charset="0"/>
              </a:rPr>
              <a:t>public</a:t>
            </a:r>
            <a:r>
              <a:rPr lang="en-US" sz="1400">
                <a:solidFill>
                  <a:srgbClr val="000000"/>
                </a:solidFill>
                <a:latin typeface="Consolas" panose="020B0609020204030204" pitchFamily="49" charset="0"/>
              </a:rPr>
              <a:t> list = [];</a:t>
            </a:r>
          </a:p>
          <a:p>
            <a:pPr marL="114300" indent="0">
              <a:buNone/>
            </a:pPr>
            <a:br>
              <a:rPr lang="en-US" sz="1400">
                <a:solidFill>
                  <a:srgbClr val="000000"/>
                </a:solidFill>
                <a:latin typeface="Consolas" panose="020B0609020204030204" pitchFamily="49" charset="0"/>
              </a:rPr>
            </a:br>
            <a:r>
              <a:rPr lang="en-US" sz="1400">
                <a:solidFill>
                  <a:srgbClr val="0000FF"/>
                </a:solidFill>
                <a:latin typeface="Consolas" panose="020B0609020204030204" pitchFamily="49" charset="0"/>
              </a:rPr>
              <a:t>public</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myNote</a:t>
            </a:r>
            <a:r>
              <a:rPr lang="en-US" sz="1400">
                <a:solidFill>
                  <a:srgbClr val="000000"/>
                </a:solidFill>
                <a:latin typeface="Consolas" panose="020B0609020204030204" pitchFamily="49" charset="0"/>
              </a:rPr>
              <a:t>: Note = {</a:t>
            </a:r>
          </a:p>
          <a:p>
            <a:pPr marL="411480" lvl="1" indent="0">
              <a:buNone/>
            </a:pPr>
            <a:r>
              <a:rPr lang="en-US" sz="1400">
                <a:solidFill>
                  <a:srgbClr val="000000"/>
                </a:solidFill>
                <a:latin typeface="Consolas" panose="020B0609020204030204" pitchFamily="49" charset="0"/>
              </a:rPr>
              <a:t>Key: </a:t>
            </a:r>
            <a:r>
              <a:rPr lang="en-US" sz="1400">
                <a:solidFill>
                  <a:srgbClr val="A31515"/>
                </a:solidFill>
                <a:latin typeface="Consolas" panose="020B0609020204030204" pitchFamily="49" charset="0"/>
              </a:rPr>
              <a:t>""</a:t>
            </a:r>
            <a:r>
              <a:rPr lang="en-US" sz="1400">
                <a:solidFill>
                  <a:srgbClr val="000000"/>
                </a:solidFill>
                <a:latin typeface="Consolas" panose="020B0609020204030204" pitchFamily="49" charset="0"/>
              </a:rPr>
              <a:t>,</a:t>
            </a:r>
          </a:p>
          <a:p>
            <a:pPr marL="411480" lvl="1" indent="0">
              <a:buNone/>
            </a:pPr>
            <a:r>
              <a:rPr lang="en-US" sz="1400">
                <a:solidFill>
                  <a:srgbClr val="000000"/>
                </a:solidFill>
                <a:latin typeface="Consolas" panose="020B0609020204030204" pitchFamily="49" charset="0"/>
              </a:rPr>
              <a:t>Title: </a:t>
            </a:r>
            <a:r>
              <a:rPr lang="en-US" sz="1400">
                <a:solidFill>
                  <a:srgbClr val="A31515"/>
                </a:solidFill>
                <a:latin typeface="Consolas" panose="020B0609020204030204" pitchFamily="49" charset="0"/>
              </a:rPr>
              <a:t>""</a:t>
            </a:r>
            <a:r>
              <a:rPr lang="en-US" sz="1400">
                <a:solidFill>
                  <a:srgbClr val="000000"/>
                </a:solidFill>
                <a:latin typeface="Consolas" panose="020B0609020204030204" pitchFamily="49" charset="0"/>
              </a:rPr>
              <a:t>,</a:t>
            </a:r>
          </a:p>
          <a:p>
            <a:pPr marL="411480" lvl="1" indent="0">
              <a:buNone/>
            </a:pPr>
            <a:r>
              <a:rPr lang="en-US" sz="1400">
                <a:solidFill>
                  <a:srgbClr val="000000"/>
                </a:solidFill>
                <a:latin typeface="Consolas" panose="020B0609020204030204" pitchFamily="49" charset="0"/>
              </a:rPr>
              <a:t>Content: </a:t>
            </a:r>
            <a:r>
              <a:rPr lang="en-US" sz="1400">
                <a:solidFill>
                  <a:srgbClr val="A31515"/>
                </a:solidFill>
                <a:latin typeface="Consolas" panose="020B0609020204030204" pitchFamily="49" charset="0"/>
              </a:rPr>
              <a:t>""</a:t>
            </a:r>
            <a:endParaRPr lang="en-US" sz="1400">
              <a:solidFill>
                <a:srgbClr val="000000"/>
              </a:solidFill>
              <a:latin typeface="Consolas" panose="020B0609020204030204" pitchFamily="49" charset="0"/>
            </a:endParaRPr>
          </a:p>
          <a:p>
            <a:pPr marL="114300" indent="0">
              <a:buNone/>
            </a:pPr>
            <a:r>
              <a:rPr lang="en-US" sz="1400">
                <a:solidFill>
                  <a:srgbClr val="000000"/>
                </a:solidFill>
                <a:latin typeface="Consolas" panose="020B0609020204030204" pitchFamily="49" charset="0"/>
              </a:rPr>
              <a:t>};</a:t>
            </a:r>
          </a:p>
          <a:p>
            <a:pPr marL="114300" indent="0">
              <a:buNone/>
            </a:pPr>
            <a:br>
              <a:rPr lang="en-US" sz="1400">
                <a:solidFill>
                  <a:srgbClr val="000000"/>
                </a:solidFill>
                <a:latin typeface="Consolas" panose="020B0609020204030204" pitchFamily="49" charset="0"/>
              </a:rPr>
            </a:br>
            <a:br>
              <a:rPr lang="en-US" sz="1400">
                <a:solidFill>
                  <a:srgbClr val="000000"/>
                </a:solidFill>
                <a:latin typeface="Consolas" panose="020B0609020204030204" pitchFamily="49" charset="0"/>
              </a:rPr>
            </a:br>
            <a:r>
              <a:rPr lang="en-US" sz="1400">
                <a:solidFill>
                  <a:srgbClr val="0000FF"/>
                </a:solidFill>
                <a:latin typeface="Consolas" panose="020B0609020204030204" pitchFamily="49" charset="0"/>
              </a:rPr>
              <a:t>constructor</a:t>
            </a:r>
            <a:r>
              <a:rPr lang="en-US" sz="1400">
                <a:solidFill>
                  <a:srgbClr val="000000"/>
                </a:solidFill>
                <a:latin typeface="Consolas" panose="020B0609020204030204" pitchFamily="49" charset="0"/>
              </a:rPr>
              <a:t>(</a:t>
            </a:r>
            <a:r>
              <a:rPr lang="en-US" sz="1400">
                <a:solidFill>
                  <a:srgbClr val="0000FF"/>
                </a:solidFill>
                <a:latin typeface="Consolas" panose="020B0609020204030204" pitchFamily="49" charset="0"/>
              </a:rPr>
              <a:t>private</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noteListService:NoteListProvider</a:t>
            </a:r>
            <a:r>
              <a:rPr lang="en-US" sz="1400">
                <a:solidFill>
                  <a:srgbClr val="000000"/>
                </a:solidFill>
                <a:latin typeface="Consolas" panose="020B0609020204030204" pitchFamily="49" charset="0"/>
              </a:rPr>
              <a:t>) { </a:t>
            </a:r>
          </a:p>
          <a:p>
            <a:pPr marL="114300" indent="0">
              <a:buNone/>
            </a:pPr>
            <a:r>
              <a:rPr lang="en-US" sz="1400" err="1">
                <a:solidFill>
                  <a:srgbClr val="0000FF"/>
                </a:solidFill>
                <a:latin typeface="Consolas" panose="020B0609020204030204" pitchFamily="49" charset="0"/>
              </a:rPr>
              <a:t>this</a:t>
            </a:r>
            <a:r>
              <a:rPr lang="en-US" sz="1400" err="1">
                <a:solidFill>
                  <a:srgbClr val="000000"/>
                </a:solidFill>
                <a:latin typeface="Consolas" panose="020B0609020204030204" pitchFamily="49" charset="0"/>
              </a:rPr>
              <a:t>.notelist</a:t>
            </a:r>
            <a:r>
              <a:rPr lang="en-US" sz="1400">
                <a:solidFill>
                  <a:srgbClr val="000000"/>
                </a:solidFill>
                <a:latin typeface="Consolas" panose="020B0609020204030204" pitchFamily="49" charset="0"/>
              </a:rPr>
              <a:t> = </a:t>
            </a:r>
            <a:r>
              <a:rPr lang="en-US" sz="1400" err="1">
                <a:solidFill>
                  <a:srgbClr val="0000FF"/>
                </a:solidFill>
                <a:latin typeface="Consolas" panose="020B0609020204030204" pitchFamily="49" charset="0"/>
              </a:rPr>
              <a:t>this</a:t>
            </a:r>
            <a:r>
              <a:rPr lang="en-US" sz="1400" err="1">
                <a:solidFill>
                  <a:srgbClr val="000000"/>
                </a:solidFill>
                <a:latin typeface="Consolas" panose="020B0609020204030204" pitchFamily="49" charset="0"/>
              </a:rPr>
              <a:t>.noteListService.getNoteList</a:t>
            </a:r>
            <a:r>
              <a:rPr lang="en-US" sz="1400">
                <a:solidFill>
                  <a:srgbClr val="000000"/>
                </a:solidFill>
                <a:latin typeface="Consolas" panose="020B0609020204030204" pitchFamily="49" charset="0"/>
              </a:rPr>
              <a:t>();</a:t>
            </a:r>
          </a:p>
          <a:p>
            <a:pPr marL="114300" indent="0">
              <a:buNone/>
            </a:pPr>
            <a:r>
              <a:rPr lang="en-US" sz="1400">
                <a:solidFill>
                  <a:srgbClr val="000000"/>
                </a:solidFill>
                <a:latin typeface="Consolas" panose="020B0609020204030204" pitchFamily="49" charset="0"/>
              </a:rPr>
              <a:t>}</a:t>
            </a:r>
          </a:p>
          <a:p>
            <a:pPr marL="114300" indent="0">
              <a:buNone/>
            </a:pPr>
            <a:br>
              <a:rPr lang="en-US" sz="1400">
                <a:solidFill>
                  <a:srgbClr val="000000"/>
                </a:solidFill>
                <a:latin typeface="Consolas" panose="020B0609020204030204" pitchFamily="49" charset="0"/>
              </a:rPr>
            </a:br>
            <a:r>
              <a:rPr lang="en-US" sz="1400" err="1">
                <a:solidFill>
                  <a:srgbClr val="000000"/>
                </a:solidFill>
                <a:latin typeface="Consolas" panose="020B0609020204030204" pitchFamily="49" charset="0"/>
              </a:rPr>
              <a:t>AddNote</a:t>
            </a:r>
            <a:r>
              <a:rPr lang="en-US" sz="1400">
                <a:solidFill>
                  <a:srgbClr val="000000"/>
                </a:solidFill>
                <a:latin typeface="Consolas" panose="020B0609020204030204" pitchFamily="49" charset="0"/>
              </a:rPr>
              <a:t>(){</a:t>
            </a:r>
          </a:p>
          <a:p>
            <a:pPr marL="114300" indent="0">
              <a:buNone/>
            </a:pPr>
            <a:r>
              <a:rPr lang="en-US" sz="1400">
                <a:solidFill>
                  <a:srgbClr val="0000FF"/>
                </a:solidFill>
                <a:latin typeface="Consolas" panose="020B0609020204030204" pitchFamily="49" charset="0"/>
              </a:rPr>
              <a:t>   </a:t>
            </a:r>
            <a:r>
              <a:rPr lang="en-US" sz="1400" err="1">
                <a:solidFill>
                  <a:srgbClr val="0000FF"/>
                </a:solidFill>
                <a:latin typeface="Consolas" panose="020B0609020204030204" pitchFamily="49" charset="0"/>
              </a:rPr>
              <a:t>this</a:t>
            </a:r>
            <a:r>
              <a:rPr lang="en-US" sz="1400" err="1">
                <a:solidFill>
                  <a:srgbClr val="000000"/>
                </a:solidFill>
                <a:latin typeface="Consolas" panose="020B0609020204030204" pitchFamily="49" charset="0"/>
              </a:rPr>
              <a:t>.noteListService.createNote</a:t>
            </a:r>
            <a:r>
              <a:rPr lang="en-US" sz="1400">
                <a:solidFill>
                  <a:srgbClr val="000000"/>
                </a:solidFill>
                <a:latin typeface="Consolas" panose="020B0609020204030204" pitchFamily="49" charset="0"/>
              </a:rPr>
              <a:t>(</a:t>
            </a:r>
            <a:r>
              <a:rPr lang="en-US" sz="1400" err="1">
                <a:solidFill>
                  <a:srgbClr val="0000FF"/>
                </a:solidFill>
                <a:latin typeface="Consolas" panose="020B0609020204030204" pitchFamily="49" charset="0"/>
              </a:rPr>
              <a:t>this</a:t>
            </a:r>
            <a:r>
              <a:rPr lang="en-US" sz="1400" err="1">
                <a:solidFill>
                  <a:srgbClr val="000000"/>
                </a:solidFill>
                <a:latin typeface="Consolas" panose="020B0609020204030204" pitchFamily="49" charset="0"/>
              </a:rPr>
              <a:t>.myNote</a:t>
            </a:r>
            <a:r>
              <a:rPr lang="en-US" sz="1400">
                <a:solidFill>
                  <a:srgbClr val="000000"/>
                </a:solidFill>
                <a:latin typeface="Consolas" panose="020B0609020204030204" pitchFamily="49" charset="0"/>
              </a:rPr>
              <a:t>);</a:t>
            </a:r>
          </a:p>
          <a:p>
            <a:pPr marL="114300" indent="0">
              <a:buNone/>
            </a:pPr>
            <a:r>
              <a:rPr lang="en-US" sz="1400">
                <a:solidFill>
                  <a:srgbClr val="000000"/>
                </a:solidFill>
                <a:latin typeface="Consolas" panose="020B0609020204030204" pitchFamily="49" charset="0"/>
              </a:rPr>
              <a:t>}</a:t>
            </a:r>
          </a:p>
          <a:p>
            <a:pPr marL="114300" indent="0">
              <a:buNone/>
            </a:pPr>
            <a:endParaRPr lang="en-US" sz="1400"/>
          </a:p>
        </p:txBody>
      </p:sp>
    </p:spTree>
    <p:extLst>
      <p:ext uri="{BB962C8B-B14F-4D97-AF65-F5344CB8AC3E}">
        <p14:creationId xmlns:p14="http://schemas.microsoft.com/office/powerpoint/2010/main" val="218844649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Home.ts</a:t>
            </a:r>
            <a:r>
              <a:rPr lang="en-US"/>
              <a:t>:    continue</a:t>
            </a:r>
          </a:p>
        </p:txBody>
      </p:sp>
      <p:sp>
        <p:nvSpPr>
          <p:cNvPr id="4" name="Content Placeholder 2"/>
          <p:cNvSpPr txBox="1">
            <a:spLocks noGrp="1"/>
          </p:cNvSpPr>
          <p:nvPr>
            <p:ph idx="1"/>
          </p:nvPr>
        </p:nvSpPr>
        <p:spPr>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buNone/>
            </a:pPr>
            <a:r>
              <a:rPr lang="en-US" sz="1400">
                <a:solidFill>
                  <a:srgbClr val="000000"/>
                </a:solidFill>
                <a:latin typeface="Consolas" panose="020B0609020204030204" pitchFamily="49" charset="0"/>
              </a:rPr>
              <a:t>selected(note){</a:t>
            </a:r>
          </a:p>
          <a:p>
            <a:pPr marL="411480" lvl="1" indent="0">
              <a:buNone/>
            </a:pPr>
            <a:r>
              <a:rPr lang="en-US" sz="1400" err="1">
                <a:solidFill>
                  <a:srgbClr val="0000FF"/>
                </a:solidFill>
                <a:latin typeface="Consolas" panose="020B0609020204030204" pitchFamily="49" charset="0"/>
              </a:rPr>
              <a:t>this</a:t>
            </a:r>
            <a:r>
              <a:rPr lang="en-US" sz="1400" err="1">
                <a:solidFill>
                  <a:srgbClr val="000000"/>
                </a:solidFill>
                <a:latin typeface="Consolas" panose="020B0609020204030204" pitchFamily="49" charset="0"/>
              </a:rPr>
              <a:t>.myNote</a:t>
            </a:r>
            <a:r>
              <a:rPr lang="en-US" sz="1400">
                <a:solidFill>
                  <a:srgbClr val="000000"/>
                </a:solidFill>
                <a:latin typeface="Consolas" panose="020B0609020204030204" pitchFamily="49" charset="0"/>
              </a:rPr>
              <a:t> = note;</a:t>
            </a:r>
          </a:p>
          <a:p>
            <a:pPr marL="411480" lvl="1" indent="0">
              <a:buNone/>
            </a:pPr>
            <a:r>
              <a:rPr lang="en-US" sz="1400" err="1">
                <a:solidFill>
                  <a:srgbClr val="0000FF"/>
                </a:solidFill>
                <a:latin typeface="Consolas" panose="020B0609020204030204" pitchFamily="49" charset="0"/>
              </a:rPr>
              <a:t>this</a:t>
            </a:r>
            <a:r>
              <a:rPr lang="en-US" sz="1400" err="1">
                <a:solidFill>
                  <a:srgbClr val="000000"/>
                </a:solidFill>
                <a:latin typeface="Consolas" panose="020B0609020204030204" pitchFamily="49" charset="0"/>
              </a:rPr>
              <a:t>.myNote.Key</a:t>
            </a:r>
            <a:r>
              <a:rPr lang="en-US" sz="1400">
                <a:solidFill>
                  <a:srgbClr val="000000"/>
                </a:solidFill>
                <a:latin typeface="Consolas" panose="020B0609020204030204" pitchFamily="49" charset="0"/>
              </a:rPr>
              <a:t> = </a:t>
            </a:r>
            <a:r>
              <a:rPr lang="en-US" sz="1400" err="1">
                <a:solidFill>
                  <a:srgbClr val="000000"/>
                </a:solidFill>
                <a:latin typeface="Consolas" panose="020B0609020204030204" pitchFamily="49" charset="0"/>
              </a:rPr>
              <a:t>note.$key</a:t>
            </a:r>
            <a:r>
              <a:rPr lang="en-US" sz="1400">
                <a:solidFill>
                  <a:srgbClr val="000000"/>
                </a:solidFill>
                <a:latin typeface="Consolas" panose="020B0609020204030204" pitchFamily="49" charset="0"/>
              </a:rPr>
              <a:t>;</a:t>
            </a:r>
          </a:p>
          <a:p>
            <a:pPr marL="114300" indent="0">
              <a:buNone/>
            </a:pPr>
            <a:r>
              <a:rPr lang="en-US" sz="1400">
                <a:solidFill>
                  <a:srgbClr val="000000"/>
                </a:solidFill>
                <a:latin typeface="Consolas" panose="020B0609020204030204" pitchFamily="49" charset="0"/>
              </a:rPr>
              <a:t>}</a:t>
            </a:r>
          </a:p>
          <a:p>
            <a:pPr marL="114300" indent="0">
              <a:buNone/>
            </a:pPr>
            <a:endParaRPr lang="en-US" sz="1400">
              <a:solidFill>
                <a:srgbClr val="000000"/>
              </a:solidFill>
              <a:latin typeface="Consolas" panose="020B0609020204030204" pitchFamily="49" charset="0"/>
            </a:endParaRPr>
          </a:p>
          <a:p>
            <a:pPr marL="114300" indent="0">
              <a:buNone/>
            </a:pPr>
            <a:r>
              <a:rPr lang="en-US" sz="1400" err="1">
                <a:solidFill>
                  <a:srgbClr val="000000"/>
                </a:solidFill>
                <a:latin typeface="Consolas" panose="020B0609020204030204" pitchFamily="49" charset="0"/>
              </a:rPr>
              <a:t>UpdateNote</a:t>
            </a:r>
            <a:r>
              <a:rPr lang="en-US" sz="1400">
                <a:solidFill>
                  <a:srgbClr val="000000"/>
                </a:solidFill>
                <a:latin typeface="Consolas" panose="020B0609020204030204" pitchFamily="49" charset="0"/>
              </a:rPr>
              <a:t>(){</a:t>
            </a:r>
          </a:p>
          <a:p>
            <a:pPr marL="411480" lvl="1" indent="0">
              <a:buNone/>
            </a:pPr>
            <a:r>
              <a:rPr lang="en-US" sz="1400" err="1">
                <a:solidFill>
                  <a:srgbClr val="0000FF"/>
                </a:solidFill>
                <a:latin typeface="Consolas" panose="020B0609020204030204" pitchFamily="49" charset="0"/>
              </a:rPr>
              <a:t>this</a:t>
            </a:r>
            <a:r>
              <a:rPr lang="en-US" sz="1400" err="1">
                <a:solidFill>
                  <a:srgbClr val="000000"/>
                </a:solidFill>
                <a:latin typeface="Consolas" panose="020B0609020204030204" pitchFamily="49" charset="0"/>
              </a:rPr>
              <a:t>.noteListService.updateNote</a:t>
            </a:r>
            <a:r>
              <a:rPr lang="en-US" sz="1400">
                <a:solidFill>
                  <a:srgbClr val="000000"/>
                </a:solidFill>
                <a:latin typeface="Consolas" panose="020B0609020204030204" pitchFamily="49" charset="0"/>
              </a:rPr>
              <a:t>(</a:t>
            </a:r>
            <a:r>
              <a:rPr lang="en-US" sz="1400" err="1">
                <a:solidFill>
                  <a:srgbClr val="0000FF"/>
                </a:solidFill>
                <a:latin typeface="Consolas" panose="020B0609020204030204" pitchFamily="49" charset="0"/>
              </a:rPr>
              <a:t>this</a:t>
            </a:r>
            <a:r>
              <a:rPr lang="en-US" sz="1400" err="1">
                <a:solidFill>
                  <a:srgbClr val="000000"/>
                </a:solidFill>
                <a:latin typeface="Consolas" panose="020B0609020204030204" pitchFamily="49" charset="0"/>
              </a:rPr>
              <a:t>.myNote.Key</a:t>
            </a:r>
            <a:r>
              <a:rPr lang="en-US" sz="1400">
                <a:solidFill>
                  <a:srgbClr val="000000"/>
                </a:solidFill>
                <a:latin typeface="Consolas" panose="020B0609020204030204" pitchFamily="49" charset="0"/>
              </a:rPr>
              <a:t>, { Title: </a:t>
            </a:r>
            <a:r>
              <a:rPr lang="en-US" sz="1400" err="1">
                <a:solidFill>
                  <a:srgbClr val="0000FF"/>
                </a:solidFill>
                <a:latin typeface="Consolas" panose="020B0609020204030204" pitchFamily="49" charset="0"/>
              </a:rPr>
              <a:t>this</a:t>
            </a:r>
            <a:r>
              <a:rPr lang="en-US" sz="1400" err="1">
                <a:solidFill>
                  <a:srgbClr val="000000"/>
                </a:solidFill>
                <a:latin typeface="Consolas" panose="020B0609020204030204" pitchFamily="49" charset="0"/>
              </a:rPr>
              <a:t>.myNote.Title</a:t>
            </a:r>
            <a:r>
              <a:rPr lang="en-US" sz="1400">
                <a:solidFill>
                  <a:srgbClr val="000000"/>
                </a:solidFill>
                <a:latin typeface="Consolas" panose="020B0609020204030204" pitchFamily="49" charset="0"/>
              </a:rPr>
              <a:t>, Content: </a:t>
            </a:r>
            <a:r>
              <a:rPr lang="en-US" sz="1400" err="1">
                <a:solidFill>
                  <a:srgbClr val="0000FF"/>
                </a:solidFill>
                <a:latin typeface="Consolas" panose="020B0609020204030204" pitchFamily="49" charset="0"/>
              </a:rPr>
              <a:t>this</a:t>
            </a:r>
            <a:r>
              <a:rPr lang="en-US" sz="1400" err="1">
                <a:solidFill>
                  <a:srgbClr val="000000"/>
                </a:solidFill>
                <a:latin typeface="Consolas" panose="020B0609020204030204" pitchFamily="49" charset="0"/>
              </a:rPr>
              <a:t>.myNote.Content</a:t>
            </a:r>
            <a:r>
              <a:rPr lang="en-US" sz="1400">
                <a:solidFill>
                  <a:srgbClr val="000000"/>
                </a:solidFill>
                <a:latin typeface="Consolas" panose="020B0609020204030204" pitchFamily="49" charset="0"/>
              </a:rPr>
              <a:t> } );</a:t>
            </a:r>
          </a:p>
          <a:p>
            <a:pPr marL="411480" lvl="1" indent="0">
              <a:buNone/>
            </a:pPr>
            <a:r>
              <a:rPr lang="en-US" sz="1400">
                <a:solidFill>
                  <a:srgbClr val="000000"/>
                </a:solidFill>
                <a:latin typeface="Consolas" panose="020B0609020204030204" pitchFamily="49" charset="0"/>
              </a:rPr>
              <a:t>alert(</a:t>
            </a:r>
            <a:r>
              <a:rPr lang="en-US" sz="1400">
                <a:solidFill>
                  <a:srgbClr val="A31515"/>
                </a:solidFill>
                <a:latin typeface="Consolas" panose="020B0609020204030204" pitchFamily="49" charset="0"/>
              </a:rPr>
              <a:t>"Updated"</a:t>
            </a:r>
            <a:r>
              <a:rPr lang="en-US" sz="1400">
                <a:solidFill>
                  <a:srgbClr val="000000"/>
                </a:solidFill>
                <a:latin typeface="Consolas" panose="020B0609020204030204" pitchFamily="49" charset="0"/>
              </a:rPr>
              <a:t>);</a:t>
            </a:r>
          </a:p>
          <a:p>
            <a:pPr marL="114300" indent="0">
              <a:buNone/>
            </a:pPr>
            <a:r>
              <a:rPr lang="en-US" sz="1400">
                <a:solidFill>
                  <a:srgbClr val="000000"/>
                </a:solidFill>
                <a:latin typeface="Consolas" panose="020B0609020204030204" pitchFamily="49" charset="0"/>
              </a:rPr>
              <a:t>}</a:t>
            </a:r>
          </a:p>
          <a:p>
            <a:pPr marL="114300" indent="0">
              <a:buNone/>
            </a:pPr>
            <a:br>
              <a:rPr lang="en-US" sz="1400">
                <a:solidFill>
                  <a:srgbClr val="000000"/>
                </a:solidFill>
                <a:latin typeface="Consolas" panose="020B0609020204030204" pitchFamily="49" charset="0"/>
              </a:rPr>
            </a:br>
            <a:r>
              <a:rPr lang="en-US" sz="1400" err="1">
                <a:solidFill>
                  <a:srgbClr val="000000"/>
                </a:solidFill>
                <a:latin typeface="Consolas" panose="020B0609020204030204" pitchFamily="49" charset="0"/>
              </a:rPr>
              <a:t>DeleteNote</a:t>
            </a:r>
            <a:r>
              <a:rPr lang="en-US" sz="1400">
                <a:solidFill>
                  <a:srgbClr val="000000"/>
                </a:solidFill>
                <a:latin typeface="Consolas" panose="020B0609020204030204" pitchFamily="49" charset="0"/>
              </a:rPr>
              <a:t>(</a:t>
            </a:r>
            <a:r>
              <a:rPr lang="en-US" sz="1400" err="1">
                <a:solidFill>
                  <a:srgbClr val="000000"/>
                </a:solidFill>
                <a:latin typeface="Consolas" panose="020B0609020204030204" pitchFamily="49" charset="0"/>
              </a:rPr>
              <a:t>notekey</a:t>
            </a:r>
            <a:r>
              <a:rPr lang="en-US" sz="1400">
                <a:solidFill>
                  <a:srgbClr val="000000"/>
                </a:solidFill>
                <a:latin typeface="Consolas" panose="020B0609020204030204" pitchFamily="49" charset="0"/>
              </a:rPr>
              <a:t>){</a:t>
            </a:r>
          </a:p>
          <a:p>
            <a:pPr marL="411480" lvl="1" indent="0">
              <a:buNone/>
            </a:pPr>
            <a:r>
              <a:rPr lang="en-US" sz="1400" err="1">
                <a:solidFill>
                  <a:srgbClr val="0000FF"/>
                </a:solidFill>
                <a:latin typeface="Consolas" panose="020B0609020204030204" pitchFamily="49" charset="0"/>
              </a:rPr>
              <a:t>this</a:t>
            </a:r>
            <a:r>
              <a:rPr lang="en-US" sz="1400" err="1">
                <a:solidFill>
                  <a:srgbClr val="000000"/>
                </a:solidFill>
                <a:latin typeface="Consolas" panose="020B0609020204030204" pitchFamily="49" charset="0"/>
              </a:rPr>
              <a:t>.noteListService.deleteNote</a:t>
            </a:r>
            <a:r>
              <a:rPr lang="en-US" sz="1400">
                <a:solidFill>
                  <a:srgbClr val="000000"/>
                </a:solidFill>
                <a:latin typeface="Consolas" panose="020B0609020204030204" pitchFamily="49" charset="0"/>
              </a:rPr>
              <a:t>(</a:t>
            </a:r>
            <a:r>
              <a:rPr lang="en-US" sz="1400" err="1">
                <a:solidFill>
                  <a:srgbClr val="000000"/>
                </a:solidFill>
                <a:latin typeface="Consolas" panose="020B0609020204030204" pitchFamily="49" charset="0"/>
              </a:rPr>
              <a:t>notekey</a:t>
            </a:r>
            <a:r>
              <a:rPr lang="en-US" sz="1400">
                <a:solidFill>
                  <a:srgbClr val="000000"/>
                </a:solidFill>
                <a:latin typeface="Consolas" panose="020B0609020204030204" pitchFamily="49" charset="0"/>
              </a:rPr>
              <a:t>);</a:t>
            </a:r>
          </a:p>
          <a:p>
            <a:pPr marL="411480" lvl="1" indent="0">
              <a:buNone/>
            </a:pPr>
            <a:r>
              <a:rPr lang="en-US" sz="1400">
                <a:solidFill>
                  <a:srgbClr val="000000"/>
                </a:solidFill>
                <a:latin typeface="Consolas" panose="020B0609020204030204" pitchFamily="49" charset="0"/>
              </a:rPr>
              <a:t>alert(</a:t>
            </a:r>
            <a:r>
              <a:rPr lang="en-US" sz="1400">
                <a:solidFill>
                  <a:srgbClr val="A31515"/>
                </a:solidFill>
                <a:latin typeface="Consolas" panose="020B0609020204030204" pitchFamily="49" charset="0"/>
              </a:rPr>
              <a:t>"Deleted"</a:t>
            </a:r>
            <a:r>
              <a:rPr lang="en-US" sz="1400">
                <a:solidFill>
                  <a:srgbClr val="000000"/>
                </a:solidFill>
                <a:latin typeface="Consolas" panose="020B0609020204030204" pitchFamily="49" charset="0"/>
              </a:rPr>
              <a:t>);</a:t>
            </a:r>
          </a:p>
          <a:p>
            <a:pPr marL="114300" indent="0">
              <a:buNone/>
            </a:pPr>
            <a:r>
              <a:rPr lang="en-US" sz="1400">
                <a:solidFill>
                  <a:srgbClr val="000000"/>
                </a:solidFill>
                <a:latin typeface="Consolas" panose="020B0609020204030204" pitchFamily="49" charset="0"/>
              </a:rPr>
              <a:t>}</a:t>
            </a:r>
          </a:p>
          <a:p>
            <a:pPr marL="114300" indent="0">
              <a:buNone/>
            </a:pPr>
            <a:endParaRPr lang="en-US" sz="1400"/>
          </a:p>
        </p:txBody>
      </p:sp>
    </p:spTree>
    <p:extLst>
      <p:ext uri="{BB962C8B-B14F-4D97-AF65-F5344CB8AC3E}">
        <p14:creationId xmlns:p14="http://schemas.microsoft.com/office/powerpoint/2010/main" val="1691050941"/>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File Plugins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5861894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Plugins (only Android)</a:t>
            </a:r>
          </a:p>
        </p:txBody>
      </p:sp>
      <p:sp>
        <p:nvSpPr>
          <p:cNvPr id="3" name="Content Placeholder 2"/>
          <p:cNvSpPr>
            <a:spLocks noGrp="1"/>
          </p:cNvSpPr>
          <p:nvPr>
            <p:ph idx="1"/>
          </p:nvPr>
        </p:nvSpPr>
        <p:spPr/>
        <p:txBody>
          <a:bodyPr>
            <a:normAutofit/>
          </a:bodyPr>
          <a:lstStyle/>
          <a:p>
            <a:pPr>
              <a:spcAft>
                <a:spcPts val="1200"/>
              </a:spcAft>
            </a:pPr>
            <a:r>
              <a:rPr lang="en-US"/>
              <a:t>Now we need three plugins to proceed.</a:t>
            </a:r>
          </a:p>
          <a:p>
            <a:pPr marL="868680" lvl="1" indent="-457200">
              <a:buFont typeface="+mj-lt"/>
              <a:buAutoNum type="arabicPeriod"/>
            </a:pPr>
            <a:r>
              <a:rPr lang="en-US"/>
              <a:t>File-chooser – To select a file from your phone.</a:t>
            </a:r>
          </a:p>
          <a:p>
            <a:pPr marL="868680" lvl="1" indent="-457200">
              <a:buFont typeface="+mj-lt"/>
              <a:buAutoNum type="arabicPeriod"/>
            </a:pPr>
            <a:r>
              <a:rPr lang="en-US"/>
              <a:t>File-Path – To get the </a:t>
            </a:r>
            <a:r>
              <a:rPr lang="en-US" err="1"/>
              <a:t>nativeURL</a:t>
            </a:r>
            <a:r>
              <a:rPr lang="en-US"/>
              <a:t> of the selected file.</a:t>
            </a:r>
          </a:p>
          <a:p>
            <a:pPr marL="868680" lvl="1" indent="-457200">
              <a:buFont typeface="+mj-lt"/>
              <a:buAutoNum type="arabicPeriod"/>
            </a:pPr>
            <a:r>
              <a:rPr lang="en-US"/>
              <a:t>File – To get the </a:t>
            </a:r>
            <a:r>
              <a:rPr lang="en-US" err="1"/>
              <a:t>LocalFileSystemURL</a:t>
            </a:r>
            <a:r>
              <a:rPr lang="en-US"/>
              <a:t> of the selected file.</a:t>
            </a:r>
          </a:p>
          <a:p>
            <a:pPr marL="114300" indent="0">
              <a:buNone/>
            </a:pPr>
            <a:endParaRPr lang="en-US" sz="1800">
              <a:latin typeface="Courier New" panose="02070309020205020404" pitchFamily="49" charset="0"/>
              <a:cs typeface="Courier New" panose="02070309020205020404" pitchFamily="49" charset="0"/>
            </a:endParaRPr>
          </a:p>
          <a:p>
            <a:pPr lvl="1">
              <a:buFont typeface="Courier New" panose="02070309020205020404" pitchFamily="49" charset="0"/>
              <a:buChar char="−"/>
            </a:pPr>
            <a:r>
              <a:rPr lang="en-US" sz="1800">
                <a:latin typeface="Courier New" panose="02070309020205020404" pitchFamily="49" charset="0"/>
                <a:cs typeface="Courier New" panose="02070309020205020404" pitchFamily="49" charset="0"/>
              </a:rPr>
              <a:t>ionic plugin add http://</a:t>
            </a:r>
            <a:r>
              <a:rPr lang="en-US" sz="1800">
                <a:latin typeface="Courier New" panose="02070309020205020404" pitchFamily="49" charset="0"/>
                <a:cs typeface="Courier New" panose="02070309020205020404" pitchFamily="49" charset="0"/>
                <a:hlinkClick r:id="rId2"/>
              </a:rPr>
              <a:t>github.com/don/cordova-filechooser.git</a:t>
            </a:r>
            <a:endParaRPr lang="en-US" sz="1800">
              <a:latin typeface="Courier New" panose="02070309020205020404" pitchFamily="49" charset="0"/>
              <a:cs typeface="Courier New" panose="02070309020205020404" pitchFamily="49" charset="0"/>
            </a:endParaRPr>
          </a:p>
          <a:p>
            <a:pPr lvl="1">
              <a:buFont typeface="Courier New" panose="02070309020205020404" pitchFamily="49" charset="0"/>
              <a:buChar char="−"/>
            </a:pPr>
            <a:r>
              <a:rPr lang="en-US" sz="1800">
                <a:latin typeface="Courier New" panose="02070309020205020404" pitchFamily="49" charset="0"/>
                <a:cs typeface="Courier New" panose="02070309020205020404" pitchFamily="49" charset="0"/>
              </a:rPr>
              <a:t>ionic plugin add </a:t>
            </a:r>
            <a:r>
              <a:rPr lang="en-US" sz="1800" err="1">
                <a:latin typeface="Courier New" panose="02070309020205020404" pitchFamily="49" charset="0"/>
                <a:cs typeface="Courier New" panose="02070309020205020404" pitchFamily="49" charset="0"/>
              </a:rPr>
              <a:t>cordova</a:t>
            </a:r>
            <a:r>
              <a:rPr lang="en-US" sz="1800">
                <a:latin typeface="Courier New" panose="02070309020205020404" pitchFamily="49" charset="0"/>
                <a:cs typeface="Courier New" panose="02070309020205020404" pitchFamily="49" charset="0"/>
              </a:rPr>
              <a:t>-plugin-</a:t>
            </a:r>
            <a:r>
              <a:rPr lang="en-US" sz="1800" err="1">
                <a:latin typeface="Courier New" panose="02070309020205020404" pitchFamily="49" charset="0"/>
                <a:cs typeface="Courier New" panose="02070309020205020404" pitchFamily="49" charset="0"/>
              </a:rPr>
              <a:t>filepath</a:t>
            </a:r>
            <a:endParaRPr lang="en-US" sz="1800">
              <a:latin typeface="Courier New" panose="02070309020205020404" pitchFamily="49" charset="0"/>
              <a:cs typeface="Courier New" panose="02070309020205020404" pitchFamily="49" charset="0"/>
            </a:endParaRPr>
          </a:p>
          <a:p>
            <a:pPr lvl="1">
              <a:buFont typeface="Courier New" panose="02070309020205020404" pitchFamily="49" charset="0"/>
              <a:buChar char="−"/>
            </a:pPr>
            <a:r>
              <a:rPr lang="en-US" sz="1800">
                <a:latin typeface="Courier New" panose="02070309020205020404" pitchFamily="49" charset="0"/>
                <a:cs typeface="Courier New" panose="02070309020205020404" pitchFamily="49" charset="0"/>
              </a:rPr>
              <a:t>ionic plugin add </a:t>
            </a:r>
            <a:r>
              <a:rPr lang="en-US" sz="1800" err="1">
                <a:latin typeface="Courier New" panose="02070309020205020404" pitchFamily="49" charset="0"/>
                <a:cs typeface="Courier New" panose="02070309020205020404" pitchFamily="49" charset="0"/>
              </a:rPr>
              <a:t>cordova</a:t>
            </a:r>
            <a:r>
              <a:rPr lang="en-US" sz="1800">
                <a:latin typeface="Courier New" panose="02070309020205020404" pitchFamily="49" charset="0"/>
                <a:cs typeface="Courier New" panose="02070309020205020404" pitchFamily="49" charset="0"/>
              </a:rPr>
              <a:t>-plugin-file</a:t>
            </a:r>
          </a:p>
          <a:p>
            <a:endParaRPr lang="en-US"/>
          </a:p>
          <a:p>
            <a:endParaRPr lang="en-US"/>
          </a:p>
          <a:p>
            <a:r>
              <a:rPr lang="en-US" sz="1600"/>
              <a:t>These plugins only work on Android OS</a:t>
            </a:r>
          </a:p>
          <a:p>
            <a:endParaRPr lang="en-US"/>
          </a:p>
        </p:txBody>
      </p:sp>
    </p:spTree>
    <p:extLst>
      <p:ext uri="{BB962C8B-B14F-4D97-AF65-F5344CB8AC3E}">
        <p14:creationId xmlns:p14="http://schemas.microsoft.com/office/powerpoint/2010/main" val="404726165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 File Choose Plugin</a:t>
            </a:r>
            <a:br>
              <a:rPr lang="en-US"/>
            </a:br>
            <a:r>
              <a:rPr lang="en-US" sz="2000">
                <a:hlinkClick r:id="rId2"/>
              </a:rPr>
              <a:t>https://ionicframework.com/docs/native/file-chooser/</a:t>
            </a:r>
            <a:endParaRPr lang="en-US"/>
          </a:p>
        </p:txBody>
      </p:sp>
      <p:sp>
        <p:nvSpPr>
          <p:cNvPr id="3" name="Content Placeholder 2"/>
          <p:cNvSpPr>
            <a:spLocks noGrp="1"/>
          </p:cNvSpPr>
          <p:nvPr>
            <p:ph idx="1"/>
          </p:nvPr>
        </p:nvSpPr>
        <p:spPr>
          <a:xfrm>
            <a:off x="457200" y="1752600"/>
            <a:ext cx="7620000" cy="4648200"/>
          </a:xfrm>
        </p:spPr>
        <p:txBody>
          <a:bodyPr>
            <a:normAutofit/>
          </a:bodyPr>
          <a:lstStyle/>
          <a:p>
            <a:pPr marL="114300" indent="0">
              <a:buNone/>
            </a:pPr>
            <a:r>
              <a:rPr lang="en-US"/>
              <a:t>File Chooser</a:t>
            </a:r>
          </a:p>
          <a:p>
            <a:pPr marL="411480" lvl="1" indent="0">
              <a:buNone/>
            </a:pPr>
            <a:r>
              <a:rPr lang="en-US" sz="1600">
                <a:latin typeface="Courier New" panose="02070309020205020404" pitchFamily="49" charset="0"/>
                <a:cs typeface="Courier New" panose="02070309020205020404" pitchFamily="49" charset="0"/>
              </a:rPr>
              <a:t>$ ionic </a:t>
            </a:r>
            <a:r>
              <a:rPr lang="en-US" sz="1600" err="1">
                <a:latin typeface="Courier New" panose="02070309020205020404" pitchFamily="49" charset="0"/>
                <a:cs typeface="Courier New" panose="02070309020205020404" pitchFamily="49" charset="0"/>
              </a:rPr>
              <a:t>cordova</a:t>
            </a:r>
            <a:r>
              <a:rPr lang="en-US" sz="1600">
                <a:latin typeface="Courier New" panose="02070309020205020404" pitchFamily="49" charset="0"/>
                <a:cs typeface="Courier New" panose="02070309020205020404" pitchFamily="49" charset="0"/>
              </a:rPr>
              <a:t> plugin add </a:t>
            </a:r>
            <a:r>
              <a:rPr lang="en-US" sz="1600" err="1">
                <a:latin typeface="Courier New" panose="02070309020205020404" pitchFamily="49" charset="0"/>
                <a:cs typeface="Courier New" panose="02070309020205020404" pitchFamily="49" charset="0"/>
              </a:rPr>
              <a:t>cordova</a:t>
            </a:r>
            <a:r>
              <a:rPr lang="en-US" sz="1600">
                <a:latin typeface="Courier New" panose="02070309020205020404" pitchFamily="49" charset="0"/>
                <a:cs typeface="Courier New" panose="02070309020205020404" pitchFamily="49" charset="0"/>
              </a:rPr>
              <a:t>-plugin-</a:t>
            </a:r>
            <a:r>
              <a:rPr lang="en-US" sz="1600" err="1">
                <a:latin typeface="Courier New" panose="02070309020205020404" pitchFamily="49" charset="0"/>
                <a:cs typeface="Courier New" panose="02070309020205020404" pitchFamily="49" charset="0"/>
              </a:rPr>
              <a:t>filechooser</a:t>
            </a:r>
            <a:r>
              <a:rPr lang="en-US" sz="1600">
                <a:latin typeface="Courier New" panose="02070309020205020404" pitchFamily="49" charset="0"/>
                <a:cs typeface="Courier New" panose="02070309020205020404" pitchFamily="49" charset="0"/>
              </a:rPr>
              <a:t> </a:t>
            </a:r>
          </a:p>
          <a:p>
            <a:pPr marL="411480" lvl="1" indent="0">
              <a:buNone/>
            </a:pP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npm</a:t>
            </a:r>
            <a:r>
              <a:rPr lang="en-US" sz="1600">
                <a:latin typeface="Courier New" panose="02070309020205020404" pitchFamily="49" charset="0"/>
                <a:cs typeface="Courier New" panose="02070309020205020404" pitchFamily="49" charset="0"/>
              </a:rPr>
              <a:t> install --save @ionic-native/file-chooser </a:t>
            </a:r>
          </a:p>
          <a:p>
            <a:endParaRPr lang="en-US"/>
          </a:p>
          <a:p>
            <a:pPr marL="114300" indent="0">
              <a:buNone/>
            </a:pPr>
            <a:r>
              <a:rPr lang="en-US"/>
              <a:t>Usage</a:t>
            </a:r>
          </a:p>
          <a:p>
            <a:pPr marL="114300" indent="0">
              <a:buNone/>
            </a:pPr>
            <a:endParaRPr lang="en-US" sz="1600">
              <a:latin typeface="Courier New" panose="02070309020205020404" pitchFamily="49" charset="0"/>
              <a:cs typeface="Courier New" panose="02070309020205020404" pitchFamily="49" charset="0"/>
            </a:endParaRPr>
          </a:p>
          <a:p>
            <a:pPr marL="114300" indent="0">
              <a:buNone/>
            </a:pPr>
            <a:r>
              <a:rPr lang="en-US" sz="1600">
                <a:latin typeface="Courier New" panose="02070309020205020404" pitchFamily="49" charset="0"/>
                <a:cs typeface="Courier New" panose="02070309020205020404" pitchFamily="49" charset="0"/>
              </a:rPr>
              <a:t>import { </a:t>
            </a:r>
            <a:r>
              <a:rPr lang="en-US" sz="1600" err="1">
                <a:latin typeface="Courier New" panose="02070309020205020404" pitchFamily="49" charset="0"/>
                <a:cs typeface="Courier New" panose="02070309020205020404" pitchFamily="49" charset="0"/>
              </a:rPr>
              <a:t>FileChooser</a:t>
            </a:r>
            <a:r>
              <a:rPr lang="en-US" sz="1600">
                <a:latin typeface="Courier New" panose="02070309020205020404" pitchFamily="49" charset="0"/>
                <a:cs typeface="Courier New" panose="02070309020205020404" pitchFamily="49" charset="0"/>
              </a:rPr>
              <a:t> } from '@ionic-native/file-chooser'; </a:t>
            </a:r>
          </a:p>
          <a:p>
            <a:pPr marL="114300" indent="0">
              <a:buNone/>
            </a:pPr>
            <a:endParaRPr lang="en-US" sz="1600">
              <a:latin typeface="Courier New" panose="02070309020205020404" pitchFamily="49" charset="0"/>
              <a:cs typeface="Courier New" panose="02070309020205020404" pitchFamily="49" charset="0"/>
            </a:endParaRPr>
          </a:p>
          <a:p>
            <a:pPr marL="114300" indent="0">
              <a:buNone/>
            </a:pPr>
            <a:r>
              <a:rPr lang="en-US" sz="1600">
                <a:latin typeface="Courier New" panose="02070309020205020404" pitchFamily="49" charset="0"/>
                <a:cs typeface="Courier New" panose="02070309020205020404" pitchFamily="49" charset="0"/>
              </a:rPr>
              <a:t>constructor(private </a:t>
            </a:r>
            <a:r>
              <a:rPr lang="en-US" sz="1600" err="1">
                <a:latin typeface="Courier New" panose="02070309020205020404" pitchFamily="49" charset="0"/>
                <a:cs typeface="Courier New" panose="02070309020205020404" pitchFamily="49" charset="0"/>
              </a:rPr>
              <a:t>fileChooser</a:t>
            </a: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FileChooser</a:t>
            </a:r>
            <a:r>
              <a:rPr lang="en-US" sz="1600">
                <a:latin typeface="Courier New" panose="02070309020205020404" pitchFamily="49" charset="0"/>
                <a:cs typeface="Courier New" panose="02070309020205020404" pitchFamily="49" charset="0"/>
              </a:rPr>
              <a:t>) { } </a:t>
            </a:r>
          </a:p>
          <a:p>
            <a:pPr marL="114300" indent="0">
              <a:buNone/>
            </a:pPr>
            <a:endParaRPr lang="en-US" sz="1600">
              <a:latin typeface="Courier New" panose="02070309020205020404" pitchFamily="49" charset="0"/>
              <a:cs typeface="Courier New" panose="02070309020205020404" pitchFamily="49" charset="0"/>
            </a:endParaRPr>
          </a:p>
          <a:p>
            <a:pPr marL="114300" indent="0">
              <a:buNone/>
            </a:pPr>
            <a:r>
              <a:rPr lang="en-US" sz="1600" err="1">
                <a:latin typeface="Courier New" panose="02070309020205020404" pitchFamily="49" charset="0"/>
                <a:cs typeface="Courier New" panose="02070309020205020404" pitchFamily="49" charset="0"/>
              </a:rPr>
              <a:t>this.fileChooser.open</a:t>
            </a:r>
            <a:r>
              <a:rPr lang="en-US" sz="1600">
                <a:latin typeface="Courier New" panose="02070309020205020404" pitchFamily="49" charset="0"/>
                <a:cs typeface="Courier New" panose="02070309020205020404" pitchFamily="49" charset="0"/>
              </a:rPr>
              <a:t>() </a:t>
            </a:r>
          </a:p>
          <a:p>
            <a:pPr marL="114300" indent="0">
              <a:buNone/>
            </a:pPr>
            <a:r>
              <a:rPr lang="en-US" sz="1600">
                <a:latin typeface="Courier New" panose="02070309020205020404" pitchFamily="49" charset="0"/>
                <a:cs typeface="Courier New" panose="02070309020205020404" pitchFamily="49" charset="0"/>
              </a:rPr>
              <a:t>  .then(</a:t>
            </a:r>
            <a:r>
              <a:rPr lang="en-US" sz="1600" err="1">
                <a:latin typeface="Courier New" panose="02070309020205020404" pitchFamily="49" charset="0"/>
                <a:cs typeface="Courier New" panose="02070309020205020404" pitchFamily="49" charset="0"/>
              </a:rPr>
              <a:t>uri</a:t>
            </a:r>
            <a:r>
              <a:rPr lang="en-US" sz="1600">
                <a:latin typeface="Courier New" panose="02070309020205020404" pitchFamily="49" charset="0"/>
                <a:cs typeface="Courier New" panose="02070309020205020404" pitchFamily="49" charset="0"/>
              </a:rPr>
              <a:t> =&gt; console.log(</a:t>
            </a:r>
            <a:r>
              <a:rPr lang="en-US" sz="1600" err="1">
                <a:latin typeface="Courier New" panose="02070309020205020404" pitchFamily="49" charset="0"/>
                <a:cs typeface="Courier New" panose="02070309020205020404" pitchFamily="49" charset="0"/>
              </a:rPr>
              <a:t>uri</a:t>
            </a:r>
            <a:r>
              <a:rPr lang="en-US" sz="1600">
                <a:latin typeface="Courier New" panose="02070309020205020404" pitchFamily="49" charset="0"/>
                <a:cs typeface="Courier New" panose="02070309020205020404" pitchFamily="49" charset="0"/>
              </a:rPr>
              <a:t>)) </a:t>
            </a:r>
          </a:p>
          <a:p>
            <a:pPr marL="114300" indent="0">
              <a:buNone/>
            </a:pPr>
            <a:r>
              <a:rPr lang="en-US" sz="1600">
                <a:latin typeface="Courier New" panose="02070309020205020404" pitchFamily="49" charset="0"/>
                <a:cs typeface="Courier New" panose="02070309020205020404" pitchFamily="49" charset="0"/>
              </a:rPr>
              <a:t>  .catch(e =&gt; console.log(e)); </a:t>
            </a:r>
          </a:p>
          <a:p>
            <a:pPr marL="114300" indent="0">
              <a:buNone/>
            </a:pPr>
            <a:endParaRPr lang="en-US" sz="1600">
              <a:latin typeface="Courier New" panose="02070309020205020404" pitchFamily="49" charset="0"/>
              <a:cs typeface="Courier New" panose="02070309020205020404" pitchFamily="49" charset="0"/>
            </a:endParaRPr>
          </a:p>
          <a:p>
            <a:pPr marL="571500" indent="-457200">
              <a:buFont typeface="+mj-lt"/>
              <a:buAutoNum type="arabicPeriod"/>
            </a:pPr>
            <a:endParaRPr lang="en-US"/>
          </a:p>
        </p:txBody>
      </p:sp>
    </p:spTree>
    <p:extLst>
      <p:ext uri="{BB962C8B-B14F-4D97-AF65-F5344CB8AC3E}">
        <p14:creationId xmlns:p14="http://schemas.microsoft.com/office/powerpoint/2010/main" val="1811730758"/>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App.module.ts</a:t>
            </a:r>
            <a:endParaRPr lang="en-US"/>
          </a:p>
        </p:txBody>
      </p:sp>
      <p:sp>
        <p:nvSpPr>
          <p:cNvPr id="3" name="Content Placeholder 2"/>
          <p:cNvSpPr>
            <a:spLocks noGrp="1"/>
          </p:cNvSpPr>
          <p:nvPr>
            <p:ph idx="1"/>
          </p:nvPr>
        </p:nvSpPr>
        <p:spPr/>
        <p:txBody>
          <a:bodyPr>
            <a:normAutofit fontScale="77500" lnSpcReduction="20000"/>
          </a:bodyPr>
          <a:lstStyle/>
          <a:p>
            <a:pPr marL="114300" indent="0">
              <a:buNone/>
            </a:pPr>
            <a:r>
              <a:rPr lang="en-US" b="1"/>
              <a:t>Add Plugins to Your App's Module</a:t>
            </a:r>
          </a:p>
          <a:p>
            <a:pPr marL="114300" indent="0">
              <a:buNone/>
            </a:pPr>
            <a:endParaRPr lang="en-US"/>
          </a:p>
          <a:p>
            <a:pPr marL="114300" indent="0">
              <a:buNone/>
            </a:pPr>
            <a:r>
              <a:rPr lang="en-US" sz="2100">
                <a:latin typeface="Courier New" panose="02070309020205020404" pitchFamily="49" charset="0"/>
                <a:cs typeface="Courier New" panose="02070309020205020404" pitchFamily="49" charset="0"/>
              </a:rPr>
              <a:t>import { </a:t>
            </a:r>
            <a:r>
              <a:rPr lang="en-US" sz="2100" err="1">
                <a:latin typeface="Courier New" panose="02070309020205020404" pitchFamily="49" charset="0"/>
                <a:cs typeface="Courier New" panose="02070309020205020404" pitchFamily="49" charset="0"/>
              </a:rPr>
              <a:t>FileChooser</a:t>
            </a:r>
            <a:r>
              <a:rPr lang="en-US" sz="2100">
                <a:latin typeface="Courier New" panose="02070309020205020404" pitchFamily="49" charset="0"/>
                <a:cs typeface="Courier New" panose="02070309020205020404" pitchFamily="49" charset="0"/>
              </a:rPr>
              <a:t> } from '@ionic-native/file-chooser';</a:t>
            </a:r>
          </a:p>
          <a:p>
            <a:pPr marL="114300" indent="0">
              <a:buNone/>
            </a:pPr>
            <a:endParaRPr lang="en-US" sz="2100">
              <a:latin typeface="Courier New" panose="02070309020205020404" pitchFamily="49" charset="0"/>
              <a:cs typeface="Courier New" panose="02070309020205020404" pitchFamily="49" charset="0"/>
            </a:endParaRPr>
          </a:p>
          <a:p>
            <a:pPr marL="114300" indent="0">
              <a:buNone/>
            </a:pPr>
            <a:r>
              <a:rPr lang="en-US" sz="2100">
                <a:latin typeface="Courier New" panose="02070309020205020404" pitchFamily="49" charset="0"/>
                <a:cs typeface="Courier New" panose="02070309020205020404" pitchFamily="49" charset="0"/>
              </a:rPr>
              <a:t>...</a:t>
            </a:r>
          </a:p>
          <a:p>
            <a:pPr marL="114300" indent="0">
              <a:buNone/>
            </a:pPr>
            <a:endParaRPr lang="en-US" sz="2100">
              <a:latin typeface="Courier New" panose="02070309020205020404" pitchFamily="49" charset="0"/>
              <a:cs typeface="Courier New" panose="02070309020205020404" pitchFamily="49" charset="0"/>
            </a:endParaRPr>
          </a:p>
          <a:p>
            <a:pPr marL="114300" indent="0">
              <a:buNone/>
            </a:pPr>
            <a:r>
              <a:rPr lang="en-US" sz="2100">
                <a:latin typeface="Courier New" panose="02070309020205020404" pitchFamily="49" charset="0"/>
                <a:cs typeface="Courier New" panose="02070309020205020404" pitchFamily="49" charset="0"/>
              </a:rPr>
              <a:t>@</a:t>
            </a:r>
            <a:r>
              <a:rPr lang="en-US" sz="2100" err="1">
                <a:latin typeface="Courier New" panose="02070309020205020404" pitchFamily="49" charset="0"/>
                <a:cs typeface="Courier New" panose="02070309020205020404" pitchFamily="49" charset="0"/>
              </a:rPr>
              <a:t>NgModule</a:t>
            </a:r>
            <a:r>
              <a:rPr lang="en-US" sz="2100">
                <a:latin typeface="Courier New" panose="02070309020205020404" pitchFamily="49" charset="0"/>
                <a:cs typeface="Courier New" panose="02070309020205020404" pitchFamily="49" charset="0"/>
              </a:rPr>
              <a:t>({</a:t>
            </a:r>
          </a:p>
          <a:p>
            <a:pPr marL="114300" indent="0">
              <a:buNone/>
            </a:pPr>
            <a:r>
              <a:rPr lang="en-US" sz="2100">
                <a:latin typeface="Courier New" panose="02070309020205020404" pitchFamily="49" charset="0"/>
                <a:cs typeface="Courier New" panose="02070309020205020404" pitchFamily="49" charset="0"/>
              </a:rPr>
              <a:t>  ...</a:t>
            </a:r>
          </a:p>
          <a:p>
            <a:pPr marL="114300" indent="0">
              <a:buNone/>
            </a:pPr>
            <a:endParaRPr lang="en-US" sz="2100">
              <a:latin typeface="Courier New" panose="02070309020205020404" pitchFamily="49" charset="0"/>
              <a:cs typeface="Courier New" panose="02070309020205020404" pitchFamily="49" charset="0"/>
            </a:endParaRPr>
          </a:p>
          <a:p>
            <a:pPr marL="114300" indent="0">
              <a:buNone/>
            </a:pPr>
            <a:r>
              <a:rPr lang="en-US" sz="2100">
                <a:latin typeface="Courier New" panose="02070309020205020404" pitchFamily="49" charset="0"/>
                <a:cs typeface="Courier New" panose="02070309020205020404" pitchFamily="49" charset="0"/>
              </a:rPr>
              <a:t>  providers: [</a:t>
            </a:r>
          </a:p>
          <a:p>
            <a:pPr marL="114300" indent="0">
              <a:buNone/>
            </a:pPr>
            <a:r>
              <a:rPr lang="en-US" sz="2100">
                <a:latin typeface="Courier New" panose="02070309020205020404" pitchFamily="49" charset="0"/>
                <a:cs typeface="Courier New" panose="02070309020205020404" pitchFamily="49" charset="0"/>
              </a:rPr>
              <a:t>    ...</a:t>
            </a:r>
          </a:p>
          <a:p>
            <a:pPr marL="114300" indent="0">
              <a:buNone/>
            </a:pPr>
            <a:r>
              <a:rPr lang="en-US" sz="2100">
                <a:latin typeface="Courier New" panose="02070309020205020404" pitchFamily="49" charset="0"/>
                <a:cs typeface="Courier New" panose="02070309020205020404" pitchFamily="49" charset="0"/>
              </a:rPr>
              <a:t>    </a:t>
            </a:r>
            <a:r>
              <a:rPr lang="en-US" sz="2100" err="1">
                <a:latin typeface="Courier New" panose="02070309020205020404" pitchFamily="49" charset="0"/>
                <a:cs typeface="Courier New" panose="02070309020205020404" pitchFamily="49" charset="0"/>
              </a:rPr>
              <a:t>FileChooser</a:t>
            </a:r>
            <a:endParaRPr lang="en-US" sz="2100">
              <a:latin typeface="Courier New" panose="02070309020205020404" pitchFamily="49" charset="0"/>
              <a:cs typeface="Courier New" panose="02070309020205020404" pitchFamily="49" charset="0"/>
            </a:endParaRPr>
          </a:p>
          <a:p>
            <a:pPr marL="114300" indent="0">
              <a:buNone/>
            </a:pPr>
            <a:r>
              <a:rPr lang="en-US" sz="2100">
                <a:latin typeface="Courier New" panose="02070309020205020404" pitchFamily="49" charset="0"/>
                <a:cs typeface="Courier New" panose="02070309020205020404" pitchFamily="49" charset="0"/>
              </a:rPr>
              <a:t>    ...</a:t>
            </a:r>
          </a:p>
          <a:p>
            <a:pPr marL="114300" indent="0">
              <a:buNone/>
            </a:pPr>
            <a:r>
              <a:rPr lang="en-US" sz="2100">
                <a:latin typeface="Courier New" panose="02070309020205020404" pitchFamily="49" charset="0"/>
                <a:cs typeface="Courier New" panose="02070309020205020404" pitchFamily="49" charset="0"/>
              </a:rPr>
              <a:t>  ]</a:t>
            </a:r>
          </a:p>
          <a:p>
            <a:pPr marL="114300" indent="0">
              <a:buNone/>
            </a:pPr>
            <a:r>
              <a:rPr lang="en-US" sz="2100">
                <a:latin typeface="Courier New" panose="02070309020205020404" pitchFamily="49" charset="0"/>
                <a:cs typeface="Courier New" panose="02070309020205020404" pitchFamily="49" charset="0"/>
              </a:rPr>
              <a:t>  ...</a:t>
            </a:r>
          </a:p>
          <a:p>
            <a:pPr marL="114300" indent="0">
              <a:buNone/>
            </a:pPr>
            <a:r>
              <a:rPr lang="en-US" sz="2100">
                <a:latin typeface="Courier New" panose="02070309020205020404" pitchFamily="49" charset="0"/>
                <a:cs typeface="Courier New" panose="02070309020205020404" pitchFamily="49" charset="0"/>
              </a:rPr>
              <a:t>})</a:t>
            </a:r>
          </a:p>
          <a:p>
            <a:pPr marL="114300" indent="0">
              <a:buNone/>
            </a:pPr>
            <a:r>
              <a:rPr lang="en-US" sz="2100">
                <a:latin typeface="Courier New" panose="02070309020205020404" pitchFamily="49" charset="0"/>
                <a:cs typeface="Courier New" panose="02070309020205020404" pitchFamily="49" charset="0"/>
              </a:rPr>
              <a:t>export class </a:t>
            </a:r>
            <a:r>
              <a:rPr lang="en-US" sz="2100" err="1">
                <a:latin typeface="Courier New" panose="02070309020205020404" pitchFamily="49" charset="0"/>
                <a:cs typeface="Courier New" panose="02070309020205020404" pitchFamily="49" charset="0"/>
              </a:rPr>
              <a:t>AppModule</a:t>
            </a:r>
            <a:r>
              <a:rPr lang="en-US" sz="2100">
                <a:latin typeface="Courier New" panose="02070309020205020404" pitchFamily="49" charset="0"/>
                <a:cs typeface="Courier New" panose="02070309020205020404" pitchFamily="49" charset="0"/>
              </a:rPr>
              <a:t> { }</a:t>
            </a:r>
          </a:p>
          <a:p>
            <a:endParaRPr lang="en-US"/>
          </a:p>
        </p:txBody>
      </p:sp>
    </p:spTree>
    <p:extLst>
      <p:ext uri="{BB962C8B-B14F-4D97-AF65-F5344CB8AC3E}">
        <p14:creationId xmlns:p14="http://schemas.microsoft.com/office/powerpoint/2010/main" val="250023339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 File Path Plugin</a:t>
            </a:r>
            <a:br>
              <a:rPr lang="en-US"/>
            </a:br>
            <a:r>
              <a:rPr lang="en-US" sz="2000">
                <a:hlinkClick r:id="rId2"/>
              </a:rPr>
              <a:t>https://ionicframework.com/docs/native/file-path/</a:t>
            </a:r>
            <a:endParaRPr lang="en-US" sz="4800"/>
          </a:p>
        </p:txBody>
      </p:sp>
      <p:sp>
        <p:nvSpPr>
          <p:cNvPr id="3" name="Content Placeholder 2"/>
          <p:cNvSpPr>
            <a:spLocks noGrp="1"/>
          </p:cNvSpPr>
          <p:nvPr>
            <p:ph idx="1"/>
          </p:nvPr>
        </p:nvSpPr>
        <p:spPr>
          <a:xfrm>
            <a:off x="457200" y="1752600"/>
            <a:ext cx="7620000" cy="4648200"/>
          </a:xfrm>
        </p:spPr>
        <p:txBody>
          <a:bodyPr>
            <a:normAutofit/>
          </a:bodyPr>
          <a:lstStyle/>
          <a:p>
            <a:pPr marL="114300" indent="0">
              <a:buNone/>
            </a:pPr>
            <a:r>
              <a:rPr lang="en-US"/>
              <a:t>File  Path</a:t>
            </a:r>
          </a:p>
          <a:p>
            <a:pPr marL="411480" lvl="1" indent="0">
              <a:buNone/>
            </a:pPr>
            <a:r>
              <a:rPr lang="en-US" sz="1600">
                <a:latin typeface="Courier New" panose="02070309020205020404" pitchFamily="49" charset="0"/>
                <a:cs typeface="Courier New" panose="02070309020205020404" pitchFamily="49" charset="0"/>
              </a:rPr>
              <a:t>$ ionic </a:t>
            </a:r>
            <a:r>
              <a:rPr lang="en-US" sz="1600" err="1">
                <a:latin typeface="Courier New" panose="02070309020205020404" pitchFamily="49" charset="0"/>
                <a:cs typeface="Courier New" panose="02070309020205020404" pitchFamily="49" charset="0"/>
              </a:rPr>
              <a:t>cordova</a:t>
            </a:r>
            <a:r>
              <a:rPr lang="en-US" sz="1600">
                <a:latin typeface="Courier New" panose="02070309020205020404" pitchFamily="49" charset="0"/>
                <a:cs typeface="Courier New" panose="02070309020205020404" pitchFamily="49" charset="0"/>
              </a:rPr>
              <a:t> plugin add </a:t>
            </a:r>
            <a:r>
              <a:rPr lang="en-US" sz="1600" err="1">
                <a:latin typeface="Courier New" panose="02070309020205020404" pitchFamily="49" charset="0"/>
                <a:cs typeface="Courier New" panose="02070309020205020404" pitchFamily="49" charset="0"/>
              </a:rPr>
              <a:t>cordova</a:t>
            </a:r>
            <a:r>
              <a:rPr lang="en-US" sz="1600">
                <a:latin typeface="Courier New" panose="02070309020205020404" pitchFamily="49" charset="0"/>
                <a:cs typeface="Courier New" panose="02070309020205020404" pitchFamily="49" charset="0"/>
              </a:rPr>
              <a:t>-plugin-</a:t>
            </a:r>
            <a:r>
              <a:rPr lang="en-US" sz="1600" err="1">
                <a:latin typeface="Courier New" panose="02070309020205020404" pitchFamily="49" charset="0"/>
                <a:cs typeface="Courier New" panose="02070309020205020404" pitchFamily="49" charset="0"/>
              </a:rPr>
              <a:t>filepath</a:t>
            </a:r>
            <a:r>
              <a:rPr lang="en-US" sz="1600">
                <a:latin typeface="Courier New" panose="02070309020205020404" pitchFamily="49" charset="0"/>
                <a:cs typeface="Courier New" panose="02070309020205020404" pitchFamily="49" charset="0"/>
              </a:rPr>
              <a:t> </a:t>
            </a:r>
          </a:p>
          <a:p>
            <a:pPr marL="411480" lvl="1" indent="0">
              <a:buNone/>
            </a:pP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npm</a:t>
            </a:r>
            <a:r>
              <a:rPr lang="en-US" sz="1600">
                <a:latin typeface="Courier New" panose="02070309020205020404" pitchFamily="49" charset="0"/>
                <a:cs typeface="Courier New" panose="02070309020205020404" pitchFamily="49" charset="0"/>
              </a:rPr>
              <a:t> install --save @ionic-native/file-path </a:t>
            </a:r>
          </a:p>
          <a:p>
            <a:pPr marL="411480" lvl="1" indent="0">
              <a:buNone/>
            </a:pPr>
            <a:endParaRPr lang="en-US"/>
          </a:p>
          <a:p>
            <a:pPr marL="114300" indent="0">
              <a:buNone/>
            </a:pPr>
            <a:r>
              <a:rPr lang="en-US"/>
              <a:t>Usage</a:t>
            </a:r>
          </a:p>
          <a:p>
            <a:pPr marL="114300" indent="0">
              <a:buNone/>
            </a:pPr>
            <a:endParaRPr lang="en-US" sz="1600">
              <a:latin typeface="Courier New" panose="02070309020205020404" pitchFamily="49" charset="0"/>
              <a:cs typeface="Courier New" panose="02070309020205020404" pitchFamily="49" charset="0"/>
            </a:endParaRPr>
          </a:p>
          <a:p>
            <a:pPr marL="411480" lvl="1" indent="0">
              <a:buNone/>
            </a:pPr>
            <a:r>
              <a:rPr lang="en-US" sz="1600">
                <a:latin typeface="Courier New" panose="02070309020205020404" pitchFamily="49" charset="0"/>
                <a:cs typeface="Courier New" panose="02070309020205020404" pitchFamily="49" charset="0"/>
              </a:rPr>
              <a:t>import { </a:t>
            </a:r>
            <a:r>
              <a:rPr lang="en-US" sz="1600" err="1">
                <a:latin typeface="Courier New" panose="02070309020205020404" pitchFamily="49" charset="0"/>
                <a:cs typeface="Courier New" panose="02070309020205020404" pitchFamily="49" charset="0"/>
              </a:rPr>
              <a:t>FilePath</a:t>
            </a:r>
            <a:r>
              <a:rPr lang="en-US" sz="1600">
                <a:latin typeface="Courier New" panose="02070309020205020404" pitchFamily="49" charset="0"/>
                <a:cs typeface="Courier New" panose="02070309020205020404" pitchFamily="49" charset="0"/>
              </a:rPr>
              <a:t> } from '@ionic-native/file-path';</a:t>
            </a:r>
          </a:p>
          <a:p>
            <a:pPr marL="411480" lvl="1" indent="0">
              <a:buNone/>
            </a:pPr>
            <a:endParaRPr lang="en-US" sz="1600">
              <a:latin typeface="Courier New" panose="02070309020205020404" pitchFamily="49" charset="0"/>
              <a:cs typeface="Courier New" panose="02070309020205020404" pitchFamily="49" charset="0"/>
            </a:endParaRPr>
          </a:p>
          <a:p>
            <a:pPr marL="411480" lvl="1" indent="0">
              <a:buNone/>
            </a:pPr>
            <a:r>
              <a:rPr lang="en-US" sz="1600">
                <a:latin typeface="Courier New" panose="02070309020205020404" pitchFamily="49" charset="0"/>
                <a:cs typeface="Courier New" panose="02070309020205020404" pitchFamily="49" charset="0"/>
              </a:rPr>
              <a:t>constructor(private </a:t>
            </a:r>
            <a:r>
              <a:rPr lang="en-US" sz="1600" err="1">
                <a:latin typeface="Courier New" panose="02070309020205020404" pitchFamily="49" charset="0"/>
                <a:cs typeface="Courier New" panose="02070309020205020404" pitchFamily="49" charset="0"/>
              </a:rPr>
              <a:t>filePath</a:t>
            </a: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FilePath</a:t>
            </a:r>
            <a:r>
              <a:rPr lang="en-US" sz="1600">
                <a:latin typeface="Courier New" panose="02070309020205020404" pitchFamily="49" charset="0"/>
                <a:cs typeface="Courier New" panose="02070309020205020404" pitchFamily="49" charset="0"/>
              </a:rPr>
              <a:t>) { }</a:t>
            </a:r>
          </a:p>
          <a:p>
            <a:pPr marL="411480" lvl="1" indent="0">
              <a:buNone/>
            </a:pPr>
            <a:endParaRPr lang="en-US" sz="1600">
              <a:latin typeface="Courier New" panose="02070309020205020404" pitchFamily="49" charset="0"/>
              <a:cs typeface="Courier New" panose="02070309020205020404" pitchFamily="49" charset="0"/>
            </a:endParaRPr>
          </a:p>
          <a:p>
            <a:pPr marL="411480" lvl="1" indent="0">
              <a:buNone/>
            </a:pPr>
            <a:r>
              <a:rPr lang="en-US" sz="1600" err="1">
                <a:latin typeface="Courier New" panose="02070309020205020404" pitchFamily="49" charset="0"/>
                <a:cs typeface="Courier New" panose="02070309020205020404" pitchFamily="49" charset="0"/>
              </a:rPr>
              <a:t>this.filePath.resolveNativePath</a:t>
            </a:r>
            <a:r>
              <a:rPr lang="en-US" sz="1600">
                <a:latin typeface="Courier New" panose="02070309020205020404" pitchFamily="49" charset="0"/>
                <a:cs typeface="Courier New" panose="02070309020205020404" pitchFamily="49" charset="0"/>
              </a:rPr>
              <a:t>(path)</a:t>
            </a:r>
          </a:p>
          <a:p>
            <a:pPr marL="411480" lvl="1" indent="0">
              <a:buNone/>
            </a:pPr>
            <a:r>
              <a:rPr lang="en-US" sz="1600">
                <a:latin typeface="Courier New" panose="02070309020205020404" pitchFamily="49" charset="0"/>
                <a:cs typeface="Courier New" panose="02070309020205020404" pitchFamily="49" charset="0"/>
              </a:rPr>
              <a:t>  .then(</a:t>
            </a:r>
            <a:r>
              <a:rPr lang="en-US" sz="1600" err="1">
                <a:latin typeface="Courier New" panose="02070309020205020404" pitchFamily="49" charset="0"/>
                <a:cs typeface="Courier New" panose="02070309020205020404" pitchFamily="49" charset="0"/>
              </a:rPr>
              <a:t>filePath</a:t>
            </a:r>
            <a:r>
              <a:rPr lang="en-US" sz="1600">
                <a:latin typeface="Courier New" panose="02070309020205020404" pitchFamily="49" charset="0"/>
                <a:cs typeface="Courier New" panose="02070309020205020404" pitchFamily="49" charset="0"/>
              </a:rPr>
              <a:t> =&gt; console.log(</a:t>
            </a:r>
            <a:r>
              <a:rPr lang="en-US" sz="1600" err="1">
                <a:latin typeface="Courier New" panose="02070309020205020404" pitchFamily="49" charset="0"/>
                <a:cs typeface="Courier New" panose="02070309020205020404" pitchFamily="49" charset="0"/>
              </a:rPr>
              <a:t>filePath</a:t>
            </a:r>
            <a:r>
              <a:rPr lang="en-US" sz="1600">
                <a:latin typeface="Courier New" panose="02070309020205020404" pitchFamily="49" charset="0"/>
                <a:cs typeface="Courier New" panose="02070309020205020404" pitchFamily="49" charset="0"/>
              </a:rPr>
              <a:t>))</a:t>
            </a:r>
          </a:p>
          <a:p>
            <a:pPr marL="411480" lvl="1" indent="0">
              <a:buNone/>
            </a:pPr>
            <a:r>
              <a:rPr lang="en-US" sz="1600">
                <a:latin typeface="Courier New" panose="02070309020205020404" pitchFamily="49" charset="0"/>
                <a:cs typeface="Courier New" panose="02070309020205020404" pitchFamily="49" charset="0"/>
              </a:rPr>
              <a:t>  .catch(err =&gt; console.log(err));</a:t>
            </a:r>
          </a:p>
          <a:p>
            <a:pPr marL="571500" indent="-457200">
              <a:buFont typeface="+mj-lt"/>
              <a:buAutoNum type="arabicPeriod"/>
            </a:pPr>
            <a:endParaRPr lang="en-US"/>
          </a:p>
        </p:txBody>
      </p:sp>
    </p:spTree>
    <p:extLst>
      <p:ext uri="{BB962C8B-B14F-4D97-AF65-F5344CB8AC3E}">
        <p14:creationId xmlns:p14="http://schemas.microsoft.com/office/powerpoint/2010/main" val="312312071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 File Plugin</a:t>
            </a:r>
            <a:br>
              <a:rPr lang="en-US"/>
            </a:br>
            <a:r>
              <a:rPr lang="en-US" sz="2000">
                <a:hlinkClick r:id="rId2"/>
              </a:rPr>
              <a:t>https://ionicframework.com/docs/native/file/</a:t>
            </a:r>
            <a:endParaRPr lang="en-US" sz="4800"/>
          </a:p>
        </p:txBody>
      </p:sp>
      <p:sp>
        <p:nvSpPr>
          <p:cNvPr id="3" name="Content Placeholder 2"/>
          <p:cNvSpPr>
            <a:spLocks noGrp="1"/>
          </p:cNvSpPr>
          <p:nvPr>
            <p:ph idx="1"/>
          </p:nvPr>
        </p:nvSpPr>
        <p:spPr>
          <a:xfrm>
            <a:off x="457200" y="1752600"/>
            <a:ext cx="7620000" cy="4648200"/>
          </a:xfrm>
        </p:spPr>
        <p:txBody>
          <a:bodyPr>
            <a:normAutofit/>
          </a:bodyPr>
          <a:lstStyle/>
          <a:p>
            <a:pPr marL="114300" indent="0">
              <a:buNone/>
            </a:pPr>
            <a:r>
              <a:rPr lang="en-US"/>
              <a:t>File  Path</a:t>
            </a:r>
          </a:p>
          <a:p>
            <a:pPr marL="411480" lvl="1" indent="0">
              <a:buNone/>
            </a:pPr>
            <a:r>
              <a:rPr lang="en-US" sz="1600">
                <a:latin typeface="Courier New" panose="02070309020205020404" pitchFamily="49" charset="0"/>
                <a:cs typeface="Courier New" panose="02070309020205020404" pitchFamily="49" charset="0"/>
              </a:rPr>
              <a:t>$ ionic </a:t>
            </a:r>
            <a:r>
              <a:rPr lang="en-US" sz="1600" err="1">
                <a:latin typeface="Courier New" panose="02070309020205020404" pitchFamily="49" charset="0"/>
                <a:cs typeface="Courier New" panose="02070309020205020404" pitchFamily="49" charset="0"/>
              </a:rPr>
              <a:t>cordova</a:t>
            </a:r>
            <a:r>
              <a:rPr lang="en-US" sz="1600">
                <a:latin typeface="Courier New" panose="02070309020205020404" pitchFamily="49" charset="0"/>
                <a:cs typeface="Courier New" panose="02070309020205020404" pitchFamily="49" charset="0"/>
              </a:rPr>
              <a:t> plugin add </a:t>
            </a:r>
            <a:r>
              <a:rPr lang="en-US" sz="1600" err="1">
                <a:latin typeface="Courier New" panose="02070309020205020404" pitchFamily="49" charset="0"/>
                <a:cs typeface="Courier New" panose="02070309020205020404" pitchFamily="49" charset="0"/>
              </a:rPr>
              <a:t>cordova</a:t>
            </a:r>
            <a:r>
              <a:rPr lang="en-US" sz="1600">
                <a:latin typeface="Courier New" panose="02070309020205020404" pitchFamily="49" charset="0"/>
                <a:cs typeface="Courier New" panose="02070309020205020404" pitchFamily="49" charset="0"/>
              </a:rPr>
              <a:t>-plugin-file </a:t>
            </a:r>
          </a:p>
          <a:p>
            <a:pPr marL="411480" lvl="1" indent="0">
              <a:buNone/>
            </a:pP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npm</a:t>
            </a:r>
            <a:r>
              <a:rPr lang="en-US" sz="1600">
                <a:latin typeface="Courier New" panose="02070309020205020404" pitchFamily="49" charset="0"/>
                <a:cs typeface="Courier New" panose="02070309020205020404" pitchFamily="49" charset="0"/>
              </a:rPr>
              <a:t> install --save @ionic-native/file </a:t>
            </a:r>
          </a:p>
          <a:p>
            <a:pPr marL="411480" lvl="1" indent="0">
              <a:buNone/>
            </a:pPr>
            <a:endParaRPr lang="en-US"/>
          </a:p>
          <a:p>
            <a:pPr marL="114300" indent="0">
              <a:buNone/>
            </a:pPr>
            <a:r>
              <a:rPr lang="en-US"/>
              <a:t>Usage</a:t>
            </a:r>
          </a:p>
          <a:p>
            <a:pPr marL="114300" indent="0">
              <a:buNone/>
            </a:pPr>
            <a:endParaRPr lang="en-US" sz="1600">
              <a:latin typeface="Courier New" panose="02070309020205020404" pitchFamily="49" charset="0"/>
              <a:cs typeface="Courier New" panose="02070309020205020404" pitchFamily="49" charset="0"/>
            </a:endParaRPr>
          </a:p>
          <a:p>
            <a:pPr marL="411480" lvl="1" indent="0">
              <a:buNone/>
            </a:pPr>
            <a:r>
              <a:rPr lang="en-US" sz="1600">
                <a:latin typeface="Courier New" panose="02070309020205020404" pitchFamily="49" charset="0"/>
                <a:cs typeface="Courier New" panose="02070309020205020404" pitchFamily="49" charset="0"/>
              </a:rPr>
              <a:t>import { File } from '@ionic-native/file';</a:t>
            </a:r>
          </a:p>
          <a:p>
            <a:pPr marL="411480" lvl="1" indent="0">
              <a:buNone/>
            </a:pPr>
            <a:endParaRPr lang="en-US" sz="1600">
              <a:latin typeface="Courier New" panose="02070309020205020404" pitchFamily="49" charset="0"/>
              <a:cs typeface="Courier New" panose="02070309020205020404" pitchFamily="49" charset="0"/>
            </a:endParaRPr>
          </a:p>
          <a:p>
            <a:pPr marL="411480" lvl="1" indent="0">
              <a:buNone/>
            </a:pPr>
            <a:r>
              <a:rPr lang="en-US" sz="1600">
                <a:latin typeface="Courier New" panose="02070309020205020404" pitchFamily="49" charset="0"/>
                <a:cs typeface="Courier New" panose="02070309020205020404" pitchFamily="49" charset="0"/>
              </a:rPr>
              <a:t>constructor(private file: File) { }</a:t>
            </a:r>
          </a:p>
          <a:p>
            <a:pPr marL="411480" lvl="1" indent="0">
              <a:buNone/>
            </a:pPr>
            <a:endParaRPr lang="en-US" sz="1600">
              <a:latin typeface="Courier New" panose="02070309020205020404" pitchFamily="49" charset="0"/>
              <a:cs typeface="Courier New" panose="02070309020205020404" pitchFamily="49" charset="0"/>
            </a:endParaRPr>
          </a:p>
          <a:p>
            <a:pPr marL="411480" lvl="1" indent="0">
              <a:buNone/>
            </a:pPr>
            <a:r>
              <a:rPr lang="en-US" sz="1600" err="1">
                <a:latin typeface="Courier New" panose="02070309020205020404" pitchFamily="49" charset="0"/>
                <a:cs typeface="Courier New" panose="02070309020205020404" pitchFamily="49" charset="0"/>
              </a:rPr>
              <a:t>this.file.checkDir</a:t>
            </a:r>
            <a:r>
              <a:rPr lang="en-US" sz="1600">
                <a:latin typeface="Courier New" panose="02070309020205020404" pitchFamily="49" charset="0"/>
                <a:cs typeface="Courier New" panose="02070309020205020404" pitchFamily="49" charset="0"/>
              </a:rPr>
              <a:t>(</a:t>
            </a:r>
            <a:r>
              <a:rPr lang="en-US" sz="1600" err="1">
                <a:latin typeface="Courier New" panose="02070309020205020404" pitchFamily="49" charset="0"/>
                <a:cs typeface="Courier New" panose="02070309020205020404" pitchFamily="49" charset="0"/>
              </a:rPr>
              <a:t>this.file.dataDirectory</a:t>
            </a: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mydir</a:t>
            </a:r>
            <a:r>
              <a:rPr lang="en-US" sz="1600">
                <a:latin typeface="Courier New" panose="02070309020205020404" pitchFamily="49" charset="0"/>
                <a:cs typeface="Courier New" panose="02070309020205020404" pitchFamily="49" charset="0"/>
              </a:rPr>
              <a:t>')</a:t>
            </a:r>
          </a:p>
          <a:p>
            <a:pPr marL="411480" lvl="1" indent="0">
              <a:buNone/>
            </a:pPr>
            <a:r>
              <a:rPr lang="en-US" sz="1600">
                <a:latin typeface="Courier New" panose="02070309020205020404" pitchFamily="49" charset="0"/>
                <a:cs typeface="Courier New" panose="02070309020205020404" pitchFamily="49" charset="0"/>
              </a:rPr>
              <a:t>.then(_ =&gt; console.log('Directory exists'))</a:t>
            </a:r>
          </a:p>
          <a:p>
            <a:pPr marL="411480" lvl="1" indent="0">
              <a:buNone/>
            </a:pPr>
            <a:r>
              <a:rPr lang="en-US" sz="1600">
                <a:latin typeface="Courier New" panose="02070309020205020404" pitchFamily="49" charset="0"/>
                <a:cs typeface="Courier New" panose="02070309020205020404" pitchFamily="49" charset="0"/>
              </a:rPr>
              <a:t>.catch(err =&gt; console.log('Directory doesn’t exist')); </a:t>
            </a:r>
          </a:p>
        </p:txBody>
      </p:sp>
    </p:spTree>
    <p:extLst>
      <p:ext uri="{BB962C8B-B14F-4D97-AF65-F5344CB8AC3E}">
        <p14:creationId xmlns:p14="http://schemas.microsoft.com/office/powerpoint/2010/main" val="3931418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home.ts</a:t>
            </a:r>
            <a:endParaRPr lang="en-US"/>
          </a:p>
        </p:txBody>
      </p:sp>
      <p:sp>
        <p:nvSpPr>
          <p:cNvPr id="3" name="Content Placeholder 2"/>
          <p:cNvSpPr>
            <a:spLocks noGrp="1"/>
          </p:cNvSpPr>
          <p:nvPr>
            <p:ph idx="1"/>
          </p:nvPr>
        </p:nvSpPr>
        <p:spPr/>
        <p:txBody>
          <a:bodyPr>
            <a:normAutofit fontScale="70000" lnSpcReduction="20000"/>
          </a:bodyPr>
          <a:lstStyle/>
          <a:p>
            <a:pPr marL="114300" indent="0">
              <a:buNone/>
            </a:pPr>
            <a:r>
              <a:rPr lang="en-US"/>
              <a:t>import { Component, </a:t>
            </a:r>
            <a:r>
              <a:rPr lang="en-US" err="1"/>
              <a:t>NgZone</a:t>
            </a:r>
            <a:r>
              <a:rPr lang="en-US"/>
              <a:t> } from '@angular/core';</a:t>
            </a:r>
          </a:p>
          <a:p>
            <a:pPr marL="114300" indent="0">
              <a:buNone/>
            </a:pPr>
            <a:r>
              <a:rPr lang="en-US"/>
              <a:t>import { </a:t>
            </a:r>
            <a:r>
              <a:rPr lang="en-US" err="1"/>
              <a:t>NavController</a:t>
            </a:r>
            <a:r>
              <a:rPr lang="en-US"/>
              <a:t> } from 'ionic-angular';</a:t>
            </a:r>
          </a:p>
          <a:p>
            <a:pPr marL="114300" indent="0">
              <a:buNone/>
            </a:pPr>
            <a:r>
              <a:rPr lang="en-US" b="1"/>
              <a:t>import { </a:t>
            </a:r>
            <a:r>
              <a:rPr lang="en-US" b="1" err="1"/>
              <a:t>FileChooser</a:t>
            </a:r>
            <a:r>
              <a:rPr lang="en-US" b="1"/>
              <a:t>, </a:t>
            </a:r>
            <a:r>
              <a:rPr lang="en-US" b="1" err="1"/>
              <a:t>FilePath</a:t>
            </a:r>
            <a:r>
              <a:rPr lang="en-US" b="1"/>
              <a:t>, File } from 'ionic-native';</a:t>
            </a:r>
          </a:p>
          <a:p>
            <a:pPr marL="114300" indent="0">
              <a:buNone/>
            </a:pPr>
            <a:r>
              <a:rPr lang="en-US" b="1"/>
              <a:t>import firebase from 'firebase';</a:t>
            </a:r>
          </a:p>
          <a:p>
            <a:pPr marL="114300" indent="0">
              <a:buNone/>
            </a:pPr>
            <a:r>
              <a:rPr lang="en-US"/>
              <a:t> </a:t>
            </a:r>
          </a:p>
          <a:p>
            <a:pPr marL="114300" indent="0">
              <a:buNone/>
            </a:pPr>
            <a:r>
              <a:rPr lang="en-US"/>
              <a:t>export class </a:t>
            </a:r>
            <a:r>
              <a:rPr lang="en-US" err="1"/>
              <a:t>HomePage</a:t>
            </a:r>
            <a:r>
              <a:rPr lang="en-US"/>
              <a:t> {</a:t>
            </a:r>
          </a:p>
          <a:p>
            <a:pPr marL="114300" indent="0">
              <a:buNone/>
            </a:pPr>
            <a:r>
              <a:rPr lang="en-US"/>
              <a:t>  </a:t>
            </a:r>
            <a:r>
              <a:rPr lang="en-US" err="1"/>
              <a:t>nativepath</a:t>
            </a:r>
            <a:r>
              <a:rPr lang="en-US"/>
              <a:t>: any;</a:t>
            </a:r>
          </a:p>
          <a:p>
            <a:pPr marL="114300" indent="0">
              <a:buNone/>
            </a:pPr>
            <a:r>
              <a:rPr lang="en-US"/>
              <a:t>  </a:t>
            </a:r>
            <a:r>
              <a:rPr lang="en-US" err="1"/>
              <a:t>firestore</a:t>
            </a:r>
            <a:r>
              <a:rPr lang="en-US"/>
              <a:t> = </a:t>
            </a:r>
            <a:r>
              <a:rPr lang="en-US" err="1"/>
              <a:t>firebase.storage</a:t>
            </a:r>
            <a:r>
              <a:rPr lang="en-US"/>
              <a:t>();</a:t>
            </a:r>
          </a:p>
          <a:p>
            <a:pPr marL="114300" indent="0">
              <a:buNone/>
            </a:pPr>
            <a:r>
              <a:rPr lang="en-US"/>
              <a:t>  </a:t>
            </a:r>
            <a:r>
              <a:rPr lang="en-US" err="1"/>
              <a:t>imgsource</a:t>
            </a:r>
            <a:r>
              <a:rPr lang="en-US"/>
              <a:t>: any;</a:t>
            </a:r>
          </a:p>
          <a:p>
            <a:pPr marL="114300" indent="0">
              <a:buNone/>
            </a:pPr>
            <a:r>
              <a:rPr lang="en-US"/>
              <a:t> </a:t>
            </a:r>
          </a:p>
          <a:p>
            <a:pPr marL="114300" indent="0">
              <a:buNone/>
            </a:pPr>
            <a:r>
              <a:rPr lang="en-US"/>
              <a:t> constructor(public </a:t>
            </a:r>
            <a:r>
              <a:rPr lang="en-US" err="1"/>
              <a:t>navCtrl</a:t>
            </a:r>
            <a:r>
              <a:rPr lang="en-US"/>
              <a:t>: </a:t>
            </a:r>
            <a:r>
              <a:rPr lang="en-US" err="1"/>
              <a:t>NavController</a:t>
            </a:r>
            <a:r>
              <a:rPr lang="en-US"/>
              <a:t>, public zone: </a:t>
            </a:r>
            <a:r>
              <a:rPr lang="en-US" err="1"/>
              <a:t>NgZone</a:t>
            </a:r>
            <a:r>
              <a:rPr lang="en-US"/>
              <a:t>) {  }</a:t>
            </a:r>
          </a:p>
          <a:p>
            <a:pPr marL="114300" indent="0">
              <a:buNone/>
            </a:pPr>
            <a:r>
              <a:rPr lang="en-US"/>
              <a:t> </a:t>
            </a:r>
          </a:p>
          <a:p>
            <a:pPr marL="114300" indent="0">
              <a:buNone/>
            </a:pPr>
            <a:r>
              <a:rPr lang="en-US"/>
              <a:t>  </a:t>
            </a:r>
            <a:r>
              <a:rPr lang="en-US" b="1">
                <a:solidFill>
                  <a:srgbClr val="C00000"/>
                </a:solidFill>
              </a:rPr>
              <a:t>store()</a:t>
            </a:r>
            <a:r>
              <a:rPr lang="en-US">
                <a:solidFill>
                  <a:srgbClr val="C00000"/>
                </a:solidFill>
              </a:rPr>
              <a:t> </a:t>
            </a:r>
            <a:r>
              <a:rPr lang="en-US"/>
              <a:t>{</a:t>
            </a:r>
          </a:p>
          <a:p>
            <a:pPr marL="114300" indent="0">
              <a:buNone/>
            </a:pPr>
            <a:r>
              <a:rPr lang="en-US"/>
              <a:t>    </a:t>
            </a:r>
            <a:r>
              <a:rPr lang="en-US" b="1" err="1"/>
              <a:t>FileChooser.open</a:t>
            </a:r>
            <a:r>
              <a:rPr lang="en-US"/>
              <a:t>().then((</a:t>
            </a:r>
            <a:r>
              <a:rPr lang="en-US" err="1"/>
              <a:t>url</a:t>
            </a:r>
            <a:r>
              <a:rPr lang="en-US"/>
              <a:t>) =&gt; {</a:t>
            </a:r>
          </a:p>
          <a:p>
            <a:pPr marL="114300" indent="0">
              <a:buNone/>
            </a:pPr>
            <a:r>
              <a:rPr lang="en-US"/>
              <a:t>      (&lt;any&gt;window).</a:t>
            </a:r>
            <a:r>
              <a:rPr lang="en-US" b="1" err="1"/>
              <a:t>FilePath</a:t>
            </a:r>
            <a:r>
              <a:rPr lang="en-US" err="1"/>
              <a:t>.resolveNativePath</a:t>
            </a:r>
            <a:r>
              <a:rPr lang="en-US"/>
              <a:t>(</a:t>
            </a:r>
            <a:r>
              <a:rPr lang="en-US" err="1"/>
              <a:t>url</a:t>
            </a:r>
            <a:r>
              <a:rPr lang="en-US"/>
              <a:t>, (result) =&gt; {</a:t>
            </a:r>
          </a:p>
          <a:p>
            <a:pPr marL="114300" indent="0">
              <a:buNone/>
            </a:pPr>
            <a:r>
              <a:rPr lang="en-US"/>
              <a:t>	</a:t>
            </a:r>
            <a:r>
              <a:rPr lang="en-US" err="1"/>
              <a:t>this.nativepath</a:t>
            </a:r>
            <a:r>
              <a:rPr lang="en-US"/>
              <a:t> = result;</a:t>
            </a:r>
          </a:p>
          <a:p>
            <a:pPr marL="114300" indent="0">
              <a:buNone/>
            </a:pPr>
            <a:r>
              <a:rPr lang="en-US"/>
              <a:t>	</a:t>
            </a:r>
            <a:r>
              <a:rPr lang="en-US" err="1"/>
              <a:t>this.uploadimage</a:t>
            </a:r>
            <a:r>
              <a:rPr lang="en-US"/>
              <a:t>();</a:t>
            </a:r>
          </a:p>
          <a:p>
            <a:pPr marL="114300" indent="0">
              <a:buNone/>
            </a:pPr>
            <a:r>
              <a:rPr lang="en-US"/>
              <a:t>         })</a:t>
            </a:r>
          </a:p>
          <a:p>
            <a:pPr marL="114300" indent="0">
              <a:buNone/>
            </a:pPr>
            <a:r>
              <a:rPr lang="en-US"/>
              <a:t>    })</a:t>
            </a:r>
          </a:p>
          <a:p>
            <a:pPr marL="114300" indent="0">
              <a:buNone/>
            </a:pPr>
            <a:r>
              <a:rPr lang="en-US"/>
              <a:t>  }</a:t>
            </a:r>
          </a:p>
        </p:txBody>
      </p:sp>
    </p:spTree>
    <p:extLst>
      <p:ext uri="{BB962C8B-B14F-4D97-AF65-F5344CB8AC3E}">
        <p14:creationId xmlns:p14="http://schemas.microsoft.com/office/powerpoint/2010/main" val="14096377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620000" cy="6019800"/>
          </a:xfrm>
        </p:spPr>
        <p:txBody>
          <a:bodyPr>
            <a:normAutofit fontScale="70000" lnSpcReduction="20000"/>
          </a:bodyPr>
          <a:lstStyle/>
          <a:p>
            <a:pPr marL="114300" indent="0">
              <a:buNone/>
            </a:pPr>
            <a:r>
              <a:rPr lang="en-US" b="1" err="1">
                <a:solidFill>
                  <a:srgbClr val="C00000"/>
                </a:solidFill>
              </a:rPr>
              <a:t>uploadimage</a:t>
            </a:r>
            <a:r>
              <a:rPr lang="en-US"/>
              <a:t>() {</a:t>
            </a:r>
          </a:p>
          <a:p>
            <a:pPr marL="114300" indent="0">
              <a:buNone/>
            </a:pPr>
            <a:r>
              <a:rPr lang="en-US"/>
              <a:t>    (&lt;any&gt;window).</a:t>
            </a:r>
            <a:r>
              <a:rPr lang="en-US" b="1" err="1"/>
              <a:t>resolveLocalFileSystemURL</a:t>
            </a:r>
            <a:r>
              <a:rPr lang="en-US"/>
              <a:t>(</a:t>
            </a:r>
            <a:r>
              <a:rPr lang="en-US" err="1"/>
              <a:t>this.nativepath</a:t>
            </a:r>
            <a:r>
              <a:rPr lang="en-US"/>
              <a:t>, (res) =&gt; </a:t>
            </a:r>
            <a:r>
              <a:rPr lang="en-US" b="1"/>
              <a:t>{</a:t>
            </a:r>
          </a:p>
          <a:p>
            <a:pPr marL="114300" indent="0">
              <a:buNone/>
            </a:pPr>
            <a:r>
              <a:rPr lang="en-US"/>
              <a:t>      </a:t>
            </a:r>
            <a:r>
              <a:rPr lang="en-US" err="1"/>
              <a:t>res.file</a:t>
            </a:r>
            <a:r>
              <a:rPr lang="en-US"/>
              <a:t>((</a:t>
            </a:r>
            <a:r>
              <a:rPr lang="en-US" err="1"/>
              <a:t>resFile</a:t>
            </a:r>
            <a:r>
              <a:rPr lang="en-US"/>
              <a:t>) =&gt; {</a:t>
            </a:r>
          </a:p>
          <a:p>
            <a:pPr marL="114300" indent="0">
              <a:buNone/>
            </a:pPr>
            <a:r>
              <a:rPr lang="en-US"/>
              <a:t>          </a:t>
            </a:r>
            <a:r>
              <a:rPr lang="en-US" err="1"/>
              <a:t>var</a:t>
            </a:r>
            <a:r>
              <a:rPr lang="en-US"/>
              <a:t> reader = new </a:t>
            </a:r>
            <a:r>
              <a:rPr lang="en-US" err="1"/>
              <a:t>FileReader</a:t>
            </a:r>
            <a:r>
              <a:rPr lang="en-US"/>
              <a:t>();</a:t>
            </a:r>
          </a:p>
          <a:p>
            <a:pPr marL="114300" indent="0">
              <a:buNone/>
            </a:pPr>
            <a:r>
              <a:rPr lang="en-US"/>
              <a:t>          </a:t>
            </a:r>
            <a:r>
              <a:rPr lang="en-US" err="1"/>
              <a:t>reader.readAsArrayBuffer</a:t>
            </a:r>
            <a:r>
              <a:rPr lang="en-US"/>
              <a:t>(</a:t>
            </a:r>
            <a:r>
              <a:rPr lang="en-US" err="1"/>
              <a:t>resFile</a:t>
            </a:r>
            <a:r>
              <a:rPr lang="en-US"/>
              <a:t>);</a:t>
            </a:r>
          </a:p>
          <a:p>
            <a:pPr marL="114300" indent="0">
              <a:buNone/>
            </a:pPr>
            <a:r>
              <a:rPr lang="en-US"/>
              <a:t>          </a:t>
            </a:r>
            <a:r>
              <a:rPr lang="en-US" err="1"/>
              <a:t>reader.onloadend</a:t>
            </a:r>
            <a:r>
              <a:rPr lang="en-US"/>
              <a:t> = (</a:t>
            </a:r>
            <a:r>
              <a:rPr lang="en-US" err="1"/>
              <a:t>evt</a:t>
            </a:r>
            <a:r>
              <a:rPr lang="en-US"/>
              <a:t>: any) =&gt; {</a:t>
            </a:r>
          </a:p>
          <a:p>
            <a:pPr marL="114300" indent="0">
              <a:buNone/>
            </a:pPr>
            <a:r>
              <a:rPr lang="en-US"/>
              <a:t>         </a:t>
            </a:r>
            <a:r>
              <a:rPr lang="en-US">
                <a:solidFill>
                  <a:schemeClr val="accent2">
                    <a:lumMod val="50000"/>
                  </a:schemeClr>
                </a:solidFill>
              </a:rPr>
              <a:t>     </a:t>
            </a:r>
            <a:r>
              <a:rPr lang="en-US" b="1" err="1">
                <a:solidFill>
                  <a:schemeClr val="accent2">
                    <a:lumMod val="50000"/>
                  </a:schemeClr>
                </a:solidFill>
              </a:rPr>
              <a:t>var</a:t>
            </a:r>
            <a:r>
              <a:rPr lang="en-US" b="1">
                <a:solidFill>
                  <a:schemeClr val="accent2">
                    <a:lumMod val="50000"/>
                  </a:schemeClr>
                </a:solidFill>
              </a:rPr>
              <a:t> </a:t>
            </a:r>
            <a:r>
              <a:rPr lang="en-US" b="1" err="1">
                <a:solidFill>
                  <a:schemeClr val="accent2">
                    <a:lumMod val="50000"/>
                  </a:schemeClr>
                </a:solidFill>
              </a:rPr>
              <a:t>imgBlob</a:t>
            </a:r>
            <a:r>
              <a:rPr lang="en-US" b="1">
                <a:solidFill>
                  <a:schemeClr val="accent2">
                    <a:lumMod val="50000"/>
                  </a:schemeClr>
                </a:solidFill>
              </a:rPr>
              <a:t> = new Blob([</a:t>
            </a:r>
            <a:r>
              <a:rPr lang="en-US" b="1" err="1">
                <a:solidFill>
                  <a:schemeClr val="accent2">
                    <a:lumMod val="50000"/>
                  </a:schemeClr>
                </a:solidFill>
              </a:rPr>
              <a:t>evt.target.result</a:t>
            </a:r>
            <a:r>
              <a:rPr lang="en-US" b="1">
                <a:solidFill>
                  <a:schemeClr val="accent2">
                    <a:lumMod val="50000"/>
                  </a:schemeClr>
                </a:solidFill>
              </a:rPr>
              <a:t>], { type: 'image/jpeg' });</a:t>
            </a:r>
          </a:p>
          <a:p>
            <a:pPr marL="114300" indent="0">
              <a:buNone/>
            </a:pPr>
            <a:r>
              <a:rPr lang="en-US" b="1">
                <a:solidFill>
                  <a:schemeClr val="accent2">
                    <a:lumMod val="50000"/>
                  </a:schemeClr>
                </a:solidFill>
              </a:rPr>
              <a:t>              </a:t>
            </a:r>
            <a:r>
              <a:rPr lang="en-US" b="1" err="1">
                <a:solidFill>
                  <a:schemeClr val="accent2">
                    <a:lumMod val="50000"/>
                  </a:schemeClr>
                </a:solidFill>
              </a:rPr>
              <a:t>var</a:t>
            </a:r>
            <a:r>
              <a:rPr lang="en-US" b="1">
                <a:solidFill>
                  <a:schemeClr val="accent2">
                    <a:lumMod val="50000"/>
                  </a:schemeClr>
                </a:solidFill>
              </a:rPr>
              <a:t> </a:t>
            </a:r>
            <a:r>
              <a:rPr lang="en-US" b="1" err="1">
                <a:solidFill>
                  <a:schemeClr val="accent2">
                    <a:lumMod val="50000"/>
                  </a:schemeClr>
                </a:solidFill>
              </a:rPr>
              <a:t>imageStore</a:t>
            </a:r>
            <a:r>
              <a:rPr lang="en-US" b="1">
                <a:solidFill>
                  <a:schemeClr val="accent2">
                    <a:lumMod val="50000"/>
                  </a:schemeClr>
                </a:solidFill>
              </a:rPr>
              <a:t> = </a:t>
            </a:r>
            <a:r>
              <a:rPr lang="en-US" b="1" err="1">
                <a:solidFill>
                  <a:schemeClr val="accent2">
                    <a:lumMod val="50000"/>
                  </a:schemeClr>
                </a:solidFill>
              </a:rPr>
              <a:t>this.firestore.ref</a:t>
            </a:r>
            <a:r>
              <a:rPr lang="en-US" b="1">
                <a:solidFill>
                  <a:schemeClr val="accent2">
                    <a:lumMod val="50000"/>
                  </a:schemeClr>
                </a:solidFill>
              </a:rPr>
              <a:t>().child('image');</a:t>
            </a:r>
          </a:p>
          <a:p>
            <a:pPr marL="114300" indent="0">
              <a:buNone/>
            </a:pPr>
            <a:r>
              <a:rPr lang="en-US" b="1">
                <a:solidFill>
                  <a:schemeClr val="accent2">
                    <a:lumMod val="50000"/>
                  </a:schemeClr>
                </a:solidFill>
              </a:rPr>
              <a:t>               </a:t>
            </a:r>
            <a:r>
              <a:rPr lang="en-US" b="1" err="1">
                <a:solidFill>
                  <a:schemeClr val="accent2">
                    <a:lumMod val="50000"/>
                  </a:schemeClr>
                </a:solidFill>
              </a:rPr>
              <a:t>imageStore.put</a:t>
            </a:r>
            <a:r>
              <a:rPr lang="en-US" b="1">
                <a:solidFill>
                  <a:schemeClr val="accent2">
                    <a:lumMod val="50000"/>
                  </a:schemeClr>
                </a:solidFill>
              </a:rPr>
              <a:t>(</a:t>
            </a:r>
            <a:r>
              <a:rPr lang="en-US" b="1" err="1">
                <a:solidFill>
                  <a:schemeClr val="accent2">
                    <a:lumMod val="50000"/>
                  </a:schemeClr>
                </a:solidFill>
              </a:rPr>
              <a:t>imgBlob</a:t>
            </a:r>
            <a:r>
              <a:rPr lang="en-US" b="1">
                <a:solidFill>
                  <a:schemeClr val="accent2">
                    <a:lumMod val="50000"/>
                  </a:schemeClr>
                </a:solidFill>
              </a:rPr>
              <a:t>).then((res) =&gt; {</a:t>
            </a:r>
          </a:p>
          <a:p>
            <a:pPr marL="114300" indent="0">
              <a:buNone/>
            </a:pPr>
            <a:r>
              <a:rPr lang="en-US" b="1">
                <a:solidFill>
                  <a:schemeClr val="accent2">
                    <a:lumMod val="50000"/>
                  </a:schemeClr>
                </a:solidFill>
              </a:rPr>
              <a:t>                             alert('Upload Success');</a:t>
            </a:r>
          </a:p>
          <a:p>
            <a:pPr marL="114300" indent="0">
              <a:buNone/>
            </a:pPr>
            <a:r>
              <a:rPr lang="en-US" b="1">
                <a:solidFill>
                  <a:schemeClr val="accent2">
                    <a:lumMod val="50000"/>
                  </a:schemeClr>
                </a:solidFill>
              </a:rPr>
              <a:t>               }).catch((err) =&gt; {</a:t>
            </a:r>
          </a:p>
          <a:p>
            <a:pPr marL="114300" indent="0">
              <a:buNone/>
            </a:pPr>
            <a:r>
              <a:rPr lang="en-US" b="1">
                <a:solidFill>
                  <a:schemeClr val="accent2">
                    <a:lumMod val="50000"/>
                  </a:schemeClr>
                </a:solidFill>
              </a:rPr>
              <a:t>            	           alert('Upload Failed' + err);</a:t>
            </a:r>
          </a:p>
          <a:p>
            <a:pPr marL="114300" indent="0">
              <a:buNone/>
            </a:pPr>
            <a:r>
              <a:rPr lang="en-US" b="1">
                <a:solidFill>
                  <a:schemeClr val="accent2">
                    <a:lumMod val="50000"/>
                  </a:schemeClr>
                </a:solidFill>
              </a:rPr>
              <a:t>               })</a:t>
            </a:r>
          </a:p>
          <a:p>
            <a:pPr marL="114300" indent="0">
              <a:buNone/>
            </a:pPr>
            <a:r>
              <a:rPr lang="en-US"/>
              <a:t>          }</a:t>
            </a:r>
          </a:p>
          <a:p>
            <a:pPr marL="114300" indent="0">
              <a:buNone/>
            </a:pPr>
            <a:r>
              <a:rPr lang="en-US"/>
              <a:t>      })</a:t>
            </a:r>
          </a:p>
          <a:p>
            <a:pPr marL="114300" indent="0">
              <a:buNone/>
            </a:pPr>
            <a:r>
              <a:rPr lang="en-US"/>
              <a:t>   </a:t>
            </a:r>
            <a:r>
              <a:rPr lang="en-US" b="1"/>
              <a:t> })</a:t>
            </a:r>
          </a:p>
          <a:p>
            <a:pPr marL="114300" indent="0">
              <a:buNone/>
            </a:pPr>
            <a:r>
              <a:rPr lang="en-US"/>
              <a:t>}</a:t>
            </a:r>
          </a:p>
          <a:p>
            <a:pPr marL="114300" indent="0">
              <a:buNone/>
            </a:pPr>
            <a:r>
              <a:rPr lang="en-US"/>
              <a:t> </a:t>
            </a:r>
          </a:p>
          <a:p>
            <a:pPr marL="114300" indent="0">
              <a:buNone/>
            </a:pPr>
            <a:r>
              <a:rPr lang="en-US"/>
              <a:t>  </a:t>
            </a:r>
            <a:r>
              <a:rPr lang="en-US" sz="2100" b="1">
                <a:solidFill>
                  <a:srgbClr val="C00000"/>
                </a:solidFill>
              </a:rPr>
              <a:t>display</a:t>
            </a:r>
            <a:r>
              <a:rPr lang="en-US"/>
              <a:t>() {</a:t>
            </a:r>
          </a:p>
          <a:p>
            <a:pPr marL="114300" indent="0">
              <a:buNone/>
            </a:pPr>
            <a:r>
              <a:rPr lang="en-US"/>
              <a:t>    </a:t>
            </a:r>
            <a:r>
              <a:rPr lang="en-US" err="1"/>
              <a:t>this.firestore.ref</a:t>
            </a:r>
            <a:r>
              <a:rPr lang="en-US"/>
              <a:t>().child('image').</a:t>
            </a:r>
            <a:r>
              <a:rPr lang="en-US" err="1"/>
              <a:t>getDownloadURL</a:t>
            </a:r>
            <a:r>
              <a:rPr lang="en-US"/>
              <a:t>().then((</a:t>
            </a:r>
            <a:r>
              <a:rPr lang="en-US" err="1"/>
              <a:t>url</a:t>
            </a:r>
            <a:r>
              <a:rPr lang="en-US"/>
              <a:t>) =&gt; {</a:t>
            </a:r>
          </a:p>
          <a:p>
            <a:pPr marL="114300" indent="0">
              <a:buNone/>
            </a:pPr>
            <a:r>
              <a:rPr lang="en-US"/>
              <a:t>      </a:t>
            </a:r>
            <a:r>
              <a:rPr lang="en-US" err="1"/>
              <a:t>this.zone.run</a:t>
            </a:r>
            <a:r>
              <a:rPr lang="en-US"/>
              <a:t>(() =&gt; {</a:t>
            </a:r>
          </a:p>
          <a:p>
            <a:pPr marL="114300" indent="0">
              <a:buNone/>
            </a:pPr>
            <a:r>
              <a:rPr lang="en-US"/>
              <a:t>        	</a:t>
            </a:r>
            <a:r>
              <a:rPr lang="en-US" err="1"/>
              <a:t>this.imgsource</a:t>
            </a:r>
            <a:r>
              <a:rPr lang="en-US"/>
              <a:t> = </a:t>
            </a:r>
            <a:r>
              <a:rPr lang="en-US" err="1"/>
              <a:t>url</a:t>
            </a:r>
            <a:r>
              <a:rPr lang="en-US"/>
              <a:t>;</a:t>
            </a:r>
          </a:p>
          <a:p>
            <a:pPr marL="114300" indent="0">
              <a:buNone/>
            </a:pPr>
            <a:r>
              <a:rPr lang="en-US"/>
              <a:t>       })</a:t>
            </a:r>
          </a:p>
          <a:p>
            <a:pPr marL="114300" indent="0">
              <a:buNone/>
            </a:pPr>
            <a:r>
              <a:rPr lang="en-US"/>
              <a:t>    })</a:t>
            </a:r>
          </a:p>
          <a:p>
            <a:pPr marL="114300" indent="0">
              <a:buNone/>
            </a:pPr>
            <a:r>
              <a:rPr lang="en-US"/>
              <a:t>  }</a:t>
            </a:r>
          </a:p>
          <a:p>
            <a:pPr marL="114300" indent="0">
              <a:buNone/>
            </a:pPr>
            <a:r>
              <a:rPr lang="en-US"/>
              <a:t> }</a:t>
            </a:r>
          </a:p>
        </p:txBody>
      </p:sp>
    </p:spTree>
    <p:extLst>
      <p:ext uri="{BB962C8B-B14F-4D97-AF65-F5344CB8AC3E}">
        <p14:creationId xmlns:p14="http://schemas.microsoft.com/office/powerpoint/2010/main" val="1803384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App.module.ts</a:t>
            </a:r>
            <a:endParaRPr lang="en-US"/>
          </a:p>
        </p:txBody>
      </p:sp>
      <p:sp>
        <p:nvSpPr>
          <p:cNvPr id="3" name="Content Placeholder 2"/>
          <p:cNvSpPr>
            <a:spLocks noGrp="1"/>
          </p:cNvSpPr>
          <p:nvPr>
            <p:ph idx="1"/>
          </p:nvPr>
        </p:nvSpPr>
        <p:spPr>
          <a:ln>
            <a:noFill/>
          </a:ln>
        </p:spPr>
        <p:txBody>
          <a:bodyPr>
            <a:normAutofit fontScale="85000" lnSpcReduction="20000"/>
          </a:bodyPr>
          <a:lstStyle/>
          <a:p>
            <a:pPr marL="114300" indent="0">
              <a:buNone/>
            </a:pPr>
            <a:r>
              <a:rPr lang="en-US" u="sng" dirty="0">
                <a:latin typeface="Courier New" panose="02070309020205020404" pitchFamily="49" charset="0"/>
                <a:cs typeface="Courier New" panose="02070309020205020404" pitchFamily="49" charset="0"/>
              </a:rPr>
              <a:t>Add the following:</a:t>
            </a:r>
          </a:p>
          <a:p>
            <a:pPr marL="114300" indent="0">
              <a:buNone/>
            </a:pPr>
            <a:r>
              <a:rPr lang="en-US" sz="1600" dirty="0">
                <a:solidFill>
                  <a:srgbClr val="0000FF"/>
                </a:solidFill>
                <a:latin typeface="Consolas"/>
              </a:rPr>
              <a:t>import</a:t>
            </a:r>
            <a:r>
              <a:rPr lang="en-US" sz="1600" dirty="0">
                <a:solidFill>
                  <a:srgbClr val="000000"/>
                </a:solidFill>
                <a:latin typeface="Consolas"/>
              </a:rPr>
              <a:t> { </a:t>
            </a:r>
            <a:r>
              <a:rPr lang="en-US" sz="1600" b="1" dirty="0" err="1">
                <a:solidFill>
                  <a:srgbClr val="000000"/>
                </a:solidFill>
                <a:latin typeface="Consolas"/>
              </a:rPr>
              <a:t>AngularFireModule</a:t>
            </a:r>
            <a:r>
              <a:rPr lang="en-US" sz="1600" dirty="0">
                <a:solidFill>
                  <a:srgbClr val="000000"/>
                </a:solidFill>
                <a:latin typeface="Consolas"/>
              </a:rPr>
              <a:t> } </a:t>
            </a:r>
            <a:r>
              <a:rPr lang="en-US" sz="1600" dirty="0">
                <a:solidFill>
                  <a:srgbClr val="0000FF"/>
                </a:solidFill>
                <a:latin typeface="Consolas"/>
              </a:rPr>
              <a:t>from</a:t>
            </a:r>
            <a:r>
              <a:rPr lang="en-US" sz="1600" dirty="0">
                <a:solidFill>
                  <a:srgbClr val="000000"/>
                </a:solidFill>
                <a:latin typeface="Consolas"/>
              </a:rPr>
              <a:t> </a:t>
            </a:r>
            <a:r>
              <a:rPr lang="en-US" sz="2100" dirty="0"/>
              <a:t>'</a:t>
            </a:r>
            <a:r>
              <a:rPr lang="en-US" sz="1600" dirty="0">
                <a:solidFill>
                  <a:srgbClr val="A31515"/>
                </a:solidFill>
                <a:latin typeface="Consolas"/>
              </a:rPr>
              <a:t>@angular/fire/</a:t>
            </a:r>
            <a:r>
              <a:rPr lang="en-US" sz="1600" dirty="0" err="1">
                <a:solidFill>
                  <a:srgbClr val="A31515"/>
                </a:solidFill>
                <a:latin typeface="Consolas"/>
              </a:rPr>
              <a:t>compat</a:t>
            </a:r>
            <a:r>
              <a:rPr lang="en-US" sz="1600" dirty="0">
                <a:solidFill>
                  <a:srgbClr val="A31515"/>
                </a:solidFill>
                <a:latin typeface="Consolas"/>
              </a:rPr>
              <a:t>'</a:t>
            </a:r>
            <a:r>
              <a:rPr lang="en-US" sz="1600" dirty="0">
                <a:solidFill>
                  <a:srgbClr val="000000"/>
                </a:solidFill>
                <a:latin typeface="Consolas"/>
              </a:rPr>
              <a:t>;</a:t>
            </a:r>
          </a:p>
          <a:p>
            <a:pPr marL="114300" indent="0">
              <a:buNone/>
            </a:pPr>
            <a:r>
              <a:rPr lang="en-US" sz="1600" dirty="0">
                <a:solidFill>
                  <a:srgbClr val="0000FF"/>
                </a:solidFill>
                <a:latin typeface="Consolas" panose="020B0609020204030204" pitchFamily="49" charset="0"/>
              </a:rPr>
              <a:t>import</a:t>
            </a:r>
            <a:r>
              <a:rPr lang="en-US" sz="1600" dirty="0">
                <a:solidFill>
                  <a:srgbClr val="000000"/>
                </a:solidFill>
                <a:latin typeface="Consolas" panose="020B0609020204030204" pitchFamily="49" charset="0"/>
              </a:rPr>
              <a:t> { </a:t>
            </a:r>
            <a:r>
              <a:rPr lang="en-US" sz="1600" b="1" dirty="0" err="1">
                <a:solidFill>
                  <a:srgbClr val="000000"/>
                </a:solidFill>
                <a:latin typeface="Consolas" panose="020B0609020204030204" pitchFamily="49" charset="0"/>
              </a:rPr>
              <a:t>AngularFirestoreModule</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from</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'@angular/fire/</a:t>
            </a:r>
            <a:r>
              <a:rPr lang="en-US" sz="1600" dirty="0" err="1">
                <a:solidFill>
                  <a:srgbClr val="A31515"/>
                </a:solidFill>
                <a:latin typeface="Consolas" panose="020B0609020204030204" pitchFamily="49" charset="0"/>
              </a:rPr>
              <a:t>compat</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firestore</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a:t>
            </a:r>
          </a:p>
          <a:p>
            <a:pPr marL="114300" indent="0">
              <a:buNone/>
            </a:pPr>
            <a:endParaRPr lang="en-US" dirty="0"/>
          </a:p>
          <a:p>
            <a:pPr marL="114300" indent="0">
              <a:buNone/>
            </a:pPr>
            <a:r>
              <a:rPr lang="en-US" u="sng" dirty="0">
                <a:latin typeface="Courier New" panose="02070309020205020404" pitchFamily="49" charset="0"/>
                <a:cs typeface="Courier New" panose="02070309020205020404" pitchFamily="49" charset="0"/>
              </a:rPr>
              <a:t>Add to </a:t>
            </a:r>
            <a:r>
              <a:rPr lang="en-US" u="sng" dirty="0" err="1">
                <a:latin typeface="Courier New" panose="02070309020205020404" pitchFamily="49" charset="0"/>
                <a:cs typeface="Courier New" panose="02070309020205020404" pitchFamily="49" charset="0"/>
              </a:rPr>
              <a:t>ngModule</a:t>
            </a:r>
            <a:r>
              <a:rPr lang="en-US" u="sng" dirty="0">
                <a:latin typeface="Courier New" panose="02070309020205020404" pitchFamily="49" charset="0"/>
                <a:cs typeface="Courier New" panose="02070309020205020404" pitchFamily="49" charset="0"/>
              </a:rPr>
              <a:t> imports:</a:t>
            </a:r>
          </a:p>
          <a:p>
            <a:pPr marL="411480" lvl="1" indent="0">
              <a:buNone/>
            </a:pPr>
            <a:r>
              <a:rPr lang="en-US" sz="1900" dirty="0">
                <a:solidFill>
                  <a:srgbClr val="000000"/>
                </a:solidFill>
                <a:latin typeface="Consolas"/>
              </a:rPr>
              <a:t>@</a:t>
            </a:r>
            <a:r>
              <a:rPr lang="en-US" sz="1900" dirty="0" err="1">
                <a:solidFill>
                  <a:srgbClr val="000000"/>
                </a:solidFill>
                <a:latin typeface="Consolas"/>
              </a:rPr>
              <a:t>NgModule</a:t>
            </a:r>
            <a:r>
              <a:rPr lang="en-US" sz="1900" dirty="0">
                <a:solidFill>
                  <a:srgbClr val="000000"/>
                </a:solidFill>
                <a:latin typeface="Consolas"/>
              </a:rPr>
              <a:t>({</a:t>
            </a:r>
          </a:p>
          <a:p>
            <a:pPr marL="411480" lvl="1" indent="0">
              <a:buNone/>
            </a:pPr>
            <a:r>
              <a:rPr lang="en-US" sz="1900" dirty="0">
                <a:solidFill>
                  <a:srgbClr val="000000"/>
                </a:solidFill>
                <a:latin typeface="Consolas"/>
              </a:rPr>
              <a:t>declarations: [</a:t>
            </a:r>
          </a:p>
          <a:p>
            <a:pPr marL="777240" lvl="2" indent="0">
              <a:buNone/>
            </a:pPr>
            <a:r>
              <a:rPr lang="en-US" sz="1600" dirty="0" err="1">
                <a:solidFill>
                  <a:srgbClr val="000000"/>
                </a:solidFill>
                <a:latin typeface="Consolas"/>
              </a:rPr>
              <a:t>MyApp</a:t>
            </a:r>
            <a:r>
              <a:rPr lang="en-US" sz="1600" dirty="0">
                <a:solidFill>
                  <a:srgbClr val="000000"/>
                </a:solidFill>
                <a:latin typeface="Consolas"/>
              </a:rPr>
              <a:t>,</a:t>
            </a:r>
          </a:p>
          <a:p>
            <a:pPr marL="777240" lvl="2" indent="0">
              <a:buNone/>
            </a:pPr>
            <a:r>
              <a:rPr lang="en-US" sz="1600" dirty="0" err="1">
                <a:solidFill>
                  <a:srgbClr val="000000"/>
                </a:solidFill>
                <a:latin typeface="Consolas"/>
              </a:rPr>
              <a:t>HomePage</a:t>
            </a:r>
            <a:endParaRPr lang="en-US" sz="1600" dirty="0">
              <a:solidFill>
                <a:srgbClr val="000000"/>
              </a:solidFill>
              <a:latin typeface="Consolas"/>
            </a:endParaRPr>
          </a:p>
          <a:p>
            <a:pPr marL="411480" lvl="1" indent="0">
              <a:buNone/>
            </a:pPr>
            <a:r>
              <a:rPr lang="en-US" sz="1900" dirty="0">
                <a:solidFill>
                  <a:srgbClr val="000000"/>
                </a:solidFill>
                <a:latin typeface="Consolas"/>
              </a:rPr>
              <a:t>],</a:t>
            </a:r>
          </a:p>
          <a:p>
            <a:pPr marL="411480" lvl="1" indent="0">
              <a:buNone/>
            </a:pPr>
            <a:r>
              <a:rPr lang="en-US" sz="1900" dirty="0">
                <a:solidFill>
                  <a:srgbClr val="000000"/>
                </a:solidFill>
                <a:latin typeface="Consolas"/>
              </a:rPr>
              <a:t>imports: [</a:t>
            </a:r>
          </a:p>
          <a:p>
            <a:pPr marL="777240" lvl="2" indent="0">
              <a:buNone/>
            </a:pPr>
            <a:r>
              <a:rPr lang="en-US" sz="1600" dirty="0" err="1">
                <a:solidFill>
                  <a:srgbClr val="000000"/>
                </a:solidFill>
                <a:latin typeface="Consolas"/>
              </a:rPr>
              <a:t>BrowserModule</a:t>
            </a:r>
            <a:r>
              <a:rPr lang="en-US" sz="1600" dirty="0">
                <a:solidFill>
                  <a:srgbClr val="000000"/>
                </a:solidFill>
                <a:latin typeface="Consolas"/>
              </a:rPr>
              <a:t>,</a:t>
            </a:r>
          </a:p>
          <a:p>
            <a:pPr marL="777240" lvl="2" indent="0">
              <a:buNone/>
            </a:pPr>
            <a:r>
              <a:rPr lang="en-US" sz="1600" dirty="0" err="1">
                <a:solidFill>
                  <a:srgbClr val="000000"/>
                </a:solidFill>
                <a:latin typeface="Consolas"/>
              </a:rPr>
              <a:t>IonicModule.forRoot</a:t>
            </a:r>
            <a:r>
              <a:rPr lang="en-US" sz="1600" dirty="0">
                <a:solidFill>
                  <a:srgbClr val="000000"/>
                </a:solidFill>
                <a:latin typeface="Consolas"/>
              </a:rPr>
              <a:t>(</a:t>
            </a:r>
            <a:r>
              <a:rPr lang="en-US" sz="1600" dirty="0" err="1">
                <a:solidFill>
                  <a:srgbClr val="000000"/>
                </a:solidFill>
                <a:latin typeface="Consolas"/>
              </a:rPr>
              <a:t>MyApp</a:t>
            </a:r>
            <a:r>
              <a:rPr lang="en-US" sz="1600" dirty="0">
                <a:solidFill>
                  <a:srgbClr val="000000"/>
                </a:solidFill>
                <a:latin typeface="Consolas"/>
              </a:rPr>
              <a:t>),</a:t>
            </a:r>
          </a:p>
          <a:p>
            <a:pPr marL="777240" lvl="2" indent="0">
              <a:buNone/>
            </a:pPr>
            <a:endParaRPr lang="en-US" sz="1600" dirty="0">
              <a:solidFill>
                <a:srgbClr val="000000"/>
              </a:solidFill>
              <a:latin typeface="Consolas"/>
            </a:endParaRPr>
          </a:p>
          <a:p>
            <a:pPr marL="777240" lvl="2" indent="0">
              <a:buNone/>
            </a:pPr>
            <a:r>
              <a:rPr lang="en-US" sz="1600" dirty="0">
                <a:solidFill>
                  <a:srgbClr val="008000"/>
                </a:solidFill>
                <a:latin typeface="Consolas"/>
              </a:rPr>
              <a:t>// initialize </a:t>
            </a:r>
            <a:r>
              <a:rPr lang="en-US" sz="1600" dirty="0" err="1">
                <a:solidFill>
                  <a:srgbClr val="008000"/>
                </a:solidFill>
                <a:latin typeface="Consolas"/>
              </a:rPr>
              <a:t>angularfire</a:t>
            </a:r>
            <a:r>
              <a:rPr lang="en-US" sz="1600" dirty="0">
                <a:solidFill>
                  <a:srgbClr val="008000"/>
                </a:solidFill>
                <a:latin typeface="Consolas"/>
              </a:rPr>
              <a:t> with credentials from the dashboard</a:t>
            </a:r>
            <a:endParaRPr lang="en-US" sz="1600" dirty="0">
              <a:solidFill>
                <a:srgbClr val="000000"/>
              </a:solidFill>
              <a:latin typeface="Consolas"/>
            </a:endParaRPr>
          </a:p>
          <a:p>
            <a:pPr marL="777240" lvl="2" indent="0">
              <a:buNone/>
            </a:pPr>
            <a:r>
              <a:rPr lang="en-US" sz="1600" b="1" dirty="0" err="1">
                <a:solidFill>
                  <a:srgbClr val="000000"/>
                </a:solidFill>
                <a:latin typeface="Consolas"/>
              </a:rPr>
              <a:t>AngularFireModule.initializeApp</a:t>
            </a:r>
            <a:r>
              <a:rPr lang="en-US" sz="1600" dirty="0">
                <a:solidFill>
                  <a:srgbClr val="000000"/>
                </a:solidFill>
                <a:latin typeface="Consolas"/>
              </a:rPr>
              <a:t>(</a:t>
            </a:r>
            <a:r>
              <a:rPr lang="en-US" sz="1600" b="1" dirty="0" err="1">
                <a:solidFill>
                  <a:srgbClr val="C00000"/>
                </a:solidFill>
                <a:latin typeface="Consolas"/>
              </a:rPr>
              <a:t>firebaseConfig</a:t>
            </a:r>
            <a:r>
              <a:rPr lang="en-US" sz="1600" dirty="0">
                <a:solidFill>
                  <a:srgbClr val="000000"/>
                </a:solidFill>
                <a:latin typeface="Consolas"/>
              </a:rPr>
              <a:t>),</a:t>
            </a:r>
          </a:p>
          <a:p>
            <a:pPr marL="777240" lvl="2" indent="0">
              <a:buNone/>
            </a:pPr>
            <a:r>
              <a:rPr lang="en-US" sz="1600" dirty="0">
                <a:solidFill>
                  <a:srgbClr val="008000"/>
                </a:solidFill>
                <a:latin typeface="Consolas"/>
              </a:rPr>
              <a:t>// Import the </a:t>
            </a:r>
            <a:r>
              <a:rPr lang="en-US" sz="1600" dirty="0" err="1">
                <a:solidFill>
                  <a:srgbClr val="008000"/>
                </a:solidFill>
                <a:latin typeface="Consolas"/>
              </a:rPr>
              <a:t>AngularFireDatabaseModule</a:t>
            </a:r>
            <a:r>
              <a:rPr lang="en-US" sz="1600" dirty="0">
                <a:solidFill>
                  <a:srgbClr val="008000"/>
                </a:solidFill>
                <a:latin typeface="Consolas"/>
              </a:rPr>
              <a:t> to use database</a:t>
            </a:r>
            <a:endParaRPr lang="en-US" sz="1600" dirty="0">
              <a:solidFill>
                <a:srgbClr val="000000"/>
              </a:solidFill>
              <a:latin typeface="Consolas"/>
            </a:endParaRPr>
          </a:p>
          <a:p>
            <a:pPr marL="777240" lvl="2" indent="0">
              <a:buNone/>
            </a:pPr>
            <a:r>
              <a:rPr lang="en-US" sz="1600" b="1" dirty="0" err="1">
                <a:solidFill>
                  <a:srgbClr val="000000"/>
                </a:solidFill>
                <a:latin typeface="Consolas"/>
              </a:rPr>
              <a:t>AngularFirestoreModule</a:t>
            </a:r>
            <a:endParaRPr lang="en-US" sz="1600" b="1" dirty="0">
              <a:solidFill>
                <a:srgbClr val="000000"/>
              </a:solidFill>
              <a:latin typeface="Consolas"/>
            </a:endParaRPr>
          </a:p>
          <a:p>
            <a:pPr marL="411480" lvl="1" indent="0">
              <a:buNone/>
            </a:pPr>
            <a:r>
              <a:rPr lang="en-US" sz="1900" dirty="0">
                <a:solidFill>
                  <a:srgbClr val="000000"/>
                </a:solidFill>
                <a:latin typeface="Consolas"/>
              </a:rPr>
              <a:t>],</a:t>
            </a:r>
          </a:p>
          <a:p>
            <a:pPr marL="114300" indent="0">
              <a:buNone/>
            </a:pPr>
            <a:endParaRPr lang="en-US" dirty="0"/>
          </a:p>
        </p:txBody>
      </p:sp>
    </p:spTree>
    <p:extLst>
      <p:ext uri="{BB962C8B-B14F-4D97-AF65-F5344CB8AC3E}">
        <p14:creationId xmlns:p14="http://schemas.microsoft.com/office/powerpoint/2010/main" val="2269303002"/>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Explained</a:t>
            </a:r>
          </a:p>
        </p:txBody>
      </p:sp>
      <p:sp>
        <p:nvSpPr>
          <p:cNvPr id="3" name="Content Placeholder 2"/>
          <p:cNvSpPr>
            <a:spLocks noGrp="1"/>
          </p:cNvSpPr>
          <p:nvPr>
            <p:ph idx="1"/>
          </p:nvPr>
        </p:nvSpPr>
        <p:spPr/>
        <p:txBody>
          <a:bodyPr/>
          <a:lstStyle/>
          <a:p>
            <a:r>
              <a:rPr lang="en-US">
                <a:latin typeface="Source Sans Pro"/>
              </a:rPr>
              <a:t>First we are choosing a file from our phone in the </a:t>
            </a:r>
            <a:r>
              <a:rPr lang="en-US">
                <a:solidFill>
                  <a:srgbClr val="C00000"/>
                </a:solidFill>
                <a:latin typeface="Source Sans Pro"/>
              </a:rPr>
              <a:t>store</a:t>
            </a:r>
            <a:r>
              <a:rPr lang="en-US">
                <a:latin typeface="Source Sans Pro"/>
              </a:rPr>
              <a:t>() function and then the </a:t>
            </a:r>
            <a:r>
              <a:rPr lang="en-US" err="1">
                <a:latin typeface="Source Sans Pro"/>
              </a:rPr>
              <a:t>nativePath</a:t>
            </a:r>
            <a:r>
              <a:rPr lang="en-US">
                <a:latin typeface="Source Sans Pro"/>
              </a:rPr>
              <a:t> of the file is obtained. Then </a:t>
            </a:r>
            <a:r>
              <a:rPr lang="en-US" err="1">
                <a:latin typeface="Source Sans Pro"/>
              </a:rPr>
              <a:t>uploadimage</a:t>
            </a:r>
            <a:r>
              <a:rPr lang="en-US">
                <a:latin typeface="Source Sans Pro"/>
              </a:rPr>
              <a:t>() function is being called.</a:t>
            </a:r>
          </a:p>
          <a:p>
            <a:endParaRPr lang="en-US">
              <a:latin typeface="Source Sans Pro"/>
            </a:endParaRPr>
          </a:p>
          <a:p>
            <a:r>
              <a:rPr lang="en-US"/>
              <a:t>In the </a:t>
            </a:r>
            <a:r>
              <a:rPr lang="en-US" err="1">
                <a:solidFill>
                  <a:srgbClr val="C00000"/>
                </a:solidFill>
              </a:rPr>
              <a:t>uploadimage</a:t>
            </a:r>
            <a:r>
              <a:rPr lang="en-US">
                <a:solidFill>
                  <a:srgbClr val="C00000"/>
                </a:solidFill>
              </a:rPr>
              <a:t>(</a:t>
            </a:r>
            <a:r>
              <a:rPr lang="en-US"/>
              <a:t>) function we get the </a:t>
            </a:r>
            <a:r>
              <a:rPr lang="en-US" err="1"/>
              <a:t>LocalFileSystemURL</a:t>
            </a:r>
            <a:r>
              <a:rPr lang="en-US"/>
              <a:t> of the same file and then create a reader to read this file as a </a:t>
            </a:r>
            <a:r>
              <a:rPr lang="en-US" err="1"/>
              <a:t>ArrayBuffer</a:t>
            </a:r>
            <a:r>
              <a:rPr lang="en-US"/>
              <a:t>.</a:t>
            </a:r>
          </a:p>
          <a:p>
            <a:endParaRPr lang="en-US"/>
          </a:p>
          <a:p>
            <a:r>
              <a:rPr lang="en-US"/>
              <a:t>Once this file is read, we create a new Blob from it. This blob is then stored on firebase-storage simply using the put method. The bolded lines do exactly that.</a:t>
            </a:r>
          </a:p>
        </p:txBody>
      </p:sp>
    </p:spTree>
    <p:extLst>
      <p:ext uri="{BB962C8B-B14F-4D97-AF65-F5344CB8AC3E}">
        <p14:creationId xmlns:p14="http://schemas.microsoft.com/office/powerpoint/2010/main" val="966967646"/>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Continue</a:t>
            </a:r>
          </a:p>
        </p:txBody>
      </p:sp>
      <p:sp>
        <p:nvSpPr>
          <p:cNvPr id="3" name="Content Placeholder 2"/>
          <p:cNvSpPr>
            <a:spLocks noGrp="1"/>
          </p:cNvSpPr>
          <p:nvPr>
            <p:ph idx="1"/>
          </p:nvPr>
        </p:nvSpPr>
        <p:spPr/>
        <p:txBody>
          <a:bodyPr/>
          <a:lstStyle/>
          <a:p>
            <a:r>
              <a:rPr lang="en-US"/>
              <a:t>Now to display the stored image, we simply need to get the download </a:t>
            </a:r>
            <a:r>
              <a:rPr lang="en-US" err="1"/>
              <a:t>url</a:t>
            </a:r>
            <a:r>
              <a:rPr lang="en-US"/>
              <a:t> for that image. That’s exactly what we are doing with the </a:t>
            </a:r>
            <a:r>
              <a:rPr lang="en-US">
                <a:solidFill>
                  <a:srgbClr val="C00000"/>
                </a:solidFill>
              </a:rPr>
              <a:t>display() </a:t>
            </a:r>
            <a:r>
              <a:rPr lang="en-US"/>
              <a:t>function. Then we are using zone to update </a:t>
            </a:r>
            <a:r>
              <a:rPr lang="en-US" err="1"/>
              <a:t>imgsource</a:t>
            </a:r>
            <a:r>
              <a:rPr lang="en-US"/>
              <a:t> variable which are using in the &lt;</a:t>
            </a:r>
            <a:r>
              <a:rPr lang="en-US" err="1"/>
              <a:t>img</a:t>
            </a:r>
            <a:r>
              <a:rPr lang="en-US"/>
              <a:t>&gt; tag to display our image on the mobile screen.</a:t>
            </a:r>
          </a:p>
          <a:p>
            <a:endParaRPr lang="en-US"/>
          </a:p>
          <a:p>
            <a:r>
              <a:rPr lang="en-US"/>
              <a:t>That’s it, that’s exactly what we need to store an image in firebase storage and retrieve it.</a:t>
            </a:r>
          </a:p>
          <a:p>
            <a:endParaRPr lang="en-US"/>
          </a:p>
        </p:txBody>
      </p:sp>
    </p:spTree>
    <p:extLst>
      <p:ext uri="{BB962C8B-B14F-4D97-AF65-F5344CB8AC3E}">
        <p14:creationId xmlns:p14="http://schemas.microsoft.com/office/powerpoint/2010/main" val="4147830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Go to Firebase Project</a:t>
            </a:r>
          </a:p>
        </p:txBody>
      </p:sp>
      <p:pic>
        <p:nvPicPr>
          <p:cNvPr id="11" name="Picture 10"/>
          <p:cNvPicPr>
            <a:picLocks noChangeAspect="1"/>
          </p:cNvPicPr>
          <p:nvPr/>
        </p:nvPicPr>
        <p:blipFill>
          <a:blip r:embed="rId2"/>
          <a:stretch>
            <a:fillRect/>
          </a:stretch>
        </p:blipFill>
        <p:spPr>
          <a:xfrm>
            <a:off x="762000" y="1905000"/>
            <a:ext cx="5943600" cy="4234130"/>
          </a:xfrm>
          <a:prstGeom prst="rect">
            <a:avLst/>
          </a:prstGeom>
          <a:ln>
            <a:solidFill>
              <a:schemeClr val="tx1"/>
            </a:solidFill>
          </a:ln>
        </p:spPr>
      </p:pic>
      <p:sp>
        <p:nvSpPr>
          <p:cNvPr id="9" name="Right Arrow 8"/>
          <p:cNvSpPr/>
          <p:nvPr/>
        </p:nvSpPr>
        <p:spPr>
          <a:xfrm rot="10800000">
            <a:off x="2362200" y="2267634"/>
            <a:ext cx="762000" cy="3048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145857" y="2096868"/>
            <a:ext cx="1447800" cy="646331"/>
          </a:xfrm>
          <a:prstGeom prst="rect">
            <a:avLst/>
          </a:prstGeom>
          <a:noFill/>
        </p:spPr>
        <p:txBody>
          <a:bodyPr wrap="square" rtlCol="0">
            <a:spAutoFit/>
          </a:bodyPr>
          <a:lstStyle/>
          <a:p>
            <a:r>
              <a:rPr lang="en-US"/>
              <a:t>Project Settings</a:t>
            </a:r>
          </a:p>
        </p:txBody>
      </p:sp>
      <p:sp>
        <p:nvSpPr>
          <p:cNvPr id="12" name="TextBox 11"/>
          <p:cNvSpPr txBox="1"/>
          <p:nvPr/>
        </p:nvSpPr>
        <p:spPr>
          <a:xfrm>
            <a:off x="685800" y="1417638"/>
            <a:ext cx="4724400" cy="369332"/>
          </a:xfrm>
          <a:prstGeom prst="rect">
            <a:avLst/>
          </a:prstGeom>
          <a:noFill/>
        </p:spPr>
        <p:txBody>
          <a:bodyPr wrap="square" rtlCol="0">
            <a:spAutoFit/>
          </a:bodyPr>
          <a:lstStyle/>
          <a:p>
            <a:r>
              <a:rPr lang="en-US"/>
              <a:t>Project Overview: Select           </a:t>
            </a:r>
            <a:r>
              <a:rPr lang="en-US" b="1"/>
              <a:t>Project Settings</a:t>
            </a:r>
          </a:p>
        </p:txBody>
      </p:sp>
      <p:pic>
        <p:nvPicPr>
          <p:cNvPr id="13" name="Picture 12"/>
          <p:cNvPicPr>
            <a:picLocks noChangeAspect="1"/>
          </p:cNvPicPr>
          <p:nvPr/>
        </p:nvPicPr>
        <p:blipFill>
          <a:blip r:embed="rId3"/>
          <a:stretch>
            <a:fillRect/>
          </a:stretch>
        </p:blipFill>
        <p:spPr>
          <a:xfrm>
            <a:off x="3181350" y="1457106"/>
            <a:ext cx="323850" cy="304800"/>
          </a:xfrm>
          <a:prstGeom prst="rect">
            <a:avLst/>
          </a:prstGeom>
        </p:spPr>
      </p:pic>
    </p:spTree>
    <p:extLst>
      <p:ext uri="{BB962C8B-B14F-4D97-AF65-F5344CB8AC3E}">
        <p14:creationId xmlns:p14="http://schemas.microsoft.com/office/powerpoint/2010/main" val="738567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Firebase</a:t>
            </a:r>
          </a:p>
        </p:txBody>
      </p:sp>
      <p:sp>
        <p:nvSpPr>
          <p:cNvPr id="3" name="Content Placeholder 2"/>
          <p:cNvSpPr>
            <a:spLocks noGrp="1"/>
          </p:cNvSpPr>
          <p:nvPr>
            <p:ph idx="1"/>
          </p:nvPr>
        </p:nvSpPr>
        <p:spPr>
          <a:xfrm>
            <a:off x="457200" y="1417638"/>
            <a:ext cx="7620000" cy="4983162"/>
          </a:xfrm>
        </p:spPr>
        <p:txBody>
          <a:bodyPr/>
          <a:lstStyle/>
          <a:p>
            <a:pPr marL="114300" indent="0">
              <a:buNone/>
            </a:pPr>
            <a:r>
              <a:rPr lang="en-US"/>
              <a:t>In </a:t>
            </a:r>
            <a:r>
              <a:rPr lang="en-US" b="1"/>
              <a:t>Settings &gt;  General </a:t>
            </a:r>
            <a:r>
              <a:rPr lang="en-US"/>
              <a:t>: Scroll down</a:t>
            </a:r>
          </a:p>
        </p:txBody>
      </p:sp>
      <p:pic>
        <p:nvPicPr>
          <p:cNvPr id="5" name="Picture 4"/>
          <p:cNvPicPr>
            <a:picLocks noChangeAspect="1"/>
          </p:cNvPicPr>
          <p:nvPr/>
        </p:nvPicPr>
        <p:blipFill>
          <a:blip r:embed="rId2"/>
          <a:stretch>
            <a:fillRect/>
          </a:stretch>
        </p:blipFill>
        <p:spPr>
          <a:xfrm>
            <a:off x="533400" y="1981200"/>
            <a:ext cx="7543800" cy="4419600"/>
          </a:xfrm>
          <a:prstGeom prst="rect">
            <a:avLst/>
          </a:prstGeom>
          <a:ln>
            <a:solidFill>
              <a:schemeClr val="tx1"/>
            </a:solidFill>
          </a:ln>
        </p:spPr>
      </p:pic>
    </p:spTree>
    <p:extLst>
      <p:ext uri="{BB962C8B-B14F-4D97-AF65-F5344CB8AC3E}">
        <p14:creationId xmlns:p14="http://schemas.microsoft.com/office/powerpoint/2010/main" val="2619186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15962"/>
          </a:xfrm>
        </p:spPr>
        <p:txBody>
          <a:bodyPr anchor="t"/>
          <a:lstStyle/>
          <a:p>
            <a:r>
              <a:rPr lang="en-US" sz="3600"/>
              <a:t>Linking ionic to Firebase project</a:t>
            </a:r>
          </a:p>
        </p:txBody>
      </p:sp>
      <p:sp>
        <p:nvSpPr>
          <p:cNvPr id="3" name="Content Placeholder 2"/>
          <p:cNvSpPr>
            <a:spLocks noGrp="1"/>
          </p:cNvSpPr>
          <p:nvPr>
            <p:ph idx="1"/>
          </p:nvPr>
        </p:nvSpPr>
        <p:spPr>
          <a:xfrm>
            <a:off x="457200" y="1081230"/>
            <a:ext cx="3733800" cy="5457540"/>
          </a:xfrm>
        </p:spPr>
        <p:txBody>
          <a:bodyPr>
            <a:normAutofit/>
          </a:bodyPr>
          <a:lstStyle/>
          <a:p>
            <a:r>
              <a:rPr lang="en-US"/>
              <a:t>In the </a:t>
            </a:r>
            <a:r>
              <a:rPr lang="en-US" sz="1800" err="1">
                <a:latin typeface="Courier New" panose="02070309020205020404" pitchFamily="49" charset="0"/>
                <a:cs typeface="Courier New" panose="02070309020205020404" pitchFamily="49" charset="0"/>
              </a:rPr>
              <a:t>app.module.ts</a:t>
            </a:r>
            <a:r>
              <a:rPr lang="en-US" sz="1800"/>
              <a:t> </a:t>
            </a:r>
            <a:r>
              <a:rPr lang="en-US"/>
              <a:t>file create a reference to firebase credentials as follows:</a:t>
            </a:r>
          </a:p>
          <a:p>
            <a:endParaRPr lang="en-US"/>
          </a:p>
          <a:p>
            <a:pPr marL="346075" indent="0">
              <a:buNone/>
            </a:pPr>
            <a:r>
              <a:rPr lang="en-US" sz="1900" err="1">
                <a:solidFill>
                  <a:srgbClr val="0000FF"/>
                </a:solidFill>
                <a:latin typeface="Consolas"/>
              </a:rPr>
              <a:t>var</a:t>
            </a:r>
            <a:r>
              <a:rPr lang="en-US" sz="1900">
                <a:solidFill>
                  <a:srgbClr val="000000"/>
                </a:solidFill>
                <a:latin typeface="Consolas"/>
              </a:rPr>
              <a:t> </a:t>
            </a:r>
            <a:r>
              <a:rPr lang="en-US" sz="1900" err="1">
                <a:solidFill>
                  <a:srgbClr val="000000"/>
                </a:solidFill>
                <a:latin typeface="Consolas"/>
              </a:rPr>
              <a:t>firebaseConfig</a:t>
            </a:r>
            <a:r>
              <a:rPr lang="en-US" sz="1900">
                <a:solidFill>
                  <a:srgbClr val="000000"/>
                </a:solidFill>
                <a:latin typeface="Consolas"/>
              </a:rPr>
              <a:t> = {}</a:t>
            </a:r>
          </a:p>
          <a:p>
            <a:pPr marL="346075" indent="0">
              <a:buNone/>
            </a:pPr>
            <a:endParaRPr lang="en-US" sz="1900">
              <a:solidFill>
                <a:srgbClr val="000000"/>
              </a:solidFill>
              <a:latin typeface="Consolas"/>
            </a:endParaRPr>
          </a:p>
          <a:p>
            <a:r>
              <a:rPr lang="en-US"/>
              <a:t>We will fill this with the our credentials from the firebase dashboard. Copy the </a:t>
            </a:r>
            <a:r>
              <a:rPr lang="en-US" b="1" err="1"/>
              <a:t>var</a:t>
            </a:r>
            <a:r>
              <a:rPr lang="en-US" b="1"/>
              <a:t> </a:t>
            </a:r>
            <a:r>
              <a:rPr lang="en-US" b="1" err="1"/>
              <a:t>firebaseConfig</a:t>
            </a:r>
            <a:r>
              <a:rPr lang="en-US" b="1"/>
              <a:t> </a:t>
            </a:r>
            <a:r>
              <a:rPr lang="en-US"/>
              <a:t>content to your ionic project in the </a:t>
            </a:r>
            <a:r>
              <a:rPr lang="en-US" sz="1800" err="1">
                <a:latin typeface="Courier New" panose="02070309020205020404" pitchFamily="49" charset="0"/>
                <a:cs typeface="Courier New" panose="02070309020205020404" pitchFamily="49" charset="0"/>
              </a:rPr>
              <a:t>app.module.ts</a:t>
            </a:r>
            <a:r>
              <a:rPr lang="en-US"/>
              <a:t> file</a:t>
            </a:r>
          </a:p>
        </p:txBody>
      </p:sp>
      <p:pic>
        <p:nvPicPr>
          <p:cNvPr id="4" name="Picture 3"/>
          <p:cNvPicPr>
            <a:picLocks noChangeAspect="1"/>
          </p:cNvPicPr>
          <p:nvPr/>
        </p:nvPicPr>
        <p:blipFill>
          <a:blip r:embed="rId2"/>
          <a:stretch>
            <a:fillRect/>
          </a:stretch>
        </p:blipFill>
        <p:spPr>
          <a:xfrm>
            <a:off x="4286250" y="1081230"/>
            <a:ext cx="4857750" cy="5776770"/>
          </a:xfrm>
          <a:prstGeom prst="rect">
            <a:avLst/>
          </a:prstGeom>
          <a:ln>
            <a:solidFill>
              <a:schemeClr val="tx1"/>
            </a:solidFill>
          </a:ln>
        </p:spPr>
      </p:pic>
      <p:cxnSp>
        <p:nvCxnSpPr>
          <p:cNvPr id="6" name="Straight Arrow Connector 5"/>
          <p:cNvCxnSpPr/>
          <p:nvPr/>
        </p:nvCxnSpPr>
        <p:spPr>
          <a:xfrm flipH="1">
            <a:off x="6400800" y="3657600"/>
            <a:ext cx="198120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6721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App.module.ts</a:t>
            </a:r>
            <a:endParaRPr lang="en-US"/>
          </a:p>
        </p:txBody>
      </p:sp>
      <p:sp>
        <p:nvSpPr>
          <p:cNvPr id="3" name="Content Placeholder 2"/>
          <p:cNvSpPr>
            <a:spLocks noGrp="1"/>
          </p:cNvSpPr>
          <p:nvPr>
            <p:ph idx="1"/>
          </p:nvPr>
        </p:nvSpPr>
        <p:spPr/>
        <p:txBody>
          <a:bodyPr>
            <a:normAutofit/>
          </a:bodyPr>
          <a:lstStyle/>
          <a:p>
            <a:r>
              <a:rPr lang="en-US" sz="1800" err="1">
                <a:solidFill>
                  <a:srgbClr val="0000FF"/>
                </a:solidFill>
                <a:latin typeface="Consolas"/>
              </a:rPr>
              <a:t>var</a:t>
            </a:r>
            <a:r>
              <a:rPr lang="en-US" sz="1800">
                <a:solidFill>
                  <a:srgbClr val="000000"/>
                </a:solidFill>
                <a:latin typeface="Consolas"/>
              </a:rPr>
              <a:t> </a:t>
            </a:r>
            <a:r>
              <a:rPr lang="en-US" sz="1800" err="1">
                <a:solidFill>
                  <a:srgbClr val="000000"/>
                </a:solidFill>
                <a:latin typeface="Consolas"/>
              </a:rPr>
              <a:t>firebaseConfig</a:t>
            </a:r>
            <a:r>
              <a:rPr lang="en-US" sz="1800">
                <a:solidFill>
                  <a:srgbClr val="000000"/>
                </a:solidFill>
                <a:latin typeface="Consolas"/>
              </a:rPr>
              <a:t> = {</a:t>
            </a:r>
          </a:p>
          <a:p>
            <a:pPr marL="411480" lvl="1" indent="0">
              <a:buNone/>
            </a:pPr>
            <a:r>
              <a:rPr lang="en-US" sz="1600" err="1">
                <a:solidFill>
                  <a:srgbClr val="000000"/>
                </a:solidFill>
                <a:latin typeface="Consolas"/>
              </a:rPr>
              <a:t>apiKey</a:t>
            </a:r>
            <a:r>
              <a:rPr lang="en-US" sz="1600">
                <a:solidFill>
                  <a:srgbClr val="000000"/>
                </a:solidFill>
                <a:latin typeface="Consolas"/>
              </a:rPr>
              <a:t>: </a:t>
            </a:r>
            <a:r>
              <a:rPr lang="en-US" sz="1600">
                <a:solidFill>
                  <a:srgbClr val="A31515"/>
                </a:solidFill>
                <a:latin typeface="Consolas"/>
              </a:rPr>
              <a:t>"AIzaSyA0M-bflj5OlFIdBwBQmGjaffhFjbZFQjc"</a:t>
            </a:r>
            <a:r>
              <a:rPr lang="en-US" sz="1600">
                <a:solidFill>
                  <a:srgbClr val="000000"/>
                </a:solidFill>
                <a:latin typeface="Consolas"/>
              </a:rPr>
              <a:t>,</a:t>
            </a:r>
          </a:p>
          <a:p>
            <a:pPr marL="411480" lvl="1" indent="0">
              <a:buNone/>
            </a:pPr>
            <a:r>
              <a:rPr lang="en-US" sz="1600" err="1">
                <a:solidFill>
                  <a:srgbClr val="000000"/>
                </a:solidFill>
                <a:latin typeface="Consolas"/>
              </a:rPr>
              <a:t>authDomain</a:t>
            </a:r>
            <a:r>
              <a:rPr lang="en-US" sz="1600">
                <a:solidFill>
                  <a:srgbClr val="000000"/>
                </a:solidFill>
                <a:latin typeface="Consolas"/>
              </a:rPr>
              <a:t>: </a:t>
            </a:r>
            <a:r>
              <a:rPr lang="en-US" sz="1600">
                <a:solidFill>
                  <a:srgbClr val="A31515"/>
                </a:solidFill>
                <a:latin typeface="Consolas"/>
              </a:rPr>
              <a:t>"fir-crud-e772f.firebaseapp.com"</a:t>
            </a:r>
            <a:r>
              <a:rPr lang="en-US" sz="1600">
                <a:solidFill>
                  <a:srgbClr val="000000"/>
                </a:solidFill>
                <a:latin typeface="Consolas"/>
              </a:rPr>
              <a:t>,</a:t>
            </a:r>
          </a:p>
          <a:p>
            <a:pPr marL="411480" lvl="1" indent="0">
              <a:buNone/>
            </a:pPr>
            <a:r>
              <a:rPr lang="en-US" sz="1600" err="1">
                <a:solidFill>
                  <a:srgbClr val="000000"/>
                </a:solidFill>
                <a:latin typeface="Consolas"/>
              </a:rPr>
              <a:t>databaseURL</a:t>
            </a:r>
            <a:r>
              <a:rPr lang="en-US" sz="1600">
                <a:solidFill>
                  <a:srgbClr val="000000"/>
                </a:solidFill>
                <a:latin typeface="Consolas"/>
              </a:rPr>
              <a:t>: </a:t>
            </a:r>
            <a:r>
              <a:rPr lang="en-US" sz="1600">
                <a:solidFill>
                  <a:srgbClr val="A31515"/>
                </a:solidFill>
                <a:latin typeface="Consolas"/>
              </a:rPr>
              <a:t>"https://fir-crud-e772f.firebaseio.com"</a:t>
            </a:r>
            <a:r>
              <a:rPr lang="en-US" sz="1600">
                <a:solidFill>
                  <a:srgbClr val="000000"/>
                </a:solidFill>
                <a:latin typeface="Consolas"/>
              </a:rPr>
              <a:t>,</a:t>
            </a:r>
          </a:p>
          <a:p>
            <a:pPr marL="411480" lvl="1" indent="0">
              <a:buNone/>
            </a:pPr>
            <a:r>
              <a:rPr lang="en-US" sz="1600" err="1">
                <a:solidFill>
                  <a:srgbClr val="000000"/>
                </a:solidFill>
                <a:latin typeface="Consolas"/>
              </a:rPr>
              <a:t>projectId</a:t>
            </a:r>
            <a:r>
              <a:rPr lang="en-US" sz="1600">
                <a:solidFill>
                  <a:srgbClr val="000000"/>
                </a:solidFill>
                <a:latin typeface="Consolas"/>
              </a:rPr>
              <a:t>: </a:t>
            </a:r>
            <a:r>
              <a:rPr lang="en-US" sz="1600">
                <a:solidFill>
                  <a:srgbClr val="A31515"/>
                </a:solidFill>
                <a:latin typeface="Consolas"/>
              </a:rPr>
              <a:t>"fir-crud-e772f"</a:t>
            </a:r>
            <a:r>
              <a:rPr lang="en-US" sz="1600">
                <a:solidFill>
                  <a:srgbClr val="000000"/>
                </a:solidFill>
                <a:latin typeface="Consolas"/>
              </a:rPr>
              <a:t>,</a:t>
            </a:r>
          </a:p>
          <a:p>
            <a:pPr marL="411480" lvl="1" indent="0">
              <a:buNone/>
            </a:pPr>
            <a:r>
              <a:rPr lang="en-US" sz="1600" err="1">
                <a:solidFill>
                  <a:srgbClr val="000000"/>
                </a:solidFill>
                <a:latin typeface="Consolas"/>
              </a:rPr>
              <a:t>storageBucket</a:t>
            </a:r>
            <a:r>
              <a:rPr lang="en-US" sz="1600">
                <a:solidFill>
                  <a:srgbClr val="000000"/>
                </a:solidFill>
                <a:latin typeface="Consolas"/>
              </a:rPr>
              <a:t>: </a:t>
            </a:r>
            <a:r>
              <a:rPr lang="en-US" sz="1600">
                <a:solidFill>
                  <a:srgbClr val="A31515"/>
                </a:solidFill>
                <a:latin typeface="Consolas"/>
              </a:rPr>
              <a:t>"fir-crud-e772f.appspot.com"</a:t>
            </a:r>
            <a:r>
              <a:rPr lang="en-US" sz="1600">
                <a:solidFill>
                  <a:srgbClr val="000000"/>
                </a:solidFill>
                <a:latin typeface="Consolas"/>
              </a:rPr>
              <a:t>,</a:t>
            </a:r>
          </a:p>
          <a:p>
            <a:pPr marL="411480" lvl="1" indent="0">
              <a:buNone/>
            </a:pPr>
            <a:r>
              <a:rPr lang="en-US" sz="1600" err="1">
                <a:solidFill>
                  <a:srgbClr val="000000"/>
                </a:solidFill>
                <a:latin typeface="Consolas"/>
              </a:rPr>
              <a:t>messagingSenderId</a:t>
            </a:r>
            <a:r>
              <a:rPr lang="en-US" sz="1600">
                <a:solidFill>
                  <a:srgbClr val="000000"/>
                </a:solidFill>
                <a:latin typeface="Consolas"/>
              </a:rPr>
              <a:t>: </a:t>
            </a:r>
            <a:r>
              <a:rPr lang="en-US" sz="1600">
                <a:solidFill>
                  <a:srgbClr val="A31515"/>
                </a:solidFill>
                <a:latin typeface="Consolas"/>
              </a:rPr>
              <a:t>"1058428558056"</a:t>
            </a:r>
            <a:endParaRPr lang="en-US" sz="1600">
              <a:solidFill>
                <a:srgbClr val="000000"/>
              </a:solidFill>
              <a:latin typeface="Consolas"/>
            </a:endParaRPr>
          </a:p>
          <a:p>
            <a:pPr marL="114300" indent="0">
              <a:buNone/>
            </a:pPr>
            <a:r>
              <a:rPr lang="en-US" sz="1800">
                <a:solidFill>
                  <a:srgbClr val="000000"/>
                </a:solidFill>
                <a:latin typeface="Consolas"/>
              </a:rPr>
              <a:t>}</a:t>
            </a:r>
          </a:p>
          <a:p>
            <a:pPr marL="411480" lvl="1" indent="0">
              <a:buNone/>
            </a:pPr>
            <a:endParaRPr lang="en-US" sz="1600">
              <a:solidFill>
                <a:srgbClr val="000000"/>
              </a:solidFill>
              <a:latin typeface="Consolas"/>
            </a:endParaRPr>
          </a:p>
          <a:p>
            <a:pPr marL="285750" lvl="1" indent="-285750"/>
            <a:r>
              <a:rPr lang="en-US" sz="1600">
                <a:solidFill>
                  <a:srgbClr val="000000"/>
                </a:solidFill>
                <a:latin typeface="Consolas"/>
              </a:rPr>
              <a:t>Now we can inject </a:t>
            </a:r>
            <a:r>
              <a:rPr lang="en-US" sz="1600" err="1">
                <a:latin typeface="Courier New" panose="02070309020205020404" pitchFamily="49" charset="0"/>
                <a:cs typeface="Courier New" panose="02070309020205020404" pitchFamily="49" charset="0"/>
              </a:rPr>
              <a:t>firebaseConfig</a:t>
            </a:r>
            <a:r>
              <a:rPr lang="en-US" sz="1600"/>
              <a:t>  </a:t>
            </a:r>
            <a:r>
              <a:rPr lang="en-US" sz="1600">
                <a:solidFill>
                  <a:srgbClr val="000000"/>
                </a:solidFill>
                <a:latin typeface="Consolas"/>
              </a:rPr>
              <a:t>into </a:t>
            </a:r>
          </a:p>
          <a:p>
            <a:pPr marL="114300" indent="0">
              <a:buNone/>
            </a:pPr>
            <a:r>
              <a:rPr lang="en-US" sz="1800" err="1">
                <a:solidFill>
                  <a:schemeClr val="accent1">
                    <a:lumMod val="75000"/>
                  </a:schemeClr>
                </a:solidFill>
                <a:latin typeface="Consolas"/>
              </a:rPr>
              <a:t>AngularFireModule.initializeApp</a:t>
            </a:r>
            <a:r>
              <a:rPr lang="en-US" sz="1800">
                <a:solidFill>
                  <a:schemeClr val="accent1">
                    <a:lumMod val="75000"/>
                  </a:schemeClr>
                </a:solidFill>
                <a:latin typeface="Consolas"/>
              </a:rPr>
              <a:t>(</a:t>
            </a:r>
            <a:r>
              <a:rPr lang="en-US" sz="1800" err="1">
                <a:solidFill>
                  <a:srgbClr val="000000"/>
                </a:solidFill>
                <a:latin typeface="Consolas"/>
              </a:rPr>
              <a:t>firebaseConfig</a:t>
            </a:r>
            <a:r>
              <a:rPr lang="en-US" sz="1400">
                <a:solidFill>
                  <a:schemeClr val="accent1">
                    <a:lumMod val="75000"/>
                  </a:schemeClr>
                </a:solidFill>
                <a:latin typeface="Consolas"/>
              </a:rPr>
              <a:t>)</a:t>
            </a:r>
          </a:p>
          <a:p>
            <a:pPr marL="114300" indent="0">
              <a:buNone/>
            </a:pPr>
            <a:endParaRPr lang="en-US" sz="1800"/>
          </a:p>
        </p:txBody>
      </p:sp>
    </p:spTree>
    <p:extLst>
      <p:ext uri="{BB962C8B-B14F-4D97-AF65-F5344CB8AC3E}">
        <p14:creationId xmlns:p14="http://schemas.microsoft.com/office/powerpoint/2010/main" val="227515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Firebase</a:t>
            </a:r>
          </a:p>
        </p:txBody>
      </p:sp>
      <p:sp>
        <p:nvSpPr>
          <p:cNvPr id="3" name="Content Placeholder 2"/>
          <p:cNvSpPr>
            <a:spLocks noGrp="1"/>
          </p:cNvSpPr>
          <p:nvPr>
            <p:ph idx="1"/>
          </p:nvPr>
        </p:nvSpPr>
        <p:spPr/>
        <p:txBody>
          <a:bodyPr/>
          <a:lstStyle/>
          <a:p>
            <a:r>
              <a:rPr lang="en-US"/>
              <a:t>Firebase is a Backend-as-a-Service</a:t>
            </a:r>
          </a:p>
          <a:p>
            <a:endParaRPr lang="en-US"/>
          </a:p>
          <a:p>
            <a:r>
              <a:rPr lang="en-US"/>
              <a:t>Firebase frees developers to focus their implementation towards user experiences. </a:t>
            </a:r>
          </a:p>
          <a:p>
            <a:endParaRPr lang="en-US"/>
          </a:p>
          <a:p>
            <a:r>
              <a:rPr lang="en-US"/>
              <a:t>You don’t need to manage servers. You don’t need to write APIs. Firebase is your server, your API and your </a:t>
            </a:r>
            <a:r>
              <a:rPr lang="en-US" err="1"/>
              <a:t>datastore</a:t>
            </a:r>
            <a:r>
              <a:rPr lang="en-US"/>
              <a:t>.</a:t>
            </a:r>
          </a:p>
          <a:p>
            <a:endParaRPr lang="en-US"/>
          </a:p>
          <a:p>
            <a:pPr lvl="1"/>
            <a:r>
              <a:rPr lang="en-US"/>
              <a:t>It’s a </a:t>
            </a:r>
            <a:r>
              <a:rPr lang="en-US" err="1"/>
              <a:t>Realtime</a:t>
            </a:r>
            <a:r>
              <a:rPr lang="en-US"/>
              <a:t> Database/ </a:t>
            </a:r>
            <a:r>
              <a:rPr lang="en-US" err="1"/>
              <a:t>Firestore</a:t>
            </a:r>
            <a:r>
              <a:rPr lang="en-US"/>
              <a:t> Database</a:t>
            </a:r>
          </a:p>
          <a:p>
            <a:pPr lvl="1"/>
            <a:r>
              <a:rPr lang="en-US"/>
              <a:t>It’s File Storage</a:t>
            </a:r>
          </a:p>
          <a:p>
            <a:pPr lvl="1"/>
            <a:r>
              <a:rPr lang="en-US"/>
              <a:t>It’s Authentication</a:t>
            </a:r>
          </a:p>
          <a:p>
            <a:pPr lvl="1"/>
            <a:r>
              <a:rPr lang="en-US"/>
              <a:t>..</a:t>
            </a:r>
          </a:p>
          <a:p>
            <a:pPr marL="114300" indent="0">
              <a:buNone/>
            </a:pPr>
            <a:endParaRPr lang="en-US"/>
          </a:p>
        </p:txBody>
      </p:sp>
    </p:spTree>
    <p:extLst>
      <p:ext uri="{BB962C8B-B14F-4D97-AF65-F5344CB8AC3E}">
        <p14:creationId xmlns:p14="http://schemas.microsoft.com/office/powerpoint/2010/main" val="26588085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4657725" cy="39433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051"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72000" y="2819400"/>
            <a:ext cx="3464057" cy="37338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5" name="Straight Arrow Connector 4"/>
          <p:cNvCxnSpPr/>
          <p:nvPr/>
        </p:nvCxnSpPr>
        <p:spPr>
          <a:xfrm>
            <a:off x="4953000" y="1981200"/>
            <a:ext cx="685800" cy="83820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5047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t>Cloud </a:t>
            </a:r>
            <a:r>
              <a:rPr lang="en-US" err="1"/>
              <a:t>Firestore</a:t>
            </a:r>
            <a:endParaRPr lang="en-US"/>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955234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Choose a database</a:t>
            </a:r>
          </a:p>
        </p:txBody>
      </p:sp>
      <p:sp>
        <p:nvSpPr>
          <p:cNvPr id="3" name="Content Placeholder 2"/>
          <p:cNvSpPr>
            <a:spLocks noGrp="1"/>
          </p:cNvSpPr>
          <p:nvPr>
            <p:ph idx="1"/>
          </p:nvPr>
        </p:nvSpPr>
        <p:spPr/>
        <p:txBody>
          <a:bodyPr>
            <a:normAutofit/>
          </a:bodyPr>
          <a:lstStyle/>
          <a:p>
            <a:r>
              <a:rPr lang="en-US" b="1"/>
              <a:t>Cloud </a:t>
            </a:r>
            <a:r>
              <a:rPr lang="en-US" b="1" err="1"/>
              <a:t>Firestore</a:t>
            </a:r>
            <a:r>
              <a:rPr lang="en-US"/>
              <a:t> is Firebase's new flagship database for mobile app development. It improves on the successes of the </a:t>
            </a:r>
            <a:r>
              <a:rPr lang="en-US" err="1"/>
              <a:t>Realtime</a:t>
            </a:r>
            <a:r>
              <a:rPr lang="en-US"/>
              <a:t> Database with a new, more intuitive data model. Cloud </a:t>
            </a:r>
            <a:r>
              <a:rPr lang="en-US" err="1"/>
              <a:t>Firestore</a:t>
            </a:r>
            <a:r>
              <a:rPr lang="en-US"/>
              <a:t> also features richer, faster queries and scales better than the </a:t>
            </a:r>
            <a:r>
              <a:rPr lang="en-US" err="1"/>
              <a:t>Realtime</a:t>
            </a:r>
            <a:r>
              <a:rPr lang="en-US"/>
              <a:t> Database.</a:t>
            </a:r>
          </a:p>
          <a:p>
            <a:endParaRPr lang="en-US" b="1"/>
          </a:p>
          <a:p>
            <a:r>
              <a:rPr lang="en-US" b="1" err="1"/>
              <a:t>Realtime</a:t>
            </a:r>
            <a:r>
              <a:rPr lang="en-US" b="1"/>
              <a:t> Database</a:t>
            </a:r>
            <a:r>
              <a:rPr lang="en-US"/>
              <a:t> is Firebase's original database. It's an efficient, low-latency solution for mobile apps that require synced states across clients in </a:t>
            </a:r>
            <a:r>
              <a:rPr lang="en-US" err="1"/>
              <a:t>realtime</a:t>
            </a:r>
            <a:r>
              <a:rPr lang="en-US"/>
              <a:t>.</a:t>
            </a:r>
          </a:p>
          <a:p>
            <a:endParaRPr lang="en-US"/>
          </a:p>
          <a:p>
            <a:r>
              <a:rPr lang="en-US" b="1"/>
              <a:t>Data model</a:t>
            </a:r>
          </a:p>
          <a:p>
            <a:pPr marL="411480" lvl="1" indent="0">
              <a:buNone/>
            </a:pPr>
            <a:r>
              <a:rPr lang="en-US"/>
              <a:t>Both </a:t>
            </a:r>
            <a:r>
              <a:rPr lang="en-US" err="1"/>
              <a:t>Realtime</a:t>
            </a:r>
            <a:r>
              <a:rPr lang="en-US"/>
              <a:t> Database and Cloud </a:t>
            </a:r>
            <a:r>
              <a:rPr lang="en-US" err="1"/>
              <a:t>Firestore</a:t>
            </a:r>
            <a:r>
              <a:rPr lang="en-US"/>
              <a:t> are </a:t>
            </a:r>
            <a:r>
              <a:rPr lang="en-US" b="1">
                <a:solidFill>
                  <a:srgbClr val="C00000"/>
                </a:solidFill>
              </a:rPr>
              <a:t>NoSQL</a:t>
            </a:r>
            <a:r>
              <a:rPr lang="en-US"/>
              <a:t> Databases.</a:t>
            </a:r>
          </a:p>
          <a:p>
            <a:endParaRPr lang="en-US"/>
          </a:p>
          <a:p>
            <a:endParaRPr lang="en-US"/>
          </a:p>
        </p:txBody>
      </p:sp>
    </p:spTree>
    <p:extLst>
      <p:ext uri="{BB962C8B-B14F-4D97-AF65-F5344CB8AC3E}">
        <p14:creationId xmlns:p14="http://schemas.microsoft.com/office/powerpoint/2010/main" val="15905516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457200" y="685800"/>
          <a:ext cx="7620000" cy="5269903"/>
        </p:xfrm>
        <a:graphic>
          <a:graphicData uri="http://schemas.openxmlformats.org/drawingml/2006/table">
            <a:tbl>
              <a:tblPr/>
              <a:tblGrid>
                <a:gridCol w="3810000">
                  <a:extLst>
                    <a:ext uri="{9D8B030D-6E8A-4147-A177-3AD203B41FA5}">
                      <a16:colId xmlns:a16="http://schemas.microsoft.com/office/drawing/2014/main" val="2135006423"/>
                    </a:ext>
                  </a:extLst>
                </a:gridCol>
                <a:gridCol w="3810000">
                  <a:extLst>
                    <a:ext uri="{9D8B030D-6E8A-4147-A177-3AD203B41FA5}">
                      <a16:colId xmlns:a16="http://schemas.microsoft.com/office/drawing/2014/main" val="367552277"/>
                    </a:ext>
                  </a:extLst>
                </a:gridCol>
              </a:tblGrid>
              <a:tr h="607755">
                <a:tc>
                  <a:txBody>
                    <a:bodyPr/>
                    <a:lstStyle/>
                    <a:p>
                      <a:pPr algn="l" fontAlgn="ctr"/>
                      <a:r>
                        <a:rPr lang="en-US" b="1" i="0" cap="all" baseline="0" err="1">
                          <a:solidFill>
                            <a:srgbClr val="FFFFFF"/>
                          </a:solidFill>
                          <a:effectLst/>
                          <a:latin typeface="Roboto"/>
                        </a:rPr>
                        <a:t>Realtime</a:t>
                      </a:r>
                      <a:r>
                        <a:rPr lang="en-US" b="0" i="0" cap="all" baseline="0">
                          <a:solidFill>
                            <a:srgbClr val="FFFFFF"/>
                          </a:solidFill>
                          <a:effectLst/>
                          <a:latin typeface="Roboto"/>
                        </a:rPr>
                        <a:t> </a:t>
                      </a:r>
                      <a:r>
                        <a:rPr lang="en-US" b="1" i="0" cap="all" baseline="0">
                          <a:solidFill>
                            <a:srgbClr val="FFFFFF"/>
                          </a:solidFill>
                          <a:effectLst/>
                          <a:latin typeface="Roboto"/>
                        </a:rPr>
                        <a:t>Database</a:t>
                      </a:r>
                    </a:p>
                  </a:txBody>
                  <a:tcPr marL="76200" marR="76200" marT="76200" marB="762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75000"/>
                      </a:schemeClr>
                    </a:solidFill>
                  </a:tcPr>
                </a:tc>
                <a:tc>
                  <a:txBody>
                    <a:bodyPr/>
                    <a:lstStyle/>
                    <a:p>
                      <a:pPr marL="0" algn="l" defTabSz="914400" rtl="0" eaLnBrk="1" fontAlgn="ctr" latinLnBrk="0" hangingPunct="1"/>
                      <a:r>
                        <a:rPr lang="en-US" sz="1800" b="1" i="0" kern="1200" cap="all" baseline="0">
                          <a:solidFill>
                            <a:srgbClr val="FFFFFF"/>
                          </a:solidFill>
                          <a:effectLst/>
                          <a:latin typeface="Roboto"/>
                          <a:ea typeface="+mn-ea"/>
                          <a:cs typeface="+mn-cs"/>
                        </a:rPr>
                        <a:t>Cloud</a:t>
                      </a:r>
                      <a:r>
                        <a:rPr lang="en-US" sz="1800" b="0" i="0" kern="1200" cap="all" baseline="0">
                          <a:solidFill>
                            <a:srgbClr val="FFFFFF"/>
                          </a:solidFill>
                          <a:effectLst/>
                          <a:latin typeface="Roboto"/>
                          <a:ea typeface="+mn-ea"/>
                          <a:cs typeface="+mn-cs"/>
                        </a:rPr>
                        <a:t> </a:t>
                      </a:r>
                      <a:r>
                        <a:rPr lang="en-US" sz="1800" b="1" i="0" kern="1200" cap="all" baseline="0" err="1">
                          <a:solidFill>
                            <a:srgbClr val="FFFFFF"/>
                          </a:solidFill>
                          <a:effectLst/>
                          <a:latin typeface="Roboto"/>
                          <a:ea typeface="+mn-ea"/>
                          <a:cs typeface="+mn-cs"/>
                        </a:rPr>
                        <a:t>Firestore</a:t>
                      </a:r>
                      <a:endParaRPr lang="en-US" sz="1800" b="1" i="0" kern="1200" cap="all" baseline="0">
                        <a:solidFill>
                          <a:srgbClr val="FFFFFF"/>
                        </a:solidFill>
                        <a:effectLst/>
                        <a:latin typeface="Roboto"/>
                        <a:ea typeface="+mn-ea"/>
                        <a:cs typeface="+mn-cs"/>
                      </a:endParaRPr>
                    </a:p>
                  </a:txBody>
                  <a:tcPr marL="76200" marR="76200" marT="76200" marB="762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566233157"/>
                  </a:ext>
                </a:extLst>
              </a:tr>
              <a:tr h="4662148">
                <a:tc>
                  <a:txBody>
                    <a:bodyPr/>
                    <a:lstStyle/>
                    <a:p>
                      <a:pPr algn="l" fontAlgn="t">
                        <a:buFont typeface="Arial" panose="020B0604020202020204" pitchFamily="34" charset="0"/>
                        <a:buChar char="•"/>
                      </a:pPr>
                      <a:endParaRPr lang="en-US" b="0">
                        <a:solidFill>
                          <a:schemeClr val="bg1"/>
                        </a:solidFill>
                        <a:effectLst/>
                      </a:endParaRPr>
                    </a:p>
                    <a:p>
                      <a:pPr algn="l" fontAlgn="t">
                        <a:buFont typeface="Arial" panose="020B0604020202020204" pitchFamily="34" charset="0"/>
                        <a:buChar char="•"/>
                      </a:pPr>
                      <a:r>
                        <a:rPr lang="en-US" b="0">
                          <a:solidFill>
                            <a:schemeClr val="bg1"/>
                          </a:solidFill>
                          <a:effectLst/>
                        </a:rPr>
                        <a:t>Stores data as one large JSON tree.</a:t>
                      </a:r>
                      <a:r>
                        <a:rPr lang="en-US">
                          <a:solidFill>
                            <a:schemeClr val="bg1"/>
                          </a:solidFill>
                          <a:effectLst/>
                        </a:rPr>
                        <a:t> Simple data is very easy to store.</a:t>
                      </a:r>
                    </a:p>
                    <a:p>
                      <a:pPr algn="l" fontAlgn="t">
                        <a:buFont typeface="Arial" panose="020B0604020202020204" pitchFamily="34" charset="0"/>
                        <a:buChar char="•"/>
                      </a:pPr>
                      <a:endParaRPr lang="en-US">
                        <a:solidFill>
                          <a:schemeClr val="bg1"/>
                        </a:solidFill>
                        <a:effectLst/>
                      </a:endParaRPr>
                    </a:p>
                    <a:p>
                      <a:pPr algn="l" fontAlgn="t">
                        <a:buFont typeface="Arial" panose="020B0604020202020204" pitchFamily="34" charset="0"/>
                        <a:buChar char="•"/>
                      </a:pPr>
                      <a:r>
                        <a:rPr lang="en-US">
                          <a:solidFill>
                            <a:schemeClr val="bg1"/>
                          </a:solidFill>
                          <a:effectLst/>
                        </a:rPr>
                        <a:t>Complex, hierarchical data is harder to organize at scale.</a:t>
                      </a:r>
                    </a:p>
                    <a:p>
                      <a:pPr algn="l" fontAlgn="t">
                        <a:buFont typeface="Arial" panose="020B0604020202020204" pitchFamily="34" charset="0"/>
                        <a:buChar char="•"/>
                      </a:pPr>
                      <a:endParaRPr lang="en-US">
                        <a:solidFill>
                          <a:schemeClr val="bg1"/>
                        </a:solidFill>
                        <a:effectLst/>
                      </a:endParaRPr>
                    </a:p>
                    <a:p>
                      <a:pPr algn="l" fontAlgn="t"/>
                      <a:r>
                        <a:rPr lang="en-US">
                          <a:solidFill>
                            <a:schemeClr val="bg1"/>
                          </a:solidFill>
                          <a:effectLst/>
                        </a:rPr>
                        <a:t>Learn more about the</a:t>
                      </a:r>
                      <a:r>
                        <a:rPr lang="en-US">
                          <a:solidFill>
                            <a:srgbClr val="212121"/>
                          </a:solidFill>
                          <a:effectLst/>
                        </a:rPr>
                        <a:t> </a:t>
                      </a:r>
                      <a:r>
                        <a:rPr lang="en-US" u="none" strike="noStrike" err="1">
                          <a:solidFill>
                            <a:srgbClr val="039BE5"/>
                          </a:solidFill>
                          <a:effectLst/>
                          <a:hlinkClick r:id="rId2"/>
                        </a:rPr>
                        <a:t>Realtime</a:t>
                      </a:r>
                      <a:r>
                        <a:rPr lang="en-US" u="none" strike="noStrike">
                          <a:solidFill>
                            <a:srgbClr val="039BE5"/>
                          </a:solidFill>
                          <a:effectLst/>
                          <a:hlinkClick r:id="rId2"/>
                        </a:rPr>
                        <a:t> Database data model</a:t>
                      </a:r>
                      <a:r>
                        <a:rPr lang="en-US">
                          <a:solidFill>
                            <a:srgbClr val="212121"/>
                          </a:solidFill>
                          <a:effectLst/>
                        </a:rPr>
                        <a:t>.</a:t>
                      </a:r>
                    </a:p>
                  </a:txBody>
                  <a:tcPr marL="76200" marR="76200" marT="66675" marB="762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75000"/>
                      </a:schemeClr>
                    </a:solidFill>
                  </a:tcPr>
                </a:tc>
                <a:tc>
                  <a:txBody>
                    <a:bodyPr/>
                    <a:lstStyle/>
                    <a:p>
                      <a:pPr algn="l" fontAlgn="t">
                        <a:buFont typeface="Arial" panose="020B0604020202020204" pitchFamily="34" charset="0"/>
                        <a:buChar char="•"/>
                      </a:pPr>
                      <a:endParaRPr lang="en-US" b="0">
                        <a:solidFill>
                          <a:schemeClr val="bg1"/>
                        </a:solidFill>
                        <a:effectLst/>
                      </a:endParaRPr>
                    </a:p>
                    <a:p>
                      <a:pPr algn="l" fontAlgn="t">
                        <a:buFont typeface="Arial" panose="020B0604020202020204" pitchFamily="34" charset="0"/>
                        <a:buChar char="•"/>
                      </a:pPr>
                      <a:r>
                        <a:rPr lang="en-US" b="0">
                          <a:solidFill>
                            <a:schemeClr val="bg1"/>
                          </a:solidFill>
                          <a:effectLst/>
                        </a:rPr>
                        <a:t>Stores data in documents organized in collections.</a:t>
                      </a:r>
                      <a:r>
                        <a:rPr lang="en-US">
                          <a:solidFill>
                            <a:schemeClr val="bg1"/>
                          </a:solidFill>
                          <a:effectLst/>
                        </a:rPr>
                        <a:t> Simple data is easy to store in documents, which are very similar to JSON.</a:t>
                      </a:r>
                    </a:p>
                    <a:p>
                      <a:pPr algn="l" fontAlgn="t">
                        <a:buFont typeface="Arial" panose="020B0604020202020204" pitchFamily="34" charset="0"/>
                        <a:buChar char="•"/>
                      </a:pPr>
                      <a:endParaRPr lang="en-US">
                        <a:solidFill>
                          <a:schemeClr val="bg1"/>
                        </a:solidFill>
                        <a:effectLst/>
                      </a:endParaRPr>
                    </a:p>
                    <a:p>
                      <a:pPr algn="l" fontAlgn="t">
                        <a:buFont typeface="Arial" panose="020B0604020202020204" pitchFamily="34" charset="0"/>
                        <a:buChar char="•"/>
                      </a:pPr>
                      <a:r>
                        <a:rPr lang="en-US">
                          <a:solidFill>
                            <a:schemeClr val="bg1"/>
                          </a:solidFill>
                          <a:effectLst/>
                        </a:rPr>
                        <a:t>Complex, hierarchical data is easier to organize at scale, using </a:t>
                      </a:r>
                      <a:r>
                        <a:rPr lang="en-US" err="1">
                          <a:solidFill>
                            <a:schemeClr val="bg1"/>
                          </a:solidFill>
                          <a:effectLst/>
                        </a:rPr>
                        <a:t>subcollections</a:t>
                      </a:r>
                      <a:r>
                        <a:rPr lang="en-US">
                          <a:solidFill>
                            <a:schemeClr val="bg1"/>
                          </a:solidFill>
                          <a:effectLst/>
                        </a:rPr>
                        <a:t> within documents.</a:t>
                      </a:r>
                    </a:p>
                    <a:p>
                      <a:pPr algn="l" fontAlgn="t">
                        <a:buFont typeface="Arial" panose="020B0604020202020204" pitchFamily="34" charset="0"/>
                        <a:buChar char="•"/>
                      </a:pPr>
                      <a:endParaRPr lang="en-US">
                        <a:solidFill>
                          <a:schemeClr val="bg1"/>
                        </a:solidFill>
                        <a:effectLst/>
                      </a:endParaRPr>
                    </a:p>
                    <a:p>
                      <a:pPr algn="l" fontAlgn="t">
                        <a:buFont typeface="Arial" panose="020B0604020202020204" pitchFamily="34" charset="0"/>
                        <a:buChar char="•"/>
                      </a:pPr>
                      <a:r>
                        <a:rPr lang="en-US">
                          <a:solidFill>
                            <a:schemeClr val="bg1"/>
                          </a:solidFill>
                          <a:effectLst/>
                        </a:rPr>
                        <a:t>Requires less </a:t>
                      </a:r>
                      <a:r>
                        <a:rPr lang="en-US" err="1">
                          <a:solidFill>
                            <a:schemeClr val="bg1"/>
                          </a:solidFill>
                          <a:effectLst/>
                        </a:rPr>
                        <a:t>denormalization</a:t>
                      </a:r>
                      <a:r>
                        <a:rPr lang="en-US">
                          <a:solidFill>
                            <a:schemeClr val="bg1"/>
                          </a:solidFill>
                          <a:effectLst/>
                        </a:rPr>
                        <a:t> and data flattening.</a:t>
                      </a:r>
                    </a:p>
                    <a:p>
                      <a:pPr algn="l" fontAlgn="t">
                        <a:buFont typeface="Arial" panose="020B0604020202020204" pitchFamily="34" charset="0"/>
                        <a:buChar char="•"/>
                      </a:pPr>
                      <a:endParaRPr lang="en-US">
                        <a:solidFill>
                          <a:schemeClr val="bg1"/>
                        </a:solidFill>
                        <a:effectLst/>
                      </a:endParaRPr>
                    </a:p>
                    <a:p>
                      <a:pPr algn="l" fontAlgn="t"/>
                      <a:r>
                        <a:rPr lang="en-US">
                          <a:solidFill>
                            <a:schemeClr val="bg1"/>
                          </a:solidFill>
                          <a:effectLst/>
                        </a:rPr>
                        <a:t>Learn more about the </a:t>
                      </a:r>
                      <a:r>
                        <a:rPr lang="en-US" u="none" strike="noStrike">
                          <a:solidFill>
                            <a:srgbClr val="039BE5"/>
                          </a:solidFill>
                          <a:effectLst/>
                          <a:hlinkClick r:id="rId3"/>
                        </a:rPr>
                        <a:t>Cloud </a:t>
                      </a:r>
                      <a:r>
                        <a:rPr lang="en-US" u="none" strike="noStrike" err="1">
                          <a:solidFill>
                            <a:srgbClr val="039BE5"/>
                          </a:solidFill>
                          <a:effectLst/>
                          <a:hlinkClick r:id="rId3"/>
                        </a:rPr>
                        <a:t>Firestore</a:t>
                      </a:r>
                      <a:r>
                        <a:rPr lang="en-US" u="none" strike="noStrike">
                          <a:solidFill>
                            <a:srgbClr val="039BE5"/>
                          </a:solidFill>
                          <a:effectLst/>
                          <a:hlinkClick r:id="rId3"/>
                        </a:rPr>
                        <a:t> data model</a:t>
                      </a:r>
                      <a:r>
                        <a:rPr lang="en-US">
                          <a:solidFill>
                            <a:srgbClr val="212121"/>
                          </a:solidFill>
                          <a:effectLst/>
                        </a:rPr>
                        <a:t>.</a:t>
                      </a:r>
                    </a:p>
                  </a:txBody>
                  <a:tcPr marL="76200" marR="76200" marT="66675" marB="762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1490934258"/>
                  </a:ext>
                </a:extLst>
              </a:tr>
            </a:tbl>
          </a:graphicData>
        </a:graphic>
      </p:graphicFrame>
    </p:spTree>
    <p:extLst>
      <p:ext uri="{BB962C8B-B14F-4D97-AF65-F5344CB8AC3E}">
        <p14:creationId xmlns:p14="http://schemas.microsoft.com/office/powerpoint/2010/main" val="33619146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868362"/>
          </a:xfrm>
        </p:spPr>
        <p:txBody>
          <a:bodyPr/>
          <a:lstStyle/>
          <a:p>
            <a:r>
              <a:rPr lang="en-US" sz="4000"/>
              <a:t>How?   </a:t>
            </a:r>
            <a:r>
              <a:rPr lang="en-US" sz="4000" err="1"/>
              <a:t>Home.ts</a:t>
            </a:r>
            <a:endParaRPr lang="en-US" sz="4000"/>
          </a:p>
        </p:txBody>
      </p:sp>
      <p:sp>
        <p:nvSpPr>
          <p:cNvPr id="3" name="Content Placeholder 2"/>
          <p:cNvSpPr>
            <a:spLocks noGrp="1"/>
          </p:cNvSpPr>
          <p:nvPr>
            <p:ph idx="1"/>
          </p:nvPr>
        </p:nvSpPr>
        <p:spPr>
          <a:xfrm>
            <a:off x="457200" y="1295400"/>
            <a:ext cx="7620000" cy="5334000"/>
          </a:xfrm>
        </p:spPr>
        <p:txBody>
          <a:bodyPr>
            <a:noAutofit/>
          </a:bodyPr>
          <a:lstStyle/>
          <a:p>
            <a:pPr marL="114300" indent="0">
              <a:buNone/>
            </a:pPr>
            <a:r>
              <a:rPr lang="en-US" sz="1400" dirty="0">
                <a:solidFill>
                  <a:srgbClr val="0000FF"/>
                </a:solidFill>
                <a:latin typeface="Consolas" panose="020B0609020204030204" pitchFamily="49" charset="0"/>
              </a:rPr>
              <a:t>import</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AngularFirestore</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'@angular/fire/</a:t>
            </a:r>
            <a:r>
              <a:rPr lang="en-US" sz="1400" dirty="0" err="1">
                <a:solidFill>
                  <a:srgbClr val="A31515"/>
                </a:solidFill>
                <a:latin typeface="Consolas" panose="020B0609020204030204" pitchFamily="49" charset="0"/>
              </a:rPr>
              <a:t>compat</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firestore</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a:t>
            </a:r>
          </a:p>
          <a:p>
            <a:pPr marL="114300" indent="0">
              <a:buNone/>
            </a:pPr>
            <a:r>
              <a:rPr lang="en-US" sz="1400" dirty="0">
                <a:solidFill>
                  <a:srgbClr val="0000FF"/>
                </a:solidFill>
                <a:latin typeface="Consolas" panose="020B0609020204030204" pitchFamily="49" charset="0"/>
              </a:rPr>
              <a:t>import</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AngularFirestoreCollection</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'@angular/fire/</a:t>
            </a:r>
            <a:r>
              <a:rPr lang="en-US" sz="1400" dirty="0" err="1">
                <a:solidFill>
                  <a:srgbClr val="A31515"/>
                </a:solidFill>
                <a:latin typeface="Consolas" panose="020B0609020204030204" pitchFamily="49" charset="0"/>
              </a:rPr>
              <a:t>compat</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firestore</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a:t>
            </a:r>
          </a:p>
          <a:p>
            <a:pPr marL="114300" indent="0">
              <a:buNone/>
            </a:pPr>
            <a:r>
              <a:rPr lang="en-US" sz="1400" dirty="0">
                <a:solidFill>
                  <a:srgbClr val="0000FF"/>
                </a:solidFill>
                <a:latin typeface="Consolas" panose="020B0609020204030204" pitchFamily="49" charset="0"/>
              </a:rPr>
              <a:t>import</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DocumentReference</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'@angular/fire/</a:t>
            </a:r>
            <a:r>
              <a:rPr lang="en-US" sz="1400" dirty="0" err="1">
                <a:solidFill>
                  <a:srgbClr val="A31515"/>
                </a:solidFill>
                <a:latin typeface="Consolas" panose="020B0609020204030204" pitchFamily="49" charset="0"/>
              </a:rPr>
              <a:t>compat</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firestore</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a:t>
            </a:r>
          </a:p>
          <a:p>
            <a:pPr marL="114300" indent="0">
              <a:buNone/>
            </a:pPr>
            <a:r>
              <a:rPr lang="en-US" sz="1400" dirty="0">
                <a:solidFill>
                  <a:srgbClr val="0000FF"/>
                </a:solidFill>
                <a:latin typeface="Consolas" panose="020B0609020204030204" pitchFamily="49" charset="0"/>
              </a:rPr>
              <a:t>import</a:t>
            </a:r>
            <a:r>
              <a:rPr lang="en-US" sz="1400" dirty="0">
                <a:solidFill>
                  <a:srgbClr val="000000"/>
                </a:solidFill>
                <a:latin typeface="Consolas" panose="020B0609020204030204" pitchFamily="49" charset="0"/>
              </a:rPr>
              <a:t> { map, take } </a:t>
            </a:r>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rxjs</a:t>
            </a:r>
            <a:r>
              <a:rPr lang="en-US" sz="1400" dirty="0">
                <a:solidFill>
                  <a:srgbClr val="A31515"/>
                </a:solidFill>
                <a:latin typeface="Consolas" panose="020B0609020204030204" pitchFamily="49" charset="0"/>
              </a:rPr>
              <a:t>/operators'</a:t>
            </a:r>
            <a:r>
              <a:rPr lang="en-US" sz="1400" dirty="0">
                <a:solidFill>
                  <a:srgbClr val="000000"/>
                </a:solidFill>
                <a:latin typeface="Consolas" panose="020B0609020204030204" pitchFamily="49" charset="0"/>
              </a:rPr>
              <a:t>;</a:t>
            </a:r>
          </a:p>
          <a:p>
            <a:pPr marL="114300" indent="0">
              <a:buNone/>
            </a:pPr>
            <a:r>
              <a:rPr lang="en-US" sz="1400" dirty="0">
                <a:solidFill>
                  <a:srgbClr val="0000FF"/>
                </a:solidFill>
                <a:latin typeface="Consolas" panose="020B0609020204030204" pitchFamily="49" charset="0"/>
              </a:rPr>
              <a:t>import</a:t>
            </a:r>
            <a:r>
              <a:rPr lang="en-US" sz="1400" dirty="0">
                <a:solidFill>
                  <a:srgbClr val="000000"/>
                </a:solidFill>
                <a:latin typeface="Consolas" panose="020B0609020204030204" pitchFamily="49" charset="0"/>
              </a:rPr>
              <a:t> { Observable } </a:t>
            </a:r>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rxjs</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a:t>
            </a:r>
          </a:p>
          <a:p>
            <a:pPr marL="114300" indent="0">
              <a:buNone/>
            </a:pPr>
            <a:endParaRPr lang="en-US" sz="1300" dirty="0">
              <a:latin typeface="Courier New" panose="02070309020205020404" pitchFamily="49" charset="0"/>
              <a:cs typeface="Courier New" panose="02070309020205020404" pitchFamily="49" charset="0"/>
            </a:endParaRPr>
          </a:p>
          <a:p>
            <a:pPr marL="114300" indent="0">
              <a:buNone/>
            </a:pPr>
            <a:r>
              <a:rPr lang="en-US" sz="1400" dirty="0">
                <a:solidFill>
                  <a:srgbClr val="0000FF"/>
                </a:solidFill>
                <a:latin typeface="Consolas" panose="020B0609020204030204" pitchFamily="49" charset="0"/>
              </a:rPr>
              <a:t>interface</a:t>
            </a:r>
            <a:r>
              <a:rPr lang="en-US" sz="1400" dirty="0">
                <a:solidFill>
                  <a:srgbClr val="000000"/>
                </a:solidFill>
                <a:latin typeface="Consolas" panose="020B0609020204030204" pitchFamily="49" charset="0"/>
              </a:rPr>
              <a:t> </a:t>
            </a:r>
            <a:r>
              <a:rPr lang="en-US" sz="1400" b="1" dirty="0">
                <a:solidFill>
                  <a:srgbClr val="000000"/>
                </a:solidFill>
                <a:latin typeface="Consolas" panose="020B0609020204030204" pitchFamily="49" charset="0"/>
              </a:rPr>
              <a:t>Product</a:t>
            </a:r>
            <a:r>
              <a:rPr lang="en-US" sz="1400" dirty="0">
                <a:solidFill>
                  <a:srgbClr val="000000"/>
                </a:solidFill>
                <a:latin typeface="Consolas" panose="020B0609020204030204" pitchFamily="49" charset="0"/>
              </a:rPr>
              <a:t> {</a:t>
            </a:r>
          </a:p>
          <a:p>
            <a:pPr marL="114300" indent="0">
              <a:buNone/>
            </a:pPr>
            <a:r>
              <a:rPr lang="en-US" sz="1400" dirty="0">
                <a:solidFill>
                  <a:srgbClr val="000000"/>
                </a:solidFill>
                <a:latin typeface="Consolas" panose="020B0609020204030204" pitchFamily="49" charset="0"/>
              </a:rPr>
              <a:t>  name: string,  </a:t>
            </a:r>
          </a:p>
          <a:p>
            <a:pPr marL="114300" indent="0">
              <a:buNone/>
            </a:pPr>
            <a:r>
              <a:rPr lang="en-US" sz="1400" dirty="0">
                <a:solidFill>
                  <a:srgbClr val="000000"/>
                </a:solidFill>
                <a:latin typeface="Consolas" panose="020B0609020204030204" pitchFamily="49" charset="0"/>
              </a:rPr>
              <a:t>  description: string,</a:t>
            </a:r>
          </a:p>
          <a:p>
            <a:pPr marL="114300" indent="0">
              <a:buNone/>
            </a:pPr>
            <a:r>
              <a:rPr lang="en-US" sz="1400" dirty="0">
                <a:solidFill>
                  <a:srgbClr val="000000"/>
                </a:solidFill>
                <a:latin typeface="Consolas" panose="020B0609020204030204" pitchFamily="49" charset="0"/>
              </a:rPr>
              <a:t>  quantity: number</a:t>
            </a:r>
          </a:p>
          <a:p>
            <a:pPr marL="114300" indent="0">
              <a:buNone/>
            </a:pPr>
            <a:r>
              <a:rPr lang="en-US" sz="1400" dirty="0">
                <a:solidFill>
                  <a:srgbClr val="000000"/>
                </a:solidFill>
                <a:latin typeface="Consolas" panose="020B0609020204030204" pitchFamily="49" charset="0"/>
              </a:rPr>
              <a:t>}</a:t>
            </a:r>
          </a:p>
          <a:p>
            <a:pPr marL="114300" indent="0">
              <a:buNone/>
            </a:pPr>
            <a:r>
              <a:rPr lang="en-US" sz="1400" b="1" dirty="0">
                <a:solidFill>
                  <a:srgbClr val="000000"/>
                </a:solidFill>
                <a:latin typeface="Consolas" panose="020B0609020204030204" pitchFamily="49" charset="0"/>
              </a:rPr>
              <a:t>products</a:t>
            </a:r>
            <a:r>
              <a:rPr lang="en-US" sz="1400" dirty="0">
                <a:solidFill>
                  <a:srgbClr val="000000"/>
                </a:solidFill>
                <a:latin typeface="Consolas" panose="020B0609020204030204" pitchFamily="49" charset="0"/>
              </a:rPr>
              <a:t>: Observable&lt;Product[]&gt;;</a:t>
            </a:r>
          </a:p>
          <a:p>
            <a:pPr marL="114300" indent="0">
              <a:buNone/>
            </a:pPr>
            <a:r>
              <a:rPr lang="en-US" sz="1400" b="1" dirty="0" err="1">
                <a:solidFill>
                  <a:srgbClr val="000000"/>
                </a:solidFill>
                <a:latin typeface="Consolas" panose="020B0609020204030204" pitchFamily="49" charset="0"/>
              </a:rPr>
              <a:t>productsCollectionRef</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AngularFirestoreCollection</a:t>
            </a:r>
            <a:r>
              <a:rPr lang="en-US" sz="1400" dirty="0">
                <a:solidFill>
                  <a:srgbClr val="000000"/>
                </a:solidFill>
                <a:latin typeface="Consolas" panose="020B0609020204030204" pitchFamily="49" charset="0"/>
              </a:rPr>
              <a:t>&lt;Product&gt;;</a:t>
            </a:r>
          </a:p>
          <a:p>
            <a:pPr marL="114300" indent="0">
              <a:buNone/>
            </a:pPr>
            <a:br>
              <a:rPr lang="en-US" sz="1400" dirty="0">
                <a:solidFill>
                  <a:srgbClr val="000000"/>
                </a:solidFill>
                <a:latin typeface="Consolas" panose="020B0609020204030204" pitchFamily="49" charset="0"/>
              </a:rPr>
            </a:br>
            <a:r>
              <a:rPr lang="en-US" sz="1400" dirty="0">
                <a:solidFill>
                  <a:srgbClr val="0000FF"/>
                </a:solidFill>
                <a:latin typeface="Consolas" panose="020B0609020204030204" pitchFamily="49" charset="0"/>
              </a:rPr>
              <a:t>constructor</a:t>
            </a:r>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afAuth</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AngularFireAuth</a:t>
            </a:r>
            <a:r>
              <a:rPr lang="en-US" sz="1400" dirty="0">
                <a:solidFill>
                  <a:srgbClr val="000000"/>
                </a:solidFill>
                <a:latin typeface="Consolas" panose="020B0609020204030204" pitchFamily="49" charset="0"/>
              </a:rPr>
              <a:t>, </a:t>
            </a:r>
            <a:r>
              <a:rPr lang="en-US" sz="1400" b="1" dirty="0">
                <a:solidFill>
                  <a:srgbClr val="000000"/>
                </a:solidFill>
                <a:latin typeface="Consolas" panose="020B0609020204030204" pitchFamily="49" charset="0"/>
              </a:rPr>
              <a:t>afs</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AngularFirestore</a:t>
            </a:r>
            <a:r>
              <a:rPr lang="en-US" sz="1400" dirty="0">
                <a:solidFill>
                  <a:srgbClr val="000000"/>
                </a:solidFill>
                <a:latin typeface="Consolas" panose="020B0609020204030204" pitchFamily="49" charset="0"/>
              </a:rPr>
              <a:t>) {</a:t>
            </a:r>
          </a:p>
          <a:p>
            <a:pPr marL="114300" indent="0">
              <a:buNone/>
            </a:pP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this</a:t>
            </a:r>
            <a:r>
              <a:rPr lang="en-US" sz="1400" dirty="0" err="1">
                <a:solidFill>
                  <a:srgbClr val="000000"/>
                </a:solidFill>
                <a:latin typeface="Consolas" panose="020B0609020204030204" pitchFamily="49" charset="0"/>
              </a:rPr>
              <a:t>.afAuth.auth.signInAnonymously</a:t>
            </a:r>
            <a:r>
              <a:rPr lang="en-US" sz="1400" dirty="0">
                <a:solidFill>
                  <a:srgbClr val="000000"/>
                </a:solidFill>
                <a:latin typeface="Consolas" panose="020B0609020204030204" pitchFamily="49" charset="0"/>
              </a:rPr>
              <a:t>();</a:t>
            </a:r>
          </a:p>
          <a:p>
            <a:pPr marL="114300" indent="0">
              <a:buNone/>
            </a:pP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this</a:t>
            </a:r>
            <a:r>
              <a:rPr lang="en-US" sz="1400" dirty="0" err="1">
                <a:solidFill>
                  <a:srgbClr val="000000"/>
                </a:solidFill>
                <a:latin typeface="Consolas" panose="020B0609020204030204" pitchFamily="49" charset="0"/>
              </a:rPr>
              <a:t>.productsCollectionRef</a:t>
            </a:r>
            <a:r>
              <a:rPr lang="en-US" sz="1400" dirty="0">
                <a:solidFill>
                  <a:srgbClr val="000000"/>
                </a:solidFill>
                <a:latin typeface="Consolas" panose="020B0609020204030204" pitchFamily="49" charset="0"/>
              </a:rPr>
              <a:t> = </a:t>
            </a:r>
            <a:r>
              <a:rPr lang="en-US" sz="1400" dirty="0" err="1">
                <a:solidFill>
                  <a:srgbClr val="0000FF"/>
                </a:solidFill>
                <a:latin typeface="Consolas" panose="020B0609020204030204" pitchFamily="49" charset="0"/>
              </a:rPr>
              <a:t>this</a:t>
            </a:r>
            <a:r>
              <a:rPr lang="en-US" sz="1400" dirty="0" err="1">
                <a:solidFill>
                  <a:srgbClr val="000000"/>
                </a:solidFill>
                <a:latin typeface="Consolas" panose="020B0609020204030204" pitchFamily="49" charset="0"/>
              </a:rPr>
              <a:t>.</a:t>
            </a:r>
            <a:r>
              <a:rPr lang="en-US" sz="1400" b="1" dirty="0" err="1">
                <a:solidFill>
                  <a:srgbClr val="000000"/>
                </a:solidFill>
                <a:latin typeface="Consolas" panose="020B0609020204030204" pitchFamily="49" charset="0"/>
              </a:rPr>
              <a:t>afs</a:t>
            </a:r>
            <a:r>
              <a:rPr lang="en-US" sz="1400" dirty="0" err="1">
                <a:solidFill>
                  <a:srgbClr val="000000"/>
                </a:solidFill>
                <a:latin typeface="Consolas" panose="020B0609020204030204" pitchFamily="49" charset="0"/>
              </a:rPr>
              <a:t>.collection</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'products'</a:t>
            </a:r>
            <a:r>
              <a:rPr lang="en-US" sz="1400" dirty="0">
                <a:solidFill>
                  <a:srgbClr val="000000"/>
                </a:solidFill>
                <a:latin typeface="Consolas" panose="020B0609020204030204" pitchFamily="49" charset="0"/>
              </a:rPr>
              <a:t>); </a:t>
            </a:r>
          </a:p>
          <a:p>
            <a:pPr marL="114300" indent="0">
              <a:buNone/>
            </a:pP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this</a:t>
            </a:r>
            <a:r>
              <a:rPr lang="en-US" sz="1400" dirty="0" err="1">
                <a:solidFill>
                  <a:srgbClr val="000000"/>
                </a:solidFill>
                <a:latin typeface="Consolas" panose="020B0609020204030204" pitchFamily="49" charset="0"/>
              </a:rPr>
              <a:t>.products</a:t>
            </a:r>
            <a:r>
              <a:rPr lang="en-US" sz="1400" dirty="0">
                <a:solidFill>
                  <a:srgbClr val="000000"/>
                </a:solidFill>
                <a:latin typeface="Consolas" panose="020B0609020204030204" pitchFamily="49" charset="0"/>
              </a:rPr>
              <a:t> = </a:t>
            </a:r>
            <a:r>
              <a:rPr lang="en-US" sz="1400" dirty="0" err="1">
                <a:solidFill>
                  <a:srgbClr val="0000FF"/>
                </a:solidFill>
                <a:latin typeface="Consolas" panose="020B0609020204030204" pitchFamily="49" charset="0"/>
              </a:rPr>
              <a:t>this</a:t>
            </a:r>
            <a:r>
              <a:rPr lang="en-US" sz="1400" dirty="0" err="1">
                <a:solidFill>
                  <a:srgbClr val="000000"/>
                </a:solidFill>
                <a:latin typeface="Consolas" panose="020B0609020204030204" pitchFamily="49" charset="0"/>
              </a:rPr>
              <a:t>.productsCollectionRef.valueChanges</a:t>
            </a:r>
            <a:r>
              <a:rPr lang="en-US" sz="1400" dirty="0">
                <a:solidFill>
                  <a:srgbClr val="000000"/>
                </a:solidFill>
                <a:latin typeface="Consolas" panose="020B0609020204030204" pitchFamily="49" charset="0"/>
              </a:rPr>
              <a:t>();</a:t>
            </a:r>
          </a:p>
          <a:p>
            <a:pPr marL="114300" indent="0">
              <a:buNone/>
            </a:pPr>
            <a:r>
              <a:rPr lang="en-US" sz="1400" dirty="0">
                <a:solidFill>
                  <a:srgbClr val="000000"/>
                </a:solidFill>
                <a:latin typeface="Consolas" panose="020B0609020204030204" pitchFamily="49" charset="0"/>
              </a:rPr>
              <a:t>  }</a:t>
            </a:r>
          </a:p>
          <a:p>
            <a:pPr marL="114300" indent="0">
              <a:buNone/>
            </a:pPr>
            <a:r>
              <a:rPr lang="en-US" sz="1400" dirty="0">
                <a:solidFill>
                  <a:srgbClr val="000000"/>
                </a:solidFill>
                <a:latin typeface="Consolas" panose="020B0609020204030204" pitchFamily="49" charset="0"/>
              </a:rPr>
              <a:t>}</a:t>
            </a:r>
            <a:endParaRPr lang="en-US" sz="1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2700747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Explanation</a:t>
            </a:r>
          </a:p>
        </p:txBody>
      </p:sp>
      <p:sp>
        <p:nvSpPr>
          <p:cNvPr id="3" name="Content Placeholder 2"/>
          <p:cNvSpPr>
            <a:spLocks noGrp="1"/>
          </p:cNvSpPr>
          <p:nvPr>
            <p:ph idx="1"/>
          </p:nvPr>
        </p:nvSpPr>
        <p:spPr>
          <a:xfrm>
            <a:off x="457200" y="1417638"/>
            <a:ext cx="7620000" cy="4983162"/>
          </a:xfrm>
        </p:spPr>
        <p:txBody>
          <a:bodyPr>
            <a:normAutofit fontScale="85000" lnSpcReduction="20000"/>
          </a:bodyPr>
          <a:lstStyle/>
          <a:p>
            <a:r>
              <a:rPr lang="en-US"/>
              <a:t>We first imported the required dependencies then injected </a:t>
            </a:r>
            <a:r>
              <a:rPr lang="en-US" b="1" i="1" err="1"/>
              <a:t>AngularFireAuth</a:t>
            </a:r>
            <a:r>
              <a:rPr lang="en-US"/>
              <a:t> as </a:t>
            </a:r>
            <a:r>
              <a:rPr lang="en-US" b="1" i="1" err="1"/>
              <a:t>afAuth</a:t>
            </a:r>
            <a:r>
              <a:rPr lang="en-US"/>
              <a:t> and </a:t>
            </a:r>
            <a:r>
              <a:rPr lang="en-US" b="1" i="1" err="1"/>
              <a:t>AngularFirestore</a:t>
            </a:r>
            <a:r>
              <a:rPr lang="en-US"/>
              <a:t> as </a:t>
            </a:r>
            <a:r>
              <a:rPr lang="en-US" b="1" i="1" err="1"/>
              <a:t>afs</a:t>
            </a:r>
            <a:r>
              <a:rPr lang="en-US"/>
              <a:t>. In the constructor we are calling </a:t>
            </a:r>
            <a:r>
              <a:rPr lang="en-US" err="1">
                <a:solidFill>
                  <a:schemeClr val="accent1">
                    <a:lumMod val="75000"/>
                  </a:schemeClr>
                </a:solidFill>
              </a:rPr>
              <a:t>this.afAuth.auth.signInAnonymously</a:t>
            </a:r>
            <a:r>
              <a:rPr lang="en-US">
                <a:solidFill>
                  <a:schemeClr val="accent1">
                    <a:lumMod val="75000"/>
                  </a:schemeClr>
                </a:solidFill>
              </a:rPr>
              <a:t>() </a:t>
            </a:r>
            <a:r>
              <a:rPr lang="en-US"/>
              <a:t>to sign in users using the Firebase </a:t>
            </a:r>
            <a:r>
              <a:rPr lang="en-US" u="sng">
                <a:solidFill>
                  <a:schemeClr val="accent1">
                    <a:lumMod val="75000"/>
                  </a:schemeClr>
                </a:solidFill>
              </a:rPr>
              <a:t>Anonymous</a:t>
            </a:r>
            <a:r>
              <a:rPr lang="en-US"/>
              <a:t> option.</a:t>
            </a:r>
          </a:p>
          <a:p>
            <a:endParaRPr lang="en-US"/>
          </a:p>
          <a:p>
            <a:r>
              <a:rPr lang="en-US"/>
              <a:t>Next we create a reference to the products collection which holds product documents. Please note that creating a reference to a collection doesn't actually send any requests so you can also create references to collections which are not yet created (in this case the collection will be automatically created).</a:t>
            </a:r>
          </a:p>
          <a:p>
            <a:endParaRPr lang="en-US"/>
          </a:p>
          <a:p>
            <a:r>
              <a:rPr lang="en-US"/>
              <a:t>Next we call the </a:t>
            </a:r>
            <a:r>
              <a:rPr lang="en-US" b="1" i="1">
                <a:solidFill>
                  <a:schemeClr val="accent1">
                    <a:lumMod val="75000"/>
                  </a:schemeClr>
                </a:solidFill>
              </a:rPr>
              <a:t>.</a:t>
            </a:r>
            <a:r>
              <a:rPr lang="en-US" b="1" i="1" err="1">
                <a:solidFill>
                  <a:schemeClr val="accent1">
                    <a:lumMod val="75000"/>
                  </a:schemeClr>
                </a:solidFill>
              </a:rPr>
              <a:t>valueChanges</a:t>
            </a:r>
            <a:r>
              <a:rPr lang="en-US"/>
              <a:t>() method on the collection reference which returns an Observable that listens for any changes on the collection.</a:t>
            </a:r>
          </a:p>
          <a:p>
            <a:endParaRPr lang="en-US"/>
          </a:p>
          <a:p>
            <a:r>
              <a:rPr lang="en-US"/>
              <a:t>When building CRUD apps you'll need the </a:t>
            </a:r>
            <a:r>
              <a:rPr lang="en-US" b="1">
                <a:solidFill>
                  <a:schemeClr val="accent1">
                    <a:lumMod val="75000"/>
                  </a:schemeClr>
                </a:solidFill>
              </a:rPr>
              <a:t>id</a:t>
            </a:r>
            <a:r>
              <a:rPr lang="en-US"/>
              <a:t>s of the documents you are retrieving so you can </a:t>
            </a:r>
            <a:r>
              <a:rPr lang="en-US" u="sng">
                <a:solidFill>
                  <a:schemeClr val="accent1">
                    <a:lumMod val="75000"/>
                  </a:schemeClr>
                </a:solidFill>
              </a:rPr>
              <a:t>update</a:t>
            </a:r>
            <a:r>
              <a:rPr lang="en-US"/>
              <a:t> and </a:t>
            </a:r>
            <a:r>
              <a:rPr lang="en-US" u="sng">
                <a:solidFill>
                  <a:schemeClr val="accent1">
                    <a:lumMod val="75000"/>
                  </a:schemeClr>
                </a:solidFill>
              </a:rPr>
              <a:t>delete</a:t>
            </a:r>
            <a:r>
              <a:rPr lang="en-US"/>
              <a:t> them that's you'll need to use </a:t>
            </a:r>
            <a:r>
              <a:rPr lang="en-US" b="1">
                <a:solidFill>
                  <a:schemeClr val="accent1">
                    <a:lumMod val="75000"/>
                  </a:schemeClr>
                </a:solidFill>
              </a:rPr>
              <a:t>.</a:t>
            </a:r>
            <a:r>
              <a:rPr lang="en-US" b="1" err="1">
                <a:solidFill>
                  <a:schemeClr val="accent1">
                    <a:lumMod val="75000"/>
                  </a:schemeClr>
                </a:solidFill>
              </a:rPr>
              <a:t>snapshotChanges</a:t>
            </a:r>
            <a:r>
              <a:rPr lang="en-US"/>
              <a:t>() instead of .</a:t>
            </a:r>
            <a:r>
              <a:rPr lang="en-US" err="1"/>
              <a:t>valueChanges</a:t>
            </a:r>
            <a:r>
              <a:rPr lang="en-US"/>
              <a:t>() in most cases since it returns the id among other information of the documents. </a:t>
            </a:r>
          </a:p>
          <a:p>
            <a:endParaRPr lang="en-US"/>
          </a:p>
        </p:txBody>
      </p:sp>
    </p:spTree>
    <p:extLst>
      <p:ext uri="{BB962C8B-B14F-4D97-AF65-F5344CB8AC3E}">
        <p14:creationId xmlns:p14="http://schemas.microsoft.com/office/powerpoint/2010/main" val="40279154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Home.html</a:t>
            </a:r>
            <a:endParaRPr lang="en-US"/>
          </a:p>
        </p:txBody>
      </p:sp>
      <p:sp>
        <p:nvSpPr>
          <p:cNvPr id="3" name="Content Placeholder 2"/>
          <p:cNvSpPr>
            <a:spLocks noGrp="1"/>
          </p:cNvSpPr>
          <p:nvPr>
            <p:ph idx="1"/>
          </p:nvPr>
        </p:nvSpPr>
        <p:spPr>
          <a:xfrm>
            <a:off x="457200" y="1600200"/>
            <a:ext cx="7924800" cy="4800600"/>
          </a:xfrm>
        </p:spPr>
        <p:txBody>
          <a:bodyPr>
            <a:normAutofit/>
          </a:bodyPr>
          <a:lstStyle/>
          <a:p>
            <a:pPr marL="114300" indent="0">
              <a:buNone/>
            </a:pPr>
            <a:r>
              <a:rPr lang="en-US" sz="1600">
                <a:cs typeface="Courier New" panose="02070309020205020404" pitchFamily="49" charset="0"/>
              </a:rPr>
              <a:t>We can not iterate over </a:t>
            </a:r>
            <a:r>
              <a:rPr lang="en-US" sz="1600" err="1">
                <a:latin typeface="Courier New" panose="02070309020205020404" pitchFamily="49" charset="0"/>
                <a:cs typeface="Courier New" panose="02070309020205020404" pitchFamily="49" charset="0"/>
              </a:rPr>
              <a:t>FirestoreCollection</a:t>
            </a:r>
            <a:r>
              <a:rPr lang="en-US" sz="1600">
                <a:latin typeface="Courier New" panose="02070309020205020404" pitchFamily="49" charset="0"/>
                <a:cs typeface="Courier New" panose="02070309020205020404" pitchFamily="49" charset="0"/>
              </a:rPr>
              <a:t> </a:t>
            </a:r>
            <a:r>
              <a:rPr lang="en-US" sz="1600">
                <a:cs typeface="Courier New" panose="02070309020205020404" pitchFamily="49" charset="0"/>
              </a:rPr>
              <a:t>directly</a:t>
            </a:r>
            <a:r>
              <a:rPr lang="en-US" sz="1600">
                <a:latin typeface="Courier New" panose="02070309020205020404" pitchFamily="49" charset="0"/>
                <a:cs typeface="Courier New" panose="02070309020205020404" pitchFamily="49" charset="0"/>
              </a:rPr>
              <a:t>(</a:t>
            </a:r>
            <a:r>
              <a:rPr lang="en-US" sz="1600" b="1" err="1">
                <a:solidFill>
                  <a:srgbClr val="000000"/>
                </a:solidFill>
                <a:latin typeface="Consolas" panose="020B0609020204030204" pitchFamily="49" charset="0"/>
              </a:rPr>
              <a:t>productsCollectionRef</a:t>
            </a:r>
            <a:r>
              <a:rPr lang="en-US" sz="1600" b="1">
                <a:solidFill>
                  <a:srgbClr val="000000"/>
                </a:solidFill>
                <a:latin typeface="Consolas" panose="020B0609020204030204" pitchFamily="49" charset="0"/>
              </a:rPr>
              <a:t>)</a:t>
            </a:r>
            <a:r>
              <a:rPr lang="en-US" sz="1600">
                <a:latin typeface="Courier New" panose="02070309020205020404" pitchFamily="49" charset="0"/>
                <a:cs typeface="Courier New" panose="02070309020205020404" pitchFamily="49" charset="0"/>
              </a:rPr>
              <a:t> </a:t>
            </a:r>
            <a:r>
              <a:rPr lang="en-US" sz="1600">
                <a:cs typeface="Courier New" panose="02070309020205020404" pitchFamily="49" charset="0"/>
              </a:rPr>
              <a:t>and therefore, we create another observable array </a:t>
            </a:r>
            <a:r>
              <a:rPr lang="en-US" sz="1600">
                <a:latin typeface="Courier New" panose="02070309020205020404" pitchFamily="49" charset="0"/>
                <a:cs typeface="Courier New" panose="02070309020205020404" pitchFamily="49" charset="0"/>
              </a:rPr>
              <a:t>(</a:t>
            </a:r>
            <a:r>
              <a:rPr lang="en-US" sz="1600" b="1">
                <a:solidFill>
                  <a:srgbClr val="000000"/>
                </a:solidFill>
                <a:latin typeface="Consolas" panose="020B0609020204030204" pitchFamily="49" charset="0"/>
              </a:rPr>
              <a:t>products</a:t>
            </a:r>
            <a:r>
              <a:rPr lang="en-US" sz="1600">
                <a:latin typeface="Courier New" panose="02070309020205020404" pitchFamily="49" charset="0"/>
                <a:cs typeface="Courier New" panose="02070309020205020404" pitchFamily="49" charset="0"/>
              </a:rPr>
              <a:t>) </a:t>
            </a:r>
            <a:r>
              <a:rPr lang="en-US" sz="1600">
                <a:cs typeface="Courier New" panose="02070309020205020404" pitchFamily="49" charset="0"/>
              </a:rPr>
              <a:t>to iterate using </a:t>
            </a:r>
            <a:r>
              <a:rPr lang="en-US" sz="1600">
                <a:latin typeface="Courier New" panose="02070309020205020404" pitchFamily="49" charset="0"/>
                <a:cs typeface="Courier New" panose="02070309020205020404" pitchFamily="49" charset="0"/>
              </a:rPr>
              <a:t>*</a:t>
            </a:r>
            <a:r>
              <a:rPr lang="en-US" sz="1600" err="1">
                <a:latin typeface="Courier New" panose="02070309020205020404" pitchFamily="49" charset="0"/>
                <a:cs typeface="Courier New" panose="02070309020205020404" pitchFamily="49" charset="0"/>
              </a:rPr>
              <a:t>ngFor</a:t>
            </a:r>
            <a:r>
              <a:rPr lang="en-US" sz="1600">
                <a:latin typeface="Courier New" panose="02070309020205020404" pitchFamily="49" charset="0"/>
                <a:cs typeface="Courier New" panose="02070309020205020404" pitchFamily="49" charset="0"/>
              </a:rPr>
              <a:t>.</a:t>
            </a:r>
          </a:p>
          <a:p>
            <a:pPr marL="114300" indent="0">
              <a:buNone/>
            </a:pPr>
            <a:endParaRPr lang="en-US" sz="1600">
              <a:latin typeface="Courier New" panose="02070309020205020404" pitchFamily="49" charset="0"/>
              <a:cs typeface="Courier New" panose="02070309020205020404" pitchFamily="49" charset="0"/>
            </a:endParaRPr>
          </a:p>
          <a:p>
            <a:pPr marL="114300" indent="0">
              <a:buNone/>
            </a:pPr>
            <a:r>
              <a:rPr lang="en-US" sz="1600">
                <a:latin typeface="Courier New" panose="02070309020205020404" pitchFamily="49" charset="0"/>
                <a:cs typeface="Courier New" panose="02070309020205020404" pitchFamily="49" charset="0"/>
              </a:rPr>
              <a:t>&lt;ion-list&gt;</a:t>
            </a:r>
          </a:p>
          <a:p>
            <a:pPr marL="114300" indent="0">
              <a:buNone/>
            </a:pPr>
            <a:r>
              <a:rPr lang="en-US" sz="1600">
                <a:latin typeface="Courier New" panose="02070309020205020404" pitchFamily="49" charset="0"/>
                <a:cs typeface="Courier New" panose="02070309020205020404" pitchFamily="49" charset="0"/>
              </a:rPr>
              <a:t>  &lt;ion-list-header&gt;</a:t>
            </a:r>
          </a:p>
          <a:p>
            <a:pPr marL="114300" indent="0">
              <a:buNone/>
            </a:pPr>
            <a:r>
              <a:rPr lang="en-US" sz="1600">
                <a:latin typeface="Courier New" panose="02070309020205020404" pitchFamily="49" charset="0"/>
                <a:cs typeface="Courier New" panose="02070309020205020404" pitchFamily="49" charset="0"/>
              </a:rPr>
              <a:t>    Products</a:t>
            </a:r>
          </a:p>
          <a:p>
            <a:pPr marL="114300" indent="0">
              <a:buNone/>
            </a:pPr>
            <a:r>
              <a:rPr lang="en-US" sz="1600">
                <a:latin typeface="Courier New" panose="02070309020205020404" pitchFamily="49" charset="0"/>
                <a:cs typeface="Courier New" panose="02070309020205020404" pitchFamily="49" charset="0"/>
              </a:rPr>
              <a:t>  &lt;/ion-list-header&gt;</a:t>
            </a:r>
          </a:p>
          <a:p>
            <a:pPr marL="114300" indent="0">
              <a:buNone/>
            </a:pPr>
            <a:r>
              <a:rPr lang="en-US" sz="1600">
                <a:latin typeface="Courier New" panose="02070309020205020404" pitchFamily="49" charset="0"/>
                <a:cs typeface="Courier New" panose="02070309020205020404" pitchFamily="49" charset="0"/>
              </a:rPr>
              <a:t>  &lt;ion-item  </a:t>
            </a:r>
            <a:r>
              <a:rPr lang="en-US" sz="1600" b="1">
                <a:latin typeface="Courier New" panose="02070309020205020404" pitchFamily="49" charset="0"/>
                <a:cs typeface="Courier New" panose="02070309020205020404" pitchFamily="49" charset="0"/>
              </a:rPr>
              <a:t>*</a:t>
            </a:r>
            <a:r>
              <a:rPr lang="en-US" sz="1600" b="1" err="1">
                <a:latin typeface="Courier New" panose="02070309020205020404" pitchFamily="49" charset="0"/>
                <a:cs typeface="Courier New" panose="02070309020205020404" pitchFamily="49" charset="0"/>
              </a:rPr>
              <a:t>ngFor</a:t>
            </a:r>
            <a:r>
              <a:rPr lang="en-US" sz="1600" b="1">
                <a:latin typeface="Courier New" panose="02070309020205020404" pitchFamily="49" charset="0"/>
                <a:cs typeface="Courier New" panose="02070309020205020404" pitchFamily="49" charset="0"/>
              </a:rPr>
              <a:t>="let product of products | </a:t>
            </a:r>
            <a:r>
              <a:rPr lang="en-US" sz="1600" b="1" err="1">
                <a:latin typeface="Courier New" panose="02070309020205020404" pitchFamily="49" charset="0"/>
                <a:cs typeface="Courier New" panose="02070309020205020404" pitchFamily="49" charset="0"/>
              </a:rPr>
              <a:t>async</a:t>
            </a:r>
            <a:r>
              <a:rPr lang="en-US" sz="1600">
                <a:latin typeface="Courier New" panose="02070309020205020404" pitchFamily="49" charset="0"/>
                <a:cs typeface="Courier New" panose="02070309020205020404" pitchFamily="49" charset="0"/>
              </a:rPr>
              <a:t>"&gt;</a:t>
            </a:r>
          </a:p>
          <a:p>
            <a:pPr marL="114300" indent="0">
              <a:buNone/>
            </a:pPr>
            <a:r>
              <a:rPr lang="en-US" sz="1600">
                <a:latin typeface="Courier New" panose="02070309020205020404" pitchFamily="49" charset="0"/>
                <a:cs typeface="Courier New" panose="02070309020205020404" pitchFamily="49" charset="0"/>
              </a:rPr>
              <a:t>	&lt;p&gt;&lt;/p&gt; </a:t>
            </a:r>
          </a:p>
          <a:p>
            <a:pPr marL="114300" indent="0">
              <a:buNone/>
            </a:pPr>
            <a:r>
              <a:rPr lang="en-US" sz="1600">
                <a:latin typeface="Courier New" panose="02070309020205020404" pitchFamily="49" charset="0"/>
                <a:cs typeface="Courier New" panose="02070309020205020404" pitchFamily="49" charset="0"/>
              </a:rPr>
              <a:t>  &lt;/ion-item&gt;</a:t>
            </a:r>
          </a:p>
          <a:p>
            <a:pPr marL="114300" indent="0">
              <a:buNone/>
            </a:pPr>
            <a:r>
              <a:rPr lang="en-US" sz="1600">
                <a:latin typeface="Courier New" panose="02070309020205020404" pitchFamily="49" charset="0"/>
                <a:cs typeface="Courier New" panose="02070309020205020404" pitchFamily="49" charset="0"/>
              </a:rPr>
              <a:t>&lt;/ion-list&gt;</a:t>
            </a:r>
          </a:p>
          <a:p>
            <a:pPr marL="114300" indent="0">
              <a:buNone/>
            </a:pPr>
            <a:endParaRPr lang="en-US" sz="1600">
              <a:latin typeface="Courier New" panose="02070309020205020404" pitchFamily="49" charset="0"/>
              <a:cs typeface="Courier New" panose="02070309020205020404" pitchFamily="49" charset="0"/>
            </a:endParaRPr>
          </a:p>
          <a:p>
            <a:pPr marL="114300" indent="0">
              <a:buNone/>
            </a:pPr>
            <a:endParaRPr lang="en-US" sz="1600">
              <a:latin typeface="Courier New" panose="02070309020205020404" pitchFamily="49" charset="0"/>
              <a:cs typeface="Courier New" panose="02070309020205020404" pitchFamily="49" charset="0"/>
            </a:endParaRPr>
          </a:p>
          <a:p>
            <a:pPr marL="114300" indent="0">
              <a:buNone/>
            </a:pPr>
            <a:r>
              <a:rPr lang="en-US" sz="1600" b="1">
                <a:cs typeface="Courier New" panose="02070309020205020404" pitchFamily="49" charset="0"/>
              </a:rPr>
              <a:t>Note</a:t>
            </a:r>
            <a:r>
              <a:rPr lang="en-US" sz="1600">
                <a:cs typeface="Courier New" panose="02070309020205020404" pitchFamily="49" charset="0"/>
              </a:rPr>
              <a:t> the importance of piping the iteration with </a:t>
            </a:r>
            <a:r>
              <a:rPr lang="en-US" sz="1600" err="1">
                <a:latin typeface="Courier New" panose="02070309020205020404" pitchFamily="49" charset="0"/>
                <a:cs typeface="Courier New" panose="02070309020205020404" pitchFamily="49" charset="0"/>
              </a:rPr>
              <a:t>async</a:t>
            </a:r>
            <a:r>
              <a:rPr lang="en-US" sz="160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9626364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Explanation</a:t>
            </a:r>
          </a:p>
        </p:txBody>
      </p:sp>
      <p:sp>
        <p:nvSpPr>
          <p:cNvPr id="3" name="Content Placeholder 2"/>
          <p:cNvSpPr>
            <a:spLocks noGrp="1"/>
          </p:cNvSpPr>
          <p:nvPr>
            <p:ph idx="1"/>
          </p:nvPr>
        </p:nvSpPr>
        <p:spPr/>
        <p:txBody>
          <a:bodyPr/>
          <a:lstStyle/>
          <a:p>
            <a:r>
              <a:rPr lang="en-US" b="1" i="1" err="1"/>
              <a:t>async</a:t>
            </a:r>
            <a:r>
              <a:rPr lang="en-US"/>
              <a:t> is a built-in pipe which allows you to easily subscribe to Observables without manually calling the .subscribe() method in the component class.</a:t>
            </a:r>
          </a:p>
          <a:p>
            <a:endParaRPr lang="en-US"/>
          </a:p>
          <a:p>
            <a:r>
              <a:rPr lang="en-US"/>
              <a:t>So in the template we subscribe to the products Observable then we loop over the result and display the name, the description and the quantity using an &lt;ion-list&gt;.</a:t>
            </a:r>
          </a:p>
        </p:txBody>
      </p:sp>
    </p:spTree>
    <p:extLst>
      <p:ext uri="{BB962C8B-B14F-4D97-AF65-F5344CB8AC3E}">
        <p14:creationId xmlns:p14="http://schemas.microsoft.com/office/powerpoint/2010/main" val="40182210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a:t>Creating or Adding Documents</a:t>
            </a:r>
            <a:endParaRPr lang="en-US" sz="4000"/>
          </a:p>
        </p:txBody>
      </p:sp>
      <p:sp>
        <p:nvSpPr>
          <p:cNvPr id="3" name="Content Placeholder 2"/>
          <p:cNvSpPr>
            <a:spLocks noGrp="1"/>
          </p:cNvSpPr>
          <p:nvPr>
            <p:ph idx="1"/>
          </p:nvPr>
        </p:nvSpPr>
        <p:spPr/>
        <p:txBody>
          <a:bodyPr/>
          <a:lstStyle/>
          <a:p>
            <a:pPr marL="114300" indent="0">
              <a:buNone/>
            </a:pPr>
            <a:r>
              <a:rPr lang="en-US"/>
              <a:t>You can add a new document by using the .add() method of the collection reference: Add a method </a:t>
            </a:r>
            <a:r>
              <a:rPr lang="en-US" err="1"/>
              <a:t>createProduct</a:t>
            </a:r>
            <a:r>
              <a:rPr lang="en-US"/>
              <a:t>() to your component:</a:t>
            </a:r>
          </a:p>
          <a:p>
            <a:pPr marL="0" lvl="1" indent="0">
              <a:buNone/>
            </a:pPr>
            <a:endParaRPr lang="en-US"/>
          </a:p>
          <a:p>
            <a:pPr marL="1944688" lvl="1" indent="-1828800">
              <a:buNone/>
            </a:pPr>
            <a:r>
              <a:rPr lang="en-US" sz="1800" b="1" err="1">
                <a:solidFill>
                  <a:schemeClr val="accent1">
                    <a:lumMod val="75000"/>
                  </a:schemeClr>
                </a:solidFill>
                <a:latin typeface="Courier New" panose="02070309020205020404" pitchFamily="49" charset="0"/>
                <a:cs typeface="Courier New" panose="02070309020205020404" pitchFamily="49" charset="0"/>
              </a:rPr>
              <a:t>createProduct</a:t>
            </a:r>
            <a:r>
              <a:rPr lang="en-US" sz="1800">
                <a:latin typeface="Courier New" panose="02070309020205020404" pitchFamily="49" charset="0"/>
                <a:cs typeface="Courier New" panose="02070309020205020404" pitchFamily="49" charset="0"/>
              </a:rPr>
              <a:t>(name: string, description: string, quantity: number) {</a:t>
            </a:r>
          </a:p>
          <a:p>
            <a:pPr marL="411480" lvl="1" indent="0">
              <a:buNone/>
            </a:pPr>
            <a:endParaRPr lang="en-US" sz="1800">
              <a:latin typeface="Courier New" panose="02070309020205020404" pitchFamily="49" charset="0"/>
              <a:cs typeface="Courier New" panose="02070309020205020404" pitchFamily="49" charset="0"/>
            </a:endParaRPr>
          </a:p>
          <a:p>
            <a:pPr marL="404813" lvl="1" indent="0">
              <a:buNone/>
            </a:pPr>
            <a:r>
              <a:rPr lang="en-US" sz="1800" err="1">
                <a:latin typeface="Courier New" panose="02070309020205020404" pitchFamily="49" charset="0"/>
                <a:cs typeface="Courier New" panose="02070309020205020404" pitchFamily="49" charset="0"/>
              </a:rPr>
              <a:t>this.</a:t>
            </a:r>
            <a:r>
              <a:rPr lang="en-US" sz="1800" b="1" err="1">
                <a:latin typeface="Courier New" panose="02070309020205020404" pitchFamily="49" charset="0"/>
                <a:cs typeface="Courier New" panose="02070309020205020404" pitchFamily="49" charset="0"/>
              </a:rPr>
              <a:t>productsCollectionRef</a:t>
            </a:r>
            <a:r>
              <a:rPr lang="en-US" sz="1800" err="1">
                <a:latin typeface="Courier New" panose="02070309020205020404" pitchFamily="49" charset="0"/>
                <a:cs typeface="Courier New" panose="02070309020205020404" pitchFamily="49" charset="0"/>
              </a:rPr>
              <a:t>.</a:t>
            </a:r>
            <a:r>
              <a:rPr lang="en-US" sz="1800" b="1" err="1">
                <a:latin typeface="Courier New" panose="02070309020205020404" pitchFamily="49" charset="0"/>
                <a:cs typeface="Courier New" panose="02070309020205020404" pitchFamily="49" charset="0"/>
              </a:rPr>
              <a:t>add</a:t>
            </a:r>
            <a:r>
              <a:rPr lang="en-US" sz="1800">
                <a:latin typeface="Courier New" panose="02070309020205020404" pitchFamily="49" charset="0"/>
                <a:cs typeface="Courier New" panose="02070309020205020404" pitchFamily="49" charset="0"/>
              </a:rPr>
              <a:t>({ </a:t>
            </a:r>
          </a:p>
          <a:p>
            <a:pPr marL="404813" lvl="1" indent="0">
              <a:buNone/>
            </a:pPr>
            <a:r>
              <a:rPr lang="en-US" sz="1800">
                <a:latin typeface="Courier New" panose="02070309020205020404" pitchFamily="49" charset="0"/>
                <a:cs typeface="Courier New" panose="02070309020205020404" pitchFamily="49" charset="0"/>
              </a:rPr>
              <a:t>	name: name, </a:t>
            </a:r>
          </a:p>
          <a:p>
            <a:pPr marL="404813" lvl="1" indent="0">
              <a:buNone/>
            </a:pPr>
            <a:r>
              <a:rPr lang="en-US" sz="1800">
                <a:latin typeface="Courier New" panose="02070309020205020404" pitchFamily="49" charset="0"/>
                <a:cs typeface="Courier New" panose="02070309020205020404" pitchFamily="49" charset="0"/>
              </a:rPr>
              <a:t>	description: description, </a:t>
            </a:r>
          </a:p>
          <a:p>
            <a:pPr marL="404813" lvl="1" indent="0">
              <a:buNone/>
            </a:pPr>
            <a:r>
              <a:rPr lang="en-US" sz="1800">
                <a:latin typeface="Courier New" panose="02070309020205020404" pitchFamily="49" charset="0"/>
                <a:cs typeface="Courier New" panose="02070309020205020404" pitchFamily="49" charset="0"/>
              </a:rPr>
              <a:t>	quantity: quantity </a:t>
            </a:r>
          </a:p>
          <a:p>
            <a:pPr marL="404813" lvl="1" indent="0">
              <a:buNone/>
            </a:pPr>
            <a:r>
              <a:rPr lang="en-US" sz="1800">
                <a:latin typeface="Courier New" panose="02070309020205020404" pitchFamily="49" charset="0"/>
                <a:cs typeface="Courier New" panose="02070309020205020404" pitchFamily="49" charset="0"/>
              </a:rPr>
              <a:t> });</a:t>
            </a:r>
          </a:p>
          <a:p>
            <a:pPr marL="115888" lvl="1" indent="0">
              <a:buNone/>
            </a:pPr>
            <a:r>
              <a:rPr lang="en-US" sz="180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2315936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a:t>Updating Documents</a:t>
            </a:r>
            <a:endParaRPr lang="en-US" sz="4000"/>
          </a:p>
        </p:txBody>
      </p:sp>
      <p:sp>
        <p:nvSpPr>
          <p:cNvPr id="3" name="Content Placeholder 2"/>
          <p:cNvSpPr>
            <a:spLocks noGrp="1"/>
          </p:cNvSpPr>
          <p:nvPr>
            <p:ph idx="1"/>
          </p:nvPr>
        </p:nvSpPr>
        <p:spPr/>
        <p:txBody>
          <a:bodyPr/>
          <a:lstStyle/>
          <a:p>
            <a:pPr marL="114300" indent="0">
              <a:buNone/>
            </a:pPr>
            <a:r>
              <a:rPr lang="en-US"/>
              <a:t>You can also update using the .update() method on the document </a:t>
            </a:r>
            <a:r>
              <a:rPr lang="en-US" err="1"/>
              <a:t>retrurned</a:t>
            </a:r>
            <a:r>
              <a:rPr lang="en-US"/>
              <a:t> by the .doc(id) method which takes the id of the document you want to update.</a:t>
            </a:r>
          </a:p>
          <a:p>
            <a:endParaRPr lang="en-US"/>
          </a:p>
          <a:p>
            <a:pPr marL="115888" lvl="1" indent="0">
              <a:buNone/>
            </a:pPr>
            <a:r>
              <a:rPr lang="en-US" sz="1800" b="1" err="1">
                <a:solidFill>
                  <a:schemeClr val="accent1">
                    <a:lumMod val="75000"/>
                  </a:schemeClr>
                </a:solidFill>
                <a:latin typeface="Courier New" panose="02070309020205020404" pitchFamily="49" charset="0"/>
                <a:cs typeface="Courier New" panose="02070309020205020404" pitchFamily="49" charset="0"/>
              </a:rPr>
              <a:t>updateProduct</a:t>
            </a:r>
            <a:r>
              <a:rPr lang="en-US" sz="1800">
                <a:latin typeface="Courier New" panose="02070309020205020404" pitchFamily="49" charset="0"/>
                <a:cs typeface="Courier New" panose="02070309020205020404" pitchFamily="49" charset="0"/>
              </a:rPr>
              <a:t>(</a:t>
            </a:r>
            <a:r>
              <a:rPr lang="en-US" sz="1600" i="1" u="sng">
                <a:latin typeface="Courier New" panose="02070309020205020404" pitchFamily="49" charset="0"/>
                <a:cs typeface="Courier New" panose="02070309020205020404" pitchFamily="49" charset="0"/>
              </a:rPr>
              <a:t>product</a:t>
            </a:r>
            <a:r>
              <a:rPr lang="en-US" sz="1800">
                <a:latin typeface="Courier New" panose="02070309020205020404" pitchFamily="49" charset="0"/>
                <a:cs typeface="Courier New" panose="02070309020205020404" pitchFamily="49" charset="0"/>
              </a:rPr>
              <a:t>: </a:t>
            </a:r>
            <a:r>
              <a:rPr lang="en-US" sz="1600">
                <a:latin typeface="Courier New" panose="02070309020205020404" pitchFamily="49" charset="0"/>
                <a:cs typeface="Courier New" panose="02070309020205020404" pitchFamily="49" charset="0"/>
              </a:rPr>
              <a:t>Product</a:t>
            </a:r>
            <a:r>
              <a:rPr lang="en-US" sz="1800">
                <a:latin typeface="Courier New" panose="02070309020205020404" pitchFamily="49" charset="0"/>
                <a:cs typeface="Courier New" panose="02070309020205020404" pitchFamily="49" charset="0"/>
              </a:rPr>
              <a:t>) {</a:t>
            </a:r>
          </a:p>
          <a:p>
            <a:pPr marL="115888" lvl="1" indent="0">
              <a:buNone/>
            </a:pPr>
            <a:r>
              <a:rPr lang="en-US" sz="1800">
                <a:latin typeface="Courier New" panose="02070309020205020404" pitchFamily="49" charset="0"/>
                <a:cs typeface="Courier New" panose="02070309020205020404" pitchFamily="49" charset="0"/>
              </a:rPr>
              <a:t>  </a:t>
            </a:r>
          </a:p>
          <a:p>
            <a:pPr marL="461963" lvl="1" indent="0">
              <a:buNone/>
            </a:pPr>
            <a:r>
              <a:rPr lang="en-US" sz="1600">
                <a:latin typeface="Courier New" panose="02070309020205020404" pitchFamily="49" charset="0"/>
                <a:cs typeface="Courier New" panose="02070309020205020404" pitchFamily="49" charset="0"/>
              </a:rPr>
              <a:t>this.</a:t>
            </a:r>
            <a:r>
              <a:rPr lang="en-US" sz="1600" b="1">
                <a:latin typeface="Courier New" panose="02070309020205020404" pitchFamily="49" charset="0"/>
                <a:cs typeface="Courier New" panose="02070309020205020404" pitchFamily="49" charset="0"/>
              </a:rPr>
              <a:t>productsCollectionRef.doc</a:t>
            </a:r>
            <a:r>
              <a:rPr lang="en-US" sz="1600">
                <a:latin typeface="Courier New" panose="02070309020205020404" pitchFamily="49" charset="0"/>
                <a:cs typeface="Courier New" panose="02070309020205020404" pitchFamily="49" charset="0"/>
              </a:rPr>
              <a:t>(</a:t>
            </a:r>
            <a:r>
              <a:rPr lang="en-US" sz="1600" i="1" u="sng">
                <a:latin typeface="Courier New" panose="02070309020205020404" pitchFamily="49" charset="0"/>
                <a:cs typeface="Courier New" panose="02070309020205020404" pitchFamily="49" charset="0"/>
              </a:rPr>
              <a:t>product</a:t>
            </a:r>
            <a:r>
              <a:rPr lang="en-US" sz="1600" b="1" i="1">
                <a:latin typeface="Courier New" panose="02070309020205020404" pitchFamily="49" charset="0"/>
                <a:cs typeface="Courier New" panose="02070309020205020404" pitchFamily="49" charset="0"/>
              </a:rPr>
              <a:t>.id</a:t>
            </a:r>
            <a:r>
              <a:rPr lang="en-US" sz="1600">
                <a:latin typeface="Courier New" panose="02070309020205020404" pitchFamily="49" charset="0"/>
                <a:cs typeface="Courier New" panose="02070309020205020404" pitchFamily="49" charset="0"/>
              </a:rPr>
              <a:t>).</a:t>
            </a:r>
            <a:r>
              <a:rPr lang="en-US" sz="1600" b="1">
                <a:latin typeface="Courier New" panose="02070309020205020404" pitchFamily="49" charset="0"/>
                <a:cs typeface="Courier New" panose="02070309020205020404" pitchFamily="49" charset="0"/>
              </a:rPr>
              <a:t>update</a:t>
            </a:r>
            <a:r>
              <a:rPr lang="en-US" sz="1600">
                <a:latin typeface="Courier New" panose="02070309020205020404" pitchFamily="49" charset="0"/>
                <a:cs typeface="Courier New" panose="02070309020205020404" pitchFamily="49" charset="0"/>
              </a:rPr>
              <a:t>({</a:t>
            </a:r>
          </a:p>
          <a:p>
            <a:pPr marL="971550" lvl="2" indent="0">
              <a:buNone/>
            </a:pPr>
            <a:r>
              <a:rPr lang="en-US" sz="1600">
                <a:latin typeface="Courier New" panose="02070309020205020404" pitchFamily="49" charset="0"/>
                <a:cs typeface="Courier New" panose="02070309020205020404" pitchFamily="49" charset="0"/>
              </a:rPr>
              <a:t>name: 'NEW_NAME', </a:t>
            </a:r>
          </a:p>
          <a:p>
            <a:pPr marL="971550" lvl="2" indent="0">
              <a:buNone/>
            </a:pPr>
            <a:r>
              <a:rPr lang="en-US" sz="1600">
                <a:latin typeface="Courier New" panose="02070309020205020404" pitchFamily="49" charset="0"/>
                <a:cs typeface="Courier New" panose="02070309020205020404" pitchFamily="49" charset="0"/>
              </a:rPr>
              <a:t>description : 'NEW_DESC' , </a:t>
            </a:r>
          </a:p>
          <a:p>
            <a:pPr marL="971550" lvl="2" indent="0">
              <a:buNone/>
            </a:pPr>
            <a:r>
              <a:rPr lang="en-US" sz="1600">
                <a:latin typeface="Courier New" panose="02070309020205020404" pitchFamily="49" charset="0"/>
                <a:cs typeface="Courier New" panose="02070309020205020404" pitchFamily="49" charset="0"/>
              </a:rPr>
              <a:t>quantity : </a:t>
            </a:r>
            <a:r>
              <a:rPr lang="en-US" sz="1600" err="1">
                <a:latin typeface="Courier New" panose="02070309020205020404" pitchFamily="49" charset="0"/>
                <a:cs typeface="Courier New" panose="02070309020205020404" pitchFamily="49" charset="0"/>
              </a:rPr>
              <a:t>product.quantity</a:t>
            </a:r>
            <a:r>
              <a:rPr lang="en-US" sz="1600">
                <a:latin typeface="Courier New" panose="02070309020205020404" pitchFamily="49" charset="0"/>
                <a:cs typeface="Courier New" panose="02070309020205020404" pitchFamily="49" charset="0"/>
              </a:rPr>
              <a:t> + 100</a:t>
            </a:r>
          </a:p>
          <a:p>
            <a:pPr marL="461963" lvl="1" indent="0">
              <a:buNone/>
            </a:pPr>
            <a:r>
              <a:rPr lang="en-US" sz="1600">
                <a:latin typeface="Courier New" panose="02070309020205020404" pitchFamily="49" charset="0"/>
                <a:cs typeface="Courier New" panose="02070309020205020404" pitchFamily="49" charset="0"/>
              </a:rPr>
              <a:t>});</a:t>
            </a:r>
          </a:p>
          <a:p>
            <a:pPr marL="115888" lvl="1" indent="0">
              <a:buNone/>
            </a:pPr>
            <a:r>
              <a:rPr lang="en-US" sz="180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163941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Firebase</a:t>
            </a:r>
          </a:p>
        </p:txBody>
      </p:sp>
      <p:sp>
        <p:nvSpPr>
          <p:cNvPr id="3" name="Content Placeholder 2"/>
          <p:cNvSpPr>
            <a:spLocks noGrp="1"/>
          </p:cNvSpPr>
          <p:nvPr>
            <p:ph idx="1"/>
          </p:nvPr>
        </p:nvSpPr>
        <p:spPr/>
        <p:txBody>
          <a:bodyPr/>
          <a:lstStyle/>
          <a:p>
            <a:r>
              <a:rPr lang="en-US" b="1"/>
              <a:t>Step 1: </a:t>
            </a:r>
            <a:r>
              <a:rPr lang="en-US"/>
              <a:t>Login using your google account to:</a:t>
            </a:r>
          </a:p>
          <a:p>
            <a:pPr marL="114300" indent="0">
              <a:buNone/>
            </a:pPr>
            <a:r>
              <a:rPr lang="en-US"/>
              <a:t>	</a:t>
            </a:r>
            <a:r>
              <a:rPr lang="en-US">
                <a:latin typeface="Courier New" panose="02070309020205020404" pitchFamily="49" charset="0"/>
                <a:cs typeface="Courier New" panose="02070309020205020404" pitchFamily="49" charset="0"/>
              </a:rPr>
              <a:t>Firebase.google.com</a:t>
            </a:r>
          </a:p>
          <a:p>
            <a:endParaRPr lang="en-US"/>
          </a:p>
          <a:p>
            <a:r>
              <a:rPr lang="en-US" b="1"/>
              <a:t>Step 2:</a:t>
            </a:r>
            <a:r>
              <a:rPr lang="en-US"/>
              <a:t> create a new project in Firebase</a:t>
            </a:r>
          </a:p>
          <a:p>
            <a:endParaRPr lang="en-US"/>
          </a:p>
          <a:p>
            <a:endParaRPr lang="en-US"/>
          </a:p>
          <a:p>
            <a:r>
              <a:rPr lang="en-US" b="1"/>
              <a:t>Step 3:</a:t>
            </a:r>
            <a:r>
              <a:rPr lang="en-US"/>
              <a:t> Link your ionic project with Firebase project.</a:t>
            </a:r>
          </a:p>
          <a:p>
            <a:endParaRPr lang="en-US"/>
          </a:p>
          <a:p>
            <a:pPr marL="114300" indent="0">
              <a:buNone/>
            </a:pPr>
            <a:endParaRPr lang="en-US"/>
          </a:p>
        </p:txBody>
      </p:sp>
    </p:spTree>
    <p:extLst>
      <p:ext uri="{BB962C8B-B14F-4D97-AF65-F5344CB8AC3E}">
        <p14:creationId xmlns:p14="http://schemas.microsoft.com/office/powerpoint/2010/main" val="2803398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a:t>Deleting Documents</a:t>
            </a:r>
            <a:endParaRPr lang="en-US" sz="4000"/>
          </a:p>
        </p:txBody>
      </p:sp>
      <p:sp>
        <p:nvSpPr>
          <p:cNvPr id="3" name="Content Placeholder 2"/>
          <p:cNvSpPr>
            <a:spLocks noGrp="1"/>
          </p:cNvSpPr>
          <p:nvPr>
            <p:ph idx="1"/>
          </p:nvPr>
        </p:nvSpPr>
        <p:spPr/>
        <p:txBody>
          <a:bodyPr/>
          <a:lstStyle/>
          <a:p>
            <a:pPr marL="114300" indent="0">
              <a:buNone/>
            </a:pPr>
            <a:r>
              <a:rPr lang="en-US"/>
              <a:t>Deleting a document works the same as updating, you simply grab a reference to the document you want to delete by calling the .doc(id) method on the collection then call the .delete() method.</a:t>
            </a:r>
          </a:p>
          <a:p>
            <a:endParaRPr lang="en-US"/>
          </a:p>
          <a:p>
            <a:pPr marL="285750" indent="0">
              <a:buNone/>
            </a:pPr>
            <a:r>
              <a:rPr lang="en-US" sz="1800" b="1" err="1">
                <a:solidFill>
                  <a:schemeClr val="accent1">
                    <a:lumMod val="75000"/>
                  </a:schemeClr>
                </a:solidFill>
                <a:latin typeface="Courier New" panose="02070309020205020404" pitchFamily="49" charset="0"/>
                <a:cs typeface="Courier New" panose="02070309020205020404" pitchFamily="49" charset="0"/>
              </a:rPr>
              <a:t>deleteProduct</a:t>
            </a:r>
            <a:r>
              <a:rPr lang="en-US" sz="1800">
                <a:latin typeface="Courier New" panose="02070309020205020404" pitchFamily="49" charset="0"/>
                <a:cs typeface="Courier New" panose="02070309020205020404" pitchFamily="49" charset="0"/>
              </a:rPr>
              <a:t>(</a:t>
            </a:r>
            <a:r>
              <a:rPr lang="en-US" sz="1800" i="1" u="sng">
                <a:latin typeface="Courier New" panose="02070309020205020404" pitchFamily="49" charset="0"/>
                <a:cs typeface="Courier New" panose="02070309020205020404" pitchFamily="49" charset="0"/>
              </a:rPr>
              <a:t>product</a:t>
            </a:r>
            <a:r>
              <a:rPr lang="en-US" sz="1800">
                <a:latin typeface="Courier New" panose="02070309020205020404" pitchFamily="49" charset="0"/>
                <a:cs typeface="Courier New" panose="02070309020205020404" pitchFamily="49" charset="0"/>
              </a:rPr>
              <a:t>: Product) {</a:t>
            </a:r>
          </a:p>
          <a:p>
            <a:pPr marL="514350" indent="0">
              <a:buNone/>
            </a:pPr>
            <a:r>
              <a:rPr lang="en-US" sz="1800">
                <a:latin typeface="Courier New" panose="02070309020205020404" pitchFamily="49" charset="0"/>
                <a:cs typeface="Courier New" panose="02070309020205020404" pitchFamily="49" charset="0"/>
              </a:rPr>
              <a:t>       </a:t>
            </a:r>
            <a:r>
              <a:rPr lang="en-US" sz="1700">
                <a:latin typeface="Courier New" panose="02070309020205020404" pitchFamily="49" charset="0"/>
                <a:cs typeface="Courier New" panose="02070309020205020404" pitchFamily="49" charset="0"/>
              </a:rPr>
              <a:t>this.</a:t>
            </a:r>
            <a:r>
              <a:rPr lang="en-US" sz="1700" b="1">
                <a:latin typeface="Courier New" panose="02070309020205020404" pitchFamily="49" charset="0"/>
                <a:cs typeface="Courier New" panose="02070309020205020404" pitchFamily="49" charset="0"/>
              </a:rPr>
              <a:t>productsCollectionRef.doc</a:t>
            </a:r>
            <a:r>
              <a:rPr lang="en-US" sz="1700">
                <a:latin typeface="Courier New" panose="02070309020205020404" pitchFamily="49" charset="0"/>
                <a:cs typeface="Courier New" panose="02070309020205020404" pitchFamily="49" charset="0"/>
              </a:rPr>
              <a:t>(</a:t>
            </a:r>
            <a:r>
              <a:rPr lang="en-US" sz="1700" i="1" u="sng">
                <a:latin typeface="Courier New" panose="02070309020205020404" pitchFamily="49" charset="0"/>
                <a:cs typeface="Courier New" panose="02070309020205020404" pitchFamily="49" charset="0"/>
              </a:rPr>
              <a:t>product</a:t>
            </a:r>
            <a:r>
              <a:rPr lang="en-US" sz="1700">
                <a:latin typeface="Courier New" panose="02070309020205020404" pitchFamily="49" charset="0"/>
                <a:cs typeface="Courier New" panose="02070309020205020404" pitchFamily="49" charset="0"/>
              </a:rPr>
              <a:t>.id).</a:t>
            </a:r>
            <a:r>
              <a:rPr lang="en-US" sz="1700" b="1">
                <a:latin typeface="Courier New" panose="02070309020205020404" pitchFamily="49" charset="0"/>
                <a:cs typeface="Courier New" panose="02070309020205020404" pitchFamily="49" charset="0"/>
              </a:rPr>
              <a:t>delete</a:t>
            </a:r>
            <a:r>
              <a:rPr lang="en-US" sz="1700">
                <a:latin typeface="Courier New" panose="02070309020205020404" pitchFamily="49" charset="0"/>
                <a:cs typeface="Courier New" panose="02070309020205020404" pitchFamily="49" charset="0"/>
              </a:rPr>
              <a:t>();</a:t>
            </a:r>
          </a:p>
          <a:p>
            <a:pPr marL="285750" indent="0">
              <a:buNone/>
            </a:pPr>
            <a:endParaRPr lang="en-US" sz="1800">
              <a:latin typeface="Courier New" panose="02070309020205020404" pitchFamily="49" charset="0"/>
              <a:cs typeface="Courier New" panose="02070309020205020404" pitchFamily="49" charset="0"/>
            </a:endParaRPr>
          </a:p>
          <a:p>
            <a:pPr marL="285750" indent="0">
              <a:buNone/>
            </a:pPr>
            <a:r>
              <a:rPr lang="en-US" sz="180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419783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Cloud </a:t>
            </a:r>
            <a:r>
              <a:rPr lang="en-US" err="1"/>
              <a:t>Firestore</a:t>
            </a:r>
            <a:r>
              <a:rPr lang="en-US"/>
              <a:t>: </a:t>
            </a:r>
            <a:r>
              <a:rPr lang="en-US" sz="4000">
                <a:solidFill>
                  <a:schemeClr val="tx1"/>
                </a:solidFill>
              </a:rPr>
              <a:t>Data model</a:t>
            </a:r>
            <a:endParaRPr lang="en-US">
              <a:solidFill>
                <a:schemeClr val="tx1"/>
              </a:solidFill>
            </a:endParaRPr>
          </a:p>
        </p:txBody>
      </p:sp>
      <p:sp>
        <p:nvSpPr>
          <p:cNvPr id="3" name="Content Placeholder 2"/>
          <p:cNvSpPr>
            <a:spLocks noGrp="1"/>
          </p:cNvSpPr>
          <p:nvPr>
            <p:ph idx="1"/>
          </p:nvPr>
        </p:nvSpPr>
        <p:spPr/>
        <p:txBody>
          <a:bodyPr>
            <a:normAutofit lnSpcReduction="10000"/>
          </a:bodyPr>
          <a:lstStyle/>
          <a:p>
            <a:r>
              <a:rPr lang="en-US"/>
              <a:t>Cloud </a:t>
            </a:r>
            <a:r>
              <a:rPr lang="en-US" err="1"/>
              <a:t>Firestore</a:t>
            </a:r>
            <a:r>
              <a:rPr lang="en-US"/>
              <a:t> is a NoSQL, document-oriented database. Unlike a SQL database, there are no tables or rows. Instead, you store data in </a:t>
            </a:r>
            <a:r>
              <a:rPr lang="en-US" i="1"/>
              <a:t>documents</a:t>
            </a:r>
            <a:r>
              <a:rPr lang="en-US"/>
              <a:t>, which are organized into </a:t>
            </a:r>
            <a:r>
              <a:rPr lang="en-US" i="1"/>
              <a:t>collections</a:t>
            </a:r>
            <a:r>
              <a:rPr lang="en-US"/>
              <a:t>.</a:t>
            </a:r>
          </a:p>
          <a:p>
            <a:r>
              <a:rPr lang="en-US"/>
              <a:t>Each </a:t>
            </a:r>
            <a:r>
              <a:rPr lang="en-US" i="1"/>
              <a:t>document</a:t>
            </a:r>
            <a:r>
              <a:rPr lang="en-US"/>
              <a:t> contains a set of key-value pairs. Cloud </a:t>
            </a:r>
            <a:r>
              <a:rPr lang="en-US" err="1"/>
              <a:t>Firestore</a:t>
            </a:r>
            <a:r>
              <a:rPr lang="en-US"/>
              <a:t> is optimized for storing large collections of small documents.</a:t>
            </a:r>
          </a:p>
          <a:p>
            <a:r>
              <a:rPr lang="en-US"/>
              <a:t>All documents must be stored in collections. Documents can contain </a:t>
            </a:r>
            <a:r>
              <a:rPr lang="en-US" i="1" err="1"/>
              <a:t>subcollections</a:t>
            </a:r>
            <a:r>
              <a:rPr lang="en-US"/>
              <a:t> and nested objects, both of which can include primitive fields like strings or complex objects like lists.</a:t>
            </a:r>
          </a:p>
          <a:p>
            <a:r>
              <a:rPr lang="en-US"/>
              <a:t>Collections and documents are created implicitly in Cloud </a:t>
            </a:r>
            <a:r>
              <a:rPr lang="en-US" err="1"/>
              <a:t>Firestore</a:t>
            </a:r>
            <a:r>
              <a:rPr lang="en-US"/>
              <a:t>. Simply assign data to a document within a collection. If either the collection or document does not exist, Cloud </a:t>
            </a:r>
            <a:r>
              <a:rPr lang="en-US" err="1"/>
              <a:t>Firestore</a:t>
            </a:r>
            <a:r>
              <a:rPr lang="en-US"/>
              <a:t> creates it.</a:t>
            </a:r>
          </a:p>
          <a:p>
            <a:endParaRPr lang="en-US"/>
          </a:p>
        </p:txBody>
      </p:sp>
    </p:spTree>
    <p:extLst>
      <p:ext uri="{BB962C8B-B14F-4D97-AF65-F5344CB8AC3E}">
        <p14:creationId xmlns:p14="http://schemas.microsoft.com/office/powerpoint/2010/main" val="1559709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Documents</a:t>
            </a:r>
          </a:p>
        </p:txBody>
      </p:sp>
      <p:sp>
        <p:nvSpPr>
          <p:cNvPr id="3" name="Content Placeholder 2"/>
          <p:cNvSpPr>
            <a:spLocks noGrp="1"/>
          </p:cNvSpPr>
          <p:nvPr>
            <p:ph idx="1"/>
          </p:nvPr>
        </p:nvSpPr>
        <p:spPr/>
        <p:txBody>
          <a:bodyPr/>
          <a:lstStyle/>
          <a:p>
            <a:pPr marL="114300" indent="0">
              <a:buNone/>
            </a:pPr>
            <a:r>
              <a:rPr lang="en-US"/>
              <a:t>In Cloud </a:t>
            </a:r>
            <a:r>
              <a:rPr lang="en-US" err="1"/>
              <a:t>Firestore</a:t>
            </a:r>
            <a:r>
              <a:rPr lang="en-US"/>
              <a:t>, the unit of storage is the </a:t>
            </a:r>
            <a:r>
              <a:rPr lang="en-US" b="1"/>
              <a:t>document</a:t>
            </a:r>
            <a:r>
              <a:rPr lang="en-US"/>
              <a:t>. A </a:t>
            </a:r>
            <a:r>
              <a:rPr lang="en-US" b="1"/>
              <a:t>document</a:t>
            </a:r>
            <a:r>
              <a:rPr lang="en-US"/>
              <a:t> is a lightweight record that contains fields, which map to values. Each document is identified by a name.</a:t>
            </a:r>
          </a:p>
          <a:p>
            <a:pPr marL="114300" indent="0">
              <a:buNone/>
            </a:pPr>
            <a:endParaRPr lang="en-US"/>
          </a:p>
          <a:p>
            <a:pPr marL="114300" indent="0">
              <a:buNone/>
            </a:pPr>
            <a:r>
              <a:rPr lang="en-US"/>
              <a:t>A document representing a user </a:t>
            </a:r>
            <a:r>
              <a:rPr lang="en-US" b="1"/>
              <a:t>User1</a:t>
            </a:r>
            <a:r>
              <a:rPr lang="en-US"/>
              <a:t> might look like this:</a:t>
            </a:r>
          </a:p>
          <a:p>
            <a:pPr marL="114300" indent="0">
              <a:buNone/>
            </a:pPr>
            <a:endParaRPr lang="en-US" b="1"/>
          </a:p>
          <a:p>
            <a:pPr marL="114300" indent="0">
              <a:buNone/>
            </a:pPr>
            <a:r>
              <a:rPr lang="en-US" b="1"/>
              <a:t>User1</a:t>
            </a:r>
            <a:endParaRPr lang="en-US"/>
          </a:p>
          <a:p>
            <a:pPr marL="411480" lvl="1" indent="0">
              <a:buNone/>
            </a:pPr>
            <a:r>
              <a:rPr lang="en-US"/>
              <a:t>first : "Ada"</a:t>
            </a:r>
          </a:p>
          <a:p>
            <a:pPr marL="411480" lvl="1" indent="0">
              <a:buNone/>
            </a:pPr>
            <a:r>
              <a:rPr lang="en-US"/>
              <a:t>last : "lace"</a:t>
            </a:r>
          </a:p>
          <a:p>
            <a:pPr marL="411480" lvl="1" indent="0">
              <a:buNone/>
            </a:pPr>
            <a:r>
              <a:rPr lang="en-US"/>
              <a:t>born : 1815</a:t>
            </a:r>
          </a:p>
        </p:txBody>
      </p:sp>
    </p:spTree>
    <p:extLst>
      <p:ext uri="{BB962C8B-B14F-4D97-AF65-F5344CB8AC3E}">
        <p14:creationId xmlns:p14="http://schemas.microsoft.com/office/powerpoint/2010/main" val="36258688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Collections</a:t>
            </a:r>
          </a:p>
        </p:txBody>
      </p:sp>
      <p:sp>
        <p:nvSpPr>
          <p:cNvPr id="3" name="Content Placeholder 2"/>
          <p:cNvSpPr>
            <a:spLocks noGrp="1"/>
          </p:cNvSpPr>
          <p:nvPr>
            <p:ph idx="1"/>
          </p:nvPr>
        </p:nvSpPr>
        <p:spPr/>
        <p:txBody>
          <a:bodyPr>
            <a:normAutofit lnSpcReduction="10000"/>
          </a:bodyPr>
          <a:lstStyle/>
          <a:p>
            <a:r>
              <a:rPr lang="en-US" b="1"/>
              <a:t>Documents</a:t>
            </a:r>
            <a:r>
              <a:rPr lang="en-US"/>
              <a:t> live in </a:t>
            </a:r>
            <a:r>
              <a:rPr lang="en-US" b="1"/>
              <a:t>collections</a:t>
            </a:r>
            <a:r>
              <a:rPr lang="en-US"/>
              <a:t>, which are simply containers for documents. For example, you could have a </a:t>
            </a:r>
            <a:r>
              <a:rPr lang="en-US" b="1" u="sng"/>
              <a:t>Users</a:t>
            </a:r>
            <a:r>
              <a:rPr lang="en-US"/>
              <a:t> collection to contain your various users, each represented by a document:</a:t>
            </a:r>
          </a:p>
          <a:p>
            <a:endParaRPr lang="en-US"/>
          </a:p>
          <a:p>
            <a:pPr marL="114300" indent="0">
              <a:buNone/>
            </a:pPr>
            <a:r>
              <a:rPr lang="en-US" b="1"/>
              <a:t>Users</a:t>
            </a:r>
          </a:p>
          <a:p>
            <a:pPr marL="411480" lvl="1" indent="0">
              <a:buNone/>
            </a:pPr>
            <a:r>
              <a:rPr lang="en-US" b="1"/>
              <a:t>User1</a:t>
            </a:r>
          </a:p>
          <a:p>
            <a:pPr marL="411480" lvl="1" indent="0">
              <a:buNone/>
            </a:pPr>
            <a:r>
              <a:rPr lang="en-US"/>
              <a:t>first : "Ada"</a:t>
            </a:r>
          </a:p>
          <a:p>
            <a:pPr marL="411480" lvl="1" indent="0">
              <a:buNone/>
            </a:pPr>
            <a:r>
              <a:rPr lang="en-US"/>
              <a:t>last : "lace"</a:t>
            </a:r>
          </a:p>
          <a:p>
            <a:pPr marL="411480" lvl="1" indent="0">
              <a:buNone/>
            </a:pPr>
            <a:r>
              <a:rPr lang="en-US"/>
              <a:t>born : 1815</a:t>
            </a:r>
          </a:p>
          <a:p>
            <a:pPr marL="411480" lvl="1" indent="0">
              <a:buNone/>
            </a:pPr>
            <a:endParaRPr lang="en-US"/>
          </a:p>
          <a:p>
            <a:pPr marL="411480" lvl="1" indent="0">
              <a:buNone/>
            </a:pPr>
            <a:r>
              <a:rPr lang="en-US" b="1"/>
              <a:t>User2</a:t>
            </a:r>
          </a:p>
          <a:p>
            <a:pPr marL="411480" lvl="1" indent="0">
              <a:buNone/>
            </a:pPr>
            <a:r>
              <a:rPr lang="en-US"/>
              <a:t>first : "Alan"</a:t>
            </a:r>
          </a:p>
          <a:p>
            <a:pPr marL="411480" lvl="1" indent="0">
              <a:buNone/>
            </a:pPr>
            <a:r>
              <a:rPr lang="en-US"/>
              <a:t>last : "Turing"</a:t>
            </a:r>
          </a:p>
          <a:p>
            <a:pPr marL="411480" lvl="1" indent="0">
              <a:buNone/>
            </a:pPr>
            <a:r>
              <a:rPr lang="en-US"/>
              <a:t>born : 1912</a:t>
            </a:r>
          </a:p>
        </p:txBody>
      </p:sp>
    </p:spTree>
    <p:extLst>
      <p:ext uri="{BB962C8B-B14F-4D97-AF65-F5344CB8AC3E}">
        <p14:creationId xmlns:p14="http://schemas.microsoft.com/office/powerpoint/2010/main" val="39248513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Collections</a:t>
            </a:r>
          </a:p>
        </p:txBody>
      </p:sp>
      <p:sp>
        <p:nvSpPr>
          <p:cNvPr id="3" name="Content Placeholder 2"/>
          <p:cNvSpPr>
            <a:spLocks noGrp="1"/>
          </p:cNvSpPr>
          <p:nvPr>
            <p:ph idx="1"/>
          </p:nvPr>
        </p:nvSpPr>
        <p:spPr/>
        <p:txBody>
          <a:bodyPr/>
          <a:lstStyle/>
          <a:p>
            <a:r>
              <a:rPr lang="en-US"/>
              <a:t>Cloud </a:t>
            </a:r>
            <a:r>
              <a:rPr lang="en-US" err="1"/>
              <a:t>Firestore</a:t>
            </a:r>
            <a:r>
              <a:rPr lang="en-US"/>
              <a:t> is </a:t>
            </a:r>
            <a:r>
              <a:rPr lang="en-US" err="1"/>
              <a:t>schemaless</a:t>
            </a:r>
            <a:r>
              <a:rPr lang="en-US"/>
              <a:t>, so you have complete freedom over what fields you put in each document and what data types you store in those fields. Documents within the same collection can all contain different fields or store different types of data in those fields.</a:t>
            </a:r>
          </a:p>
          <a:p>
            <a:endParaRPr lang="en-US"/>
          </a:p>
          <a:p>
            <a:r>
              <a:rPr lang="en-US"/>
              <a:t>A collection contains documents and nothing else. It can't directly contain raw fields with values, and it can't contain other collections.</a:t>
            </a:r>
          </a:p>
          <a:p>
            <a:endParaRPr lang="en-US"/>
          </a:p>
          <a:p>
            <a:r>
              <a:rPr lang="en-US"/>
              <a:t>The names of documents within a collection are unique. You can provide your own keys, such as user IDs, or you can let Cloud </a:t>
            </a:r>
            <a:r>
              <a:rPr lang="en-US" err="1"/>
              <a:t>Firestore</a:t>
            </a:r>
            <a:r>
              <a:rPr lang="en-US"/>
              <a:t> create random IDs for you automatically</a:t>
            </a:r>
          </a:p>
        </p:txBody>
      </p:sp>
    </p:spTree>
    <p:extLst>
      <p:ext uri="{BB962C8B-B14F-4D97-AF65-F5344CB8AC3E}">
        <p14:creationId xmlns:p14="http://schemas.microsoft.com/office/powerpoint/2010/main" val="16159940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References</a:t>
            </a:r>
          </a:p>
        </p:txBody>
      </p:sp>
      <p:sp>
        <p:nvSpPr>
          <p:cNvPr id="3" name="Content Placeholder 2"/>
          <p:cNvSpPr>
            <a:spLocks noGrp="1"/>
          </p:cNvSpPr>
          <p:nvPr>
            <p:ph idx="1"/>
          </p:nvPr>
        </p:nvSpPr>
        <p:spPr/>
        <p:txBody>
          <a:bodyPr/>
          <a:lstStyle/>
          <a:p>
            <a:r>
              <a:rPr lang="en-US"/>
              <a:t>Every document in Cloud </a:t>
            </a:r>
            <a:r>
              <a:rPr lang="en-US" err="1"/>
              <a:t>Firestore</a:t>
            </a:r>
            <a:r>
              <a:rPr lang="en-US"/>
              <a:t> is uniquely identified by its location within the database. The previous example showed a document </a:t>
            </a:r>
            <a:r>
              <a:rPr lang="en-US" b="1"/>
              <a:t>User1</a:t>
            </a:r>
            <a:r>
              <a:rPr lang="en-US"/>
              <a:t> within the collection </a:t>
            </a:r>
            <a:r>
              <a:rPr lang="en-US" b="1"/>
              <a:t>Users</a:t>
            </a:r>
            <a:r>
              <a:rPr lang="en-US"/>
              <a:t>. To refer to this location in your code, you can create a reference to it.</a:t>
            </a:r>
          </a:p>
          <a:p>
            <a:endParaRPr lang="en-US"/>
          </a:p>
          <a:p>
            <a:pPr marL="114300" indent="0">
              <a:buNone/>
            </a:pPr>
            <a:r>
              <a:rPr lang="en-US" sz="1800">
                <a:solidFill>
                  <a:srgbClr val="3B78E7"/>
                </a:solidFill>
                <a:latin typeface="Courier New" panose="02070309020205020404" pitchFamily="49" charset="0"/>
                <a:cs typeface="Courier New" panose="02070309020205020404" pitchFamily="49" charset="0"/>
              </a:rPr>
              <a:t>  </a:t>
            </a:r>
            <a:r>
              <a:rPr lang="en-US" sz="1800" err="1">
                <a:solidFill>
                  <a:srgbClr val="3B78E7"/>
                </a:solidFill>
                <a:latin typeface="Courier New" panose="02070309020205020404" pitchFamily="49" charset="0"/>
                <a:cs typeface="Courier New" panose="02070309020205020404" pitchFamily="49" charset="0"/>
              </a:rPr>
              <a:t>var</a:t>
            </a:r>
            <a:r>
              <a:rPr lang="en-US" sz="1800">
                <a:solidFill>
                  <a:srgbClr val="37474F"/>
                </a:solidFill>
                <a:latin typeface="Courier New" panose="02070309020205020404" pitchFamily="49" charset="0"/>
                <a:cs typeface="Courier New" panose="02070309020205020404" pitchFamily="49" charset="0"/>
              </a:rPr>
              <a:t> User1Ref = </a:t>
            </a:r>
            <a:r>
              <a:rPr lang="en-US" sz="1800" err="1">
                <a:solidFill>
                  <a:srgbClr val="37474F"/>
                </a:solidFill>
                <a:latin typeface="Courier New" panose="02070309020205020404" pitchFamily="49" charset="0"/>
                <a:cs typeface="Courier New" panose="02070309020205020404" pitchFamily="49" charset="0"/>
              </a:rPr>
              <a:t>db.collection</a:t>
            </a:r>
            <a:r>
              <a:rPr lang="en-US" sz="1800">
                <a:solidFill>
                  <a:srgbClr val="37474F"/>
                </a:solidFill>
                <a:latin typeface="Courier New" panose="02070309020205020404" pitchFamily="49" charset="0"/>
                <a:cs typeface="Courier New" panose="02070309020205020404" pitchFamily="49" charset="0"/>
              </a:rPr>
              <a:t>(</a:t>
            </a:r>
            <a:r>
              <a:rPr lang="en-US" sz="1800">
                <a:solidFill>
                  <a:srgbClr val="0D904F"/>
                </a:solidFill>
                <a:latin typeface="Courier New" panose="02070309020205020404" pitchFamily="49" charset="0"/>
                <a:cs typeface="Courier New" panose="02070309020205020404" pitchFamily="49" charset="0"/>
              </a:rPr>
              <a:t>'users'</a:t>
            </a:r>
            <a:r>
              <a:rPr lang="en-US" sz="1800">
                <a:solidFill>
                  <a:srgbClr val="37474F"/>
                </a:solidFill>
                <a:latin typeface="Courier New" panose="02070309020205020404" pitchFamily="49" charset="0"/>
                <a:cs typeface="Courier New" panose="02070309020205020404" pitchFamily="49" charset="0"/>
              </a:rPr>
              <a:t>).doc(</a:t>
            </a:r>
            <a:r>
              <a:rPr lang="en-US" sz="1800">
                <a:solidFill>
                  <a:srgbClr val="0D904F"/>
                </a:solidFill>
                <a:latin typeface="Courier New" panose="02070309020205020404" pitchFamily="49" charset="0"/>
                <a:cs typeface="Courier New" panose="02070309020205020404" pitchFamily="49" charset="0"/>
              </a:rPr>
              <a:t>'User1'</a:t>
            </a:r>
            <a:r>
              <a:rPr lang="en-US" sz="1800">
                <a:solidFill>
                  <a:srgbClr val="37474F"/>
                </a:solidFill>
                <a:latin typeface="Courier New" panose="02070309020205020404" pitchFamily="49" charset="0"/>
                <a:cs typeface="Courier New" panose="02070309020205020404" pitchFamily="49" charset="0"/>
              </a:rPr>
              <a:t>);</a:t>
            </a:r>
          </a:p>
          <a:p>
            <a:pPr marL="114300" indent="0">
              <a:buNone/>
            </a:pPr>
            <a:endParaRPr lang="en-US" sz="1800">
              <a:solidFill>
                <a:srgbClr val="37474F"/>
              </a:solidFill>
              <a:latin typeface="Courier New" panose="02070309020205020404" pitchFamily="49" charset="0"/>
              <a:cs typeface="Courier New" panose="02070309020205020404" pitchFamily="49" charset="0"/>
            </a:endParaRPr>
          </a:p>
          <a:p>
            <a:pPr marL="114300" indent="0">
              <a:buNone/>
            </a:pPr>
            <a:r>
              <a:rPr lang="en-US"/>
              <a:t>You can also create references to </a:t>
            </a:r>
            <a:r>
              <a:rPr lang="en-US" i="1"/>
              <a:t>collections</a:t>
            </a:r>
            <a:r>
              <a:rPr lang="en-US"/>
              <a:t>:</a:t>
            </a:r>
          </a:p>
          <a:p>
            <a:pPr marL="114300" indent="0">
              <a:buNone/>
            </a:pPr>
            <a:endParaRPr lang="en-US" sz="1800">
              <a:latin typeface="Courier New" panose="02070309020205020404" pitchFamily="49" charset="0"/>
              <a:cs typeface="Courier New" panose="02070309020205020404" pitchFamily="49" charset="0"/>
            </a:endParaRPr>
          </a:p>
          <a:p>
            <a:pPr marL="114300" indent="0">
              <a:buNone/>
            </a:pPr>
            <a:r>
              <a:rPr lang="en-US" sz="1800">
                <a:solidFill>
                  <a:srgbClr val="3B78E7"/>
                </a:solidFill>
                <a:latin typeface="Courier New" panose="02070309020205020404" pitchFamily="49" charset="0"/>
                <a:cs typeface="Courier New" panose="02070309020205020404" pitchFamily="49" charset="0"/>
              </a:rPr>
              <a:t>  </a:t>
            </a:r>
            <a:r>
              <a:rPr lang="en-US" sz="1800" err="1">
                <a:solidFill>
                  <a:srgbClr val="3B78E7"/>
                </a:solidFill>
                <a:latin typeface="Courier New" panose="02070309020205020404" pitchFamily="49" charset="0"/>
                <a:cs typeface="Courier New" panose="02070309020205020404" pitchFamily="49" charset="0"/>
              </a:rPr>
              <a:t>var</a:t>
            </a:r>
            <a:r>
              <a:rPr lang="en-US" sz="1800">
                <a:solidFill>
                  <a:srgbClr val="37474F"/>
                </a:solidFill>
                <a:latin typeface="Courier New" panose="02070309020205020404" pitchFamily="49" charset="0"/>
                <a:cs typeface="Courier New" panose="02070309020205020404" pitchFamily="49" charset="0"/>
              </a:rPr>
              <a:t> </a:t>
            </a:r>
            <a:r>
              <a:rPr lang="en-US" sz="1800" err="1">
                <a:solidFill>
                  <a:srgbClr val="37474F"/>
                </a:solidFill>
                <a:latin typeface="Courier New" panose="02070309020205020404" pitchFamily="49" charset="0"/>
                <a:cs typeface="Courier New" panose="02070309020205020404" pitchFamily="49" charset="0"/>
              </a:rPr>
              <a:t>usersCollectionRef</a:t>
            </a:r>
            <a:r>
              <a:rPr lang="en-US" sz="1800">
                <a:solidFill>
                  <a:srgbClr val="37474F"/>
                </a:solidFill>
                <a:latin typeface="Courier New" panose="02070309020205020404" pitchFamily="49" charset="0"/>
                <a:cs typeface="Courier New" panose="02070309020205020404" pitchFamily="49" charset="0"/>
              </a:rPr>
              <a:t> = </a:t>
            </a:r>
            <a:r>
              <a:rPr lang="en-US" sz="1800" err="1">
                <a:solidFill>
                  <a:srgbClr val="37474F"/>
                </a:solidFill>
                <a:latin typeface="Courier New" panose="02070309020205020404" pitchFamily="49" charset="0"/>
                <a:cs typeface="Courier New" panose="02070309020205020404" pitchFamily="49" charset="0"/>
              </a:rPr>
              <a:t>db.collection</a:t>
            </a:r>
            <a:r>
              <a:rPr lang="en-US" sz="1800">
                <a:solidFill>
                  <a:srgbClr val="37474F"/>
                </a:solidFill>
                <a:latin typeface="Courier New" panose="02070309020205020404" pitchFamily="49" charset="0"/>
                <a:cs typeface="Courier New" panose="02070309020205020404" pitchFamily="49" charset="0"/>
              </a:rPr>
              <a:t>(</a:t>
            </a:r>
            <a:r>
              <a:rPr lang="en-US" sz="1800">
                <a:solidFill>
                  <a:srgbClr val="0D904F"/>
                </a:solidFill>
                <a:latin typeface="Courier New" panose="02070309020205020404" pitchFamily="49" charset="0"/>
                <a:cs typeface="Courier New" panose="02070309020205020404" pitchFamily="49" charset="0"/>
              </a:rPr>
              <a:t>'users'</a:t>
            </a:r>
            <a:r>
              <a:rPr lang="en-US" sz="1800">
                <a:solidFill>
                  <a:srgbClr val="37474F"/>
                </a:solidFill>
                <a:latin typeface="Courier New" panose="02070309020205020404" pitchFamily="49" charset="0"/>
                <a:cs typeface="Courier New" panose="02070309020205020404" pitchFamily="49" charset="0"/>
              </a:rPr>
              <a:t>);</a:t>
            </a:r>
            <a:endParaRPr lang="en-US" sz="18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85692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References</a:t>
            </a:r>
          </a:p>
        </p:txBody>
      </p:sp>
      <p:sp>
        <p:nvSpPr>
          <p:cNvPr id="3" name="Content Placeholder 2"/>
          <p:cNvSpPr>
            <a:spLocks noGrp="1"/>
          </p:cNvSpPr>
          <p:nvPr>
            <p:ph idx="1"/>
          </p:nvPr>
        </p:nvSpPr>
        <p:spPr/>
        <p:txBody>
          <a:bodyPr/>
          <a:lstStyle/>
          <a:p>
            <a:pPr marL="114300" indent="0">
              <a:buNone/>
            </a:pPr>
            <a:r>
              <a:rPr lang="en-US"/>
              <a:t>For convenience, you can also create references by specifying the path to a document or collection as a string, with path components separated by a forward slash (/).</a:t>
            </a:r>
          </a:p>
          <a:p>
            <a:endParaRPr lang="en-US"/>
          </a:p>
          <a:p>
            <a:pPr marL="114300" indent="0">
              <a:buNone/>
            </a:pPr>
            <a:r>
              <a:rPr lang="en-US">
                <a:solidFill>
                  <a:srgbClr val="3B78E7"/>
                </a:solidFill>
                <a:latin typeface="Roboto Mono"/>
              </a:rPr>
              <a:t>  </a:t>
            </a:r>
            <a:r>
              <a:rPr lang="en-US" sz="1800" err="1">
                <a:solidFill>
                  <a:srgbClr val="3B78E7"/>
                </a:solidFill>
                <a:latin typeface="Courier New" panose="02070309020205020404" pitchFamily="49" charset="0"/>
                <a:cs typeface="Courier New" panose="02070309020205020404" pitchFamily="49" charset="0"/>
              </a:rPr>
              <a:t>var</a:t>
            </a:r>
            <a:r>
              <a:rPr lang="en-US" sz="1800">
                <a:solidFill>
                  <a:srgbClr val="37474F"/>
                </a:solidFill>
                <a:latin typeface="Courier New" panose="02070309020205020404" pitchFamily="49" charset="0"/>
                <a:cs typeface="Courier New" panose="02070309020205020404" pitchFamily="49" charset="0"/>
              </a:rPr>
              <a:t> </a:t>
            </a:r>
            <a:r>
              <a:rPr lang="en-US" sz="1800" err="1">
                <a:solidFill>
                  <a:srgbClr val="37474F"/>
                </a:solidFill>
                <a:latin typeface="Courier New" panose="02070309020205020404" pitchFamily="49" charset="0"/>
                <a:cs typeface="Courier New" panose="02070309020205020404" pitchFamily="49" charset="0"/>
              </a:rPr>
              <a:t>alovelaceDocumentRef</a:t>
            </a:r>
            <a:r>
              <a:rPr lang="en-US" sz="1800">
                <a:solidFill>
                  <a:srgbClr val="37474F"/>
                </a:solidFill>
                <a:latin typeface="Courier New" panose="02070309020205020404" pitchFamily="49" charset="0"/>
                <a:cs typeface="Courier New" panose="02070309020205020404" pitchFamily="49" charset="0"/>
              </a:rPr>
              <a:t> = db.doc(</a:t>
            </a:r>
            <a:r>
              <a:rPr lang="en-US" sz="1800">
                <a:solidFill>
                  <a:srgbClr val="0D904F"/>
                </a:solidFill>
                <a:latin typeface="Courier New" panose="02070309020205020404" pitchFamily="49" charset="0"/>
                <a:cs typeface="Courier New" panose="02070309020205020404" pitchFamily="49" charset="0"/>
              </a:rPr>
              <a:t>'users/User1'</a:t>
            </a:r>
            <a:r>
              <a:rPr lang="en-US" sz="1800">
                <a:solidFill>
                  <a:srgbClr val="37474F"/>
                </a:solidFill>
                <a:latin typeface="Courier New" panose="02070309020205020404" pitchFamily="49" charset="0"/>
                <a:cs typeface="Courier New" panose="02070309020205020404" pitchFamily="49" charset="0"/>
              </a:rPr>
              <a:t>);</a:t>
            </a:r>
            <a:endParaRPr lang="en-US" sz="1800">
              <a:latin typeface="Courier New" panose="02070309020205020404" pitchFamily="49" charset="0"/>
              <a:cs typeface="Courier New" panose="02070309020205020404" pitchFamily="49" charset="0"/>
            </a:endParaRPr>
          </a:p>
          <a:p>
            <a:endParaRPr lang="en-US"/>
          </a:p>
        </p:txBody>
      </p:sp>
    </p:spTree>
    <p:extLst>
      <p:ext uri="{BB962C8B-B14F-4D97-AF65-F5344CB8AC3E}">
        <p14:creationId xmlns:p14="http://schemas.microsoft.com/office/powerpoint/2010/main" val="7315815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Hierarchical Data</a:t>
            </a:r>
          </a:p>
        </p:txBody>
      </p:sp>
      <p:sp>
        <p:nvSpPr>
          <p:cNvPr id="3" name="Content Placeholder 2"/>
          <p:cNvSpPr>
            <a:spLocks noGrp="1"/>
          </p:cNvSpPr>
          <p:nvPr>
            <p:ph idx="1"/>
          </p:nvPr>
        </p:nvSpPr>
        <p:spPr/>
        <p:txBody>
          <a:bodyPr/>
          <a:lstStyle/>
          <a:p>
            <a:pPr marL="114300" indent="0">
              <a:buNone/>
            </a:pPr>
            <a:r>
              <a:rPr lang="en-US" b="1" err="1"/>
              <a:t>Subcollections</a:t>
            </a:r>
            <a:endParaRPr lang="en-US" b="1"/>
          </a:p>
          <a:p>
            <a:pPr marL="114300" indent="0">
              <a:buNone/>
            </a:pPr>
            <a:r>
              <a:rPr lang="en-US"/>
              <a:t>A </a:t>
            </a:r>
            <a:r>
              <a:rPr lang="en-US" err="1"/>
              <a:t>subcollection</a:t>
            </a:r>
            <a:r>
              <a:rPr lang="en-US"/>
              <a:t> is a collection associated with a specific document.</a:t>
            </a:r>
          </a:p>
          <a:p>
            <a:endParaRPr lang="en-US"/>
          </a:p>
          <a:p>
            <a:pPr marL="114300" indent="0">
              <a:buNone/>
            </a:pPr>
            <a:r>
              <a:rPr lang="en-US" sz="1700" err="1">
                <a:solidFill>
                  <a:srgbClr val="3B78E7"/>
                </a:solidFill>
                <a:latin typeface="Courier New" panose="02070309020205020404" pitchFamily="49" charset="0"/>
                <a:cs typeface="Courier New" panose="02070309020205020404" pitchFamily="49" charset="0"/>
              </a:rPr>
              <a:t>var</a:t>
            </a:r>
            <a:r>
              <a:rPr lang="en-US" sz="1700">
                <a:solidFill>
                  <a:srgbClr val="37474F"/>
                </a:solidFill>
                <a:latin typeface="Courier New" panose="02070309020205020404" pitchFamily="49" charset="0"/>
                <a:cs typeface="Courier New" panose="02070309020205020404" pitchFamily="49" charset="0"/>
              </a:rPr>
              <a:t> </a:t>
            </a:r>
            <a:r>
              <a:rPr lang="en-US" sz="1700" err="1">
                <a:solidFill>
                  <a:srgbClr val="37474F"/>
                </a:solidFill>
                <a:latin typeface="Courier New" panose="02070309020205020404" pitchFamily="49" charset="0"/>
                <a:cs typeface="Courier New" panose="02070309020205020404" pitchFamily="49" charset="0"/>
              </a:rPr>
              <a:t>messageRef</a:t>
            </a:r>
            <a:r>
              <a:rPr lang="en-US" sz="1700">
                <a:solidFill>
                  <a:srgbClr val="37474F"/>
                </a:solidFill>
                <a:latin typeface="Courier New" panose="02070309020205020404" pitchFamily="49" charset="0"/>
                <a:cs typeface="Courier New" panose="02070309020205020404" pitchFamily="49" charset="0"/>
              </a:rPr>
              <a:t> = </a:t>
            </a:r>
            <a:r>
              <a:rPr lang="en-US" sz="1700" err="1">
                <a:solidFill>
                  <a:srgbClr val="37474F"/>
                </a:solidFill>
                <a:latin typeface="Courier New" panose="02070309020205020404" pitchFamily="49" charset="0"/>
                <a:cs typeface="Courier New" panose="02070309020205020404" pitchFamily="49" charset="0"/>
              </a:rPr>
              <a:t>db.collection</a:t>
            </a:r>
            <a:r>
              <a:rPr lang="en-US" sz="1700">
                <a:solidFill>
                  <a:srgbClr val="37474F"/>
                </a:solidFill>
                <a:latin typeface="Courier New" panose="02070309020205020404" pitchFamily="49" charset="0"/>
                <a:cs typeface="Courier New" panose="02070309020205020404" pitchFamily="49" charset="0"/>
              </a:rPr>
              <a:t>(</a:t>
            </a:r>
            <a:r>
              <a:rPr lang="en-US" sz="1700">
                <a:solidFill>
                  <a:srgbClr val="0D904F"/>
                </a:solidFill>
                <a:latin typeface="Courier New" panose="02070309020205020404" pitchFamily="49" charset="0"/>
                <a:cs typeface="Courier New" panose="02070309020205020404" pitchFamily="49" charset="0"/>
              </a:rPr>
              <a:t>'rooms'</a:t>
            </a:r>
            <a:r>
              <a:rPr lang="en-US" sz="1700">
                <a:solidFill>
                  <a:srgbClr val="37474F"/>
                </a:solidFill>
                <a:latin typeface="Courier New" panose="02070309020205020404" pitchFamily="49" charset="0"/>
                <a:cs typeface="Courier New" panose="02070309020205020404" pitchFamily="49" charset="0"/>
              </a:rPr>
              <a:t>).doc(</a:t>
            </a:r>
            <a:r>
              <a:rPr lang="en-US" sz="1700">
                <a:solidFill>
                  <a:srgbClr val="0D904F"/>
                </a:solidFill>
                <a:latin typeface="Courier New" panose="02070309020205020404" pitchFamily="49" charset="0"/>
                <a:cs typeface="Courier New" panose="02070309020205020404" pitchFamily="49" charset="0"/>
              </a:rPr>
              <a:t>'</a:t>
            </a:r>
            <a:r>
              <a:rPr lang="en-US" sz="1700" err="1">
                <a:solidFill>
                  <a:srgbClr val="0D904F"/>
                </a:solidFill>
                <a:latin typeface="Courier New" panose="02070309020205020404" pitchFamily="49" charset="0"/>
                <a:cs typeface="Courier New" panose="02070309020205020404" pitchFamily="49" charset="0"/>
              </a:rPr>
              <a:t>roomA</a:t>
            </a:r>
            <a:r>
              <a:rPr lang="en-US" sz="1700">
                <a:solidFill>
                  <a:srgbClr val="0D904F"/>
                </a:solidFill>
                <a:latin typeface="Courier New" panose="02070309020205020404" pitchFamily="49" charset="0"/>
                <a:cs typeface="Courier New" panose="02070309020205020404" pitchFamily="49" charset="0"/>
              </a:rPr>
              <a:t>'</a:t>
            </a:r>
            <a:r>
              <a:rPr lang="en-US" sz="1700">
                <a:solidFill>
                  <a:srgbClr val="37474F"/>
                </a:solidFill>
                <a:latin typeface="Courier New" panose="02070309020205020404" pitchFamily="49" charset="0"/>
                <a:cs typeface="Courier New" panose="02070309020205020404" pitchFamily="49" charset="0"/>
              </a:rPr>
              <a:t>)</a:t>
            </a:r>
            <a:br>
              <a:rPr lang="en-US" sz="1700">
                <a:solidFill>
                  <a:srgbClr val="37474F"/>
                </a:solidFill>
                <a:latin typeface="Courier New" panose="02070309020205020404" pitchFamily="49" charset="0"/>
                <a:cs typeface="Courier New" panose="02070309020205020404" pitchFamily="49" charset="0"/>
              </a:rPr>
            </a:br>
            <a:r>
              <a:rPr lang="en-US" sz="1700">
                <a:solidFill>
                  <a:srgbClr val="37474F"/>
                </a:solidFill>
                <a:latin typeface="Courier New" panose="02070309020205020404" pitchFamily="49" charset="0"/>
                <a:cs typeface="Courier New" panose="02070309020205020404" pitchFamily="49" charset="0"/>
              </a:rPr>
              <a:t>                .collection(</a:t>
            </a:r>
            <a:r>
              <a:rPr lang="en-US" sz="1700">
                <a:solidFill>
                  <a:srgbClr val="0D904F"/>
                </a:solidFill>
                <a:latin typeface="Courier New" panose="02070309020205020404" pitchFamily="49" charset="0"/>
                <a:cs typeface="Courier New" panose="02070309020205020404" pitchFamily="49" charset="0"/>
              </a:rPr>
              <a:t>'messages'</a:t>
            </a:r>
            <a:r>
              <a:rPr lang="en-US" sz="1700">
                <a:solidFill>
                  <a:srgbClr val="37474F"/>
                </a:solidFill>
                <a:latin typeface="Courier New" panose="02070309020205020404" pitchFamily="49" charset="0"/>
                <a:cs typeface="Courier New" panose="02070309020205020404" pitchFamily="49" charset="0"/>
              </a:rPr>
              <a:t>).doc(</a:t>
            </a:r>
            <a:r>
              <a:rPr lang="en-US" sz="1700">
                <a:solidFill>
                  <a:srgbClr val="0D904F"/>
                </a:solidFill>
                <a:latin typeface="Courier New" panose="02070309020205020404" pitchFamily="49" charset="0"/>
                <a:cs typeface="Courier New" panose="02070309020205020404" pitchFamily="49" charset="0"/>
              </a:rPr>
              <a:t>'message1'</a:t>
            </a:r>
            <a:r>
              <a:rPr lang="en-US" sz="1700">
                <a:solidFill>
                  <a:srgbClr val="37474F"/>
                </a:solidFill>
                <a:latin typeface="Courier New" panose="02070309020205020404" pitchFamily="49" charset="0"/>
                <a:cs typeface="Courier New" panose="02070309020205020404" pitchFamily="49" charset="0"/>
              </a:rPr>
              <a:t>);</a:t>
            </a:r>
            <a:endParaRPr lang="en-US" sz="17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113672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Create</a:t>
            </a:r>
          </a:p>
        </p:txBody>
      </p:sp>
      <p:sp>
        <p:nvSpPr>
          <p:cNvPr id="3" name="Content Placeholder 2"/>
          <p:cNvSpPr>
            <a:spLocks noGrp="1"/>
          </p:cNvSpPr>
          <p:nvPr>
            <p:ph idx="1"/>
          </p:nvPr>
        </p:nvSpPr>
        <p:spPr/>
        <p:txBody>
          <a:bodyPr/>
          <a:lstStyle/>
          <a:p>
            <a:pPr marL="114300" indent="0">
              <a:buNone/>
            </a:pPr>
            <a:r>
              <a:rPr lang="en-US"/>
              <a:t>Create a new Document and set its values:</a:t>
            </a:r>
          </a:p>
          <a:p>
            <a:pPr marL="114300" indent="0">
              <a:buNone/>
            </a:pPr>
            <a:endParaRPr lang="en-US" sz="1800">
              <a:solidFill>
                <a:srgbClr val="0000FF"/>
              </a:solidFill>
              <a:latin typeface="Consolas" panose="020B0609020204030204" pitchFamily="49" charset="0"/>
            </a:endParaRPr>
          </a:p>
          <a:p>
            <a:pPr marL="114300" indent="0">
              <a:buNone/>
            </a:pPr>
            <a:r>
              <a:rPr lang="en-US" sz="1800">
                <a:solidFill>
                  <a:srgbClr val="0000FF"/>
                </a:solidFill>
                <a:latin typeface="Courier New" panose="02070309020205020404" pitchFamily="49" charset="0"/>
                <a:cs typeface="Courier New" panose="02070309020205020404" pitchFamily="49" charset="0"/>
              </a:rPr>
              <a:t>this</a:t>
            </a:r>
            <a:r>
              <a:rPr lang="en-US" sz="1800">
                <a:solidFill>
                  <a:srgbClr val="000000"/>
                </a:solidFill>
                <a:latin typeface="Courier New" panose="02070309020205020404" pitchFamily="49" charset="0"/>
                <a:cs typeface="Courier New" panose="02070309020205020404" pitchFamily="49" charset="0"/>
              </a:rPr>
              <a:t>.productsCollectionRef.</a:t>
            </a:r>
            <a:r>
              <a:rPr lang="en-US" sz="1800" b="1">
                <a:solidFill>
                  <a:srgbClr val="000000"/>
                </a:solidFill>
                <a:latin typeface="Courier New" panose="02070309020205020404" pitchFamily="49" charset="0"/>
                <a:cs typeface="Courier New" panose="02070309020205020404" pitchFamily="49" charset="0"/>
              </a:rPr>
              <a:t>doc</a:t>
            </a:r>
            <a:r>
              <a:rPr lang="en-US" sz="1800">
                <a:solidFill>
                  <a:srgbClr val="000000"/>
                </a:solidFill>
                <a:latin typeface="Courier New" panose="02070309020205020404" pitchFamily="49" charset="0"/>
                <a:cs typeface="Courier New" panose="02070309020205020404" pitchFamily="49" charset="0"/>
              </a:rPr>
              <a:t>(</a:t>
            </a:r>
            <a:r>
              <a:rPr lang="en-US" sz="1800">
                <a:solidFill>
                  <a:srgbClr val="0000FF"/>
                </a:solidFill>
                <a:latin typeface="Courier New" panose="02070309020205020404" pitchFamily="49" charset="0"/>
                <a:cs typeface="Courier New" panose="02070309020205020404" pitchFamily="49" charset="0"/>
              </a:rPr>
              <a:t>this</a:t>
            </a:r>
            <a:r>
              <a:rPr lang="en-US" sz="1800">
                <a:solidFill>
                  <a:srgbClr val="000000"/>
                </a:solidFill>
                <a:latin typeface="Courier New" panose="02070309020205020404" pitchFamily="49" charset="0"/>
                <a:cs typeface="Courier New" panose="02070309020205020404" pitchFamily="49" charset="0"/>
              </a:rPr>
              <a:t>.product.name)</a:t>
            </a:r>
          </a:p>
          <a:p>
            <a:pPr marL="114300" indent="0">
              <a:buNone/>
            </a:pPr>
            <a:r>
              <a:rPr lang="en-US" sz="1800">
                <a:solidFill>
                  <a:srgbClr val="000000"/>
                </a:solidFill>
                <a:latin typeface="Courier New" panose="02070309020205020404" pitchFamily="49" charset="0"/>
                <a:cs typeface="Courier New" panose="02070309020205020404" pitchFamily="49" charset="0"/>
              </a:rPr>
              <a:t>.</a:t>
            </a:r>
            <a:r>
              <a:rPr lang="en-US" sz="1800" b="1">
                <a:solidFill>
                  <a:srgbClr val="000000"/>
                </a:solidFill>
                <a:latin typeface="Courier New" panose="02070309020205020404" pitchFamily="49" charset="0"/>
                <a:cs typeface="Courier New" panose="02070309020205020404" pitchFamily="49" charset="0"/>
              </a:rPr>
              <a:t>set</a:t>
            </a:r>
            <a:r>
              <a:rPr lang="en-US" sz="1800">
                <a:solidFill>
                  <a:srgbClr val="000000"/>
                </a:solidFill>
                <a:latin typeface="Courier New" panose="02070309020205020404" pitchFamily="49" charset="0"/>
                <a:cs typeface="Courier New" panose="02070309020205020404" pitchFamily="49" charset="0"/>
              </a:rPr>
              <a:t>(</a:t>
            </a:r>
            <a:r>
              <a:rPr lang="en-US" sz="1800" err="1">
                <a:solidFill>
                  <a:srgbClr val="0000FF"/>
                </a:solidFill>
                <a:latin typeface="Courier New" panose="02070309020205020404" pitchFamily="49" charset="0"/>
                <a:cs typeface="Courier New" panose="02070309020205020404" pitchFamily="49" charset="0"/>
              </a:rPr>
              <a:t>this</a:t>
            </a:r>
            <a:r>
              <a:rPr lang="en-US" sz="1800" err="1">
                <a:solidFill>
                  <a:srgbClr val="000000"/>
                </a:solidFill>
                <a:latin typeface="Courier New" panose="02070309020205020404" pitchFamily="49" charset="0"/>
                <a:cs typeface="Courier New" panose="02070309020205020404" pitchFamily="49" charset="0"/>
              </a:rPr>
              <a:t>.product</a:t>
            </a:r>
            <a:r>
              <a:rPr lang="en-US" sz="1800">
                <a:solidFill>
                  <a:srgbClr val="000000"/>
                </a:solidFill>
                <a:latin typeface="Courier New" panose="02070309020205020404" pitchFamily="49" charset="0"/>
                <a:cs typeface="Courier New" panose="02070309020205020404" pitchFamily="49" charset="0"/>
              </a:rPr>
              <a:t>)</a:t>
            </a:r>
          </a:p>
          <a:p>
            <a:pPr marL="114300" indent="0">
              <a:buNone/>
            </a:pPr>
            <a:r>
              <a:rPr lang="en-US" sz="1800">
                <a:solidFill>
                  <a:srgbClr val="000000"/>
                </a:solidFill>
                <a:latin typeface="Courier New" panose="02070309020205020404" pitchFamily="49" charset="0"/>
                <a:cs typeface="Courier New" panose="02070309020205020404" pitchFamily="49" charset="0"/>
              </a:rPr>
              <a:t>.</a:t>
            </a:r>
            <a:r>
              <a:rPr lang="en-US" sz="1800" b="1">
                <a:solidFill>
                  <a:srgbClr val="000000"/>
                </a:solidFill>
                <a:latin typeface="Courier New" panose="02070309020205020404" pitchFamily="49" charset="0"/>
                <a:cs typeface="Courier New" panose="02070309020205020404" pitchFamily="49" charset="0"/>
              </a:rPr>
              <a:t>then</a:t>
            </a:r>
            <a:r>
              <a:rPr lang="en-US" sz="1800">
                <a:solidFill>
                  <a:srgbClr val="000000"/>
                </a:solidFill>
                <a:latin typeface="Courier New" panose="02070309020205020404" pitchFamily="49" charset="0"/>
                <a:cs typeface="Courier New" panose="02070309020205020404" pitchFamily="49" charset="0"/>
              </a:rPr>
              <a:t>( </a:t>
            </a:r>
            <a:r>
              <a:rPr lang="en-US" sz="1800" err="1">
                <a:solidFill>
                  <a:srgbClr val="000000"/>
                </a:solidFill>
                <a:latin typeface="Courier New" panose="02070309020205020404" pitchFamily="49" charset="0"/>
                <a:cs typeface="Courier New" panose="02070309020205020404" pitchFamily="49" charset="0"/>
              </a:rPr>
              <a:t>docRef</a:t>
            </a:r>
            <a:r>
              <a:rPr lang="en-US" sz="1800">
                <a:solidFill>
                  <a:srgbClr val="000000"/>
                </a:solidFill>
                <a:latin typeface="Courier New" panose="02070309020205020404" pitchFamily="49" charset="0"/>
                <a:cs typeface="Courier New" panose="02070309020205020404" pitchFamily="49" charset="0"/>
              </a:rPr>
              <a:t> </a:t>
            </a:r>
            <a:r>
              <a:rPr lang="en-US" sz="1800">
                <a:solidFill>
                  <a:srgbClr val="0000FF"/>
                </a:solidFill>
                <a:latin typeface="Courier New" panose="02070309020205020404" pitchFamily="49" charset="0"/>
                <a:cs typeface="Courier New" panose="02070309020205020404" pitchFamily="49" charset="0"/>
              </a:rPr>
              <a:t>=&gt;</a:t>
            </a:r>
            <a:r>
              <a:rPr lang="en-US" sz="1800">
                <a:solidFill>
                  <a:srgbClr val="000000"/>
                </a:solidFill>
                <a:latin typeface="Courier New" panose="02070309020205020404" pitchFamily="49" charset="0"/>
                <a:cs typeface="Courier New" panose="02070309020205020404" pitchFamily="49" charset="0"/>
              </a:rPr>
              <a:t> {</a:t>
            </a:r>
          </a:p>
          <a:p>
            <a:pPr marL="114300" indent="0">
              <a:buNone/>
            </a:pPr>
            <a:r>
              <a:rPr lang="en-US" sz="1800">
                <a:solidFill>
                  <a:srgbClr val="000000"/>
                </a:solidFill>
                <a:latin typeface="Courier New" panose="02070309020205020404" pitchFamily="49" charset="0"/>
                <a:cs typeface="Courier New" panose="02070309020205020404" pitchFamily="49" charset="0"/>
              </a:rPr>
              <a:t>	alert(</a:t>
            </a:r>
            <a:r>
              <a:rPr lang="en-US" sz="1800">
                <a:solidFill>
                  <a:srgbClr val="A31515"/>
                </a:solidFill>
                <a:latin typeface="Courier New" panose="02070309020205020404" pitchFamily="49" charset="0"/>
                <a:cs typeface="Courier New" panose="02070309020205020404" pitchFamily="49" charset="0"/>
              </a:rPr>
              <a:t>"Successfully Created "</a:t>
            </a:r>
            <a:r>
              <a:rPr lang="en-US" sz="1800">
                <a:solidFill>
                  <a:srgbClr val="000000"/>
                </a:solidFill>
                <a:latin typeface="Courier New" panose="02070309020205020404" pitchFamily="49" charset="0"/>
                <a:cs typeface="Courier New" panose="02070309020205020404" pitchFamily="49" charset="0"/>
              </a:rPr>
              <a:t> + </a:t>
            </a:r>
            <a:r>
              <a:rPr lang="en-US" sz="1800" err="1">
                <a:solidFill>
                  <a:srgbClr val="000000"/>
                </a:solidFill>
                <a:latin typeface="Courier New" panose="02070309020205020404" pitchFamily="49" charset="0"/>
                <a:cs typeface="Courier New" panose="02070309020205020404" pitchFamily="49" charset="0"/>
              </a:rPr>
              <a:t>docRef</a:t>
            </a:r>
            <a:r>
              <a:rPr lang="en-US" sz="1800">
                <a:solidFill>
                  <a:srgbClr val="000000"/>
                </a:solidFill>
                <a:latin typeface="Courier New" panose="02070309020205020404" pitchFamily="49" charset="0"/>
                <a:cs typeface="Courier New" panose="02070309020205020404" pitchFamily="49" charset="0"/>
              </a:rPr>
              <a:t>);</a:t>
            </a:r>
          </a:p>
          <a:p>
            <a:pPr marL="114300" indent="0">
              <a:buNone/>
            </a:pPr>
            <a:r>
              <a:rPr lang="en-US" sz="1800">
                <a:solidFill>
                  <a:srgbClr val="000000"/>
                </a:solidFill>
                <a:latin typeface="Courier New" panose="02070309020205020404" pitchFamily="49" charset="0"/>
                <a:cs typeface="Courier New" panose="02070309020205020404" pitchFamily="49" charset="0"/>
              </a:rPr>
              <a:t>})</a:t>
            </a:r>
            <a:r>
              <a:rPr lang="en-US" sz="1800" b="1">
                <a:solidFill>
                  <a:srgbClr val="000000"/>
                </a:solidFill>
                <a:latin typeface="Courier New" panose="02070309020205020404" pitchFamily="49" charset="0"/>
                <a:cs typeface="Courier New" panose="02070309020205020404" pitchFamily="49" charset="0"/>
              </a:rPr>
              <a:t>.catch</a:t>
            </a:r>
            <a:r>
              <a:rPr lang="en-US" sz="1800">
                <a:solidFill>
                  <a:srgbClr val="000000"/>
                </a:solidFill>
                <a:latin typeface="Courier New" panose="02070309020205020404" pitchFamily="49" charset="0"/>
                <a:cs typeface="Courier New" panose="02070309020205020404" pitchFamily="49" charset="0"/>
              </a:rPr>
              <a:t>( err </a:t>
            </a:r>
            <a:r>
              <a:rPr lang="en-US" sz="1800">
                <a:solidFill>
                  <a:srgbClr val="0000FF"/>
                </a:solidFill>
                <a:latin typeface="Courier New" panose="02070309020205020404" pitchFamily="49" charset="0"/>
                <a:cs typeface="Courier New" panose="02070309020205020404" pitchFamily="49" charset="0"/>
              </a:rPr>
              <a:t>=&gt;</a:t>
            </a:r>
            <a:r>
              <a:rPr lang="en-US" sz="1800">
                <a:solidFill>
                  <a:srgbClr val="000000"/>
                </a:solidFill>
                <a:latin typeface="Courier New" panose="02070309020205020404" pitchFamily="49" charset="0"/>
                <a:cs typeface="Courier New" panose="02070309020205020404" pitchFamily="49" charset="0"/>
              </a:rPr>
              <a:t> {</a:t>
            </a:r>
          </a:p>
          <a:p>
            <a:pPr marL="114300" indent="0">
              <a:buNone/>
            </a:pPr>
            <a:r>
              <a:rPr lang="en-US" sz="1800">
                <a:solidFill>
                  <a:srgbClr val="000000"/>
                </a:solidFill>
                <a:latin typeface="Courier New" panose="02070309020205020404" pitchFamily="49" charset="0"/>
                <a:cs typeface="Courier New" panose="02070309020205020404" pitchFamily="49" charset="0"/>
              </a:rPr>
              <a:t>	alert(</a:t>
            </a:r>
            <a:r>
              <a:rPr lang="en-US" sz="1800">
                <a:solidFill>
                  <a:srgbClr val="A31515"/>
                </a:solidFill>
                <a:latin typeface="Courier New" panose="02070309020205020404" pitchFamily="49" charset="0"/>
                <a:cs typeface="Courier New" panose="02070309020205020404" pitchFamily="49" charset="0"/>
              </a:rPr>
              <a:t>"Error in creation"</a:t>
            </a:r>
            <a:r>
              <a:rPr lang="en-US" sz="1800">
                <a:solidFill>
                  <a:srgbClr val="000000"/>
                </a:solidFill>
                <a:latin typeface="Courier New" panose="02070309020205020404" pitchFamily="49" charset="0"/>
                <a:cs typeface="Courier New" panose="02070309020205020404" pitchFamily="49" charset="0"/>
              </a:rPr>
              <a:t>);</a:t>
            </a:r>
          </a:p>
          <a:p>
            <a:pPr marL="114300" indent="0">
              <a:buNone/>
            </a:pPr>
            <a:r>
              <a:rPr lang="en-US" sz="1800">
                <a:solidFill>
                  <a:srgbClr val="000000"/>
                </a:solidFill>
                <a:latin typeface="Courier New" panose="02070309020205020404" pitchFamily="49" charset="0"/>
                <a:cs typeface="Courier New" panose="02070309020205020404" pitchFamily="49" charset="0"/>
              </a:rPr>
              <a:t>})</a:t>
            </a:r>
          </a:p>
          <a:p>
            <a:pPr marL="114300" indent="0">
              <a:buNone/>
            </a:pPr>
            <a:endParaRPr lang="en-US"/>
          </a:p>
        </p:txBody>
      </p:sp>
    </p:spTree>
    <p:extLst>
      <p:ext uri="{BB962C8B-B14F-4D97-AF65-F5344CB8AC3E}">
        <p14:creationId xmlns:p14="http://schemas.microsoft.com/office/powerpoint/2010/main" val="22707917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Delete</a:t>
            </a:r>
          </a:p>
        </p:txBody>
      </p:sp>
      <p:sp>
        <p:nvSpPr>
          <p:cNvPr id="3" name="Content Placeholder 2"/>
          <p:cNvSpPr>
            <a:spLocks noGrp="1"/>
          </p:cNvSpPr>
          <p:nvPr>
            <p:ph idx="1"/>
          </p:nvPr>
        </p:nvSpPr>
        <p:spPr/>
        <p:txBody>
          <a:bodyPr>
            <a:normAutofit/>
          </a:bodyPr>
          <a:lstStyle/>
          <a:p>
            <a:pPr marL="114300" indent="0">
              <a:buNone/>
            </a:pPr>
            <a:r>
              <a:rPr lang="en-US"/>
              <a:t>Delete a document with a name</a:t>
            </a:r>
          </a:p>
          <a:p>
            <a:pPr marL="114300" indent="0">
              <a:buNone/>
            </a:pPr>
            <a:endParaRPr lang="en-US" sz="1800">
              <a:solidFill>
                <a:srgbClr val="0000FF"/>
              </a:solidFill>
              <a:latin typeface="Courier New" panose="02070309020205020404" pitchFamily="49" charset="0"/>
              <a:cs typeface="Courier New" panose="02070309020205020404" pitchFamily="49" charset="0"/>
            </a:endParaRPr>
          </a:p>
          <a:p>
            <a:pPr marL="114300" indent="0">
              <a:buNone/>
            </a:pPr>
            <a:r>
              <a:rPr lang="en-US" sz="1800">
                <a:solidFill>
                  <a:srgbClr val="0000FF"/>
                </a:solidFill>
                <a:latin typeface="Courier New" panose="02070309020205020404" pitchFamily="49" charset="0"/>
                <a:cs typeface="Courier New" panose="02070309020205020404" pitchFamily="49" charset="0"/>
              </a:rPr>
              <a:t>this</a:t>
            </a:r>
            <a:r>
              <a:rPr lang="en-US" sz="1800">
                <a:solidFill>
                  <a:srgbClr val="000000"/>
                </a:solidFill>
                <a:latin typeface="Courier New" panose="02070309020205020404" pitchFamily="49" charset="0"/>
                <a:cs typeface="Courier New" panose="02070309020205020404" pitchFamily="49" charset="0"/>
              </a:rPr>
              <a:t>.productsCollectionRef.</a:t>
            </a:r>
            <a:r>
              <a:rPr lang="en-US" sz="1800" b="1">
                <a:solidFill>
                  <a:srgbClr val="000000"/>
                </a:solidFill>
                <a:latin typeface="Courier New" panose="02070309020205020404" pitchFamily="49" charset="0"/>
                <a:cs typeface="Courier New" panose="02070309020205020404" pitchFamily="49" charset="0"/>
              </a:rPr>
              <a:t>doc</a:t>
            </a:r>
            <a:r>
              <a:rPr lang="en-US" sz="1800">
                <a:solidFill>
                  <a:srgbClr val="000000"/>
                </a:solidFill>
                <a:latin typeface="Courier New" panose="02070309020205020404" pitchFamily="49" charset="0"/>
                <a:cs typeface="Courier New" panose="02070309020205020404" pitchFamily="49" charset="0"/>
              </a:rPr>
              <a:t>(this.product.name)</a:t>
            </a:r>
          </a:p>
          <a:p>
            <a:pPr marL="114300" indent="0">
              <a:buNone/>
            </a:pPr>
            <a:r>
              <a:rPr lang="en-US" sz="1800">
                <a:solidFill>
                  <a:srgbClr val="000000"/>
                </a:solidFill>
                <a:latin typeface="Courier New" panose="02070309020205020404" pitchFamily="49" charset="0"/>
                <a:cs typeface="Courier New" panose="02070309020205020404" pitchFamily="49" charset="0"/>
              </a:rPr>
              <a:t>.</a:t>
            </a:r>
            <a:r>
              <a:rPr lang="en-US" sz="1800" b="1">
                <a:solidFill>
                  <a:srgbClr val="000000"/>
                </a:solidFill>
                <a:latin typeface="Courier New" panose="02070309020205020404" pitchFamily="49" charset="0"/>
                <a:cs typeface="Courier New" panose="02070309020205020404" pitchFamily="49" charset="0"/>
              </a:rPr>
              <a:t>delete()</a:t>
            </a:r>
          </a:p>
          <a:p>
            <a:pPr marL="114300" indent="0">
              <a:buNone/>
            </a:pPr>
            <a:r>
              <a:rPr lang="en-US" sz="1800" b="1">
                <a:solidFill>
                  <a:srgbClr val="000000"/>
                </a:solidFill>
                <a:latin typeface="Courier New" panose="02070309020205020404" pitchFamily="49" charset="0"/>
                <a:cs typeface="Courier New" panose="02070309020205020404" pitchFamily="49" charset="0"/>
              </a:rPr>
              <a:t>.then</a:t>
            </a:r>
            <a:r>
              <a:rPr lang="en-US" sz="1800">
                <a:solidFill>
                  <a:srgbClr val="000000"/>
                </a:solidFill>
                <a:latin typeface="Courier New" panose="02070309020205020404" pitchFamily="49" charset="0"/>
                <a:cs typeface="Courier New" panose="02070309020205020404" pitchFamily="49" charset="0"/>
              </a:rPr>
              <a:t>( value</a:t>
            </a:r>
            <a:r>
              <a:rPr lang="en-US" sz="1800">
                <a:solidFill>
                  <a:srgbClr val="0000FF"/>
                </a:solidFill>
                <a:latin typeface="Courier New" panose="02070309020205020404" pitchFamily="49" charset="0"/>
                <a:cs typeface="Courier New" panose="02070309020205020404" pitchFamily="49" charset="0"/>
              </a:rPr>
              <a:t>=&gt;</a:t>
            </a:r>
            <a:r>
              <a:rPr lang="en-US" sz="1800">
                <a:solidFill>
                  <a:srgbClr val="000000"/>
                </a:solidFill>
                <a:latin typeface="Courier New" panose="02070309020205020404" pitchFamily="49" charset="0"/>
                <a:cs typeface="Courier New" panose="02070309020205020404" pitchFamily="49" charset="0"/>
              </a:rPr>
              <a:t>{</a:t>
            </a:r>
          </a:p>
          <a:p>
            <a:pPr marL="114300" indent="0">
              <a:buNone/>
            </a:pPr>
            <a:r>
              <a:rPr lang="en-US" sz="1800">
                <a:solidFill>
                  <a:srgbClr val="000000"/>
                </a:solidFill>
                <a:latin typeface="Courier New" panose="02070309020205020404" pitchFamily="49" charset="0"/>
                <a:cs typeface="Courier New" panose="02070309020205020404" pitchFamily="49" charset="0"/>
              </a:rPr>
              <a:t>	alert(</a:t>
            </a:r>
            <a:r>
              <a:rPr lang="en-US" sz="1800">
                <a:solidFill>
                  <a:srgbClr val="A31515"/>
                </a:solidFill>
                <a:latin typeface="Courier New" panose="02070309020205020404" pitchFamily="49" charset="0"/>
                <a:cs typeface="Courier New" panose="02070309020205020404" pitchFamily="49" charset="0"/>
              </a:rPr>
              <a:t>"Deleted Successfully "</a:t>
            </a:r>
            <a:r>
              <a:rPr lang="en-US" sz="1800">
                <a:solidFill>
                  <a:srgbClr val="000000"/>
                </a:solidFill>
                <a:latin typeface="Courier New" panose="02070309020205020404" pitchFamily="49" charset="0"/>
                <a:cs typeface="Courier New" panose="02070309020205020404" pitchFamily="49" charset="0"/>
              </a:rPr>
              <a:t> + product.name);</a:t>
            </a:r>
          </a:p>
          <a:p>
            <a:pPr marL="114300" indent="0">
              <a:buNone/>
            </a:pPr>
            <a:r>
              <a:rPr lang="en-US" sz="1800">
                <a:solidFill>
                  <a:srgbClr val="000000"/>
                </a:solidFill>
                <a:latin typeface="Courier New" panose="02070309020205020404" pitchFamily="49" charset="0"/>
                <a:cs typeface="Courier New" panose="02070309020205020404" pitchFamily="49" charset="0"/>
              </a:rPr>
              <a:t>})</a:t>
            </a:r>
            <a:r>
              <a:rPr lang="en-US" sz="1800" b="1">
                <a:solidFill>
                  <a:srgbClr val="000000"/>
                </a:solidFill>
                <a:latin typeface="Courier New" panose="02070309020205020404" pitchFamily="49" charset="0"/>
                <a:cs typeface="Courier New" panose="02070309020205020404" pitchFamily="49" charset="0"/>
              </a:rPr>
              <a:t>.catch</a:t>
            </a:r>
            <a:r>
              <a:rPr lang="en-US" sz="1800">
                <a:solidFill>
                  <a:srgbClr val="000000"/>
                </a:solidFill>
                <a:latin typeface="Courier New" panose="02070309020205020404" pitchFamily="49" charset="0"/>
                <a:cs typeface="Courier New" panose="02070309020205020404" pitchFamily="49" charset="0"/>
              </a:rPr>
              <a:t>( err </a:t>
            </a:r>
            <a:r>
              <a:rPr lang="en-US" sz="1800">
                <a:solidFill>
                  <a:srgbClr val="0000FF"/>
                </a:solidFill>
                <a:latin typeface="Courier New" panose="02070309020205020404" pitchFamily="49" charset="0"/>
                <a:cs typeface="Courier New" panose="02070309020205020404" pitchFamily="49" charset="0"/>
              </a:rPr>
              <a:t>=&gt;</a:t>
            </a:r>
            <a:r>
              <a:rPr lang="en-US" sz="1800">
                <a:solidFill>
                  <a:srgbClr val="000000"/>
                </a:solidFill>
                <a:latin typeface="Courier New" panose="02070309020205020404" pitchFamily="49" charset="0"/>
                <a:cs typeface="Courier New" panose="02070309020205020404" pitchFamily="49" charset="0"/>
              </a:rPr>
              <a:t> {</a:t>
            </a:r>
          </a:p>
          <a:p>
            <a:pPr marL="114300" indent="0">
              <a:buNone/>
            </a:pPr>
            <a:r>
              <a:rPr lang="en-US" sz="1800">
                <a:solidFill>
                  <a:srgbClr val="000000"/>
                </a:solidFill>
                <a:latin typeface="Courier New" panose="02070309020205020404" pitchFamily="49" charset="0"/>
                <a:cs typeface="Courier New" panose="02070309020205020404" pitchFamily="49" charset="0"/>
              </a:rPr>
              <a:t>	alert(</a:t>
            </a:r>
            <a:r>
              <a:rPr lang="en-US" sz="1800">
                <a:solidFill>
                  <a:srgbClr val="A31515"/>
                </a:solidFill>
                <a:latin typeface="Courier New" panose="02070309020205020404" pitchFamily="49" charset="0"/>
                <a:cs typeface="Courier New" panose="02070309020205020404" pitchFamily="49" charset="0"/>
              </a:rPr>
              <a:t>"Not found "</a:t>
            </a:r>
            <a:r>
              <a:rPr lang="en-US" sz="1800">
                <a:solidFill>
                  <a:srgbClr val="000000"/>
                </a:solidFill>
                <a:latin typeface="Courier New" panose="02070309020205020404" pitchFamily="49" charset="0"/>
                <a:cs typeface="Courier New" panose="02070309020205020404" pitchFamily="49" charset="0"/>
              </a:rPr>
              <a:t>+ err);</a:t>
            </a:r>
          </a:p>
          <a:p>
            <a:pPr marL="114300" indent="0">
              <a:buNone/>
            </a:pPr>
            <a:r>
              <a:rPr lang="en-US" sz="1800">
                <a:solidFill>
                  <a:srgbClr val="000000"/>
                </a:solidFill>
                <a:latin typeface="Courier New" panose="02070309020205020404" pitchFamily="49" charset="0"/>
                <a:cs typeface="Courier New" panose="02070309020205020404" pitchFamily="49" charset="0"/>
              </a:rPr>
              <a:t>})</a:t>
            </a:r>
          </a:p>
          <a:p>
            <a:pPr marL="114300" indent="0">
              <a:buNone/>
            </a:pPr>
            <a:endParaRPr lang="en-US" sz="18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59349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Step 1: </a:t>
            </a:r>
            <a:r>
              <a:rPr lang="en-US" b="1"/>
              <a:t>Login</a:t>
            </a:r>
          </a:p>
        </p:txBody>
      </p:sp>
      <p:sp>
        <p:nvSpPr>
          <p:cNvPr id="3" name="Content Placeholder 2"/>
          <p:cNvSpPr>
            <a:spLocks noGrp="1"/>
          </p:cNvSpPr>
          <p:nvPr>
            <p:ph idx="1"/>
          </p:nvPr>
        </p:nvSpPr>
        <p:spPr/>
        <p:txBody>
          <a:bodyPr/>
          <a:lstStyle/>
          <a:p>
            <a:r>
              <a:rPr lang="en-US"/>
              <a:t>Open http://firebase.google.com</a:t>
            </a:r>
          </a:p>
          <a:p>
            <a:r>
              <a:rPr lang="en-US"/>
              <a:t>Login to your google account and click </a:t>
            </a:r>
            <a:r>
              <a:rPr lang="en-US">
                <a:solidFill>
                  <a:schemeClr val="accent2">
                    <a:lumMod val="60000"/>
                    <a:lumOff val="40000"/>
                  </a:schemeClr>
                </a:solidFill>
              </a:rPr>
              <a:t>Go To CONSOLE</a:t>
            </a:r>
          </a:p>
          <a:p>
            <a:endParaRPr lang="en-US"/>
          </a:p>
          <a:p>
            <a:endParaRPr lang="en-US"/>
          </a:p>
        </p:txBody>
      </p:sp>
      <p:pic>
        <p:nvPicPr>
          <p:cNvPr id="4" name="Picture 3"/>
          <p:cNvPicPr>
            <a:picLocks noChangeAspect="1"/>
          </p:cNvPicPr>
          <p:nvPr/>
        </p:nvPicPr>
        <p:blipFill>
          <a:blip r:embed="rId2"/>
          <a:stretch>
            <a:fillRect/>
          </a:stretch>
        </p:blipFill>
        <p:spPr>
          <a:xfrm>
            <a:off x="685800" y="2667000"/>
            <a:ext cx="7391400" cy="3916363"/>
          </a:xfrm>
          <a:prstGeom prst="rect">
            <a:avLst/>
          </a:prstGeom>
          <a:ln>
            <a:solidFill>
              <a:schemeClr val="tx1"/>
            </a:solidFill>
          </a:ln>
        </p:spPr>
      </p:pic>
      <p:sp>
        <p:nvSpPr>
          <p:cNvPr id="5" name="Down Arrow 4"/>
          <p:cNvSpPr/>
          <p:nvPr/>
        </p:nvSpPr>
        <p:spPr>
          <a:xfrm>
            <a:off x="7543800" y="1981200"/>
            <a:ext cx="152400" cy="838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72179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Querying</a:t>
            </a:r>
          </a:p>
        </p:txBody>
      </p:sp>
      <p:sp>
        <p:nvSpPr>
          <p:cNvPr id="3" name="Content Placeholder 2"/>
          <p:cNvSpPr>
            <a:spLocks noGrp="1"/>
          </p:cNvSpPr>
          <p:nvPr>
            <p:ph idx="1"/>
          </p:nvPr>
        </p:nvSpPr>
        <p:spPr/>
        <p:txBody>
          <a:bodyPr>
            <a:normAutofit/>
          </a:bodyPr>
          <a:lstStyle/>
          <a:p>
            <a:pPr marL="114300" indent="0">
              <a:buNone/>
            </a:pPr>
            <a:endParaRPr lang="en-US" sz="1800">
              <a:solidFill>
                <a:srgbClr val="000088"/>
              </a:solidFill>
              <a:latin typeface="Courier New" panose="02070309020205020404" pitchFamily="49" charset="0"/>
            </a:endParaRPr>
          </a:p>
          <a:p>
            <a:pPr marL="114300" indent="0">
              <a:buNone/>
            </a:pPr>
            <a:r>
              <a:rPr lang="en-US" sz="1800" err="1">
                <a:solidFill>
                  <a:srgbClr val="000088"/>
                </a:solidFill>
                <a:latin typeface="Courier New" panose="02070309020205020404" pitchFamily="49" charset="0"/>
              </a:rPr>
              <a:t>this</a:t>
            </a:r>
            <a:r>
              <a:rPr lang="en-US" sz="1800" err="1">
                <a:solidFill>
                  <a:srgbClr val="999999"/>
                </a:solidFill>
                <a:latin typeface="Courier New" panose="02070309020205020404" pitchFamily="49" charset="0"/>
              </a:rPr>
              <a:t>.</a:t>
            </a:r>
            <a:r>
              <a:rPr lang="en-US" sz="1800" err="1">
                <a:solidFill>
                  <a:srgbClr val="555555"/>
                </a:solidFill>
                <a:latin typeface="Courier New" panose="02070309020205020404" pitchFamily="49" charset="0"/>
              </a:rPr>
              <a:t>fireStore</a:t>
            </a:r>
            <a:r>
              <a:rPr lang="en-US" sz="1800" err="1">
                <a:solidFill>
                  <a:srgbClr val="999999"/>
                </a:solidFill>
                <a:latin typeface="Courier New" panose="02070309020205020404" pitchFamily="49" charset="0"/>
              </a:rPr>
              <a:t>.</a:t>
            </a:r>
            <a:r>
              <a:rPr lang="en-US" sz="1800" err="1">
                <a:solidFill>
                  <a:srgbClr val="555555"/>
                </a:solidFill>
                <a:latin typeface="Courier New" panose="02070309020205020404" pitchFamily="49" charset="0"/>
              </a:rPr>
              <a:t>collection</a:t>
            </a:r>
            <a:r>
              <a:rPr lang="en-US" sz="1800">
                <a:solidFill>
                  <a:srgbClr val="999999"/>
                </a:solidFill>
                <a:latin typeface="Courier New" panose="02070309020205020404" pitchFamily="49" charset="0"/>
              </a:rPr>
              <a:t>(</a:t>
            </a:r>
            <a:r>
              <a:rPr lang="en-US" sz="1800">
                <a:solidFill>
                  <a:srgbClr val="01B444"/>
                </a:solidFill>
                <a:latin typeface="Courier New" panose="02070309020205020404" pitchFamily="49" charset="0"/>
              </a:rPr>
              <a:t>'Products'</a:t>
            </a:r>
            <a:r>
              <a:rPr lang="en-US" sz="1800">
                <a:solidFill>
                  <a:srgbClr val="999999"/>
                </a:solidFill>
                <a:latin typeface="Courier New" panose="02070309020205020404" pitchFamily="49" charset="0"/>
              </a:rPr>
              <a:t>,</a:t>
            </a:r>
            <a:r>
              <a:rPr lang="en-US" sz="1800">
                <a:solidFill>
                  <a:srgbClr val="555555"/>
                </a:solidFill>
                <a:latin typeface="Courier New" panose="02070309020205020404" pitchFamily="49" charset="0"/>
              </a:rPr>
              <a:t> ref </a:t>
            </a:r>
            <a:r>
              <a:rPr lang="en-US" sz="1800">
                <a:solidFill>
                  <a:srgbClr val="999999"/>
                </a:solidFill>
                <a:latin typeface="Courier New" panose="02070309020205020404" pitchFamily="49" charset="0"/>
              </a:rPr>
              <a:t>=&gt;</a:t>
            </a:r>
            <a:r>
              <a:rPr lang="en-US" sz="1800">
                <a:solidFill>
                  <a:srgbClr val="555555"/>
                </a:solidFill>
                <a:latin typeface="Courier New" panose="02070309020205020404" pitchFamily="49" charset="0"/>
              </a:rPr>
              <a:t> </a:t>
            </a:r>
            <a:r>
              <a:rPr lang="en-US" sz="1800" err="1">
                <a:solidFill>
                  <a:srgbClr val="555555"/>
                </a:solidFill>
                <a:latin typeface="Courier New" panose="02070309020205020404" pitchFamily="49" charset="0"/>
              </a:rPr>
              <a:t>ref</a:t>
            </a:r>
            <a:r>
              <a:rPr lang="en-US" sz="1800" err="1">
                <a:solidFill>
                  <a:srgbClr val="999999"/>
                </a:solidFill>
                <a:latin typeface="Courier New" panose="02070309020205020404" pitchFamily="49" charset="0"/>
              </a:rPr>
              <a:t>.</a:t>
            </a:r>
            <a:r>
              <a:rPr lang="en-US" sz="1800" err="1">
                <a:solidFill>
                  <a:srgbClr val="555555"/>
                </a:solidFill>
                <a:latin typeface="Courier New" panose="02070309020205020404" pitchFamily="49" charset="0"/>
              </a:rPr>
              <a:t>where</a:t>
            </a:r>
            <a:r>
              <a:rPr lang="en-US" sz="1800">
                <a:solidFill>
                  <a:srgbClr val="999999"/>
                </a:solidFill>
                <a:latin typeface="Courier New" panose="02070309020205020404" pitchFamily="49" charset="0"/>
              </a:rPr>
              <a:t>(</a:t>
            </a:r>
            <a:r>
              <a:rPr lang="en-US" sz="1800">
                <a:solidFill>
                  <a:srgbClr val="01B444"/>
                </a:solidFill>
                <a:latin typeface="Courier New" panose="02070309020205020404" pitchFamily="49" charset="0"/>
              </a:rPr>
              <a:t>'quantity'</a:t>
            </a:r>
            <a:r>
              <a:rPr lang="en-US" sz="1800">
                <a:solidFill>
                  <a:srgbClr val="999999"/>
                </a:solidFill>
                <a:latin typeface="Courier New" panose="02070309020205020404" pitchFamily="49" charset="0"/>
              </a:rPr>
              <a:t>,</a:t>
            </a:r>
            <a:r>
              <a:rPr lang="en-US" sz="1800">
                <a:solidFill>
                  <a:srgbClr val="555555"/>
                </a:solidFill>
                <a:latin typeface="Courier New" panose="02070309020205020404" pitchFamily="49" charset="0"/>
              </a:rPr>
              <a:t> </a:t>
            </a:r>
            <a:r>
              <a:rPr lang="en-US" sz="1800">
                <a:solidFill>
                  <a:srgbClr val="01B444"/>
                </a:solidFill>
                <a:latin typeface="Courier New" panose="02070309020205020404" pitchFamily="49" charset="0"/>
              </a:rPr>
              <a:t>'&gt;='</a:t>
            </a:r>
            <a:r>
              <a:rPr lang="en-US" sz="1800">
                <a:solidFill>
                  <a:srgbClr val="999999"/>
                </a:solidFill>
                <a:latin typeface="Courier New" panose="02070309020205020404" pitchFamily="49" charset="0"/>
              </a:rPr>
              <a:t>,</a:t>
            </a:r>
            <a:r>
              <a:rPr lang="en-US" sz="1800">
                <a:solidFill>
                  <a:srgbClr val="555555"/>
                </a:solidFill>
                <a:latin typeface="Courier New" panose="02070309020205020404" pitchFamily="49" charset="0"/>
              </a:rPr>
              <a:t> </a:t>
            </a:r>
            <a:r>
              <a:rPr lang="en-US" sz="1800">
                <a:solidFill>
                  <a:srgbClr val="01B444"/>
                </a:solidFill>
                <a:latin typeface="Courier New" panose="02070309020205020404" pitchFamily="49" charset="0"/>
              </a:rPr>
              <a:t>'100'</a:t>
            </a:r>
            <a:r>
              <a:rPr lang="en-US" sz="1800">
                <a:solidFill>
                  <a:srgbClr val="999999"/>
                </a:solidFill>
                <a:latin typeface="Courier New" panose="02070309020205020404" pitchFamily="49" charset="0"/>
              </a:rPr>
              <a:t>)</a:t>
            </a:r>
            <a:r>
              <a:rPr lang="en-US" sz="1800">
                <a:solidFill>
                  <a:srgbClr val="555555"/>
                </a:solidFill>
                <a:latin typeface="Courier New" panose="02070309020205020404" pitchFamily="49" charset="0"/>
              </a:rPr>
              <a:t> </a:t>
            </a:r>
            <a:r>
              <a:rPr lang="en-US" sz="1800">
                <a:solidFill>
                  <a:srgbClr val="999999"/>
                </a:solidFill>
                <a:latin typeface="Courier New" panose="02070309020205020404" pitchFamily="49" charset="0"/>
              </a:rPr>
              <a:t>)</a:t>
            </a:r>
          </a:p>
          <a:p>
            <a:pPr marL="114300" indent="0">
              <a:buNone/>
            </a:pPr>
            <a:endParaRPr lang="en-US" sz="1800">
              <a:solidFill>
                <a:srgbClr val="999999"/>
              </a:solidFill>
              <a:latin typeface="Courier New" panose="02070309020205020404" pitchFamily="49" charset="0"/>
            </a:endParaRPr>
          </a:p>
          <a:p>
            <a:pPr marL="114300" indent="0">
              <a:buNone/>
            </a:pPr>
            <a:endParaRPr lang="en-US" sz="1800">
              <a:solidFill>
                <a:srgbClr val="999999"/>
              </a:solidFill>
              <a:latin typeface="Courier New" panose="02070309020205020404" pitchFamily="49" charset="0"/>
            </a:endParaRPr>
          </a:p>
          <a:p>
            <a:r>
              <a:rPr lang="en-US"/>
              <a:t>That query will tell </a:t>
            </a:r>
            <a:r>
              <a:rPr lang="en-US" err="1"/>
              <a:t>Firestore</a:t>
            </a:r>
            <a:r>
              <a:rPr lang="en-US"/>
              <a:t>:</a:t>
            </a:r>
          </a:p>
          <a:p>
            <a:pPr lvl="1"/>
            <a:r>
              <a:rPr lang="en-US"/>
              <a:t>I want the Products collection.</a:t>
            </a:r>
          </a:p>
          <a:p>
            <a:pPr lvl="1"/>
            <a:r>
              <a:rPr lang="en-US"/>
              <a:t>Organize it by quantity.</a:t>
            </a:r>
          </a:p>
          <a:p>
            <a:pPr lvl="1"/>
            <a:r>
              <a:rPr lang="en-US"/>
              <a:t>Only give me the ones where quantity starts at 100.</a:t>
            </a:r>
          </a:p>
          <a:p>
            <a:pPr marL="114300" indent="0">
              <a:buNone/>
            </a:pPr>
            <a:endParaRPr lang="en-US" sz="1800"/>
          </a:p>
        </p:txBody>
      </p:sp>
    </p:spTree>
    <p:extLst>
      <p:ext uri="{BB962C8B-B14F-4D97-AF65-F5344CB8AC3E}">
        <p14:creationId xmlns:p14="http://schemas.microsoft.com/office/powerpoint/2010/main" val="2451757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066800"/>
            <a:ext cx="7543800" cy="2593975"/>
          </a:xfrm>
        </p:spPr>
        <p:txBody>
          <a:bodyPr/>
          <a:lstStyle/>
          <a:p>
            <a:r>
              <a:rPr lang="en-US"/>
              <a:t>Example</a:t>
            </a:r>
          </a:p>
        </p:txBody>
      </p:sp>
      <p:sp>
        <p:nvSpPr>
          <p:cNvPr id="5" name="Subtitle 4"/>
          <p:cNvSpPr>
            <a:spLocks noGrp="1"/>
          </p:cNvSpPr>
          <p:nvPr>
            <p:ph type="subTitle" idx="1"/>
          </p:nvPr>
        </p:nvSpPr>
        <p:spPr>
          <a:xfrm>
            <a:off x="657225" y="3660775"/>
            <a:ext cx="6124575" cy="1066800"/>
          </a:xfrm>
        </p:spPr>
        <p:txBody>
          <a:bodyPr>
            <a:normAutofit/>
          </a:bodyPr>
          <a:lstStyle/>
          <a:p>
            <a:pPr algn="r"/>
            <a:r>
              <a:rPr lang="en-US" sz="4000" b="1">
                <a:solidFill>
                  <a:schemeClr val="tx1"/>
                </a:solidFill>
              </a:rPr>
              <a:t>NOTES/IDEAS</a:t>
            </a:r>
          </a:p>
        </p:txBody>
      </p:sp>
    </p:spTree>
    <p:extLst>
      <p:ext uri="{BB962C8B-B14F-4D97-AF65-F5344CB8AC3E}">
        <p14:creationId xmlns:p14="http://schemas.microsoft.com/office/powerpoint/2010/main" val="39462658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657726" y="1447800"/>
            <a:ext cx="7543800" cy="4724400"/>
          </a:xfrm>
          <a:prstGeom prst="rect">
            <a:avLst/>
          </a:prstGeom>
        </p:spPr>
        <p:txBody>
          <a:bodyPr vert="horz" lIns="91440" tIns="45720" rIns="91440" bIns="45720" rtlCol="0" anchor="t">
            <a:noAutofit/>
          </a:bodyPr>
          <a:lstStyle>
            <a:lvl1pPr algn="l" defTabSz="914400" rtl="0" eaLnBrk="1" latinLnBrk="0" hangingPunct="1">
              <a:spcBef>
                <a:spcPct val="0"/>
              </a:spcBef>
              <a:buNone/>
              <a:defRPr sz="6600" kern="1200" cap="none" spc="-100" baseline="0">
                <a:ln>
                  <a:noFill/>
                </a:ln>
                <a:solidFill>
                  <a:schemeClr val="tx2"/>
                </a:solidFill>
                <a:effectLst/>
                <a:latin typeface="+mj-lt"/>
                <a:ea typeface="+mj-ea"/>
                <a:cs typeface="+mj-cs"/>
              </a:defRPr>
            </a:lvl1pPr>
          </a:lstStyle>
          <a:p>
            <a:pPr marL="457200" indent="-457200">
              <a:buFont typeface="Arial" panose="020B0604020202020204" pitchFamily="34" charset="0"/>
              <a:buChar char="•"/>
            </a:pPr>
            <a:r>
              <a:rPr lang="en-US" sz="2800">
                <a:solidFill>
                  <a:schemeClr val="tx1"/>
                </a:solidFill>
                <a:latin typeface="+mn-lt"/>
              </a:rPr>
              <a:t>In the command line:</a:t>
            </a:r>
          </a:p>
          <a:p>
            <a:r>
              <a:rPr lang="en-US" sz="2400">
                <a:solidFill>
                  <a:schemeClr val="tx1"/>
                </a:solidFill>
                <a:latin typeface="Consolas" panose="020B0609020204030204" pitchFamily="49" charset="0"/>
              </a:rPr>
              <a:t>	</a:t>
            </a:r>
            <a:r>
              <a:rPr lang="en-US" sz="2000">
                <a:solidFill>
                  <a:schemeClr val="tx1"/>
                </a:solidFill>
                <a:latin typeface="Consolas" panose="020B0609020204030204" pitchFamily="49" charset="0"/>
              </a:rPr>
              <a:t>ionic start </a:t>
            </a:r>
            <a:r>
              <a:rPr lang="en-US" sz="2000" err="1">
                <a:solidFill>
                  <a:schemeClr val="tx1"/>
                </a:solidFill>
                <a:latin typeface="Consolas" panose="020B0609020204030204" pitchFamily="49" charset="0"/>
              </a:rPr>
              <a:t>FBApp</a:t>
            </a:r>
            <a:r>
              <a:rPr lang="en-US" sz="2000">
                <a:solidFill>
                  <a:schemeClr val="tx1"/>
                </a:solidFill>
                <a:latin typeface="Consolas" panose="020B0609020204030204" pitchFamily="49" charset="0"/>
              </a:rPr>
              <a:t> tabs</a:t>
            </a:r>
            <a:endParaRPr lang="en-US" sz="2400">
              <a:solidFill>
                <a:schemeClr val="tx1"/>
              </a:solidFill>
              <a:latin typeface="Consolas" panose="020B0609020204030204" pitchFamily="49" charset="0"/>
            </a:endParaRPr>
          </a:p>
          <a:p>
            <a:pPr marL="342900" indent="-342900">
              <a:buFont typeface="Arial" panose="020B0604020202020204" pitchFamily="34" charset="0"/>
              <a:buChar char="•"/>
            </a:pPr>
            <a:endParaRPr lang="en-US" sz="2400">
              <a:solidFill>
                <a:schemeClr val="tx1"/>
              </a:solidFill>
              <a:latin typeface="Consolas" panose="020B0609020204030204" pitchFamily="49" charset="0"/>
            </a:endParaRPr>
          </a:p>
          <a:p>
            <a:pPr marL="342900" indent="-342900">
              <a:buFont typeface="Arial" panose="020B0604020202020204" pitchFamily="34" charset="0"/>
              <a:buChar char="•"/>
            </a:pPr>
            <a:r>
              <a:rPr lang="en-US" sz="2800">
                <a:solidFill>
                  <a:schemeClr val="tx1"/>
                </a:solidFill>
                <a:latin typeface="+mn-lt"/>
              </a:rPr>
              <a:t>Link your ionic project with a firebase project as explained before in </a:t>
            </a:r>
            <a:r>
              <a:rPr lang="en-US" sz="2800" b="1">
                <a:solidFill>
                  <a:schemeClr val="tx1"/>
                </a:solidFill>
                <a:latin typeface="+mn-lt"/>
              </a:rPr>
              <a:t>Step1, Step2, Step3</a:t>
            </a:r>
            <a:r>
              <a:rPr lang="en-US" sz="2800">
                <a:solidFill>
                  <a:schemeClr val="tx1"/>
                </a:solidFill>
                <a:latin typeface="+mn-lt"/>
              </a:rPr>
              <a:t>.</a:t>
            </a:r>
          </a:p>
          <a:p>
            <a:pPr marL="342900" indent="-342900">
              <a:buFont typeface="Arial" panose="020B0604020202020204" pitchFamily="34" charset="0"/>
              <a:buChar char="•"/>
            </a:pPr>
            <a:endParaRPr lang="en-US" sz="2400">
              <a:solidFill>
                <a:schemeClr val="tx1"/>
              </a:solidFill>
              <a:latin typeface="Consolas" panose="020B0609020204030204" pitchFamily="49" charset="0"/>
            </a:endParaRPr>
          </a:p>
          <a:p>
            <a:pPr marL="342900" indent="-342900">
              <a:buFont typeface="Arial" panose="020B0604020202020204" pitchFamily="34" charset="0"/>
              <a:buChar char="•"/>
            </a:pPr>
            <a:endParaRPr lang="en-US" sz="2400">
              <a:solidFill>
                <a:schemeClr val="tx1"/>
              </a:solidFill>
              <a:latin typeface="Consolas" panose="020B0609020204030204" pitchFamily="49" charset="0"/>
            </a:endParaRPr>
          </a:p>
          <a:p>
            <a:pPr marL="342900" indent="-342900">
              <a:buFont typeface="Arial" panose="020B0604020202020204" pitchFamily="34" charset="0"/>
              <a:buChar char="•"/>
            </a:pPr>
            <a:r>
              <a:rPr lang="en-US" sz="2800">
                <a:solidFill>
                  <a:schemeClr val="tx1"/>
                </a:solidFill>
                <a:latin typeface="+mn-lt"/>
              </a:rPr>
              <a:t>Create a Service called for example </a:t>
            </a:r>
            <a:r>
              <a:rPr lang="en-US" sz="2800" b="1" err="1">
                <a:solidFill>
                  <a:schemeClr val="tx1"/>
                </a:solidFill>
                <a:latin typeface="+mn-lt"/>
              </a:rPr>
              <a:t>FBSrv</a:t>
            </a:r>
            <a:r>
              <a:rPr lang="en-US" sz="2800">
                <a:solidFill>
                  <a:schemeClr val="tx1"/>
                </a:solidFill>
                <a:latin typeface="+mn-lt"/>
              </a:rPr>
              <a:t> to place all your central functionalities, especially firebase functions. Explained in next slide</a:t>
            </a:r>
          </a:p>
        </p:txBody>
      </p:sp>
      <p:sp>
        <p:nvSpPr>
          <p:cNvPr id="8" name="Title 1"/>
          <p:cNvSpPr txBox="1">
            <a:spLocks/>
          </p:cNvSpPr>
          <p:nvPr/>
        </p:nvSpPr>
        <p:spPr>
          <a:xfrm>
            <a:off x="457200" y="274638"/>
            <a:ext cx="76200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6600" kern="1200" cap="none" spc="-100" baseline="0">
                <a:ln>
                  <a:noFill/>
                </a:ln>
                <a:solidFill>
                  <a:schemeClr val="tx2"/>
                </a:solidFill>
                <a:effectLst/>
                <a:latin typeface="+mj-lt"/>
                <a:ea typeface="+mj-ea"/>
                <a:cs typeface="+mj-cs"/>
              </a:defRPr>
            </a:lvl1pPr>
          </a:lstStyle>
          <a:p>
            <a:r>
              <a:rPr lang="en-US" sz="4000" b="1"/>
              <a:t>  </a:t>
            </a:r>
            <a:r>
              <a:rPr lang="en-US" sz="4000"/>
              <a:t>IDEAs Project Setup</a:t>
            </a:r>
          </a:p>
        </p:txBody>
      </p:sp>
    </p:spTree>
    <p:extLst>
      <p:ext uri="{BB962C8B-B14F-4D97-AF65-F5344CB8AC3E}">
        <p14:creationId xmlns:p14="http://schemas.microsoft.com/office/powerpoint/2010/main" val="32870756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a:t>Creating a </a:t>
            </a:r>
            <a:br>
              <a:rPr lang="en-US" sz="4000" b="1"/>
            </a:br>
            <a:r>
              <a:rPr lang="en-US" sz="4000" b="1"/>
              <a:t>       </a:t>
            </a:r>
            <a:r>
              <a:rPr lang="en-US" sz="4000"/>
              <a:t>Firebase Data Service</a:t>
            </a:r>
          </a:p>
        </p:txBody>
      </p:sp>
      <p:sp>
        <p:nvSpPr>
          <p:cNvPr id="3" name="Content Placeholder 2"/>
          <p:cNvSpPr>
            <a:spLocks noGrp="1"/>
          </p:cNvSpPr>
          <p:nvPr>
            <p:ph idx="1"/>
          </p:nvPr>
        </p:nvSpPr>
        <p:spPr/>
        <p:txBody>
          <a:bodyPr/>
          <a:lstStyle/>
          <a:p>
            <a:endParaRPr lang="en-US">
              <a:solidFill>
                <a:srgbClr val="333333"/>
              </a:solidFill>
              <a:latin typeface="Roboto"/>
            </a:endParaRPr>
          </a:p>
          <a:p>
            <a:r>
              <a:rPr lang="en-US">
                <a:solidFill>
                  <a:srgbClr val="333333"/>
                </a:solidFill>
                <a:latin typeface="Roboto"/>
              </a:rPr>
              <a:t>In this service we will store a reference to the </a:t>
            </a:r>
            <a:r>
              <a:rPr lang="en-US" b="1">
                <a:solidFill>
                  <a:srgbClr val="333333"/>
                </a:solidFill>
                <a:latin typeface="&amp;quot"/>
              </a:rPr>
              <a:t>ideas collection</a:t>
            </a:r>
            <a:r>
              <a:rPr lang="en-US">
                <a:solidFill>
                  <a:srgbClr val="333333"/>
                </a:solidFill>
                <a:latin typeface="Roboto"/>
              </a:rPr>
              <a:t> which is basically a link to one collection in our </a:t>
            </a:r>
            <a:r>
              <a:rPr lang="en-US" err="1">
                <a:solidFill>
                  <a:srgbClr val="333333"/>
                </a:solidFill>
                <a:latin typeface="Roboto"/>
              </a:rPr>
              <a:t>Firestore</a:t>
            </a:r>
            <a:r>
              <a:rPr lang="en-US">
                <a:solidFill>
                  <a:srgbClr val="333333"/>
                </a:solidFill>
                <a:latin typeface="Roboto"/>
              </a:rPr>
              <a:t> database.</a:t>
            </a:r>
          </a:p>
          <a:p>
            <a:endParaRPr lang="en-US">
              <a:solidFill>
                <a:srgbClr val="333333"/>
              </a:solidFill>
              <a:latin typeface="Roboto"/>
            </a:endParaRPr>
          </a:p>
          <a:p>
            <a:r>
              <a:rPr lang="en-US"/>
              <a:t>Through this connection we receive all information about current documents but also </a:t>
            </a:r>
            <a:r>
              <a:rPr lang="en-US" b="1" i="1"/>
              <a:t>add</a:t>
            </a:r>
            <a:r>
              <a:rPr lang="en-US"/>
              <a:t>, </a:t>
            </a:r>
            <a:r>
              <a:rPr lang="en-US" b="1" i="1"/>
              <a:t>remove</a:t>
            </a:r>
            <a:r>
              <a:rPr lang="en-US"/>
              <a:t> and </a:t>
            </a:r>
            <a:r>
              <a:rPr lang="en-US" b="1" i="1"/>
              <a:t>update</a:t>
            </a:r>
            <a:r>
              <a:rPr lang="en-US"/>
              <a:t> documents.</a:t>
            </a:r>
            <a:endParaRPr lang="en-US">
              <a:solidFill>
                <a:srgbClr val="333333"/>
              </a:solidFill>
              <a:latin typeface="Roboto"/>
            </a:endParaRPr>
          </a:p>
          <a:p>
            <a:endParaRPr lang="en-US"/>
          </a:p>
          <a:p>
            <a:r>
              <a:rPr lang="en-US"/>
              <a:t>In the Command line:</a:t>
            </a:r>
          </a:p>
          <a:p>
            <a:pPr marL="114300" indent="0">
              <a:buNone/>
            </a:pPr>
            <a:r>
              <a:rPr lang="en-US"/>
              <a:t>	</a:t>
            </a:r>
            <a:r>
              <a:rPr lang="en-US" sz="1800">
                <a:latin typeface="Courier New" panose="02070309020205020404" pitchFamily="49" charset="0"/>
                <a:cs typeface="Courier New" panose="02070309020205020404" pitchFamily="49" charset="0"/>
              </a:rPr>
              <a:t>ionic generate service </a:t>
            </a:r>
            <a:r>
              <a:rPr lang="en-US" sz="1800" err="1">
                <a:latin typeface="Courier New" panose="02070309020205020404" pitchFamily="49" charset="0"/>
                <a:cs typeface="Courier New" panose="02070309020205020404" pitchFamily="49" charset="0"/>
              </a:rPr>
              <a:t>FBSrv</a:t>
            </a:r>
            <a:endParaRPr lang="en-US">
              <a:latin typeface="Courier New" panose="02070309020205020404" pitchFamily="49" charset="0"/>
              <a:cs typeface="Courier New" panose="02070309020205020404" pitchFamily="49" charset="0"/>
            </a:endParaRPr>
          </a:p>
          <a:p>
            <a:endParaRPr lang="en-US"/>
          </a:p>
        </p:txBody>
      </p:sp>
    </p:spTree>
    <p:extLst>
      <p:ext uri="{BB962C8B-B14F-4D97-AF65-F5344CB8AC3E}">
        <p14:creationId xmlns:p14="http://schemas.microsoft.com/office/powerpoint/2010/main" val="12542787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7620000" cy="5257800"/>
          </a:xfrm>
        </p:spPr>
        <p:txBody>
          <a:bodyPr>
            <a:normAutofit fontScale="85000" lnSpcReduction="20000"/>
          </a:bodyPr>
          <a:lstStyle/>
          <a:p>
            <a:pPr marL="114300" indent="0">
              <a:buNone/>
            </a:pPr>
            <a:r>
              <a:rPr lang="en-US" sz="1800" dirty="0">
                <a:solidFill>
                  <a:srgbClr val="0000FF"/>
                </a:solidFill>
                <a:latin typeface="Consolas" panose="020B0609020204030204" pitchFamily="49" charset="0"/>
              </a:rPr>
              <a:t>import</a:t>
            </a:r>
            <a:r>
              <a:rPr lang="en-US" sz="1800" dirty="0">
                <a:solidFill>
                  <a:srgbClr val="000000"/>
                </a:solidFill>
                <a:latin typeface="Consolas" panose="020B0609020204030204" pitchFamily="49" charset="0"/>
              </a:rPr>
              <a:t> { </a:t>
            </a:r>
            <a:r>
              <a:rPr lang="en-US" sz="1800" dirty="0" err="1">
                <a:solidFill>
                  <a:srgbClr val="000000"/>
                </a:solidFill>
                <a:latin typeface="Consolas" panose="020B0609020204030204" pitchFamily="49" charset="0"/>
              </a:rPr>
              <a:t>AngularFirestore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'@angular/fire/</a:t>
            </a:r>
            <a:r>
              <a:rPr lang="en-US" sz="1800" dirty="0" err="1">
                <a:solidFill>
                  <a:srgbClr val="A31515"/>
                </a:solidFill>
                <a:latin typeface="Consolas" panose="020B0609020204030204" pitchFamily="49" charset="0"/>
              </a:rPr>
              <a:t>compat</a:t>
            </a:r>
            <a:r>
              <a:rPr lang="en-US" sz="1800" dirty="0">
                <a:solidFill>
                  <a:srgbClr val="A31515"/>
                </a:solidFill>
                <a:latin typeface="Consolas" panose="020B0609020204030204" pitchFamily="49" charset="0"/>
              </a:rPr>
              <a:t>/</a:t>
            </a:r>
            <a:r>
              <a:rPr lang="en-US" sz="1800" dirty="0" err="1">
                <a:solidFill>
                  <a:srgbClr val="A31515"/>
                </a:solidFill>
                <a:latin typeface="Consolas" panose="020B0609020204030204" pitchFamily="49" charset="0"/>
              </a:rPr>
              <a:t>firestore</a:t>
            </a:r>
            <a:r>
              <a:rPr lang="en-US" sz="1800" dirty="0">
                <a:solidFill>
                  <a:srgbClr val="A31515"/>
                </a:solidFill>
                <a:latin typeface="Consolas" panose="020B0609020204030204" pitchFamily="49" charset="0"/>
              </a:rPr>
              <a:t>'</a:t>
            </a:r>
            <a:r>
              <a:rPr lang="en-US" sz="1800" dirty="0">
                <a:solidFill>
                  <a:srgbClr val="000000"/>
                </a:solidFill>
                <a:latin typeface="Consolas" panose="020B0609020204030204" pitchFamily="49" charset="0"/>
              </a:rPr>
              <a:t>;</a:t>
            </a:r>
          </a:p>
          <a:p>
            <a:pPr marL="114300" indent="0">
              <a:buNone/>
            </a:pPr>
            <a:r>
              <a:rPr lang="en-US" sz="1800" dirty="0">
                <a:solidFill>
                  <a:srgbClr val="0000FF"/>
                </a:solidFill>
                <a:latin typeface="Consolas" panose="020B0609020204030204" pitchFamily="49" charset="0"/>
              </a:rPr>
              <a:t>import</a:t>
            </a:r>
            <a:r>
              <a:rPr lang="en-US" sz="1800" dirty="0">
                <a:solidFill>
                  <a:srgbClr val="000000"/>
                </a:solidFill>
                <a:latin typeface="Consolas" panose="020B0609020204030204" pitchFamily="49" charset="0"/>
              </a:rPr>
              <a:t> { </a:t>
            </a:r>
            <a:r>
              <a:rPr lang="en-US" sz="1800" dirty="0" err="1">
                <a:solidFill>
                  <a:srgbClr val="000000"/>
                </a:solidFill>
                <a:latin typeface="Consolas" panose="020B0609020204030204" pitchFamily="49" charset="0"/>
              </a:rPr>
              <a:t>AngularFirestoreCollection</a:t>
            </a:r>
            <a:r>
              <a:rPr lang="en-US" sz="1800" dirty="0">
                <a:solidFill>
                  <a:srgbClr val="000000"/>
                </a:solidFill>
                <a:latin typeface="Consolas" panose="020B0609020204030204" pitchFamily="49" charset="0"/>
              </a:rPr>
              <a:t> }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'@angular/fire/</a:t>
            </a:r>
            <a:r>
              <a:rPr lang="en-US" sz="1800" dirty="0" err="1">
                <a:solidFill>
                  <a:srgbClr val="A31515"/>
                </a:solidFill>
                <a:latin typeface="Consolas" panose="020B0609020204030204" pitchFamily="49" charset="0"/>
              </a:rPr>
              <a:t>firestore</a:t>
            </a:r>
            <a:r>
              <a:rPr lang="en-US" sz="1800" dirty="0">
                <a:solidFill>
                  <a:srgbClr val="A31515"/>
                </a:solidFill>
                <a:latin typeface="Consolas" panose="020B0609020204030204" pitchFamily="49" charset="0"/>
              </a:rPr>
              <a:t>'</a:t>
            </a:r>
            <a:r>
              <a:rPr lang="en-US" sz="1800" dirty="0">
                <a:solidFill>
                  <a:srgbClr val="000000"/>
                </a:solidFill>
                <a:latin typeface="Consolas" panose="020B0609020204030204" pitchFamily="49" charset="0"/>
              </a:rPr>
              <a:t>;</a:t>
            </a:r>
          </a:p>
          <a:p>
            <a:pPr marL="114300" indent="0">
              <a:buNone/>
            </a:pPr>
            <a:r>
              <a:rPr lang="en-US" sz="1800" dirty="0">
                <a:solidFill>
                  <a:srgbClr val="0000FF"/>
                </a:solidFill>
                <a:latin typeface="Consolas" panose="020B0609020204030204" pitchFamily="49" charset="0"/>
              </a:rPr>
              <a:t>import</a:t>
            </a:r>
            <a:r>
              <a:rPr lang="en-US" sz="1800" dirty="0">
                <a:solidFill>
                  <a:srgbClr val="000000"/>
                </a:solidFill>
                <a:latin typeface="Consolas" panose="020B0609020204030204" pitchFamily="49" charset="0"/>
              </a:rPr>
              <a:t> { </a:t>
            </a:r>
            <a:r>
              <a:rPr lang="en-US" sz="1800" dirty="0" err="1">
                <a:solidFill>
                  <a:srgbClr val="000000"/>
                </a:solidFill>
                <a:latin typeface="Consolas" panose="020B0609020204030204" pitchFamily="49" charset="0"/>
              </a:rPr>
              <a:t>DocumentReference</a:t>
            </a:r>
            <a:r>
              <a:rPr lang="en-US" sz="1800" dirty="0">
                <a:solidFill>
                  <a:srgbClr val="000000"/>
                </a:solidFill>
                <a:latin typeface="Consolas" panose="020B0609020204030204" pitchFamily="49" charset="0"/>
              </a:rPr>
              <a:t> }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'@angular/fire/</a:t>
            </a:r>
            <a:r>
              <a:rPr lang="en-US" sz="1800" dirty="0" err="1">
                <a:solidFill>
                  <a:srgbClr val="A31515"/>
                </a:solidFill>
                <a:latin typeface="Consolas" panose="020B0609020204030204" pitchFamily="49" charset="0"/>
              </a:rPr>
              <a:t>compat</a:t>
            </a:r>
            <a:r>
              <a:rPr lang="en-US" sz="1800" dirty="0">
                <a:solidFill>
                  <a:srgbClr val="A31515"/>
                </a:solidFill>
                <a:latin typeface="Consolas" panose="020B0609020204030204" pitchFamily="49" charset="0"/>
              </a:rPr>
              <a:t>/</a:t>
            </a:r>
            <a:r>
              <a:rPr lang="en-US" sz="1800" dirty="0" err="1">
                <a:solidFill>
                  <a:srgbClr val="A31515"/>
                </a:solidFill>
                <a:latin typeface="Consolas" panose="020B0609020204030204" pitchFamily="49" charset="0"/>
              </a:rPr>
              <a:t>firestore</a:t>
            </a:r>
            <a:r>
              <a:rPr lang="en-US" sz="1800" dirty="0">
                <a:solidFill>
                  <a:srgbClr val="A31515"/>
                </a:solidFill>
                <a:latin typeface="Consolas" panose="020B0609020204030204" pitchFamily="49" charset="0"/>
              </a:rPr>
              <a:t>'</a:t>
            </a:r>
            <a:r>
              <a:rPr lang="en-US" sz="1800" dirty="0">
                <a:solidFill>
                  <a:srgbClr val="000000"/>
                </a:solidFill>
                <a:latin typeface="Consolas" panose="020B0609020204030204" pitchFamily="49" charset="0"/>
              </a:rPr>
              <a:t>;</a:t>
            </a:r>
          </a:p>
          <a:p>
            <a:pPr marL="114300" indent="0">
              <a:buNone/>
            </a:pPr>
            <a:br>
              <a:rPr lang="en-US" sz="1800" dirty="0">
                <a:solidFill>
                  <a:srgbClr val="000000"/>
                </a:solidFill>
                <a:latin typeface="Consolas" panose="020B0609020204030204" pitchFamily="49" charset="0"/>
              </a:rPr>
            </a:br>
            <a:r>
              <a:rPr lang="en-US" sz="1800" dirty="0">
                <a:solidFill>
                  <a:srgbClr val="0000FF"/>
                </a:solidFill>
                <a:latin typeface="Consolas" panose="020B0609020204030204" pitchFamily="49" charset="0"/>
              </a:rPr>
              <a:t>import</a:t>
            </a:r>
            <a:r>
              <a:rPr lang="en-US" sz="1800" dirty="0">
                <a:solidFill>
                  <a:srgbClr val="000000"/>
                </a:solidFill>
                <a:latin typeface="Consolas" panose="020B0609020204030204" pitchFamily="49" charset="0"/>
              </a:rPr>
              <a:t> { map, take }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a:t>
            </a:r>
            <a:r>
              <a:rPr lang="en-US" sz="1800" dirty="0" err="1">
                <a:solidFill>
                  <a:srgbClr val="A31515"/>
                </a:solidFill>
                <a:latin typeface="Consolas" panose="020B0609020204030204" pitchFamily="49" charset="0"/>
              </a:rPr>
              <a:t>rxjs</a:t>
            </a:r>
            <a:r>
              <a:rPr lang="en-US" sz="1800" dirty="0">
                <a:solidFill>
                  <a:srgbClr val="A31515"/>
                </a:solidFill>
                <a:latin typeface="Consolas" panose="020B0609020204030204" pitchFamily="49" charset="0"/>
              </a:rPr>
              <a:t>/operators'</a:t>
            </a:r>
            <a:r>
              <a:rPr lang="en-US" sz="1800" dirty="0">
                <a:solidFill>
                  <a:srgbClr val="000000"/>
                </a:solidFill>
                <a:latin typeface="Consolas" panose="020B0609020204030204" pitchFamily="49" charset="0"/>
              </a:rPr>
              <a:t>;</a:t>
            </a:r>
          </a:p>
          <a:p>
            <a:pPr marL="114300" indent="0">
              <a:buNone/>
            </a:pPr>
            <a:r>
              <a:rPr lang="en-US" sz="1800" dirty="0">
                <a:solidFill>
                  <a:srgbClr val="0000FF"/>
                </a:solidFill>
                <a:latin typeface="Consolas" panose="020B0609020204030204" pitchFamily="49" charset="0"/>
              </a:rPr>
              <a:t>import</a:t>
            </a:r>
            <a:r>
              <a:rPr lang="en-US" sz="1800" dirty="0">
                <a:solidFill>
                  <a:srgbClr val="000000"/>
                </a:solidFill>
                <a:latin typeface="Consolas" panose="020B0609020204030204" pitchFamily="49" charset="0"/>
              </a:rPr>
              <a:t> { Observable }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a:t>
            </a:r>
            <a:r>
              <a:rPr lang="en-US" sz="1800" dirty="0" err="1">
                <a:solidFill>
                  <a:srgbClr val="A31515"/>
                </a:solidFill>
                <a:latin typeface="Consolas" panose="020B0609020204030204" pitchFamily="49" charset="0"/>
              </a:rPr>
              <a:t>rxjs</a:t>
            </a:r>
            <a:r>
              <a:rPr lang="en-US" sz="1800" dirty="0">
                <a:solidFill>
                  <a:srgbClr val="A31515"/>
                </a:solidFill>
                <a:latin typeface="Consolas" panose="020B0609020204030204" pitchFamily="49" charset="0"/>
              </a:rPr>
              <a:t>'</a:t>
            </a:r>
            <a:r>
              <a:rPr lang="en-US" sz="1800" dirty="0">
                <a:solidFill>
                  <a:srgbClr val="000000"/>
                </a:solidFill>
                <a:latin typeface="Consolas" panose="020B0609020204030204" pitchFamily="49" charset="0"/>
              </a:rPr>
              <a:t>;</a:t>
            </a:r>
          </a:p>
          <a:p>
            <a:pPr marL="114300" indent="0">
              <a:buNone/>
            </a:pPr>
            <a:r>
              <a:rPr lang="en-US" sz="1800" dirty="0">
                <a:solidFill>
                  <a:srgbClr val="000000"/>
                </a:solidFill>
                <a:latin typeface="Consolas" panose="020B0609020204030204" pitchFamily="49" charset="0"/>
              </a:rPr>
              <a:t> </a:t>
            </a:r>
          </a:p>
          <a:p>
            <a:pPr marL="114300" indent="0">
              <a:buNone/>
            </a:pPr>
            <a:br>
              <a:rPr lang="en-US" sz="1800" dirty="0">
                <a:solidFill>
                  <a:srgbClr val="000000"/>
                </a:solidFill>
                <a:latin typeface="Consolas" panose="020B0609020204030204" pitchFamily="49" charset="0"/>
              </a:rPr>
            </a:br>
            <a:r>
              <a:rPr lang="en-US" sz="1800" dirty="0">
                <a:solidFill>
                  <a:srgbClr val="0000FF"/>
                </a:solidFill>
                <a:latin typeface="Consolas" panose="020B0609020204030204" pitchFamily="49" charset="0"/>
              </a:rPr>
              <a:t>export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interface</a:t>
            </a:r>
            <a:r>
              <a:rPr lang="en-US" sz="1800" dirty="0">
                <a:solidFill>
                  <a:srgbClr val="000000"/>
                </a:solidFill>
                <a:latin typeface="Consolas" panose="020B0609020204030204" pitchFamily="49" charset="0"/>
              </a:rPr>
              <a:t> Idea {</a:t>
            </a:r>
          </a:p>
          <a:p>
            <a:pPr marL="114300" indent="0">
              <a:buNone/>
            </a:pPr>
            <a:r>
              <a:rPr lang="en-US" sz="1800" dirty="0">
                <a:solidFill>
                  <a:srgbClr val="000000"/>
                </a:solidFill>
                <a:latin typeface="Consolas" panose="020B0609020204030204" pitchFamily="49" charset="0"/>
              </a:rPr>
              <a:t>  id?: string,</a:t>
            </a:r>
          </a:p>
          <a:p>
            <a:pPr marL="114300" indent="0">
              <a:buNone/>
            </a:pPr>
            <a:r>
              <a:rPr lang="en-US" sz="1800" dirty="0">
                <a:solidFill>
                  <a:srgbClr val="000000"/>
                </a:solidFill>
                <a:latin typeface="Consolas" panose="020B0609020204030204" pitchFamily="49" charset="0"/>
              </a:rPr>
              <a:t>  name: string,</a:t>
            </a:r>
          </a:p>
          <a:p>
            <a:pPr marL="114300" indent="0">
              <a:buNone/>
            </a:pPr>
            <a:r>
              <a:rPr lang="en-US" sz="1800" dirty="0">
                <a:solidFill>
                  <a:srgbClr val="000000"/>
                </a:solidFill>
                <a:latin typeface="Consolas" panose="020B0609020204030204" pitchFamily="49" charset="0"/>
              </a:rPr>
              <a:t>  notes: string</a:t>
            </a:r>
          </a:p>
          <a:p>
            <a:pPr marL="114300" indent="0">
              <a:buNone/>
            </a:pPr>
            <a:r>
              <a:rPr lang="en-US" sz="1800" dirty="0">
                <a:solidFill>
                  <a:srgbClr val="000000"/>
                </a:solidFill>
                <a:latin typeface="Consolas" panose="020B0609020204030204" pitchFamily="49" charset="0"/>
              </a:rPr>
              <a:t>}</a:t>
            </a:r>
          </a:p>
          <a:p>
            <a:pPr marL="114300" indent="0">
              <a:buNone/>
            </a:pPr>
            <a:br>
              <a:rPr lang="en-US" sz="1800" dirty="0">
                <a:solidFill>
                  <a:srgbClr val="000000"/>
                </a:solidFill>
                <a:latin typeface="Consolas" panose="020B0609020204030204" pitchFamily="49" charset="0"/>
              </a:rPr>
            </a:br>
            <a:br>
              <a:rPr lang="en-US" sz="1800" dirty="0">
                <a:solidFill>
                  <a:srgbClr val="000000"/>
                </a:solidFill>
                <a:latin typeface="Consolas" panose="020B0609020204030204" pitchFamily="49" charset="0"/>
              </a:rPr>
            </a:br>
            <a:r>
              <a:rPr lang="en-US" sz="1800" dirty="0">
                <a:solidFill>
                  <a:srgbClr val="000000"/>
                </a:solidFill>
                <a:latin typeface="Consolas" panose="020B0609020204030204" pitchFamily="49" charset="0"/>
              </a:rPr>
              <a:t>@Injectable({</a:t>
            </a:r>
          </a:p>
          <a:p>
            <a:pPr marL="114300" indent="0">
              <a:buNone/>
            </a:pP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providedIn</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'root'</a:t>
            </a:r>
            <a:endParaRPr lang="en-US" sz="1800" dirty="0">
              <a:solidFill>
                <a:srgbClr val="000000"/>
              </a:solidFill>
              <a:latin typeface="Consolas" panose="020B0609020204030204" pitchFamily="49" charset="0"/>
            </a:endParaRPr>
          </a:p>
          <a:p>
            <a:pPr marL="114300" indent="0">
              <a:buNone/>
            </a:pPr>
            <a:r>
              <a:rPr lang="en-US" sz="1800" dirty="0">
                <a:solidFill>
                  <a:srgbClr val="000000"/>
                </a:solidFill>
                <a:latin typeface="Consolas" panose="020B0609020204030204" pitchFamily="49" charset="0"/>
              </a:rPr>
              <a:t>})</a:t>
            </a:r>
          </a:p>
          <a:p>
            <a:pPr marL="114300" indent="0">
              <a:buNone/>
            </a:pPr>
            <a:r>
              <a:rPr lang="en-US" sz="1800" dirty="0">
                <a:solidFill>
                  <a:srgbClr val="0000FF"/>
                </a:solidFill>
                <a:latin typeface="Consolas" panose="020B0609020204030204" pitchFamily="49" charset="0"/>
              </a:rPr>
              <a:t>export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class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FBSrvService</a:t>
            </a:r>
            <a:r>
              <a:rPr lang="en-US" sz="1800" dirty="0">
                <a:solidFill>
                  <a:srgbClr val="000000"/>
                </a:solidFill>
                <a:latin typeface="Consolas" panose="020B0609020204030204" pitchFamily="49" charset="0"/>
              </a:rPr>
              <a:t> {</a:t>
            </a:r>
          </a:p>
          <a:p>
            <a:pPr marL="114300" indent="0">
              <a:buNone/>
            </a:pP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private</a:t>
            </a:r>
            <a:r>
              <a:rPr lang="en-US" sz="1800" dirty="0">
                <a:solidFill>
                  <a:srgbClr val="000000"/>
                </a:solidFill>
                <a:latin typeface="Consolas" panose="020B0609020204030204" pitchFamily="49" charset="0"/>
              </a:rPr>
              <a:t> ideas: Observable&lt;Idea[]&gt;;</a:t>
            </a:r>
          </a:p>
          <a:p>
            <a:pPr marL="114300" indent="0">
              <a:buNone/>
            </a:pP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private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ideaCollection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AngularFirestoreCollection</a:t>
            </a:r>
            <a:r>
              <a:rPr lang="en-US" sz="1800" dirty="0">
                <a:solidFill>
                  <a:srgbClr val="000000"/>
                </a:solidFill>
                <a:latin typeface="Consolas" panose="020B0609020204030204" pitchFamily="49" charset="0"/>
              </a:rPr>
              <a:t>&lt;Idea&gt;;</a:t>
            </a:r>
          </a:p>
          <a:p>
            <a:pPr marL="114300" indent="0">
              <a:buNone/>
            </a:pPr>
            <a:r>
              <a:rPr lang="en-US" dirty="0"/>
              <a:t> </a:t>
            </a:r>
          </a:p>
        </p:txBody>
      </p:sp>
      <p:sp>
        <p:nvSpPr>
          <p:cNvPr id="4" name="Title 1"/>
          <p:cNvSpPr>
            <a:spLocks noGrp="1"/>
          </p:cNvSpPr>
          <p:nvPr>
            <p:ph type="title"/>
          </p:nvPr>
        </p:nvSpPr>
        <p:spPr>
          <a:xfrm>
            <a:off x="457200" y="274638"/>
            <a:ext cx="7620000" cy="868362"/>
          </a:xfrm>
        </p:spPr>
        <p:txBody>
          <a:bodyPr/>
          <a:lstStyle/>
          <a:p>
            <a:r>
              <a:rPr lang="en-US" sz="4000" b="1" err="1"/>
              <a:t>FBSrvService.ts</a:t>
            </a:r>
            <a:endParaRPr lang="en-US" sz="4000"/>
          </a:p>
        </p:txBody>
      </p:sp>
    </p:spTree>
    <p:extLst>
      <p:ext uri="{BB962C8B-B14F-4D97-AF65-F5344CB8AC3E}">
        <p14:creationId xmlns:p14="http://schemas.microsoft.com/office/powerpoint/2010/main" val="16913275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7620000" cy="5791200"/>
          </a:xfrm>
        </p:spPr>
        <p:txBody>
          <a:bodyPr>
            <a:noAutofit/>
          </a:bodyPr>
          <a:lstStyle/>
          <a:p>
            <a:pPr marL="114300" indent="0">
              <a:buNone/>
            </a:pPr>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constructor</a:t>
            </a:r>
            <a:r>
              <a:rPr lang="en-US" sz="1600">
                <a:solidFill>
                  <a:srgbClr val="000000"/>
                </a:solidFill>
                <a:latin typeface="Consolas" panose="020B0609020204030204" pitchFamily="49" charset="0"/>
              </a:rPr>
              <a:t>(</a:t>
            </a:r>
            <a:r>
              <a:rPr lang="en-US" sz="1600">
                <a:solidFill>
                  <a:srgbClr val="0000FF"/>
                </a:solidFill>
                <a:latin typeface="Consolas" panose="020B0609020204030204" pitchFamily="49" charset="0"/>
              </a:rPr>
              <a:t>private</a:t>
            </a:r>
            <a:r>
              <a:rPr lang="en-US" sz="1600">
                <a:solidFill>
                  <a:srgbClr val="000000"/>
                </a:solidFill>
                <a:latin typeface="Consolas" panose="020B0609020204030204" pitchFamily="49" charset="0"/>
              </a:rPr>
              <a:t> afs: </a:t>
            </a:r>
            <a:r>
              <a:rPr lang="en-US" sz="1600" err="1">
                <a:solidFill>
                  <a:srgbClr val="000000"/>
                </a:solidFill>
                <a:latin typeface="Consolas" panose="020B0609020204030204" pitchFamily="49" charset="0"/>
              </a:rPr>
              <a:t>AngularFirestore</a:t>
            </a:r>
            <a:r>
              <a:rPr lang="en-US" sz="1600">
                <a:solidFill>
                  <a:srgbClr val="000000"/>
                </a:solidFill>
                <a:latin typeface="Consolas" panose="020B0609020204030204" pitchFamily="49" charset="0"/>
              </a:rPr>
              <a:t>) {</a:t>
            </a:r>
          </a:p>
          <a:p>
            <a:pPr marL="114300" indent="0">
              <a:buNone/>
            </a:pPr>
            <a:r>
              <a:rPr lang="en-US" sz="1600">
                <a:solidFill>
                  <a:srgbClr val="000000"/>
                </a:solidFill>
                <a:latin typeface="Consolas" panose="020B0609020204030204" pitchFamily="49" charset="0"/>
              </a:rPr>
              <a:t>    </a:t>
            </a:r>
            <a:r>
              <a:rPr lang="en-US" sz="1600" err="1">
                <a:solidFill>
                  <a:srgbClr val="0000FF"/>
                </a:solidFill>
                <a:latin typeface="Consolas" panose="020B0609020204030204" pitchFamily="49" charset="0"/>
              </a:rPr>
              <a:t>this</a:t>
            </a:r>
            <a:r>
              <a:rPr lang="en-US" sz="1600" err="1">
                <a:solidFill>
                  <a:srgbClr val="000000"/>
                </a:solidFill>
                <a:latin typeface="Consolas" panose="020B0609020204030204" pitchFamily="49" charset="0"/>
              </a:rPr>
              <a:t>.ideaCollection</a:t>
            </a:r>
            <a:r>
              <a:rPr lang="en-US" sz="1600">
                <a:solidFill>
                  <a:srgbClr val="000000"/>
                </a:solidFill>
                <a:latin typeface="Consolas" panose="020B0609020204030204" pitchFamily="49" charset="0"/>
              </a:rPr>
              <a:t> = </a:t>
            </a:r>
            <a:r>
              <a:rPr lang="en-US" sz="1600" err="1">
                <a:solidFill>
                  <a:srgbClr val="0000FF"/>
                </a:solidFill>
                <a:latin typeface="Consolas" panose="020B0609020204030204" pitchFamily="49" charset="0"/>
              </a:rPr>
              <a:t>this</a:t>
            </a:r>
            <a:r>
              <a:rPr lang="en-US" sz="1600" err="1">
                <a:solidFill>
                  <a:srgbClr val="000000"/>
                </a:solidFill>
                <a:latin typeface="Consolas" panose="020B0609020204030204" pitchFamily="49" charset="0"/>
              </a:rPr>
              <a:t>.afs.collection</a:t>
            </a:r>
            <a:r>
              <a:rPr lang="en-US" sz="1600">
                <a:solidFill>
                  <a:srgbClr val="000000"/>
                </a:solidFill>
                <a:latin typeface="Consolas" panose="020B0609020204030204" pitchFamily="49" charset="0"/>
              </a:rPr>
              <a:t>&lt;Idea&gt;(</a:t>
            </a:r>
            <a:r>
              <a:rPr lang="en-US" sz="1600">
                <a:solidFill>
                  <a:srgbClr val="A31515"/>
                </a:solidFill>
                <a:latin typeface="Consolas" panose="020B0609020204030204" pitchFamily="49" charset="0"/>
              </a:rPr>
              <a:t>'ideas'</a:t>
            </a:r>
            <a:r>
              <a:rPr lang="en-US" sz="1600">
                <a:solidFill>
                  <a:srgbClr val="000000"/>
                </a:solidFill>
                <a:latin typeface="Consolas" panose="020B0609020204030204" pitchFamily="49" charset="0"/>
              </a:rPr>
              <a:t>);</a:t>
            </a:r>
          </a:p>
          <a:p>
            <a:pPr marL="114300" indent="0">
              <a:buNone/>
            </a:pPr>
            <a:r>
              <a:rPr lang="en-US" sz="1600">
                <a:solidFill>
                  <a:srgbClr val="000000"/>
                </a:solidFill>
                <a:latin typeface="Consolas" panose="020B0609020204030204" pitchFamily="49" charset="0"/>
              </a:rPr>
              <a:t>    </a:t>
            </a:r>
            <a:r>
              <a:rPr lang="en-US" sz="1600" err="1">
                <a:solidFill>
                  <a:srgbClr val="0000FF"/>
                </a:solidFill>
                <a:latin typeface="Consolas" panose="020B0609020204030204" pitchFamily="49" charset="0"/>
              </a:rPr>
              <a:t>this</a:t>
            </a:r>
            <a:r>
              <a:rPr lang="en-US" sz="1600" err="1">
                <a:solidFill>
                  <a:srgbClr val="000000"/>
                </a:solidFill>
                <a:latin typeface="Consolas" panose="020B0609020204030204" pitchFamily="49" charset="0"/>
              </a:rPr>
              <a:t>.ideas</a:t>
            </a:r>
            <a:r>
              <a:rPr lang="en-US" sz="1600">
                <a:solidFill>
                  <a:srgbClr val="000000"/>
                </a:solidFill>
                <a:latin typeface="Consolas" panose="020B0609020204030204" pitchFamily="49" charset="0"/>
              </a:rPr>
              <a:t> = </a:t>
            </a:r>
            <a:r>
              <a:rPr lang="en-US" sz="1600" err="1">
                <a:solidFill>
                  <a:srgbClr val="0000FF"/>
                </a:solidFill>
                <a:latin typeface="Consolas" panose="020B0609020204030204" pitchFamily="49" charset="0"/>
              </a:rPr>
              <a:t>this</a:t>
            </a:r>
            <a:r>
              <a:rPr lang="en-US" sz="1600" err="1">
                <a:solidFill>
                  <a:srgbClr val="000000"/>
                </a:solidFill>
                <a:latin typeface="Consolas" panose="020B0609020204030204" pitchFamily="49" charset="0"/>
              </a:rPr>
              <a:t>.ideaCollection.snapshotChanges</a:t>
            </a:r>
            <a:r>
              <a:rPr lang="en-US" sz="1600">
                <a:solidFill>
                  <a:srgbClr val="000000"/>
                </a:solidFill>
                <a:latin typeface="Consolas" panose="020B0609020204030204" pitchFamily="49" charset="0"/>
              </a:rPr>
              <a:t>().pipe(</a:t>
            </a:r>
          </a:p>
          <a:p>
            <a:pPr marL="114300" indent="0">
              <a:buNone/>
            </a:pPr>
            <a:r>
              <a:rPr lang="en-US" sz="1600">
                <a:solidFill>
                  <a:srgbClr val="000000"/>
                </a:solidFill>
                <a:latin typeface="Consolas" panose="020B0609020204030204" pitchFamily="49" charset="0"/>
              </a:rPr>
              <a:t>      map(actions </a:t>
            </a:r>
            <a:r>
              <a:rPr lang="en-US" sz="1600">
                <a:solidFill>
                  <a:srgbClr val="0000FF"/>
                </a:solidFill>
                <a:latin typeface="Consolas" panose="020B0609020204030204" pitchFamily="49" charset="0"/>
              </a:rPr>
              <a:t>=&gt;</a:t>
            </a:r>
            <a:r>
              <a:rPr lang="en-US" sz="1600">
                <a:solidFill>
                  <a:srgbClr val="000000"/>
                </a:solidFill>
                <a:latin typeface="Consolas" panose="020B0609020204030204" pitchFamily="49" charset="0"/>
              </a:rPr>
              <a:t> {</a:t>
            </a:r>
          </a:p>
          <a:p>
            <a:pPr marL="114300" indent="0">
              <a:buNone/>
            </a:pPr>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return</a:t>
            </a:r>
            <a:r>
              <a:rPr lang="en-US" sz="1600">
                <a:solidFill>
                  <a:srgbClr val="000000"/>
                </a:solidFill>
                <a:latin typeface="Consolas" panose="020B0609020204030204" pitchFamily="49" charset="0"/>
              </a:rPr>
              <a:t> </a:t>
            </a:r>
            <a:r>
              <a:rPr lang="en-US" sz="1600" err="1">
                <a:solidFill>
                  <a:srgbClr val="000000"/>
                </a:solidFill>
                <a:latin typeface="Consolas" panose="020B0609020204030204" pitchFamily="49" charset="0"/>
              </a:rPr>
              <a:t>actions.map</a:t>
            </a:r>
            <a:r>
              <a:rPr lang="en-US" sz="1600">
                <a:solidFill>
                  <a:srgbClr val="000000"/>
                </a:solidFill>
                <a:latin typeface="Consolas" panose="020B0609020204030204" pitchFamily="49" charset="0"/>
              </a:rPr>
              <a:t>(a </a:t>
            </a:r>
            <a:r>
              <a:rPr lang="en-US" sz="1600">
                <a:solidFill>
                  <a:srgbClr val="0000FF"/>
                </a:solidFill>
                <a:latin typeface="Consolas" panose="020B0609020204030204" pitchFamily="49" charset="0"/>
              </a:rPr>
              <a:t>=&gt;</a:t>
            </a:r>
            <a:r>
              <a:rPr lang="en-US" sz="1600">
                <a:solidFill>
                  <a:srgbClr val="000000"/>
                </a:solidFill>
                <a:latin typeface="Consolas" panose="020B0609020204030204" pitchFamily="49" charset="0"/>
              </a:rPr>
              <a:t> {</a:t>
            </a:r>
          </a:p>
          <a:p>
            <a:pPr marL="114300" indent="0">
              <a:buNone/>
            </a:pPr>
            <a:r>
              <a:rPr lang="en-US" sz="1600">
                <a:solidFill>
                  <a:srgbClr val="000000"/>
                </a:solidFill>
                <a:latin typeface="Consolas" panose="020B0609020204030204" pitchFamily="49" charset="0"/>
              </a:rPr>
              <a:t>          </a:t>
            </a:r>
            <a:r>
              <a:rPr lang="en-US" sz="1600" err="1">
                <a:solidFill>
                  <a:srgbClr val="0000FF"/>
                </a:solidFill>
                <a:latin typeface="Consolas" panose="020B0609020204030204" pitchFamily="49" charset="0"/>
              </a:rPr>
              <a:t>const</a:t>
            </a:r>
            <a:r>
              <a:rPr lang="en-US" sz="1600">
                <a:solidFill>
                  <a:srgbClr val="000000"/>
                </a:solidFill>
                <a:latin typeface="Consolas" panose="020B0609020204030204" pitchFamily="49" charset="0"/>
              </a:rPr>
              <a:t> data = </a:t>
            </a:r>
            <a:r>
              <a:rPr lang="en-US" sz="1600" err="1">
                <a:solidFill>
                  <a:srgbClr val="000000"/>
                </a:solidFill>
                <a:latin typeface="Consolas" panose="020B0609020204030204" pitchFamily="49" charset="0"/>
              </a:rPr>
              <a:t>a.payload.doc.data</a:t>
            </a:r>
            <a:r>
              <a:rPr lang="en-US" sz="1600">
                <a:solidFill>
                  <a:srgbClr val="000000"/>
                </a:solidFill>
                <a:latin typeface="Consolas" panose="020B0609020204030204" pitchFamily="49" charset="0"/>
              </a:rPr>
              <a:t>();</a:t>
            </a:r>
          </a:p>
          <a:p>
            <a:pPr marL="114300" indent="0">
              <a:buNone/>
            </a:pPr>
            <a:r>
              <a:rPr lang="en-US" sz="1600">
                <a:solidFill>
                  <a:srgbClr val="000000"/>
                </a:solidFill>
                <a:latin typeface="Consolas" panose="020B0609020204030204" pitchFamily="49" charset="0"/>
              </a:rPr>
              <a:t>          </a:t>
            </a:r>
            <a:r>
              <a:rPr lang="en-US" sz="1600" err="1">
                <a:solidFill>
                  <a:srgbClr val="0000FF"/>
                </a:solidFill>
                <a:latin typeface="Consolas" panose="020B0609020204030204" pitchFamily="49" charset="0"/>
              </a:rPr>
              <a:t>const</a:t>
            </a:r>
            <a:r>
              <a:rPr lang="en-US" sz="1600">
                <a:solidFill>
                  <a:srgbClr val="000000"/>
                </a:solidFill>
                <a:latin typeface="Consolas" panose="020B0609020204030204" pitchFamily="49" charset="0"/>
              </a:rPr>
              <a:t> id = a.payload.doc.id;</a:t>
            </a:r>
          </a:p>
          <a:p>
            <a:pPr marL="114300" indent="0">
              <a:buNone/>
            </a:pPr>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return</a:t>
            </a:r>
            <a:r>
              <a:rPr lang="en-US" sz="1600">
                <a:solidFill>
                  <a:srgbClr val="000000"/>
                </a:solidFill>
                <a:latin typeface="Consolas" panose="020B0609020204030204" pitchFamily="49" charset="0"/>
              </a:rPr>
              <a:t> { id, ...data };</a:t>
            </a:r>
          </a:p>
          <a:p>
            <a:pPr marL="114300" indent="0">
              <a:buNone/>
            </a:pPr>
            <a:r>
              <a:rPr lang="en-US" sz="1600">
                <a:solidFill>
                  <a:srgbClr val="000000"/>
                </a:solidFill>
                <a:latin typeface="Consolas" panose="020B0609020204030204" pitchFamily="49" charset="0"/>
              </a:rPr>
              <a:t>        });</a:t>
            </a:r>
          </a:p>
          <a:p>
            <a:pPr marL="114300" indent="0">
              <a:buNone/>
            </a:pPr>
            <a:r>
              <a:rPr lang="en-US" sz="1600">
                <a:solidFill>
                  <a:srgbClr val="000000"/>
                </a:solidFill>
                <a:latin typeface="Consolas" panose="020B0609020204030204" pitchFamily="49" charset="0"/>
              </a:rPr>
              <a:t>      })</a:t>
            </a:r>
          </a:p>
          <a:p>
            <a:pPr marL="114300" indent="0">
              <a:buNone/>
            </a:pPr>
            <a:r>
              <a:rPr lang="en-US" sz="1600">
                <a:solidFill>
                  <a:srgbClr val="000000"/>
                </a:solidFill>
                <a:latin typeface="Consolas" panose="020B0609020204030204" pitchFamily="49" charset="0"/>
              </a:rPr>
              <a:t>    );</a:t>
            </a:r>
          </a:p>
          <a:p>
            <a:pPr marL="114300" indent="0">
              <a:buNone/>
            </a:pPr>
            <a:r>
              <a:rPr lang="en-US" sz="1600">
                <a:solidFill>
                  <a:srgbClr val="000000"/>
                </a:solidFill>
                <a:latin typeface="Consolas" panose="020B0609020204030204" pitchFamily="49" charset="0"/>
              </a:rPr>
              <a:t>  }</a:t>
            </a:r>
          </a:p>
          <a:p>
            <a:pPr marL="114300" indent="0">
              <a:buNone/>
            </a:pPr>
            <a:r>
              <a:rPr lang="en-US" sz="1600">
                <a:solidFill>
                  <a:srgbClr val="000000"/>
                </a:solidFill>
                <a:latin typeface="Consolas" panose="020B0609020204030204" pitchFamily="49" charset="0"/>
              </a:rPr>
              <a:t> </a:t>
            </a:r>
          </a:p>
          <a:p>
            <a:pPr marL="114300" indent="0">
              <a:buNone/>
            </a:pPr>
            <a:r>
              <a:rPr lang="en-US" sz="1600">
                <a:solidFill>
                  <a:srgbClr val="000000"/>
                </a:solidFill>
                <a:latin typeface="Consolas" panose="020B0609020204030204" pitchFamily="49" charset="0"/>
              </a:rPr>
              <a:t>  </a:t>
            </a:r>
            <a:r>
              <a:rPr lang="en-US" sz="1600" err="1">
                <a:solidFill>
                  <a:srgbClr val="000000"/>
                </a:solidFill>
                <a:latin typeface="Consolas" panose="020B0609020204030204" pitchFamily="49" charset="0"/>
              </a:rPr>
              <a:t>getIdeas</a:t>
            </a:r>
            <a:r>
              <a:rPr lang="en-US" sz="1600">
                <a:solidFill>
                  <a:srgbClr val="000000"/>
                </a:solidFill>
                <a:latin typeface="Consolas" panose="020B0609020204030204" pitchFamily="49" charset="0"/>
              </a:rPr>
              <a:t>(): Observable&lt;Idea[]&gt; {</a:t>
            </a:r>
          </a:p>
          <a:p>
            <a:pPr marL="114300" indent="0">
              <a:buNone/>
            </a:pPr>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return</a:t>
            </a:r>
            <a:r>
              <a:rPr lang="en-US" sz="1600">
                <a:solidFill>
                  <a:srgbClr val="000000"/>
                </a:solidFill>
                <a:latin typeface="Consolas" panose="020B0609020204030204" pitchFamily="49" charset="0"/>
              </a:rPr>
              <a:t> </a:t>
            </a:r>
            <a:r>
              <a:rPr lang="en-US" sz="1600" err="1">
                <a:solidFill>
                  <a:srgbClr val="0000FF"/>
                </a:solidFill>
                <a:latin typeface="Consolas" panose="020B0609020204030204" pitchFamily="49" charset="0"/>
              </a:rPr>
              <a:t>this</a:t>
            </a:r>
            <a:r>
              <a:rPr lang="en-US" sz="1600" err="1">
                <a:solidFill>
                  <a:srgbClr val="000000"/>
                </a:solidFill>
                <a:latin typeface="Consolas" panose="020B0609020204030204" pitchFamily="49" charset="0"/>
              </a:rPr>
              <a:t>.ideas</a:t>
            </a:r>
            <a:r>
              <a:rPr lang="en-US" sz="1600">
                <a:solidFill>
                  <a:srgbClr val="000000"/>
                </a:solidFill>
                <a:latin typeface="Consolas" panose="020B0609020204030204" pitchFamily="49" charset="0"/>
              </a:rPr>
              <a:t>;</a:t>
            </a:r>
          </a:p>
          <a:p>
            <a:pPr marL="114300" indent="0">
              <a:buNone/>
            </a:pPr>
            <a:r>
              <a:rPr lang="en-US" sz="1600">
                <a:solidFill>
                  <a:srgbClr val="000000"/>
                </a:solidFill>
                <a:latin typeface="Consolas" panose="020B0609020204030204" pitchFamily="49" charset="0"/>
              </a:rPr>
              <a:t>  }</a:t>
            </a:r>
          </a:p>
          <a:p>
            <a:pPr marL="114300" indent="0">
              <a:buNone/>
            </a:pPr>
            <a:r>
              <a:rPr lang="en-US" sz="1600">
                <a:solidFill>
                  <a:srgbClr val="000000"/>
                </a:solidFill>
                <a:latin typeface="Consolas" panose="020B0609020204030204" pitchFamily="49" charset="0"/>
              </a:rPr>
              <a:t> </a:t>
            </a:r>
          </a:p>
          <a:p>
            <a:pPr marL="114300" indent="0">
              <a:buNone/>
            </a:pPr>
            <a:endParaRPr lang="en-US" sz="1600"/>
          </a:p>
        </p:txBody>
      </p:sp>
    </p:spTree>
    <p:extLst>
      <p:ext uri="{BB962C8B-B14F-4D97-AF65-F5344CB8AC3E}">
        <p14:creationId xmlns:p14="http://schemas.microsoft.com/office/powerpoint/2010/main" val="5306679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7620000" cy="5715000"/>
          </a:xfrm>
        </p:spPr>
        <p:txBody>
          <a:bodyPr>
            <a:normAutofit fontScale="70000" lnSpcReduction="20000"/>
          </a:bodyPr>
          <a:lstStyle/>
          <a:p>
            <a:pPr marL="114300" indent="0">
              <a:buNone/>
            </a:pPr>
            <a:r>
              <a:rPr lang="en-US">
                <a:solidFill>
                  <a:srgbClr val="000000"/>
                </a:solidFill>
                <a:latin typeface="Consolas" panose="020B0609020204030204" pitchFamily="49" charset="0"/>
              </a:rPr>
              <a:t>  </a:t>
            </a:r>
            <a:r>
              <a:rPr lang="en-US" b="1" err="1">
                <a:solidFill>
                  <a:srgbClr val="000000"/>
                </a:solidFill>
                <a:latin typeface="Consolas" panose="020B0609020204030204" pitchFamily="49" charset="0"/>
              </a:rPr>
              <a:t>getIdea</a:t>
            </a:r>
            <a:r>
              <a:rPr lang="en-US">
                <a:solidFill>
                  <a:srgbClr val="000000"/>
                </a:solidFill>
                <a:latin typeface="Consolas" panose="020B0609020204030204" pitchFamily="49" charset="0"/>
              </a:rPr>
              <a:t>(id: string): Observable&lt;Idea&gt; {</a:t>
            </a:r>
          </a:p>
          <a:p>
            <a:pPr marL="114300" indent="0">
              <a:buNone/>
            </a:pP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return</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this</a:t>
            </a:r>
            <a:r>
              <a:rPr lang="en-US">
                <a:solidFill>
                  <a:srgbClr val="000000"/>
                </a:solidFill>
                <a:latin typeface="Consolas" panose="020B0609020204030204" pitchFamily="49" charset="0"/>
              </a:rPr>
              <a:t>.ideaCollection.doc&lt;Idea&gt;(id).</a:t>
            </a:r>
            <a:r>
              <a:rPr lang="en-US" err="1">
                <a:solidFill>
                  <a:srgbClr val="000000"/>
                </a:solidFill>
                <a:latin typeface="Consolas" panose="020B0609020204030204" pitchFamily="49" charset="0"/>
              </a:rPr>
              <a:t>valueChanges</a:t>
            </a:r>
            <a:r>
              <a:rPr lang="en-US">
                <a:solidFill>
                  <a:srgbClr val="000000"/>
                </a:solidFill>
                <a:latin typeface="Consolas" panose="020B0609020204030204" pitchFamily="49" charset="0"/>
              </a:rPr>
              <a:t>().pipe(</a:t>
            </a:r>
          </a:p>
          <a:p>
            <a:pPr marL="114300" indent="0">
              <a:buNone/>
            </a:pPr>
            <a:r>
              <a:rPr lang="en-US">
                <a:solidFill>
                  <a:srgbClr val="000000"/>
                </a:solidFill>
                <a:latin typeface="Consolas" panose="020B0609020204030204" pitchFamily="49" charset="0"/>
              </a:rPr>
              <a:t>      map(idea </a:t>
            </a:r>
            <a:r>
              <a:rPr lang="en-US">
                <a:solidFill>
                  <a:srgbClr val="0000FF"/>
                </a:solidFill>
                <a:latin typeface="Consolas" panose="020B0609020204030204" pitchFamily="49" charset="0"/>
              </a:rPr>
              <a:t>=&gt;</a:t>
            </a:r>
            <a:r>
              <a:rPr lang="en-US">
                <a:solidFill>
                  <a:srgbClr val="000000"/>
                </a:solidFill>
                <a:latin typeface="Consolas" panose="020B0609020204030204" pitchFamily="49" charset="0"/>
              </a:rPr>
              <a:t> {</a:t>
            </a:r>
          </a:p>
          <a:p>
            <a:pPr marL="114300" indent="0">
              <a:buNone/>
            </a:pPr>
            <a:r>
              <a:rPr lang="en-US">
                <a:solidFill>
                  <a:srgbClr val="000000"/>
                </a:solidFill>
                <a:latin typeface="Consolas" panose="020B0609020204030204" pitchFamily="49" charset="0"/>
              </a:rPr>
              <a:t>        idea.id = id;</a:t>
            </a:r>
          </a:p>
          <a:p>
            <a:pPr marL="114300" indent="0">
              <a:buNone/>
            </a:pP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return</a:t>
            </a:r>
            <a:r>
              <a:rPr lang="en-US">
                <a:solidFill>
                  <a:srgbClr val="000000"/>
                </a:solidFill>
                <a:latin typeface="Consolas" panose="020B0609020204030204" pitchFamily="49" charset="0"/>
              </a:rPr>
              <a:t> idea</a:t>
            </a:r>
          </a:p>
          <a:p>
            <a:pPr marL="114300" indent="0">
              <a:buNone/>
            </a:pPr>
            <a:r>
              <a:rPr lang="en-US">
                <a:solidFill>
                  <a:srgbClr val="000000"/>
                </a:solidFill>
                <a:latin typeface="Consolas" panose="020B0609020204030204" pitchFamily="49" charset="0"/>
              </a:rPr>
              <a:t>      })</a:t>
            </a:r>
          </a:p>
          <a:p>
            <a:pPr marL="114300" indent="0">
              <a:buNone/>
            </a:pPr>
            <a:r>
              <a:rPr lang="en-US">
                <a:solidFill>
                  <a:srgbClr val="000000"/>
                </a:solidFill>
                <a:latin typeface="Consolas" panose="020B0609020204030204" pitchFamily="49" charset="0"/>
              </a:rPr>
              <a:t>    );</a:t>
            </a:r>
          </a:p>
          <a:p>
            <a:pPr marL="114300" indent="0">
              <a:buNone/>
            </a:pPr>
            <a:r>
              <a:rPr lang="en-US">
                <a:solidFill>
                  <a:srgbClr val="000000"/>
                </a:solidFill>
                <a:latin typeface="Consolas" panose="020B0609020204030204" pitchFamily="49" charset="0"/>
              </a:rPr>
              <a:t>  }</a:t>
            </a:r>
          </a:p>
          <a:p>
            <a:pPr marL="114300" indent="0">
              <a:buNone/>
            </a:pPr>
            <a:r>
              <a:rPr lang="en-US">
                <a:solidFill>
                  <a:srgbClr val="000000"/>
                </a:solidFill>
                <a:latin typeface="Consolas" panose="020B0609020204030204" pitchFamily="49" charset="0"/>
              </a:rPr>
              <a:t> </a:t>
            </a:r>
          </a:p>
          <a:p>
            <a:pPr marL="114300" indent="0">
              <a:buNone/>
            </a:pPr>
            <a:r>
              <a:rPr lang="en-US">
                <a:solidFill>
                  <a:srgbClr val="000000"/>
                </a:solidFill>
                <a:latin typeface="Consolas" panose="020B0609020204030204" pitchFamily="49" charset="0"/>
              </a:rPr>
              <a:t>  </a:t>
            </a:r>
            <a:r>
              <a:rPr lang="en-US" b="1" err="1">
                <a:solidFill>
                  <a:srgbClr val="000000"/>
                </a:solidFill>
                <a:latin typeface="Consolas" panose="020B0609020204030204" pitchFamily="49" charset="0"/>
              </a:rPr>
              <a:t>addIdea</a:t>
            </a:r>
            <a:r>
              <a:rPr lang="en-US">
                <a:solidFill>
                  <a:srgbClr val="000000"/>
                </a:solidFill>
                <a:latin typeface="Consolas" panose="020B0609020204030204" pitchFamily="49" charset="0"/>
              </a:rPr>
              <a:t>(idea: Idea): Promise&lt;</a:t>
            </a:r>
            <a:r>
              <a:rPr lang="en-US" err="1">
                <a:solidFill>
                  <a:srgbClr val="000000"/>
                </a:solidFill>
                <a:latin typeface="Consolas" panose="020B0609020204030204" pitchFamily="49" charset="0"/>
              </a:rPr>
              <a:t>DocumentReference</a:t>
            </a:r>
            <a:r>
              <a:rPr lang="en-US">
                <a:solidFill>
                  <a:srgbClr val="000000"/>
                </a:solidFill>
                <a:latin typeface="Consolas" panose="020B0609020204030204" pitchFamily="49" charset="0"/>
              </a:rPr>
              <a:t>&gt; {</a:t>
            </a:r>
          </a:p>
          <a:p>
            <a:pPr marL="114300" indent="0">
              <a:buNone/>
            </a:pP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return</a:t>
            </a:r>
            <a:r>
              <a:rPr lang="en-US">
                <a:solidFill>
                  <a:srgbClr val="000000"/>
                </a:solidFill>
                <a:latin typeface="Consolas" panose="020B0609020204030204" pitchFamily="49" charset="0"/>
              </a:rPr>
              <a:t> </a:t>
            </a:r>
            <a:r>
              <a:rPr lang="en-US" err="1">
                <a:solidFill>
                  <a:srgbClr val="0000FF"/>
                </a:solidFill>
                <a:latin typeface="Consolas" panose="020B0609020204030204" pitchFamily="49" charset="0"/>
              </a:rPr>
              <a:t>this</a:t>
            </a:r>
            <a:r>
              <a:rPr lang="en-US" err="1">
                <a:solidFill>
                  <a:srgbClr val="000000"/>
                </a:solidFill>
                <a:latin typeface="Consolas" panose="020B0609020204030204" pitchFamily="49" charset="0"/>
              </a:rPr>
              <a:t>.ideaCollection.add</a:t>
            </a:r>
            <a:r>
              <a:rPr lang="en-US">
                <a:solidFill>
                  <a:srgbClr val="000000"/>
                </a:solidFill>
                <a:latin typeface="Consolas" panose="020B0609020204030204" pitchFamily="49" charset="0"/>
              </a:rPr>
              <a:t>(idea); </a:t>
            </a:r>
          </a:p>
          <a:p>
            <a:pPr marL="114300" indent="0">
              <a:buNone/>
            </a:pPr>
            <a:r>
              <a:rPr lang="en-US">
                <a:solidFill>
                  <a:srgbClr val="000000"/>
                </a:solidFill>
                <a:latin typeface="Consolas" panose="020B0609020204030204" pitchFamily="49" charset="0"/>
              </a:rPr>
              <a:t>  }</a:t>
            </a:r>
          </a:p>
          <a:p>
            <a:pPr marL="114300" indent="0">
              <a:buNone/>
            </a:pPr>
            <a:r>
              <a:rPr lang="en-US">
                <a:solidFill>
                  <a:srgbClr val="000000"/>
                </a:solidFill>
                <a:latin typeface="Consolas" panose="020B0609020204030204" pitchFamily="49" charset="0"/>
              </a:rPr>
              <a:t> </a:t>
            </a:r>
          </a:p>
          <a:p>
            <a:pPr marL="114300" indent="0">
              <a:buNone/>
            </a:pPr>
            <a:r>
              <a:rPr lang="en-US">
                <a:solidFill>
                  <a:srgbClr val="000000"/>
                </a:solidFill>
                <a:latin typeface="Consolas" panose="020B0609020204030204" pitchFamily="49" charset="0"/>
              </a:rPr>
              <a:t>  </a:t>
            </a:r>
            <a:r>
              <a:rPr lang="en-US" b="1" err="1">
                <a:solidFill>
                  <a:srgbClr val="000000"/>
                </a:solidFill>
                <a:latin typeface="Consolas" panose="020B0609020204030204" pitchFamily="49" charset="0"/>
              </a:rPr>
              <a:t>updateIdea</a:t>
            </a:r>
            <a:r>
              <a:rPr lang="en-US">
                <a:solidFill>
                  <a:srgbClr val="000000"/>
                </a:solidFill>
                <a:latin typeface="Consolas" panose="020B0609020204030204" pitchFamily="49" charset="0"/>
              </a:rPr>
              <a:t>(idea: Idea): Promise&lt;void&gt; {</a:t>
            </a:r>
          </a:p>
          <a:p>
            <a:pPr marL="114300" indent="0">
              <a:buNone/>
            </a:pP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return</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this</a:t>
            </a:r>
            <a:r>
              <a:rPr lang="en-US">
                <a:solidFill>
                  <a:srgbClr val="000000"/>
                </a:solidFill>
                <a:latin typeface="Consolas" panose="020B0609020204030204" pitchFamily="49" charset="0"/>
              </a:rPr>
              <a:t>.ideaCollection.doc(idea.id).update({ name: idea.name, notes: </a:t>
            </a:r>
            <a:r>
              <a:rPr lang="en-US" err="1">
                <a:solidFill>
                  <a:srgbClr val="000000"/>
                </a:solidFill>
                <a:latin typeface="Consolas" panose="020B0609020204030204" pitchFamily="49" charset="0"/>
              </a:rPr>
              <a:t>idea.notes</a:t>
            </a:r>
            <a:r>
              <a:rPr lang="en-US">
                <a:solidFill>
                  <a:srgbClr val="000000"/>
                </a:solidFill>
                <a:latin typeface="Consolas" panose="020B0609020204030204" pitchFamily="49" charset="0"/>
              </a:rPr>
              <a:t> });</a:t>
            </a:r>
          </a:p>
          <a:p>
            <a:pPr marL="114300" indent="0">
              <a:buNone/>
            </a:pPr>
            <a:r>
              <a:rPr lang="en-US">
                <a:solidFill>
                  <a:srgbClr val="000000"/>
                </a:solidFill>
                <a:latin typeface="Consolas" panose="020B0609020204030204" pitchFamily="49" charset="0"/>
              </a:rPr>
              <a:t>  }</a:t>
            </a:r>
          </a:p>
          <a:p>
            <a:pPr marL="114300" indent="0">
              <a:buNone/>
            </a:pPr>
            <a:r>
              <a:rPr lang="en-US">
                <a:solidFill>
                  <a:srgbClr val="000000"/>
                </a:solidFill>
                <a:latin typeface="Consolas" panose="020B0609020204030204" pitchFamily="49" charset="0"/>
              </a:rPr>
              <a:t> </a:t>
            </a:r>
          </a:p>
          <a:p>
            <a:pPr marL="114300" indent="0">
              <a:buNone/>
            </a:pPr>
            <a:r>
              <a:rPr lang="en-US">
                <a:solidFill>
                  <a:srgbClr val="000000"/>
                </a:solidFill>
                <a:latin typeface="Consolas" panose="020B0609020204030204" pitchFamily="49" charset="0"/>
              </a:rPr>
              <a:t>  </a:t>
            </a:r>
            <a:r>
              <a:rPr lang="en-US" b="1" err="1">
                <a:solidFill>
                  <a:srgbClr val="000000"/>
                </a:solidFill>
                <a:latin typeface="Consolas" panose="020B0609020204030204" pitchFamily="49" charset="0"/>
              </a:rPr>
              <a:t>deleteIdea</a:t>
            </a:r>
            <a:r>
              <a:rPr lang="en-US">
                <a:solidFill>
                  <a:srgbClr val="000000"/>
                </a:solidFill>
                <a:latin typeface="Consolas" panose="020B0609020204030204" pitchFamily="49" charset="0"/>
              </a:rPr>
              <a:t>(id: string): Promise&lt;void&gt; {</a:t>
            </a:r>
          </a:p>
          <a:p>
            <a:pPr marL="114300" indent="0">
              <a:buNone/>
            </a:pP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return</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this</a:t>
            </a:r>
            <a:r>
              <a:rPr lang="en-US">
                <a:solidFill>
                  <a:srgbClr val="000000"/>
                </a:solidFill>
                <a:latin typeface="Consolas" panose="020B0609020204030204" pitchFamily="49" charset="0"/>
              </a:rPr>
              <a:t>.ideaCollection.doc(id).delete();</a:t>
            </a:r>
          </a:p>
          <a:p>
            <a:pPr marL="114300" indent="0">
              <a:buNone/>
            </a:pPr>
            <a:r>
              <a:rPr lang="en-US">
                <a:solidFill>
                  <a:srgbClr val="000000"/>
                </a:solidFill>
                <a:latin typeface="Consolas" panose="020B0609020204030204" pitchFamily="49" charset="0"/>
              </a:rPr>
              <a:t>  }</a:t>
            </a:r>
          </a:p>
          <a:p>
            <a:pPr marL="114300" indent="0">
              <a:buNone/>
            </a:pPr>
            <a:r>
              <a:rPr lang="en-US">
                <a:solidFill>
                  <a:srgbClr val="000000"/>
                </a:solidFill>
                <a:latin typeface="Consolas" panose="020B0609020204030204" pitchFamily="49" charset="0"/>
              </a:rPr>
              <a:t>}</a:t>
            </a:r>
          </a:p>
          <a:p>
            <a:pPr marL="114300" indent="0">
              <a:buNone/>
            </a:pPr>
            <a:endParaRPr lang="en-US"/>
          </a:p>
        </p:txBody>
      </p:sp>
    </p:spTree>
    <p:extLst>
      <p:ext uri="{BB962C8B-B14F-4D97-AF65-F5344CB8AC3E}">
        <p14:creationId xmlns:p14="http://schemas.microsoft.com/office/powerpoint/2010/main" val="24382337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Tab1.ts</a:t>
            </a:r>
          </a:p>
        </p:txBody>
      </p:sp>
      <p:sp>
        <p:nvSpPr>
          <p:cNvPr id="3" name="Subtitle 2"/>
          <p:cNvSpPr>
            <a:spLocks noGrp="1"/>
          </p:cNvSpPr>
          <p:nvPr>
            <p:ph type="subTitle" idx="1"/>
          </p:nvPr>
        </p:nvSpPr>
        <p:spPr/>
        <p:txBody>
          <a:bodyPr/>
          <a:lstStyle/>
          <a:p>
            <a:r>
              <a:rPr lang="en-US"/>
              <a:t>List Ideas</a:t>
            </a:r>
          </a:p>
        </p:txBody>
      </p:sp>
    </p:spTree>
    <p:extLst>
      <p:ext uri="{BB962C8B-B14F-4D97-AF65-F5344CB8AC3E}">
        <p14:creationId xmlns:p14="http://schemas.microsoft.com/office/powerpoint/2010/main" val="6066865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563562"/>
          </a:xfrm>
        </p:spPr>
        <p:txBody>
          <a:bodyPr/>
          <a:lstStyle/>
          <a:p>
            <a:r>
              <a:rPr lang="en-US" sz="3600"/>
              <a:t>Tab1.ts : List ideas</a:t>
            </a:r>
          </a:p>
        </p:txBody>
      </p:sp>
      <p:sp>
        <p:nvSpPr>
          <p:cNvPr id="3" name="Content Placeholder 2"/>
          <p:cNvSpPr>
            <a:spLocks noGrp="1"/>
          </p:cNvSpPr>
          <p:nvPr>
            <p:ph idx="1"/>
          </p:nvPr>
        </p:nvSpPr>
        <p:spPr>
          <a:xfrm>
            <a:off x="457200" y="990600"/>
            <a:ext cx="7620000" cy="5410200"/>
          </a:xfrm>
        </p:spPr>
        <p:txBody>
          <a:bodyPr vert="horz" lIns="91440" tIns="45720" rIns="91440" bIns="45720" rtlCol="0" anchor="t">
            <a:noAutofit/>
          </a:bodyPr>
          <a:lstStyle/>
          <a:p>
            <a:pPr marL="114300" indent="0">
              <a:spcBef>
                <a:spcPts val="0"/>
              </a:spcBef>
              <a:buNone/>
            </a:pPr>
            <a:r>
              <a:rPr lang="en-US" sz="1300">
                <a:solidFill>
                  <a:srgbClr val="0000FF"/>
                </a:solidFill>
                <a:latin typeface="Consolas" panose="020B0609020204030204" pitchFamily="49" charset="0"/>
              </a:rPr>
              <a:t>import</a:t>
            </a:r>
            <a:r>
              <a:rPr lang="en-US" sz="1300">
                <a:solidFill>
                  <a:srgbClr val="000000"/>
                </a:solidFill>
                <a:latin typeface="Consolas" panose="020B0609020204030204" pitchFamily="49" charset="0"/>
              </a:rPr>
              <a:t> { Component } </a:t>
            </a:r>
            <a:r>
              <a:rPr lang="en-US" sz="1300">
                <a:solidFill>
                  <a:srgbClr val="0000FF"/>
                </a:solidFill>
                <a:latin typeface="Consolas" panose="020B0609020204030204" pitchFamily="49" charset="0"/>
              </a:rPr>
              <a:t>from</a:t>
            </a:r>
            <a:r>
              <a:rPr lang="en-US" sz="1300">
                <a:solidFill>
                  <a:srgbClr val="000000"/>
                </a:solidFill>
                <a:latin typeface="Consolas" panose="020B0609020204030204" pitchFamily="49" charset="0"/>
              </a:rPr>
              <a:t> </a:t>
            </a:r>
            <a:r>
              <a:rPr lang="en-US" sz="1300">
                <a:solidFill>
                  <a:srgbClr val="A31515"/>
                </a:solidFill>
                <a:latin typeface="Consolas" panose="020B0609020204030204" pitchFamily="49" charset="0"/>
              </a:rPr>
              <a:t>'@angular/core'</a:t>
            </a:r>
            <a:r>
              <a:rPr lang="en-US" sz="1300">
                <a:solidFill>
                  <a:srgbClr val="000000"/>
                </a:solidFill>
                <a:latin typeface="Consolas" panose="020B0609020204030204" pitchFamily="49" charset="0"/>
              </a:rPr>
              <a:t>;</a:t>
            </a:r>
          </a:p>
          <a:p>
            <a:pPr marL="114300" indent="0">
              <a:spcBef>
                <a:spcPts val="0"/>
              </a:spcBef>
              <a:buNone/>
            </a:pPr>
            <a:r>
              <a:rPr lang="en-US" sz="1300">
                <a:solidFill>
                  <a:srgbClr val="0000FF"/>
                </a:solidFill>
                <a:latin typeface="Consolas" panose="020B0609020204030204" pitchFamily="49" charset="0"/>
              </a:rPr>
              <a:t>import</a:t>
            </a:r>
            <a:r>
              <a:rPr lang="en-US" sz="1300">
                <a:solidFill>
                  <a:srgbClr val="000000"/>
                </a:solidFill>
                <a:latin typeface="Consolas" panose="020B0609020204030204" pitchFamily="49" charset="0"/>
              </a:rPr>
              <a:t> {</a:t>
            </a:r>
            <a:r>
              <a:rPr lang="en-US" sz="1300" err="1">
                <a:solidFill>
                  <a:srgbClr val="000000"/>
                </a:solidFill>
                <a:latin typeface="Consolas" panose="020B0609020204030204" pitchFamily="49" charset="0"/>
              </a:rPr>
              <a:t>FBSrvService</a:t>
            </a:r>
            <a:r>
              <a:rPr lang="en-US" sz="1300">
                <a:solidFill>
                  <a:srgbClr val="000000"/>
                </a:solidFill>
                <a:latin typeface="Consolas" panose="020B0609020204030204" pitchFamily="49" charset="0"/>
              </a:rPr>
              <a:t>, Idea } </a:t>
            </a:r>
            <a:r>
              <a:rPr lang="en-US" sz="1300">
                <a:solidFill>
                  <a:srgbClr val="0000FF"/>
                </a:solidFill>
                <a:latin typeface="Consolas" panose="020B0609020204030204" pitchFamily="49" charset="0"/>
              </a:rPr>
              <a:t>from</a:t>
            </a:r>
            <a:r>
              <a:rPr lang="en-US" sz="1300">
                <a:solidFill>
                  <a:srgbClr val="000000"/>
                </a:solidFill>
                <a:latin typeface="Consolas" panose="020B0609020204030204" pitchFamily="49" charset="0"/>
              </a:rPr>
              <a:t> </a:t>
            </a:r>
            <a:r>
              <a:rPr lang="en-US" sz="1300">
                <a:solidFill>
                  <a:srgbClr val="A31515"/>
                </a:solidFill>
                <a:latin typeface="Consolas" panose="020B0609020204030204" pitchFamily="49" charset="0"/>
              </a:rPr>
              <a:t>'</a:t>
            </a:r>
            <a:r>
              <a:rPr lang="en-US" sz="1300" err="1">
                <a:solidFill>
                  <a:srgbClr val="A31515"/>
                </a:solidFill>
                <a:latin typeface="Consolas" panose="020B0609020204030204" pitchFamily="49" charset="0"/>
              </a:rPr>
              <a:t>src</a:t>
            </a:r>
            <a:r>
              <a:rPr lang="en-US" sz="1300">
                <a:solidFill>
                  <a:srgbClr val="A31515"/>
                </a:solidFill>
                <a:latin typeface="Consolas" panose="020B0609020204030204" pitchFamily="49" charset="0"/>
              </a:rPr>
              <a:t>/app/</a:t>
            </a:r>
            <a:r>
              <a:rPr lang="en-US" sz="1300" err="1">
                <a:solidFill>
                  <a:srgbClr val="A31515"/>
                </a:solidFill>
                <a:latin typeface="Consolas" panose="020B0609020204030204" pitchFamily="49" charset="0"/>
              </a:rPr>
              <a:t>fbsrv.service</a:t>
            </a:r>
            <a:r>
              <a:rPr lang="en-US" sz="1300">
                <a:solidFill>
                  <a:srgbClr val="A31515"/>
                </a:solidFill>
                <a:latin typeface="Consolas" panose="020B0609020204030204" pitchFamily="49" charset="0"/>
              </a:rPr>
              <a:t>'</a:t>
            </a:r>
            <a:r>
              <a:rPr lang="en-US" sz="1300">
                <a:solidFill>
                  <a:srgbClr val="000000"/>
                </a:solidFill>
                <a:latin typeface="Consolas" panose="020B0609020204030204" pitchFamily="49" charset="0"/>
              </a:rPr>
              <a:t>;</a:t>
            </a:r>
          </a:p>
          <a:p>
            <a:pPr marL="114300" indent="0">
              <a:spcBef>
                <a:spcPts val="0"/>
              </a:spcBef>
              <a:buNone/>
            </a:pPr>
            <a:r>
              <a:rPr lang="en-US" sz="1300">
                <a:solidFill>
                  <a:srgbClr val="0000FF"/>
                </a:solidFill>
                <a:latin typeface="Consolas" panose="020B0609020204030204" pitchFamily="49" charset="0"/>
              </a:rPr>
              <a:t>import</a:t>
            </a:r>
            <a:r>
              <a:rPr lang="en-US" sz="1300">
                <a:solidFill>
                  <a:srgbClr val="000000"/>
                </a:solidFill>
                <a:latin typeface="Consolas" panose="020B0609020204030204" pitchFamily="49" charset="0"/>
              </a:rPr>
              <a:t> { Observable } </a:t>
            </a:r>
            <a:r>
              <a:rPr lang="en-US" sz="1300">
                <a:solidFill>
                  <a:srgbClr val="0000FF"/>
                </a:solidFill>
                <a:latin typeface="Consolas" panose="020B0609020204030204" pitchFamily="49" charset="0"/>
              </a:rPr>
              <a:t>from</a:t>
            </a:r>
            <a:r>
              <a:rPr lang="en-US" sz="1300">
                <a:solidFill>
                  <a:srgbClr val="000000"/>
                </a:solidFill>
                <a:latin typeface="Consolas" panose="020B0609020204030204" pitchFamily="49" charset="0"/>
              </a:rPr>
              <a:t> </a:t>
            </a:r>
            <a:r>
              <a:rPr lang="en-US" sz="1300">
                <a:solidFill>
                  <a:srgbClr val="A31515"/>
                </a:solidFill>
                <a:latin typeface="Consolas" panose="020B0609020204030204" pitchFamily="49" charset="0"/>
              </a:rPr>
              <a:t>'</a:t>
            </a:r>
            <a:r>
              <a:rPr lang="en-US" sz="1300" err="1">
                <a:solidFill>
                  <a:srgbClr val="A31515"/>
                </a:solidFill>
                <a:latin typeface="Consolas" panose="020B0609020204030204" pitchFamily="49" charset="0"/>
              </a:rPr>
              <a:t>rxjs</a:t>
            </a:r>
            <a:r>
              <a:rPr lang="en-US" sz="1300">
                <a:solidFill>
                  <a:srgbClr val="A31515"/>
                </a:solidFill>
                <a:latin typeface="Consolas" panose="020B0609020204030204" pitchFamily="49" charset="0"/>
              </a:rPr>
              <a:t>'</a:t>
            </a:r>
            <a:r>
              <a:rPr lang="en-US" sz="1300">
                <a:solidFill>
                  <a:srgbClr val="000000"/>
                </a:solidFill>
                <a:latin typeface="Consolas" panose="020B0609020204030204" pitchFamily="49" charset="0"/>
              </a:rPr>
              <a:t>;</a:t>
            </a:r>
          </a:p>
          <a:p>
            <a:pPr marL="114300" indent="0">
              <a:spcBef>
                <a:spcPts val="0"/>
              </a:spcBef>
              <a:buNone/>
            </a:pPr>
            <a:r>
              <a:rPr lang="en-US" sz="1300">
                <a:solidFill>
                  <a:srgbClr val="000000"/>
                </a:solidFill>
                <a:latin typeface="Consolas" panose="020B0609020204030204" pitchFamily="49" charset="0"/>
              </a:rPr>
              <a:t> </a:t>
            </a:r>
            <a:br>
              <a:rPr lang="en-US" sz="1300">
                <a:solidFill>
                  <a:srgbClr val="000000"/>
                </a:solidFill>
                <a:latin typeface="Consolas" panose="020B0609020204030204" pitchFamily="49" charset="0"/>
              </a:rPr>
            </a:br>
            <a:r>
              <a:rPr lang="en-US" sz="1300">
                <a:solidFill>
                  <a:srgbClr val="000000"/>
                </a:solidFill>
                <a:latin typeface="Consolas" panose="020B0609020204030204" pitchFamily="49" charset="0"/>
              </a:rPr>
              <a:t>@Component({</a:t>
            </a:r>
          </a:p>
          <a:p>
            <a:pPr marL="114300" indent="0">
              <a:spcBef>
                <a:spcPts val="0"/>
              </a:spcBef>
              <a:buNone/>
            </a:pPr>
            <a:r>
              <a:rPr lang="en-US" sz="1300">
                <a:solidFill>
                  <a:srgbClr val="000000"/>
                </a:solidFill>
                <a:latin typeface="Consolas" panose="020B0609020204030204" pitchFamily="49" charset="0"/>
              </a:rPr>
              <a:t>  selector: </a:t>
            </a:r>
            <a:r>
              <a:rPr lang="en-US" sz="1300">
                <a:solidFill>
                  <a:srgbClr val="A31515"/>
                </a:solidFill>
                <a:latin typeface="Consolas" panose="020B0609020204030204" pitchFamily="49" charset="0"/>
              </a:rPr>
              <a:t>'app-tab1'</a:t>
            </a:r>
            <a:r>
              <a:rPr lang="en-US" sz="1300">
                <a:solidFill>
                  <a:srgbClr val="000000"/>
                </a:solidFill>
                <a:latin typeface="Consolas" panose="020B0609020204030204" pitchFamily="49" charset="0"/>
              </a:rPr>
              <a:t>,</a:t>
            </a:r>
          </a:p>
          <a:p>
            <a:pPr marL="114300" indent="0">
              <a:spcBef>
                <a:spcPts val="0"/>
              </a:spcBef>
              <a:buNone/>
            </a:pPr>
            <a:r>
              <a:rPr lang="en-US" sz="1300">
                <a:solidFill>
                  <a:srgbClr val="000000"/>
                </a:solidFill>
                <a:latin typeface="Consolas" panose="020B0609020204030204" pitchFamily="49" charset="0"/>
              </a:rPr>
              <a:t>  </a:t>
            </a:r>
            <a:r>
              <a:rPr lang="en-US" sz="1300" err="1">
                <a:solidFill>
                  <a:srgbClr val="000000"/>
                </a:solidFill>
                <a:latin typeface="Consolas" panose="020B0609020204030204" pitchFamily="49" charset="0"/>
              </a:rPr>
              <a:t>templateUrl</a:t>
            </a:r>
            <a:r>
              <a:rPr lang="en-US" sz="1300">
                <a:solidFill>
                  <a:srgbClr val="000000"/>
                </a:solidFill>
                <a:latin typeface="Consolas" panose="020B0609020204030204" pitchFamily="49" charset="0"/>
              </a:rPr>
              <a:t>: </a:t>
            </a:r>
            <a:r>
              <a:rPr lang="en-US" sz="1300">
                <a:solidFill>
                  <a:srgbClr val="A31515"/>
                </a:solidFill>
                <a:latin typeface="Consolas" panose="020B0609020204030204" pitchFamily="49" charset="0"/>
              </a:rPr>
              <a:t>'tab1.page.html'</a:t>
            </a:r>
            <a:r>
              <a:rPr lang="en-US" sz="1300">
                <a:solidFill>
                  <a:srgbClr val="000000"/>
                </a:solidFill>
                <a:latin typeface="Consolas" panose="020B0609020204030204" pitchFamily="49" charset="0"/>
              </a:rPr>
              <a:t>,</a:t>
            </a:r>
          </a:p>
          <a:p>
            <a:pPr marL="114300" indent="0">
              <a:spcBef>
                <a:spcPts val="0"/>
              </a:spcBef>
              <a:buNone/>
            </a:pPr>
            <a:r>
              <a:rPr lang="en-US" sz="1300">
                <a:solidFill>
                  <a:srgbClr val="000000"/>
                </a:solidFill>
                <a:latin typeface="Consolas" panose="020B0609020204030204" pitchFamily="49" charset="0"/>
              </a:rPr>
              <a:t>  </a:t>
            </a:r>
            <a:r>
              <a:rPr lang="en-US" sz="1300" err="1">
                <a:solidFill>
                  <a:srgbClr val="000000"/>
                </a:solidFill>
                <a:latin typeface="Consolas" panose="020B0609020204030204" pitchFamily="49" charset="0"/>
              </a:rPr>
              <a:t>styleUrls</a:t>
            </a:r>
            <a:r>
              <a:rPr lang="en-US" sz="1300">
                <a:solidFill>
                  <a:srgbClr val="000000"/>
                </a:solidFill>
                <a:latin typeface="Consolas" panose="020B0609020204030204" pitchFamily="49" charset="0"/>
              </a:rPr>
              <a:t>: [</a:t>
            </a:r>
            <a:r>
              <a:rPr lang="en-US" sz="1300">
                <a:solidFill>
                  <a:srgbClr val="A31515"/>
                </a:solidFill>
                <a:latin typeface="Consolas" panose="020B0609020204030204" pitchFamily="49" charset="0"/>
              </a:rPr>
              <a:t>'tab1.page.scss'</a:t>
            </a:r>
            <a:r>
              <a:rPr lang="en-US" sz="1300">
                <a:solidFill>
                  <a:srgbClr val="000000"/>
                </a:solidFill>
                <a:latin typeface="Consolas" panose="020B0609020204030204" pitchFamily="49" charset="0"/>
              </a:rPr>
              <a:t>]</a:t>
            </a:r>
          </a:p>
          <a:p>
            <a:pPr marL="114300" indent="0">
              <a:spcBef>
                <a:spcPts val="0"/>
              </a:spcBef>
              <a:buNone/>
            </a:pPr>
            <a:r>
              <a:rPr lang="en-US" sz="1300">
                <a:solidFill>
                  <a:srgbClr val="000000"/>
                </a:solidFill>
                <a:latin typeface="Consolas" panose="020B0609020204030204" pitchFamily="49" charset="0"/>
              </a:rPr>
              <a:t>})</a:t>
            </a:r>
          </a:p>
          <a:p>
            <a:pPr marL="114300" indent="0">
              <a:spcBef>
                <a:spcPts val="0"/>
              </a:spcBef>
              <a:buNone/>
            </a:pPr>
            <a:r>
              <a:rPr lang="en-US" sz="1300">
                <a:solidFill>
                  <a:srgbClr val="0000FF"/>
                </a:solidFill>
                <a:latin typeface="Consolas" panose="020B0609020204030204" pitchFamily="49" charset="0"/>
              </a:rPr>
              <a:t>export</a:t>
            </a:r>
            <a:r>
              <a:rPr lang="en-US" sz="1300">
                <a:solidFill>
                  <a:srgbClr val="000000"/>
                </a:solidFill>
                <a:latin typeface="Consolas" panose="020B0609020204030204" pitchFamily="49" charset="0"/>
              </a:rPr>
              <a:t> </a:t>
            </a:r>
            <a:r>
              <a:rPr lang="en-US" sz="1300">
                <a:solidFill>
                  <a:srgbClr val="0000FF"/>
                </a:solidFill>
                <a:latin typeface="Consolas" panose="020B0609020204030204" pitchFamily="49" charset="0"/>
              </a:rPr>
              <a:t>class</a:t>
            </a:r>
            <a:r>
              <a:rPr lang="en-US" sz="1300">
                <a:solidFill>
                  <a:srgbClr val="000000"/>
                </a:solidFill>
                <a:latin typeface="Consolas" panose="020B0609020204030204" pitchFamily="49" charset="0"/>
              </a:rPr>
              <a:t> Tab1Page {</a:t>
            </a:r>
          </a:p>
          <a:p>
            <a:pPr marL="114300" indent="0">
              <a:spcBef>
                <a:spcPts val="0"/>
              </a:spcBef>
              <a:buNone/>
            </a:pPr>
            <a:br>
              <a:rPr lang="en-US" sz="1300">
                <a:solidFill>
                  <a:srgbClr val="000000"/>
                </a:solidFill>
                <a:latin typeface="Consolas" panose="020B0609020204030204" pitchFamily="49" charset="0"/>
              </a:rPr>
            </a:br>
            <a:r>
              <a:rPr lang="en-US" sz="1300">
                <a:solidFill>
                  <a:srgbClr val="000000"/>
                </a:solidFill>
                <a:latin typeface="Consolas" panose="020B0609020204030204" pitchFamily="49" charset="0"/>
              </a:rPr>
              <a:t>  </a:t>
            </a:r>
            <a:r>
              <a:rPr lang="en-US" sz="1300">
                <a:solidFill>
                  <a:srgbClr val="0000FF"/>
                </a:solidFill>
                <a:latin typeface="Consolas" panose="020B0609020204030204" pitchFamily="49" charset="0"/>
              </a:rPr>
              <a:t>private</a:t>
            </a:r>
            <a:r>
              <a:rPr lang="en-US" sz="1300">
                <a:solidFill>
                  <a:srgbClr val="000000"/>
                </a:solidFill>
                <a:latin typeface="Consolas" panose="020B0609020204030204" pitchFamily="49" charset="0"/>
              </a:rPr>
              <a:t> </a:t>
            </a:r>
            <a:r>
              <a:rPr lang="en-US" sz="1300" b="1">
                <a:solidFill>
                  <a:srgbClr val="000000"/>
                </a:solidFill>
                <a:latin typeface="Consolas" panose="020B0609020204030204" pitchFamily="49" charset="0"/>
              </a:rPr>
              <a:t>ideas</a:t>
            </a:r>
            <a:r>
              <a:rPr lang="en-US" sz="1300">
                <a:solidFill>
                  <a:srgbClr val="000000"/>
                </a:solidFill>
                <a:latin typeface="Consolas" panose="020B0609020204030204" pitchFamily="49" charset="0"/>
              </a:rPr>
              <a:t>: Observable&lt;Idea[]&gt;;</a:t>
            </a:r>
          </a:p>
          <a:p>
            <a:pPr marL="114300" indent="0">
              <a:spcBef>
                <a:spcPts val="0"/>
              </a:spcBef>
              <a:buNone/>
            </a:pPr>
            <a:r>
              <a:rPr lang="en-US" sz="1300">
                <a:solidFill>
                  <a:srgbClr val="000000"/>
                </a:solidFill>
                <a:latin typeface="Consolas" panose="020B0609020204030204" pitchFamily="49" charset="0"/>
              </a:rPr>
              <a:t>  </a:t>
            </a:r>
            <a:r>
              <a:rPr lang="en-US" sz="1300">
                <a:solidFill>
                  <a:srgbClr val="0000FF"/>
                </a:solidFill>
                <a:latin typeface="Consolas" panose="020B0609020204030204" pitchFamily="49" charset="0"/>
              </a:rPr>
              <a:t>private</a:t>
            </a:r>
            <a:r>
              <a:rPr lang="en-US" sz="1300">
                <a:solidFill>
                  <a:srgbClr val="000000"/>
                </a:solidFill>
                <a:latin typeface="Consolas" panose="020B0609020204030204" pitchFamily="49" charset="0"/>
              </a:rPr>
              <a:t> </a:t>
            </a:r>
            <a:r>
              <a:rPr lang="en-US" sz="1300" b="1">
                <a:solidFill>
                  <a:srgbClr val="000000"/>
                </a:solidFill>
                <a:latin typeface="Consolas" panose="020B0609020204030204" pitchFamily="49" charset="0"/>
              </a:rPr>
              <a:t>idea</a:t>
            </a:r>
            <a:r>
              <a:rPr lang="en-US" sz="1300">
                <a:solidFill>
                  <a:srgbClr val="000000"/>
                </a:solidFill>
                <a:latin typeface="Consolas" panose="020B0609020204030204" pitchFamily="49" charset="0"/>
              </a:rPr>
              <a:t> : Idea = {} </a:t>
            </a:r>
            <a:r>
              <a:rPr lang="en-US" sz="1300">
                <a:solidFill>
                  <a:srgbClr val="0000FF"/>
                </a:solidFill>
                <a:latin typeface="Consolas" panose="020B0609020204030204" pitchFamily="49" charset="0"/>
              </a:rPr>
              <a:t>as</a:t>
            </a:r>
            <a:r>
              <a:rPr lang="en-US" sz="1300">
                <a:solidFill>
                  <a:srgbClr val="000000"/>
                </a:solidFill>
                <a:latin typeface="Consolas" panose="020B0609020204030204" pitchFamily="49" charset="0"/>
              </a:rPr>
              <a:t> Idea;</a:t>
            </a:r>
          </a:p>
          <a:p>
            <a:pPr marL="115570" indent="0">
              <a:spcBef>
                <a:spcPts val="0"/>
              </a:spcBef>
              <a:buNone/>
            </a:pPr>
            <a:br>
              <a:rPr lang="en-US" sz="1300">
                <a:solidFill>
                  <a:srgbClr val="000000"/>
                </a:solidFill>
                <a:latin typeface="Consolas" panose="020B0609020204030204" pitchFamily="49" charset="0"/>
              </a:rPr>
            </a:br>
            <a:r>
              <a:rPr lang="en-US" sz="1300">
                <a:solidFill>
                  <a:srgbClr val="000000"/>
                </a:solidFill>
                <a:latin typeface="Consolas" panose="020B0609020204030204" pitchFamily="49" charset="0"/>
              </a:rPr>
              <a:t>  </a:t>
            </a:r>
            <a:r>
              <a:rPr lang="en-US" sz="1300">
                <a:solidFill>
                  <a:srgbClr val="0000FF"/>
                </a:solidFill>
                <a:latin typeface="Consolas" panose="020B0609020204030204" pitchFamily="49" charset="0"/>
              </a:rPr>
              <a:t>constructor</a:t>
            </a:r>
            <a:r>
              <a:rPr lang="en-US" sz="1300">
                <a:solidFill>
                  <a:srgbClr val="000000"/>
                </a:solidFill>
                <a:latin typeface="Consolas" panose="020B0609020204030204" pitchFamily="49" charset="0"/>
              </a:rPr>
              <a:t>(</a:t>
            </a:r>
            <a:r>
              <a:rPr lang="en-US" sz="1300">
                <a:solidFill>
                  <a:srgbClr val="0000FF"/>
                </a:solidFill>
                <a:latin typeface="Consolas" panose="020B0609020204030204" pitchFamily="49" charset="0"/>
              </a:rPr>
              <a:t>private</a:t>
            </a:r>
            <a:r>
              <a:rPr lang="en-US" sz="1300">
                <a:solidFill>
                  <a:srgbClr val="000000"/>
                </a:solidFill>
                <a:latin typeface="Consolas" panose="020B0609020204030204" pitchFamily="49" charset="0"/>
              </a:rPr>
              <a:t> </a:t>
            </a:r>
            <a:r>
              <a:rPr lang="en-US" sz="1300" err="1">
                <a:solidFill>
                  <a:srgbClr val="000000"/>
                </a:solidFill>
                <a:latin typeface="Consolas" panose="020B0609020204030204" pitchFamily="49" charset="0"/>
              </a:rPr>
              <a:t>ideaService</a:t>
            </a:r>
            <a:r>
              <a:rPr lang="en-US" sz="1300">
                <a:solidFill>
                  <a:srgbClr val="000000"/>
                </a:solidFill>
                <a:latin typeface="Consolas" panose="020B0609020204030204" pitchFamily="49" charset="0"/>
              </a:rPr>
              <a:t>: </a:t>
            </a:r>
            <a:r>
              <a:rPr lang="en-US" sz="1300" err="1">
                <a:solidFill>
                  <a:srgbClr val="000000"/>
                </a:solidFill>
                <a:latin typeface="Consolas" panose="020B0609020204030204" pitchFamily="49" charset="0"/>
              </a:rPr>
              <a:t>FBSrvService</a:t>
            </a:r>
            <a:r>
              <a:rPr lang="en-US" sz="1300">
                <a:solidFill>
                  <a:srgbClr val="000000"/>
                </a:solidFill>
                <a:latin typeface="Consolas" panose="020B0609020204030204" pitchFamily="49" charset="0"/>
              </a:rPr>
              <a:t>) { }</a:t>
            </a:r>
          </a:p>
          <a:p>
            <a:pPr marL="115570" indent="0">
              <a:spcBef>
                <a:spcPts val="0"/>
              </a:spcBef>
              <a:buNone/>
            </a:pPr>
            <a:r>
              <a:rPr lang="en-US" sz="1300">
                <a:solidFill>
                  <a:srgbClr val="000000"/>
                </a:solidFill>
                <a:latin typeface="Consolas" panose="020B0609020204030204" pitchFamily="49" charset="0"/>
              </a:rPr>
              <a:t>   </a:t>
            </a:r>
          </a:p>
          <a:p>
            <a:pPr marL="115570" indent="0">
              <a:spcBef>
                <a:spcPts val="0"/>
              </a:spcBef>
              <a:buNone/>
            </a:pPr>
            <a:r>
              <a:rPr lang="en-US" sz="1300">
                <a:solidFill>
                  <a:srgbClr val="000000"/>
                </a:solidFill>
                <a:latin typeface="Consolas"/>
              </a:rPr>
              <a:t>  </a:t>
            </a:r>
            <a:r>
              <a:rPr lang="en-US" sz="1300" err="1">
                <a:solidFill>
                  <a:srgbClr val="000000"/>
                </a:solidFill>
                <a:latin typeface="Consolas"/>
              </a:rPr>
              <a:t>ngOnInit</a:t>
            </a:r>
            <a:r>
              <a:rPr lang="en-US" sz="1300">
                <a:solidFill>
                  <a:srgbClr val="000000"/>
                </a:solidFill>
                <a:latin typeface="Consolas"/>
              </a:rPr>
              <a:t>() {</a:t>
            </a:r>
          </a:p>
          <a:p>
            <a:pPr marL="115570" indent="0">
              <a:spcBef>
                <a:spcPts val="0"/>
              </a:spcBef>
              <a:buNone/>
            </a:pPr>
            <a:r>
              <a:rPr lang="en-US" sz="1300">
                <a:solidFill>
                  <a:srgbClr val="000000"/>
                </a:solidFill>
                <a:latin typeface="Consolas"/>
              </a:rPr>
              <a:t>    </a:t>
            </a:r>
            <a:r>
              <a:rPr lang="en-US" sz="1300" err="1">
                <a:solidFill>
                  <a:srgbClr val="0000FF"/>
                </a:solidFill>
                <a:latin typeface="Consolas"/>
              </a:rPr>
              <a:t>this</a:t>
            </a:r>
            <a:r>
              <a:rPr lang="en-US" sz="1300" err="1">
                <a:solidFill>
                  <a:srgbClr val="000000"/>
                </a:solidFill>
                <a:latin typeface="Consolas"/>
              </a:rPr>
              <a:t>.ideas</a:t>
            </a:r>
            <a:r>
              <a:rPr lang="en-US" sz="1300">
                <a:solidFill>
                  <a:srgbClr val="000000"/>
                </a:solidFill>
                <a:latin typeface="Consolas"/>
              </a:rPr>
              <a:t> = </a:t>
            </a:r>
            <a:r>
              <a:rPr lang="en-US" sz="1300" err="1">
                <a:solidFill>
                  <a:srgbClr val="0000FF"/>
                </a:solidFill>
                <a:latin typeface="Consolas"/>
              </a:rPr>
              <a:t>this</a:t>
            </a:r>
            <a:r>
              <a:rPr lang="en-US" sz="1300" err="1">
                <a:solidFill>
                  <a:srgbClr val="000000"/>
                </a:solidFill>
                <a:latin typeface="Consolas"/>
              </a:rPr>
              <a:t>.ideaService.getIdeas</a:t>
            </a:r>
            <a:r>
              <a:rPr lang="en-US" sz="1300">
                <a:solidFill>
                  <a:srgbClr val="000000"/>
                </a:solidFill>
                <a:latin typeface="Consolas"/>
              </a:rPr>
              <a:t>();</a:t>
            </a:r>
            <a:endParaRPr lang="en-US"/>
          </a:p>
          <a:p>
            <a:pPr marL="115570" indent="0">
              <a:spcBef>
                <a:spcPts val="0"/>
              </a:spcBef>
              <a:buNone/>
            </a:pPr>
            <a:r>
              <a:rPr lang="en-US" sz="1300">
                <a:solidFill>
                  <a:srgbClr val="000000"/>
                </a:solidFill>
                <a:latin typeface="Consolas"/>
              </a:rPr>
              <a:t>  }</a:t>
            </a:r>
            <a:endParaRPr lang="en-US"/>
          </a:p>
          <a:p>
            <a:pPr marL="115570" indent="0">
              <a:spcBef>
                <a:spcPts val="0"/>
              </a:spcBef>
              <a:buNone/>
            </a:pPr>
            <a:r>
              <a:rPr lang="en-US" sz="1300">
                <a:solidFill>
                  <a:srgbClr val="000000"/>
                </a:solidFill>
                <a:latin typeface="Consolas"/>
              </a:rPr>
              <a:t>  </a:t>
            </a:r>
            <a:endParaRPr lang="en-US"/>
          </a:p>
          <a:p>
            <a:pPr marL="115570" indent="0">
              <a:spcBef>
                <a:spcPts val="0"/>
              </a:spcBef>
              <a:buNone/>
            </a:pPr>
            <a:r>
              <a:rPr lang="en-US" sz="1300">
                <a:solidFill>
                  <a:srgbClr val="000000"/>
                </a:solidFill>
                <a:latin typeface="Consolas" panose="020B0609020204030204" pitchFamily="49" charset="0"/>
              </a:rPr>
              <a:t>  </a:t>
            </a:r>
            <a:r>
              <a:rPr lang="en-US" sz="1300" b="1">
                <a:solidFill>
                  <a:srgbClr val="000000"/>
                </a:solidFill>
                <a:latin typeface="Consolas" panose="020B0609020204030204" pitchFamily="49" charset="0"/>
              </a:rPr>
              <a:t>insert</a:t>
            </a:r>
            <a:r>
              <a:rPr lang="en-US" sz="1300">
                <a:solidFill>
                  <a:srgbClr val="000000"/>
                </a:solidFill>
                <a:latin typeface="Consolas" panose="020B0609020204030204" pitchFamily="49" charset="0"/>
              </a:rPr>
              <a:t>(){</a:t>
            </a:r>
          </a:p>
          <a:p>
            <a:pPr marL="115570" indent="0">
              <a:spcBef>
                <a:spcPts val="0"/>
              </a:spcBef>
              <a:buNone/>
            </a:pPr>
            <a:r>
              <a:rPr lang="en-US" sz="1300">
                <a:solidFill>
                  <a:srgbClr val="000000"/>
                </a:solidFill>
                <a:latin typeface="Consolas" panose="020B0609020204030204" pitchFamily="49" charset="0"/>
              </a:rPr>
              <a:t>    </a:t>
            </a:r>
            <a:r>
              <a:rPr lang="en-US" sz="1300" err="1">
                <a:solidFill>
                  <a:srgbClr val="0000FF"/>
                </a:solidFill>
                <a:latin typeface="Consolas" panose="020B0609020204030204" pitchFamily="49" charset="0"/>
              </a:rPr>
              <a:t>this</a:t>
            </a:r>
            <a:r>
              <a:rPr lang="en-US" sz="1300" err="1">
                <a:solidFill>
                  <a:srgbClr val="000000"/>
                </a:solidFill>
                <a:latin typeface="Consolas" panose="020B0609020204030204" pitchFamily="49" charset="0"/>
              </a:rPr>
              <a:t>.ideaService.addIdea</a:t>
            </a:r>
            <a:r>
              <a:rPr lang="en-US" sz="1300">
                <a:solidFill>
                  <a:srgbClr val="000000"/>
                </a:solidFill>
                <a:latin typeface="Consolas" panose="020B0609020204030204" pitchFamily="49" charset="0"/>
              </a:rPr>
              <a:t>(</a:t>
            </a:r>
            <a:r>
              <a:rPr lang="en-US" sz="1300" err="1">
                <a:solidFill>
                  <a:srgbClr val="0000FF"/>
                </a:solidFill>
                <a:latin typeface="Consolas" panose="020B0609020204030204" pitchFamily="49" charset="0"/>
              </a:rPr>
              <a:t>this</a:t>
            </a:r>
            <a:r>
              <a:rPr lang="en-US" sz="1300" err="1">
                <a:solidFill>
                  <a:srgbClr val="000000"/>
                </a:solidFill>
                <a:latin typeface="Consolas" panose="020B0609020204030204" pitchFamily="49" charset="0"/>
              </a:rPr>
              <a:t>.idea</a:t>
            </a:r>
            <a:r>
              <a:rPr lang="en-US" sz="1300">
                <a:solidFill>
                  <a:srgbClr val="000000"/>
                </a:solidFill>
                <a:latin typeface="Consolas" panose="020B0609020204030204" pitchFamily="49" charset="0"/>
              </a:rPr>
              <a:t>).then( (response)</a:t>
            </a:r>
            <a:r>
              <a:rPr lang="en-US" sz="1300">
                <a:solidFill>
                  <a:srgbClr val="0000FF"/>
                </a:solidFill>
                <a:latin typeface="Consolas" panose="020B0609020204030204" pitchFamily="49" charset="0"/>
              </a:rPr>
              <a:t>=&gt;</a:t>
            </a:r>
            <a:r>
              <a:rPr lang="en-US" sz="1300">
                <a:solidFill>
                  <a:srgbClr val="000000"/>
                </a:solidFill>
                <a:latin typeface="Consolas" panose="020B0609020204030204" pitchFamily="49" charset="0"/>
              </a:rPr>
              <a:t>{</a:t>
            </a:r>
          </a:p>
          <a:p>
            <a:pPr marL="115570" indent="0">
              <a:spcBef>
                <a:spcPts val="0"/>
              </a:spcBef>
              <a:buNone/>
            </a:pPr>
            <a:r>
              <a:rPr lang="en-US" sz="1300">
                <a:solidFill>
                  <a:srgbClr val="000000"/>
                </a:solidFill>
                <a:latin typeface="Consolas" panose="020B0609020204030204" pitchFamily="49" charset="0"/>
              </a:rPr>
              <a:t>        alert(</a:t>
            </a:r>
            <a:r>
              <a:rPr lang="en-US" sz="1300">
                <a:solidFill>
                  <a:srgbClr val="A31515"/>
                </a:solidFill>
                <a:latin typeface="Consolas" panose="020B0609020204030204" pitchFamily="49" charset="0"/>
              </a:rPr>
              <a:t>"Inserted Successfully"</a:t>
            </a:r>
            <a:r>
              <a:rPr lang="en-US" sz="1300">
                <a:solidFill>
                  <a:srgbClr val="000000"/>
                </a:solidFill>
                <a:latin typeface="Consolas" panose="020B0609020204030204" pitchFamily="49" charset="0"/>
              </a:rPr>
              <a:t>);</a:t>
            </a:r>
          </a:p>
          <a:p>
            <a:pPr marL="115570" indent="0">
              <a:spcBef>
                <a:spcPts val="0"/>
              </a:spcBef>
              <a:buNone/>
            </a:pPr>
            <a:r>
              <a:rPr lang="en-US" sz="1300">
                <a:solidFill>
                  <a:srgbClr val="000000"/>
                </a:solidFill>
                <a:latin typeface="Consolas" panose="020B0609020204030204" pitchFamily="49" charset="0"/>
              </a:rPr>
              <a:t>        </a:t>
            </a:r>
            <a:r>
              <a:rPr lang="en-US" sz="1300" err="1">
                <a:solidFill>
                  <a:srgbClr val="0000FF"/>
                </a:solidFill>
                <a:latin typeface="Consolas" panose="020B0609020204030204" pitchFamily="49" charset="0"/>
              </a:rPr>
              <a:t>this</a:t>
            </a:r>
            <a:r>
              <a:rPr lang="en-US" sz="1300" err="1">
                <a:solidFill>
                  <a:srgbClr val="000000"/>
                </a:solidFill>
                <a:latin typeface="Consolas" panose="020B0609020204030204" pitchFamily="49" charset="0"/>
              </a:rPr>
              <a:t>.idea</a:t>
            </a:r>
            <a:r>
              <a:rPr lang="en-US" sz="1300">
                <a:solidFill>
                  <a:srgbClr val="000000"/>
                </a:solidFill>
                <a:latin typeface="Consolas" panose="020B0609020204030204" pitchFamily="49" charset="0"/>
              </a:rPr>
              <a:t> = {} </a:t>
            </a:r>
            <a:r>
              <a:rPr lang="en-US" sz="1300">
                <a:solidFill>
                  <a:srgbClr val="0000FF"/>
                </a:solidFill>
                <a:latin typeface="Consolas" panose="020B0609020204030204" pitchFamily="49" charset="0"/>
              </a:rPr>
              <a:t>as</a:t>
            </a:r>
            <a:r>
              <a:rPr lang="en-US" sz="1300">
                <a:solidFill>
                  <a:srgbClr val="000000"/>
                </a:solidFill>
                <a:latin typeface="Consolas" panose="020B0609020204030204" pitchFamily="49" charset="0"/>
              </a:rPr>
              <a:t> Idea;</a:t>
            </a:r>
          </a:p>
          <a:p>
            <a:pPr marL="115570" indent="0">
              <a:spcBef>
                <a:spcPts val="0"/>
              </a:spcBef>
              <a:buNone/>
            </a:pPr>
            <a:r>
              <a:rPr lang="en-US" sz="1300">
                <a:solidFill>
                  <a:srgbClr val="000000"/>
                </a:solidFill>
                <a:latin typeface="Consolas" panose="020B0609020204030204" pitchFamily="49" charset="0"/>
              </a:rPr>
              <a:t>      });</a:t>
            </a:r>
          </a:p>
          <a:p>
            <a:pPr marL="115570" indent="0">
              <a:spcBef>
                <a:spcPts val="0"/>
              </a:spcBef>
              <a:buNone/>
            </a:pPr>
            <a:r>
              <a:rPr lang="en-US" sz="1300">
                <a:solidFill>
                  <a:srgbClr val="000000"/>
                </a:solidFill>
                <a:latin typeface="Consolas" panose="020B0609020204030204" pitchFamily="49" charset="0"/>
              </a:rPr>
              <a:t>    }</a:t>
            </a:r>
          </a:p>
          <a:p>
            <a:pPr marL="114300" indent="0">
              <a:spcBef>
                <a:spcPts val="0"/>
              </a:spcBef>
              <a:buNone/>
            </a:pPr>
            <a:r>
              <a:rPr lang="en-US" sz="1300">
                <a:solidFill>
                  <a:srgbClr val="000000"/>
                </a:solidFill>
                <a:latin typeface="Consolas" panose="020B0609020204030204" pitchFamily="49" charset="0"/>
              </a:rPr>
              <a:t>}</a:t>
            </a:r>
            <a:endParaRPr lang="en-US" sz="1300"/>
          </a:p>
        </p:txBody>
      </p:sp>
    </p:spTree>
    <p:extLst>
      <p:ext uri="{BB962C8B-B14F-4D97-AF65-F5344CB8AC3E}">
        <p14:creationId xmlns:p14="http://schemas.microsoft.com/office/powerpoint/2010/main" val="40925490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Tab1.HTML</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82698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Step 2: </a:t>
            </a:r>
            <a:r>
              <a:rPr lang="en-US" b="1"/>
              <a:t>Create Project</a:t>
            </a:r>
          </a:p>
        </p:txBody>
      </p:sp>
      <p:sp>
        <p:nvSpPr>
          <p:cNvPr id="3" name="Content Placeholder 2"/>
          <p:cNvSpPr>
            <a:spLocks noGrp="1"/>
          </p:cNvSpPr>
          <p:nvPr>
            <p:ph idx="1"/>
          </p:nvPr>
        </p:nvSpPr>
        <p:spPr/>
        <p:txBody>
          <a:bodyPr/>
          <a:lstStyle/>
          <a:p>
            <a:r>
              <a:rPr lang="en-US" sz="2000"/>
              <a:t>Select ‘</a:t>
            </a:r>
            <a:r>
              <a:rPr lang="en-US" sz="2000">
                <a:latin typeface="Courier New" panose="02070309020205020404" pitchFamily="49" charset="0"/>
                <a:cs typeface="Courier New" panose="02070309020205020404" pitchFamily="49" charset="0"/>
              </a:rPr>
              <a:t>Add project</a:t>
            </a:r>
            <a:r>
              <a:rPr lang="en-US" sz="2000"/>
              <a:t>’ to create a new project. Follow the steps</a:t>
            </a:r>
          </a:p>
          <a:p>
            <a:r>
              <a:rPr lang="en-US" sz="2000"/>
              <a:t>I already created a project called </a:t>
            </a:r>
            <a:r>
              <a:rPr lang="en-US" sz="2000" b="1"/>
              <a:t>itcs479</a:t>
            </a:r>
            <a:r>
              <a:rPr lang="en-US" sz="2000"/>
              <a:t>.</a:t>
            </a:r>
          </a:p>
          <a:p>
            <a:endParaRPr lang="en-US"/>
          </a:p>
        </p:txBody>
      </p:sp>
      <p:pic>
        <p:nvPicPr>
          <p:cNvPr id="8" name="Picture 7"/>
          <p:cNvPicPr>
            <a:picLocks noChangeAspect="1"/>
          </p:cNvPicPr>
          <p:nvPr/>
        </p:nvPicPr>
        <p:blipFill>
          <a:blip r:embed="rId2"/>
          <a:stretch>
            <a:fillRect/>
          </a:stretch>
        </p:blipFill>
        <p:spPr>
          <a:xfrm>
            <a:off x="685800" y="2480704"/>
            <a:ext cx="7010400" cy="4255057"/>
          </a:xfrm>
          <a:prstGeom prst="rect">
            <a:avLst/>
          </a:prstGeom>
          <a:ln>
            <a:solidFill>
              <a:schemeClr val="tx1"/>
            </a:solidFill>
          </a:ln>
        </p:spPr>
      </p:pic>
      <p:sp>
        <p:nvSpPr>
          <p:cNvPr id="9" name="Down Arrow 8"/>
          <p:cNvSpPr/>
          <p:nvPr/>
        </p:nvSpPr>
        <p:spPr>
          <a:xfrm>
            <a:off x="5943600" y="2971800"/>
            <a:ext cx="304800" cy="838200"/>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11579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7620000" cy="5638800"/>
          </a:xfrm>
        </p:spPr>
        <p:txBody>
          <a:bodyPr>
            <a:normAutofit fontScale="70000" lnSpcReduction="20000"/>
          </a:bodyPr>
          <a:lstStyle/>
          <a:p>
            <a:pPr marL="114300" indent="0">
              <a:buNone/>
            </a:pPr>
            <a:r>
              <a:rPr lang="en-US">
                <a:solidFill>
                  <a:srgbClr val="800000"/>
                </a:solidFill>
                <a:latin typeface="Consolas" panose="020B0609020204030204" pitchFamily="49" charset="0"/>
              </a:rPr>
              <a:t>&lt;ion-header</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[translucent]</a:t>
            </a:r>
            <a:r>
              <a:rPr lang="en-US">
                <a:solidFill>
                  <a:srgbClr val="000000"/>
                </a:solidFill>
                <a:latin typeface="Consolas" panose="020B0609020204030204" pitchFamily="49" charset="0"/>
              </a:rPr>
              <a:t>=</a:t>
            </a:r>
            <a:r>
              <a:rPr lang="en-US">
                <a:solidFill>
                  <a:srgbClr val="0000FF"/>
                </a:solidFill>
                <a:latin typeface="Consolas" panose="020B0609020204030204" pitchFamily="49" charset="0"/>
              </a:rPr>
              <a:t>"true"</a:t>
            </a:r>
            <a:r>
              <a:rPr lang="en-US">
                <a:solidFill>
                  <a:srgbClr val="800000"/>
                </a:solidFill>
                <a:latin typeface="Consolas" panose="020B0609020204030204" pitchFamily="49" charset="0"/>
              </a:rPr>
              <a:t>&gt;</a:t>
            </a:r>
            <a:endParaRPr lang="en-US">
              <a:solidFill>
                <a:srgbClr val="000000"/>
              </a:solidFill>
              <a:latin typeface="Consolas" panose="020B0609020204030204" pitchFamily="49" charset="0"/>
            </a:endParaRPr>
          </a:p>
          <a:p>
            <a:pPr marL="114300" indent="0">
              <a:buNone/>
            </a:pPr>
            <a:r>
              <a:rPr lang="en-US">
                <a:solidFill>
                  <a:srgbClr val="000000"/>
                </a:solidFill>
                <a:latin typeface="Consolas" panose="020B0609020204030204" pitchFamily="49" charset="0"/>
              </a:rPr>
              <a:t>  </a:t>
            </a:r>
            <a:r>
              <a:rPr lang="en-US">
                <a:solidFill>
                  <a:srgbClr val="800000"/>
                </a:solidFill>
                <a:latin typeface="Consolas" panose="020B0609020204030204" pitchFamily="49" charset="0"/>
              </a:rPr>
              <a:t>&lt;ion-toolbar&gt;</a:t>
            </a:r>
            <a:endParaRPr lang="en-US">
              <a:solidFill>
                <a:srgbClr val="000000"/>
              </a:solidFill>
              <a:latin typeface="Consolas" panose="020B0609020204030204" pitchFamily="49" charset="0"/>
            </a:endParaRPr>
          </a:p>
          <a:p>
            <a:pPr marL="114300" indent="0">
              <a:buNone/>
            </a:pPr>
            <a:r>
              <a:rPr lang="en-US">
                <a:solidFill>
                  <a:srgbClr val="000000"/>
                </a:solidFill>
                <a:latin typeface="Consolas" panose="020B0609020204030204" pitchFamily="49" charset="0"/>
              </a:rPr>
              <a:t>    </a:t>
            </a:r>
            <a:r>
              <a:rPr lang="en-US">
                <a:solidFill>
                  <a:srgbClr val="800000"/>
                </a:solidFill>
                <a:latin typeface="Consolas" panose="020B0609020204030204" pitchFamily="49" charset="0"/>
              </a:rPr>
              <a:t>&lt;ion-title&gt;</a:t>
            </a:r>
            <a:r>
              <a:rPr lang="en-US">
                <a:solidFill>
                  <a:srgbClr val="000000"/>
                </a:solidFill>
                <a:latin typeface="Consolas" panose="020B0609020204030204" pitchFamily="49" charset="0"/>
              </a:rPr>
              <a:t>      Tab 1    </a:t>
            </a:r>
            <a:r>
              <a:rPr lang="en-US">
                <a:solidFill>
                  <a:srgbClr val="800000"/>
                </a:solidFill>
                <a:latin typeface="Consolas" panose="020B0609020204030204" pitchFamily="49" charset="0"/>
              </a:rPr>
              <a:t>&lt;/ion-title&gt;</a:t>
            </a:r>
            <a:endParaRPr lang="en-US">
              <a:solidFill>
                <a:srgbClr val="000000"/>
              </a:solidFill>
              <a:latin typeface="Consolas" panose="020B0609020204030204" pitchFamily="49" charset="0"/>
            </a:endParaRPr>
          </a:p>
          <a:p>
            <a:pPr marL="114300" indent="0">
              <a:buNone/>
            </a:pPr>
            <a:r>
              <a:rPr lang="en-US">
                <a:solidFill>
                  <a:srgbClr val="000000"/>
                </a:solidFill>
                <a:latin typeface="Consolas" panose="020B0609020204030204" pitchFamily="49" charset="0"/>
              </a:rPr>
              <a:t>  </a:t>
            </a:r>
            <a:r>
              <a:rPr lang="en-US">
                <a:solidFill>
                  <a:srgbClr val="800000"/>
                </a:solidFill>
                <a:latin typeface="Consolas" panose="020B0609020204030204" pitchFamily="49" charset="0"/>
              </a:rPr>
              <a:t>&lt;/ion-toolbar&gt;</a:t>
            </a:r>
            <a:endParaRPr lang="en-US">
              <a:solidFill>
                <a:srgbClr val="000000"/>
              </a:solidFill>
              <a:latin typeface="Consolas" panose="020B0609020204030204" pitchFamily="49" charset="0"/>
            </a:endParaRPr>
          </a:p>
          <a:p>
            <a:pPr marL="114300" indent="0">
              <a:buNone/>
            </a:pPr>
            <a:r>
              <a:rPr lang="en-US">
                <a:solidFill>
                  <a:srgbClr val="800000"/>
                </a:solidFill>
                <a:latin typeface="Consolas" panose="020B0609020204030204" pitchFamily="49" charset="0"/>
              </a:rPr>
              <a:t>&lt;/ion-header&gt;</a:t>
            </a:r>
            <a:endParaRPr lang="en-US">
              <a:solidFill>
                <a:srgbClr val="000000"/>
              </a:solidFill>
              <a:latin typeface="Consolas" panose="020B0609020204030204" pitchFamily="49" charset="0"/>
            </a:endParaRPr>
          </a:p>
          <a:p>
            <a:pPr marL="114300" indent="0">
              <a:buNone/>
            </a:pPr>
            <a:br>
              <a:rPr lang="en-US">
                <a:solidFill>
                  <a:srgbClr val="000000"/>
                </a:solidFill>
                <a:latin typeface="Consolas" panose="020B0609020204030204" pitchFamily="49" charset="0"/>
              </a:rPr>
            </a:br>
            <a:r>
              <a:rPr lang="en-US">
                <a:solidFill>
                  <a:srgbClr val="800000"/>
                </a:solidFill>
                <a:latin typeface="Consolas" panose="020B0609020204030204" pitchFamily="49" charset="0"/>
              </a:rPr>
              <a:t>&lt;ion-content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a:t>
            </a:r>
            <a:r>
              <a:rPr lang="en-US" err="1">
                <a:solidFill>
                  <a:srgbClr val="FF0000"/>
                </a:solidFill>
                <a:latin typeface="Consolas" panose="020B0609020204030204" pitchFamily="49" charset="0"/>
              </a:rPr>
              <a:t>fullscreen</a:t>
            </a:r>
            <a:r>
              <a:rPr lang="en-US">
                <a:solidFill>
                  <a:srgbClr val="FF0000"/>
                </a:solidFill>
                <a:latin typeface="Consolas" panose="020B0609020204030204" pitchFamily="49" charset="0"/>
              </a:rPr>
              <a:t>]</a:t>
            </a:r>
            <a:r>
              <a:rPr lang="en-US">
                <a:solidFill>
                  <a:srgbClr val="000000"/>
                </a:solidFill>
                <a:latin typeface="Consolas" panose="020B0609020204030204" pitchFamily="49" charset="0"/>
              </a:rPr>
              <a:t>=</a:t>
            </a:r>
            <a:r>
              <a:rPr lang="en-US">
                <a:solidFill>
                  <a:srgbClr val="0000FF"/>
                </a:solidFill>
                <a:latin typeface="Consolas" panose="020B0609020204030204" pitchFamily="49" charset="0"/>
              </a:rPr>
              <a:t>"true"</a:t>
            </a:r>
            <a:r>
              <a:rPr lang="en-US">
                <a:solidFill>
                  <a:srgbClr val="800000"/>
                </a:solidFill>
                <a:latin typeface="Consolas" panose="020B0609020204030204" pitchFamily="49" charset="0"/>
              </a:rPr>
              <a:t>&gt;</a:t>
            </a:r>
            <a:endParaRPr lang="en-US">
              <a:solidFill>
                <a:srgbClr val="000000"/>
              </a:solidFill>
              <a:latin typeface="Consolas" panose="020B0609020204030204" pitchFamily="49" charset="0"/>
            </a:endParaRPr>
          </a:p>
          <a:p>
            <a:pPr marL="114300" indent="0">
              <a:buNone/>
            </a:pPr>
            <a:br>
              <a:rPr lang="en-US">
                <a:solidFill>
                  <a:srgbClr val="000000"/>
                </a:solidFill>
                <a:latin typeface="Consolas" panose="020B0609020204030204" pitchFamily="49" charset="0"/>
              </a:rPr>
            </a:br>
            <a:r>
              <a:rPr lang="en-US">
                <a:solidFill>
                  <a:srgbClr val="000000"/>
                </a:solidFill>
                <a:latin typeface="Consolas" panose="020B0609020204030204" pitchFamily="49" charset="0"/>
              </a:rPr>
              <a:t>  </a:t>
            </a:r>
            <a:r>
              <a:rPr lang="en-US">
                <a:solidFill>
                  <a:srgbClr val="800000"/>
                </a:solidFill>
                <a:latin typeface="Consolas" panose="020B0609020204030204" pitchFamily="49" charset="0"/>
              </a:rPr>
              <a:t>&lt;ion-item&gt;</a:t>
            </a:r>
            <a:endParaRPr lang="en-US">
              <a:solidFill>
                <a:srgbClr val="000000"/>
              </a:solidFill>
              <a:latin typeface="Consolas" panose="020B0609020204030204" pitchFamily="49" charset="0"/>
            </a:endParaRPr>
          </a:p>
          <a:p>
            <a:pPr marL="114300" indent="0">
              <a:buNone/>
            </a:pPr>
            <a:r>
              <a:rPr lang="en-US">
                <a:solidFill>
                  <a:srgbClr val="000000"/>
                </a:solidFill>
                <a:latin typeface="Consolas" panose="020B0609020204030204" pitchFamily="49" charset="0"/>
              </a:rPr>
              <a:t>    </a:t>
            </a:r>
            <a:r>
              <a:rPr lang="en-US">
                <a:solidFill>
                  <a:srgbClr val="800000"/>
                </a:solidFill>
                <a:latin typeface="Consolas" panose="020B0609020204030204" pitchFamily="49" charset="0"/>
              </a:rPr>
              <a:t>&lt;ion-label&gt;</a:t>
            </a:r>
            <a:r>
              <a:rPr lang="en-US">
                <a:solidFill>
                  <a:srgbClr val="000000"/>
                </a:solidFill>
                <a:latin typeface="Consolas" panose="020B0609020204030204" pitchFamily="49" charset="0"/>
              </a:rPr>
              <a:t>Idea Name: </a:t>
            </a:r>
            <a:r>
              <a:rPr lang="en-US">
                <a:solidFill>
                  <a:srgbClr val="800000"/>
                </a:solidFill>
                <a:latin typeface="Consolas" panose="020B0609020204030204" pitchFamily="49" charset="0"/>
              </a:rPr>
              <a:t>&lt;/ion-label&gt;</a:t>
            </a:r>
            <a:endParaRPr lang="en-US">
              <a:solidFill>
                <a:srgbClr val="000000"/>
              </a:solidFill>
              <a:latin typeface="Consolas" panose="020B0609020204030204" pitchFamily="49" charset="0"/>
            </a:endParaRPr>
          </a:p>
          <a:p>
            <a:pPr marL="114300" indent="0">
              <a:buNone/>
            </a:pPr>
            <a:r>
              <a:rPr lang="en-US">
                <a:solidFill>
                  <a:srgbClr val="000000"/>
                </a:solidFill>
                <a:latin typeface="Consolas" panose="020B0609020204030204" pitchFamily="49" charset="0"/>
              </a:rPr>
              <a:t>    </a:t>
            </a:r>
            <a:r>
              <a:rPr lang="en-US">
                <a:solidFill>
                  <a:srgbClr val="800000"/>
                </a:solidFill>
                <a:latin typeface="Consolas" panose="020B0609020204030204" pitchFamily="49" charset="0"/>
              </a:rPr>
              <a:t>&lt;ion-input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a:t>
            </a:r>
            <a:r>
              <a:rPr lang="en-US" err="1">
                <a:solidFill>
                  <a:srgbClr val="FF0000"/>
                </a:solidFill>
                <a:latin typeface="Consolas" panose="020B0609020204030204" pitchFamily="49" charset="0"/>
              </a:rPr>
              <a:t>ngModel</a:t>
            </a:r>
            <a:r>
              <a:rPr lang="en-US">
                <a:solidFill>
                  <a:srgbClr val="FF0000"/>
                </a:solidFill>
                <a:latin typeface="Consolas" panose="020B0609020204030204" pitchFamily="49" charset="0"/>
              </a:rPr>
              <a:t>)]</a:t>
            </a:r>
            <a:r>
              <a:rPr lang="en-US">
                <a:solidFill>
                  <a:srgbClr val="000000"/>
                </a:solidFill>
                <a:latin typeface="Consolas" panose="020B0609020204030204" pitchFamily="49" charset="0"/>
              </a:rPr>
              <a:t>=</a:t>
            </a:r>
            <a:r>
              <a:rPr lang="en-US">
                <a:solidFill>
                  <a:srgbClr val="0000FF"/>
                </a:solidFill>
                <a:latin typeface="Consolas" panose="020B0609020204030204" pitchFamily="49" charset="0"/>
              </a:rPr>
              <a:t>"idea.name"</a:t>
            </a:r>
            <a:r>
              <a:rPr lang="en-US">
                <a:solidFill>
                  <a:srgbClr val="800000"/>
                </a:solidFill>
                <a:latin typeface="Consolas" panose="020B0609020204030204" pitchFamily="49" charset="0"/>
              </a:rPr>
              <a:t>&gt;&lt;/ion-input&gt;</a:t>
            </a:r>
            <a:endParaRPr lang="en-US">
              <a:solidFill>
                <a:srgbClr val="000000"/>
              </a:solidFill>
              <a:latin typeface="Consolas" panose="020B0609020204030204" pitchFamily="49" charset="0"/>
            </a:endParaRPr>
          </a:p>
          <a:p>
            <a:pPr marL="114300" indent="0">
              <a:buNone/>
            </a:pPr>
            <a:r>
              <a:rPr lang="en-US">
                <a:solidFill>
                  <a:srgbClr val="000000"/>
                </a:solidFill>
                <a:latin typeface="Consolas" panose="020B0609020204030204" pitchFamily="49" charset="0"/>
              </a:rPr>
              <a:t>  </a:t>
            </a:r>
            <a:r>
              <a:rPr lang="en-US">
                <a:solidFill>
                  <a:srgbClr val="800000"/>
                </a:solidFill>
                <a:latin typeface="Consolas" panose="020B0609020204030204" pitchFamily="49" charset="0"/>
              </a:rPr>
              <a:t>&lt;/ion-item&gt;</a:t>
            </a:r>
            <a:endParaRPr lang="en-US">
              <a:solidFill>
                <a:srgbClr val="000000"/>
              </a:solidFill>
              <a:latin typeface="Consolas" panose="020B0609020204030204" pitchFamily="49" charset="0"/>
            </a:endParaRPr>
          </a:p>
          <a:p>
            <a:pPr marL="114300" indent="0">
              <a:buNone/>
            </a:pPr>
            <a:r>
              <a:rPr lang="en-US">
                <a:solidFill>
                  <a:srgbClr val="000000"/>
                </a:solidFill>
                <a:latin typeface="Consolas" panose="020B0609020204030204" pitchFamily="49" charset="0"/>
              </a:rPr>
              <a:t>  </a:t>
            </a:r>
            <a:r>
              <a:rPr lang="en-US">
                <a:solidFill>
                  <a:srgbClr val="800000"/>
                </a:solidFill>
                <a:latin typeface="Consolas" panose="020B0609020204030204" pitchFamily="49" charset="0"/>
              </a:rPr>
              <a:t>&lt;ion-item&gt;</a:t>
            </a:r>
            <a:endParaRPr lang="en-US">
              <a:solidFill>
                <a:srgbClr val="000000"/>
              </a:solidFill>
              <a:latin typeface="Consolas" panose="020B0609020204030204" pitchFamily="49" charset="0"/>
            </a:endParaRPr>
          </a:p>
          <a:p>
            <a:pPr marL="114300" indent="0">
              <a:buNone/>
            </a:pPr>
            <a:r>
              <a:rPr lang="en-US">
                <a:solidFill>
                  <a:srgbClr val="000000"/>
                </a:solidFill>
                <a:latin typeface="Consolas" panose="020B0609020204030204" pitchFamily="49" charset="0"/>
              </a:rPr>
              <a:t>    </a:t>
            </a:r>
            <a:r>
              <a:rPr lang="en-US">
                <a:solidFill>
                  <a:srgbClr val="800000"/>
                </a:solidFill>
                <a:latin typeface="Consolas" panose="020B0609020204030204" pitchFamily="49" charset="0"/>
              </a:rPr>
              <a:t>&lt;ion-label&gt;</a:t>
            </a:r>
            <a:r>
              <a:rPr lang="en-US">
                <a:solidFill>
                  <a:srgbClr val="000000"/>
                </a:solidFill>
                <a:latin typeface="Consolas" panose="020B0609020204030204" pitchFamily="49" charset="0"/>
              </a:rPr>
              <a:t>Idea notes: </a:t>
            </a:r>
            <a:r>
              <a:rPr lang="en-US">
                <a:solidFill>
                  <a:srgbClr val="800000"/>
                </a:solidFill>
                <a:latin typeface="Consolas" panose="020B0609020204030204" pitchFamily="49" charset="0"/>
              </a:rPr>
              <a:t>&lt;/ion-label&gt;</a:t>
            </a:r>
            <a:endParaRPr lang="en-US">
              <a:solidFill>
                <a:srgbClr val="000000"/>
              </a:solidFill>
              <a:latin typeface="Consolas" panose="020B0609020204030204" pitchFamily="49" charset="0"/>
            </a:endParaRPr>
          </a:p>
          <a:p>
            <a:pPr marL="114300" indent="0">
              <a:buNone/>
            </a:pPr>
            <a:r>
              <a:rPr lang="en-US">
                <a:solidFill>
                  <a:srgbClr val="000000"/>
                </a:solidFill>
                <a:latin typeface="Consolas" panose="020B0609020204030204" pitchFamily="49" charset="0"/>
              </a:rPr>
              <a:t>    </a:t>
            </a:r>
            <a:r>
              <a:rPr lang="en-US">
                <a:solidFill>
                  <a:srgbClr val="800000"/>
                </a:solidFill>
                <a:latin typeface="Consolas" panose="020B0609020204030204" pitchFamily="49" charset="0"/>
              </a:rPr>
              <a:t>&lt;ion-input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a:t>
            </a:r>
            <a:r>
              <a:rPr lang="en-US" err="1">
                <a:solidFill>
                  <a:srgbClr val="FF0000"/>
                </a:solidFill>
                <a:latin typeface="Consolas" panose="020B0609020204030204" pitchFamily="49" charset="0"/>
              </a:rPr>
              <a:t>ngModel</a:t>
            </a:r>
            <a:r>
              <a:rPr lang="en-US">
                <a:solidFill>
                  <a:srgbClr val="FF0000"/>
                </a:solidFill>
                <a:latin typeface="Consolas" panose="020B0609020204030204" pitchFamily="49" charset="0"/>
              </a:rPr>
              <a:t>)]</a:t>
            </a:r>
            <a:r>
              <a:rPr lang="en-US">
                <a:solidFill>
                  <a:srgbClr val="000000"/>
                </a:solidFill>
                <a:latin typeface="Consolas" panose="020B0609020204030204" pitchFamily="49" charset="0"/>
              </a:rPr>
              <a:t>=</a:t>
            </a:r>
            <a:r>
              <a:rPr lang="en-US">
                <a:solidFill>
                  <a:srgbClr val="0000FF"/>
                </a:solidFill>
                <a:latin typeface="Consolas" panose="020B0609020204030204" pitchFamily="49" charset="0"/>
              </a:rPr>
              <a:t>"</a:t>
            </a:r>
            <a:r>
              <a:rPr lang="en-US" err="1">
                <a:solidFill>
                  <a:srgbClr val="0000FF"/>
                </a:solidFill>
                <a:latin typeface="Consolas" panose="020B0609020204030204" pitchFamily="49" charset="0"/>
              </a:rPr>
              <a:t>idea.notes</a:t>
            </a:r>
            <a:r>
              <a:rPr lang="en-US">
                <a:solidFill>
                  <a:srgbClr val="0000FF"/>
                </a:solidFill>
                <a:latin typeface="Consolas" panose="020B0609020204030204" pitchFamily="49" charset="0"/>
              </a:rPr>
              <a:t>"</a:t>
            </a:r>
            <a:r>
              <a:rPr lang="en-US">
                <a:solidFill>
                  <a:srgbClr val="800000"/>
                </a:solidFill>
                <a:latin typeface="Consolas" panose="020B0609020204030204" pitchFamily="49" charset="0"/>
              </a:rPr>
              <a:t>&gt;&lt;/ion-input&gt;</a:t>
            </a:r>
            <a:endParaRPr lang="en-US">
              <a:solidFill>
                <a:srgbClr val="000000"/>
              </a:solidFill>
              <a:latin typeface="Consolas" panose="020B0609020204030204" pitchFamily="49" charset="0"/>
            </a:endParaRPr>
          </a:p>
          <a:p>
            <a:pPr marL="114300" indent="0">
              <a:buNone/>
            </a:pPr>
            <a:r>
              <a:rPr lang="en-US">
                <a:solidFill>
                  <a:srgbClr val="000000"/>
                </a:solidFill>
                <a:latin typeface="Consolas" panose="020B0609020204030204" pitchFamily="49" charset="0"/>
              </a:rPr>
              <a:t>  </a:t>
            </a:r>
            <a:r>
              <a:rPr lang="en-US">
                <a:solidFill>
                  <a:srgbClr val="800000"/>
                </a:solidFill>
                <a:latin typeface="Consolas" panose="020B0609020204030204" pitchFamily="49" charset="0"/>
              </a:rPr>
              <a:t>&lt;/ion-item&gt;</a:t>
            </a:r>
            <a:endParaRPr lang="en-US">
              <a:solidFill>
                <a:srgbClr val="000000"/>
              </a:solidFill>
              <a:latin typeface="Consolas" panose="020B0609020204030204" pitchFamily="49" charset="0"/>
            </a:endParaRPr>
          </a:p>
          <a:p>
            <a:pPr marL="114300" indent="0">
              <a:buNone/>
            </a:pPr>
            <a:r>
              <a:rPr lang="en-US">
                <a:solidFill>
                  <a:srgbClr val="000000"/>
                </a:solidFill>
                <a:latin typeface="Consolas" panose="020B0609020204030204" pitchFamily="49" charset="0"/>
              </a:rPr>
              <a:t>  </a:t>
            </a:r>
            <a:r>
              <a:rPr lang="en-US">
                <a:solidFill>
                  <a:srgbClr val="800000"/>
                </a:solidFill>
                <a:latin typeface="Consolas" panose="020B0609020204030204" pitchFamily="49" charset="0"/>
              </a:rPr>
              <a:t>&lt;ion-button</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expand</a:t>
            </a:r>
            <a:r>
              <a:rPr lang="en-US">
                <a:solidFill>
                  <a:srgbClr val="000000"/>
                </a:solidFill>
                <a:latin typeface="Consolas" panose="020B0609020204030204" pitchFamily="49" charset="0"/>
              </a:rPr>
              <a:t>=</a:t>
            </a:r>
            <a:r>
              <a:rPr lang="en-US">
                <a:solidFill>
                  <a:srgbClr val="0000FF"/>
                </a:solidFill>
                <a:latin typeface="Consolas" panose="020B0609020204030204" pitchFamily="49" charset="0"/>
              </a:rPr>
              <a:t>"block"</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(click)</a:t>
            </a:r>
            <a:r>
              <a:rPr lang="en-US">
                <a:solidFill>
                  <a:srgbClr val="000000"/>
                </a:solidFill>
                <a:latin typeface="Consolas" panose="020B0609020204030204" pitchFamily="49" charset="0"/>
              </a:rPr>
              <a:t>=</a:t>
            </a:r>
            <a:r>
              <a:rPr lang="en-US">
                <a:solidFill>
                  <a:srgbClr val="0000FF"/>
                </a:solidFill>
                <a:latin typeface="Consolas" panose="020B0609020204030204" pitchFamily="49" charset="0"/>
              </a:rPr>
              <a:t>"insert()"</a:t>
            </a:r>
            <a:r>
              <a:rPr lang="en-US">
                <a:solidFill>
                  <a:srgbClr val="800000"/>
                </a:solidFill>
                <a:latin typeface="Consolas" panose="020B0609020204030204" pitchFamily="49" charset="0"/>
              </a:rPr>
              <a:t>&gt;</a:t>
            </a:r>
            <a:r>
              <a:rPr lang="en-US">
                <a:solidFill>
                  <a:srgbClr val="000000"/>
                </a:solidFill>
                <a:latin typeface="Consolas" panose="020B0609020204030204" pitchFamily="49" charset="0"/>
              </a:rPr>
              <a:t>Insert</a:t>
            </a:r>
            <a:r>
              <a:rPr lang="en-US">
                <a:solidFill>
                  <a:srgbClr val="800000"/>
                </a:solidFill>
                <a:latin typeface="Consolas" panose="020B0609020204030204" pitchFamily="49" charset="0"/>
              </a:rPr>
              <a:t>&lt;/ion-button&gt;</a:t>
            </a:r>
            <a:endParaRPr lang="en-US">
              <a:solidFill>
                <a:srgbClr val="000000"/>
              </a:solidFill>
              <a:latin typeface="Consolas" panose="020B0609020204030204" pitchFamily="49" charset="0"/>
            </a:endParaRPr>
          </a:p>
          <a:p>
            <a:pPr marL="114300" indent="0">
              <a:buNone/>
            </a:pPr>
            <a:br>
              <a:rPr lang="en-US">
                <a:solidFill>
                  <a:srgbClr val="000000"/>
                </a:solidFill>
                <a:latin typeface="Consolas" panose="020B0609020204030204" pitchFamily="49" charset="0"/>
              </a:rPr>
            </a:br>
            <a:r>
              <a:rPr lang="en-US">
                <a:solidFill>
                  <a:srgbClr val="000000"/>
                </a:solidFill>
                <a:latin typeface="Consolas" panose="020B0609020204030204" pitchFamily="49" charset="0"/>
              </a:rPr>
              <a:t>  </a:t>
            </a:r>
            <a:r>
              <a:rPr lang="en-US">
                <a:solidFill>
                  <a:srgbClr val="800000"/>
                </a:solidFill>
                <a:latin typeface="Consolas" panose="020B0609020204030204" pitchFamily="49" charset="0"/>
              </a:rPr>
              <a:t>&lt;ion-list&gt;</a:t>
            </a:r>
            <a:endParaRPr lang="en-US">
              <a:solidFill>
                <a:srgbClr val="000000"/>
              </a:solidFill>
              <a:latin typeface="Consolas" panose="020B0609020204030204" pitchFamily="49" charset="0"/>
            </a:endParaRPr>
          </a:p>
          <a:p>
            <a:pPr marL="114300" indent="0">
              <a:buNone/>
            </a:pPr>
            <a:r>
              <a:rPr lang="en-US">
                <a:solidFill>
                  <a:srgbClr val="000000"/>
                </a:solidFill>
                <a:latin typeface="Consolas" panose="020B0609020204030204" pitchFamily="49" charset="0"/>
              </a:rPr>
              <a:t>        </a:t>
            </a:r>
            <a:r>
              <a:rPr lang="en-US">
                <a:solidFill>
                  <a:srgbClr val="800000"/>
                </a:solidFill>
                <a:latin typeface="Consolas" panose="020B0609020204030204" pitchFamily="49" charset="0"/>
              </a:rPr>
              <a:t>&lt;ion-item</a:t>
            </a:r>
            <a:r>
              <a:rPr lang="en-US">
                <a:solidFill>
                  <a:srgbClr val="FF0000"/>
                </a:solidFill>
                <a:latin typeface="Consolas" panose="020B0609020204030204" pitchFamily="49" charset="0"/>
              </a:rPr>
              <a:t> button [</a:t>
            </a:r>
            <a:r>
              <a:rPr lang="en-US" err="1">
                <a:solidFill>
                  <a:srgbClr val="FF0000"/>
                </a:solidFill>
                <a:latin typeface="Consolas" panose="020B0609020204030204" pitchFamily="49" charset="0"/>
              </a:rPr>
              <a:t>routerLink</a:t>
            </a:r>
            <a:r>
              <a:rPr lang="en-US">
                <a:solidFill>
                  <a:srgbClr val="FF0000"/>
                </a:solidFill>
                <a:latin typeface="Consolas" panose="020B0609020204030204" pitchFamily="49" charset="0"/>
              </a:rPr>
              <a:t>]</a:t>
            </a:r>
            <a:r>
              <a:rPr lang="en-US">
                <a:solidFill>
                  <a:srgbClr val="000000"/>
                </a:solidFill>
                <a:latin typeface="Consolas" panose="020B0609020204030204" pitchFamily="49" charset="0"/>
              </a:rPr>
              <a:t>=</a:t>
            </a:r>
            <a:r>
              <a:rPr lang="en-US">
                <a:solidFill>
                  <a:srgbClr val="0000FF"/>
                </a:solidFill>
                <a:latin typeface="Consolas" panose="020B0609020204030204" pitchFamily="49" charset="0"/>
              </a:rPr>
              <a:t>"['/tabs/tab2',idea.id]"</a:t>
            </a:r>
            <a:r>
              <a:rPr lang="en-US">
                <a:solidFill>
                  <a:srgbClr val="000000"/>
                </a:solidFill>
                <a:latin typeface="Consolas" panose="020B0609020204030204" pitchFamily="49" charset="0"/>
              </a:rPr>
              <a:t>   </a:t>
            </a:r>
          </a:p>
          <a:p>
            <a:pPr marL="114300" indent="0">
              <a:buNone/>
            </a:pP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a:t>
            </a:r>
            <a:r>
              <a:rPr lang="en-US" err="1">
                <a:solidFill>
                  <a:srgbClr val="FF0000"/>
                </a:solidFill>
                <a:latin typeface="Consolas" panose="020B0609020204030204" pitchFamily="49" charset="0"/>
              </a:rPr>
              <a:t>ngFor</a:t>
            </a:r>
            <a:r>
              <a:rPr lang="en-US">
                <a:solidFill>
                  <a:srgbClr val="000000"/>
                </a:solidFill>
                <a:latin typeface="Consolas" panose="020B0609020204030204" pitchFamily="49" charset="0"/>
              </a:rPr>
              <a:t>=</a:t>
            </a:r>
            <a:r>
              <a:rPr lang="en-US">
                <a:solidFill>
                  <a:srgbClr val="0000FF"/>
                </a:solidFill>
                <a:latin typeface="Consolas" panose="020B0609020204030204" pitchFamily="49" charset="0"/>
              </a:rPr>
              <a:t>"let idea of (ideas | </a:t>
            </a:r>
            <a:r>
              <a:rPr lang="en-US" err="1">
                <a:solidFill>
                  <a:srgbClr val="0000FF"/>
                </a:solidFill>
                <a:latin typeface="Consolas" panose="020B0609020204030204" pitchFamily="49" charset="0"/>
              </a:rPr>
              <a:t>async</a:t>
            </a:r>
            <a:r>
              <a:rPr lang="en-US">
                <a:solidFill>
                  <a:srgbClr val="0000FF"/>
                </a:solidFill>
                <a:latin typeface="Consolas" panose="020B0609020204030204" pitchFamily="49" charset="0"/>
              </a:rPr>
              <a:t>)"</a:t>
            </a:r>
            <a:r>
              <a:rPr lang="en-US">
                <a:solidFill>
                  <a:srgbClr val="800000"/>
                </a:solidFill>
                <a:latin typeface="Consolas" panose="020B0609020204030204" pitchFamily="49" charset="0"/>
              </a:rPr>
              <a:t>&gt;</a:t>
            </a:r>
            <a:endParaRPr lang="en-US">
              <a:solidFill>
                <a:srgbClr val="000000"/>
              </a:solidFill>
              <a:latin typeface="Consolas" panose="020B0609020204030204" pitchFamily="49" charset="0"/>
            </a:endParaRPr>
          </a:p>
          <a:p>
            <a:pPr marL="114300" indent="0">
              <a:buNone/>
            </a:pPr>
            <a:r>
              <a:rPr lang="en-US">
                <a:solidFill>
                  <a:srgbClr val="000000"/>
                </a:solidFill>
                <a:latin typeface="Consolas" panose="020B0609020204030204" pitchFamily="49" charset="0"/>
              </a:rPr>
              <a:t>          {{ idea.name }}</a:t>
            </a:r>
          </a:p>
          <a:p>
            <a:pPr marL="114300" indent="0">
              <a:buNone/>
            </a:pPr>
            <a:r>
              <a:rPr lang="en-US">
                <a:solidFill>
                  <a:srgbClr val="000000"/>
                </a:solidFill>
                <a:latin typeface="Consolas" panose="020B0609020204030204" pitchFamily="49" charset="0"/>
              </a:rPr>
              <a:t>        </a:t>
            </a:r>
            <a:r>
              <a:rPr lang="en-US">
                <a:solidFill>
                  <a:srgbClr val="800000"/>
                </a:solidFill>
                <a:latin typeface="Consolas" panose="020B0609020204030204" pitchFamily="49" charset="0"/>
              </a:rPr>
              <a:t>&lt;/ion-item&gt;</a:t>
            </a:r>
            <a:endParaRPr lang="en-US">
              <a:solidFill>
                <a:srgbClr val="000000"/>
              </a:solidFill>
              <a:latin typeface="Consolas" panose="020B0609020204030204" pitchFamily="49" charset="0"/>
            </a:endParaRPr>
          </a:p>
          <a:p>
            <a:pPr marL="114300" indent="0">
              <a:buNone/>
            </a:pPr>
            <a:r>
              <a:rPr lang="en-US">
                <a:solidFill>
                  <a:srgbClr val="000000"/>
                </a:solidFill>
                <a:latin typeface="Consolas" panose="020B0609020204030204" pitchFamily="49" charset="0"/>
              </a:rPr>
              <a:t>      </a:t>
            </a:r>
            <a:r>
              <a:rPr lang="en-US">
                <a:solidFill>
                  <a:srgbClr val="800000"/>
                </a:solidFill>
                <a:latin typeface="Consolas" panose="020B0609020204030204" pitchFamily="49" charset="0"/>
              </a:rPr>
              <a:t>&lt;/ion-list&gt;</a:t>
            </a:r>
            <a:endParaRPr lang="en-US">
              <a:solidFill>
                <a:srgbClr val="000000"/>
              </a:solidFill>
              <a:latin typeface="Consolas" panose="020B0609020204030204" pitchFamily="49" charset="0"/>
            </a:endParaRPr>
          </a:p>
          <a:p>
            <a:pPr marL="114300" indent="0">
              <a:buNone/>
            </a:pPr>
            <a:r>
              <a:rPr lang="en-US">
                <a:solidFill>
                  <a:srgbClr val="000000"/>
                </a:solidFill>
                <a:latin typeface="Consolas" panose="020B0609020204030204" pitchFamily="49" charset="0"/>
              </a:rPr>
              <a:t> </a:t>
            </a:r>
            <a:r>
              <a:rPr lang="en-US">
                <a:solidFill>
                  <a:srgbClr val="800000"/>
                </a:solidFill>
                <a:latin typeface="Consolas" panose="020B0609020204030204" pitchFamily="49" charset="0"/>
              </a:rPr>
              <a:t>&lt;/ion-content&gt;</a:t>
            </a:r>
            <a:endParaRPr lang="en-US">
              <a:solidFill>
                <a:srgbClr val="000000"/>
              </a:solidFill>
              <a:latin typeface="Consolas" panose="020B0609020204030204" pitchFamily="49" charset="0"/>
            </a:endParaRPr>
          </a:p>
          <a:p>
            <a:pPr marL="114300" indent="0">
              <a:buNone/>
            </a:pPr>
            <a:endParaRPr lang="en-US"/>
          </a:p>
        </p:txBody>
      </p:sp>
    </p:spTree>
    <p:extLst>
      <p:ext uri="{BB962C8B-B14F-4D97-AF65-F5344CB8AC3E}">
        <p14:creationId xmlns:p14="http://schemas.microsoft.com/office/powerpoint/2010/main" val="21268411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Tab2.ts</a:t>
            </a:r>
          </a:p>
        </p:txBody>
      </p:sp>
      <p:sp>
        <p:nvSpPr>
          <p:cNvPr id="3" name="Subtitle 2"/>
          <p:cNvSpPr>
            <a:spLocks noGrp="1"/>
          </p:cNvSpPr>
          <p:nvPr>
            <p:ph type="subTitle" idx="1"/>
          </p:nvPr>
        </p:nvSpPr>
        <p:spPr/>
        <p:txBody>
          <a:bodyPr/>
          <a:lstStyle/>
          <a:p>
            <a:r>
              <a:rPr lang="en-US"/>
              <a:t>Display Ideas details</a:t>
            </a:r>
          </a:p>
        </p:txBody>
      </p:sp>
    </p:spTree>
    <p:extLst>
      <p:ext uri="{BB962C8B-B14F-4D97-AF65-F5344CB8AC3E}">
        <p14:creationId xmlns:p14="http://schemas.microsoft.com/office/powerpoint/2010/main" val="37112488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15962"/>
          </a:xfrm>
        </p:spPr>
        <p:txBody>
          <a:bodyPr/>
          <a:lstStyle/>
          <a:p>
            <a:r>
              <a:rPr lang="en-US" sz="3600"/>
              <a:t>Tab2.ts:  ideas Details</a:t>
            </a:r>
          </a:p>
        </p:txBody>
      </p:sp>
      <p:sp>
        <p:nvSpPr>
          <p:cNvPr id="3" name="Content Placeholder 2"/>
          <p:cNvSpPr>
            <a:spLocks noGrp="1"/>
          </p:cNvSpPr>
          <p:nvPr>
            <p:ph idx="1"/>
          </p:nvPr>
        </p:nvSpPr>
        <p:spPr>
          <a:xfrm>
            <a:off x="457200" y="1143000"/>
            <a:ext cx="7620000" cy="5257800"/>
          </a:xfrm>
        </p:spPr>
        <p:txBody>
          <a:bodyPr>
            <a:normAutofit fontScale="70000" lnSpcReduction="20000"/>
          </a:bodyPr>
          <a:lstStyle/>
          <a:p>
            <a:pPr marL="114300" indent="0">
              <a:buNone/>
            </a:pPr>
            <a:r>
              <a:rPr lang="en-US">
                <a:solidFill>
                  <a:srgbClr val="0000FF"/>
                </a:solidFill>
                <a:latin typeface="Consolas" panose="020B0609020204030204" pitchFamily="49" charset="0"/>
              </a:rPr>
              <a:t>import</a:t>
            </a:r>
            <a:r>
              <a:rPr lang="en-US">
                <a:solidFill>
                  <a:srgbClr val="000000"/>
                </a:solidFill>
                <a:latin typeface="Consolas" panose="020B0609020204030204" pitchFamily="49" charset="0"/>
              </a:rPr>
              <a:t> { Component } </a:t>
            </a:r>
            <a:r>
              <a:rPr lang="en-US">
                <a:solidFill>
                  <a:srgbClr val="0000FF"/>
                </a:solidFill>
                <a:latin typeface="Consolas" panose="020B0609020204030204" pitchFamily="49" charset="0"/>
              </a:rPr>
              <a:t>from</a:t>
            </a:r>
            <a:r>
              <a:rPr lang="en-US">
                <a:solidFill>
                  <a:srgbClr val="000000"/>
                </a:solidFill>
                <a:latin typeface="Consolas" panose="020B0609020204030204" pitchFamily="49" charset="0"/>
              </a:rPr>
              <a:t> </a:t>
            </a:r>
            <a:r>
              <a:rPr lang="en-US">
                <a:solidFill>
                  <a:srgbClr val="A31515"/>
                </a:solidFill>
                <a:latin typeface="Consolas" panose="020B0609020204030204" pitchFamily="49" charset="0"/>
              </a:rPr>
              <a:t>'@angular/core'</a:t>
            </a:r>
            <a:r>
              <a:rPr lang="en-US">
                <a:solidFill>
                  <a:srgbClr val="000000"/>
                </a:solidFill>
                <a:latin typeface="Consolas" panose="020B0609020204030204" pitchFamily="49" charset="0"/>
              </a:rPr>
              <a:t>;</a:t>
            </a:r>
          </a:p>
          <a:p>
            <a:pPr marL="114300" indent="0">
              <a:buNone/>
            </a:pPr>
            <a:r>
              <a:rPr lang="en-US">
                <a:solidFill>
                  <a:srgbClr val="0000FF"/>
                </a:solidFill>
                <a:latin typeface="Consolas" panose="020B0609020204030204" pitchFamily="49" charset="0"/>
              </a:rPr>
              <a:t>import</a:t>
            </a:r>
            <a:r>
              <a:rPr lang="en-US">
                <a:solidFill>
                  <a:srgbClr val="000000"/>
                </a:solidFill>
                <a:latin typeface="Consolas" panose="020B0609020204030204" pitchFamily="49" charset="0"/>
              </a:rPr>
              <a:t> { </a:t>
            </a:r>
            <a:r>
              <a:rPr lang="en-US" err="1">
                <a:solidFill>
                  <a:srgbClr val="000000"/>
                </a:solidFill>
                <a:latin typeface="Consolas" panose="020B0609020204030204" pitchFamily="49" charset="0"/>
              </a:rPr>
              <a:t>ActivatedRoute</a:t>
            </a:r>
            <a:r>
              <a:rPr lang="en-US">
                <a:solidFill>
                  <a:srgbClr val="000000"/>
                </a:solidFill>
                <a:latin typeface="Consolas" panose="020B0609020204030204" pitchFamily="49" charset="0"/>
              </a:rPr>
              <a:t>, Router } </a:t>
            </a:r>
            <a:r>
              <a:rPr lang="en-US">
                <a:solidFill>
                  <a:srgbClr val="0000FF"/>
                </a:solidFill>
                <a:latin typeface="Consolas" panose="020B0609020204030204" pitchFamily="49" charset="0"/>
              </a:rPr>
              <a:t>from</a:t>
            </a:r>
            <a:r>
              <a:rPr lang="en-US">
                <a:solidFill>
                  <a:srgbClr val="000000"/>
                </a:solidFill>
                <a:latin typeface="Consolas" panose="020B0609020204030204" pitchFamily="49" charset="0"/>
              </a:rPr>
              <a:t> </a:t>
            </a:r>
            <a:r>
              <a:rPr lang="en-US">
                <a:solidFill>
                  <a:srgbClr val="A31515"/>
                </a:solidFill>
                <a:latin typeface="Consolas" panose="020B0609020204030204" pitchFamily="49" charset="0"/>
              </a:rPr>
              <a:t>'@angular/router'</a:t>
            </a:r>
            <a:r>
              <a:rPr lang="en-US">
                <a:solidFill>
                  <a:srgbClr val="000000"/>
                </a:solidFill>
                <a:latin typeface="Consolas" panose="020B0609020204030204" pitchFamily="49" charset="0"/>
              </a:rPr>
              <a:t>;</a:t>
            </a:r>
          </a:p>
          <a:p>
            <a:pPr marL="114300" indent="0">
              <a:buNone/>
            </a:pPr>
            <a:r>
              <a:rPr lang="en-US">
                <a:solidFill>
                  <a:srgbClr val="0000FF"/>
                </a:solidFill>
                <a:latin typeface="Consolas" panose="020B0609020204030204" pitchFamily="49" charset="0"/>
              </a:rPr>
              <a:t>import</a:t>
            </a:r>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FBSrvService</a:t>
            </a:r>
            <a:r>
              <a:rPr lang="en-US">
                <a:solidFill>
                  <a:srgbClr val="000000"/>
                </a:solidFill>
                <a:latin typeface="Consolas" panose="020B0609020204030204" pitchFamily="49" charset="0"/>
              </a:rPr>
              <a:t>, Idea } </a:t>
            </a:r>
            <a:r>
              <a:rPr lang="en-US">
                <a:solidFill>
                  <a:srgbClr val="0000FF"/>
                </a:solidFill>
                <a:latin typeface="Consolas" panose="020B0609020204030204" pitchFamily="49" charset="0"/>
              </a:rPr>
              <a:t>from</a:t>
            </a:r>
            <a:r>
              <a:rPr lang="en-US">
                <a:solidFill>
                  <a:srgbClr val="000000"/>
                </a:solidFill>
                <a:latin typeface="Consolas" panose="020B0609020204030204" pitchFamily="49" charset="0"/>
              </a:rPr>
              <a:t> </a:t>
            </a:r>
            <a:r>
              <a:rPr lang="en-US">
                <a:solidFill>
                  <a:srgbClr val="A31515"/>
                </a:solidFill>
                <a:latin typeface="Consolas" panose="020B0609020204030204" pitchFamily="49" charset="0"/>
              </a:rPr>
              <a:t>'</a:t>
            </a:r>
            <a:r>
              <a:rPr lang="en-US" err="1">
                <a:solidFill>
                  <a:srgbClr val="A31515"/>
                </a:solidFill>
                <a:latin typeface="Consolas" panose="020B0609020204030204" pitchFamily="49" charset="0"/>
              </a:rPr>
              <a:t>src</a:t>
            </a:r>
            <a:r>
              <a:rPr lang="en-US">
                <a:solidFill>
                  <a:srgbClr val="A31515"/>
                </a:solidFill>
                <a:latin typeface="Consolas" panose="020B0609020204030204" pitchFamily="49" charset="0"/>
              </a:rPr>
              <a:t>/app/</a:t>
            </a:r>
            <a:r>
              <a:rPr lang="en-US" err="1">
                <a:solidFill>
                  <a:srgbClr val="A31515"/>
                </a:solidFill>
                <a:latin typeface="Consolas" panose="020B0609020204030204" pitchFamily="49" charset="0"/>
              </a:rPr>
              <a:t>fbsrv.service</a:t>
            </a:r>
            <a:r>
              <a:rPr lang="en-US">
                <a:solidFill>
                  <a:srgbClr val="A31515"/>
                </a:solidFill>
                <a:latin typeface="Consolas" panose="020B0609020204030204" pitchFamily="49" charset="0"/>
              </a:rPr>
              <a:t>'</a:t>
            </a:r>
            <a:r>
              <a:rPr lang="en-US">
                <a:solidFill>
                  <a:srgbClr val="000000"/>
                </a:solidFill>
                <a:latin typeface="Consolas" panose="020B0609020204030204" pitchFamily="49" charset="0"/>
              </a:rPr>
              <a:t>;</a:t>
            </a:r>
          </a:p>
          <a:p>
            <a:pPr marL="114300" indent="0">
              <a:buNone/>
            </a:pPr>
            <a:r>
              <a:rPr lang="en-US">
                <a:solidFill>
                  <a:srgbClr val="0000FF"/>
                </a:solidFill>
                <a:latin typeface="Consolas" panose="020B0609020204030204" pitchFamily="49" charset="0"/>
              </a:rPr>
              <a:t>import</a:t>
            </a:r>
            <a:r>
              <a:rPr lang="en-US">
                <a:solidFill>
                  <a:srgbClr val="000000"/>
                </a:solidFill>
                <a:latin typeface="Consolas" panose="020B0609020204030204" pitchFamily="49" charset="0"/>
              </a:rPr>
              <a:t> { </a:t>
            </a:r>
            <a:r>
              <a:rPr lang="en-US" err="1">
                <a:solidFill>
                  <a:srgbClr val="000000"/>
                </a:solidFill>
                <a:latin typeface="Consolas" panose="020B0609020204030204" pitchFamily="49" charset="0"/>
              </a:rPr>
              <a:t>ToastController</a:t>
            </a:r>
            <a:r>
              <a:rPr lang="en-US">
                <a:solidFill>
                  <a:srgbClr val="000000"/>
                </a:solidFill>
                <a:latin typeface="Consolas" panose="020B0609020204030204" pitchFamily="49" charset="0"/>
              </a:rPr>
              <a:t> } </a:t>
            </a:r>
            <a:r>
              <a:rPr lang="en-US">
                <a:solidFill>
                  <a:srgbClr val="0000FF"/>
                </a:solidFill>
                <a:latin typeface="Consolas" panose="020B0609020204030204" pitchFamily="49" charset="0"/>
              </a:rPr>
              <a:t>from</a:t>
            </a:r>
            <a:r>
              <a:rPr lang="en-US">
                <a:solidFill>
                  <a:srgbClr val="000000"/>
                </a:solidFill>
                <a:latin typeface="Consolas" panose="020B0609020204030204" pitchFamily="49" charset="0"/>
              </a:rPr>
              <a:t> </a:t>
            </a:r>
            <a:r>
              <a:rPr lang="en-US">
                <a:solidFill>
                  <a:srgbClr val="A31515"/>
                </a:solidFill>
                <a:latin typeface="Consolas" panose="020B0609020204030204" pitchFamily="49" charset="0"/>
              </a:rPr>
              <a:t>'@ionic/angular'</a:t>
            </a:r>
            <a:r>
              <a:rPr lang="en-US">
                <a:solidFill>
                  <a:srgbClr val="000000"/>
                </a:solidFill>
                <a:latin typeface="Consolas" panose="020B0609020204030204" pitchFamily="49" charset="0"/>
              </a:rPr>
              <a:t>;</a:t>
            </a:r>
          </a:p>
          <a:p>
            <a:pPr marL="114300" indent="0">
              <a:buNone/>
            </a:pPr>
            <a:r>
              <a:rPr lang="en-US">
                <a:solidFill>
                  <a:srgbClr val="000000"/>
                </a:solidFill>
                <a:latin typeface="Consolas" panose="020B0609020204030204" pitchFamily="49" charset="0"/>
              </a:rPr>
              <a:t> </a:t>
            </a:r>
          </a:p>
          <a:p>
            <a:pPr marL="114300" indent="0">
              <a:buNone/>
            </a:pPr>
            <a:r>
              <a:rPr lang="en-US">
                <a:solidFill>
                  <a:srgbClr val="000000"/>
                </a:solidFill>
                <a:latin typeface="Consolas" panose="020B0609020204030204" pitchFamily="49" charset="0"/>
              </a:rPr>
              <a:t>@Component({</a:t>
            </a:r>
          </a:p>
          <a:p>
            <a:pPr marL="114300" indent="0">
              <a:buNone/>
            </a:pPr>
            <a:r>
              <a:rPr lang="en-US">
                <a:solidFill>
                  <a:srgbClr val="000000"/>
                </a:solidFill>
                <a:latin typeface="Consolas" panose="020B0609020204030204" pitchFamily="49" charset="0"/>
              </a:rPr>
              <a:t>  selector: </a:t>
            </a:r>
            <a:r>
              <a:rPr lang="en-US">
                <a:solidFill>
                  <a:srgbClr val="A31515"/>
                </a:solidFill>
                <a:latin typeface="Consolas" panose="020B0609020204030204" pitchFamily="49" charset="0"/>
              </a:rPr>
              <a:t>'app-idea-details'</a:t>
            </a:r>
            <a:r>
              <a:rPr lang="en-US">
                <a:solidFill>
                  <a:srgbClr val="000000"/>
                </a:solidFill>
                <a:latin typeface="Consolas" panose="020B0609020204030204" pitchFamily="49" charset="0"/>
              </a:rPr>
              <a:t>,</a:t>
            </a:r>
          </a:p>
          <a:p>
            <a:pPr marL="114300" indent="0">
              <a:buNone/>
            </a:pPr>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templateUrl</a:t>
            </a:r>
            <a:r>
              <a:rPr lang="en-US">
                <a:solidFill>
                  <a:srgbClr val="000000"/>
                </a:solidFill>
                <a:latin typeface="Consolas" panose="020B0609020204030204" pitchFamily="49" charset="0"/>
              </a:rPr>
              <a:t>: </a:t>
            </a:r>
            <a:r>
              <a:rPr lang="en-US">
                <a:solidFill>
                  <a:srgbClr val="A31515"/>
                </a:solidFill>
                <a:latin typeface="Consolas" panose="020B0609020204030204" pitchFamily="49" charset="0"/>
              </a:rPr>
              <a:t>'./idea-details.page.html'</a:t>
            </a:r>
            <a:r>
              <a:rPr lang="en-US">
                <a:solidFill>
                  <a:srgbClr val="000000"/>
                </a:solidFill>
                <a:latin typeface="Consolas" panose="020B0609020204030204" pitchFamily="49" charset="0"/>
              </a:rPr>
              <a:t>,</a:t>
            </a:r>
          </a:p>
          <a:p>
            <a:pPr marL="114300" indent="0">
              <a:buNone/>
            </a:pPr>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styleUrls</a:t>
            </a:r>
            <a:r>
              <a:rPr lang="en-US">
                <a:solidFill>
                  <a:srgbClr val="000000"/>
                </a:solidFill>
                <a:latin typeface="Consolas" panose="020B0609020204030204" pitchFamily="49" charset="0"/>
              </a:rPr>
              <a:t>: [</a:t>
            </a:r>
            <a:r>
              <a:rPr lang="en-US">
                <a:solidFill>
                  <a:srgbClr val="A31515"/>
                </a:solidFill>
                <a:latin typeface="Consolas" panose="020B0609020204030204" pitchFamily="49" charset="0"/>
              </a:rPr>
              <a:t>'./idea-</a:t>
            </a:r>
            <a:r>
              <a:rPr lang="en-US" err="1">
                <a:solidFill>
                  <a:srgbClr val="A31515"/>
                </a:solidFill>
                <a:latin typeface="Consolas" panose="020B0609020204030204" pitchFamily="49" charset="0"/>
              </a:rPr>
              <a:t>details.page.scss</a:t>
            </a:r>
            <a:r>
              <a:rPr lang="en-US">
                <a:solidFill>
                  <a:srgbClr val="A31515"/>
                </a:solidFill>
                <a:latin typeface="Consolas" panose="020B0609020204030204" pitchFamily="49" charset="0"/>
              </a:rPr>
              <a:t>'</a:t>
            </a:r>
            <a:r>
              <a:rPr lang="en-US">
                <a:solidFill>
                  <a:srgbClr val="000000"/>
                </a:solidFill>
                <a:latin typeface="Consolas" panose="020B0609020204030204" pitchFamily="49" charset="0"/>
              </a:rPr>
              <a:t>],</a:t>
            </a:r>
          </a:p>
          <a:p>
            <a:pPr marL="114300" indent="0">
              <a:buNone/>
            </a:pPr>
            <a:r>
              <a:rPr lang="en-US">
                <a:solidFill>
                  <a:srgbClr val="000000"/>
                </a:solidFill>
                <a:latin typeface="Consolas" panose="020B0609020204030204" pitchFamily="49" charset="0"/>
              </a:rPr>
              <a:t>})</a:t>
            </a:r>
          </a:p>
          <a:p>
            <a:pPr marL="114300" indent="0">
              <a:buNone/>
            </a:pPr>
            <a:r>
              <a:rPr lang="en-US">
                <a:solidFill>
                  <a:srgbClr val="0000FF"/>
                </a:solidFill>
                <a:latin typeface="Consolas" panose="020B0609020204030204" pitchFamily="49" charset="0"/>
              </a:rPr>
              <a:t>export</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class</a:t>
            </a:r>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IdeaDetailsPage</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implements</a:t>
            </a:r>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OnInit</a:t>
            </a:r>
            <a:r>
              <a:rPr lang="en-US">
                <a:solidFill>
                  <a:srgbClr val="000000"/>
                </a:solidFill>
                <a:latin typeface="Consolas" panose="020B0609020204030204" pitchFamily="49" charset="0"/>
              </a:rPr>
              <a:t> {</a:t>
            </a:r>
          </a:p>
          <a:p>
            <a:pPr marL="114300" indent="0">
              <a:buNone/>
            </a:pPr>
            <a:r>
              <a:rPr lang="en-US">
                <a:solidFill>
                  <a:srgbClr val="000000"/>
                </a:solidFill>
                <a:latin typeface="Consolas" panose="020B0609020204030204" pitchFamily="49" charset="0"/>
              </a:rPr>
              <a:t> </a:t>
            </a:r>
          </a:p>
          <a:p>
            <a:pPr marL="114300" indent="0">
              <a:buNone/>
            </a:pPr>
            <a:r>
              <a:rPr lang="en-US">
                <a:solidFill>
                  <a:srgbClr val="000000"/>
                </a:solidFill>
                <a:latin typeface="Consolas" panose="020B0609020204030204" pitchFamily="49" charset="0"/>
              </a:rPr>
              <a:t>  idea: Idea = {</a:t>
            </a:r>
          </a:p>
          <a:p>
            <a:pPr marL="114300" indent="0">
              <a:buNone/>
            </a:pPr>
            <a:r>
              <a:rPr lang="en-US">
                <a:solidFill>
                  <a:srgbClr val="000000"/>
                </a:solidFill>
                <a:latin typeface="Consolas" panose="020B0609020204030204" pitchFamily="49" charset="0"/>
              </a:rPr>
              <a:t>    name: </a:t>
            </a:r>
            <a:r>
              <a:rPr lang="en-US">
                <a:solidFill>
                  <a:srgbClr val="A31515"/>
                </a:solidFill>
                <a:latin typeface="Consolas" panose="020B0609020204030204" pitchFamily="49" charset="0"/>
              </a:rPr>
              <a:t>''</a:t>
            </a:r>
            <a:r>
              <a:rPr lang="en-US">
                <a:solidFill>
                  <a:srgbClr val="000000"/>
                </a:solidFill>
                <a:latin typeface="Consolas" panose="020B0609020204030204" pitchFamily="49" charset="0"/>
              </a:rPr>
              <a:t>,</a:t>
            </a:r>
          </a:p>
          <a:p>
            <a:pPr marL="114300" indent="0">
              <a:buNone/>
            </a:pPr>
            <a:r>
              <a:rPr lang="en-US">
                <a:solidFill>
                  <a:srgbClr val="000000"/>
                </a:solidFill>
                <a:latin typeface="Consolas" panose="020B0609020204030204" pitchFamily="49" charset="0"/>
              </a:rPr>
              <a:t>    notes: </a:t>
            </a:r>
            <a:r>
              <a:rPr lang="en-US">
                <a:solidFill>
                  <a:srgbClr val="A31515"/>
                </a:solidFill>
                <a:latin typeface="Consolas" panose="020B0609020204030204" pitchFamily="49" charset="0"/>
              </a:rPr>
              <a:t>''</a:t>
            </a:r>
            <a:endParaRPr lang="en-US">
              <a:solidFill>
                <a:srgbClr val="000000"/>
              </a:solidFill>
              <a:latin typeface="Consolas" panose="020B0609020204030204" pitchFamily="49" charset="0"/>
            </a:endParaRPr>
          </a:p>
          <a:p>
            <a:pPr marL="114300" indent="0">
              <a:buNone/>
            </a:pPr>
            <a:r>
              <a:rPr lang="en-US">
                <a:solidFill>
                  <a:srgbClr val="000000"/>
                </a:solidFill>
                <a:latin typeface="Consolas" panose="020B0609020204030204" pitchFamily="49" charset="0"/>
              </a:rPr>
              <a:t>  };</a:t>
            </a:r>
          </a:p>
          <a:p>
            <a:pPr marL="114300" indent="0">
              <a:buNone/>
            </a:pPr>
            <a:r>
              <a:rPr lang="en-US">
                <a:solidFill>
                  <a:srgbClr val="000000"/>
                </a:solidFill>
                <a:latin typeface="Consolas" panose="020B0609020204030204" pitchFamily="49" charset="0"/>
              </a:rPr>
              <a:t> </a:t>
            </a:r>
          </a:p>
          <a:p>
            <a:pPr marL="114300" indent="0">
              <a:buNone/>
            </a:pP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constructor</a:t>
            </a:r>
            <a:r>
              <a:rPr lang="en-US">
                <a:solidFill>
                  <a:srgbClr val="000000"/>
                </a:solidFill>
                <a:latin typeface="Consolas" panose="020B0609020204030204" pitchFamily="49" charset="0"/>
              </a:rPr>
              <a:t>(</a:t>
            </a:r>
            <a:r>
              <a:rPr lang="en-US">
                <a:solidFill>
                  <a:srgbClr val="0000FF"/>
                </a:solidFill>
                <a:latin typeface="Consolas" panose="020B0609020204030204" pitchFamily="49" charset="0"/>
              </a:rPr>
              <a:t>private</a:t>
            </a:r>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activatedRoute</a:t>
            </a:r>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ActivatedRoute</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private</a:t>
            </a:r>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ideaService</a:t>
            </a:r>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FBSrvService</a:t>
            </a:r>
            <a:r>
              <a:rPr lang="en-US">
                <a:solidFill>
                  <a:srgbClr val="000000"/>
                </a:solidFill>
                <a:latin typeface="Consolas" panose="020B0609020204030204" pitchFamily="49" charset="0"/>
              </a:rPr>
              <a:t>,</a:t>
            </a:r>
          </a:p>
          <a:p>
            <a:pPr marL="114300" indent="0">
              <a:buNone/>
            </a:pP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private</a:t>
            </a:r>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toastCtrl</a:t>
            </a:r>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ToastController</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private</a:t>
            </a:r>
            <a:r>
              <a:rPr lang="en-US">
                <a:solidFill>
                  <a:srgbClr val="000000"/>
                </a:solidFill>
                <a:latin typeface="Consolas" panose="020B0609020204030204" pitchFamily="49" charset="0"/>
              </a:rPr>
              <a:t> router: Router) { }</a:t>
            </a:r>
          </a:p>
          <a:p>
            <a:pPr marL="114300" indent="0">
              <a:buNone/>
            </a:pPr>
            <a:endParaRPr lang="en-US"/>
          </a:p>
        </p:txBody>
      </p:sp>
    </p:spTree>
    <p:extLst>
      <p:ext uri="{BB962C8B-B14F-4D97-AF65-F5344CB8AC3E}">
        <p14:creationId xmlns:p14="http://schemas.microsoft.com/office/powerpoint/2010/main" val="19094751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620000" cy="6172200"/>
          </a:xfrm>
        </p:spPr>
        <p:txBody>
          <a:bodyPr>
            <a:normAutofit fontScale="62500" lnSpcReduction="20000"/>
          </a:bodyPr>
          <a:lstStyle/>
          <a:p>
            <a:pPr marL="114300" indent="0">
              <a:buNone/>
            </a:pPr>
            <a:r>
              <a:rPr lang="en-US">
                <a:solidFill>
                  <a:srgbClr val="000000"/>
                </a:solidFill>
                <a:latin typeface="Consolas" panose="020B0609020204030204" pitchFamily="49" charset="0"/>
              </a:rPr>
              <a:t> </a:t>
            </a:r>
            <a:r>
              <a:rPr lang="en-US" b="1" err="1">
                <a:solidFill>
                  <a:srgbClr val="000000"/>
                </a:solidFill>
                <a:latin typeface="Consolas" panose="020B0609020204030204" pitchFamily="49" charset="0"/>
              </a:rPr>
              <a:t>ngOnInit</a:t>
            </a:r>
            <a:r>
              <a:rPr lang="en-US">
                <a:solidFill>
                  <a:srgbClr val="000000"/>
                </a:solidFill>
                <a:latin typeface="Consolas" panose="020B0609020204030204" pitchFamily="49" charset="0"/>
              </a:rPr>
              <a:t>() { }</a:t>
            </a:r>
          </a:p>
          <a:p>
            <a:pPr marL="114300" indent="0">
              <a:buNone/>
            </a:pPr>
            <a:r>
              <a:rPr lang="en-US">
                <a:solidFill>
                  <a:srgbClr val="000000"/>
                </a:solidFill>
                <a:latin typeface="Consolas" panose="020B0609020204030204" pitchFamily="49" charset="0"/>
              </a:rPr>
              <a:t> </a:t>
            </a:r>
          </a:p>
          <a:p>
            <a:pPr marL="114300" indent="0">
              <a:buNone/>
            </a:pPr>
            <a:r>
              <a:rPr lang="en-US">
                <a:solidFill>
                  <a:srgbClr val="000000"/>
                </a:solidFill>
                <a:latin typeface="Consolas" panose="020B0609020204030204" pitchFamily="49" charset="0"/>
              </a:rPr>
              <a:t>  </a:t>
            </a:r>
            <a:r>
              <a:rPr lang="en-US" b="1" err="1">
                <a:solidFill>
                  <a:srgbClr val="000000"/>
                </a:solidFill>
                <a:latin typeface="Consolas" panose="020B0609020204030204" pitchFamily="49" charset="0"/>
              </a:rPr>
              <a:t>ionViewWillEnter</a:t>
            </a:r>
            <a:r>
              <a:rPr lang="en-US">
                <a:solidFill>
                  <a:srgbClr val="000000"/>
                </a:solidFill>
                <a:latin typeface="Consolas" panose="020B0609020204030204" pitchFamily="49" charset="0"/>
              </a:rPr>
              <a:t>() {</a:t>
            </a:r>
          </a:p>
          <a:p>
            <a:pPr marL="114300" indent="0">
              <a:buNone/>
            </a:pP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let</a:t>
            </a:r>
            <a:r>
              <a:rPr lang="en-US">
                <a:solidFill>
                  <a:srgbClr val="000000"/>
                </a:solidFill>
                <a:latin typeface="Consolas" panose="020B0609020204030204" pitchFamily="49" charset="0"/>
              </a:rPr>
              <a:t> id = </a:t>
            </a:r>
            <a:r>
              <a:rPr lang="en-US" err="1">
                <a:solidFill>
                  <a:srgbClr val="0000FF"/>
                </a:solidFill>
                <a:latin typeface="Consolas" panose="020B0609020204030204" pitchFamily="49" charset="0"/>
              </a:rPr>
              <a:t>this</a:t>
            </a:r>
            <a:r>
              <a:rPr lang="en-US" err="1">
                <a:solidFill>
                  <a:srgbClr val="000000"/>
                </a:solidFill>
                <a:latin typeface="Consolas" panose="020B0609020204030204" pitchFamily="49" charset="0"/>
              </a:rPr>
              <a:t>.activatedRoute.snapshot.paramMap.get</a:t>
            </a:r>
            <a:r>
              <a:rPr lang="en-US">
                <a:solidFill>
                  <a:srgbClr val="000000"/>
                </a:solidFill>
                <a:latin typeface="Consolas" panose="020B0609020204030204" pitchFamily="49" charset="0"/>
              </a:rPr>
              <a:t>(</a:t>
            </a:r>
            <a:r>
              <a:rPr lang="en-US">
                <a:solidFill>
                  <a:srgbClr val="A31515"/>
                </a:solidFill>
                <a:latin typeface="Consolas" panose="020B0609020204030204" pitchFamily="49" charset="0"/>
              </a:rPr>
              <a:t>'id'</a:t>
            </a:r>
            <a:r>
              <a:rPr lang="en-US">
                <a:solidFill>
                  <a:srgbClr val="000000"/>
                </a:solidFill>
                <a:latin typeface="Consolas" panose="020B0609020204030204" pitchFamily="49" charset="0"/>
              </a:rPr>
              <a:t>);</a:t>
            </a:r>
          </a:p>
          <a:p>
            <a:pPr marL="114300" indent="0">
              <a:buNone/>
            </a:pP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if</a:t>
            </a:r>
            <a:r>
              <a:rPr lang="en-US">
                <a:solidFill>
                  <a:srgbClr val="000000"/>
                </a:solidFill>
                <a:latin typeface="Consolas" panose="020B0609020204030204" pitchFamily="49" charset="0"/>
              </a:rPr>
              <a:t> (id) {</a:t>
            </a:r>
          </a:p>
          <a:p>
            <a:pPr marL="114300" indent="0">
              <a:buNone/>
            </a:pPr>
            <a:r>
              <a:rPr lang="en-US">
                <a:solidFill>
                  <a:srgbClr val="000000"/>
                </a:solidFill>
                <a:latin typeface="Consolas" panose="020B0609020204030204" pitchFamily="49" charset="0"/>
              </a:rPr>
              <a:t>      </a:t>
            </a:r>
            <a:r>
              <a:rPr lang="en-US" err="1">
                <a:solidFill>
                  <a:srgbClr val="0000FF"/>
                </a:solidFill>
                <a:latin typeface="Consolas" panose="020B0609020204030204" pitchFamily="49" charset="0"/>
              </a:rPr>
              <a:t>this</a:t>
            </a:r>
            <a:r>
              <a:rPr lang="en-US" err="1">
                <a:solidFill>
                  <a:srgbClr val="000000"/>
                </a:solidFill>
                <a:latin typeface="Consolas" panose="020B0609020204030204" pitchFamily="49" charset="0"/>
              </a:rPr>
              <a:t>.ideaService.getIdea</a:t>
            </a:r>
            <a:r>
              <a:rPr lang="en-US">
                <a:solidFill>
                  <a:srgbClr val="000000"/>
                </a:solidFill>
                <a:latin typeface="Consolas" panose="020B0609020204030204" pitchFamily="49" charset="0"/>
              </a:rPr>
              <a:t>(id).subscribe(idea </a:t>
            </a:r>
            <a:r>
              <a:rPr lang="en-US">
                <a:solidFill>
                  <a:srgbClr val="0000FF"/>
                </a:solidFill>
                <a:latin typeface="Consolas" panose="020B0609020204030204" pitchFamily="49" charset="0"/>
              </a:rPr>
              <a:t>=&gt;</a:t>
            </a:r>
            <a:r>
              <a:rPr lang="en-US">
                <a:solidFill>
                  <a:srgbClr val="000000"/>
                </a:solidFill>
                <a:latin typeface="Consolas" panose="020B0609020204030204" pitchFamily="49" charset="0"/>
              </a:rPr>
              <a:t> {</a:t>
            </a:r>
          </a:p>
          <a:p>
            <a:pPr marL="114300" indent="0">
              <a:buNone/>
            </a:pPr>
            <a:r>
              <a:rPr lang="en-US">
                <a:solidFill>
                  <a:srgbClr val="000000"/>
                </a:solidFill>
                <a:latin typeface="Consolas" panose="020B0609020204030204" pitchFamily="49" charset="0"/>
              </a:rPr>
              <a:t>        </a:t>
            </a:r>
            <a:r>
              <a:rPr lang="en-US" err="1">
                <a:solidFill>
                  <a:srgbClr val="0000FF"/>
                </a:solidFill>
                <a:latin typeface="Consolas" panose="020B0609020204030204" pitchFamily="49" charset="0"/>
              </a:rPr>
              <a:t>this</a:t>
            </a:r>
            <a:r>
              <a:rPr lang="en-US" err="1">
                <a:solidFill>
                  <a:srgbClr val="000000"/>
                </a:solidFill>
                <a:latin typeface="Consolas" panose="020B0609020204030204" pitchFamily="49" charset="0"/>
              </a:rPr>
              <a:t>.idea</a:t>
            </a:r>
            <a:r>
              <a:rPr lang="en-US">
                <a:solidFill>
                  <a:srgbClr val="000000"/>
                </a:solidFill>
                <a:latin typeface="Consolas" panose="020B0609020204030204" pitchFamily="49" charset="0"/>
              </a:rPr>
              <a:t> = idea;</a:t>
            </a:r>
          </a:p>
          <a:p>
            <a:pPr marL="114300" indent="0">
              <a:buNone/>
            </a:pPr>
            <a:r>
              <a:rPr lang="en-US">
                <a:solidFill>
                  <a:srgbClr val="000000"/>
                </a:solidFill>
                <a:latin typeface="Consolas" panose="020B0609020204030204" pitchFamily="49" charset="0"/>
              </a:rPr>
              <a:t>      });</a:t>
            </a:r>
          </a:p>
          <a:p>
            <a:pPr marL="114300" indent="0">
              <a:buNone/>
            </a:pPr>
            <a:r>
              <a:rPr lang="en-US">
                <a:solidFill>
                  <a:srgbClr val="000000"/>
                </a:solidFill>
                <a:latin typeface="Consolas" panose="020B0609020204030204" pitchFamily="49" charset="0"/>
              </a:rPr>
              <a:t>    }</a:t>
            </a:r>
          </a:p>
          <a:p>
            <a:pPr marL="114300" indent="0">
              <a:buNone/>
            </a:pPr>
            <a:r>
              <a:rPr lang="en-US">
                <a:solidFill>
                  <a:srgbClr val="000000"/>
                </a:solidFill>
                <a:latin typeface="Consolas" panose="020B0609020204030204" pitchFamily="49" charset="0"/>
              </a:rPr>
              <a:t>  }</a:t>
            </a:r>
          </a:p>
          <a:p>
            <a:pPr marL="114300" indent="0">
              <a:buNone/>
            </a:pPr>
            <a:endParaRPr lang="en-US">
              <a:solidFill>
                <a:srgbClr val="000000"/>
              </a:solidFill>
              <a:latin typeface="Consolas" panose="020B0609020204030204" pitchFamily="49" charset="0"/>
            </a:endParaRPr>
          </a:p>
          <a:p>
            <a:pPr marL="114300" indent="0">
              <a:buNone/>
            </a:pPr>
            <a:r>
              <a:rPr lang="en-US">
                <a:solidFill>
                  <a:srgbClr val="000000"/>
                </a:solidFill>
                <a:latin typeface="Consolas" panose="020B0609020204030204" pitchFamily="49" charset="0"/>
              </a:rPr>
              <a:t>  </a:t>
            </a:r>
            <a:r>
              <a:rPr lang="en-US" b="1" err="1">
                <a:solidFill>
                  <a:srgbClr val="000000"/>
                </a:solidFill>
                <a:latin typeface="Consolas" panose="020B0609020204030204" pitchFamily="49" charset="0"/>
              </a:rPr>
              <a:t>addIdea</a:t>
            </a:r>
            <a:r>
              <a:rPr lang="en-US">
                <a:solidFill>
                  <a:srgbClr val="000000"/>
                </a:solidFill>
                <a:latin typeface="Consolas" panose="020B0609020204030204" pitchFamily="49" charset="0"/>
              </a:rPr>
              <a:t>() {</a:t>
            </a:r>
          </a:p>
          <a:p>
            <a:pPr marL="114300" indent="0">
              <a:buNone/>
            </a:pPr>
            <a:r>
              <a:rPr lang="en-US">
                <a:solidFill>
                  <a:srgbClr val="000000"/>
                </a:solidFill>
                <a:latin typeface="Consolas" panose="020B0609020204030204" pitchFamily="49" charset="0"/>
              </a:rPr>
              <a:t>    </a:t>
            </a:r>
            <a:r>
              <a:rPr lang="en-US" err="1">
                <a:solidFill>
                  <a:srgbClr val="0000FF"/>
                </a:solidFill>
                <a:latin typeface="Consolas" panose="020B0609020204030204" pitchFamily="49" charset="0"/>
              </a:rPr>
              <a:t>this</a:t>
            </a:r>
            <a:r>
              <a:rPr lang="en-US" err="1">
                <a:solidFill>
                  <a:srgbClr val="000000"/>
                </a:solidFill>
                <a:latin typeface="Consolas" panose="020B0609020204030204" pitchFamily="49" charset="0"/>
              </a:rPr>
              <a:t>.ideaService.addIdea</a:t>
            </a:r>
            <a:r>
              <a:rPr lang="en-US">
                <a:solidFill>
                  <a:srgbClr val="000000"/>
                </a:solidFill>
                <a:latin typeface="Consolas" panose="020B0609020204030204" pitchFamily="49" charset="0"/>
              </a:rPr>
              <a:t>(</a:t>
            </a:r>
            <a:r>
              <a:rPr lang="en-US" err="1">
                <a:solidFill>
                  <a:srgbClr val="0000FF"/>
                </a:solidFill>
                <a:latin typeface="Consolas" panose="020B0609020204030204" pitchFamily="49" charset="0"/>
              </a:rPr>
              <a:t>this</a:t>
            </a:r>
            <a:r>
              <a:rPr lang="en-US" err="1">
                <a:solidFill>
                  <a:srgbClr val="000000"/>
                </a:solidFill>
                <a:latin typeface="Consolas" panose="020B0609020204030204" pitchFamily="49" charset="0"/>
              </a:rPr>
              <a:t>.idea</a:t>
            </a:r>
            <a:r>
              <a:rPr lang="en-US">
                <a:solidFill>
                  <a:srgbClr val="000000"/>
                </a:solidFill>
                <a:latin typeface="Consolas" panose="020B0609020204030204" pitchFamily="49" charset="0"/>
              </a:rPr>
              <a:t>).then(() </a:t>
            </a:r>
            <a:r>
              <a:rPr lang="en-US">
                <a:solidFill>
                  <a:srgbClr val="0000FF"/>
                </a:solidFill>
                <a:latin typeface="Consolas" panose="020B0609020204030204" pitchFamily="49" charset="0"/>
              </a:rPr>
              <a:t>=&gt;</a:t>
            </a:r>
            <a:r>
              <a:rPr lang="en-US">
                <a:solidFill>
                  <a:srgbClr val="000000"/>
                </a:solidFill>
                <a:latin typeface="Consolas" panose="020B0609020204030204" pitchFamily="49" charset="0"/>
              </a:rPr>
              <a:t> {</a:t>
            </a:r>
          </a:p>
          <a:p>
            <a:pPr marL="114300" indent="0">
              <a:buNone/>
            </a:pPr>
            <a:r>
              <a:rPr lang="en-US">
                <a:solidFill>
                  <a:srgbClr val="000000"/>
                </a:solidFill>
                <a:latin typeface="Consolas" panose="020B0609020204030204" pitchFamily="49" charset="0"/>
              </a:rPr>
              <a:t>      </a:t>
            </a:r>
            <a:r>
              <a:rPr lang="en-US" err="1">
                <a:solidFill>
                  <a:srgbClr val="0000FF"/>
                </a:solidFill>
                <a:latin typeface="Consolas" panose="020B0609020204030204" pitchFamily="49" charset="0"/>
              </a:rPr>
              <a:t>this</a:t>
            </a:r>
            <a:r>
              <a:rPr lang="en-US" err="1">
                <a:solidFill>
                  <a:srgbClr val="000000"/>
                </a:solidFill>
                <a:latin typeface="Consolas" panose="020B0609020204030204" pitchFamily="49" charset="0"/>
              </a:rPr>
              <a:t>.router.navigateByUrl</a:t>
            </a:r>
            <a:r>
              <a:rPr lang="en-US">
                <a:solidFill>
                  <a:srgbClr val="000000"/>
                </a:solidFill>
                <a:latin typeface="Consolas" panose="020B0609020204030204" pitchFamily="49" charset="0"/>
              </a:rPr>
              <a:t>(</a:t>
            </a:r>
            <a:r>
              <a:rPr lang="en-US">
                <a:solidFill>
                  <a:srgbClr val="A31515"/>
                </a:solidFill>
                <a:latin typeface="Consolas" panose="020B0609020204030204" pitchFamily="49" charset="0"/>
              </a:rPr>
              <a:t>'/'</a:t>
            </a:r>
            <a:r>
              <a:rPr lang="en-US">
                <a:solidFill>
                  <a:srgbClr val="000000"/>
                </a:solidFill>
                <a:latin typeface="Consolas" panose="020B0609020204030204" pitchFamily="49" charset="0"/>
              </a:rPr>
              <a:t>);</a:t>
            </a:r>
          </a:p>
          <a:p>
            <a:pPr marL="114300" indent="0">
              <a:buNone/>
            </a:pPr>
            <a:r>
              <a:rPr lang="en-US">
                <a:solidFill>
                  <a:srgbClr val="000000"/>
                </a:solidFill>
                <a:latin typeface="Consolas" panose="020B0609020204030204" pitchFamily="49" charset="0"/>
              </a:rPr>
              <a:t>      </a:t>
            </a:r>
            <a:r>
              <a:rPr lang="en-US" err="1">
                <a:solidFill>
                  <a:srgbClr val="0000FF"/>
                </a:solidFill>
                <a:latin typeface="Consolas" panose="020B0609020204030204" pitchFamily="49" charset="0"/>
              </a:rPr>
              <a:t>this</a:t>
            </a:r>
            <a:r>
              <a:rPr lang="en-US" err="1">
                <a:solidFill>
                  <a:srgbClr val="000000"/>
                </a:solidFill>
                <a:latin typeface="Consolas" panose="020B0609020204030204" pitchFamily="49" charset="0"/>
              </a:rPr>
              <a:t>.showToast</a:t>
            </a:r>
            <a:r>
              <a:rPr lang="en-US">
                <a:solidFill>
                  <a:srgbClr val="000000"/>
                </a:solidFill>
                <a:latin typeface="Consolas" panose="020B0609020204030204" pitchFamily="49" charset="0"/>
              </a:rPr>
              <a:t>(</a:t>
            </a:r>
            <a:r>
              <a:rPr lang="en-US">
                <a:solidFill>
                  <a:srgbClr val="A31515"/>
                </a:solidFill>
                <a:latin typeface="Consolas" panose="020B0609020204030204" pitchFamily="49" charset="0"/>
              </a:rPr>
              <a:t>'Idea added'</a:t>
            </a:r>
            <a:r>
              <a:rPr lang="en-US">
                <a:solidFill>
                  <a:srgbClr val="000000"/>
                </a:solidFill>
                <a:latin typeface="Consolas" panose="020B0609020204030204" pitchFamily="49" charset="0"/>
              </a:rPr>
              <a:t>);</a:t>
            </a:r>
          </a:p>
          <a:p>
            <a:pPr marL="114300" indent="0">
              <a:buNone/>
            </a:pPr>
            <a:r>
              <a:rPr lang="en-US">
                <a:solidFill>
                  <a:srgbClr val="000000"/>
                </a:solidFill>
                <a:latin typeface="Consolas" panose="020B0609020204030204" pitchFamily="49" charset="0"/>
              </a:rPr>
              <a:t>    }, err </a:t>
            </a:r>
            <a:r>
              <a:rPr lang="en-US">
                <a:solidFill>
                  <a:srgbClr val="0000FF"/>
                </a:solidFill>
                <a:latin typeface="Consolas" panose="020B0609020204030204" pitchFamily="49" charset="0"/>
              </a:rPr>
              <a:t>=&gt;</a:t>
            </a:r>
            <a:r>
              <a:rPr lang="en-US">
                <a:solidFill>
                  <a:srgbClr val="000000"/>
                </a:solidFill>
                <a:latin typeface="Consolas" panose="020B0609020204030204" pitchFamily="49" charset="0"/>
              </a:rPr>
              <a:t> {</a:t>
            </a:r>
          </a:p>
          <a:p>
            <a:pPr marL="114300" indent="0">
              <a:buNone/>
            </a:pPr>
            <a:r>
              <a:rPr lang="en-US">
                <a:solidFill>
                  <a:srgbClr val="000000"/>
                </a:solidFill>
                <a:latin typeface="Consolas" panose="020B0609020204030204" pitchFamily="49" charset="0"/>
              </a:rPr>
              <a:t>      </a:t>
            </a:r>
            <a:r>
              <a:rPr lang="en-US" err="1">
                <a:solidFill>
                  <a:srgbClr val="0000FF"/>
                </a:solidFill>
                <a:latin typeface="Consolas" panose="020B0609020204030204" pitchFamily="49" charset="0"/>
              </a:rPr>
              <a:t>this</a:t>
            </a:r>
            <a:r>
              <a:rPr lang="en-US" err="1">
                <a:solidFill>
                  <a:srgbClr val="000000"/>
                </a:solidFill>
                <a:latin typeface="Consolas" panose="020B0609020204030204" pitchFamily="49" charset="0"/>
              </a:rPr>
              <a:t>.showToast</a:t>
            </a:r>
            <a:r>
              <a:rPr lang="en-US">
                <a:solidFill>
                  <a:srgbClr val="000000"/>
                </a:solidFill>
                <a:latin typeface="Consolas" panose="020B0609020204030204" pitchFamily="49" charset="0"/>
              </a:rPr>
              <a:t>(</a:t>
            </a:r>
            <a:r>
              <a:rPr lang="en-US">
                <a:solidFill>
                  <a:srgbClr val="A31515"/>
                </a:solidFill>
                <a:latin typeface="Consolas" panose="020B0609020204030204" pitchFamily="49" charset="0"/>
              </a:rPr>
              <a:t>'There was a problem adding your idea :('</a:t>
            </a:r>
            <a:r>
              <a:rPr lang="en-US">
                <a:solidFill>
                  <a:srgbClr val="000000"/>
                </a:solidFill>
                <a:latin typeface="Consolas" panose="020B0609020204030204" pitchFamily="49" charset="0"/>
              </a:rPr>
              <a:t>);</a:t>
            </a:r>
          </a:p>
          <a:p>
            <a:pPr marL="114300" indent="0">
              <a:buNone/>
            </a:pPr>
            <a:r>
              <a:rPr lang="en-US">
                <a:solidFill>
                  <a:srgbClr val="000000"/>
                </a:solidFill>
                <a:latin typeface="Consolas" panose="020B0609020204030204" pitchFamily="49" charset="0"/>
              </a:rPr>
              <a:t>    });</a:t>
            </a:r>
          </a:p>
          <a:p>
            <a:pPr marL="114300" indent="0">
              <a:buNone/>
            </a:pPr>
            <a:r>
              <a:rPr lang="en-US">
                <a:solidFill>
                  <a:srgbClr val="000000"/>
                </a:solidFill>
                <a:latin typeface="Consolas" panose="020B0609020204030204" pitchFamily="49" charset="0"/>
              </a:rPr>
              <a:t>  }</a:t>
            </a:r>
          </a:p>
          <a:p>
            <a:pPr marL="114300" indent="0">
              <a:buNone/>
            </a:pPr>
            <a:endParaRPr lang="en-US">
              <a:solidFill>
                <a:srgbClr val="000000"/>
              </a:solidFill>
              <a:latin typeface="Consolas" panose="020B0609020204030204" pitchFamily="49" charset="0"/>
            </a:endParaRPr>
          </a:p>
          <a:p>
            <a:pPr marL="114300" indent="0">
              <a:buNone/>
            </a:pPr>
            <a:r>
              <a:rPr lang="en-US">
                <a:solidFill>
                  <a:srgbClr val="000000"/>
                </a:solidFill>
                <a:latin typeface="Consolas" panose="020B0609020204030204" pitchFamily="49" charset="0"/>
              </a:rPr>
              <a:t> </a:t>
            </a:r>
            <a:r>
              <a:rPr lang="en-US" b="1" err="1">
                <a:solidFill>
                  <a:srgbClr val="000000"/>
                </a:solidFill>
                <a:latin typeface="Consolas" panose="020B0609020204030204" pitchFamily="49" charset="0"/>
              </a:rPr>
              <a:t>deleteIdea</a:t>
            </a:r>
            <a:r>
              <a:rPr lang="en-US">
                <a:solidFill>
                  <a:srgbClr val="000000"/>
                </a:solidFill>
                <a:latin typeface="Consolas" panose="020B0609020204030204" pitchFamily="49" charset="0"/>
              </a:rPr>
              <a:t>() {</a:t>
            </a:r>
          </a:p>
          <a:p>
            <a:pPr marL="114300" indent="0">
              <a:buNone/>
            </a:pPr>
            <a:r>
              <a:rPr lang="en-US">
                <a:solidFill>
                  <a:srgbClr val="000000"/>
                </a:solidFill>
                <a:latin typeface="Consolas" panose="020B0609020204030204" pitchFamily="49" charset="0"/>
              </a:rPr>
              <a:t>    </a:t>
            </a:r>
            <a:r>
              <a:rPr lang="en-US" err="1">
                <a:solidFill>
                  <a:srgbClr val="0000FF"/>
                </a:solidFill>
                <a:latin typeface="Consolas" panose="020B0609020204030204" pitchFamily="49" charset="0"/>
              </a:rPr>
              <a:t>this</a:t>
            </a:r>
            <a:r>
              <a:rPr lang="en-US" err="1">
                <a:solidFill>
                  <a:srgbClr val="000000"/>
                </a:solidFill>
                <a:latin typeface="Consolas" panose="020B0609020204030204" pitchFamily="49" charset="0"/>
              </a:rPr>
              <a:t>.ideaService.deleteIdea</a:t>
            </a:r>
            <a:r>
              <a:rPr lang="en-US">
                <a:solidFill>
                  <a:srgbClr val="000000"/>
                </a:solidFill>
                <a:latin typeface="Consolas" panose="020B0609020204030204" pitchFamily="49" charset="0"/>
              </a:rPr>
              <a:t>(</a:t>
            </a:r>
            <a:r>
              <a:rPr lang="en-US">
                <a:solidFill>
                  <a:srgbClr val="0000FF"/>
                </a:solidFill>
                <a:latin typeface="Consolas" panose="020B0609020204030204" pitchFamily="49" charset="0"/>
              </a:rPr>
              <a:t>this</a:t>
            </a:r>
            <a:r>
              <a:rPr lang="en-US">
                <a:solidFill>
                  <a:srgbClr val="000000"/>
                </a:solidFill>
                <a:latin typeface="Consolas" panose="020B0609020204030204" pitchFamily="49" charset="0"/>
              </a:rPr>
              <a:t>.idea.id).then(() </a:t>
            </a:r>
            <a:r>
              <a:rPr lang="en-US">
                <a:solidFill>
                  <a:srgbClr val="0000FF"/>
                </a:solidFill>
                <a:latin typeface="Consolas" panose="020B0609020204030204" pitchFamily="49" charset="0"/>
              </a:rPr>
              <a:t>=&gt;</a:t>
            </a:r>
            <a:r>
              <a:rPr lang="en-US">
                <a:solidFill>
                  <a:srgbClr val="000000"/>
                </a:solidFill>
                <a:latin typeface="Consolas" panose="020B0609020204030204" pitchFamily="49" charset="0"/>
              </a:rPr>
              <a:t> {</a:t>
            </a:r>
          </a:p>
          <a:p>
            <a:pPr marL="114300" indent="0">
              <a:buNone/>
            </a:pPr>
            <a:r>
              <a:rPr lang="en-US">
                <a:solidFill>
                  <a:srgbClr val="000000"/>
                </a:solidFill>
                <a:latin typeface="Consolas" panose="020B0609020204030204" pitchFamily="49" charset="0"/>
              </a:rPr>
              <a:t>      </a:t>
            </a:r>
            <a:r>
              <a:rPr lang="en-US" err="1">
                <a:solidFill>
                  <a:srgbClr val="0000FF"/>
                </a:solidFill>
                <a:latin typeface="Consolas" panose="020B0609020204030204" pitchFamily="49" charset="0"/>
              </a:rPr>
              <a:t>this</a:t>
            </a:r>
            <a:r>
              <a:rPr lang="en-US" err="1">
                <a:solidFill>
                  <a:srgbClr val="000000"/>
                </a:solidFill>
                <a:latin typeface="Consolas" panose="020B0609020204030204" pitchFamily="49" charset="0"/>
              </a:rPr>
              <a:t>.router.navigateByUrl</a:t>
            </a:r>
            <a:r>
              <a:rPr lang="en-US">
                <a:solidFill>
                  <a:srgbClr val="000000"/>
                </a:solidFill>
                <a:latin typeface="Consolas" panose="020B0609020204030204" pitchFamily="49" charset="0"/>
              </a:rPr>
              <a:t>(</a:t>
            </a:r>
            <a:r>
              <a:rPr lang="en-US">
                <a:solidFill>
                  <a:srgbClr val="A31515"/>
                </a:solidFill>
                <a:latin typeface="Consolas" panose="020B0609020204030204" pitchFamily="49" charset="0"/>
              </a:rPr>
              <a:t>'/'</a:t>
            </a:r>
            <a:r>
              <a:rPr lang="en-US">
                <a:solidFill>
                  <a:srgbClr val="000000"/>
                </a:solidFill>
                <a:latin typeface="Consolas" panose="020B0609020204030204" pitchFamily="49" charset="0"/>
              </a:rPr>
              <a:t>);</a:t>
            </a:r>
          </a:p>
          <a:p>
            <a:pPr marL="114300" indent="0">
              <a:buNone/>
            </a:pPr>
            <a:r>
              <a:rPr lang="en-US">
                <a:solidFill>
                  <a:srgbClr val="000000"/>
                </a:solidFill>
                <a:latin typeface="Consolas" panose="020B0609020204030204" pitchFamily="49" charset="0"/>
              </a:rPr>
              <a:t>      </a:t>
            </a:r>
            <a:r>
              <a:rPr lang="en-US" err="1">
                <a:solidFill>
                  <a:srgbClr val="0000FF"/>
                </a:solidFill>
                <a:latin typeface="Consolas" panose="020B0609020204030204" pitchFamily="49" charset="0"/>
              </a:rPr>
              <a:t>this</a:t>
            </a:r>
            <a:r>
              <a:rPr lang="en-US" err="1">
                <a:solidFill>
                  <a:srgbClr val="000000"/>
                </a:solidFill>
                <a:latin typeface="Consolas" panose="020B0609020204030204" pitchFamily="49" charset="0"/>
              </a:rPr>
              <a:t>.showToast</a:t>
            </a:r>
            <a:r>
              <a:rPr lang="en-US">
                <a:solidFill>
                  <a:srgbClr val="000000"/>
                </a:solidFill>
                <a:latin typeface="Consolas" panose="020B0609020204030204" pitchFamily="49" charset="0"/>
              </a:rPr>
              <a:t>(</a:t>
            </a:r>
            <a:r>
              <a:rPr lang="en-US">
                <a:solidFill>
                  <a:srgbClr val="A31515"/>
                </a:solidFill>
                <a:latin typeface="Consolas" panose="020B0609020204030204" pitchFamily="49" charset="0"/>
              </a:rPr>
              <a:t>'Idea deleted'</a:t>
            </a:r>
            <a:r>
              <a:rPr lang="en-US">
                <a:solidFill>
                  <a:srgbClr val="000000"/>
                </a:solidFill>
                <a:latin typeface="Consolas" panose="020B0609020204030204" pitchFamily="49" charset="0"/>
              </a:rPr>
              <a:t>);</a:t>
            </a:r>
          </a:p>
          <a:p>
            <a:pPr marL="114300" indent="0">
              <a:buNone/>
            </a:pPr>
            <a:r>
              <a:rPr lang="en-US">
                <a:solidFill>
                  <a:srgbClr val="000000"/>
                </a:solidFill>
                <a:latin typeface="Consolas" panose="020B0609020204030204" pitchFamily="49" charset="0"/>
              </a:rPr>
              <a:t>    }, err </a:t>
            </a:r>
            <a:r>
              <a:rPr lang="en-US">
                <a:solidFill>
                  <a:srgbClr val="0000FF"/>
                </a:solidFill>
                <a:latin typeface="Consolas" panose="020B0609020204030204" pitchFamily="49" charset="0"/>
              </a:rPr>
              <a:t>=&gt;</a:t>
            </a:r>
            <a:r>
              <a:rPr lang="en-US">
                <a:solidFill>
                  <a:srgbClr val="000000"/>
                </a:solidFill>
                <a:latin typeface="Consolas" panose="020B0609020204030204" pitchFamily="49" charset="0"/>
              </a:rPr>
              <a:t> {</a:t>
            </a:r>
          </a:p>
          <a:p>
            <a:pPr marL="114300" indent="0">
              <a:buNone/>
            </a:pPr>
            <a:r>
              <a:rPr lang="en-US">
                <a:solidFill>
                  <a:srgbClr val="000000"/>
                </a:solidFill>
                <a:latin typeface="Consolas" panose="020B0609020204030204" pitchFamily="49" charset="0"/>
              </a:rPr>
              <a:t>      </a:t>
            </a:r>
            <a:r>
              <a:rPr lang="en-US" err="1">
                <a:solidFill>
                  <a:srgbClr val="0000FF"/>
                </a:solidFill>
                <a:latin typeface="Consolas" panose="020B0609020204030204" pitchFamily="49" charset="0"/>
              </a:rPr>
              <a:t>this</a:t>
            </a:r>
            <a:r>
              <a:rPr lang="en-US" err="1">
                <a:solidFill>
                  <a:srgbClr val="000000"/>
                </a:solidFill>
                <a:latin typeface="Consolas" panose="020B0609020204030204" pitchFamily="49" charset="0"/>
              </a:rPr>
              <a:t>.showToast</a:t>
            </a:r>
            <a:r>
              <a:rPr lang="en-US">
                <a:solidFill>
                  <a:srgbClr val="000000"/>
                </a:solidFill>
                <a:latin typeface="Consolas" panose="020B0609020204030204" pitchFamily="49" charset="0"/>
              </a:rPr>
              <a:t>(</a:t>
            </a:r>
            <a:r>
              <a:rPr lang="en-US">
                <a:solidFill>
                  <a:srgbClr val="A31515"/>
                </a:solidFill>
                <a:latin typeface="Consolas" panose="020B0609020204030204" pitchFamily="49" charset="0"/>
              </a:rPr>
              <a:t>'There was a problem deleting your idea :('</a:t>
            </a:r>
            <a:r>
              <a:rPr lang="en-US">
                <a:solidFill>
                  <a:srgbClr val="000000"/>
                </a:solidFill>
                <a:latin typeface="Consolas" panose="020B0609020204030204" pitchFamily="49" charset="0"/>
              </a:rPr>
              <a:t>);</a:t>
            </a:r>
          </a:p>
          <a:p>
            <a:pPr marL="114300" indent="0">
              <a:buNone/>
            </a:pPr>
            <a:r>
              <a:rPr lang="en-US">
                <a:solidFill>
                  <a:srgbClr val="000000"/>
                </a:solidFill>
                <a:latin typeface="Consolas" panose="020B0609020204030204" pitchFamily="49" charset="0"/>
              </a:rPr>
              <a:t>    });</a:t>
            </a:r>
          </a:p>
          <a:p>
            <a:pPr marL="114300" indent="0">
              <a:buNone/>
            </a:pPr>
            <a:r>
              <a:rPr lang="en-US">
                <a:solidFill>
                  <a:srgbClr val="000000"/>
                </a:solidFill>
                <a:latin typeface="Consolas" panose="020B0609020204030204" pitchFamily="49" charset="0"/>
              </a:rPr>
              <a:t>  }</a:t>
            </a:r>
          </a:p>
          <a:p>
            <a:pPr marL="114300" indent="0">
              <a:buNone/>
            </a:pPr>
            <a:endParaRPr lang="en-US">
              <a:solidFill>
                <a:srgbClr val="000000"/>
              </a:solidFill>
              <a:latin typeface="Consolas" panose="020B0609020204030204" pitchFamily="49" charset="0"/>
            </a:endParaRPr>
          </a:p>
          <a:p>
            <a:pPr marL="114300" indent="0">
              <a:buNone/>
            </a:pPr>
            <a:endParaRPr lang="en-US"/>
          </a:p>
        </p:txBody>
      </p:sp>
    </p:spTree>
    <p:extLst>
      <p:ext uri="{BB962C8B-B14F-4D97-AF65-F5344CB8AC3E}">
        <p14:creationId xmlns:p14="http://schemas.microsoft.com/office/powerpoint/2010/main" val="28476338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7620000" cy="5715000"/>
          </a:xfrm>
        </p:spPr>
        <p:txBody>
          <a:bodyPr>
            <a:normAutofit/>
          </a:bodyPr>
          <a:lstStyle/>
          <a:p>
            <a:pPr marL="114300" indent="0">
              <a:buNone/>
            </a:pPr>
            <a:r>
              <a:rPr lang="en-US" sz="1600">
                <a:solidFill>
                  <a:srgbClr val="000000"/>
                </a:solidFill>
                <a:latin typeface="Consolas" panose="020B0609020204030204" pitchFamily="49" charset="0"/>
              </a:rPr>
              <a:t>  </a:t>
            </a:r>
            <a:r>
              <a:rPr lang="en-US" sz="1600" b="1" err="1">
                <a:solidFill>
                  <a:srgbClr val="000000"/>
                </a:solidFill>
                <a:latin typeface="Consolas" panose="020B0609020204030204" pitchFamily="49" charset="0"/>
              </a:rPr>
              <a:t>updateIdea</a:t>
            </a:r>
            <a:r>
              <a:rPr lang="en-US" sz="1600">
                <a:solidFill>
                  <a:srgbClr val="000000"/>
                </a:solidFill>
                <a:latin typeface="Consolas" panose="020B0609020204030204" pitchFamily="49" charset="0"/>
              </a:rPr>
              <a:t>() {</a:t>
            </a:r>
          </a:p>
          <a:p>
            <a:pPr marL="114300" indent="0">
              <a:buNone/>
            </a:pPr>
            <a:r>
              <a:rPr lang="en-US" sz="1600">
                <a:solidFill>
                  <a:srgbClr val="000000"/>
                </a:solidFill>
                <a:latin typeface="Consolas" panose="020B0609020204030204" pitchFamily="49" charset="0"/>
              </a:rPr>
              <a:t>    </a:t>
            </a:r>
            <a:r>
              <a:rPr lang="en-US" sz="1600" err="1">
                <a:solidFill>
                  <a:srgbClr val="0000FF"/>
                </a:solidFill>
                <a:latin typeface="Consolas" panose="020B0609020204030204" pitchFamily="49" charset="0"/>
              </a:rPr>
              <a:t>this</a:t>
            </a:r>
            <a:r>
              <a:rPr lang="en-US" sz="1600" err="1">
                <a:solidFill>
                  <a:srgbClr val="000000"/>
                </a:solidFill>
                <a:latin typeface="Consolas" panose="020B0609020204030204" pitchFamily="49" charset="0"/>
              </a:rPr>
              <a:t>.ideaService.updateIdea</a:t>
            </a:r>
            <a:r>
              <a:rPr lang="en-US" sz="1600">
                <a:solidFill>
                  <a:srgbClr val="000000"/>
                </a:solidFill>
                <a:latin typeface="Consolas" panose="020B0609020204030204" pitchFamily="49" charset="0"/>
              </a:rPr>
              <a:t>(</a:t>
            </a:r>
            <a:r>
              <a:rPr lang="en-US" sz="1600" err="1">
                <a:solidFill>
                  <a:srgbClr val="0000FF"/>
                </a:solidFill>
                <a:latin typeface="Consolas" panose="020B0609020204030204" pitchFamily="49" charset="0"/>
              </a:rPr>
              <a:t>this</a:t>
            </a:r>
            <a:r>
              <a:rPr lang="en-US" sz="1600" err="1">
                <a:solidFill>
                  <a:srgbClr val="000000"/>
                </a:solidFill>
                <a:latin typeface="Consolas" panose="020B0609020204030204" pitchFamily="49" charset="0"/>
              </a:rPr>
              <a:t>.idea</a:t>
            </a:r>
            <a:r>
              <a:rPr lang="en-US" sz="1600">
                <a:solidFill>
                  <a:srgbClr val="000000"/>
                </a:solidFill>
                <a:latin typeface="Consolas" panose="020B0609020204030204" pitchFamily="49" charset="0"/>
              </a:rPr>
              <a:t>).then(() </a:t>
            </a:r>
            <a:r>
              <a:rPr lang="en-US" sz="1600">
                <a:solidFill>
                  <a:srgbClr val="0000FF"/>
                </a:solidFill>
                <a:latin typeface="Consolas" panose="020B0609020204030204" pitchFamily="49" charset="0"/>
              </a:rPr>
              <a:t>=&gt;</a:t>
            </a:r>
            <a:r>
              <a:rPr lang="en-US" sz="1600">
                <a:solidFill>
                  <a:srgbClr val="000000"/>
                </a:solidFill>
                <a:latin typeface="Consolas" panose="020B0609020204030204" pitchFamily="49" charset="0"/>
              </a:rPr>
              <a:t> {</a:t>
            </a:r>
          </a:p>
          <a:p>
            <a:pPr marL="114300" indent="0">
              <a:buNone/>
            </a:pPr>
            <a:r>
              <a:rPr lang="en-US" sz="1600">
                <a:solidFill>
                  <a:srgbClr val="000000"/>
                </a:solidFill>
                <a:latin typeface="Consolas" panose="020B0609020204030204" pitchFamily="49" charset="0"/>
              </a:rPr>
              <a:t>      </a:t>
            </a:r>
            <a:r>
              <a:rPr lang="en-US" sz="1600" err="1">
                <a:solidFill>
                  <a:srgbClr val="0000FF"/>
                </a:solidFill>
                <a:latin typeface="Consolas" panose="020B0609020204030204" pitchFamily="49" charset="0"/>
              </a:rPr>
              <a:t>this</a:t>
            </a:r>
            <a:r>
              <a:rPr lang="en-US" sz="1600" err="1">
                <a:solidFill>
                  <a:srgbClr val="000000"/>
                </a:solidFill>
                <a:latin typeface="Consolas" panose="020B0609020204030204" pitchFamily="49" charset="0"/>
              </a:rPr>
              <a:t>.showToast</a:t>
            </a:r>
            <a:r>
              <a:rPr lang="en-US" sz="1600">
                <a:solidFill>
                  <a:srgbClr val="000000"/>
                </a:solidFill>
                <a:latin typeface="Consolas" panose="020B0609020204030204" pitchFamily="49" charset="0"/>
              </a:rPr>
              <a:t>(</a:t>
            </a:r>
            <a:r>
              <a:rPr lang="en-US" sz="1600">
                <a:solidFill>
                  <a:srgbClr val="A31515"/>
                </a:solidFill>
                <a:latin typeface="Consolas" panose="020B0609020204030204" pitchFamily="49" charset="0"/>
              </a:rPr>
              <a:t>'Idea updated'</a:t>
            </a:r>
            <a:r>
              <a:rPr lang="en-US" sz="1600">
                <a:solidFill>
                  <a:srgbClr val="000000"/>
                </a:solidFill>
                <a:latin typeface="Consolas" panose="020B0609020204030204" pitchFamily="49" charset="0"/>
              </a:rPr>
              <a:t>);</a:t>
            </a:r>
          </a:p>
          <a:p>
            <a:pPr marL="114300" indent="0">
              <a:buNone/>
            </a:pPr>
            <a:r>
              <a:rPr lang="en-US" sz="1600">
                <a:solidFill>
                  <a:srgbClr val="000000"/>
                </a:solidFill>
                <a:latin typeface="Consolas" panose="020B0609020204030204" pitchFamily="49" charset="0"/>
              </a:rPr>
              <a:t>    }, err </a:t>
            </a:r>
            <a:r>
              <a:rPr lang="en-US" sz="1600">
                <a:solidFill>
                  <a:srgbClr val="0000FF"/>
                </a:solidFill>
                <a:latin typeface="Consolas" panose="020B0609020204030204" pitchFamily="49" charset="0"/>
              </a:rPr>
              <a:t>=&gt;</a:t>
            </a:r>
            <a:r>
              <a:rPr lang="en-US" sz="1600">
                <a:solidFill>
                  <a:srgbClr val="000000"/>
                </a:solidFill>
                <a:latin typeface="Consolas" panose="020B0609020204030204" pitchFamily="49" charset="0"/>
              </a:rPr>
              <a:t> {</a:t>
            </a:r>
          </a:p>
          <a:p>
            <a:pPr marL="114300" indent="0">
              <a:buNone/>
            </a:pPr>
            <a:r>
              <a:rPr lang="en-US" sz="1600">
                <a:solidFill>
                  <a:srgbClr val="000000"/>
                </a:solidFill>
                <a:latin typeface="Consolas" panose="020B0609020204030204" pitchFamily="49" charset="0"/>
              </a:rPr>
              <a:t>      </a:t>
            </a:r>
            <a:r>
              <a:rPr lang="en-US" sz="1600" err="1">
                <a:solidFill>
                  <a:srgbClr val="0000FF"/>
                </a:solidFill>
                <a:latin typeface="Consolas" panose="020B0609020204030204" pitchFamily="49" charset="0"/>
              </a:rPr>
              <a:t>this</a:t>
            </a:r>
            <a:r>
              <a:rPr lang="en-US" sz="1600" err="1">
                <a:solidFill>
                  <a:srgbClr val="000000"/>
                </a:solidFill>
                <a:latin typeface="Consolas" panose="020B0609020204030204" pitchFamily="49" charset="0"/>
              </a:rPr>
              <a:t>.showToast</a:t>
            </a:r>
            <a:r>
              <a:rPr lang="en-US" sz="1600">
                <a:solidFill>
                  <a:srgbClr val="000000"/>
                </a:solidFill>
                <a:latin typeface="Consolas" panose="020B0609020204030204" pitchFamily="49" charset="0"/>
              </a:rPr>
              <a:t>(</a:t>
            </a:r>
            <a:r>
              <a:rPr lang="en-US" sz="1600">
                <a:solidFill>
                  <a:srgbClr val="A31515"/>
                </a:solidFill>
                <a:latin typeface="Consolas" panose="020B0609020204030204" pitchFamily="49" charset="0"/>
              </a:rPr>
              <a:t>'There was a problem updating your idea '</a:t>
            </a:r>
            <a:r>
              <a:rPr lang="en-US" sz="1600">
                <a:solidFill>
                  <a:srgbClr val="000000"/>
                </a:solidFill>
                <a:latin typeface="Consolas" panose="020B0609020204030204" pitchFamily="49" charset="0"/>
              </a:rPr>
              <a:t>);</a:t>
            </a:r>
          </a:p>
          <a:p>
            <a:pPr marL="114300" indent="0">
              <a:buNone/>
            </a:pPr>
            <a:r>
              <a:rPr lang="en-US" sz="1600">
                <a:solidFill>
                  <a:srgbClr val="000000"/>
                </a:solidFill>
                <a:latin typeface="Consolas" panose="020B0609020204030204" pitchFamily="49" charset="0"/>
              </a:rPr>
              <a:t>    });</a:t>
            </a:r>
          </a:p>
          <a:p>
            <a:pPr marL="114300" indent="0">
              <a:buNone/>
            </a:pPr>
            <a:r>
              <a:rPr lang="en-US" sz="1600">
                <a:solidFill>
                  <a:srgbClr val="000000"/>
                </a:solidFill>
                <a:latin typeface="Consolas" panose="020B0609020204030204" pitchFamily="49" charset="0"/>
              </a:rPr>
              <a:t>  }</a:t>
            </a:r>
          </a:p>
          <a:p>
            <a:pPr marL="114300" indent="0">
              <a:buNone/>
            </a:pPr>
            <a:r>
              <a:rPr lang="en-US" sz="1600">
                <a:solidFill>
                  <a:srgbClr val="000000"/>
                </a:solidFill>
                <a:latin typeface="Consolas" panose="020B0609020204030204" pitchFamily="49" charset="0"/>
              </a:rPr>
              <a:t> </a:t>
            </a:r>
          </a:p>
          <a:p>
            <a:pPr marL="114300" indent="0">
              <a:buNone/>
            </a:pPr>
            <a:r>
              <a:rPr lang="en-US" sz="1600">
                <a:solidFill>
                  <a:srgbClr val="000000"/>
                </a:solidFill>
                <a:latin typeface="Consolas" panose="020B0609020204030204" pitchFamily="49" charset="0"/>
              </a:rPr>
              <a:t>  </a:t>
            </a:r>
            <a:r>
              <a:rPr lang="en-US" sz="1600" b="1" err="1">
                <a:solidFill>
                  <a:srgbClr val="000000"/>
                </a:solidFill>
                <a:latin typeface="Consolas" panose="020B0609020204030204" pitchFamily="49" charset="0"/>
              </a:rPr>
              <a:t>showToast</a:t>
            </a:r>
            <a:r>
              <a:rPr lang="en-US" sz="1600">
                <a:solidFill>
                  <a:srgbClr val="000000"/>
                </a:solidFill>
                <a:latin typeface="Consolas" panose="020B0609020204030204" pitchFamily="49" charset="0"/>
              </a:rPr>
              <a:t>(</a:t>
            </a:r>
            <a:r>
              <a:rPr lang="en-US" sz="1600" err="1">
                <a:solidFill>
                  <a:srgbClr val="000000"/>
                </a:solidFill>
                <a:latin typeface="Consolas" panose="020B0609020204030204" pitchFamily="49" charset="0"/>
              </a:rPr>
              <a:t>msg</a:t>
            </a:r>
            <a:r>
              <a:rPr lang="en-US" sz="1600">
                <a:solidFill>
                  <a:srgbClr val="000000"/>
                </a:solidFill>
                <a:latin typeface="Consolas" panose="020B0609020204030204" pitchFamily="49" charset="0"/>
              </a:rPr>
              <a:t>) {</a:t>
            </a:r>
          </a:p>
          <a:p>
            <a:pPr marL="114300" indent="0">
              <a:buNone/>
            </a:pPr>
            <a:r>
              <a:rPr lang="en-US" sz="1600">
                <a:solidFill>
                  <a:srgbClr val="000000"/>
                </a:solidFill>
                <a:latin typeface="Consolas" panose="020B0609020204030204" pitchFamily="49" charset="0"/>
              </a:rPr>
              <a:t>    </a:t>
            </a:r>
            <a:r>
              <a:rPr lang="en-US" sz="1600" err="1">
                <a:solidFill>
                  <a:srgbClr val="0000FF"/>
                </a:solidFill>
                <a:latin typeface="Consolas" panose="020B0609020204030204" pitchFamily="49" charset="0"/>
              </a:rPr>
              <a:t>this</a:t>
            </a:r>
            <a:r>
              <a:rPr lang="en-US" sz="1600" err="1">
                <a:solidFill>
                  <a:srgbClr val="000000"/>
                </a:solidFill>
                <a:latin typeface="Consolas" panose="020B0609020204030204" pitchFamily="49" charset="0"/>
              </a:rPr>
              <a:t>.toastCtrl.create</a:t>
            </a:r>
            <a:r>
              <a:rPr lang="en-US" sz="1600">
                <a:solidFill>
                  <a:srgbClr val="000000"/>
                </a:solidFill>
                <a:latin typeface="Consolas" panose="020B0609020204030204" pitchFamily="49" charset="0"/>
              </a:rPr>
              <a:t>({</a:t>
            </a:r>
          </a:p>
          <a:p>
            <a:pPr marL="114300" indent="0">
              <a:buNone/>
            </a:pPr>
            <a:r>
              <a:rPr lang="en-US" sz="1600">
                <a:solidFill>
                  <a:srgbClr val="000000"/>
                </a:solidFill>
                <a:latin typeface="Consolas" panose="020B0609020204030204" pitchFamily="49" charset="0"/>
              </a:rPr>
              <a:t>      message: </a:t>
            </a:r>
            <a:r>
              <a:rPr lang="en-US" sz="1600" err="1">
                <a:solidFill>
                  <a:srgbClr val="000000"/>
                </a:solidFill>
                <a:latin typeface="Consolas" panose="020B0609020204030204" pitchFamily="49" charset="0"/>
              </a:rPr>
              <a:t>msg</a:t>
            </a:r>
            <a:r>
              <a:rPr lang="en-US" sz="1600">
                <a:solidFill>
                  <a:srgbClr val="000000"/>
                </a:solidFill>
                <a:latin typeface="Consolas" panose="020B0609020204030204" pitchFamily="49" charset="0"/>
              </a:rPr>
              <a:t>,</a:t>
            </a:r>
          </a:p>
          <a:p>
            <a:pPr marL="114300" indent="0">
              <a:buNone/>
            </a:pPr>
            <a:r>
              <a:rPr lang="en-US" sz="1600">
                <a:solidFill>
                  <a:srgbClr val="000000"/>
                </a:solidFill>
                <a:latin typeface="Consolas" panose="020B0609020204030204" pitchFamily="49" charset="0"/>
              </a:rPr>
              <a:t>      duration: </a:t>
            </a:r>
            <a:r>
              <a:rPr lang="en-US" sz="1600">
                <a:solidFill>
                  <a:srgbClr val="09885A"/>
                </a:solidFill>
                <a:latin typeface="Consolas" panose="020B0609020204030204" pitchFamily="49" charset="0"/>
              </a:rPr>
              <a:t>2000</a:t>
            </a:r>
            <a:endParaRPr lang="en-US" sz="1600">
              <a:solidFill>
                <a:srgbClr val="000000"/>
              </a:solidFill>
              <a:latin typeface="Consolas" panose="020B0609020204030204" pitchFamily="49" charset="0"/>
            </a:endParaRPr>
          </a:p>
          <a:p>
            <a:pPr marL="114300" indent="0">
              <a:buNone/>
            </a:pPr>
            <a:r>
              <a:rPr lang="en-US" sz="1600">
                <a:solidFill>
                  <a:srgbClr val="000000"/>
                </a:solidFill>
                <a:latin typeface="Consolas" panose="020B0609020204030204" pitchFamily="49" charset="0"/>
              </a:rPr>
              <a:t>    }).then(toast </a:t>
            </a:r>
            <a:r>
              <a:rPr lang="en-US" sz="1600">
                <a:solidFill>
                  <a:srgbClr val="0000FF"/>
                </a:solidFill>
                <a:latin typeface="Consolas" panose="020B0609020204030204" pitchFamily="49" charset="0"/>
              </a:rPr>
              <a:t>=&gt;</a:t>
            </a:r>
            <a:r>
              <a:rPr lang="en-US" sz="1600">
                <a:solidFill>
                  <a:srgbClr val="000000"/>
                </a:solidFill>
                <a:latin typeface="Consolas" panose="020B0609020204030204" pitchFamily="49" charset="0"/>
              </a:rPr>
              <a:t> </a:t>
            </a:r>
            <a:r>
              <a:rPr lang="en-US" sz="1600" err="1">
                <a:solidFill>
                  <a:srgbClr val="000000"/>
                </a:solidFill>
                <a:latin typeface="Consolas" panose="020B0609020204030204" pitchFamily="49" charset="0"/>
              </a:rPr>
              <a:t>toast.present</a:t>
            </a:r>
            <a:r>
              <a:rPr lang="en-US" sz="1600">
                <a:solidFill>
                  <a:srgbClr val="000000"/>
                </a:solidFill>
                <a:latin typeface="Consolas" panose="020B0609020204030204" pitchFamily="49" charset="0"/>
              </a:rPr>
              <a:t>());</a:t>
            </a:r>
          </a:p>
          <a:p>
            <a:pPr marL="114300" indent="0">
              <a:buNone/>
            </a:pPr>
            <a:r>
              <a:rPr lang="en-US" sz="1600">
                <a:solidFill>
                  <a:srgbClr val="000000"/>
                </a:solidFill>
                <a:latin typeface="Consolas" panose="020B0609020204030204" pitchFamily="49" charset="0"/>
              </a:rPr>
              <a:t>  }</a:t>
            </a:r>
          </a:p>
          <a:p>
            <a:pPr marL="114300" indent="0">
              <a:buNone/>
            </a:pPr>
            <a:r>
              <a:rPr lang="en-US" sz="1600">
                <a:solidFill>
                  <a:srgbClr val="000000"/>
                </a:solidFill>
                <a:latin typeface="Consolas" panose="020B0609020204030204" pitchFamily="49" charset="0"/>
              </a:rPr>
              <a:t>}</a:t>
            </a:r>
          </a:p>
          <a:p>
            <a:pPr marL="114300" indent="0">
              <a:buNone/>
            </a:pPr>
            <a:endParaRPr lang="en-US" sz="1600"/>
          </a:p>
        </p:txBody>
      </p:sp>
    </p:spTree>
    <p:extLst>
      <p:ext uri="{BB962C8B-B14F-4D97-AF65-F5344CB8AC3E}">
        <p14:creationId xmlns:p14="http://schemas.microsoft.com/office/powerpoint/2010/main" val="9816839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Tab2.HTML</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687554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Detail HTML</a:t>
            </a:r>
          </a:p>
        </p:txBody>
      </p:sp>
      <p:sp>
        <p:nvSpPr>
          <p:cNvPr id="3" name="Content Placeholder 2"/>
          <p:cNvSpPr>
            <a:spLocks noGrp="1"/>
          </p:cNvSpPr>
          <p:nvPr>
            <p:ph idx="1"/>
          </p:nvPr>
        </p:nvSpPr>
        <p:spPr/>
        <p:txBody>
          <a:bodyPr>
            <a:normAutofit fontScale="62500" lnSpcReduction="20000"/>
          </a:bodyPr>
          <a:lstStyle/>
          <a:p>
            <a:pPr marL="114300" indent="0">
              <a:buNone/>
            </a:pPr>
            <a:r>
              <a:rPr lang="en-US">
                <a:solidFill>
                  <a:srgbClr val="800000"/>
                </a:solidFill>
                <a:latin typeface="Consolas" panose="020B0609020204030204" pitchFamily="49" charset="0"/>
              </a:rPr>
              <a:t>&lt;ion-header&gt;</a:t>
            </a:r>
            <a:endParaRPr lang="en-US">
              <a:solidFill>
                <a:srgbClr val="000000"/>
              </a:solidFill>
              <a:latin typeface="Consolas" panose="020B0609020204030204" pitchFamily="49" charset="0"/>
            </a:endParaRPr>
          </a:p>
          <a:p>
            <a:pPr marL="114300" indent="0">
              <a:buNone/>
            </a:pPr>
            <a:r>
              <a:rPr lang="en-US">
                <a:solidFill>
                  <a:srgbClr val="000000"/>
                </a:solidFill>
                <a:latin typeface="Consolas" panose="020B0609020204030204" pitchFamily="49" charset="0"/>
              </a:rPr>
              <a:t>    </a:t>
            </a:r>
            <a:r>
              <a:rPr lang="en-US">
                <a:solidFill>
                  <a:srgbClr val="800000"/>
                </a:solidFill>
                <a:latin typeface="Consolas" panose="020B0609020204030204" pitchFamily="49" charset="0"/>
              </a:rPr>
              <a:t>&lt;ion-toolbar</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color</a:t>
            </a:r>
            <a:r>
              <a:rPr lang="en-US">
                <a:solidFill>
                  <a:srgbClr val="000000"/>
                </a:solidFill>
                <a:latin typeface="Consolas" panose="020B0609020204030204" pitchFamily="49" charset="0"/>
              </a:rPr>
              <a:t>=</a:t>
            </a:r>
            <a:r>
              <a:rPr lang="en-US">
                <a:solidFill>
                  <a:srgbClr val="0000FF"/>
                </a:solidFill>
                <a:latin typeface="Consolas" panose="020B0609020204030204" pitchFamily="49" charset="0"/>
              </a:rPr>
              <a:t>"primary"</a:t>
            </a:r>
            <a:r>
              <a:rPr lang="en-US">
                <a:solidFill>
                  <a:srgbClr val="800000"/>
                </a:solidFill>
                <a:latin typeface="Consolas" panose="020B0609020204030204" pitchFamily="49" charset="0"/>
              </a:rPr>
              <a:t>&gt;</a:t>
            </a:r>
            <a:endParaRPr lang="en-US">
              <a:solidFill>
                <a:srgbClr val="000000"/>
              </a:solidFill>
              <a:latin typeface="Consolas" panose="020B0609020204030204" pitchFamily="49" charset="0"/>
            </a:endParaRPr>
          </a:p>
          <a:p>
            <a:pPr marL="114300" indent="0">
              <a:buNone/>
            </a:pPr>
            <a:r>
              <a:rPr lang="en-US">
                <a:solidFill>
                  <a:srgbClr val="000000"/>
                </a:solidFill>
                <a:latin typeface="Consolas" panose="020B0609020204030204" pitchFamily="49" charset="0"/>
              </a:rPr>
              <a:t>      </a:t>
            </a:r>
            <a:r>
              <a:rPr lang="en-US">
                <a:solidFill>
                  <a:srgbClr val="800000"/>
                </a:solidFill>
                <a:latin typeface="Consolas" panose="020B0609020204030204" pitchFamily="49" charset="0"/>
              </a:rPr>
              <a:t>&lt;ion-buttons</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slot</a:t>
            </a:r>
            <a:r>
              <a:rPr lang="en-US">
                <a:solidFill>
                  <a:srgbClr val="000000"/>
                </a:solidFill>
                <a:latin typeface="Consolas" panose="020B0609020204030204" pitchFamily="49" charset="0"/>
              </a:rPr>
              <a:t>=</a:t>
            </a:r>
            <a:r>
              <a:rPr lang="en-US">
                <a:solidFill>
                  <a:srgbClr val="0000FF"/>
                </a:solidFill>
                <a:latin typeface="Consolas" panose="020B0609020204030204" pitchFamily="49" charset="0"/>
              </a:rPr>
              <a:t>"start"</a:t>
            </a:r>
            <a:r>
              <a:rPr lang="en-US">
                <a:solidFill>
                  <a:srgbClr val="800000"/>
                </a:solidFill>
                <a:latin typeface="Consolas" panose="020B0609020204030204" pitchFamily="49" charset="0"/>
              </a:rPr>
              <a:t>&gt;</a:t>
            </a:r>
            <a:endParaRPr lang="en-US">
              <a:solidFill>
                <a:srgbClr val="000000"/>
              </a:solidFill>
              <a:latin typeface="Consolas" panose="020B0609020204030204" pitchFamily="49" charset="0"/>
            </a:endParaRPr>
          </a:p>
          <a:p>
            <a:pPr marL="114300" indent="0">
              <a:buNone/>
            </a:pPr>
            <a:r>
              <a:rPr lang="en-US">
                <a:solidFill>
                  <a:srgbClr val="000000"/>
                </a:solidFill>
                <a:latin typeface="Consolas" panose="020B0609020204030204" pitchFamily="49" charset="0"/>
              </a:rPr>
              <a:t>        </a:t>
            </a:r>
            <a:r>
              <a:rPr lang="en-US">
                <a:solidFill>
                  <a:srgbClr val="800000"/>
                </a:solidFill>
                <a:latin typeface="Consolas" panose="020B0609020204030204" pitchFamily="49" charset="0"/>
              </a:rPr>
              <a:t>&lt;ion-back-button</a:t>
            </a:r>
            <a:r>
              <a:rPr lang="en-US">
                <a:solidFill>
                  <a:srgbClr val="000000"/>
                </a:solidFill>
                <a:latin typeface="Consolas" panose="020B0609020204030204" pitchFamily="49" charset="0"/>
              </a:rPr>
              <a:t> </a:t>
            </a:r>
            <a:r>
              <a:rPr lang="en-US" err="1">
                <a:solidFill>
                  <a:srgbClr val="FF0000"/>
                </a:solidFill>
                <a:latin typeface="Consolas" panose="020B0609020204030204" pitchFamily="49" charset="0"/>
              </a:rPr>
              <a:t>defaultHref</a:t>
            </a:r>
            <a:r>
              <a:rPr lang="en-US">
                <a:solidFill>
                  <a:srgbClr val="000000"/>
                </a:solidFill>
                <a:latin typeface="Consolas" panose="020B0609020204030204" pitchFamily="49" charset="0"/>
              </a:rPr>
              <a:t>=</a:t>
            </a:r>
            <a:r>
              <a:rPr lang="en-US">
                <a:solidFill>
                  <a:srgbClr val="0000FF"/>
                </a:solidFill>
                <a:latin typeface="Consolas" panose="020B0609020204030204" pitchFamily="49" charset="0"/>
              </a:rPr>
              <a:t>"/"</a:t>
            </a:r>
            <a:r>
              <a:rPr lang="en-US">
                <a:solidFill>
                  <a:srgbClr val="800000"/>
                </a:solidFill>
                <a:latin typeface="Consolas" panose="020B0609020204030204" pitchFamily="49" charset="0"/>
              </a:rPr>
              <a:t>&gt;&lt;/ion-back-button&gt;</a:t>
            </a:r>
            <a:endParaRPr lang="en-US">
              <a:solidFill>
                <a:srgbClr val="000000"/>
              </a:solidFill>
              <a:latin typeface="Consolas" panose="020B0609020204030204" pitchFamily="49" charset="0"/>
            </a:endParaRPr>
          </a:p>
          <a:p>
            <a:pPr marL="114300" indent="0">
              <a:buNone/>
            </a:pPr>
            <a:r>
              <a:rPr lang="en-US">
                <a:solidFill>
                  <a:srgbClr val="000000"/>
                </a:solidFill>
                <a:latin typeface="Consolas" panose="020B0609020204030204" pitchFamily="49" charset="0"/>
              </a:rPr>
              <a:t>      </a:t>
            </a:r>
            <a:r>
              <a:rPr lang="en-US">
                <a:solidFill>
                  <a:srgbClr val="800000"/>
                </a:solidFill>
                <a:latin typeface="Consolas" panose="020B0609020204030204" pitchFamily="49" charset="0"/>
              </a:rPr>
              <a:t>&lt;/ion-buttons&gt;</a:t>
            </a:r>
            <a:endParaRPr lang="en-US">
              <a:solidFill>
                <a:srgbClr val="000000"/>
              </a:solidFill>
              <a:latin typeface="Consolas" panose="020B0609020204030204" pitchFamily="49" charset="0"/>
            </a:endParaRPr>
          </a:p>
          <a:p>
            <a:pPr marL="114300" indent="0">
              <a:buNone/>
            </a:pPr>
            <a:r>
              <a:rPr lang="en-US">
                <a:solidFill>
                  <a:srgbClr val="000000"/>
                </a:solidFill>
                <a:latin typeface="Consolas" panose="020B0609020204030204" pitchFamily="49" charset="0"/>
              </a:rPr>
              <a:t>      </a:t>
            </a:r>
            <a:r>
              <a:rPr lang="en-US">
                <a:solidFill>
                  <a:srgbClr val="800000"/>
                </a:solidFill>
                <a:latin typeface="Consolas" panose="020B0609020204030204" pitchFamily="49" charset="0"/>
              </a:rPr>
              <a:t>&lt;ion-title&gt;</a:t>
            </a:r>
            <a:r>
              <a:rPr lang="en-US">
                <a:solidFill>
                  <a:srgbClr val="000000"/>
                </a:solidFill>
                <a:latin typeface="Consolas" panose="020B0609020204030204" pitchFamily="49" charset="0"/>
              </a:rPr>
              <a:t>Idea Details</a:t>
            </a:r>
            <a:r>
              <a:rPr lang="en-US">
                <a:solidFill>
                  <a:srgbClr val="800000"/>
                </a:solidFill>
                <a:latin typeface="Consolas" panose="020B0609020204030204" pitchFamily="49" charset="0"/>
              </a:rPr>
              <a:t>&lt;/ion-title&gt;</a:t>
            </a:r>
            <a:endParaRPr lang="en-US">
              <a:solidFill>
                <a:srgbClr val="000000"/>
              </a:solidFill>
              <a:latin typeface="Consolas" panose="020B0609020204030204" pitchFamily="49" charset="0"/>
            </a:endParaRPr>
          </a:p>
          <a:p>
            <a:pPr marL="114300" indent="0">
              <a:buNone/>
            </a:pPr>
            <a:r>
              <a:rPr lang="en-US">
                <a:solidFill>
                  <a:srgbClr val="000000"/>
                </a:solidFill>
                <a:latin typeface="Consolas" panose="020B0609020204030204" pitchFamily="49" charset="0"/>
              </a:rPr>
              <a:t>    </a:t>
            </a:r>
            <a:r>
              <a:rPr lang="en-US">
                <a:solidFill>
                  <a:srgbClr val="800000"/>
                </a:solidFill>
                <a:latin typeface="Consolas" panose="020B0609020204030204" pitchFamily="49" charset="0"/>
              </a:rPr>
              <a:t>&lt;/ion-toolbar&gt;</a:t>
            </a:r>
            <a:endParaRPr lang="en-US">
              <a:solidFill>
                <a:srgbClr val="000000"/>
              </a:solidFill>
              <a:latin typeface="Consolas" panose="020B0609020204030204" pitchFamily="49" charset="0"/>
            </a:endParaRPr>
          </a:p>
          <a:p>
            <a:pPr marL="114300" indent="0">
              <a:buNone/>
            </a:pPr>
            <a:r>
              <a:rPr lang="en-US">
                <a:solidFill>
                  <a:srgbClr val="000000"/>
                </a:solidFill>
                <a:latin typeface="Consolas" panose="020B0609020204030204" pitchFamily="49" charset="0"/>
              </a:rPr>
              <a:t>  </a:t>
            </a:r>
            <a:r>
              <a:rPr lang="en-US">
                <a:solidFill>
                  <a:srgbClr val="800000"/>
                </a:solidFill>
                <a:latin typeface="Consolas" panose="020B0609020204030204" pitchFamily="49" charset="0"/>
              </a:rPr>
              <a:t>&lt;/ion-header&gt;</a:t>
            </a:r>
            <a:endParaRPr lang="en-US">
              <a:solidFill>
                <a:srgbClr val="000000"/>
              </a:solidFill>
              <a:latin typeface="Consolas" panose="020B0609020204030204" pitchFamily="49" charset="0"/>
            </a:endParaRPr>
          </a:p>
          <a:p>
            <a:pPr marL="114300" indent="0">
              <a:buNone/>
            </a:pPr>
            <a:r>
              <a:rPr lang="en-US">
                <a:solidFill>
                  <a:srgbClr val="000000"/>
                </a:solidFill>
                <a:latin typeface="Consolas" panose="020B0609020204030204" pitchFamily="49" charset="0"/>
              </a:rPr>
              <a:t>   </a:t>
            </a:r>
          </a:p>
          <a:p>
            <a:pPr marL="114300" indent="0">
              <a:buNone/>
            </a:pPr>
            <a:r>
              <a:rPr lang="en-US">
                <a:solidFill>
                  <a:srgbClr val="000000"/>
                </a:solidFill>
                <a:latin typeface="Consolas" panose="020B0609020204030204" pitchFamily="49" charset="0"/>
              </a:rPr>
              <a:t>  </a:t>
            </a:r>
            <a:r>
              <a:rPr lang="en-US">
                <a:solidFill>
                  <a:srgbClr val="800000"/>
                </a:solidFill>
                <a:latin typeface="Consolas" panose="020B0609020204030204" pitchFamily="49" charset="0"/>
              </a:rPr>
              <a:t>&lt;ion-content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padding</a:t>
            </a:r>
            <a:r>
              <a:rPr lang="en-US">
                <a:solidFill>
                  <a:srgbClr val="800000"/>
                </a:solidFill>
                <a:latin typeface="Consolas" panose="020B0609020204030204" pitchFamily="49" charset="0"/>
              </a:rPr>
              <a:t>&gt;</a:t>
            </a:r>
            <a:endParaRPr lang="en-US">
              <a:solidFill>
                <a:srgbClr val="000000"/>
              </a:solidFill>
              <a:latin typeface="Consolas" panose="020B0609020204030204" pitchFamily="49" charset="0"/>
            </a:endParaRPr>
          </a:p>
          <a:p>
            <a:pPr marL="114300" indent="0">
              <a:buNone/>
            </a:pPr>
            <a:r>
              <a:rPr lang="en-US">
                <a:solidFill>
                  <a:srgbClr val="000000"/>
                </a:solidFill>
                <a:latin typeface="Consolas" panose="020B0609020204030204" pitchFamily="49" charset="0"/>
              </a:rPr>
              <a:t>   </a:t>
            </a:r>
          </a:p>
          <a:p>
            <a:pPr marL="114300" indent="0">
              <a:buNone/>
            </a:pPr>
            <a:r>
              <a:rPr lang="en-US">
                <a:solidFill>
                  <a:srgbClr val="000000"/>
                </a:solidFill>
                <a:latin typeface="Consolas" panose="020B0609020204030204" pitchFamily="49" charset="0"/>
              </a:rPr>
              <a:t>    </a:t>
            </a:r>
            <a:r>
              <a:rPr lang="en-US">
                <a:solidFill>
                  <a:srgbClr val="800000"/>
                </a:solidFill>
                <a:latin typeface="Consolas" panose="020B0609020204030204" pitchFamily="49" charset="0"/>
              </a:rPr>
              <a:t>&lt;ion-item&gt;</a:t>
            </a:r>
            <a:endParaRPr lang="en-US">
              <a:solidFill>
                <a:srgbClr val="000000"/>
              </a:solidFill>
              <a:latin typeface="Consolas" panose="020B0609020204030204" pitchFamily="49" charset="0"/>
            </a:endParaRPr>
          </a:p>
          <a:p>
            <a:pPr marL="114300" indent="0">
              <a:buNone/>
            </a:pPr>
            <a:r>
              <a:rPr lang="en-US">
                <a:solidFill>
                  <a:srgbClr val="000000"/>
                </a:solidFill>
                <a:latin typeface="Consolas" panose="020B0609020204030204" pitchFamily="49" charset="0"/>
              </a:rPr>
              <a:t>      </a:t>
            </a:r>
            <a:r>
              <a:rPr lang="en-US">
                <a:solidFill>
                  <a:srgbClr val="800000"/>
                </a:solidFill>
                <a:latin typeface="Consolas" panose="020B0609020204030204" pitchFamily="49" charset="0"/>
              </a:rPr>
              <a:t>&lt;ion-label</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position</a:t>
            </a:r>
            <a:r>
              <a:rPr lang="en-US">
                <a:solidFill>
                  <a:srgbClr val="000000"/>
                </a:solidFill>
                <a:latin typeface="Consolas" panose="020B0609020204030204" pitchFamily="49" charset="0"/>
              </a:rPr>
              <a:t>=</a:t>
            </a:r>
            <a:r>
              <a:rPr lang="en-US">
                <a:solidFill>
                  <a:srgbClr val="0000FF"/>
                </a:solidFill>
                <a:latin typeface="Consolas" panose="020B0609020204030204" pitchFamily="49" charset="0"/>
              </a:rPr>
              <a:t>"stacked"</a:t>
            </a:r>
            <a:r>
              <a:rPr lang="en-US">
                <a:solidFill>
                  <a:srgbClr val="800000"/>
                </a:solidFill>
                <a:latin typeface="Consolas" panose="020B0609020204030204" pitchFamily="49" charset="0"/>
              </a:rPr>
              <a:t>&gt;</a:t>
            </a:r>
            <a:r>
              <a:rPr lang="en-US">
                <a:solidFill>
                  <a:srgbClr val="000000"/>
                </a:solidFill>
                <a:latin typeface="Consolas" panose="020B0609020204030204" pitchFamily="49" charset="0"/>
              </a:rPr>
              <a:t>Name</a:t>
            </a:r>
            <a:r>
              <a:rPr lang="en-US">
                <a:solidFill>
                  <a:srgbClr val="800000"/>
                </a:solidFill>
                <a:latin typeface="Consolas" panose="020B0609020204030204" pitchFamily="49" charset="0"/>
              </a:rPr>
              <a:t>&lt;/ion-label&gt;</a:t>
            </a:r>
            <a:endParaRPr lang="en-US">
              <a:solidFill>
                <a:srgbClr val="000000"/>
              </a:solidFill>
              <a:latin typeface="Consolas" panose="020B0609020204030204" pitchFamily="49" charset="0"/>
            </a:endParaRPr>
          </a:p>
          <a:p>
            <a:pPr marL="114300" indent="0">
              <a:buNone/>
            </a:pPr>
            <a:r>
              <a:rPr lang="en-US">
                <a:solidFill>
                  <a:srgbClr val="000000"/>
                </a:solidFill>
                <a:latin typeface="Consolas" panose="020B0609020204030204" pitchFamily="49" charset="0"/>
              </a:rPr>
              <a:t>      </a:t>
            </a:r>
            <a:r>
              <a:rPr lang="en-US">
                <a:solidFill>
                  <a:srgbClr val="800000"/>
                </a:solidFill>
                <a:latin typeface="Consolas" panose="020B0609020204030204" pitchFamily="49" charset="0"/>
              </a:rPr>
              <a:t>&lt;ion-input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a:t>
            </a:r>
            <a:r>
              <a:rPr lang="en-US" err="1">
                <a:solidFill>
                  <a:srgbClr val="FF0000"/>
                </a:solidFill>
                <a:latin typeface="Consolas" panose="020B0609020204030204" pitchFamily="49" charset="0"/>
              </a:rPr>
              <a:t>ngModel</a:t>
            </a:r>
            <a:r>
              <a:rPr lang="en-US">
                <a:solidFill>
                  <a:srgbClr val="FF0000"/>
                </a:solidFill>
                <a:latin typeface="Consolas" panose="020B0609020204030204" pitchFamily="49" charset="0"/>
              </a:rPr>
              <a:t>)]</a:t>
            </a:r>
            <a:r>
              <a:rPr lang="en-US">
                <a:solidFill>
                  <a:srgbClr val="000000"/>
                </a:solidFill>
                <a:latin typeface="Consolas" panose="020B0609020204030204" pitchFamily="49" charset="0"/>
              </a:rPr>
              <a:t>=</a:t>
            </a:r>
            <a:r>
              <a:rPr lang="en-US">
                <a:solidFill>
                  <a:srgbClr val="0000FF"/>
                </a:solidFill>
                <a:latin typeface="Consolas" panose="020B0609020204030204" pitchFamily="49" charset="0"/>
              </a:rPr>
              <a:t>"idea.name"</a:t>
            </a:r>
            <a:r>
              <a:rPr lang="en-US">
                <a:solidFill>
                  <a:srgbClr val="800000"/>
                </a:solidFill>
                <a:latin typeface="Consolas" panose="020B0609020204030204" pitchFamily="49" charset="0"/>
              </a:rPr>
              <a:t>&gt;&lt;/ion-input&gt;</a:t>
            </a:r>
            <a:endParaRPr lang="en-US">
              <a:solidFill>
                <a:srgbClr val="000000"/>
              </a:solidFill>
              <a:latin typeface="Consolas" panose="020B0609020204030204" pitchFamily="49" charset="0"/>
            </a:endParaRPr>
          </a:p>
          <a:p>
            <a:pPr marL="114300" indent="0">
              <a:buNone/>
            </a:pPr>
            <a:r>
              <a:rPr lang="en-US">
                <a:solidFill>
                  <a:srgbClr val="000000"/>
                </a:solidFill>
                <a:latin typeface="Consolas" panose="020B0609020204030204" pitchFamily="49" charset="0"/>
              </a:rPr>
              <a:t>    </a:t>
            </a:r>
            <a:r>
              <a:rPr lang="en-US">
                <a:solidFill>
                  <a:srgbClr val="800000"/>
                </a:solidFill>
                <a:latin typeface="Consolas" panose="020B0609020204030204" pitchFamily="49" charset="0"/>
              </a:rPr>
              <a:t>&lt;/ion-item&gt;</a:t>
            </a:r>
            <a:endParaRPr lang="en-US">
              <a:solidFill>
                <a:srgbClr val="000000"/>
              </a:solidFill>
              <a:latin typeface="Consolas" panose="020B0609020204030204" pitchFamily="49" charset="0"/>
            </a:endParaRPr>
          </a:p>
          <a:p>
            <a:pPr marL="114300" indent="0">
              <a:buNone/>
            </a:pPr>
            <a:r>
              <a:rPr lang="en-US">
                <a:solidFill>
                  <a:srgbClr val="000000"/>
                </a:solidFill>
                <a:latin typeface="Consolas" panose="020B0609020204030204" pitchFamily="49" charset="0"/>
              </a:rPr>
              <a:t>   </a:t>
            </a:r>
          </a:p>
          <a:p>
            <a:pPr marL="114300" indent="0">
              <a:buNone/>
            </a:pPr>
            <a:r>
              <a:rPr lang="en-US">
                <a:solidFill>
                  <a:srgbClr val="000000"/>
                </a:solidFill>
                <a:latin typeface="Consolas" panose="020B0609020204030204" pitchFamily="49" charset="0"/>
              </a:rPr>
              <a:t>    </a:t>
            </a:r>
            <a:r>
              <a:rPr lang="en-US">
                <a:solidFill>
                  <a:srgbClr val="800000"/>
                </a:solidFill>
                <a:latin typeface="Consolas" panose="020B0609020204030204" pitchFamily="49" charset="0"/>
              </a:rPr>
              <a:t>&lt;ion-item&gt;</a:t>
            </a:r>
            <a:endParaRPr lang="en-US">
              <a:solidFill>
                <a:srgbClr val="000000"/>
              </a:solidFill>
              <a:latin typeface="Consolas" panose="020B0609020204030204" pitchFamily="49" charset="0"/>
            </a:endParaRPr>
          </a:p>
          <a:p>
            <a:pPr marL="114300" indent="0">
              <a:buNone/>
            </a:pPr>
            <a:r>
              <a:rPr lang="en-US">
                <a:solidFill>
                  <a:srgbClr val="000000"/>
                </a:solidFill>
                <a:latin typeface="Consolas" panose="020B0609020204030204" pitchFamily="49" charset="0"/>
              </a:rPr>
              <a:t>      </a:t>
            </a:r>
            <a:r>
              <a:rPr lang="en-US">
                <a:solidFill>
                  <a:srgbClr val="800000"/>
                </a:solidFill>
                <a:latin typeface="Consolas" panose="020B0609020204030204" pitchFamily="49" charset="0"/>
              </a:rPr>
              <a:t>&lt;ion-label</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position</a:t>
            </a:r>
            <a:r>
              <a:rPr lang="en-US">
                <a:solidFill>
                  <a:srgbClr val="000000"/>
                </a:solidFill>
                <a:latin typeface="Consolas" panose="020B0609020204030204" pitchFamily="49" charset="0"/>
              </a:rPr>
              <a:t>=</a:t>
            </a:r>
            <a:r>
              <a:rPr lang="en-US">
                <a:solidFill>
                  <a:srgbClr val="0000FF"/>
                </a:solidFill>
                <a:latin typeface="Consolas" panose="020B0609020204030204" pitchFamily="49" charset="0"/>
              </a:rPr>
              <a:t>"stacked"</a:t>
            </a:r>
            <a:r>
              <a:rPr lang="en-US">
                <a:solidFill>
                  <a:srgbClr val="800000"/>
                </a:solidFill>
                <a:latin typeface="Consolas" panose="020B0609020204030204" pitchFamily="49" charset="0"/>
              </a:rPr>
              <a:t>&gt;</a:t>
            </a:r>
            <a:r>
              <a:rPr lang="en-US">
                <a:solidFill>
                  <a:srgbClr val="000000"/>
                </a:solidFill>
                <a:latin typeface="Consolas" panose="020B0609020204030204" pitchFamily="49" charset="0"/>
              </a:rPr>
              <a:t>Notes</a:t>
            </a:r>
            <a:r>
              <a:rPr lang="en-US">
                <a:solidFill>
                  <a:srgbClr val="800000"/>
                </a:solidFill>
                <a:latin typeface="Consolas" panose="020B0609020204030204" pitchFamily="49" charset="0"/>
              </a:rPr>
              <a:t>&lt;/ion-label&gt;</a:t>
            </a:r>
            <a:endParaRPr lang="en-US">
              <a:solidFill>
                <a:srgbClr val="000000"/>
              </a:solidFill>
              <a:latin typeface="Consolas" panose="020B0609020204030204" pitchFamily="49" charset="0"/>
            </a:endParaRPr>
          </a:p>
          <a:p>
            <a:pPr marL="114300" indent="0">
              <a:buNone/>
            </a:pPr>
            <a:r>
              <a:rPr lang="en-US">
                <a:solidFill>
                  <a:srgbClr val="000000"/>
                </a:solidFill>
                <a:latin typeface="Consolas" panose="020B0609020204030204" pitchFamily="49" charset="0"/>
              </a:rPr>
              <a:t>      </a:t>
            </a:r>
            <a:r>
              <a:rPr lang="en-US">
                <a:solidFill>
                  <a:srgbClr val="800000"/>
                </a:solidFill>
                <a:latin typeface="Consolas" panose="020B0609020204030204" pitchFamily="49" charset="0"/>
              </a:rPr>
              <a:t>&lt;ion-</a:t>
            </a:r>
            <a:r>
              <a:rPr lang="en-US" err="1">
                <a:solidFill>
                  <a:srgbClr val="800000"/>
                </a:solidFill>
                <a:latin typeface="Consolas" panose="020B0609020204030204" pitchFamily="49" charset="0"/>
              </a:rPr>
              <a:t>textarea</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a:t>
            </a:r>
            <a:r>
              <a:rPr lang="en-US" err="1">
                <a:solidFill>
                  <a:srgbClr val="FF0000"/>
                </a:solidFill>
                <a:latin typeface="Consolas" panose="020B0609020204030204" pitchFamily="49" charset="0"/>
              </a:rPr>
              <a:t>ngModel</a:t>
            </a:r>
            <a:r>
              <a:rPr lang="en-US">
                <a:solidFill>
                  <a:srgbClr val="FF0000"/>
                </a:solidFill>
                <a:latin typeface="Consolas" panose="020B0609020204030204" pitchFamily="49" charset="0"/>
              </a:rPr>
              <a:t>)]</a:t>
            </a:r>
            <a:r>
              <a:rPr lang="en-US">
                <a:solidFill>
                  <a:srgbClr val="000000"/>
                </a:solidFill>
                <a:latin typeface="Consolas" panose="020B0609020204030204" pitchFamily="49" charset="0"/>
              </a:rPr>
              <a:t>=</a:t>
            </a:r>
            <a:r>
              <a:rPr lang="en-US">
                <a:solidFill>
                  <a:srgbClr val="0000FF"/>
                </a:solidFill>
                <a:latin typeface="Consolas" panose="020B0609020204030204" pitchFamily="49" charset="0"/>
              </a:rPr>
              <a:t>"</a:t>
            </a:r>
            <a:r>
              <a:rPr lang="en-US" err="1">
                <a:solidFill>
                  <a:srgbClr val="0000FF"/>
                </a:solidFill>
                <a:latin typeface="Consolas" panose="020B0609020204030204" pitchFamily="49" charset="0"/>
              </a:rPr>
              <a:t>idea.notes</a:t>
            </a:r>
            <a:r>
              <a:rPr lang="en-US">
                <a:solidFill>
                  <a:srgbClr val="0000FF"/>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rows</a:t>
            </a:r>
            <a:r>
              <a:rPr lang="en-US">
                <a:solidFill>
                  <a:srgbClr val="000000"/>
                </a:solidFill>
                <a:latin typeface="Consolas" panose="020B0609020204030204" pitchFamily="49" charset="0"/>
              </a:rPr>
              <a:t>=</a:t>
            </a:r>
            <a:r>
              <a:rPr lang="en-US">
                <a:solidFill>
                  <a:srgbClr val="0000FF"/>
                </a:solidFill>
                <a:latin typeface="Consolas" panose="020B0609020204030204" pitchFamily="49" charset="0"/>
              </a:rPr>
              <a:t>"8"</a:t>
            </a:r>
            <a:r>
              <a:rPr lang="en-US">
                <a:solidFill>
                  <a:srgbClr val="800000"/>
                </a:solidFill>
                <a:latin typeface="Consolas" panose="020B0609020204030204" pitchFamily="49" charset="0"/>
              </a:rPr>
              <a:t>&gt;&lt;/ion-</a:t>
            </a:r>
            <a:r>
              <a:rPr lang="en-US" err="1">
                <a:solidFill>
                  <a:srgbClr val="800000"/>
                </a:solidFill>
                <a:latin typeface="Consolas" panose="020B0609020204030204" pitchFamily="49" charset="0"/>
              </a:rPr>
              <a:t>textarea</a:t>
            </a:r>
            <a:r>
              <a:rPr lang="en-US">
                <a:solidFill>
                  <a:srgbClr val="800000"/>
                </a:solidFill>
                <a:latin typeface="Consolas" panose="020B0609020204030204" pitchFamily="49" charset="0"/>
              </a:rPr>
              <a:t>&gt;</a:t>
            </a:r>
            <a:endParaRPr lang="en-US">
              <a:solidFill>
                <a:srgbClr val="000000"/>
              </a:solidFill>
              <a:latin typeface="Consolas" panose="020B0609020204030204" pitchFamily="49" charset="0"/>
            </a:endParaRPr>
          </a:p>
          <a:p>
            <a:pPr marL="114300" indent="0">
              <a:buNone/>
            </a:pPr>
            <a:r>
              <a:rPr lang="en-US">
                <a:solidFill>
                  <a:srgbClr val="000000"/>
                </a:solidFill>
                <a:latin typeface="Consolas" panose="020B0609020204030204" pitchFamily="49" charset="0"/>
              </a:rPr>
              <a:t>    </a:t>
            </a:r>
            <a:r>
              <a:rPr lang="en-US">
                <a:solidFill>
                  <a:srgbClr val="800000"/>
                </a:solidFill>
                <a:latin typeface="Consolas" panose="020B0609020204030204" pitchFamily="49" charset="0"/>
              </a:rPr>
              <a:t>&lt;/ion-item&gt;</a:t>
            </a:r>
            <a:endParaRPr lang="en-US">
              <a:solidFill>
                <a:srgbClr val="000000"/>
              </a:solidFill>
              <a:latin typeface="Consolas" panose="020B0609020204030204" pitchFamily="49" charset="0"/>
            </a:endParaRPr>
          </a:p>
          <a:p>
            <a:pPr marL="114300" indent="0">
              <a:buNone/>
            </a:pPr>
            <a:r>
              <a:rPr lang="en-US">
                <a:solidFill>
                  <a:srgbClr val="000000"/>
                </a:solidFill>
                <a:latin typeface="Consolas" panose="020B0609020204030204" pitchFamily="49" charset="0"/>
              </a:rPr>
              <a:t>  </a:t>
            </a:r>
            <a:r>
              <a:rPr lang="en-US">
                <a:solidFill>
                  <a:srgbClr val="800000"/>
                </a:solidFill>
                <a:latin typeface="Consolas" panose="020B0609020204030204" pitchFamily="49" charset="0"/>
              </a:rPr>
              <a:t>&lt;/ion-content&gt;</a:t>
            </a:r>
            <a:endParaRPr lang="en-US">
              <a:solidFill>
                <a:srgbClr val="000000"/>
              </a:solidFill>
              <a:latin typeface="Consolas" panose="020B0609020204030204" pitchFamily="49" charset="0"/>
            </a:endParaRPr>
          </a:p>
          <a:p>
            <a:pPr marL="114300" indent="0">
              <a:buNone/>
            </a:pPr>
            <a:endParaRPr lang="en-US"/>
          </a:p>
        </p:txBody>
      </p:sp>
    </p:spTree>
    <p:extLst>
      <p:ext uri="{BB962C8B-B14F-4D97-AF65-F5344CB8AC3E}">
        <p14:creationId xmlns:p14="http://schemas.microsoft.com/office/powerpoint/2010/main" val="19804647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153400" cy="6019800"/>
          </a:xfrm>
        </p:spPr>
        <p:txBody>
          <a:bodyPr>
            <a:normAutofit fontScale="62500" lnSpcReduction="20000"/>
          </a:bodyPr>
          <a:lstStyle/>
          <a:p>
            <a:pPr marL="114300" indent="0">
              <a:buNone/>
            </a:pPr>
            <a:r>
              <a:rPr lang="en-US">
                <a:solidFill>
                  <a:srgbClr val="800000"/>
                </a:solidFill>
                <a:latin typeface="Consolas" panose="020B0609020204030204" pitchFamily="49" charset="0"/>
              </a:rPr>
              <a:t>&lt;ion-footer</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a:t>
            </a:r>
            <a:r>
              <a:rPr lang="en-US" err="1">
                <a:solidFill>
                  <a:srgbClr val="FF0000"/>
                </a:solidFill>
                <a:latin typeface="Consolas" panose="020B0609020204030204" pitchFamily="49" charset="0"/>
              </a:rPr>
              <a:t>ngIf</a:t>
            </a:r>
            <a:r>
              <a:rPr lang="en-US">
                <a:solidFill>
                  <a:srgbClr val="000000"/>
                </a:solidFill>
                <a:latin typeface="Consolas" panose="020B0609020204030204" pitchFamily="49" charset="0"/>
              </a:rPr>
              <a:t>=</a:t>
            </a:r>
            <a:r>
              <a:rPr lang="en-US">
                <a:solidFill>
                  <a:srgbClr val="0000FF"/>
                </a:solidFill>
                <a:latin typeface="Consolas" panose="020B0609020204030204" pitchFamily="49" charset="0"/>
              </a:rPr>
              <a:t>"!idea.id"</a:t>
            </a:r>
            <a:r>
              <a:rPr lang="en-US">
                <a:solidFill>
                  <a:srgbClr val="800000"/>
                </a:solidFill>
                <a:latin typeface="Consolas" panose="020B0609020204030204" pitchFamily="49" charset="0"/>
              </a:rPr>
              <a:t>&gt;</a:t>
            </a:r>
            <a:endParaRPr lang="en-US">
              <a:solidFill>
                <a:srgbClr val="000000"/>
              </a:solidFill>
              <a:latin typeface="Consolas" panose="020B0609020204030204" pitchFamily="49" charset="0"/>
            </a:endParaRPr>
          </a:p>
          <a:p>
            <a:pPr marL="114300" indent="0">
              <a:buNone/>
            </a:pPr>
            <a:r>
              <a:rPr lang="en-US">
                <a:solidFill>
                  <a:srgbClr val="000000"/>
                </a:solidFill>
                <a:latin typeface="Consolas" panose="020B0609020204030204" pitchFamily="49" charset="0"/>
              </a:rPr>
              <a:t>    </a:t>
            </a:r>
            <a:r>
              <a:rPr lang="en-US">
                <a:solidFill>
                  <a:srgbClr val="800000"/>
                </a:solidFill>
                <a:latin typeface="Consolas" panose="020B0609020204030204" pitchFamily="49" charset="0"/>
              </a:rPr>
              <a:t>&lt;ion-toolbar</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color</a:t>
            </a:r>
            <a:r>
              <a:rPr lang="en-US">
                <a:solidFill>
                  <a:srgbClr val="000000"/>
                </a:solidFill>
                <a:latin typeface="Consolas" panose="020B0609020204030204" pitchFamily="49" charset="0"/>
              </a:rPr>
              <a:t>=</a:t>
            </a:r>
            <a:r>
              <a:rPr lang="en-US">
                <a:solidFill>
                  <a:srgbClr val="0000FF"/>
                </a:solidFill>
                <a:latin typeface="Consolas" panose="020B0609020204030204" pitchFamily="49" charset="0"/>
              </a:rPr>
              <a:t>"success"</a:t>
            </a:r>
            <a:r>
              <a:rPr lang="en-US">
                <a:solidFill>
                  <a:srgbClr val="800000"/>
                </a:solidFill>
                <a:latin typeface="Consolas" panose="020B0609020204030204" pitchFamily="49" charset="0"/>
              </a:rPr>
              <a:t>&gt;</a:t>
            </a:r>
            <a:endParaRPr lang="en-US">
              <a:solidFill>
                <a:srgbClr val="000000"/>
              </a:solidFill>
              <a:latin typeface="Consolas" panose="020B0609020204030204" pitchFamily="49" charset="0"/>
            </a:endParaRPr>
          </a:p>
          <a:p>
            <a:pPr marL="114300" indent="0">
              <a:buNone/>
            </a:pPr>
            <a:r>
              <a:rPr lang="en-US">
                <a:solidFill>
                  <a:srgbClr val="000000"/>
                </a:solidFill>
                <a:latin typeface="Consolas" panose="020B0609020204030204" pitchFamily="49" charset="0"/>
              </a:rPr>
              <a:t>      </a:t>
            </a:r>
            <a:r>
              <a:rPr lang="en-US">
                <a:solidFill>
                  <a:srgbClr val="800000"/>
                </a:solidFill>
                <a:latin typeface="Consolas" panose="020B0609020204030204" pitchFamily="49" charset="0"/>
              </a:rPr>
              <a:t>&lt;ion-button</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expand</a:t>
            </a:r>
            <a:r>
              <a:rPr lang="en-US">
                <a:solidFill>
                  <a:srgbClr val="000000"/>
                </a:solidFill>
                <a:latin typeface="Consolas" panose="020B0609020204030204" pitchFamily="49" charset="0"/>
              </a:rPr>
              <a:t>=</a:t>
            </a:r>
            <a:r>
              <a:rPr lang="en-US">
                <a:solidFill>
                  <a:srgbClr val="0000FF"/>
                </a:solidFill>
                <a:latin typeface="Consolas" panose="020B0609020204030204" pitchFamily="49" charset="0"/>
              </a:rPr>
              <a:t>"full"</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fill</a:t>
            </a:r>
            <a:r>
              <a:rPr lang="en-US">
                <a:solidFill>
                  <a:srgbClr val="000000"/>
                </a:solidFill>
                <a:latin typeface="Consolas" panose="020B0609020204030204" pitchFamily="49" charset="0"/>
              </a:rPr>
              <a:t>=</a:t>
            </a:r>
            <a:r>
              <a:rPr lang="en-US">
                <a:solidFill>
                  <a:srgbClr val="0000FF"/>
                </a:solidFill>
                <a:latin typeface="Consolas" panose="020B0609020204030204" pitchFamily="49" charset="0"/>
              </a:rPr>
              <a:t>"clear"</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color</a:t>
            </a:r>
            <a:r>
              <a:rPr lang="en-US">
                <a:solidFill>
                  <a:srgbClr val="000000"/>
                </a:solidFill>
                <a:latin typeface="Consolas" panose="020B0609020204030204" pitchFamily="49" charset="0"/>
              </a:rPr>
              <a:t>=</a:t>
            </a:r>
            <a:r>
              <a:rPr lang="en-US">
                <a:solidFill>
                  <a:srgbClr val="0000FF"/>
                </a:solidFill>
                <a:latin typeface="Consolas" panose="020B0609020204030204" pitchFamily="49" charset="0"/>
              </a:rPr>
              <a:t>"light"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(click)</a:t>
            </a:r>
            <a:r>
              <a:rPr lang="en-US">
                <a:solidFill>
                  <a:srgbClr val="000000"/>
                </a:solidFill>
                <a:latin typeface="Consolas" panose="020B0609020204030204" pitchFamily="49" charset="0"/>
              </a:rPr>
              <a:t>=</a:t>
            </a:r>
            <a:r>
              <a:rPr lang="en-US">
                <a:solidFill>
                  <a:srgbClr val="0000FF"/>
                </a:solidFill>
                <a:latin typeface="Consolas" panose="020B0609020204030204" pitchFamily="49" charset="0"/>
              </a:rPr>
              <a:t>"</a:t>
            </a:r>
            <a:r>
              <a:rPr lang="en-US" err="1">
                <a:solidFill>
                  <a:srgbClr val="0000FF"/>
                </a:solidFill>
                <a:latin typeface="Consolas" panose="020B0609020204030204" pitchFamily="49" charset="0"/>
              </a:rPr>
              <a:t>addIdea</a:t>
            </a:r>
            <a:r>
              <a:rPr lang="en-US">
                <a:solidFill>
                  <a:srgbClr val="0000FF"/>
                </a:solidFill>
                <a:latin typeface="Consolas" panose="020B0609020204030204" pitchFamily="49" charset="0"/>
              </a:rPr>
              <a:t>()"</a:t>
            </a:r>
            <a:r>
              <a:rPr lang="en-US">
                <a:solidFill>
                  <a:srgbClr val="800000"/>
                </a:solidFill>
                <a:latin typeface="Consolas" panose="020B0609020204030204" pitchFamily="49" charset="0"/>
              </a:rPr>
              <a:t>&gt;</a:t>
            </a:r>
            <a:endParaRPr lang="en-US">
              <a:solidFill>
                <a:srgbClr val="000000"/>
              </a:solidFill>
              <a:latin typeface="Consolas" panose="020B0609020204030204" pitchFamily="49" charset="0"/>
            </a:endParaRPr>
          </a:p>
          <a:p>
            <a:pPr marL="114300" indent="0">
              <a:buNone/>
            </a:pPr>
            <a:r>
              <a:rPr lang="en-US">
                <a:solidFill>
                  <a:srgbClr val="000000"/>
                </a:solidFill>
                <a:latin typeface="Consolas" panose="020B0609020204030204" pitchFamily="49" charset="0"/>
              </a:rPr>
              <a:t>        </a:t>
            </a:r>
            <a:r>
              <a:rPr lang="en-US">
                <a:solidFill>
                  <a:srgbClr val="800000"/>
                </a:solidFill>
                <a:latin typeface="Consolas" panose="020B0609020204030204" pitchFamily="49" charset="0"/>
              </a:rPr>
              <a:t>&lt;ion-icon</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name</a:t>
            </a:r>
            <a:r>
              <a:rPr lang="en-US">
                <a:solidFill>
                  <a:srgbClr val="000000"/>
                </a:solidFill>
                <a:latin typeface="Consolas" panose="020B0609020204030204" pitchFamily="49" charset="0"/>
              </a:rPr>
              <a:t>=</a:t>
            </a:r>
            <a:r>
              <a:rPr lang="en-US">
                <a:solidFill>
                  <a:srgbClr val="0000FF"/>
                </a:solidFill>
                <a:latin typeface="Consolas" panose="020B0609020204030204" pitchFamily="49" charset="0"/>
              </a:rPr>
              <a:t>"checkmark"</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slot</a:t>
            </a:r>
            <a:r>
              <a:rPr lang="en-US">
                <a:solidFill>
                  <a:srgbClr val="000000"/>
                </a:solidFill>
                <a:latin typeface="Consolas" panose="020B0609020204030204" pitchFamily="49" charset="0"/>
              </a:rPr>
              <a:t>=</a:t>
            </a:r>
            <a:r>
              <a:rPr lang="en-US">
                <a:solidFill>
                  <a:srgbClr val="0000FF"/>
                </a:solidFill>
                <a:latin typeface="Consolas" panose="020B0609020204030204" pitchFamily="49" charset="0"/>
              </a:rPr>
              <a:t>"start"</a:t>
            </a:r>
            <a:r>
              <a:rPr lang="en-US">
                <a:solidFill>
                  <a:srgbClr val="800000"/>
                </a:solidFill>
                <a:latin typeface="Consolas" panose="020B0609020204030204" pitchFamily="49" charset="0"/>
              </a:rPr>
              <a:t>&gt;&lt;/ion-icon&gt;</a:t>
            </a:r>
            <a:endParaRPr lang="en-US">
              <a:solidFill>
                <a:srgbClr val="000000"/>
              </a:solidFill>
              <a:latin typeface="Consolas" panose="020B0609020204030204" pitchFamily="49" charset="0"/>
            </a:endParaRPr>
          </a:p>
          <a:p>
            <a:pPr marL="114300" indent="0">
              <a:buNone/>
            </a:pPr>
            <a:r>
              <a:rPr lang="en-US">
                <a:solidFill>
                  <a:srgbClr val="000000"/>
                </a:solidFill>
                <a:latin typeface="Consolas" panose="020B0609020204030204" pitchFamily="49" charset="0"/>
              </a:rPr>
              <a:t>        Add Idea</a:t>
            </a:r>
          </a:p>
          <a:p>
            <a:pPr marL="114300" indent="0">
              <a:buNone/>
            </a:pPr>
            <a:r>
              <a:rPr lang="en-US">
                <a:solidFill>
                  <a:srgbClr val="000000"/>
                </a:solidFill>
                <a:latin typeface="Consolas" panose="020B0609020204030204" pitchFamily="49" charset="0"/>
              </a:rPr>
              <a:t>      </a:t>
            </a:r>
            <a:r>
              <a:rPr lang="en-US">
                <a:solidFill>
                  <a:srgbClr val="800000"/>
                </a:solidFill>
                <a:latin typeface="Consolas" panose="020B0609020204030204" pitchFamily="49" charset="0"/>
              </a:rPr>
              <a:t>&lt;/ion-button&gt;</a:t>
            </a:r>
            <a:endParaRPr lang="en-US">
              <a:solidFill>
                <a:srgbClr val="000000"/>
              </a:solidFill>
              <a:latin typeface="Consolas" panose="020B0609020204030204" pitchFamily="49" charset="0"/>
            </a:endParaRPr>
          </a:p>
          <a:p>
            <a:pPr marL="114300" indent="0">
              <a:buNone/>
            </a:pPr>
            <a:r>
              <a:rPr lang="en-US">
                <a:solidFill>
                  <a:srgbClr val="000000"/>
                </a:solidFill>
                <a:latin typeface="Consolas" panose="020B0609020204030204" pitchFamily="49" charset="0"/>
              </a:rPr>
              <a:t>    </a:t>
            </a:r>
            <a:r>
              <a:rPr lang="en-US">
                <a:solidFill>
                  <a:srgbClr val="800000"/>
                </a:solidFill>
                <a:latin typeface="Consolas" panose="020B0609020204030204" pitchFamily="49" charset="0"/>
              </a:rPr>
              <a:t>&lt;/ion-toolbar&gt;</a:t>
            </a:r>
            <a:endParaRPr lang="en-US">
              <a:solidFill>
                <a:srgbClr val="000000"/>
              </a:solidFill>
              <a:latin typeface="Consolas" panose="020B0609020204030204" pitchFamily="49" charset="0"/>
            </a:endParaRPr>
          </a:p>
          <a:p>
            <a:pPr marL="114300" indent="0">
              <a:buNone/>
            </a:pPr>
            <a:r>
              <a:rPr lang="en-US">
                <a:solidFill>
                  <a:srgbClr val="000000"/>
                </a:solidFill>
                <a:latin typeface="Consolas" panose="020B0609020204030204" pitchFamily="49" charset="0"/>
              </a:rPr>
              <a:t>  </a:t>
            </a:r>
            <a:r>
              <a:rPr lang="en-US">
                <a:solidFill>
                  <a:srgbClr val="800000"/>
                </a:solidFill>
                <a:latin typeface="Consolas" panose="020B0609020204030204" pitchFamily="49" charset="0"/>
              </a:rPr>
              <a:t>&lt;/ion-footer&gt;</a:t>
            </a:r>
            <a:endParaRPr lang="en-US">
              <a:solidFill>
                <a:srgbClr val="000000"/>
              </a:solidFill>
              <a:latin typeface="Consolas" panose="020B0609020204030204" pitchFamily="49" charset="0"/>
            </a:endParaRPr>
          </a:p>
          <a:p>
            <a:pPr marL="114300" indent="0">
              <a:buNone/>
            </a:pPr>
            <a:r>
              <a:rPr lang="en-US">
                <a:solidFill>
                  <a:srgbClr val="000000"/>
                </a:solidFill>
                <a:latin typeface="Consolas" panose="020B0609020204030204" pitchFamily="49" charset="0"/>
              </a:rPr>
              <a:t>   </a:t>
            </a:r>
          </a:p>
          <a:p>
            <a:pPr marL="114300" indent="0">
              <a:buNone/>
            </a:pPr>
            <a:r>
              <a:rPr lang="en-US">
                <a:solidFill>
                  <a:srgbClr val="000000"/>
                </a:solidFill>
                <a:latin typeface="Consolas" panose="020B0609020204030204" pitchFamily="49" charset="0"/>
              </a:rPr>
              <a:t>  </a:t>
            </a:r>
            <a:r>
              <a:rPr lang="en-US">
                <a:solidFill>
                  <a:srgbClr val="800000"/>
                </a:solidFill>
                <a:latin typeface="Consolas" panose="020B0609020204030204" pitchFamily="49" charset="0"/>
              </a:rPr>
              <a:t>&lt;ion-footer</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a:t>
            </a:r>
            <a:r>
              <a:rPr lang="en-US" err="1">
                <a:solidFill>
                  <a:srgbClr val="FF0000"/>
                </a:solidFill>
                <a:latin typeface="Consolas" panose="020B0609020204030204" pitchFamily="49" charset="0"/>
              </a:rPr>
              <a:t>ngIf</a:t>
            </a:r>
            <a:r>
              <a:rPr lang="en-US">
                <a:solidFill>
                  <a:srgbClr val="000000"/>
                </a:solidFill>
                <a:latin typeface="Consolas" panose="020B0609020204030204" pitchFamily="49" charset="0"/>
              </a:rPr>
              <a:t>=</a:t>
            </a:r>
            <a:r>
              <a:rPr lang="en-US">
                <a:solidFill>
                  <a:srgbClr val="0000FF"/>
                </a:solidFill>
                <a:latin typeface="Consolas" panose="020B0609020204030204" pitchFamily="49" charset="0"/>
              </a:rPr>
              <a:t>"idea.id"</a:t>
            </a:r>
            <a:r>
              <a:rPr lang="en-US">
                <a:solidFill>
                  <a:srgbClr val="800000"/>
                </a:solidFill>
                <a:latin typeface="Consolas" panose="020B0609020204030204" pitchFamily="49" charset="0"/>
              </a:rPr>
              <a:t>&gt;</a:t>
            </a:r>
            <a:endParaRPr lang="en-US">
              <a:solidFill>
                <a:srgbClr val="000000"/>
              </a:solidFill>
              <a:latin typeface="Consolas" panose="020B0609020204030204" pitchFamily="49" charset="0"/>
            </a:endParaRPr>
          </a:p>
          <a:p>
            <a:pPr marL="114300" indent="0">
              <a:buNone/>
            </a:pPr>
            <a:r>
              <a:rPr lang="en-US">
                <a:solidFill>
                  <a:srgbClr val="000000"/>
                </a:solidFill>
                <a:latin typeface="Consolas" panose="020B0609020204030204" pitchFamily="49" charset="0"/>
              </a:rPr>
              <a:t>    </a:t>
            </a:r>
            <a:r>
              <a:rPr lang="en-US">
                <a:solidFill>
                  <a:srgbClr val="800000"/>
                </a:solidFill>
                <a:latin typeface="Consolas" panose="020B0609020204030204" pitchFamily="49" charset="0"/>
              </a:rPr>
              <a:t>&lt;ion-row</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no-padding</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text-center</a:t>
            </a:r>
            <a:r>
              <a:rPr lang="en-US">
                <a:solidFill>
                  <a:srgbClr val="800000"/>
                </a:solidFill>
                <a:latin typeface="Consolas" panose="020B0609020204030204" pitchFamily="49" charset="0"/>
              </a:rPr>
              <a:t>&gt;</a:t>
            </a:r>
            <a:endParaRPr lang="en-US">
              <a:solidFill>
                <a:srgbClr val="000000"/>
              </a:solidFill>
              <a:latin typeface="Consolas" panose="020B0609020204030204" pitchFamily="49" charset="0"/>
            </a:endParaRPr>
          </a:p>
          <a:p>
            <a:pPr marL="114300" indent="0">
              <a:buNone/>
            </a:pPr>
            <a:r>
              <a:rPr lang="en-US">
                <a:solidFill>
                  <a:srgbClr val="000000"/>
                </a:solidFill>
                <a:latin typeface="Consolas" panose="020B0609020204030204" pitchFamily="49" charset="0"/>
              </a:rPr>
              <a:t>      </a:t>
            </a:r>
            <a:r>
              <a:rPr lang="en-US">
                <a:solidFill>
                  <a:srgbClr val="800000"/>
                </a:solidFill>
                <a:latin typeface="Consolas" panose="020B0609020204030204" pitchFamily="49" charset="0"/>
              </a:rPr>
              <a:t>&lt;ion-col</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size</a:t>
            </a:r>
            <a:r>
              <a:rPr lang="en-US">
                <a:solidFill>
                  <a:srgbClr val="000000"/>
                </a:solidFill>
                <a:latin typeface="Consolas" panose="020B0609020204030204" pitchFamily="49" charset="0"/>
              </a:rPr>
              <a:t>=</a:t>
            </a:r>
            <a:r>
              <a:rPr lang="en-US">
                <a:solidFill>
                  <a:srgbClr val="0000FF"/>
                </a:solidFill>
                <a:latin typeface="Consolas" panose="020B0609020204030204" pitchFamily="49" charset="0"/>
              </a:rPr>
              <a:t>"6"</a:t>
            </a:r>
            <a:r>
              <a:rPr lang="en-US">
                <a:solidFill>
                  <a:srgbClr val="800000"/>
                </a:solidFill>
                <a:latin typeface="Consolas" panose="020B0609020204030204" pitchFamily="49" charset="0"/>
              </a:rPr>
              <a:t>&gt;</a:t>
            </a:r>
            <a:endParaRPr lang="en-US">
              <a:solidFill>
                <a:srgbClr val="000000"/>
              </a:solidFill>
              <a:latin typeface="Consolas" panose="020B0609020204030204" pitchFamily="49" charset="0"/>
            </a:endParaRPr>
          </a:p>
          <a:p>
            <a:pPr marL="114300" indent="0">
              <a:buNone/>
            </a:pPr>
            <a:r>
              <a:rPr lang="en-US">
                <a:solidFill>
                  <a:srgbClr val="000000"/>
                </a:solidFill>
                <a:latin typeface="Consolas" panose="020B0609020204030204" pitchFamily="49" charset="0"/>
              </a:rPr>
              <a:t>        </a:t>
            </a:r>
            <a:r>
              <a:rPr lang="en-US">
                <a:solidFill>
                  <a:srgbClr val="800000"/>
                </a:solidFill>
                <a:latin typeface="Consolas" panose="020B0609020204030204" pitchFamily="49" charset="0"/>
              </a:rPr>
              <a:t>&lt;ion-button</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expand</a:t>
            </a:r>
            <a:r>
              <a:rPr lang="en-US">
                <a:solidFill>
                  <a:srgbClr val="000000"/>
                </a:solidFill>
                <a:latin typeface="Consolas" panose="020B0609020204030204" pitchFamily="49" charset="0"/>
              </a:rPr>
              <a:t>=</a:t>
            </a:r>
            <a:r>
              <a:rPr lang="en-US">
                <a:solidFill>
                  <a:srgbClr val="0000FF"/>
                </a:solidFill>
                <a:latin typeface="Consolas" panose="020B0609020204030204" pitchFamily="49" charset="0"/>
              </a:rPr>
              <a:t>"block"</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fill</a:t>
            </a:r>
            <a:r>
              <a:rPr lang="en-US">
                <a:solidFill>
                  <a:srgbClr val="000000"/>
                </a:solidFill>
                <a:latin typeface="Consolas" panose="020B0609020204030204" pitchFamily="49" charset="0"/>
              </a:rPr>
              <a:t>=</a:t>
            </a:r>
            <a:r>
              <a:rPr lang="en-US">
                <a:solidFill>
                  <a:srgbClr val="0000FF"/>
                </a:solidFill>
                <a:latin typeface="Consolas" panose="020B0609020204030204" pitchFamily="49" charset="0"/>
              </a:rPr>
              <a:t>"outline"</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color</a:t>
            </a:r>
            <a:r>
              <a:rPr lang="en-US">
                <a:solidFill>
                  <a:srgbClr val="000000"/>
                </a:solidFill>
                <a:latin typeface="Consolas" panose="020B0609020204030204" pitchFamily="49" charset="0"/>
              </a:rPr>
              <a:t>=</a:t>
            </a:r>
            <a:r>
              <a:rPr lang="en-US">
                <a:solidFill>
                  <a:srgbClr val="0000FF"/>
                </a:solidFill>
                <a:latin typeface="Consolas" panose="020B0609020204030204" pitchFamily="49" charset="0"/>
              </a:rPr>
              <a:t>"danger"</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(click)</a:t>
            </a:r>
            <a:r>
              <a:rPr lang="en-US">
                <a:solidFill>
                  <a:srgbClr val="000000"/>
                </a:solidFill>
                <a:latin typeface="Consolas" panose="020B0609020204030204" pitchFamily="49" charset="0"/>
              </a:rPr>
              <a:t>=</a:t>
            </a:r>
            <a:r>
              <a:rPr lang="en-US">
                <a:solidFill>
                  <a:srgbClr val="0000FF"/>
                </a:solidFill>
                <a:latin typeface="Consolas" panose="020B0609020204030204" pitchFamily="49" charset="0"/>
              </a:rPr>
              <a:t>"</a:t>
            </a:r>
            <a:r>
              <a:rPr lang="en-US" err="1">
                <a:solidFill>
                  <a:srgbClr val="0000FF"/>
                </a:solidFill>
                <a:latin typeface="Consolas" panose="020B0609020204030204" pitchFamily="49" charset="0"/>
              </a:rPr>
              <a:t>deleteIdea</a:t>
            </a:r>
            <a:r>
              <a:rPr lang="en-US">
                <a:solidFill>
                  <a:srgbClr val="0000FF"/>
                </a:solidFill>
                <a:latin typeface="Consolas" panose="020B0609020204030204" pitchFamily="49" charset="0"/>
              </a:rPr>
              <a:t>()"</a:t>
            </a:r>
            <a:r>
              <a:rPr lang="en-US">
                <a:solidFill>
                  <a:srgbClr val="800000"/>
                </a:solidFill>
                <a:latin typeface="Consolas" panose="020B0609020204030204" pitchFamily="49" charset="0"/>
              </a:rPr>
              <a:t>&gt;</a:t>
            </a:r>
            <a:endParaRPr lang="en-US">
              <a:solidFill>
                <a:srgbClr val="000000"/>
              </a:solidFill>
              <a:latin typeface="Consolas" panose="020B0609020204030204" pitchFamily="49" charset="0"/>
            </a:endParaRPr>
          </a:p>
          <a:p>
            <a:pPr marL="114300" indent="0">
              <a:buNone/>
            </a:pPr>
            <a:r>
              <a:rPr lang="en-US">
                <a:solidFill>
                  <a:srgbClr val="000000"/>
                </a:solidFill>
                <a:latin typeface="Consolas" panose="020B0609020204030204" pitchFamily="49" charset="0"/>
              </a:rPr>
              <a:t>          </a:t>
            </a:r>
            <a:r>
              <a:rPr lang="en-US">
                <a:solidFill>
                  <a:srgbClr val="800000"/>
                </a:solidFill>
                <a:latin typeface="Consolas" panose="020B0609020204030204" pitchFamily="49" charset="0"/>
              </a:rPr>
              <a:t>&lt;ion-icon</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name</a:t>
            </a:r>
            <a:r>
              <a:rPr lang="en-US">
                <a:solidFill>
                  <a:srgbClr val="000000"/>
                </a:solidFill>
                <a:latin typeface="Consolas" panose="020B0609020204030204" pitchFamily="49" charset="0"/>
              </a:rPr>
              <a:t>=</a:t>
            </a:r>
            <a:r>
              <a:rPr lang="en-US">
                <a:solidFill>
                  <a:srgbClr val="0000FF"/>
                </a:solidFill>
                <a:latin typeface="Consolas" panose="020B0609020204030204" pitchFamily="49" charset="0"/>
              </a:rPr>
              <a:t>"trash"</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slot</a:t>
            </a:r>
            <a:r>
              <a:rPr lang="en-US">
                <a:solidFill>
                  <a:srgbClr val="000000"/>
                </a:solidFill>
                <a:latin typeface="Consolas" panose="020B0609020204030204" pitchFamily="49" charset="0"/>
              </a:rPr>
              <a:t>=</a:t>
            </a:r>
            <a:r>
              <a:rPr lang="en-US">
                <a:solidFill>
                  <a:srgbClr val="0000FF"/>
                </a:solidFill>
                <a:latin typeface="Consolas" panose="020B0609020204030204" pitchFamily="49" charset="0"/>
              </a:rPr>
              <a:t>"start"</a:t>
            </a:r>
            <a:r>
              <a:rPr lang="en-US">
                <a:solidFill>
                  <a:srgbClr val="800000"/>
                </a:solidFill>
                <a:latin typeface="Consolas" panose="020B0609020204030204" pitchFamily="49" charset="0"/>
              </a:rPr>
              <a:t>&gt;&lt;/ion-icon&gt;</a:t>
            </a:r>
            <a:endParaRPr lang="en-US">
              <a:solidFill>
                <a:srgbClr val="000000"/>
              </a:solidFill>
              <a:latin typeface="Consolas" panose="020B0609020204030204" pitchFamily="49" charset="0"/>
            </a:endParaRPr>
          </a:p>
          <a:p>
            <a:pPr marL="114300" indent="0">
              <a:buNone/>
            </a:pPr>
            <a:r>
              <a:rPr lang="en-US">
                <a:solidFill>
                  <a:srgbClr val="000000"/>
                </a:solidFill>
                <a:latin typeface="Consolas" panose="020B0609020204030204" pitchFamily="49" charset="0"/>
              </a:rPr>
              <a:t>          Delete</a:t>
            </a:r>
          </a:p>
          <a:p>
            <a:pPr marL="114300" indent="0">
              <a:buNone/>
            </a:pPr>
            <a:r>
              <a:rPr lang="en-US">
                <a:solidFill>
                  <a:srgbClr val="000000"/>
                </a:solidFill>
                <a:latin typeface="Consolas" panose="020B0609020204030204" pitchFamily="49" charset="0"/>
              </a:rPr>
              <a:t>        </a:t>
            </a:r>
            <a:r>
              <a:rPr lang="en-US">
                <a:solidFill>
                  <a:srgbClr val="800000"/>
                </a:solidFill>
                <a:latin typeface="Consolas" panose="020B0609020204030204" pitchFamily="49" charset="0"/>
              </a:rPr>
              <a:t>&lt;/ion-button&gt;</a:t>
            </a:r>
            <a:endParaRPr lang="en-US">
              <a:solidFill>
                <a:srgbClr val="000000"/>
              </a:solidFill>
              <a:latin typeface="Consolas" panose="020B0609020204030204" pitchFamily="49" charset="0"/>
            </a:endParaRPr>
          </a:p>
          <a:p>
            <a:pPr marL="114300" indent="0">
              <a:buNone/>
            </a:pPr>
            <a:r>
              <a:rPr lang="en-US">
                <a:solidFill>
                  <a:srgbClr val="000000"/>
                </a:solidFill>
                <a:latin typeface="Consolas" panose="020B0609020204030204" pitchFamily="49" charset="0"/>
              </a:rPr>
              <a:t>      </a:t>
            </a:r>
            <a:r>
              <a:rPr lang="en-US">
                <a:solidFill>
                  <a:srgbClr val="800000"/>
                </a:solidFill>
                <a:latin typeface="Consolas" panose="020B0609020204030204" pitchFamily="49" charset="0"/>
              </a:rPr>
              <a:t>&lt;/ion-col&gt;</a:t>
            </a:r>
            <a:endParaRPr lang="en-US">
              <a:solidFill>
                <a:srgbClr val="000000"/>
              </a:solidFill>
              <a:latin typeface="Consolas" panose="020B0609020204030204" pitchFamily="49" charset="0"/>
            </a:endParaRPr>
          </a:p>
          <a:p>
            <a:pPr marL="114300" indent="0">
              <a:buNone/>
            </a:pPr>
            <a:r>
              <a:rPr lang="en-US">
                <a:solidFill>
                  <a:srgbClr val="000000"/>
                </a:solidFill>
                <a:latin typeface="Consolas" panose="020B0609020204030204" pitchFamily="49" charset="0"/>
              </a:rPr>
              <a:t>      </a:t>
            </a:r>
            <a:r>
              <a:rPr lang="en-US">
                <a:solidFill>
                  <a:srgbClr val="800000"/>
                </a:solidFill>
                <a:latin typeface="Consolas" panose="020B0609020204030204" pitchFamily="49" charset="0"/>
              </a:rPr>
              <a:t>&lt;ion-col</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size</a:t>
            </a:r>
            <a:r>
              <a:rPr lang="en-US">
                <a:solidFill>
                  <a:srgbClr val="000000"/>
                </a:solidFill>
                <a:latin typeface="Consolas" panose="020B0609020204030204" pitchFamily="49" charset="0"/>
              </a:rPr>
              <a:t>=</a:t>
            </a:r>
            <a:r>
              <a:rPr lang="en-US">
                <a:solidFill>
                  <a:srgbClr val="0000FF"/>
                </a:solidFill>
                <a:latin typeface="Consolas" panose="020B0609020204030204" pitchFamily="49" charset="0"/>
              </a:rPr>
              <a:t>"6"</a:t>
            </a:r>
            <a:r>
              <a:rPr lang="en-US">
                <a:solidFill>
                  <a:srgbClr val="800000"/>
                </a:solidFill>
                <a:latin typeface="Consolas" panose="020B0609020204030204" pitchFamily="49" charset="0"/>
              </a:rPr>
              <a:t>&gt;</a:t>
            </a:r>
            <a:endParaRPr lang="en-US">
              <a:solidFill>
                <a:srgbClr val="000000"/>
              </a:solidFill>
              <a:latin typeface="Consolas" panose="020B0609020204030204" pitchFamily="49" charset="0"/>
            </a:endParaRPr>
          </a:p>
          <a:p>
            <a:pPr marL="114300" indent="0">
              <a:buNone/>
            </a:pPr>
            <a:r>
              <a:rPr lang="en-US">
                <a:solidFill>
                  <a:srgbClr val="000000"/>
                </a:solidFill>
                <a:latin typeface="Consolas" panose="020B0609020204030204" pitchFamily="49" charset="0"/>
              </a:rPr>
              <a:t>        </a:t>
            </a:r>
            <a:r>
              <a:rPr lang="en-US">
                <a:solidFill>
                  <a:srgbClr val="800000"/>
                </a:solidFill>
                <a:latin typeface="Consolas" panose="020B0609020204030204" pitchFamily="49" charset="0"/>
              </a:rPr>
              <a:t>&lt;ion-button</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expand</a:t>
            </a:r>
            <a:r>
              <a:rPr lang="en-US">
                <a:solidFill>
                  <a:srgbClr val="000000"/>
                </a:solidFill>
                <a:latin typeface="Consolas" panose="020B0609020204030204" pitchFamily="49" charset="0"/>
              </a:rPr>
              <a:t>=</a:t>
            </a:r>
            <a:r>
              <a:rPr lang="en-US">
                <a:solidFill>
                  <a:srgbClr val="0000FF"/>
                </a:solidFill>
                <a:latin typeface="Consolas" panose="020B0609020204030204" pitchFamily="49" charset="0"/>
              </a:rPr>
              <a:t>"block"</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fill</a:t>
            </a:r>
            <a:r>
              <a:rPr lang="en-US">
                <a:solidFill>
                  <a:srgbClr val="000000"/>
                </a:solidFill>
                <a:latin typeface="Consolas" panose="020B0609020204030204" pitchFamily="49" charset="0"/>
              </a:rPr>
              <a:t>=</a:t>
            </a:r>
            <a:r>
              <a:rPr lang="en-US">
                <a:solidFill>
                  <a:srgbClr val="0000FF"/>
                </a:solidFill>
                <a:latin typeface="Consolas" panose="020B0609020204030204" pitchFamily="49" charset="0"/>
              </a:rPr>
              <a:t>"solid"</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color</a:t>
            </a:r>
            <a:r>
              <a:rPr lang="en-US">
                <a:solidFill>
                  <a:srgbClr val="000000"/>
                </a:solidFill>
                <a:latin typeface="Consolas" panose="020B0609020204030204" pitchFamily="49" charset="0"/>
              </a:rPr>
              <a:t>=</a:t>
            </a:r>
            <a:r>
              <a:rPr lang="en-US">
                <a:solidFill>
                  <a:srgbClr val="0000FF"/>
                </a:solidFill>
                <a:latin typeface="Consolas" panose="020B0609020204030204" pitchFamily="49" charset="0"/>
              </a:rPr>
              <a:t>"success"</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(click)</a:t>
            </a:r>
            <a:r>
              <a:rPr lang="en-US">
                <a:solidFill>
                  <a:srgbClr val="000000"/>
                </a:solidFill>
                <a:latin typeface="Consolas" panose="020B0609020204030204" pitchFamily="49" charset="0"/>
              </a:rPr>
              <a:t>=</a:t>
            </a:r>
            <a:r>
              <a:rPr lang="en-US">
                <a:solidFill>
                  <a:srgbClr val="0000FF"/>
                </a:solidFill>
                <a:latin typeface="Consolas" panose="020B0609020204030204" pitchFamily="49" charset="0"/>
              </a:rPr>
              <a:t>"</a:t>
            </a:r>
            <a:r>
              <a:rPr lang="en-US" err="1">
                <a:solidFill>
                  <a:srgbClr val="0000FF"/>
                </a:solidFill>
                <a:latin typeface="Consolas" panose="020B0609020204030204" pitchFamily="49" charset="0"/>
              </a:rPr>
              <a:t>updateIdea</a:t>
            </a:r>
            <a:r>
              <a:rPr lang="en-US">
                <a:solidFill>
                  <a:srgbClr val="0000FF"/>
                </a:solidFill>
                <a:latin typeface="Consolas" panose="020B0609020204030204" pitchFamily="49" charset="0"/>
              </a:rPr>
              <a:t>()"</a:t>
            </a:r>
            <a:r>
              <a:rPr lang="en-US">
                <a:solidFill>
                  <a:srgbClr val="800000"/>
                </a:solidFill>
                <a:latin typeface="Consolas" panose="020B0609020204030204" pitchFamily="49" charset="0"/>
              </a:rPr>
              <a:t>&gt;</a:t>
            </a:r>
            <a:endParaRPr lang="en-US">
              <a:solidFill>
                <a:srgbClr val="000000"/>
              </a:solidFill>
              <a:latin typeface="Consolas" panose="020B0609020204030204" pitchFamily="49" charset="0"/>
            </a:endParaRPr>
          </a:p>
          <a:p>
            <a:pPr marL="114300" indent="0">
              <a:buNone/>
            </a:pPr>
            <a:r>
              <a:rPr lang="en-US">
                <a:solidFill>
                  <a:srgbClr val="000000"/>
                </a:solidFill>
                <a:latin typeface="Consolas" panose="020B0609020204030204" pitchFamily="49" charset="0"/>
              </a:rPr>
              <a:t>          </a:t>
            </a:r>
            <a:r>
              <a:rPr lang="en-US">
                <a:solidFill>
                  <a:srgbClr val="800000"/>
                </a:solidFill>
                <a:latin typeface="Consolas" panose="020B0609020204030204" pitchFamily="49" charset="0"/>
              </a:rPr>
              <a:t>&lt;ion-icon</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name</a:t>
            </a:r>
            <a:r>
              <a:rPr lang="en-US">
                <a:solidFill>
                  <a:srgbClr val="000000"/>
                </a:solidFill>
                <a:latin typeface="Consolas" panose="020B0609020204030204" pitchFamily="49" charset="0"/>
              </a:rPr>
              <a:t>=</a:t>
            </a:r>
            <a:r>
              <a:rPr lang="en-US">
                <a:solidFill>
                  <a:srgbClr val="0000FF"/>
                </a:solidFill>
                <a:latin typeface="Consolas" panose="020B0609020204030204" pitchFamily="49" charset="0"/>
              </a:rPr>
              <a:t>"save"</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slot</a:t>
            </a:r>
            <a:r>
              <a:rPr lang="en-US">
                <a:solidFill>
                  <a:srgbClr val="000000"/>
                </a:solidFill>
                <a:latin typeface="Consolas" panose="020B0609020204030204" pitchFamily="49" charset="0"/>
              </a:rPr>
              <a:t>=</a:t>
            </a:r>
            <a:r>
              <a:rPr lang="en-US">
                <a:solidFill>
                  <a:srgbClr val="0000FF"/>
                </a:solidFill>
                <a:latin typeface="Consolas" panose="020B0609020204030204" pitchFamily="49" charset="0"/>
              </a:rPr>
              <a:t>"start"</a:t>
            </a:r>
            <a:r>
              <a:rPr lang="en-US">
                <a:solidFill>
                  <a:srgbClr val="800000"/>
                </a:solidFill>
                <a:latin typeface="Consolas" panose="020B0609020204030204" pitchFamily="49" charset="0"/>
              </a:rPr>
              <a:t>&gt;&lt;/ion-icon&gt;</a:t>
            </a:r>
            <a:endParaRPr lang="en-US">
              <a:solidFill>
                <a:srgbClr val="000000"/>
              </a:solidFill>
              <a:latin typeface="Consolas" panose="020B0609020204030204" pitchFamily="49" charset="0"/>
            </a:endParaRPr>
          </a:p>
          <a:p>
            <a:pPr marL="114300" indent="0">
              <a:buNone/>
            </a:pPr>
            <a:r>
              <a:rPr lang="en-US">
                <a:solidFill>
                  <a:srgbClr val="000000"/>
                </a:solidFill>
                <a:latin typeface="Consolas" panose="020B0609020204030204" pitchFamily="49" charset="0"/>
              </a:rPr>
              <a:t>          Update</a:t>
            </a:r>
          </a:p>
          <a:p>
            <a:pPr marL="114300" indent="0">
              <a:buNone/>
            </a:pPr>
            <a:r>
              <a:rPr lang="en-US">
                <a:solidFill>
                  <a:srgbClr val="000000"/>
                </a:solidFill>
                <a:latin typeface="Consolas" panose="020B0609020204030204" pitchFamily="49" charset="0"/>
              </a:rPr>
              <a:t>        </a:t>
            </a:r>
            <a:r>
              <a:rPr lang="en-US">
                <a:solidFill>
                  <a:srgbClr val="800000"/>
                </a:solidFill>
                <a:latin typeface="Consolas" panose="020B0609020204030204" pitchFamily="49" charset="0"/>
              </a:rPr>
              <a:t>&lt;/ion-button&gt;</a:t>
            </a:r>
            <a:endParaRPr lang="en-US">
              <a:solidFill>
                <a:srgbClr val="000000"/>
              </a:solidFill>
              <a:latin typeface="Consolas" panose="020B0609020204030204" pitchFamily="49" charset="0"/>
            </a:endParaRPr>
          </a:p>
          <a:p>
            <a:pPr marL="114300" indent="0">
              <a:buNone/>
            </a:pPr>
            <a:r>
              <a:rPr lang="en-US">
                <a:solidFill>
                  <a:srgbClr val="000000"/>
                </a:solidFill>
                <a:latin typeface="Consolas" panose="020B0609020204030204" pitchFamily="49" charset="0"/>
              </a:rPr>
              <a:t>      </a:t>
            </a:r>
            <a:r>
              <a:rPr lang="en-US">
                <a:solidFill>
                  <a:srgbClr val="800000"/>
                </a:solidFill>
                <a:latin typeface="Consolas" panose="020B0609020204030204" pitchFamily="49" charset="0"/>
              </a:rPr>
              <a:t>&lt;/ion-col&gt;</a:t>
            </a:r>
            <a:endParaRPr lang="en-US">
              <a:solidFill>
                <a:srgbClr val="000000"/>
              </a:solidFill>
              <a:latin typeface="Consolas" panose="020B0609020204030204" pitchFamily="49" charset="0"/>
            </a:endParaRPr>
          </a:p>
          <a:p>
            <a:pPr marL="114300" indent="0">
              <a:buNone/>
            </a:pPr>
            <a:r>
              <a:rPr lang="en-US">
                <a:solidFill>
                  <a:srgbClr val="000000"/>
                </a:solidFill>
                <a:latin typeface="Consolas" panose="020B0609020204030204" pitchFamily="49" charset="0"/>
              </a:rPr>
              <a:t>    </a:t>
            </a:r>
            <a:r>
              <a:rPr lang="en-US">
                <a:solidFill>
                  <a:srgbClr val="800000"/>
                </a:solidFill>
                <a:latin typeface="Consolas" panose="020B0609020204030204" pitchFamily="49" charset="0"/>
              </a:rPr>
              <a:t>&lt;/ion-row&gt;</a:t>
            </a:r>
            <a:endParaRPr lang="en-US">
              <a:solidFill>
                <a:srgbClr val="000000"/>
              </a:solidFill>
              <a:latin typeface="Consolas" panose="020B0609020204030204" pitchFamily="49" charset="0"/>
            </a:endParaRPr>
          </a:p>
          <a:p>
            <a:pPr marL="114300" indent="0">
              <a:buNone/>
            </a:pPr>
            <a:r>
              <a:rPr lang="en-US">
                <a:solidFill>
                  <a:srgbClr val="000000"/>
                </a:solidFill>
                <a:latin typeface="Consolas" panose="020B0609020204030204" pitchFamily="49" charset="0"/>
              </a:rPr>
              <a:t>  </a:t>
            </a:r>
            <a:r>
              <a:rPr lang="en-US">
                <a:solidFill>
                  <a:srgbClr val="800000"/>
                </a:solidFill>
                <a:latin typeface="Consolas" panose="020B0609020204030204" pitchFamily="49" charset="0"/>
              </a:rPr>
              <a:t>&lt;/ion-footer&gt;</a:t>
            </a:r>
            <a:endParaRPr lang="en-US">
              <a:solidFill>
                <a:srgbClr val="000000"/>
              </a:solidFill>
              <a:latin typeface="Consolas" panose="020B0609020204030204" pitchFamily="49" charset="0"/>
            </a:endParaRPr>
          </a:p>
          <a:p>
            <a:pPr marL="114300" indent="0">
              <a:buNone/>
            </a:pPr>
            <a:endParaRPr lang="en-US"/>
          </a:p>
        </p:txBody>
      </p:sp>
    </p:spTree>
    <p:extLst>
      <p:ext uri="{BB962C8B-B14F-4D97-AF65-F5344CB8AC3E}">
        <p14:creationId xmlns:p14="http://schemas.microsoft.com/office/powerpoint/2010/main" val="21731448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639762"/>
          </a:xfrm>
        </p:spPr>
        <p:txBody>
          <a:bodyPr/>
          <a:lstStyle/>
          <a:p>
            <a:r>
              <a:rPr lang="en-US" sz="2800"/>
              <a:t>Parameter:     </a:t>
            </a:r>
            <a:r>
              <a:rPr lang="en-US" sz="2800" b="1"/>
              <a:t>tabs-</a:t>
            </a:r>
            <a:r>
              <a:rPr lang="en-US" sz="2800" b="1" err="1"/>
              <a:t>routing.module.ts</a:t>
            </a:r>
            <a:endParaRPr lang="en-US" sz="2800" b="1"/>
          </a:p>
        </p:txBody>
      </p:sp>
      <p:sp>
        <p:nvSpPr>
          <p:cNvPr id="3" name="Content Placeholder 2"/>
          <p:cNvSpPr>
            <a:spLocks noGrp="1"/>
          </p:cNvSpPr>
          <p:nvPr>
            <p:ph idx="1"/>
          </p:nvPr>
        </p:nvSpPr>
        <p:spPr>
          <a:xfrm>
            <a:off x="457200" y="1143000"/>
            <a:ext cx="7620000" cy="5257800"/>
          </a:xfrm>
        </p:spPr>
        <p:txBody>
          <a:bodyPr>
            <a:normAutofit fontScale="47500" lnSpcReduction="20000"/>
          </a:bodyPr>
          <a:lstStyle/>
          <a:p>
            <a:pPr marL="114300" indent="0">
              <a:buNone/>
            </a:pPr>
            <a:r>
              <a:rPr lang="en-US" sz="2500">
                <a:solidFill>
                  <a:srgbClr val="0000FF"/>
                </a:solidFill>
                <a:latin typeface="Consolas" panose="020B0609020204030204" pitchFamily="49" charset="0"/>
              </a:rPr>
              <a:t>import</a:t>
            </a:r>
            <a:r>
              <a:rPr lang="en-US" sz="2500">
                <a:solidFill>
                  <a:srgbClr val="000000"/>
                </a:solidFill>
                <a:latin typeface="Consolas" panose="020B0609020204030204" pitchFamily="49" charset="0"/>
              </a:rPr>
              <a:t> { </a:t>
            </a:r>
            <a:r>
              <a:rPr lang="en-US" sz="2500" err="1">
                <a:solidFill>
                  <a:srgbClr val="000000"/>
                </a:solidFill>
                <a:latin typeface="Consolas" panose="020B0609020204030204" pitchFamily="49" charset="0"/>
              </a:rPr>
              <a:t>NgModule</a:t>
            </a:r>
            <a:r>
              <a:rPr lang="en-US" sz="2500">
                <a:solidFill>
                  <a:srgbClr val="000000"/>
                </a:solidFill>
                <a:latin typeface="Consolas" panose="020B0609020204030204" pitchFamily="49" charset="0"/>
              </a:rPr>
              <a:t> } </a:t>
            </a:r>
            <a:r>
              <a:rPr lang="en-US" sz="2500">
                <a:solidFill>
                  <a:srgbClr val="0000FF"/>
                </a:solidFill>
                <a:latin typeface="Consolas" panose="020B0609020204030204" pitchFamily="49" charset="0"/>
              </a:rPr>
              <a:t>from</a:t>
            </a:r>
            <a:r>
              <a:rPr lang="en-US" sz="2500">
                <a:solidFill>
                  <a:srgbClr val="000000"/>
                </a:solidFill>
                <a:latin typeface="Consolas" panose="020B0609020204030204" pitchFamily="49" charset="0"/>
              </a:rPr>
              <a:t> </a:t>
            </a:r>
            <a:r>
              <a:rPr lang="en-US" sz="2500">
                <a:solidFill>
                  <a:srgbClr val="A31515"/>
                </a:solidFill>
                <a:latin typeface="Consolas" panose="020B0609020204030204" pitchFamily="49" charset="0"/>
              </a:rPr>
              <a:t>'@angular/core'</a:t>
            </a:r>
            <a:r>
              <a:rPr lang="en-US" sz="2500">
                <a:solidFill>
                  <a:srgbClr val="000000"/>
                </a:solidFill>
                <a:latin typeface="Consolas" panose="020B0609020204030204" pitchFamily="49" charset="0"/>
              </a:rPr>
              <a:t>;</a:t>
            </a:r>
          </a:p>
          <a:p>
            <a:pPr marL="114300" indent="0">
              <a:buNone/>
            </a:pPr>
            <a:r>
              <a:rPr lang="en-US" sz="2500">
                <a:solidFill>
                  <a:srgbClr val="0000FF"/>
                </a:solidFill>
                <a:latin typeface="Consolas" panose="020B0609020204030204" pitchFamily="49" charset="0"/>
              </a:rPr>
              <a:t>import</a:t>
            </a:r>
            <a:r>
              <a:rPr lang="en-US" sz="2500">
                <a:solidFill>
                  <a:srgbClr val="000000"/>
                </a:solidFill>
                <a:latin typeface="Consolas" panose="020B0609020204030204" pitchFamily="49" charset="0"/>
              </a:rPr>
              <a:t> { </a:t>
            </a:r>
            <a:r>
              <a:rPr lang="en-US" sz="2500" err="1">
                <a:solidFill>
                  <a:srgbClr val="000000"/>
                </a:solidFill>
                <a:latin typeface="Consolas" panose="020B0609020204030204" pitchFamily="49" charset="0"/>
              </a:rPr>
              <a:t>RouterModule</a:t>
            </a:r>
            <a:r>
              <a:rPr lang="en-US" sz="2500">
                <a:solidFill>
                  <a:srgbClr val="000000"/>
                </a:solidFill>
                <a:latin typeface="Consolas" panose="020B0609020204030204" pitchFamily="49" charset="0"/>
              </a:rPr>
              <a:t>, Routes } </a:t>
            </a:r>
            <a:r>
              <a:rPr lang="en-US" sz="2500">
                <a:solidFill>
                  <a:srgbClr val="0000FF"/>
                </a:solidFill>
                <a:latin typeface="Consolas" panose="020B0609020204030204" pitchFamily="49" charset="0"/>
              </a:rPr>
              <a:t>from</a:t>
            </a:r>
            <a:r>
              <a:rPr lang="en-US" sz="2500">
                <a:solidFill>
                  <a:srgbClr val="000000"/>
                </a:solidFill>
                <a:latin typeface="Consolas" panose="020B0609020204030204" pitchFamily="49" charset="0"/>
              </a:rPr>
              <a:t> </a:t>
            </a:r>
            <a:r>
              <a:rPr lang="en-US" sz="2500">
                <a:solidFill>
                  <a:srgbClr val="A31515"/>
                </a:solidFill>
                <a:latin typeface="Consolas" panose="020B0609020204030204" pitchFamily="49" charset="0"/>
              </a:rPr>
              <a:t>'@angular/router'</a:t>
            </a:r>
            <a:r>
              <a:rPr lang="en-US" sz="2500">
                <a:solidFill>
                  <a:srgbClr val="000000"/>
                </a:solidFill>
                <a:latin typeface="Consolas" panose="020B0609020204030204" pitchFamily="49" charset="0"/>
              </a:rPr>
              <a:t>;</a:t>
            </a:r>
          </a:p>
          <a:p>
            <a:pPr marL="114300" indent="0">
              <a:buNone/>
            </a:pPr>
            <a:r>
              <a:rPr lang="en-US" sz="2500">
                <a:solidFill>
                  <a:srgbClr val="0000FF"/>
                </a:solidFill>
                <a:latin typeface="Consolas" panose="020B0609020204030204" pitchFamily="49" charset="0"/>
              </a:rPr>
              <a:t>import</a:t>
            </a:r>
            <a:r>
              <a:rPr lang="en-US" sz="2500">
                <a:solidFill>
                  <a:srgbClr val="000000"/>
                </a:solidFill>
                <a:latin typeface="Consolas" panose="020B0609020204030204" pitchFamily="49" charset="0"/>
              </a:rPr>
              <a:t> { </a:t>
            </a:r>
            <a:r>
              <a:rPr lang="en-US" sz="2500" err="1">
                <a:solidFill>
                  <a:srgbClr val="000000"/>
                </a:solidFill>
                <a:latin typeface="Consolas" panose="020B0609020204030204" pitchFamily="49" charset="0"/>
              </a:rPr>
              <a:t>TabsPage</a:t>
            </a:r>
            <a:r>
              <a:rPr lang="en-US" sz="2500">
                <a:solidFill>
                  <a:srgbClr val="000000"/>
                </a:solidFill>
                <a:latin typeface="Consolas" panose="020B0609020204030204" pitchFamily="49" charset="0"/>
              </a:rPr>
              <a:t> } </a:t>
            </a:r>
            <a:r>
              <a:rPr lang="en-US" sz="2500">
                <a:solidFill>
                  <a:srgbClr val="0000FF"/>
                </a:solidFill>
                <a:latin typeface="Consolas" panose="020B0609020204030204" pitchFamily="49" charset="0"/>
              </a:rPr>
              <a:t>from</a:t>
            </a:r>
            <a:r>
              <a:rPr lang="en-US" sz="2500">
                <a:solidFill>
                  <a:srgbClr val="000000"/>
                </a:solidFill>
                <a:latin typeface="Consolas" panose="020B0609020204030204" pitchFamily="49" charset="0"/>
              </a:rPr>
              <a:t> </a:t>
            </a:r>
            <a:r>
              <a:rPr lang="en-US" sz="2500">
                <a:solidFill>
                  <a:srgbClr val="A31515"/>
                </a:solidFill>
                <a:latin typeface="Consolas" panose="020B0609020204030204" pitchFamily="49" charset="0"/>
              </a:rPr>
              <a:t>'./</a:t>
            </a:r>
            <a:r>
              <a:rPr lang="en-US" sz="2500" err="1">
                <a:solidFill>
                  <a:srgbClr val="A31515"/>
                </a:solidFill>
                <a:latin typeface="Consolas" panose="020B0609020204030204" pitchFamily="49" charset="0"/>
              </a:rPr>
              <a:t>tabs.page</a:t>
            </a:r>
            <a:r>
              <a:rPr lang="en-US" sz="2500">
                <a:solidFill>
                  <a:srgbClr val="A31515"/>
                </a:solidFill>
                <a:latin typeface="Consolas" panose="020B0609020204030204" pitchFamily="49" charset="0"/>
              </a:rPr>
              <a:t>'</a:t>
            </a:r>
            <a:r>
              <a:rPr lang="en-US" sz="2500">
                <a:solidFill>
                  <a:srgbClr val="000000"/>
                </a:solidFill>
                <a:latin typeface="Consolas" panose="020B0609020204030204" pitchFamily="49" charset="0"/>
              </a:rPr>
              <a:t>;</a:t>
            </a:r>
          </a:p>
          <a:p>
            <a:pPr marL="114300" indent="0">
              <a:buNone/>
            </a:pPr>
            <a:br>
              <a:rPr lang="en-US" sz="2500">
                <a:solidFill>
                  <a:srgbClr val="000000"/>
                </a:solidFill>
                <a:latin typeface="Consolas" panose="020B0609020204030204" pitchFamily="49" charset="0"/>
              </a:rPr>
            </a:br>
            <a:r>
              <a:rPr lang="en-US" sz="2500" err="1">
                <a:solidFill>
                  <a:srgbClr val="0000FF"/>
                </a:solidFill>
                <a:latin typeface="Consolas" panose="020B0609020204030204" pitchFamily="49" charset="0"/>
              </a:rPr>
              <a:t>const</a:t>
            </a:r>
            <a:r>
              <a:rPr lang="en-US" sz="2500">
                <a:solidFill>
                  <a:srgbClr val="000000"/>
                </a:solidFill>
                <a:latin typeface="Consolas" panose="020B0609020204030204" pitchFamily="49" charset="0"/>
              </a:rPr>
              <a:t> routes: Routes = [</a:t>
            </a:r>
          </a:p>
          <a:p>
            <a:pPr marL="114300" indent="0">
              <a:buNone/>
            </a:pPr>
            <a:r>
              <a:rPr lang="en-US" sz="2500">
                <a:solidFill>
                  <a:srgbClr val="000000"/>
                </a:solidFill>
                <a:latin typeface="Consolas" panose="020B0609020204030204" pitchFamily="49" charset="0"/>
              </a:rPr>
              <a:t>  {</a:t>
            </a:r>
          </a:p>
          <a:p>
            <a:pPr marL="114300" indent="0">
              <a:buNone/>
            </a:pPr>
            <a:r>
              <a:rPr lang="en-US" sz="2500">
                <a:solidFill>
                  <a:srgbClr val="000000"/>
                </a:solidFill>
                <a:latin typeface="Consolas" panose="020B0609020204030204" pitchFamily="49" charset="0"/>
              </a:rPr>
              <a:t>    path: </a:t>
            </a:r>
            <a:r>
              <a:rPr lang="en-US" sz="2500">
                <a:solidFill>
                  <a:srgbClr val="A31515"/>
                </a:solidFill>
                <a:latin typeface="Consolas" panose="020B0609020204030204" pitchFamily="49" charset="0"/>
              </a:rPr>
              <a:t>'tabs'</a:t>
            </a:r>
            <a:r>
              <a:rPr lang="en-US" sz="2500">
                <a:solidFill>
                  <a:srgbClr val="000000"/>
                </a:solidFill>
                <a:latin typeface="Consolas" panose="020B0609020204030204" pitchFamily="49" charset="0"/>
              </a:rPr>
              <a:t>,</a:t>
            </a:r>
          </a:p>
          <a:p>
            <a:pPr marL="114300" indent="0">
              <a:buNone/>
            </a:pPr>
            <a:r>
              <a:rPr lang="en-US" sz="2500">
                <a:solidFill>
                  <a:srgbClr val="000000"/>
                </a:solidFill>
                <a:latin typeface="Consolas" panose="020B0609020204030204" pitchFamily="49" charset="0"/>
              </a:rPr>
              <a:t>    component: </a:t>
            </a:r>
            <a:r>
              <a:rPr lang="en-US" sz="2500" err="1">
                <a:solidFill>
                  <a:srgbClr val="000000"/>
                </a:solidFill>
                <a:latin typeface="Consolas" panose="020B0609020204030204" pitchFamily="49" charset="0"/>
              </a:rPr>
              <a:t>TabsPage</a:t>
            </a:r>
            <a:r>
              <a:rPr lang="en-US" sz="2500">
                <a:solidFill>
                  <a:srgbClr val="000000"/>
                </a:solidFill>
                <a:latin typeface="Consolas" panose="020B0609020204030204" pitchFamily="49" charset="0"/>
              </a:rPr>
              <a:t>,</a:t>
            </a:r>
          </a:p>
          <a:p>
            <a:pPr marL="114300" indent="0">
              <a:buNone/>
            </a:pPr>
            <a:r>
              <a:rPr lang="en-US" sz="2500">
                <a:solidFill>
                  <a:srgbClr val="000000"/>
                </a:solidFill>
                <a:latin typeface="Consolas" panose="020B0609020204030204" pitchFamily="49" charset="0"/>
              </a:rPr>
              <a:t>    children: [</a:t>
            </a:r>
          </a:p>
          <a:p>
            <a:pPr marL="114300" indent="0">
              <a:buNone/>
            </a:pPr>
            <a:r>
              <a:rPr lang="en-US" sz="2500">
                <a:solidFill>
                  <a:srgbClr val="000000"/>
                </a:solidFill>
                <a:latin typeface="Consolas" panose="020B0609020204030204" pitchFamily="49" charset="0"/>
              </a:rPr>
              <a:t>      {</a:t>
            </a:r>
          </a:p>
          <a:p>
            <a:pPr marL="114300" indent="0">
              <a:buNone/>
            </a:pPr>
            <a:r>
              <a:rPr lang="en-US" sz="2500">
                <a:solidFill>
                  <a:srgbClr val="000000"/>
                </a:solidFill>
                <a:latin typeface="Consolas" panose="020B0609020204030204" pitchFamily="49" charset="0"/>
              </a:rPr>
              <a:t>        path: </a:t>
            </a:r>
            <a:r>
              <a:rPr lang="en-US" sz="2500">
                <a:solidFill>
                  <a:srgbClr val="A31515"/>
                </a:solidFill>
                <a:latin typeface="Consolas" panose="020B0609020204030204" pitchFamily="49" charset="0"/>
              </a:rPr>
              <a:t>'tab1'</a:t>
            </a:r>
            <a:r>
              <a:rPr lang="en-US" sz="2500">
                <a:solidFill>
                  <a:srgbClr val="000000"/>
                </a:solidFill>
                <a:latin typeface="Consolas" panose="020B0609020204030204" pitchFamily="49" charset="0"/>
              </a:rPr>
              <a:t>,</a:t>
            </a:r>
          </a:p>
          <a:p>
            <a:pPr marL="114300" indent="0">
              <a:buNone/>
            </a:pPr>
            <a:r>
              <a:rPr lang="en-US" sz="2500">
                <a:solidFill>
                  <a:srgbClr val="000000"/>
                </a:solidFill>
                <a:latin typeface="Consolas" panose="020B0609020204030204" pitchFamily="49" charset="0"/>
              </a:rPr>
              <a:t>        </a:t>
            </a:r>
            <a:r>
              <a:rPr lang="en-US" sz="2500" err="1">
                <a:solidFill>
                  <a:srgbClr val="000000"/>
                </a:solidFill>
                <a:latin typeface="Consolas" panose="020B0609020204030204" pitchFamily="49" charset="0"/>
              </a:rPr>
              <a:t>loadChildren</a:t>
            </a:r>
            <a:r>
              <a:rPr lang="en-US" sz="2500">
                <a:solidFill>
                  <a:srgbClr val="000000"/>
                </a:solidFill>
                <a:latin typeface="Consolas" panose="020B0609020204030204" pitchFamily="49" charset="0"/>
              </a:rPr>
              <a:t>: () </a:t>
            </a:r>
            <a:r>
              <a:rPr lang="en-US" sz="2500">
                <a:solidFill>
                  <a:srgbClr val="0000FF"/>
                </a:solidFill>
                <a:latin typeface="Consolas" panose="020B0609020204030204" pitchFamily="49" charset="0"/>
              </a:rPr>
              <a:t>=&gt;</a:t>
            </a:r>
            <a:r>
              <a:rPr lang="en-US" sz="2500">
                <a:solidFill>
                  <a:srgbClr val="000000"/>
                </a:solidFill>
                <a:latin typeface="Consolas" panose="020B0609020204030204" pitchFamily="49" charset="0"/>
              </a:rPr>
              <a:t> </a:t>
            </a:r>
            <a:r>
              <a:rPr lang="en-US" sz="2500">
                <a:solidFill>
                  <a:srgbClr val="0000FF"/>
                </a:solidFill>
                <a:latin typeface="Consolas" panose="020B0609020204030204" pitchFamily="49" charset="0"/>
              </a:rPr>
              <a:t>import</a:t>
            </a:r>
            <a:r>
              <a:rPr lang="en-US" sz="2500">
                <a:solidFill>
                  <a:srgbClr val="000000"/>
                </a:solidFill>
                <a:latin typeface="Consolas" panose="020B0609020204030204" pitchFamily="49" charset="0"/>
              </a:rPr>
              <a:t>(</a:t>
            </a:r>
            <a:r>
              <a:rPr lang="en-US" sz="2500">
                <a:solidFill>
                  <a:srgbClr val="A31515"/>
                </a:solidFill>
                <a:latin typeface="Consolas" panose="020B0609020204030204" pitchFamily="49" charset="0"/>
              </a:rPr>
              <a:t>'../tab1/tab1.module'</a:t>
            </a:r>
            <a:r>
              <a:rPr lang="en-US" sz="2500">
                <a:solidFill>
                  <a:srgbClr val="000000"/>
                </a:solidFill>
                <a:latin typeface="Consolas" panose="020B0609020204030204" pitchFamily="49" charset="0"/>
              </a:rPr>
              <a:t>).then(m </a:t>
            </a:r>
            <a:r>
              <a:rPr lang="en-US" sz="2500">
                <a:solidFill>
                  <a:srgbClr val="0000FF"/>
                </a:solidFill>
                <a:latin typeface="Consolas" panose="020B0609020204030204" pitchFamily="49" charset="0"/>
              </a:rPr>
              <a:t>=&gt;</a:t>
            </a:r>
            <a:r>
              <a:rPr lang="en-US" sz="2500">
                <a:solidFill>
                  <a:srgbClr val="000000"/>
                </a:solidFill>
                <a:latin typeface="Consolas" panose="020B0609020204030204" pitchFamily="49" charset="0"/>
              </a:rPr>
              <a:t> m.Tab1PageModule)</a:t>
            </a:r>
          </a:p>
          <a:p>
            <a:pPr marL="114300" indent="0">
              <a:buNone/>
            </a:pPr>
            <a:r>
              <a:rPr lang="en-US" sz="2500">
                <a:solidFill>
                  <a:srgbClr val="000000"/>
                </a:solidFill>
                <a:latin typeface="Consolas" panose="020B0609020204030204" pitchFamily="49" charset="0"/>
              </a:rPr>
              <a:t>      },</a:t>
            </a:r>
          </a:p>
          <a:p>
            <a:pPr marL="114300" indent="0">
              <a:buNone/>
            </a:pPr>
            <a:r>
              <a:rPr lang="en-US" sz="2500">
                <a:solidFill>
                  <a:srgbClr val="000000"/>
                </a:solidFill>
                <a:latin typeface="Consolas" panose="020B0609020204030204" pitchFamily="49" charset="0"/>
              </a:rPr>
              <a:t>      {</a:t>
            </a:r>
          </a:p>
          <a:p>
            <a:pPr marL="114300" indent="0">
              <a:buNone/>
            </a:pPr>
            <a:r>
              <a:rPr lang="en-US" sz="2500">
                <a:solidFill>
                  <a:srgbClr val="000000"/>
                </a:solidFill>
                <a:latin typeface="Consolas" panose="020B0609020204030204" pitchFamily="49" charset="0"/>
              </a:rPr>
              <a:t>        </a:t>
            </a:r>
            <a:r>
              <a:rPr lang="en-US" sz="2500" b="1">
                <a:solidFill>
                  <a:srgbClr val="000000"/>
                </a:solidFill>
                <a:latin typeface="Consolas" panose="020B0609020204030204" pitchFamily="49" charset="0"/>
              </a:rPr>
              <a:t>path: </a:t>
            </a:r>
            <a:r>
              <a:rPr lang="en-US" sz="2500" b="1">
                <a:solidFill>
                  <a:srgbClr val="A31515"/>
                </a:solidFill>
                <a:latin typeface="Consolas" panose="020B0609020204030204" pitchFamily="49" charset="0"/>
              </a:rPr>
              <a:t>'tab2/:id'</a:t>
            </a:r>
            <a:r>
              <a:rPr lang="en-US" sz="2500" b="1">
                <a:solidFill>
                  <a:srgbClr val="000000"/>
                </a:solidFill>
                <a:latin typeface="Consolas" panose="020B0609020204030204" pitchFamily="49" charset="0"/>
              </a:rPr>
              <a:t>,</a:t>
            </a:r>
          </a:p>
          <a:p>
            <a:pPr marL="114300" indent="0">
              <a:buNone/>
            </a:pPr>
            <a:r>
              <a:rPr lang="en-US" sz="2500">
                <a:solidFill>
                  <a:srgbClr val="000000"/>
                </a:solidFill>
                <a:latin typeface="Consolas" panose="020B0609020204030204" pitchFamily="49" charset="0"/>
              </a:rPr>
              <a:t>        </a:t>
            </a:r>
            <a:r>
              <a:rPr lang="en-US" sz="2500" err="1">
                <a:solidFill>
                  <a:srgbClr val="000000"/>
                </a:solidFill>
                <a:latin typeface="Consolas" panose="020B0609020204030204" pitchFamily="49" charset="0"/>
              </a:rPr>
              <a:t>loadChildren</a:t>
            </a:r>
            <a:r>
              <a:rPr lang="en-US" sz="2500">
                <a:solidFill>
                  <a:srgbClr val="000000"/>
                </a:solidFill>
                <a:latin typeface="Consolas" panose="020B0609020204030204" pitchFamily="49" charset="0"/>
              </a:rPr>
              <a:t>: () </a:t>
            </a:r>
            <a:r>
              <a:rPr lang="en-US" sz="2500">
                <a:solidFill>
                  <a:srgbClr val="0000FF"/>
                </a:solidFill>
                <a:latin typeface="Consolas" panose="020B0609020204030204" pitchFamily="49" charset="0"/>
              </a:rPr>
              <a:t>=&gt;</a:t>
            </a:r>
            <a:r>
              <a:rPr lang="en-US" sz="2500">
                <a:solidFill>
                  <a:srgbClr val="000000"/>
                </a:solidFill>
                <a:latin typeface="Consolas" panose="020B0609020204030204" pitchFamily="49" charset="0"/>
              </a:rPr>
              <a:t> </a:t>
            </a:r>
            <a:r>
              <a:rPr lang="en-US" sz="2500">
                <a:solidFill>
                  <a:srgbClr val="0000FF"/>
                </a:solidFill>
                <a:latin typeface="Consolas" panose="020B0609020204030204" pitchFamily="49" charset="0"/>
              </a:rPr>
              <a:t>import</a:t>
            </a:r>
            <a:r>
              <a:rPr lang="en-US" sz="2500">
                <a:solidFill>
                  <a:srgbClr val="000000"/>
                </a:solidFill>
                <a:latin typeface="Consolas" panose="020B0609020204030204" pitchFamily="49" charset="0"/>
              </a:rPr>
              <a:t>(</a:t>
            </a:r>
            <a:r>
              <a:rPr lang="en-US" sz="2500">
                <a:solidFill>
                  <a:srgbClr val="A31515"/>
                </a:solidFill>
                <a:latin typeface="Consolas" panose="020B0609020204030204" pitchFamily="49" charset="0"/>
              </a:rPr>
              <a:t>'../tab2/tab2.module'</a:t>
            </a:r>
            <a:r>
              <a:rPr lang="en-US" sz="2500">
                <a:solidFill>
                  <a:srgbClr val="000000"/>
                </a:solidFill>
                <a:latin typeface="Consolas" panose="020B0609020204030204" pitchFamily="49" charset="0"/>
              </a:rPr>
              <a:t>).then(m </a:t>
            </a:r>
            <a:r>
              <a:rPr lang="en-US" sz="2500">
                <a:solidFill>
                  <a:srgbClr val="0000FF"/>
                </a:solidFill>
                <a:latin typeface="Consolas" panose="020B0609020204030204" pitchFamily="49" charset="0"/>
              </a:rPr>
              <a:t>=&gt;</a:t>
            </a:r>
            <a:r>
              <a:rPr lang="en-US" sz="2500">
                <a:solidFill>
                  <a:srgbClr val="000000"/>
                </a:solidFill>
                <a:latin typeface="Consolas" panose="020B0609020204030204" pitchFamily="49" charset="0"/>
              </a:rPr>
              <a:t> m.Tab2PageModule)</a:t>
            </a:r>
          </a:p>
          <a:p>
            <a:pPr marL="114300" indent="0">
              <a:buNone/>
            </a:pPr>
            <a:r>
              <a:rPr lang="en-US" sz="2500">
                <a:solidFill>
                  <a:srgbClr val="000000"/>
                </a:solidFill>
                <a:latin typeface="Consolas" panose="020B0609020204030204" pitchFamily="49" charset="0"/>
              </a:rPr>
              <a:t>      },</a:t>
            </a:r>
          </a:p>
          <a:p>
            <a:pPr marL="114300" indent="0">
              <a:buNone/>
            </a:pPr>
            <a:r>
              <a:rPr lang="en-US" sz="2500">
                <a:solidFill>
                  <a:srgbClr val="000000"/>
                </a:solidFill>
                <a:latin typeface="Consolas" panose="020B0609020204030204" pitchFamily="49" charset="0"/>
              </a:rPr>
              <a:t>      {</a:t>
            </a:r>
          </a:p>
          <a:p>
            <a:pPr marL="114300" indent="0">
              <a:buNone/>
            </a:pPr>
            <a:r>
              <a:rPr lang="en-US" sz="2500">
                <a:solidFill>
                  <a:srgbClr val="000000"/>
                </a:solidFill>
                <a:latin typeface="Consolas" panose="020B0609020204030204" pitchFamily="49" charset="0"/>
              </a:rPr>
              <a:t>        path: </a:t>
            </a:r>
            <a:r>
              <a:rPr lang="en-US" sz="2500">
                <a:solidFill>
                  <a:srgbClr val="A31515"/>
                </a:solidFill>
                <a:latin typeface="Consolas" panose="020B0609020204030204" pitchFamily="49" charset="0"/>
              </a:rPr>
              <a:t>'tab3'</a:t>
            </a:r>
            <a:r>
              <a:rPr lang="en-US" sz="2500">
                <a:solidFill>
                  <a:srgbClr val="000000"/>
                </a:solidFill>
                <a:latin typeface="Consolas" panose="020B0609020204030204" pitchFamily="49" charset="0"/>
              </a:rPr>
              <a:t>,</a:t>
            </a:r>
          </a:p>
          <a:p>
            <a:pPr marL="114300" indent="0">
              <a:buNone/>
            </a:pPr>
            <a:r>
              <a:rPr lang="en-US" sz="2500">
                <a:solidFill>
                  <a:srgbClr val="000000"/>
                </a:solidFill>
                <a:latin typeface="Consolas" panose="020B0609020204030204" pitchFamily="49" charset="0"/>
              </a:rPr>
              <a:t>        </a:t>
            </a:r>
            <a:r>
              <a:rPr lang="en-US" sz="2500" err="1">
                <a:solidFill>
                  <a:srgbClr val="000000"/>
                </a:solidFill>
                <a:latin typeface="Consolas" panose="020B0609020204030204" pitchFamily="49" charset="0"/>
              </a:rPr>
              <a:t>loadChildren</a:t>
            </a:r>
            <a:r>
              <a:rPr lang="en-US" sz="2500">
                <a:solidFill>
                  <a:srgbClr val="000000"/>
                </a:solidFill>
                <a:latin typeface="Consolas" panose="020B0609020204030204" pitchFamily="49" charset="0"/>
              </a:rPr>
              <a:t>: () </a:t>
            </a:r>
            <a:r>
              <a:rPr lang="en-US" sz="2500">
                <a:solidFill>
                  <a:srgbClr val="0000FF"/>
                </a:solidFill>
                <a:latin typeface="Consolas" panose="020B0609020204030204" pitchFamily="49" charset="0"/>
              </a:rPr>
              <a:t>=&gt;</a:t>
            </a:r>
            <a:r>
              <a:rPr lang="en-US" sz="2500">
                <a:solidFill>
                  <a:srgbClr val="000000"/>
                </a:solidFill>
                <a:latin typeface="Consolas" panose="020B0609020204030204" pitchFamily="49" charset="0"/>
              </a:rPr>
              <a:t> </a:t>
            </a:r>
            <a:r>
              <a:rPr lang="en-US" sz="2500">
                <a:solidFill>
                  <a:srgbClr val="0000FF"/>
                </a:solidFill>
                <a:latin typeface="Consolas" panose="020B0609020204030204" pitchFamily="49" charset="0"/>
              </a:rPr>
              <a:t>import</a:t>
            </a:r>
            <a:r>
              <a:rPr lang="en-US" sz="2500">
                <a:solidFill>
                  <a:srgbClr val="000000"/>
                </a:solidFill>
                <a:latin typeface="Consolas" panose="020B0609020204030204" pitchFamily="49" charset="0"/>
              </a:rPr>
              <a:t>(</a:t>
            </a:r>
            <a:r>
              <a:rPr lang="en-US" sz="2500">
                <a:solidFill>
                  <a:srgbClr val="A31515"/>
                </a:solidFill>
                <a:latin typeface="Consolas" panose="020B0609020204030204" pitchFamily="49" charset="0"/>
              </a:rPr>
              <a:t>'../tab3/tab3.module'</a:t>
            </a:r>
            <a:r>
              <a:rPr lang="en-US" sz="2500">
                <a:solidFill>
                  <a:srgbClr val="000000"/>
                </a:solidFill>
                <a:latin typeface="Consolas" panose="020B0609020204030204" pitchFamily="49" charset="0"/>
              </a:rPr>
              <a:t>).then(m </a:t>
            </a:r>
            <a:r>
              <a:rPr lang="en-US" sz="2500">
                <a:solidFill>
                  <a:srgbClr val="0000FF"/>
                </a:solidFill>
                <a:latin typeface="Consolas" panose="020B0609020204030204" pitchFamily="49" charset="0"/>
              </a:rPr>
              <a:t>=&gt;</a:t>
            </a:r>
            <a:r>
              <a:rPr lang="en-US" sz="2500">
                <a:solidFill>
                  <a:srgbClr val="000000"/>
                </a:solidFill>
                <a:latin typeface="Consolas" panose="020B0609020204030204" pitchFamily="49" charset="0"/>
              </a:rPr>
              <a:t> m.Tab3PageModule)</a:t>
            </a:r>
          </a:p>
          <a:p>
            <a:pPr marL="114300" indent="0">
              <a:buNone/>
            </a:pPr>
            <a:r>
              <a:rPr lang="en-US" sz="2500">
                <a:solidFill>
                  <a:srgbClr val="000000"/>
                </a:solidFill>
                <a:latin typeface="Consolas" panose="020B0609020204030204" pitchFamily="49" charset="0"/>
              </a:rPr>
              <a:t>      },</a:t>
            </a:r>
          </a:p>
          <a:p>
            <a:pPr marL="114300" indent="0">
              <a:buNone/>
            </a:pPr>
            <a:r>
              <a:rPr lang="en-US" sz="2500">
                <a:solidFill>
                  <a:srgbClr val="000000"/>
                </a:solidFill>
                <a:latin typeface="Consolas" panose="020B0609020204030204" pitchFamily="49" charset="0"/>
              </a:rPr>
              <a:t>      {</a:t>
            </a:r>
          </a:p>
          <a:p>
            <a:pPr marL="114300" indent="0">
              <a:buNone/>
            </a:pPr>
            <a:r>
              <a:rPr lang="en-US" sz="2500">
                <a:solidFill>
                  <a:srgbClr val="000000"/>
                </a:solidFill>
                <a:latin typeface="Consolas" panose="020B0609020204030204" pitchFamily="49" charset="0"/>
              </a:rPr>
              <a:t>        path: </a:t>
            </a:r>
            <a:r>
              <a:rPr lang="en-US" sz="2500">
                <a:solidFill>
                  <a:srgbClr val="A31515"/>
                </a:solidFill>
                <a:latin typeface="Consolas" panose="020B0609020204030204" pitchFamily="49" charset="0"/>
              </a:rPr>
              <a:t>''</a:t>
            </a:r>
            <a:r>
              <a:rPr lang="en-US" sz="2500">
                <a:solidFill>
                  <a:srgbClr val="000000"/>
                </a:solidFill>
                <a:latin typeface="Consolas" panose="020B0609020204030204" pitchFamily="49" charset="0"/>
              </a:rPr>
              <a:t>,</a:t>
            </a:r>
          </a:p>
          <a:p>
            <a:pPr marL="114300" indent="0">
              <a:buNone/>
            </a:pPr>
            <a:r>
              <a:rPr lang="en-US" sz="2500">
                <a:solidFill>
                  <a:srgbClr val="000000"/>
                </a:solidFill>
                <a:latin typeface="Consolas" panose="020B0609020204030204" pitchFamily="49" charset="0"/>
              </a:rPr>
              <a:t>        </a:t>
            </a:r>
            <a:r>
              <a:rPr lang="en-US" sz="2500" err="1">
                <a:solidFill>
                  <a:srgbClr val="000000"/>
                </a:solidFill>
                <a:latin typeface="Consolas" panose="020B0609020204030204" pitchFamily="49" charset="0"/>
              </a:rPr>
              <a:t>redirectTo</a:t>
            </a:r>
            <a:r>
              <a:rPr lang="en-US" sz="2500">
                <a:solidFill>
                  <a:srgbClr val="000000"/>
                </a:solidFill>
                <a:latin typeface="Consolas" panose="020B0609020204030204" pitchFamily="49" charset="0"/>
              </a:rPr>
              <a:t>: </a:t>
            </a:r>
            <a:r>
              <a:rPr lang="en-US" sz="2500">
                <a:solidFill>
                  <a:srgbClr val="A31515"/>
                </a:solidFill>
                <a:latin typeface="Consolas" panose="020B0609020204030204" pitchFamily="49" charset="0"/>
              </a:rPr>
              <a:t>'/tabs/tab1'</a:t>
            </a:r>
            <a:r>
              <a:rPr lang="en-US" sz="2500">
                <a:solidFill>
                  <a:srgbClr val="000000"/>
                </a:solidFill>
                <a:latin typeface="Consolas" panose="020B0609020204030204" pitchFamily="49" charset="0"/>
              </a:rPr>
              <a:t>,</a:t>
            </a:r>
          </a:p>
          <a:p>
            <a:pPr marL="114300" indent="0">
              <a:buNone/>
            </a:pPr>
            <a:r>
              <a:rPr lang="en-US" sz="2500">
                <a:solidFill>
                  <a:srgbClr val="000000"/>
                </a:solidFill>
                <a:latin typeface="Consolas" panose="020B0609020204030204" pitchFamily="49" charset="0"/>
              </a:rPr>
              <a:t>        </a:t>
            </a:r>
            <a:r>
              <a:rPr lang="en-US" sz="2500" err="1">
                <a:solidFill>
                  <a:srgbClr val="000000"/>
                </a:solidFill>
                <a:latin typeface="Consolas" panose="020B0609020204030204" pitchFamily="49" charset="0"/>
              </a:rPr>
              <a:t>pathMatch</a:t>
            </a:r>
            <a:r>
              <a:rPr lang="en-US" sz="2500">
                <a:solidFill>
                  <a:srgbClr val="000000"/>
                </a:solidFill>
                <a:latin typeface="Consolas" panose="020B0609020204030204" pitchFamily="49" charset="0"/>
              </a:rPr>
              <a:t>: </a:t>
            </a:r>
            <a:r>
              <a:rPr lang="en-US" sz="2500">
                <a:solidFill>
                  <a:srgbClr val="A31515"/>
                </a:solidFill>
                <a:latin typeface="Consolas" panose="020B0609020204030204" pitchFamily="49" charset="0"/>
              </a:rPr>
              <a:t>'full'</a:t>
            </a:r>
            <a:endParaRPr lang="en-US" sz="2500">
              <a:solidFill>
                <a:srgbClr val="000000"/>
              </a:solidFill>
              <a:latin typeface="Consolas" panose="020B0609020204030204" pitchFamily="49" charset="0"/>
            </a:endParaRPr>
          </a:p>
          <a:p>
            <a:pPr marL="114300" indent="0">
              <a:buNone/>
            </a:pPr>
            <a:r>
              <a:rPr lang="en-US" sz="2500">
                <a:solidFill>
                  <a:srgbClr val="000000"/>
                </a:solidFill>
                <a:latin typeface="Consolas" panose="020B0609020204030204" pitchFamily="49" charset="0"/>
              </a:rPr>
              <a:t>      }</a:t>
            </a:r>
          </a:p>
          <a:p>
            <a:pPr marL="114300" indent="0">
              <a:buNone/>
            </a:pPr>
            <a:r>
              <a:rPr lang="en-US" sz="2500">
                <a:solidFill>
                  <a:srgbClr val="000000"/>
                </a:solidFill>
                <a:latin typeface="Consolas" panose="020B0609020204030204" pitchFamily="49" charset="0"/>
              </a:rPr>
              <a:t>    ]</a:t>
            </a:r>
          </a:p>
          <a:p>
            <a:pPr marL="114300" indent="0">
              <a:buNone/>
            </a:pPr>
            <a:r>
              <a:rPr lang="en-US" sz="2500">
                <a:solidFill>
                  <a:srgbClr val="000000"/>
                </a:solidFill>
                <a:latin typeface="Consolas" panose="020B0609020204030204" pitchFamily="49" charset="0"/>
              </a:rPr>
              <a:t>  },</a:t>
            </a:r>
            <a:endParaRPr lang="en-US"/>
          </a:p>
        </p:txBody>
      </p:sp>
    </p:spTree>
    <p:extLst>
      <p:ext uri="{BB962C8B-B14F-4D97-AF65-F5344CB8AC3E}">
        <p14:creationId xmlns:p14="http://schemas.microsoft.com/office/powerpoint/2010/main" val="29794618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Finished</a:t>
            </a:r>
          </a:p>
        </p:txBody>
      </p:sp>
      <p:sp>
        <p:nvSpPr>
          <p:cNvPr id="3" name="Subtitle 2"/>
          <p:cNvSpPr>
            <a:spLocks noGrp="1"/>
          </p:cNvSpPr>
          <p:nvPr>
            <p:ph type="subTitle" idx="1"/>
          </p:nvPr>
        </p:nvSpPr>
        <p:spPr/>
        <p:txBody>
          <a:bodyPr/>
          <a:lstStyle/>
          <a:p>
            <a:r>
              <a:rPr lang="en-US"/>
              <a:t>ionic serve</a:t>
            </a:r>
          </a:p>
        </p:txBody>
      </p:sp>
    </p:spTree>
    <p:extLst>
      <p:ext uri="{BB962C8B-B14F-4D97-AF65-F5344CB8AC3E}">
        <p14:creationId xmlns:p14="http://schemas.microsoft.com/office/powerpoint/2010/main" val="1958754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Create new project: Step 1</a:t>
            </a:r>
          </a:p>
        </p:txBody>
      </p:sp>
      <p:pic>
        <p:nvPicPr>
          <p:cNvPr id="4" name="Content Placeholder 3"/>
          <p:cNvPicPr>
            <a:picLocks noGrp="1" noChangeAspect="1"/>
          </p:cNvPicPr>
          <p:nvPr>
            <p:ph idx="1"/>
          </p:nvPr>
        </p:nvPicPr>
        <p:blipFill>
          <a:blip r:embed="rId2"/>
          <a:stretch>
            <a:fillRect/>
          </a:stretch>
        </p:blipFill>
        <p:spPr>
          <a:xfrm>
            <a:off x="1771990" y="1600200"/>
            <a:ext cx="4990419" cy="4800600"/>
          </a:xfrm>
          <a:prstGeom prst="rect">
            <a:avLst/>
          </a:prstGeom>
          <a:ln>
            <a:solidFill>
              <a:schemeClr val="tx1"/>
            </a:solidFill>
          </a:ln>
        </p:spPr>
      </p:pic>
    </p:spTree>
    <p:extLst>
      <p:ext uri="{BB962C8B-B14F-4D97-AF65-F5344CB8AC3E}">
        <p14:creationId xmlns:p14="http://schemas.microsoft.com/office/powerpoint/2010/main" val="35786925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838200"/>
            <a:ext cx="7543800" cy="2593975"/>
          </a:xfrm>
        </p:spPr>
        <p:txBody>
          <a:bodyPr/>
          <a:lstStyle/>
          <a:p>
            <a:r>
              <a:rPr lang="en-US"/>
              <a:t>Example</a:t>
            </a:r>
          </a:p>
        </p:txBody>
      </p:sp>
      <p:sp>
        <p:nvSpPr>
          <p:cNvPr id="5" name="Subtitle 4"/>
          <p:cNvSpPr>
            <a:spLocks noGrp="1"/>
          </p:cNvSpPr>
          <p:nvPr>
            <p:ph type="subTitle" idx="1"/>
          </p:nvPr>
        </p:nvSpPr>
        <p:spPr>
          <a:xfrm>
            <a:off x="666750" y="3733800"/>
            <a:ext cx="5734050" cy="1066800"/>
          </a:xfrm>
        </p:spPr>
        <p:txBody>
          <a:bodyPr>
            <a:normAutofit/>
          </a:bodyPr>
          <a:lstStyle/>
          <a:p>
            <a:pPr algn="r"/>
            <a:r>
              <a:rPr lang="en-US" sz="4000" b="1">
                <a:solidFill>
                  <a:schemeClr val="tx1"/>
                </a:solidFill>
              </a:rPr>
              <a:t>FAVORITES</a:t>
            </a:r>
          </a:p>
        </p:txBody>
      </p:sp>
    </p:spTree>
    <p:extLst>
      <p:ext uri="{BB962C8B-B14F-4D97-AF65-F5344CB8AC3E}">
        <p14:creationId xmlns:p14="http://schemas.microsoft.com/office/powerpoint/2010/main" val="238025075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Firestore</a:t>
            </a:r>
            <a:r>
              <a:rPr lang="en-US"/>
              <a:t> DB structure</a:t>
            </a:r>
          </a:p>
        </p:txBody>
      </p:sp>
      <p:sp>
        <p:nvSpPr>
          <p:cNvPr id="3" name="Content Placeholder 2"/>
          <p:cNvSpPr>
            <a:spLocks noGrp="1"/>
          </p:cNvSpPr>
          <p:nvPr>
            <p:ph idx="1"/>
          </p:nvPr>
        </p:nvSpPr>
        <p:spPr/>
        <p:txBody>
          <a:bodyPr/>
          <a:lstStyle/>
          <a:p>
            <a:r>
              <a:rPr lang="en-US"/>
              <a:t>The favorites data is stored in the collection (</a:t>
            </a:r>
            <a:r>
              <a:rPr lang="en-US" b="1" i="1"/>
              <a:t>favorites</a:t>
            </a:r>
            <a:r>
              <a:rPr lang="en-US"/>
              <a:t>).</a:t>
            </a:r>
          </a:p>
          <a:p>
            <a:r>
              <a:rPr lang="en-US"/>
              <a:t>Each document in this collection has the ID matching a user’s ID (</a:t>
            </a:r>
            <a:r>
              <a:rPr lang="en-US" b="1" i="1" err="1"/>
              <a:t>userId</a:t>
            </a:r>
            <a:r>
              <a:rPr lang="en-US"/>
              <a:t>). </a:t>
            </a:r>
          </a:p>
          <a:p>
            <a:r>
              <a:rPr lang="en-US"/>
              <a:t>These user documents have a </a:t>
            </a:r>
            <a:r>
              <a:rPr lang="en-US" err="1"/>
              <a:t>subcollection</a:t>
            </a:r>
            <a:r>
              <a:rPr lang="en-US"/>
              <a:t> (</a:t>
            </a:r>
            <a:r>
              <a:rPr lang="en-US" b="1" i="1"/>
              <a:t>items)</a:t>
            </a:r>
            <a:r>
              <a:rPr lang="en-US"/>
              <a:t> that contains documents for favorite items of the current user.</a:t>
            </a:r>
          </a:p>
          <a:p>
            <a:r>
              <a:rPr lang="en-US"/>
              <a:t>Each document of the favorite items collection has the ID matching the item’s ID (</a:t>
            </a:r>
            <a:r>
              <a:rPr lang="en-US" b="1" i="1" err="1"/>
              <a:t>itemId</a:t>
            </a:r>
            <a:r>
              <a:rPr lang="en-US"/>
              <a:t>) and a field timestamp (</a:t>
            </a:r>
            <a:r>
              <a:rPr lang="en-US" b="1" i="1"/>
              <a:t>timestamp</a:t>
            </a:r>
            <a:r>
              <a:rPr lang="en-US"/>
              <a:t>) representing the time when the favorite item is added.</a:t>
            </a:r>
          </a:p>
          <a:p>
            <a:endParaRPr lang="en-US"/>
          </a:p>
          <a:p>
            <a:endParaRPr lang="en-US"/>
          </a:p>
        </p:txBody>
      </p:sp>
    </p:spTree>
    <p:extLst>
      <p:ext uri="{BB962C8B-B14F-4D97-AF65-F5344CB8AC3E}">
        <p14:creationId xmlns:p14="http://schemas.microsoft.com/office/powerpoint/2010/main" val="297904766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Methods</a:t>
            </a:r>
          </a:p>
        </p:txBody>
      </p:sp>
      <p:sp>
        <p:nvSpPr>
          <p:cNvPr id="3" name="Content Placeholder 2"/>
          <p:cNvSpPr>
            <a:spLocks noGrp="1"/>
          </p:cNvSpPr>
          <p:nvPr>
            <p:ph idx="1"/>
          </p:nvPr>
        </p:nvSpPr>
        <p:spPr/>
        <p:txBody>
          <a:bodyPr/>
          <a:lstStyle/>
          <a:p>
            <a:pPr marL="571500" indent="-457200">
              <a:buFont typeface="+mj-lt"/>
              <a:buAutoNum type="arabicPeriod"/>
            </a:pPr>
            <a:r>
              <a:rPr lang="en-US"/>
              <a:t>The method </a:t>
            </a:r>
            <a:r>
              <a:rPr lang="en-US" b="1" i="1" u="sng">
                <a:solidFill>
                  <a:schemeClr val="tx2"/>
                </a:solidFill>
              </a:rPr>
              <a:t>collection</a:t>
            </a:r>
            <a:r>
              <a:rPr lang="en-US"/>
              <a:t> returns the items collection for a user with a given </a:t>
            </a:r>
            <a:r>
              <a:rPr lang="en-US" b="1" i="1" err="1"/>
              <a:t>userId</a:t>
            </a:r>
            <a:r>
              <a:rPr lang="en-US"/>
              <a:t>. </a:t>
            </a:r>
          </a:p>
          <a:p>
            <a:pPr marL="571500" indent="-457200">
              <a:buFont typeface="+mj-lt"/>
              <a:buAutoNum type="arabicPeriod"/>
            </a:pPr>
            <a:endParaRPr lang="en-US"/>
          </a:p>
          <a:p>
            <a:pPr marL="571500" indent="-457200">
              <a:buFont typeface="+mj-lt"/>
              <a:buAutoNum type="arabicPeriod"/>
            </a:pPr>
            <a:r>
              <a:rPr lang="en-US"/>
              <a:t>The method </a:t>
            </a:r>
            <a:r>
              <a:rPr lang="en-US" b="1" i="1" u="sng">
                <a:solidFill>
                  <a:schemeClr val="tx2"/>
                </a:solidFill>
              </a:rPr>
              <a:t>add</a:t>
            </a:r>
            <a:r>
              <a:rPr lang="en-US"/>
              <a:t> adds a new item to the collection with a current timestamp.</a:t>
            </a:r>
          </a:p>
          <a:p>
            <a:pPr marL="571500" indent="-457200">
              <a:buFont typeface="+mj-lt"/>
              <a:buAutoNum type="arabicPeriod"/>
            </a:pPr>
            <a:endParaRPr lang="en-US"/>
          </a:p>
          <a:p>
            <a:pPr marL="571500" indent="-457200">
              <a:buFont typeface="+mj-lt"/>
              <a:buAutoNum type="arabicPeriod"/>
            </a:pPr>
            <a:r>
              <a:rPr lang="en-US"/>
              <a:t>The method </a:t>
            </a:r>
            <a:r>
              <a:rPr lang="en-US" b="1" i="1" u="sng">
                <a:solidFill>
                  <a:schemeClr val="tx2"/>
                </a:solidFill>
              </a:rPr>
              <a:t>remove</a:t>
            </a:r>
            <a:r>
              <a:rPr lang="en-US"/>
              <a:t> deletes an item from the collection.</a:t>
            </a:r>
          </a:p>
          <a:p>
            <a:pPr marL="571500" indent="-457200">
              <a:buFont typeface="+mj-lt"/>
              <a:buAutoNum type="arabicPeriod"/>
            </a:pPr>
            <a:endParaRPr lang="en-US"/>
          </a:p>
          <a:p>
            <a:pPr marL="571500" indent="-457200">
              <a:buFont typeface="+mj-lt"/>
              <a:buAutoNum type="arabicPeriod"/>
            </a:pPr>
            <a:r>
              <a:rPr lang="en-US"/>
              <a:t>The method </a:t>
            </a:r>
            <a:r>
              <a:rPr lang="en-US" b="1" i="1" u="sng">
                <a:solidFill>
                  <a:schemeClr val="tx2"/>
                </a:solidFill>
              </a:rPr>
              <a:t>list</a:t>
            </a:r>
            <a:r>
              <a:rPr lang="en-US"/>
              <a:t> returns the list of favorite items in the collection. </a:t>
            </a:r>
          </a:p>
          <a:p>
            <a:pPr marL="914400" lvl="1" indent="-57150">
              <a:buNone/>
            </a:pPr>
            <a:r>
              <a:rPr lang="en-US" b="1"/>
              <a:t>	</a:t>
            </a:r>
            <a:r>
              <a:rPr lang="en-US" b="1" err="1"/>
              <a:t>orderBy</a:t>
            </a:r>
            <a:r>
              <a:rPr lang="en-US"/>
              <a:t>('timestamp', '</a:t>
            </a:r>
            <a:r>
              <a:rPr lang="en-US" err="1"/>
              <a:t>desc</a:t>
            </a:r>
            <a:r>
              <a:rPr lang="en-US"/>
              <a:t>') specifies that the items are sorted in descending order by timestamp.</a:t>
            </a:r>
          </a:p>
        </p:txBody>
      </p:sp>
    </p:spTree>
    <p:extLst>
      <p:ext uri="{BB962C8B-B14F-4D97-AF65-F5344CB8AC3E}">
        <p14:creationId xmlns:p14="http://schemas.microsoft.com/office/powerpoint/2010/main" val="148715916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 Collection</a:t>
            </a:r>
          </a:p>
        </p:txBody>
      </p:sp>
      <p:sp>
        <p:nvSpPr>
          <p:cNvPr id="3" name="Content Placeholder 2"/>
          <p:cNvSpPr>
            <a:spLocks noGrp="1"/>
          </p:cNvSpPr>
          <p:nvPr>
            <p:ph idx="1"/>
          </p:nvPr>
        </p:nvSpPr>
        <p:spPr/>
        <p:txBody>
          <a:bodyPr>
            <a:normAutofit/>
          </a:bodyPr>
          <a:lstStyle/>
          <a:p>
            <a:pPr marL="114300" indent="0">
              <a:buNone/>
            </a:pPr>
            <a:r>
              <a:rPr lang="en-US" sz="1600">
                <a:solidFill>
                  <a:srgbClr val="0000FF"/>
                </a:solidFill>
                <a:latin typeface="Consolas" panose="020B0609020204030204" pitchFamily="49" charset="0"/>
              </a:rPr>
              <a:t>export</a:t>
            </a:r>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interface</a:t>
            </a:r>
            <a:r>
              <a:rPr lang="en-US" sz="1600">
                <a:solidFill>
                  <a:srgbClr val="000000"/>
                </a:solidFill>
                <a:latin typeface="Consolas" panose="020B0609020204030204" pitchFamily="49" charset="0"/>
              </a:rPr>
              <a:t> Favorite {</a:t>
            </a:r>
          </a:p>
          <a:p>
            <a:pPr marL="114300" indent="0">
              <a:buNone/>
            </a:pPr>
            <a:r>
              <a:rPr lang="en-US" sz="1600">
                <a:solidFill>
                  <a:srgbClr val="000000"/>
                </a:solidFill>
                <a:latin typeface="Consolas" panose="020B0609020204030204" pitchFamily="49" charset="0"/>
              </a:rPr>
              <a:t>  </a:t>
            </a:r>
            <a:r>
              <a:rPr lang="en-US" sz="1600" err="1">
                <a:solidFill>
                  <a:srgbClr val="000000"/>
                </a:solidFill>
                <a:latin typeface="Consolas" panose="020B0609020204030204" pitchFamily="49" charset="0"/>
              </a:rPr>
              <a:t>itemId</a:t>
            </a:r>
            <a:r>
              <a:rPr lang="en-US" sz="1600">
                <a:solidFill>
                  <a:srgbClr val="000000"/>
                </a:solidFill>
                <a:latin typeface="Consolas" panose="020B0609020204030204" pitchFamily="49" charset="0"/>
              </a:rPr>
              <a:t>: number;</a:t>
            </a:r>
          </a:p>
          <a:p>
            <a:pPr marL="114300" indent="0">
              <a:buNone/>
            </a:pPr>
            <a:r>
              <a:rPr lang="en-US" sz="1600">
                <a:solidFill>
                  <a:srgbClr val="000000"/>
                </a:solidFill>
                <a:latin typeface="Consolas" panose="020B0609020204030204" pitchFamily="49" charset="0"/>
              </a:rPr>
              <a:t>  timestamp: number;</a:t>
            </a:r>
          </a:p>
          <a:p>
            <a:pPr marL="114300" indent="0">
              <a:buNone/>
            </a:pPr>
            <a:r>
              <a:rPr lang="en-US" sz="1600">
                <a:solidFill>
                  <a:srgbClr val="000000"/>
                </a:solidFill>
                <a:latin typeface="Consolas" panose="020B0609020204030204" pitchFamily="49" charset="0"/>
              </a:rPr>
              <a:t>  }</a:t>
            </a:r>
          </a:p>
          <a:p>
            <a:pPr marL="114300" indent="0">
              <a:buNone/>
            </a:pPr>
            <a:endParaRPr lang="en-US" sz="1600"/>
          </a:p>
          <a:p>
            <a:pPr marL="114300" indent="0">
              <a:buNone/>
            </a:pPr>
            <a:endParaRPr lang="en-US" sz="1600"/>
          </a:p>
          <a:p>
            <a:pPr marL="114300" indent="0">
              <a:buNone/>
            </a:pPr>
            <a:r>
              <a:rPr lang="en-US" sz="1600"/>
              <a:t>The method </a:t>
            </a:r>
            <a:r>
              <a:rPr lang="en-US" sz="1600" b="1" i="1" u="sng">
                <a:solidFill>
                  <a:schemeClr val="tx2"/>
                </a:solidFill>
              </a:rPr>
              <a:t>collection</a:t>
            </a:r>
            <a:r>
              <a:rPr lang="en-US" sz="1600"/>
              <a:t> returns the items collection for a user with a given </a:t>
            </a:r>
            <a:r>
              <a:rPr lang="en-US" sz="1600" b="1" i="1" err="1"/>
              <a:t>userId</a:t>
            </a:r>
            <a:r>
              <a:rPr lang="en-US" sz="1600"/>
              <a:t>. </a:t>
            </a:r>
          </a:p>
          <a:p>
            <a:pPr marL="114300" indent="0">
              <a:buNone/>
            </a:pPr>
            <a:endParaRPr lang="en-US" sz="1600">
              <a:solidFill>
                <a:srgbClr val="0000FF"/>
              </a:solidFill>
              <a:latin typeface="Consolas" panose="020B0609020204030204" pitchFamily="49" charset="0"/>
            </a:endParaRPr>
          </a:p>
          <a:p>
            <a:pPr marL="114300" indent="0">
              <a:buNone/>
            </a:pPr>
            <a:r>
              <a:rPr lang="en-US" sz="1600">
                <a:solidFill>
                  <a:srgbClr val="0000FF"/>
                </a:solidFill>
                <a:latin typeface="Consolas" panose="020B0609020204030204" pitchFamily="49" charset="0"/>
              </a:rPr>
              <a:t>private</a:t>
            </a:r>
            <a:r>
              <a:rPr lang="en-US" sz="1600">
                <a:solidFill>
                  <a:srgbClr val="000000"/>
                </a:solidFill>
                <a:latin typeface="Consolas" panose="020B0609020204030204" pitchFamily="49" charset="0"/>
              </a:rPr>
              <a:t> collection(</a:t>
            </a:r>
            <a:r>
              <a:rPr lang="en-US" sz="1600" b="1" i="1" err="1">
                <a:solidFill>
                  <a:srgbClr val="000000"/>
                </a:solidFill>
                <a:latin typeface="Consolas" panose="020B0609020204030204" pitchFamily="49" charset="0"/>
              </a:rPr>
              <a:t>userId</a:t>
            </a:r>
            <a:r>
              <a:rPr lang="en-US" sz="1600">
                <a:solidFill>
                  <a:srgbClr val="000000"/>
                </a:solidFill>
                <a:latin typeface="Consolas" panose="020B0609020204030204" pitchFamily="49" charset="0"/>
              </a:rPr>
              <a:t>: string) {</a:t>
            </a:r>
          </a:p>
          <a:p>
            <a:pPr marL="114300" indent="0">
              <a:buNone/>
            </a:pPr>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return</a:t>
            </a:r>
            <a:r>
              <a:rPr lang="en-US" sz="1600">
                <a:solidFill>
                  <a:srgbClr val="000000"/>
                </a:solidFill>
                <a:latin typeface="Consolas" panose="020B0609020204030204" pitchFamily="49" charset="0"/>
              </a:rPr>
              <a:t> </a:t>
            </a:r>
            <a:r>
              <a:rPr lang="en-US" sz="1600" err="1">
                <a:solidFill>
                  <a:srgbClr val="0000FF"/>
                </a:solidFill>
                <a:latin typeface="Consolas" panose="020B0609020204030204" pitchFamily="49" charset="0"/>
              </a:rPr>
              <a:t>this</a:t>
            </a:r>
            <a:r>
              <a:rPr lang="en-US" sz="1600" err="1">
                <a:solidFill>
                  <a:srgbClr val="000000"/>
                </a:solidFill>
                <a:latin typeface="Consolas" panose="020B0609020204030204" pitchFamily="49" charset="0"/>
              </a:rPr>
              <a:t>.myfirestore.firestore.collection</a:t>
            </a:r>
            <a:r>
              <a:rPr lang="en-US" sz="1600">
                <a:solidFill>
                  <a:srgbClr val="000000"/>
                </a:solidFill>
                <a:latin typeface="Consolas" panose="020B0609020204030204" pitchFamily="49" charset="0"/>
              </a:rPr>
              <a:t>(</a:t>
            </a:r>
            <a:r>
              <a:rPr lang="en-US" sz="1600">
                <a:solidFill>
                  <a:srgbClr val="A31515"/>
                </a:solidFill>
                <a:latin typeface="Consolas" panose="020B0609020204030204" pitchFamily="49" charset="0"/>
              </a:rPr>
              <a:t>'favorites'</a:t>
            </a:r>
            <a:r>
              <a:rPr lang="en-US" sz="1600">
                <a:solidFill>
                  <a:srgbClr val="000000"/>
                </a:solidFill>
                <a:latin typeface="Consolas" panose="020B0609020204030204" pitchFamily="49" charset="0"/>
              </a:rPr>
              <a:t>)</a:t>
            </a:r>
          </a:p>
          <a:p>
            <a:pPr marL="114300" indent="0">
              <a:buNone/>
            </a:pPr>
            <a:r>
              <a:rPr lang="en-US" sz="1600">
                <a:solidFill>
                  <a:srgbClr val="000000"/>
                </a:solidFill>
                <a:latin typeface="Consolas" panose="020B0609020204030204" pitchFamily="49" charset="0"/>
              </a:rPr>
              <a:t>        .doc(</a:t>
            </a:r>
            <a:r>
              <a:rPr lang="en-US" sz="1600" b="1" i="1" err="1">
                <a:solidFill>
                  <a:srgbClr val="000000"/>
                </a:solidFill>
                <a:latin typeface="Consolas" panose="020B0609020204030204" pitchFamily="49" charset="0"/>
              </a:rPr>
              <a:t>userId</a:t>
            </a:r>
            <a:r>
              <a:rPr lang="en-US" sz="1600">
                <a:solidFill>
                  <a:srgbClr val="000000"/>
                </a:solidFill>
                <a:latin typeface="Consolas" panose="020B0609020204030204" pitchFamily="49" charset="0"/>
              </a:rPr>
              <a:t>)</a:t>
            </a:r>
          </a:p>
          <a:p>
            <a:pPr marL="114300" indent="0">
              <a:buNone/>
            </a:pPr>
            <a:r>
              <a:rPr lang="en-US" sz="1600">
                <a:solidFill>
                  <a:srgbClr val="000000"/>
                </a:solidFill>
                <a:latin typeface="Consolas" panose="020B0609020204030204" pitchFamily="49" charset="0"/>
              </a:rPr>
              <a:t>        .collection(</a:t>
            </a:r>
            <a:r>
              <a:rPr lang="en-US" sz="1600">
                <a:solidFill>
                  <a:srgbClr val="A31515"/>
                </a:solidFill>
                <a:latin typeface="Consolas" panose="020B0609020204030204" pitchFamily="49" charset="0"/>
              </a:rPr>
              <a:t>'items'</a:t>
            </a:r>
            <a:r>
              <a:rPr lang="en-US" sz="1600">
                <a:solidFill>
                  <a:srgbClr val="000000"/>
                </a:solidFill>
                <a:latin typeface="Consolas" panose="020B0609020204030204" pitchFamily="49" charset="0"/>
              </a:rPr>
              <a:t>);</a:t>
            </a:r>
          </a:p>
          <a:p>
            <a:pPr marL="114300" indent="0">
              <a:buNone/>
            </a:pPr>
            <a:r>
              <a:rPr lang="en-US" sz="1600">
                <a:solidFill>
                  <a:srgbClr val="000000"/>
                </a:solidFill>
                <a:latin typeface="Consolas" panose="020B0609020204030204" pitchFamily="49" charset="0"/>
              </a:rPr>
              <a:t>    }</a:t>
            </a:r>
          </a:p>
          <a:p>
            <a:pPr marL="114300" indent="0">
              <a:buNone/>
            </a:pPr>
            <a:endParaRPr lang="en-US"/>
          </a:p>
          <a:p>
            <a:pPr marL="114300" indent="0">
              <a:buNone/>
            </a:pPr>
            <a:endParaRPr lang="en-US"/>
          </a:p>
          <a:p>
            <a:pPr marL="114300" indent="0">
              <a:buNone/>
            </a:pPr>
            <a:endParaRPr lang="en-US"/>
          </a:p>
          <a:p>
            <a:pPr marL="114300" indent="0">
              <a:buNone/>
            </a:pPr>
            <a:endParaRPr lang="en-US"/>
          </a:p>
        </p:txBody>
      </p:sp>
    </p:spTree>
    <p:extLst>
      <p:ext uri="{BB962C8B-B14F-4D97-AF65-F5344CB8AC3E}">
        <p14:creationId xmlns:p14="http://schemas.microsoft.com/office/powerpoint/2010/main" val="298162697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 add</a:t>
            </a:r>
          </a:p>
        </p:txBody>
      </p:sp>
      <p:sp>
        <p:nvSpPr>
          <p:cNvPr id="3" name="Content Placeholder 2"/>
          <p:cNvSpPr>
            <a:spLocks noGrp="1"/>
          </p:cNvSpPr>
          <p:nvPr>
            <p:ph idx="1"/>
          </p:nvPr>
        </p:nvSpPr>
        <p:spPr/>
        <p:txBody>
          <a:bodyPr>
            <a:normAutofit lnSpcReduction="10000"/>
          </a:bodyPr>
          <a:lstStyle/>
          <a:p>
            <a:r>
              <a:rPr lang="en-US"/>
              <a:t>The method </a:t>
            </a:r>
            <a:r>
              <a:rPr lang="en-US" b="1" i="1" u="sng">
                <a:solidFill>
                  <a:schemeClr val="tx2"/>
                </a:solidFill>
              </a:rPr>
              <a:t>add</a:t>
            </a:r>
            <a:r>
              <a:rPr lang="en-US"/>
              <a:t> adds a new item to the collection with a current timestamp.</a:t>
            </a:r>
          </a:p>
          <a:p>
            <a:endParaRPr lang="en-US"/>
          </a:p>
          <a:p>
            <a:pPr marL="114300" indent="0">
              <a:buNone/>
            </a:pPr>
            <a:r>
              <a:rPr lang="en-US" sz="1700">
                <a:solidFill>
                  <a:srgbClr val="000000"/>
                </a:solidFill>
                <a:latin typeface="Consolas" panose="020B0609020204030204" pitchFamily="49" charset="0"/>
              </a:rPr>
              <a:t>  </a:t>
            </a:r>
            <a:r>
              <a:rPr lang="en-US" sz="1700" b="1">
                <a:solidFill>
                  <a:srgbClr val="000000"/>
                </a:solidFill>
                <a:latin typeface="Consolas" panose="020B0609020204030204" pitchFamily="49" charset="0"/>
              </a:rPr>
              <a:t>add</a:t>
            </a:r>
            <a:r>
              <a:rPr lang="en-US" sz="1700">
                <a:solidFill>
                  <a:srgbClr val="000000"/>
                </a:solidFill>
                <a:latin typeface="Consolas" panose="020B0609020204030204" pitchFamily="49" charset="0"/>
              </a:rPr>
              <a:t>(</a:t>
            </a:r>
            <a:r>
              <a:rPr lang="en-US" sz="1700" err="1">
                <a:solidFill>
                  <a:srgbClr val="000000"/>
                </a:solidFill>
                <a:latin typeface="Consolas" panose="020B0609020204030204" pitchFamily="49" charset="0"/>
              </a:rPr>
              <a:t>userId</a:t>
            </a:r>
            <a:r>
              <a:rPr lang="en-US" sz="1700">
                <a:solidFill>
                  <a:srgbClr val="000000"/>
                </a:solidFill>
                <a:latin typeface="Consolas" panose="020B0609020204030204" pitchFamily="49" charset="0"/>
              </a:rPr>
              <a:t>: string, </a:t>
            </a:r>
            <a:r>
              <a:rPr lang="en-US" sz="1700" err="1">
                <a:solidFill>
                  <a:srgbClr val="000000"/>
                </a:solidFill>
                <a:latin typeface="Consolas" panose="020B0609020204030204" pitchFamily="49" charset="0"/>
              </a:rPr>
              <a:t>itemId</a:t>
            </a:r>
            <a:r>
              <a:rPr lang="en-US" sz="1700">
                <a:solidFill>
                  <a:srgbClr val="000000"/>
                </a:solidFill>
                <a:latin typeface="Consolas" panose="020B0609020204030204" pitchFamily="49" charset="0"/>
              </a:rPr>
              <a:t>: number): Promise&lt;Favorite&gt; {</a:t>
            </a:r>
          </a:p>
          <a:p>
            <a:pPr marL="114300" indent="0">
              <a:buNone/>
            </a:pPr>
            <a:r>
              <a:rPr lang="en-US" sz="1700">
                <a:solidFill>
                  <a:srgbClr val="000000"/>
                </a:solidFill>
                <a:latin typeface="Consolas" panose="020B0609020204030204" pitchFamily="49" charset="0"/>
              </a:rPr>
              <a:t>        </a:t>
            </a:r>
            <a:r>
              <a:rPr lang="en-US" sz="1700" err="1">
                <a:solidFill>
                  <a:srgbClr val="0000FF"/>
                </a:solidFill>
                <a:latin typeface="Consolas" panose="020B0609020204030204" pitchFamily="49" charset="0"/>
              </a:rPr>
              <a:t>const</a:t>
            </a:r>
            <a:r>
              <a:rPr lang="en-US" sz="1700">
                <a:solidFill>
                  <a:srgbClr val="000000"/>
                </a:solidFill>
                <a:latin typeface="Consolas" panose="020B0609020204030204" pitchFamily="49" charset="0"/>
              </a:rPr>
              <a:t> timestamp = </a:t>
            </a:r>
            <a:r>
              <a:rPr lang="en-US" sz="1700">
                <a:solidFill>
                  <a:srgbClr val="0000FF"/>
                </a:solidFill>
                <a:latin typeface="Consolas" panose="020B0609020204030204" pitchFamily="49" charset="0"/>
              </a:rPr>
              <a:t>new</a:t>
            </a:r>
            <a:r>
              <a:rPr lang="en-US" sz="1700">
                <a:solidFill>
                  <a:srgbClr val="000000"/>
                </a:solidFill>
                <a:latin typeface="Consolas" panose="020B0609020204030204" pitchFamily="49" charset="0"/>
              </a:rPr>
              <a:t> Date().</a:t>
            </a:r>
            <a:r>
              <a:rPr lang="en-US" sz="1700" err="1">
                <a:solidFill>
                  <a:srgbClr val="000000"/>
                </a:solidFill>
                <a:latin typeface="Consolas" panose="020B0609020204030204" pitchFamily="49" charset="0"/>
              </a:rPr>
              <a:t>getTime</a:t>
            </a:r>
            <a:r>
              <a:rPr lang="en-US" sz="1700">
                <a:solidFill>
                  <a:srgbClr val="000000"/>
                </a:solidFill>
                <a:latin typeface="Consolas" panose="020B0609020204030204" pitchFamily="49" charset="0"/>
              </a:rPr>
              <a:t>();</a:t>
            </a:r>
          </a:p>
          <a:p>
            <a:pPr marL="114300" indent="0">
              <a:buNone/>
            </a:pPr>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return</a:t>
            </a:r>
            <a:r>
              <a:rPr lang="en-US" sz="1700">
                <a:solidFill>
                  <a:srgbClr val="000000"/>
                </a:solidFill>
                <a:latin typeface="Consolas" panose="020B0609020204030204" pitchFamily="49" charset="0"/>
              </a:rPr>
              <a:t> </a:t>
            </a:r>
            <a:r>
              <a:rPr lang="en-US" sz="1700" err="1">
                <a:solidFill>
                  <a:srgbClr val="0000FF"/>
                </a:solidFill>
                <a:latin typeface="Consolas" panose="020B0609020204030204" pitchFamily="49" charset="0"/>
              </a:rPr>
              <a:t>this</a:t>
            </a:r>
            <a:r>
              <a:rPr lang="en-US" sz="1700" err="1">
                <a:solidFill>
                  <a:srgbClr val="000000"/>
                </a:solidFill>
                <a:latin typeface="Consolas" panose="020B0609020204030204" pitchFamily="49" charset="0"/>
              </a:rPr>
              <a:t>.collection</a:t>
            </a:r>
            <a:r>
              <a:rPr lang="en-US" sz="1700">
                <a:solidFill>
                  <a:srgbClr val="000000"/>
                </a:solidFill>
                <a:latin typeface="Consolas" panose="020B0609020204030204" pitchFamily="49" charset="0"/>
              </a:rPr>
              <a:t>(</a:t>
            </a:r>
            <a:r>
              <a:rPr lang="en-US" sz="1700" err="1">
                <a:solidFill>
                  <a:srgbClr val="000000"/>
                </a:solidFill>
                <a:latin typeface="Consolas" panose="020B0609020204030204" pitchFamily="49" charset="0"/>
              </a:rPr>
              <a:t>userId</a:t>
            </a:r>
            <a:r>
              <a:rPr lang="en-US" sz="1700">
                <a:solidFill>
                  <a:srgbClr val="000000"/>
                </a:solidFill>
                <a:latin typeface="Consolas" panose="020B0609020204030204" pitchFamily="49" charset="0"/>
              </a:rPr>
              <a:t>)</a:t>
            </a:r>
          </a:p>
          <a:p>
            <a:pPr marL="114300" indent="0">
              <a:buNone/>
            </a:pPr>
            <a:r>
              <a:rPr lang="en-US" sz="1700">
                <a:solidFill>
                  <a:srgbClr val="000000"/>
                </a:solidFill>
                <a:latin typeface="Consolas" panose="020B0609020204030204" pitchFamily="49" charset="0"/>
              </a:rPr>
              <a:t>          .doc(</a:t>
            </a:r>
            <a:r>
              <a:rPr lang="en-US" sz="1700">
                <a:solidFill>
                  <a:srgbClr val="A31515"/>
                </a:solidFill>
                <a:latin typeface="Consolas" panose="020B0609020204030204" pitchFamily="49" charset="0"/>
              </a:rPr>
              <a:t>`</a:t>
            </a:r>
            <a:r>
              <a:rPr lang="en-US" sz="1700">
                <a:solidFill>
                  <a:srgbClr val="0000FF"/>
                </a:solidFill>
                <a:latin typeface="Consolas" panose="020B0609020204030204" pitchFamily="49" charset="0"/>
              </a:rPr>
              <a:t>${</a:t>
            </a:r>
            <a:r>
              <a:rPr lang="en-US" sz="1700" err="1">
                <a:solidFill>
                  <a:srgbClr val="000000"/>
                </a:solidFill>
                <a:latin typeface="Consolas" panose="020B0609020204030204" pitchFamily="49" charset="0"/>
              </a:rPr>
              <a:t>itemId</a:t>
            </a:r>
            <a:r>
              <a:rPr lang="en-US" sz="1700">
                <a:solidFill>
                  <a:srgbClr val="0000FF"/>
                </a:solidFill>
                <a:latin typeface="Consolas" panose="020B0609020204030204" pitchFamily="49" charset="0"/>
              </a:rPr>
              <a:t>}</a:t>
            </a:r>
            <a:r>
              <a:rPr lang="en-US" sz="1700">
                <a:solidFill>
                  <a:srgbClr val="A31515"/>
                </a:solidFill>
                <a:latin typeface="Consolas" panose="020B0609020204030204" pitchFamily="49" charset="0"/>
              </a:rPr>
              <a:t>`</a:t>
            </a:r>
            <a:r>
              <a:rPr lang="en-US" sz="1700">
                <a:solidFill>
                  <a:srgbClr val="000000"/>
                </a:solidFill>
                <a:latin typeface="Consolas" panose="020B0609020204030204" pitchFamily="49" charset="0"/>
              </a:rPr>
              <a:t>)</a:t>
            </a:r>
          </a:p>
          <a:p>
            <a:pPr marL="114300" indent="0">
              <a:buNone/>
            </a:pPr>
            <a:r>
              <a:rPr lang="en-US" sz="1700">
                <a:solidFill>
                  <a:srgbClr val="000000"/>
                </a:solidFill>
                <a:latin typeface="Consolas" panose="020B0609020204030204" pitchFamily="49" charset="0"/>
              </a:rPr>
              <a:t>          .set({</a:t>
            </a:r>
          </a:p>
          <a:p>
            <a:pPr marL="114300" indent="0">
              <a:buNone/>
            </a:pPr>
            <a:r>
              <a:rPr lang="en-US" sz="1700">
                <a:solidFill>
                  <a:srgbClr val="000000"/>
                </a:solidFill>
                <a:latin typeface="Consolas" panose="020B0609020204030204" pitchFamily="49" charset="0"/>
              </a:rPr>
              <a:t>              timestamp,</a:t>
            </a:r>
          </a:p>
          <a:p>
            <a:pPr marL="114300" indent="0">
              <a:buNone/>
            </a:pPr>
            <a:r>
              <a:rPr lang="en-US" sz="1700">
                <a:solidFill>
                  <a:srgbClr val="000000"/>
                </a:solidFill>
                <a:latin typeface="Consolas" panose="020B0609020204030204" pitchFamily="49" charset="0"/>
              </a:rPr>
              <a:t>              })</a:t>
            </a:r>
          </a:p>
          <a:p>
            <a:pPr marL="114300" indent="0">
              <a:buNone/>
            </a:pPr>
            <a:r>
              <a:rPr lang="en-US" sz="1700">
                <a:solidFill>
                  <a:srgbClr val="000000"/>
                </a:solidFill>
                <a:latin typeface="Consolas" panose="020B0609020204030204" pitchFamily="49" charset="0"/>
              </a:rPr>
              <a:t>          .then(() </a:t>
            </a:r>
            <a:r>
              <a:rPr lang="en-US" sz="1700">
                <a:solidFill>
                  <a:srgbClr val="0000FF"/>
                </a:solidFill>
                <a:latin typeface="Consolas" panose="020B0609020204030204" pitchFamily="49" charset="0"/>
              </a:rPr>
              <a:t>=&gt;</a:t>
            </a:r>
            <a:r>
              <a:rPr lang="en-US" sz="1700">
                <a:solidFill>
                  <a:srgbClr val="000000"/>
                </a:solidFill>
                <a:latin typeface="Consolas" panose="020B0609020204030204" pitchFamily="49" charset="0"/>
              </a:rPr>
              <a:t> ({</a:t>
            </a:r>
          </a:p>
          <a:p>
            <a:pPr marL="114300" indent="0">
              <a:buNone/>
            </a:pPr>
            <a:r>
              <a:rPr lang="en-US" sz="1700">
                <a:solidFill>
                  <a:srgbClr val="000000"/>
                </a:solidFill>
                <a:latin typeface="Consolas" panose="020B0609020204030204" pitchFamily="49" charset="0"/>
              </a:rPr>
              <a:t>              </a:t>
            </a:r>
            <a:r>
              <a:rPr lang="en-US" sz="1700" err="1">
                <a:solidFill>
                  <a:srgbClr val="000000"/>
                </a:solidFill>
                <a:latin typeface="Consolas" panose="020B0609020204030204" pitchFamily="49" charset="0"/>
              </a:rPr>
              <a:t>itemId</a:t>
            </a:r>
            <a:r>
              <a:rPr lang="en-US" sz="1700">
                <a:solidFill>
                  <a:srgbClr val="000000"/>
                </a:solidFill>
                <a:latin typeface="Consolas" panose="020B0609020204030204" pitchFamily="49" charset="0"/>
              </a:rPr>
              <a:t>,</a:t>
            </a:r>
          </a:p>
          <a:p>
            <a:pPr marL="114300" indent="0">
              <a:buNone/>
            </a:pPr>
            <a:r>
              <a:rPr lang="en-US" sz="1700">
                <a:solidFill>
                  <a:srgbClr val="000000"/>
                </a:solidFill>
                <a:latin typeface="Consolas" panose="020B0609020204030204" pitchFamily="49" charset="0"/>
              </a:rPr>
              <a:t>              timestamp,</a:t>
            </a:r>
          </a:p>
          <a:p>
            <a:pPr marL="114300" indent="0">
              <a:buNone/>
            </a:pPr>
            <a:r>
              <a:rPr lang="en-US" sz="1700">
                <a:solidFill>
                  <a:srgbClr val="000000"/>
                </a:solidFill>
                <a:latin typeface="Consolas" panose="020B0609020204030204" pitchFamily="49" charset="0"/>
              </a:rPr>
              <a:t>          }));</a:t>
            </a:r>
          </a:p>
          <a:p>
            <a:pPr marL="114300" indent="0">
              <a:buNone/>
            </a:pPr>
            <a:r>
              <a:rPr lang="en-US" sz="1700">
                <a:solidFill>
                  <a:srgbClr val="000000"/>
                </a:solidFill>
                <a:latin typeface="Consolas" panose="020B0609020204030204" pitchFamily="49" charset="0"/>
              </a:rPr>
              <a:t>      }</a:t>
            </a:r>
          </a:p>
          <a:p>
            <a:endParaRPr lang="en-US"/>
          </a:p>
        </p:txBody>
      </p:sp>
    </p:spTree>
    <p:extLst>
      <p:ext uri="{BB962C8B-B14F-4D97-AF65-F5344CB8AC3E}">
        <p14:creationId xmlns:p14="http://schemas.microsoft.com/office/powerpoint/2010/main" val="1273758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 remove</a:t>
            </a:r>
          </a:p>
        </p:txBody>
      </p:sp>
      <p:sp>
        <p:nvSpPr>
          <p:cNvPr id="3" name="Content Placeholder 2"/>
          <p:cNvSpPr>
            <a:spLocks noGrp="1"/>
          </p:cNvSpPr>
          <p:nvPr>
            <p:ph idx="1"/>
          </p:nvPr>
        </p:nvSpPr>
        <p:spPr/>
        <p:txBody>
          <a:bodyPr/>
          <a:lstStyle/>
          <a:p>
            <a:r>
              <a:rPr lang="en-US"/>
              <a:t>The method </a:t>
            </a:r>
            <a:r>
              <a:rPr lang="en-US" b="1" i="1" u="sng">
                <a:solidFill>
                  <a:schemeClr val="tx2"/>
                </a:solidFill>
              </a:rPr>
              <a:t>remove</a:t>
            </a:r>
            <a:r>
              <a:rPr lang="en-US"/>
              <a:t> deletes an item from the collection.</a:t>
            </a:r>
          </a:p>
          <a:p>
            <a:endParaRPr lang="en-US"/>
          </a:p>
          <a:p>
            <a:endParaRPr lang="en-US"/>
          </a:p>
          <a:p>
            <a:pPr marL="114300" indent="0">
              <a:buNone/>
            </a:pPr>
            <a:r>
              <a:rPr lang="en-US" sz="1800"/>
              <a:t>  </a:t>
            </a:r>
            <a:r>
              <a:rPr lang="en-US" sz="1800" b="1" i="1"/>
              <a:t> </a:t>
            </a:r>
            <a:r>
              <a:rPr lang="en-US" sz="1800" b="1" i="1">
                <a:solidFill>
                  <a:srgbClr val="000000"/>
                </a:solidFill>
                <a:latin typeface="Consolas" panose="020B0609020204030204" pitchFamily="49" charset="0"/>
              </a:rPr>
              <a:t>remove</a:t>
            </a:r>
            <a:r>
              <a:rPr lang="en-US" sz="1800">
                <a:solidFill>
                  <a:srgbClr val="000000"/>
                </a:solidFill>
                <a:latin typeface="Consolas" panose="020B0609020204030204" pitchFamily="49" charset="0"/>
              </a:rPr>
              <a:t>(</a:t>
            </a:r>
            <a:r>
              <a:rPr lang="en-US" sz="1800" err="1">
                <a:solidFill>
                  <a:srgbClr val="000000"/>
                </a:solidFill>
                <a:latin typeface="Consolas" panose="020B0609020204030204" pitchFamily="49" charset="0"/>
              </a:rPr>
              <a:t>userId</a:t>
            </a:r>
            <a:r>
              <a:rPr lang="en-US" sz="1800">
                <a:solidFill>
                  <a:srgbClr val="000000"/>
                </a:solidFill>
                <a:latin typeface="Consolas" panose="020B0609020204030204" pitchFamily="49" charset="0"/>
              </a:rPr>
              <a:t>: string, </a:t>
            </a:r>
            <a:r>
              <a:rPr lang="en-US" sz="1800" err="1">
                <a:solidFill>
                  <a:srgbClr val="000000"/>
                </a:solidFill>
                <a:latin typeface="Consolas" panose="020B0609020204030204" pitchFamily="49" charset="0"/>
              </a:rPr>
              <a:t>itemId</a:t>
            </a:r>
            <a:r>
              <a:rPr lang="en-US" sz="1800">
                <a:solidFill>
                  <a:srgbClr val="000000"/>
                </a:solidFill>
                <a:latin typeface="Consolas" panose="020B0609020204030204" pitchFamily="49" charset="0"/>
              </a:rPr>
              <a:t>: number): Promise&lt;void&gt; {</a:t>
            </a:r>
          </a:p>
          <a:p>
            <a:pPr marL="114300" indent="0">
              <a:buNone/>
            </a:pPr>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return</a:t>
            </a:r>
            <a:r>
              <a:rPr lang="en-US" sz="1800">
                <a:solidFill>
                  <a:srgbClr val="000000"/>
                </a:solidFill>
                <a:latin typeface="Consolas" panose="020B0609020204030204" pitchFamily="49" charset="0"/>
              </a:rPr>
              <a:t> </a:t>
            </a:r>
            <a:r>
              <a:rPr lang="en-US" sz="1800" err="1">
                <a:solidFill>
                  <a:srgbClr val="0000FF"/>
                </a:solidFill>
                <a:latin typeface="Consolas" panose="020B0609020204030204" pitchFamily="49" charset="0"/>
              </a:rPr>
              <a:t>this</a:t>
            </a:r>
            <a:r>
              <a:rPr lang="en-US" sz="1800" err="1">
                <a:solidFill>
                  <a:srgbClr val="000000"/>
                </a:solidFill>
                <a:latin typeface="Consolas" panose="020B0609020204030204" pitchFamily="49" charset="0"/>
              </a:rPr>
              <a:t>.collection</a:t>
            </a:r>
            <a:r>
              <a:rPr lang="en-US" sz="1800">
                <a:solidFill>
                  <a:srgbClr val="000000"/>
                </a:solidFill>
                <a:latin typeface="Consolas" panose="020B0609020204030204" pitchFamily="49" charset="0"/>
              </a:rPr>
              <a:t>(</a:t>
            </a:r>
            <a:r>
              <a:rPr lang="en-US" sz="1800" err="1">
                <a:solidFill>
                  <a:srgbClr val="000000"/>
                </a:solidFill>
                <a:latin typeface="Consolas" panose="020B0609020204030204" pitchFamily="49" charset="0"/>
              </a:rPr>
              <a:t>userId</a:t>
            </a:r>
            <a:r>
              <a:rPr lang="en-US" sz="1800">
                <a:solidFill>
                  <a:srgbClr val="000000"/>
                </a:solidFill>
                <a:latin typeface="Consolas" panose="020B0609020204030204" pitchFamily="49" charset="0"/>
              </a:rPr>
              <a:t>)</a:t>
            </a:r>
          </a:p>
          <a:p>
            <a:pPr marL="114300" indent="0">
              <a:buNone/>
            </a:pPr>
            <a:r>
              <a:rPr lang="en-US" sz="1800">
                <a:solidFill>
                  <a:srgbClr val="000000"/>
                </a:solidFill>
                <a:latin typeface="Consolas" panose="020B0609020204030204" pitchFamily="49" charset="0"/>
              </a:rPr>
              <a:t>      .doc(</a:t>
            </a:r>
            <a:r>
              <a:rPr lang="en-US" sz="1800">
                <a:solidFill>
                  <a:srgbClr val="A31515"/>
                </a:solidFill>
                <a:latin typeface="Consolas" panose="020B0609020204030204" pitchFamily="49" charset="0"/>
              </a:rPr>
              <a:t>`</a:t>
            </a:r>
            <a:r>
              <a:rPr lang="en-US" sz="1800">
                <a:solidFill>
                  <a:srgbClr val="0000FF"/>
                </a:solidFill>
                <a:latin typeface="Consolas" panose="020B0609020204030204" pitchFamily="49" charset="0"/>
              </a:rPr>
              <a:t>${</a:t>
            </a:r>
            <a:r>
              <a:rPr lang="en-US" sz="1800" err="1">
                <a:solidFill>
                  <a:srgbClr val="000000"/>
                </a:solidFill>
                <a:latin typeface="Consolas" panose="020B0609020204030204" pitchFamily="49" charset="0"/>
              </a:rPr>
              <a:t>itemId</a:t>
            </a:r>
            <a:r>
              <a:rPr lang="en-US" sz="1800">
                <a:solidFill>
                  <a:srgbClr val="0000FF"/>
                </a:solidFill>
                <a:latin typeface="Consolas" panose="020B0609020204030204" pitchFamily="49" charset="0"/>
              </a:rPr>
              <a:t>}</a:t>
            </a:r>
            <a:r>
              <a:rPr lang="en-US" sz="1800">
                <a:solidFill>
                  <a:srgbClr val="A31515"/>
                </a:solidFill>
                <a:latin typeface="Consolas" panose="020B0609020204030204" pitchFamily="49" charset="0"/>
              </a:rPr>
              <a:t>`</a:t>
            </a:r>
            <a:r>
              <a:rPr lang="en-US" sz="1800">
                <a:solidFill>
                  <a:srgbClr val="000000"/>
                </a:solidFill>
                <a:latin typeface="Consolas" panose="020B0609020204030204" pitchFamily="49" charset="0"/>
              </a:rPr>
              <a:t>)</a:t>
            </a:r>
          </a:p>
          <a:p>
            <a:pPr marL="114300" indent="0">
              <a:buNone/>
            </a:pPr>
            <a:r>
              <a:rPr lang="en-US" sz="1800">
                <a:solidFill>
                  <a:srgbClr val="000000"/>
                </a:solidFill>
                <a:latin typeface="Consolas" panose="020B0609020204030204" pitchFamily="49" charset="0"/>
              </a:rPr>
              <a:t>      .delete();</a:t>
            </a:r>
          </a:p>
          <a:p>
            <a:pPr marL="114300" indent="0">
              <a:buNone/>
            </a:pPr>
            <a:r>
              <a:rPr lang="en-US" sz="1800">
                <a:solidFill>
                  <a:srgbClr val="000000"/>
                </a:solidFill>
                <a:latin typeface="Consolas" panose="020B0609020204030204" pitchFamily="49" charset="0"/>
              </a:rPr>
              <a:t>      }</a:t>
            </a:r>
          </a:p>
          <a:p>
            <a:pPr marL="114300" indent="0">
              <a:buNone/>
            </a:pPr>
            <a:endParaRPr lang="en-US"/>
          </a:p>
        </p:txBody>
      </p:sp>
    </p:spTree>
    <p:extLst>
      <p:ext uri="{BB962C8B-B14F-4D97-AF65-F5344CB8AC3E}">
        <p14:creationId xmlns:p14="http://schemas.microsoft.com/office/powerpoint/2010/main" val="199007185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 list</a:t>
            </a:r>
          </a:p>
        </p:txBody>
      </p:sp>
      <p:sp>
        <p:nvSpPr>
          <p:cNvPr id="3" name="Content Placeholder 2"/>
          <p:cNvSpPr>
            <a:spLocks noGrp="1"/>
          </p:cNvSpPr>
          <p:nvPr>
            <p:ph idx="1"/>
          </p:nvPr>
        </p:nvSpPr>
        <p:spPr/>
        <p:txBody>
          <a:bodyPr>
            <a:normAutofit/>
          </a:bodyPr>
          <a:lstStyle/>
          <a:p>
            <a:r>
              <a:rPr lang="en-US"/>
              <a:t>The method </a:t>
            </a:r>
            <a:r>
              <a:rPr lang="en-US" b="1" i="1" u="sng">
                <a:solidFill>
                  <a:schemeClr val="tx2"/>
                </a:solidFill>
              </a:rPr>
              <a:t>list</a:t>
            </a:r>
            <a:r>
              <a:rPr lang="en-US"/>
              <a:t> returns the list of favorite items in the collection. </a:t>
            </a:r>
          </a:p>
          <a:p>
            <a:endParaRPr lang="en-US"/>
          </a:p>
          <a:p>
            <a:pPr marL="114300" indent="0">
              <a:buNone/>
            </a:pPr>
            <a:r>
              <a:rPr lang="en-US" sz="1800" b="1" i="1">
                <a:solidFill>
                  <a:srgbClr val="000000"/>
                </a:solidFill>
                <a:latin typeface="Consolas" panose="020B0609020204030204" pitchFamily="49" charset="0"/>
              </a:rPr>
              <a:t>list</a:t>
            </a:r>
            <a:r>
              <a:rPr lang="en-US" sz="1800">
                <a:solidFill>
                  <a:srgbClr val="000000"/>
                </a:solidFill>
                <a:latin typeface="Consolas" panose="020B0609020204030204" pitchFamily="49" charset="0"/>
              </a:rPr>
              <a:t>(</a:t>
            </a:r>
            <a:r>
              <a:rPr lang="en-US" sz="1800" err="1">
                <a:solidFill>
                  <a:srgbClr val="000000"/>
                </a:solidFill>
                <a:latin typeface="Consolas" panose="020B0609020204030204" pitchFamily="49" charset="0"/>
              </a:rPr>
              <a:t>userId</a:t>
            </a:r>
            <a:r>
              <a:rPr lang="en-US" sz="1800">
                <a:solidFill>
                  <a:srgbClr val="000000"/>
                </a:solidFill>
                <a:latin typeface="Consolas" panose="020B0609020204030204" pitchFamily="49" charset="0"/>
              </a:rPr>
              <a:t>: string): Promise&lt;Favorite[]&gt; {</a:t>
            </a:r>
          </a:p>
          <a:p>
            <a:pPr marL="114300" indent="0">
              <a:buNone/>
            </a:pPr>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return</a:t>
            </a:r>
            <a:r>
              <a:rPr lang="en-US" sz="1800">
                <a:solidFill>
                  <a:srgbClr val="000000"/>
                </a:solidFill>
                <a:latin typeface="Consolas" panose="020B0609020204030204" pitchFamily="49" charset="0"/>
              </a:rPr>
              <a:t> </a:t>
            </a:r>
            <a:r>
              <a:rPr lang="en-US" sz="1800" err="1">
                <a:solidFill>
                  <a:srgbClr val="0000FF"/>
                </a:solidFill>
                <a:latin typeface="Consolas" panose="020B0609020204030204" pitchFamily="49" charset="0"/>
              </a:rPr>
              <a:t>this</a:t>
            </a:r>
            <a:r>
              <a:rPr lang="en-US" sz="1800" err="1">
                <a:solidFill>
                  <a:srgbClr val="000000"/>
                </a:solidFill>
                <a:latin typeface="Consolas" panose="020B0609020204030204" pitchFamily="49" charset="0"/>
              </a:rPr>
              <a:t>.collection</a:t>
            </a:r>
            <a:r>
              <a:rPr lang="en-US" sz="1800">
                <a:solidFill>
                  <a:srgbClr val="000000"/>
                </a:solidFill>
                <a:latin typeface="Consolas" panose="020B0609020204030204" pitchFamily="49" charset="0"/>
              </a:rPr>
              <a:t>(</a:t>
            </a:r>
            <a:r>
              <a:rPr lang="en-US" sz="1800" err="1">
                <a:solidFill>
                  <a:srgbClr val="000000"/>
                </a:solidFill>
                <a:latin typeface="Consolas" panose="020B0609020204030204" pitchFamily="49" charset="0"/>
              </a:rPr>
              <a:t>userId</a:t>
            </a:r>
            <a:r>
              <a:rPr lang="en-US" sz="1800">
                <a:solidFill>
                  <a:srgbClr val="000000"/>
                </a:solidFill>
                <a:latin typeface="Consolas" panose="020B0609020204030204" pitchFamily="49" charset="0"/>
              </a:rPr>
              <a:t>)</a:t>
            </a:r>
          </a:p>
          <a:p>
            <a:pPr marL="114300" indent="0">
              <a:buNone/>
            </a:pPr>
            <a:r>
              <a:rPr lang="en-US" sz="1800">
                <a:solidFill>
                  <a:srgbClr val="000000"/>
                </a:solidFill>
                <a:latin typeface="Consolas" panose="020B0609020204030204" pitchFamily="49" charset="0"/>
              </a:rPr>
              <a:t>      .</a:t>
            </a:r>
            <a:r>
              <a:rPr lang="en-US" sz="1800" err="1">
                <a:solidFill>
                  <a:srgbClr val="000000"/>
                </a:solidFill>
                <a:latin typeface="Consolas" panose="020B0609020204030204" pitchFamily="49" charset="0"/>
              </a:rPr>
              <a:t>orderBy</a:t>
            </a:r>
            <a:r>
              <a:rPr lang="en-US" sz="1800">
                <a:solidFill>
                  <a:srgbClr val="000000"/>
                </a:solidFill>
                <a:latin typeface="Consolas" panose="020B0609020204030204" pitchFamily="49" charset="0"/>
              </a:rPr>
              <a:t>(</a:t>
            </a:r>
            <a:r>
              <a:rPr lang="en-US" sz="1800">
                <a:solidFill>
                  <a:srgbClr val="A31515"/>
                </a:solidFill>
                <a:latin typeface="Consolas" panose="020B0609020204030204" pitchFamily="49" charset="0"/>
              </a:rPr>
              <a:t>'timestamp'</a:t>
            </a:r>
            <a:r>
              <a:rPr lang="en-US" sz="1800">
                <a:solidFill>
                  <a:srgbClr val="000000"/>
                </a:solidFill>
                <a:latin typeface="Consolas" panose="020B0609020204030204" pitchFamily="49" charset="0"/>
              </a:rPr>
              <a:t>, </a:t>
            </a:r>
            <a:r>
              <a:rPr lang="en-US" sz="1800">
                <a:solidFill>
                  <a:srgbClr val="A31515"/>
                </a:solidFill>
                <a:latin typeface="Consolas" panose="020B0609020204030204" pitchFamily="49" charset="0"/>
              </a:rPr>
              <a:t>'</a:t>
            </a:r>
            <a:r>
              <a:rPr lang="en-US" sz="1800" err="1">
                <a:solidFill>
                  <a:srgbClr val="A31515"/>
                </a:solidFill>
                <a:latin typeface="Consolas" panose="020B0609020204030204" pitchFamily="49" charset="0"/>
              </a:rPr>
              <a:t>desc</a:t>
            </a:r>
            <a:r>
              <a:rPr lang="en-US" sz="1800">
                <a:solidFill>
                  <a:srgbClr val="A31515"/>
                </a:solidFill>
                <a:latin typeface="Consolas" panose="020B0609020204030204" pitchFamily="49" charset="0"/>
              </a:rPr>
              <a:t>'</a:t>
            </a:r>
            <a:r>
              <a:rPr lang="en-US" sz="1800">
                <a:solidFill>
                  <a:srgbClr val="000000"/>
                </a:solidFill>
                <a:latin typeface="Consolas" panose="020B0609020204030204" pitchFamily="49" charset="0"/>
              </a:rPr>
              <a:t>)</a:t>
            </a:r>
          </a:p>
          <a:p>
            <a:pPr marL="114300" indent="0">
              <a:buNone/>
            </a:pPr>
            <a:r>
              <a:rPr lang="en-US" sz="1800">
                <a:solidFill>
                  <a:srgbClr val="000000"/>
                </a:solidFill>
                <a:latin typeface="Consolas" panose="020B0609020204030204" pitchFamily="49" charset="0"/>
              </a:rPr>
              <a:t>      .get()</a:t>
            </a:r>
          </a:p>
          <a:p>
            <a:pPr marL="114300" indent="0">
              <a:buNone/>
            </a:pPr>
            <a:r>
              <a:rPr lang="en-US" sz="1800">
                <a:solidFill>
                  <a:srgbClr val="000000"/>
                </a:solidFill>
                <a:latin typeface="Consolas" panose="020B0609020204030204" pitchFamily="49" charset="0"/>
              </a:rPr>
              <a:t>      .then(snapshot </a:t>
            </a:r>
            <a:r>
              <a:rPr lang="en-US" sz="1800">
                <a:solidFill>
                  <a:srgbClr val="0000FF"/>
                </a:solidFill>
                <a:latin typeface="Consolas" panose="020B0609020204030204" pitchFamily="49" charset="0"/>
              </a:rPr>
              <a:t>=&gt;</a:t>
            </a:r>
            <a:r>
              <a:rPr lang="en-US" sz="1800">
                <a:solidFill>
                  <a:srgbClr val="000000"/>
                </a:solidFill>
                <a:latin typeface="Consolas" panose="020B0609020204030204" pitchFamily="49" charset="0"/>
              </a:rPr>
              <a:t> </a:t>
            </a:r>
            <a:r>
              <a:rPr lang="en-US" sz="1800" err="1">
                <a:solidFill>
                  <a:srgbClr val="000000"/>
                </a:solidFill>
                <a:latin typeface="Consolas" panose="020B0609020204030204" pitchFamily="49" charset="0"/>
              </a:rPr>
              <a:t>snapshot.docs.map</a:t>
            </a:r>
            <a:r>
              <a:rPr lang="en-US" sz="1800">
                <a:solidFill>
                  <a:srgbClr val="000000"/>
                </a:solidFill>
                <a:latin typeface="Consolas" panose="020B0609020204030204" pitchFamily="49" charset="0"/>
              </a:rPr>
              <a:t>(doc </a:t>
            </a:r>
            <a:r>
              <a:rPr lang="en-US" sz="1800">
                <a:solidFill>
                  <a:srgbClr val="0000FF"/>
                </a:solidFill>
                <a:latin typeface="Consolas" panose="020B0609020204030204" pitchFamily="49" charset="0"/>
              </a:rPr>
              <a:t>=&gt;</a:t>
            </a:r>
            <a:r>
              <a:rPr lang="en-US" sz="1800">
                <a:solidFill>
                  <a:srgbClr val="000000"/>
                </a:solidFill>
                <a:latin typeface="Consolas" panose="020B0609020204030204" pitchFamily="49" charset="0"/>
              </a:rPr>
              <a:t> ({</a:t>
            </a:r>
          </a:p>
          <a:p>
            <a:pPr marL="114300" indent="0">
              <a:buNone/>
            </a:pPr>
            <a:r>
              <a:rPr lang="en-US" sz="1800">
                <a:solidFill>
                  <a:srgbClr val="000000"/>
                </a:solidFill>
                <a:latin typeface="Consolas" panose="020B0609020204030204" pitchFamily="49" charset="0"/>
              </a:rPr>
              <a:t>        </a:t>
            </a:r>
            <a:r>
              <a:rPr lang="en-US" sz="1800" err="1">
                <a:solidFill>
                  <a:srgbClr val="000000"/>
                </a:solidFill>
                <a:latin typeface="Consolas" panose="020B0609020204030204" pitchFamily="49" charset="0"/>
              </a:rPr>
              <a:t>itemId</a:t>
            </a:r>
            <a:r>
              <a:rPr lang="en-US" sz="1800">
                <a:solidFill>
                  <a:srgbClr val="000000"/>
                </a:solidFill>
                <a:latin typeface="Consolas" panose="020B0609020204030204" pitchFamily="49" charset="0"/>
              </a:rPr>
              <a:t>: </a:t>
            </a:r>
            <a:r>
              <a:rPr lang="en-US" sz="1800" err="1">
                <a:solidFill>
                  <a:srgbClr val="000000"/>
                </a:solidFill>
                <a:latin typeface="Consolas" panose="020B0609020204030204" pitchFamily="49" charset="0"/>
              </a:rPr>
              <a:t>parseInt</a:t>
            </a:r>
            <a:r>
              <a:rPr lang="en-US" sz="1800">
                <a:solidFill>
                  <a:srgbClr val="000000"/>
                </a:solidFill>
                <a:latin typeface="Consolas" panose="020B0609020204030204" pitchFamily="49" charset="0"/>
              </a:rPr>
              <a:t>(doc.id, </a:t>
            </a:r>
            <a:r>
              <a:rPr lang="en-US" sz="1800">
                <a:solidFill>
                  <a:srgbClr val="09885A"/>
                </a:solidFill>
                <a:latin typeface="Consolas" panose="020B0609020204030204" pitchFamily="49" charset="0"/>
              </a:rPr>
              <a:t>10</a:t>
            </a:r>
            <a:r>
              <a:rPr lang="en-US" sz="1800">
                <a:solidFill>
                  <a:srgbClr val="000000"/>
                </a:solidFill>
                <a:latin typeface="Consolas" panose="020B0609020204030204" pitchFamily="49" charset="0"/>
              </a:rPr>
              <a:t>),</a:t>
            </a:r>
          </a:p>
          <a:p>
            <a:pPr marL="114300" indent="0">
              <a:buNone/>
            </a:pPr>
            <a:r>
              <a:rPr lang="en-US" sz="1800">
                <a:solidFill>
                  <a:srgbClr val="000000"/>
                </a:solidFill>
                <a:latin typeface="Consolas" panose="020B0609020204030204" pitchFamily="49" charset="0"/>
              </a:rPr>
              <a:t>        timestamp: </a:t>
            </a:r>
            <a:r>
              <a:rPr lang="en-US" sz="1800" err="1">
                <a:solidFill>
                  <a:srgbClr val="000000"/>
                </a:solidFill>
                <a:latin typeface="Consolas" panose="020B0609020204030204" pitchFamily="49" charset="0"/>
              </a:rPr>
              <a:t>doc.data</a:t>
            </a:r>
            <a:r>
              <a:rPr lang="en-US" sz="1800">
                <a:solidFill>
                  <a:srgbClr val="000000"/>
                </a:solidFill>
                <a:latin typeface="Consolas" panose="020B0609020204030204" pitchFamily="49" charset="0"/>
              </a:rPr>
              <a:t>()[</a:t>
            </a:r>
            <a:r>
              <a:rPr lang="en-US" sz="1800">
                <a:solidFill>
                  <a:srgbClr val="A31515"/>
                </a:solidFill>
                <a:latin typeface="Consolas" panose="020B0609020204030204" pitchFamily="49" charset="0"/>
              </a:rPr>
              <a:t>'timestamp'</a:t>
            </a:r>
            <a:r>
              <a:rPr lang="en-US" sz="1800">
                <a:solidFill>
                  <a:srgbClr val="000000"/>
                </a:solidFill>
                <a:latin typeface="Consolas" panose="020B0609020204030204" pitchFamily="49" charset="0"/>
              </a:rPr>
              <a:t>],</a:t>
            </a:r>
          </a:p>
          <a:p>
            <a:pPr marL="114300" indent="0">
              <a:buNone/>
            </a:pPr>
            <a:r>
              <a:rPr lang="en-US" sz="1800">
                <a:solidFill>
                  <a:srgbClr val="000000"/>
                </a:solidFill>
                <a:latin typeface="Consolas" panose="020B0609020204030204" pitchFamily="49" charset="0"/>
              </a:rPr>
              <a:t>      })));</a:t>
            </a:r>
          </a:p>
          <a:p>
            <a:pPr marL="114300" indent="0">
              <a:buNone/>
            </a:pPr>
            <a:r>
              <a:rPr lang="en-US" sz="1800">
                <a:solidFill>
                  <a:srgbClr val="000000"/>
                </a:solidFill>
                <a:latin typeface="Consolas" panose="020B0609020204030204" pitchFamily="49" charset="0"/>
              </a:rPr>
              <a:t>    }</a:t>
            </a:r>
          </a:p>
          <a:p>
            <a:endParaRPr lang="en-US"/>
          </a:p>
        </p:txBody>
      </p:sp>
    </p:spTree>
    <p:extLst>
      <p:ext uri="{BB962C8B-B14F-4D97-AF65-F5344CB8AC3E}">
        <p14:creationId xmlns:p14="http://schemas.microsoft.com/office/powerpoint/2010/main" val="81979353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7848600" cy="1143000"/>
          </a:xfrm>
        </p:spPr>
        <p:txBody>
          <a:bodyPr/>
          <a:lstStyle/>
          <a:p>
            <a:r>
              <a:rPr lang="en-US"/>
              <a:t>To (Add)</a:t>
            </a:r>
          </a:p>
        </p:txBody>
      </p:sp>
      <p:sp>
        <p:nvSpPr>
          <p:cNvPr id="3" name="Content Placeholder 2"/>
          <p:cNvSpPr>
            <a:spLocks noGrp="1"/>
          </p:cNvSpPr>
          <p:nvPr>
            <p:ph idx="1"/>
          </p:nvPr>
        </p:nvSpPr>
        <p:spPr>
          <a:xfrm>
            <a:off x="1295400" y="1600200"/>
            <a:ext cx="7010400" cy="4800600"/>
          </a:xfrm>
        </p:spPr>
        <p:txBody>
          <a:bodyPr>
            <a:normAutofit fontScale="92500" lnSpcReduction="20000"/>
          </a:bodyPr>
          <a:lstStyle/>
          <a:p>
            <a:pPr marL="114300" indent="0">
              <a:buNone/>
            </a:pPr>
            <a:r>
              <a:rPr lang="en-US" sz="1600">
                <a:solidFill>
                  <a:srgbClr val="800000"/>
                </a:solidFill>
                <a:latin typeface="Consolas" panose="020B0609020204030204" pitchFamily="49" charset="0"/>
              </a:rPr>
              <a:t>&lt;ion-item&gt;</a:t>
            </a:r>
            <a:endParaRPr lang="en-US" sz="1600">
              <a:solidFill>
                <a:srgbClr val="000000"/>
              </a:solidFill>
              <a:latin typeface="Consolas" panose="020B0609020204030204" pitchFamily="49" charset="0"/>
            </a:endParaRPr>
          </a:p>
          <a:p>
            <a:pPr marL="114300" indent="0">
              <a:buNone/>
            </a:pPr>
            <a:r>
              <a:rPr lang="en-US" sz="1600">
                <a:solidFill>
                  <a:srgbClr val="000000"/>
                </a:solidFill>
                <a:latin typeface="Consolas" panose="020B0609020204030204" pitchFamily="49" charset="0"/>
              </a:rPr>
              <a:t>    </a:t>
            </a:r>
            <a:r>
              <a:rPr lang="en-US" sz="1600">
                <a:solidFill>
                  <a:srgbClr val="800000"/>
                </a:solidFill>
                <a:latin typeface="Consolas" panose="020B0609020204030204" pitchFamily="49" charset="0"/>
              </a:rPr>
              <a:t>&lt;ion-label&gt;</a:t>
            </a:r>
            <a:r>
              <a:rPr lang="en-US" sz="1600">
                <a:solidFill>
                  <a:srgbClr val="000000"/>
                </a:solidFill>
                <a:latin typeface="Consolas" panose="020B0609020204030204" pitchFamily="49" charset="0"/>
              </a:rPr>
              <a:t>User ID</a:t>
            </a:r>
            <a:r>
              <a:rPr lang="en-US" sz="1600">
                <a:solidFill>
                  <a:srgbClr val="800000"/>
                </a:solidFill>
                <a:latin typeface="Consolas" panose="020B0609020204030204" pitchFamily="49" charset="0"/>
              </a:rPr>
              <a:t>&lt;/ion-label&gt;</a:t>
            </a:r>
            <a:endParaRPr lang="en-US" sz="1600">
              <a:solidFill>
                <a:srgbClr val="000000"/>
              </a:solidFill>
              <a:latin typeface="Consolas" panose="020B0609020204030204" pitchFamily="49" charset="0"/>
            </a:endParaRPr>
          </a:p>
          <a:p>
            <a:pPr marL="114300" indent="0">
              <a:buNone/>
            </a:pPr>
            <a:r>
              <a:rPr lang="en-US" sz="1600">
                <a:solidFill>
                  <a:srgbClr val="000000"/>
                </a:solidFill>
                <a:latin typeface="Consolas" panose="020B0609020204030204" pitchFamily="49" charset="0"/>
              </a:rPr>
              <a:t>    </a:t>
            </a:r>
            <a:r>
              <a:rPr lang="en-US" sz="1600">
                <a:solidFill>
                  <a:srgbClr val="800000"/>
                </a:solidFill>
                <a:latin typeface="Consolas" panose="020B0609020204030204" pitchFamily="49" charset="0"/>
              </a:rPr>
              <a:t>&lt;ion-input</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a:t>
            </a:r>
            <a:r>
              <a:rPr lang="en-US" sz="1600" err="1">
                <a:solidFill>
                  <a:srgbClr val="FF0000"/>
                </a:solidFill>
                <a:latin typeface="Consolas" panose="020B0609020204030204" pitchFamily="49" charset="0"/>
              </a:rPr>
              <a:t>ngModel</a:t>
            </a:r>
            <a:r>
              <a:rPr lang="en-US" sz="1600">
                <a:solidFill>
                  <a:srgbClr val="FF0000"/>
                </a:solidFill>
                <a:latin typeface="Consolas" panose="020B0609020204030204" pitchFamily="49" charset="0"/>
              </a:rPr>
              <a:t>)]</a:t>
            </a:r>
            <a:r>
              <a:rPr lang="en-US" sz="1600">
                <a:solidFill>
                  <a:srgbClr val="000000"/>
                </a:solidFill>
                <a:latin typeface="Consolas" panose="020B0609020204030204" pitchFamily="49" charset="0"/>
              </a:rPr>
              <a:t>=</a:t>
            </a:r>
            <a:r>
              <a:rPr lang="en-US" sz="1600">
                <a:solidFill>
                  <a:srgbClr val="0000FF"/>
                </a:solidFill>
                <a:latin typeface="Consolas" panose="020B0609020204030204" pitchFamily="49" charset="0"/>
              </a:rPr>
              <a:t>"</a:t>
            </a:r>
            <a:r>
              <a:rPr lang="en-US" sz="1600" err="1">
                <a:solidFill>
                  <a:srgbClr val="0000FF"/>
                </a:solidFill>
                <a:latin typeface="Consolas" panose="020B0609020204030204" pitchFamily="49" charset="0"/>
              </a:rPr>
              <a:t>userid</a:t>
            </a:r>
            <a:r>
              <a:rPr lang="en-US" sz="1600">
                <a:solidFill>
                  <a:srgbClr val="0000FF"/>
                </a:solidFill>
                <a:latin typeface="Consolas" panose="020B0609020204030204" pitchFamily="49" charset="0"/>
              </a:rPr>
              <a:t>"</a:t>
            </a:r>
            <a:r>
              <a:rPr lang="en-US" sz="1600">
                <a:solidFill>
                  <a:srgbClr val="800000"/>
                </a:solidFill>
                <a:latin typeface="Consolas" panose="020B0609020204030204" pitchFamily="49" charset="0"/>
              </a:rPr>
              <a:t>&gt;&lt;/ion-input&gt;</a:t>
            </a:r>
            <a:endParaRPr lang="en-US" sz="1600">
              <a:solidFill>
                <a:srgbClr val="000000"/>
              </a:solidFill>
              <a:latin typeface="Consolas" panose="020B0609020204030204" pitchFamily="49" charset="0"/>
            </a:endParaRPr>
          </a:p>
          <a:p>
            <a:pPr marL="114300" indent="0">
              <a:buNone/>
            </a:pPr>
            <a:r>
              <a:rPr lang="en-US" sz="1600">
                <a:solidFill>
                  <a:srgbClr val="800000"/>
                </a:solidFill>
                <a:latin typeface="Consolas" panose="020B0609020204030204" pitchFamily="49" charset="0"/>
              </a:rPr>
              <a:t>&lt;/ion-item&gt;</a:t>
            </a:r>
            <a:endParaRPr lang="en-US" sz="1600">
              <a:solidFill>
                <a:srgbClr val="000000"/>
              </a:solidFill>
              <a:latin typeface="Consolas" panose="020B0609020204030204" pitchFamily="49" charset="0"/>
            </a:endParaRPr>
          </a:p>
          <a:p>
            <a:pPr marL="114300" indent="0">
              <a:buNone/>
            </a:pPr>
            <a:r>
              <a:rPr lang="en-US" sz="1600">
                <a:solidFill>
                  <a:srgbClr val="800000"/>
                </a:solidFill>
                <a:latin typeface="Consolas" panose="020B0609020204030204" pitchFamily="49" charset="0"/>
              </a:rPr>
              <a:t>&lt;ion-item&gt;</a:t>
            </a:r>
            <a:endParaRPr lang="en-US" sz="1600">
              <a:solidFill>
                <a:srgbClr val="000000"/>
              </a:solidFill>
              <a:latin typeface="Consolas" panose="020B0609020204030204" pitchFamily="49" charset="0"/>
            </a:endParaRPr>
          </a:p>
          <a:p>
            <a:pPr marL="114300" indent="0">
              <a:buNone/>
            </a:pPr>
            <a:r>
              <a:rPr lang="en-US" sz="1600">
                <a:solidFill>
                  <a:srgbClr val="000000"/>
                </a:solidFill>
                <a:latin typeface="Consolas" panose="020B0609020204030204" pitchFamily="49" charset="0"/>
              </a:rPr>
              <a:t>    </a:t>
            </a:r>
            <a:r>
              <a:rPr lang="en-US" sz="1600">
                <a:solidFill>
                  <a:srgbClr val="800000"/>
                </a:solidFill>
                <a:latin typeface="Consolas" panose="020B0609020204030204" pitchFamily="49" charset="0"/>
              </a:rPr>
              <a:t>&lt;ion-label&gt;</a:t>
            </a:r>
            <a:r>
              <a:rPr lang="en-US" sz="1600">
                <a:solidFill>
                  <a:srgbClr val="000000"/>
                </a:solidFill>
                <a:latin typeface="Consolas" panose="020B0609020204030204" pitchFamily="49" charset="0"/>
              </a:rPr>
              <a:t>Item</a:t>
            </a:r>
            <a:r>
              <a:rPr lang="en-US" sz="1600">
                <a:solidFill>
                  <a:srgbClr val="800000"/>
                </a:solidFill>
                <a:latin typeface="Consolas" panose="020B0609020204030204" pitchFamily="49" charset="0"/>
              </a:rPr>
              <a:t>&lt;/ion-label&gt;</a:t>
            </a:r>
            <a:endParaRPr lang="en-US" sz="1600">
              <a:solidFill>
                <a:srgbClr val="000000"/>
              </a:solidFill>
              <a:latin typeface="Consolas" panose="020B0609020204030204" pitchFamily="49" charset="0"/>
            </a:endParaRPr>
          </a:p>
          <a:p>
            <a:pPr marL="114300" indent="0">
              <a:buNone/>
            </a:pPr>
            <a:r>
              <a:rPr lang="en-US" sz="1600">
                <a:solidFill>
                  <a:srgbClr val="000000"/>
                </a:solidFill>
                <a:latin typeface="Consolas" panose="020B0609020204030204" pitchFamily="49" charset="0"/>
              </a:rPr>
              <a:t>    </a:t>
            </a:r>
            <a:r>
              <a:rPr lang="en-US" sz="1600">
                <a:solidFill>
                  <a:srgbClr val="800000"/>
                </a:solidFill>
                <a:latin typeface="Consolas" panose="020B0609020204030204" pitchFamily="49" charset="0"/>
              </a:rPr>
              <a:t>&lt;ion-input</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a:t>
            </a:r>
            <a:r>
              <a:rPr lang="en-US" sz="1600" err="1">
                <a:solidFill>
                  <a:srgbClr val="FF0000"/>
                </a:solidFill>
                <a:latin typeface="Consolas" panose="020B0609020204030204" pitchFamily="49" charset="0"/>
              </a:rPr>
              <a:t>ngModel</a:t>
            </a:r>
            <a:r>
              <a:rPr lang="en-US" sz="1600">
                <a:solidFill>
                  <a:srgbClr val="FF0000"/>
                </a:solidFill>
                <a:latin typeface="Consolas" panose="020B0609020204030204" pitchFamily="49" charset="0"/>
              </a:rPr>
              <a:t>)]</a:t>
            </a:r>
            <a:r>
              <a:rPr lang="en-US" sz="1600">
                <a:solidFill>
                  <a:srgbClr val="000000"/>
                </a:solidFill>
                <a:latin typeface="Consolas" panose="020B0609020204030204" pitchFamily="49" charset="0"/>
              </a:rPr>
              <a:t>=</a:t>
            </a:r>
            <a:r>
              <a:rPr lang="en-US" sz="1600">
                <a:solidFill>
                  <a:srgbClr val="0000FF"/>
                </a:solidFill>
                <a:latin typeface="Consolas" panose="020B0609020204030204" pitchFamily="49" charset="0"/>
              </a:rPr>
              <a:t>"item"</a:t>
            </a:r>
            <a:r>
              <a:rPr lang="en-US" sz="1600">
                <a:solidFill>
                  <a:srgbClr val="800000"/>
                </a:solidFill>
                <a:latin typeface="Consolas" panose="020B0609020204030204" pitchFamily="49" charset="0"/>
              </a:rPr>
              <a:t>&gt;&lt;/ion-input&gt;</a:t>
            </a:r>
            <a:endParaRPr lang="en-US" sz="1600">
              <a:solidFill>
                <a:srgbClr val="000000"/>
              </a:solidFill>
              <a:latin typeface="Consolas" panose="020B0609020204030204" pitchFamily="49" charset="0"/>
            </a:endParaRPr>
          </a:p>
          <a:p>
            <a:pPr marL="114300" indent="0">
              <a:buNone/>
            </a:pPr>
            <a:r>
              <a:rPr lang="en-US" sz="1600">
                <a:solidFill>
                  <a:srgbClr val="800000"/>
                </a:solidFill>
                <a:latin typeface="Consolas" panose="020B0609020204030204" pitchFamily="49" charset="0"/>
              </a:rPr>
              <a:t>&lt;/ion-item&gt;</a:t>
            </a:r>
            <a:endParaRPr lang="en-US" sz="1600">
              <a:solidFill>
                <a:srgbClr val="000000"/>
              </a:solidFill>
              <a:latin typeface="Consolas" panose="020B0609020204030204" pitchFamily="49" charset="0"/>
            </a:endParaRPr>
          </a:p>
          <a:p>
            <a:pPr marL="114300" indent="0">
              <a:buNone/>
            </a:pPr>
            <a:r>
              <a:rPr lang="en-US" sz="1600">
                <a:solidFill>
                  <a:srgbClr val="800000"/>
                </a:solidFill>
                <a:latin typeface="Consolas" panose="020B0609020204030204" pitchFamily="49" charset="0"/>
              </a:rPr>
              <a:t>&lt;ion-button</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(click)</a:t>
            </a:r>
            <a:r>
              <a:rPr lang="en-US" sz="1600">
                <a:solidFill>
                  <a:srgbClr val="000000"/>
                </a:solidFill>
                <a:latin typeface="Consolas" panose="020B0609020204030204" pitchFamily="49" charset="0"/>
              </a:rPr>
              <a:t>=</a:t>
            </a:r>
            <a:r>
              <a:rPr lang="en-US" sz="1600">
                <a:solidFill>
                  <a:srgbClr val="0000FF"/>
                </a:solidFill>
                <a:latin typeface="Consolas" panose="020B0609020204030204" pitchFamily="49" charset="0"/>
              </a:rPr>
              <a:t>"</a:t>
            </a:r>
            <a:r>
              <a:rPr lang="en-US" sz="1600" err="1">
                <a:solidFill>
                  <a:srgbClr val="0000FF"/>
                </a:solidFill>
                <a:latin typeface="Consolas" panose="020B0609020204030204" pitchFamily="49" charset="0"/>
              </a:rPr>
              <a:t>AddItem</a:t>
            </a:r>
            <a:r>
              <a:rPr lang="en-US" sz="1600">
                <a:solidFill>
                  <a:srgbClr val="0000FF"/>
                </a:solidFill>
                <a:latin typeface="Consolas" panose="020B0609020204030204" pitchFamily="49" charset="0"/>
              </a:rPr>
              <a:t>(</a:t>
            </a:r>
            <a:r>
              <a:rPr lang="en-US" sz="1600" err="1">
                <a:solidFill>
                  <a:srgbClr val="0000FF"/>
                </a:solidFill>
                <a:latin typeface="Consolas" panose="020B0609020204030204" pitchFamily="49" charset="0"/>
              </a:rPr>
              <a:t>userid,item</a:t>
            </a:r>
            <a:r>
              <a:rPr lang="en-US" sz="1600">
                <a:solidFill>
                  <a:srgbClr val="0000FF"/>
                </a:solidFill>
                <a:latin typeface="Consolas" panose="020B0609020204030204" pitchFamily="49" charset="0"/>
              </a:rPr>
              <a:t>)"</a:t>
            </a:r>
            <a:r>
              <a:rPr lang="en-US" sz="1600">
                <a:solidFill>
                  <a:srgbClr val="800000"/>
                </a:solidFill>
                <a:latin typeface="Consolas" panose="020B0609020204030204" pitchFamily="49" charset="0"/>
              </a:rPr>
              <a:t>&gt;</a:t>
            </a:r>
            <a:r>
              <a:rPr lang="en-US" sz="1600">
                <a:solidFill>
                  <a:srgbClr val="000000"/>
                </a:solidFill>
                <a:latin typeface="Consolas" panose="020B0609020204030204" pitchFamily="49" charset="0"/>
              </a:rPr>
              <a:t>Add</a:t>
            </a:r>
            <a:r>
              <a:rPr lang="en-US" sz="1600">
                <a:solidFill>
                  <a:srgbClr val="800000"/>
                </a:solidFill>
                <a:latin typeface="Consolas" panose="020B0609020204030204" pitchFamily="49" charset="0"/>
              </a:rPr>
              <a:t>&lt;/ion-button&gt;</a:t>
            </a:r>
            <a:endParaRPr lang="en-US" sz="1600">
              <a:solidFill>
                <a:srgbClr val="000000"/>
              </a:solidFill>
              <a:latin typeface="Consolas" panose="020B0609020204030204" pitchFamily="49" charset="0"/>
            </a:endParaRPr>
          </a:p>
          <a:p>
            <a:pPr marL="114300" indent="0">
              <a:buNone/>
            </a:pPr>
            <a:endParaRPr lang="en-US" sz="1600"/>
          </a:p>
          <a:p>
            <a:pPr marL="114300" indent="0">
              <a:buNone/>
            </a:pPr>
            <a:r>
              <a:rPr lang="en-US" sz="1600">
                <a:solidFill>
                  <a:srgbClr val="000000"/>
                </a:solidFill>
                <a:latin typeface="Consolas" panose="020B0609020204030204" pitchFamily="49" charset="0"/>
              </a:rPr>
              <a:t> </a:t>
            </a:r>
          </a:p>
          <a:p>
            <a:pPr marL="114300" indent="0">
              <a:buNone/>
            </a:pPr>
            <a:r>
              <a:rPr lang="en-US" sz="1600" err="1">
                <a:solidFill>
                  <a:srgbClr val="000000"/>
                </a:solidFill>
                <a:latin typeface="Consolas" panose="020B0609020204030204" pitchFamily="49" charset="0"/>
              </a:rPr>
              <a:t>AddItem</a:t>
            </a:r>
            <a:r>
              <a:rPr lang="en-US" sz="1600">
                <a:solidFill>
                  <a:srgbClr val="000000"/>
                </a:solidFill>
                <a:latin typeface="Consolas" panose="020B0609020204030204" pitchFamily="49" charset="0"/>
              </a:rPr>
              <a:t>(</a:t>
            </a:r>
            <a:r>
              <a:rPr lang="en-US" sz="1600" err="1">
                <a:solidFill>
                  <a:srgbClr val="000000"/>
                </a:solidFill>
                <a:latin typeface="Consolas" panose="020B0609020204030204" pitchFamily="49" charset="0"/>
              </a:rPr>
              <a:t>userId</a:t>
            </a:r>
            <a:r>
              <a:rPr lang="en-US" sz="1600">
                <a:solidFill>
                  <a:srgbClr val="000000"/>
                </a:solidFill>
                <a:latin typeface="Consolas" panose="020B0609020204030204" pitchFamily="49" charset="0"/>
              </a:rPr>
              <a:t>, </a:t>
            </a:r>
            <a:r>
              <a:rPr lang="en-US" sz="1600" err="1">
                <a:solidFill>
                  <a:srgbClr val="000000"/>
                </a:solidFill>
                <a:latin typeface="Consolas" panose="020B0609020204030204" pitchFamily="49" charset="0"/>
              </a:rPr>
              <a:t>itemId</a:t>
            </a:r>
            <a:r>
              <a:rPr lang="en-US" sz="1600">
                <a:solidFill>
                  <a:srgbClr val="000000"/>
                </a:solidFill>
                <a:latin typeface="Consolas" panose="020B0609020204030204" pitchFamily="49" charset="0"/>
              </a:rPr>
              <a:t>){</a:t>
            </a:r>
          </a:p>
          <a:p>
            <a:pPr marL="114300" indent="0">
              <a:buNone/>
            </a:pPr>
            <a:r>
              <a:rPr lang="en-US" sz="1600">
                <a:solidFill>
                  <a:srgbClr val="000000"/>
                </a:solidFill>
                <a:latin typeface="Consolas" panose="020B0609020204030204" pitchFamily="49" charset="0"/>
              </a:rPr>
              <a:t>    </a:t>
            </a:r>
            <a:r>
              <a:rPr lang="en-US" sz="1600" err="1">
                <a:solidFill>
                  <a:srgbClr val="0000FF"/>
                </a:solidFill>
                <a:latin typeface="Consolas" panose="020B0609020204030204" pitchFamily="49" charset="0"/>
              </a:rPr>
              <a:t>this</a:t>
            </a:r>
            <a:r>
              <a:rPr lang="en-US" sz="1600" err="1">
                <a:solidFill>
                  <a:srgbClr val="000000"/>
                </a:solidFill>
                <a:latin typeface="Consolas" panose="020B0609020204030204" pitchFamily="49" charset="0"/>
              </a:rPr>
              <a:t>.add</a:t>
            </a:r>
            <a:r>
              <a:rPr lang="en-US" sz="1600">
                <a:solidFill>
                  <a:srgbClr val="000000"/>
                </a:solidFill>
                <a:latin typeface="Consolas" panose="020B0609020204030204" pitchFamily="49" charset="0"/>
              </a:rPr>
              <a:t>(</a:t>
            </a:r>
            <a:r>
              <a:rPr lang="en-US" sz="1600" err="1">
                <a:solidFill>
                  <a:srgbClr val="000000"/>
                </a:solidFill>
                <a:latin typeface="Consolas" panose="020B0609020204030204" pitchFamily="49" charset="0"/>
              </a:rPr>
              <a:t>userId,itemId</a:t>
            </a:r>
            <a:r>
              <a:rPr lang="en-US" sz="1600">
                <a:solidFill>
                  <a:srgbClr val="000000"/>
                </a:solidFill>
                <a:latin typeface="Consolas" panose="020B0609020204030204" pitchFamily="49" charset="0"/>
              </a:rPr>
              <a:t>).then( response </a:t>
            </a:r>
            <a:r>
              <a:rPr lang="en-US" sz="1600">
                <a:solidFill>
                  <a:srgbClr val="0000FF"/>
                </a:solidFill>
                <a:latin typeface="Consolas" panose="020B0609020204030204" pitchFamily="49" charset="0"/>
              </a:rPr>
              <a:t>=&gt;</a:t>
            </a:r>
            <a:r>
              <a:rPr lang="en-US" sz="1600">
                <a:solidFill>
                  <a:srgbClr val="000000"/>
                </a:solidFill>
                <a:latin typeface="Consolas" panose="020B0609020204030204" pitchFamily="49" charset="0"/>
              </a:rPr>
              <a:t> {</a:t>
            </a:r>
          </a:p>
          <a:p>
            <a:pPr marL="114300" indent="0">
              <a:buNone/>
            </a:pPr>
            <a:r>
              <a:rPr lang="en-US" sz="1600">
                <a:solidFill>
                  <a:srgbClr val="000000"/>
                </a:solidFill>
                <a:latin typeface="Consolas" panose="020B0609020204030204" pitchFamily="49" charset="0"/>
              </a:rPr>
              <a:t>         alert(</a:t>
            </a:r>
            <a:r>
              <a:rPr lang="en-US" sz="1600">
                <a:solidFill>
                  <a:srgbClr val="A31515"/>
                </a:solidFill>
                <a:latin typeface="Consolas" panose="020B0609020204030204" pitchFamily="49" charset="0"/>
              </a:rPr>
              <a:t>"Added Successfully "</a:t>
            </a:r>
            <a:r>
              <a:rPr lang="en-US" sz="1600">
                <a:solidFill>
                  <a:srgbClr val="000000"/>
                </a:solidFill>
                <a:latin typeface="Consolas" panose="020B0609020204030204" pitchFamily="49" charset="0"/>
              </a:rPr>
              <a:t> + </a:t>
            </a:r>
            <a:r>
              <a:rPr lang="en-US" sz="1600" err="1">
                <a:solidFill>
                  <a:srgbClr val="000000"/>
                </a:solidFill>
                <a:latin typeface="Consolas" panose="020B0609020204030204" pitchFamily="49" charset="0"/>
              </a:rPr>
              <a:t>response.itemId</a:t>
            </a:r>
            <a:r>
              <a:rPr lang="en-US" sz="1600">
                <a:solidFill>
                  <a:srgbClr val="000000"/>
                </a:solidFill>
                <a:latin typeface="Consolas" panose="020B0609020204030204" pitchFamily="49" charset="0"/>
              </a:rPr>
              <a:t>);</a:t>
            </a:r>
          </a:p>
          <a:p>
            <a:pPr marL="114300" indent="0">
              <a:buNone/>
            </a:pPr>
            <a:r>
              <a:rPr lang="en-US" sz="1600">
                <a:solidFill>
                  <a:srgbClr val="000000"/>
                </a:solidFill>
                <a:latin typeface="Consolas" panose="020B0609020204030204" pitchFamily="49" charset="0"/>
              </a:rPr>
              <a:t>     })</a:t>
            </a:r>
          </a:p>
          <a:p>
            <a:pPr marL="114300" indent="0">
              <a:buNone/>
            </a:pPr>
            <a:r>
              <a:rPr lang="en-US" sz="1600">
                <a:solidFill>
                  <a:srgbClr val="000000"/>
                </a:solidFill>
                <a:latin typeface="Consolas" panose="020B0609020204030204" pitchFamily="49" charset="0"/>
              </a:rPr>
              <a:t>     .catch( response </a:t>
            </a:r>
            <a:r>
              <a:rPr lang="en-US" sz="1600">
                <a:solidFill>
                  <a:srgbClr val="0000FF"/>
                </a:solidFill>
                <a:latin typeface="Consolas" panose="020B0609020204030204" pitchFamily="49" charset="0"/>
              </a:rPr>
              <a:t>=&gt;</a:t>
            </a:r>
            <a:r>
              <a:rPr lang="en-US" sz="1600">
                <a:solidFill>
                  <a:srgbClr val="000000"/>
                </a:solidFill>
                <a:latin typeface="Consolas" panose="020B0609020204030204" pitchFamily="49" charset="0"/>
              </a:rPr>
              <a:t> {</a:t>
            </a:r>
          </a:p>
          <a:p>
            <a:pPr marL="114300" indent="0">
              <a:buNone/>
            </a:pPr>
            <a:r>
              <a:rPr lang="en-US" sz="1600">
                <a:solidFill>
                  <a:srgbClr val="000000"/>
                </a:solidFill>
                <a:latin typeface="Consolas" panose="020B0609020204030204" pitchFamily="49" charset="0"/>
              </a:rPr>
              <a:t>          alert(</a:t>
            </a:r>
            <a:r>
              <a:rPr lang="en-US" sz="1600">
                <a:solidFill>
                  <a:srgbClr val="A31515"/>
                </a:solidFill>
                <a:latin typeface="Consolas" panose="020B0609020204030204" pitchFamily="49" charset="0"/>
              </a:rPr>
              <a:t>"Error"</a:t>
            </a:r>
            <a:r>
              <a:rPr lang="en-US" sz="1600">
                <a:solidFill>
                  <a:srgbClr val="000000"/>
                </a:solidFill>
                <a:latin typeface="Consolas" panose="020B0609020204030204" pitchFamily="49" charset="0"/>
              </a:rPr>
              <a:t>);</a:t>
            </a:r>
          </a:p>
          <a:p>
            <a:pPr marL="114300" indent="0">
              <a:buNone/>
            </a:pPr>
            <a:r>
              <a:rPr lang="en-US" sz="1600">
                <a:solidFill>
                  <a:srgbClr val="000000"/>
                </a:solidFill>
                <a:latin typeface="Consolas" panose="020B0609020204030204" pitchFamily="49" charset="0"/>
              </a:rPr>
              <a:t>      })</a:t>
            </a:r>
          </a:p>
          <a:p>
            <a:pPr marL="114300" indent="0">
              <a:buNone/>
            </a:pPr>
            <a:r>
              <a:rPr lang="en-US" sz="1600">
                <a:solidFill>
                  <a:srgbClr val="000000"/>
                </a:solidFill>
                <a:latin typeface="Consolas" panose="020B0609020204030204" pitchFamily="49" charset="0"/>
              </a:rPr>
              <a:t> }</a:t>
            </a:r>
          </a:p>
          <a:p>
            <a:pPr marL="114300" indent="0">
              <a:buNone/>
            </a:pPr>
            <a:endParaRPr lang="en-US" sz="1600"/>
          </a:p>
        </p:txBody>
      </p:sp>
      <p:sp>
        <p:nvSpPr>
          <p:cNvPr id="4" name="TextBox 3"/>
          <p:cNvSpPr txBox="1"/>
          <p:nvPr/>
        </p:nvSpPr>
        <p:spPr>
          <a:xfrm>
            <a:off x="381000" y="1600200"/>
            <a:ext cx="838200" cy="4801314"/>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b="1"/>
              <a:t>HTML</a:t>
            </a:r>
          </a:p>
          <a:p>
            <a:endParaRPr lang="en-US"/>
          </a:p>
          <a:p>
            <a:endParaRPr lang="en-US"/>
          </a:p>
          <a:p>
            <a:endParaRPr lang="en-US"/>
          </a:p>
          <a:p>
            <a:endParaRPr lang="en-US"/>
          </a:p>
          <a:p>
            <a:endParaRPr lang="en-US"/>
          </a:p>
          <a:p>
            <a:endParaRPr lang="en-US"/>
          </a:p>
          <a:p>
            <a:endParaRPr lang="en-US"/>
          </a:p>
          <a:p>
            <a:endParaRPr lang="en-US" b="1"/>
          </a:p>
          <a:p>
            <a:r>
              <a:rPr lang="en-US" b="1"/>
              <a:t>TS</a:t>
            </a:r>
          </a:p>
          <a:p>
            <a:endParaRPr lang="en-US" b="1"/>
          </a:p>
          <a:p>
            <a:endParaRPr lang="en-US" b="1"/>
          </a:p>
          <a:p>
            <a:endParaRPr lang="en-US" b="1"/>
          </a:p>
          <a:p>
            <a:endParaRPr lang="en-US" b="1"/>
          </a:p>
          <a:p>
            <a:endParaRPr lang="en-US" b="1"/>
          </a:p>
          <a:p>
            <a:endParaRPr lang="en-US" b="1"/>
          </a:p>
          <a:p>
            <a:endParaRPr lang="en-US" b="1"/>
          </a:p>
        </p:txBody>
      </p:sp>
    </p:spTree>
    <p:extLst>
      <p:ext uri="{BB962C8B-B14F-4D97-AF65-F5344CB8AC3E}">
        <p14:creationId xmlns:p14="http://schemas.microsoft.com/office/powerpoint/2010/main" val="23088113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7848600" cy="1143000"/>
          </a:xfrm>
        </p:spPr>
        <p:txBody>
          <a:bodyPr/>
          <a:lstStyle/>
          <a:p>
            <a:r>
              <a:rPr lang="en-US"/>
              <a:t>To (List)</a:t>
            </a:r>
          </a:p>
        </p:txBody>
      </p:sp>
      <p:sp>
        <p:nvSpPr>
          <p:cNvPr id="3" name="Content Placeholder 2"/>
          <p:cNvSpPr>
            <a:spLocks noGrp="1"/>
          </p:cNvSpPr>
          <p:nvPr>
            <p:ph idx="1"/>
          </p:nvPr>
        </p:nvSpPr>
        <p:spPr>
          <a:xfrm>
            <a:off x="1295400" y="1600200"/>
            <a:ext cx="7010400" cy="4800600"/>
          </a:xfrm>
        </p:spPr>
        <p:txBody>
          <a:bodyPr>
            <a:normAutofit/>
          </a:bodyPr>
          <a:lstStyle/>
          <a:p>
            <a:pPr marL="114300" indent="0">
              <a:buNone/>
            </a:pPr>
            <a:r>
              <a:rPr lang="en-US" sz="1600">
                <a:solidFill>
                  <a:srgbClr val="800000"/>
                </a:solidFill>
                <a:latin typeface="Consolas" panose="020B0609020204030204" pitchFamily="49" charset="0"/>
              </a:rPr>
              <a:t>&lt;ion-list&gt;</a:t>
            </a:r>
            <a:endParaRPr lang="en-US" sz="1600">
              <a:solidFill>
                <a:srgbClr val="000000"/>
              </a:solidFill>
              <a:latin typeface="Consolas" panose="020B0609020204030204" pitchFamily="49" charset="0"/>
            </a:endParaRPr>
          </a:p>
          <a:p>
            <a:pPr marL="114300" indent="0">
              <a:buNone/>
            </a:pPr>
            <a:r>
              <a:rPr lang="en-US" sz="1600">
                <a:solidFill>
                  <a:srgbClr val="000000"/>
                </a:solidFill>
                <a:latin typeface="Consolas" panose="020B0609020204030204" pitchFamily="49" charset="0"/>
              </a:rPr>
              <a:t>    </a:t>
            </a:r>
            <a:r>
              <a:rPr lang="en-US" sz="1600">
                <a:solidFill>
                  <a:srgbClr val="800000"/>
                </a:solidFill>
                <a:latin typeface="Consolas" panose="020B0609020204030204" pitchFamily="49" charset="0"/>
              </a:rPr>
              <a:t>&lt;ion-item-sliding</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a:t>
            </a:r>
            <a:r>
              <a:rPr lang="en-US" sz="1600" err="1">
                <a:solidFill>
                  <a:srgbClr val="FF0000"/>
                </a:solidFill>
                <a:latin typeface="Consolas" panose="020B0609020204030204" pitchFamily="49" charset="0"/>
              </a:rPr>
              <a:t>ngFor</a:t>
            </a:r>
            <a:r>
              <a:rPr lang="en-US" sz="1600">
                <a:solidFill>
                  <a:srgbClr val="000000"/>
                </a:solidFill>
                <a:latin typeface="Consolas" panose="020B0609020204030204" pitchFamily="49" charset="0"/>
              </a:rPr>
              <a:t>=</a:t>
            </a:r>
            <a:r>
              <a:rPr lang="en-US" sz="1600">
                <a:solidFill>
                  <a:srgbClr val="0000FF"/>
                </a:solidFill>
                <a:latin typeface="Consolas" panose="020B0609020204030204" pitchFamily="49" charset="0"/>
              </a:rPr>
              <a:t>"let x of fav | </a:t>
            </a:r>
            <a:r>
              <a:rPr lang="en-US" sz="1600" err="1">
                <a:solidFill>
                  <a:srgbClr val="0000FF"/>
                </a:solidFill>
                <a:latin typeface="Consolas" panose="020B0609020204030204" pitchFamily="49" charset="0"/>
              </a:rPr>
              <a:t>async</a:t>
            </a:r>
            <a:r>
              <a:rPr lang="en-US" sz="1600">
                <a:solidFill>
                  <a:srgbClr val="0000FF"/>
                </a:solidFill>
                <a:latin typeface="Consolas" panose="020B0609020204030204" pitchFamily="49" charset="0"/>
              </a:rPr>
              <a:t> "</a:t>
            </a:r>
            <a:r>
              <a:rPr lang="en-US" sz="1600">
                <a:solidFill>
                  <a:srgbClr val="800000"/>
                </a:solidFill>
                <a:latin typeface="Consolas" panose="020B0609020204030204" pitchFamily="49" charset="0"/>
              </a:rPr>
              <a:t>&gt;</a:t>
            </a:r>
            <a:endParaRPr lang="en-US" sz="1600">
              <a:solidFill>
                <a:srgbClr val="000000"/>
              </a:solidFill>
              <a:latin typeface="Consolas" panose="020B0609020204030204" pitchFamily="49" charset="0"/>
            </a:endParaRPr>
          </a:p>
          <a:p>
            <a:pPr marL="114300" indent="0">
              <a:buNone/>
            </a:pPr>
            <a:r>
              <a:rPr lang="en-US" sz="1600">
                <a:solidFill>
                  <a:srgbClr val="000000"/>
                </a:solidFill>
                <a:latin typeface="Consolas" panose="020B0609020204030204" pitchFamily="49" charset="0"/>
              </a:rPr>
              <a:t>    </a:t>
            </a:r>
            <a:r>
              <a:rPr lang="en-US" sz="1600">
                <a:solidFill>
                  <a:srgbClr val="800000"/>
                </a:solidFill>
                <a:latin typeface="Consolas" panose="020B0609020204030204" pitchFamily="49" charset="0"/>
              </a:rPr>
              <a:t>&lt;ion-item&gt;</a:t>
            </a:r>
            <a:r>
              <a:rPr lang="en-US" sz="1600">
                <a:solidFill>
                  <a:srgbClr val="000000"/>
                </a:solidFill>
                <a:latin typeface="Consolas" panose="020B0609020204030204" pitchFamily="49" charset="0"/>
              </a:rPr>
              <a:t>  {{ </a:t>
            </a:r>
            <a:r>
              <a:rPr lang="en-US" sz="1600" err="1">
                <a:solidFill>
                  <a:srgbClr val="000000"/>
                </a:solidFill>
                <a:latin typeface="Consolas" panose="020B0609020204030204" pitchFamily="49" charset="0"/>
              </a:rPr>
              <a:t>x.itemId</a:t>
            </a:r>
            <a:r>
              <a:rPr lang="en-US" sz="1600">
                <a:solidFill>
                  <a:srgbClr val="000000"/>
                </a:solidFill>
                <a:latin typeface="Consolas" panose="020B0609020204030204" pitchFamily="49" charset="0"/>
              </a:rPr>
              <a:t> }} - {{</a:t>
            </a:r>
            <a:r>
              <a:rPr lang="en-US" sz="1600" err="1">
                <a:solidFill>
                  <a:srgbClr val="000000"/>
                </a:solidFill>
                <a:latin typeface="Consolas" panose="020B0609020204030204" pitchFamily="49" charset="0"/>
              </a:rPr>
              <a:t>x.timestamp</a:t>
            </a:r>
            <a:r>
              <a:rPr lang="en-US" sz="1600">
                <a:solidFill>
                  <a:srgbClr val="000000"/>
                </a:solidFill>
                <a:latin typeface="Consolas" panose="020B0609020204030204" pitchFamily="49" charset="0"/>
              </a:rPr>
              <a:t>}} </a:t>
            </a:r>
            <a:r>
              <a:rPr lang="en-US" sz="1600">
                <a:solidFill>
                  <a:srgbClr val="800000"/>
                </a:solidFill>
                <a:latin typeface="Consolas" panose="020B0609020204030204" pitchFamily="49" charset="0"/>
              </a:rPr>
              <a:t>&lt;/ion-item&gt;</a:t>
            </a:r>
            <a:endParaRPr lang="en-US" sz="1600">
              <a:solidFill>
                <a:srgbClr val="000000"/>
              </a:solidFill>
              <a:latin typeface="Consolas" panose="020B0609020204030204" pitchFamily="49" charset="0"/>
            </a:endParaRPr>
          </a:p>
          <a:p>
            <a:pPr marL="114300" indent="0">
              <a:buNone/>
            </a:pPr>
            <a:r>
              <a:rPr lang="en-US" sz="1600">
                <a:solidFill>
                  <a:srgbClr val="000000"/>
                </a:solidFill>
                <a:latin typeface="Consolas" panose="020B0609020204030204" pitchFamily="49" charset="0"/>
              </a:rPr>
              <a:t>    </a:t>
            </a:r>
            <a:r>
              <a:rPr lang="en-US" sz="1600">
                <a:solidFill>
                  <a:srgbClr val="800000"/>
                </a:solidFill>
                <a:latin typeface="Consolas" panose="020B0609020204030204" pitchFamily="49" charset="0"/>
              </a:rPr>
              <a:t>&lt;ion-item-options</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side</a:t>
            </a:r>
            <a:r>
              <a:rPr lang="en-US" sz="1600">
                <a:solidFill>
                  <a:srgbClr val="000000"/>
                </a:solidFill>
                <a:latin typeface="Consolas" panose="020B0609020204030204" pitchFamily="49" charset="0"/>
              </a:rPr>
              <a:t>=</a:t>
            </a:r>
            <a:r>
              <a:rPr lang="en-US" sz="1600">
                <a:solidFill>
                  <a:srgbClr val="0000FF"/>
                </a:solidFill>
                <a:latin typeface="Consolas" panose="020B0609020204030204" pitchFamily="49" charset="0"/>
              </a:rPr>
              <a:t>"end"</a:t>
            </a:r>
            <a:r>
              <a:rPr lang="en-US" sz="1600">
                <a:solidFill>
                  <a:srgbClr val="800000"/>
                </a:solidFill>
                <a:latin typeface="Consolas" panose="020B0609020204030204" pitchFamily="49" charset="0"/>
              </a:rPr>
              <a:t>&gt;</a:t>
            </a:r>
            <a:endParaRPr lang="en-US" sz="1600">
              <a:solidFill>
                <a:srgbClr val="000000"/>
              </a:solidFill>
              <a:latin typeface="Consolas" panose="020B0609020204030204" pitchFamily="49" charset="0"/>
            </a:endParaRPr>
          </a:p>
          <a:p>
            <a:pPr marL="114300" indent="0">
              <a:buNone/>
            </a:pPr>
            <a:r>
              <a:rPr lang="en-US" sz="1600">
                <a:solidFill>
                  <a:srgbClr val="000000"/>
                </a:solidFill>
                <a:latin typeface="Consolas" panose="020B0609020204030204" pitchFamily="49" charset="0"/>
              </a:rPr>
              <a:t>    </a:t>
            </a:r>
            <a:r>
              <a:rPr lang="en-US" sz="1600">
                <a:solidFill>
                  <a:srgbClr val="800000"/>
                </a:solidFill>
                <a:latin typeface="Consolas" panose="020B0609020204030204" pitchFamily="49" charset="0"/>
              </a:rPr>
              <a:t>&lt;ion-button</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(click)</a:t>
            </a:r>
            <a:r>
              <a:rPr lang="en-US" sz="1600">
                <a:solidFill>
                  <a:srgbClr val="000000"/>
                </a:solidFill>
                <a:latin typeface="Consolas" panose="020B0609020204030204" pitchFamily="49" charset="0"/>
              </a:rPr>
              <a:t>=</a:t>
            </a:r>
            <a:r>
              <a:rPr lang="en-US" sz="1600">
                <a:solidFill>
                  <a:srgbClr val="0000FF"/>
                </a:solidFill>
                <a:latin typeface="Consolas" panose="020B0609020204030204" pitchFamily="49" charset="0"/>
              </a:rPr>
              <a:t>"Delete()"</a:t>
            </a:r>
            <a:r>
              <a:rPr lang="en-US" sz="1600">
                <a:solidFill>
                  <a:srgbClr val="800000"/>
                </a:solidFill>
                <a:latin typeface="Consolas" panose="020B0609020204030204" pitchFamily="49" charset="0"/>
              </a:rPr>
              <a:t>&gt;</a:t>
            </a:r>
            <a:r>
              <a:rPr lang="en-US" sz="1600">
                <a:solidFill>
                  <a:srgbClr val="000000"/>
                </a:solidFill>
                <a:latin typeface="Consolas" panose="020B0609020204030204" pitchFamily="49" charset="0"/>
              </a:rPr>
              <a:t>Delete</a:t>
            </a:r>
            <a:r>
              <a:rPr lang="en-US" sz="1600">
                <a:solidFill>
                  <a:srgbClr val="800000"/>
                </a:solidFill>
                <a:latin typeface="Consolas" panose="020B0609020204030204" pitchFamily="49" charset="0"/>
              </a:rPr>
              <a:t>&lt;/ion-button&gt;</a:t>
            </a:r>
            <a:endParaRPr lang="en-US" sz="1600">
              <a:solidFill>
                <a:srgbClr val="000000"/>
              </a:solidFill>
              <a:latin typeface="Consolas" panose="020B0609020204030204" pitchFamily="49" charset="0"/>
            </a:endParaRPr>
          </a:p>
          <a:p>
            <a:pPr marL="114300" indent="0">
              <a:buNone/>
            </a:pPr>
            <a:r>
              <a:rPr lang="en-US" sz="1600">
                <a:solidFill>
                  <a:srgbClr val="000000"/>
                </a:solidFill>
                <a:latin typeface="Consolas" panose="020B0609020204030204" pitchFamily="49" charset="0"/>
              </a:rPr>
              <a:t>    </a:t>
            </a:r>
            <a:r>
              <a:rPr lang="en-US" sz="1600">
                <a:solidFill>
                  <a:srgbClr val="800000"/>
                </a:solidFill>
                <a:latin typeface="Consolas" panose="020B0609020204030204" pitchFamily="49" charset="0"/>
              </a:rPr>
              <a:t>&lt;/ion-item-options&gt;</a:t>
            </a:r>
            <a:endParaRPr lang="en-US" sz="1600">
              <a:solidFill>
                <a:srgbClr val="000000"/>
              </a:solidFill>
              <a:latin typeface="Consolas" panose="020B0609020204030204" pitchFamily="49" charset="0"/>
            </a:endParaRPr>
          </a:p>
          <a:p>
            <a:pPr marL="114300" indent="0">
              <a:buNone/>
            </a:pPr>
            <a:r>
              <a:rPr lang="en-US" sz="1600">
                <a:solidFill>
                  <a:srgbClr val="000000"/>
                </a:solidFill>
                <a:latin typeface="Consolas" panose="020B0609020204030204" pitchFamily="49" charset="0"/>
              </a:rPr>
              <a:t>    </a:t>
            </a:r>
            <a:r>
              <a:rPr lang="en-US" sz="1600">
                <a:solidFill>
                  <a:srgbClr val="800000"/>
                </a:solidFill>
                <a:latin typeface="Consolas" panose="020B0609020204030204" pitchFamily="49" charset="0"/>
              </a:rPr>
              <a:t>&lt;/ion-item-sliding&gt;</a:t>
            </a:r>
            <a:endParaRPr lang="en-US" sz="1600">
              <a:solidFill>
                <a:srgbClr val="000000"/>
              </a:solidFill>
              <a:latin typeface="Consolas" panose="020B0609020204030204" pitchFamily="49" charset="0"/>
            </a:endParaRPr>
          </a:p>
          <a:p>
            <a:pPr marL="114300" indent="0">
              <a:buNone/>
            </a:pPr>
            <a:r>
              <a:rPr lang="en-US" sz="1600">
                <a:solidFill>
                  <a:srgbClr val="000000"/>
                </a:solidFill>
                <a:latin typeface="Consolas" panose="020B0609020204030204" pitchFamily="49" charset="0"/>
              </a:rPr>
              <a:t>  </a:t>
            </a:r>
            <a:r>
              <a:rPr lang="en-US" sz="1600">
                <a:solidFill>
                  <a:srgbClr val="800000"/>
                </a:solidFill>
                <a:latin typeface="Consolas" panose="020B0609020204030204" pitchFamily="49" charset="0"/>
              </a:rPr>
              <a:t>&lt;/ion-list&gt;</a:t>
            </a:r>
            <a:endParaRPr lang="en-US" sz="1600">
              <a:solidFill>
                <a:srgbClr val="000000"/>
              </a:solidFill>
              <a:latin typeface="Consolas" panose="020B0609020204030204" pitchFamily="49" charset="0"/>
            </a:endParaRPr>
          </a:p>
          <a:p>
            <a:pPr marL="114300" indent="0">
              <a:buNone/>
            </a:pPr>
            <a:endParaRPr lang="en-US" sz="1600"/>
          </a:p>
          <a:p>
            <a:pPr marL="114300" indent="0">
              <a:buNone/>
            </a:pPr>
            <a:endParaRPr lang="en-US" sz="1600">
              <a:solidFill>
                <a:srgbClr val="0000FF"/>
              </a:solidFill>
              <a:latin typeface="Consolas" panose="020B0609020204030204" pitchFamily="49" charset="0"/>
            </a:endParaRPr>
          </a:p>
          <a:p>
            <a:pPr marL="114300" indent="0">
              <a:buNone/>
            </a:pPr>
            <a:r>
              <a:rPr lang="en-US" sz="1600">
                <a:solidFill>
                  <a:srgbClr val="0000FF"/>
                </a:solidFill>
                <a:latin typeface="Consolas" panose="020B0609020204030204" pitchFamily="49" charset="0"/>
              </a:rPr>
              <a:t>constructor</a:t>
            </a:r>
            <a:r>
              <a:rPr lang="en-US" sz="1600">
                <a:solidFill>
                  <a:srgbClr val="000000"/>
                </a:solidFill>
                <a:latin typeface="Consolas" panose="020B0609020204030204" pitchFamily="49" charset="0"/>
              </a:rPr>
              <a:t>(</a:t>
            </a:r>
            <a:r>
              <a:rPr lang="en-US" sz="1600">
                <a:solidFill>
                  <a:srgbClr val="0000FF"/>
                </a:solidFill>
                <a:latin typeface="Consolas" panose="020B0609020204030204" pitchFamily="49" charset="0"/>
              </a:rPr>
              <a:t>private</a:t>
            </a:r>
            <a:r>
              <a:rPr lang="en-US" sz="1600">
                <a:solidFill>
                  <a:srgbClr val="000000"/>
                </a:solidFill>
                <a:latin typeface="Consolas" panose="020B0609020204030204" pitchFamily="49" charset="0"/>
              </a:rPr>
              <a:t> </a:t>
            </a:r>
            <a:r>
              <a:rPr lang="en-US" sz="1600" err="1">
                <a:solidFill>
                  <a:srgbClr val="000000"/>
                </a:solidFill>
                <a:latin typeface="Consolas" panose="020B0609020204030204" pitchFamily="49" charset="0"/>
              </a:rPr>
              <a:t>myfirestore</a:t>
            </a:r>
            <a:r>
              <a:rPr lang="en-US" sz="1600">
                <a:solidFill>
                  <a:srgbClr val="000000"/>
                </a:solidFill>
                <a:latin typeface="Consolas" panose="020B0609020204030204" pitchFamily="49" charset="0"/>
              </a:rPr>
              <a:t>: </a:t>
            </a:r>
            <a:r>
              <a:rPr lang="en-US" sz="1600" err="1">
                <a:solidFill>
                  <a:srgbClr val="000000"/>
                </a:solidFill>
                <a:latin typeface="Consolas" panose="020B0609020204030204" pitchFamily="49" charset="0"/>
              </a:rPr>
              <a:t>AngularFirestore</a:t>
            </a:r>
            <a:r>
              <a:rPr lang="en-US" sz="1600">
                <a:solidFill>
                  <a:srgbClr val="000000"/>
                </a:solidFill>
                <a:latin typeface="Consolas" panose="020B0609020204030204" pitchFamily="49" charset="0"/>
              </a:rPr>
              <a:t>) {</a:t>
            </a:r>
          </a:p>
          <a:p>
            <a:pPr marL="114300" indent="0">
              <a:buNone/>
            </a:pPr>
            <a:r>
              <a:rPr lang="en-US" sz="1600">
                <a:solidFill>
                  <a:srgbClr val="0000FF"/>
                </a:solidFill>
                <a:latin typeface="Consolas" panose="020B0609020204030204" pitchFamily="49" charset="0"/>
              </a:rPr>
              <a:t>	</a:t>
            </a:r>
            <a:r>
              <a:rPr lang="en-US" sz="1600" err="1">
                <a:solidFill>
                  <a:srgbClr val="0000FF"/>
                </a:solidFill>
                <a:latin typeface="Consolas" panose="020B0609020204030204" pitchFamily="49" charset="0"/>
              </a:rPr>
              <a:t>this</a:t>
            </a:r>
            <a:r>
              <a:rPr lang="en-US" sz="1600" err="1">
                <a:solidFill>
                  <a:srgbClr val="000000"/>
                </a:solidFill>
                <a:latin typeface="Consolas" panose="020B0609020204030204" pitchFamily="49" charset="0"/>
              </a:rPr>
              <a:t>.fav</a:t>
            </a:r>
            <a:r>
              <a:rPr lang="en-US" sz="1600">
                <a:solidFill>
                  <a:srgbClr val="000000"/>
                </a:solidFill>
                <a:latin typeface="Consolas" panose="020B0609020204030204" pitchFamily="49" charset="0"/>
              </a:rPr>
              <a:t> = </a:t>
            </a:r>
            <a:r>
              <a:rPr lang="en-US" sz="1600" err="1">
                <a:solidFill>
                  <a:srgbClr val="0000FF"/>
                </a:solidFill>
                <a:latin typeface="Consolas" panose="020B0609020204030204" pitchFamily="49" charset="0"/>
              </a:rPr>
              <a:t>this</a:t>
            </a:r>
            <a:r>
              <a:rPr lang="en-US" sz="1600" err="1">
                <a:solidFill>
                  <a:srgbClr val="000000"/>
                </a:solidFill>
                <a:latin typeface="Consolas" panose="020B0609020204030204" pitchFamily="49" charset="0"/>
              </a:rPr>
              <a:t>.list</a:t>
            </a:r>
            <a:r>
              <a:rPr lang="en-US" sz="1600">
                <a:solidFill>
                  <a:srgbClr val="000000"/>
                </a:solidFill>
                <a:latin typeface="Consolas" panose="020B0609020204030204" pitchFamily="49" charset="0"/>
              </a:rPr>
              <a:t>(</a:t>
            </a:r>
            <a:r>
              <a:rPr lang="en-US" sz="1600">
                <a:solidFill>
                  <a:srgbClr val="A31515"/>
                </a:solidFill>
                <a:latin typeface="Consolas" panose="020B0609020204030204" pitchFamily="49" charset="0"/>
              </a:rPr>
              <a:t>"user1"</a:t>
            </a:r>
            <a:r>
              <a:rPr lang="en-US" sz="1600">
                <a:solidFill>
                  <a:srgbClr val="000000"/>
                </a:solidFill>
                <a:latin typeface="Consolas" panose="020B0609020204030204" pitchFamily="49" charset="0"/>
              </a:rPr>
              <a:t>);</a:t>
            </a:r>
          </a:p>
          <a:p>
            <a:pPr marL="114300" indent="0">
              <a:buNone/>
            </a:pPr>
            <a:r>
              <a:rPr lang="en-US" sz="1600">
                <a:solidFill>
                  <a:srgbClr val="000000"/>
                </a:solidFill>
                <a:latin typeface="Consolas" panose="020B0609020204030204" pitchFamily="49" charset="0"/>
              </a:rPr>
              <a:t>}</a:t>
            </a:r>
          </a:p>
          <a:p>
            <a:pPr marL="114300" indent="0">
              <a:buNone/>
            </a:pPr>
            <a:endParaRPr lang="en-US" sz="1600"/>
          </a:p>
        </p:txBody>
      </p:sp>
      <p:sp>
        <p:nvSpPr>
          <p:cNvPr id="4" name="TextBox 3"/>
          <p:cNvSpPr txBox="1"/>
          <p:nvPr/>
        </p:nvSpPr>
        <p:spPr>
          <a:xfrm>
            <a:off x="381000" y="1600200"/>
            <a:ext cx="838200" cy="4801314"/>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b="1"/>
              <a:t>HTML</a:t>
            </a:r>
          </a:p>
          <a:p>
            <a:endParaRPr lang="en-US"/>
          </a:p>
          <a:p>
            <a:endParaRPr lang="en-US"/>
          </a:p>
          <a:p>
            <a:endParaRPr lang="en-US"/>
          </a:p>
          <a:p>
            <a:endParaRPr lang="en-US"/>
          </a:p>
          <a:p>
            <a:endParaRPr lang="en-US"/>
          </a:p>
          <a:p>
            <a:endParaRPr lang="en-US"/>
          </a:p>
          <a:p>
            <a:endParaRPr lang="en-US"/>
          </a:p>
          <a:p>
            <a:endParaRPr lang="en-US" b="1"/>
          </a:p>
          <a:p>
            <a:endParaRPr lang="en-US" b="1"/>
          </a:p>
          <a:p>
            <a:endParaRPr lang="en-US" b="1"/>
          </a:p>
          <a:p>
            <a:r>
              <a:rPr lang="en-US" b="1"/>
              <a:t>TS</a:t>
            </a:r>
          </a:p>
          <a:p>
            <a:endParaRPr lang="en-US" b="1"/>
          </a:p>
          <a:p>
            <a:endParaRPr lang="en-US" b="1"/>
          </a:p>
          <a:p>
            <a:endParaRPr lang="en-US" b="1"/>
          </a:p>
          <a:p>
            <a:endParaRPr lang="en-US" b="1"/>
          </a:p>
          <a:p>
            <a:endParaRPr lang="en-US" b="1"/>
          </a:p>
        </p:txBody>
      </p:sp>
    </p:spTree>
    <p:extLst>
      <p:ext uri="{BB962C8B-B14F-4D97-AF65-F5344CB8AC3E}">
        <p14:creationId xmlns:p14="http://schemas.microsoft.com/office/powerpoint/2010/main" val="412802166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descr="https://pbs.twimg.com/media/CtIYRFnUkAAKyVq.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600200"/>
            <a:ext cx="4533900" cy="376237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6626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Create new project: Step 2</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828800" y="1466808"/>
            <a:ext cx="5148262" cy="4933992"/>
          </a:xfrm>
          <a:prstGeom prst="rect">
            <a:avLst/>
          </a:prstGeom>
          <a:ln>
            <a:solidFill>
              <a:schemeClr val="tx1"/>
            </a:solidFill>
          </a:ln>
        </p:spPr>
      </p:pic>
    </p:spTree>
    <p:extLst>
      <p:ext uri="{BB962C8B-B14F-4D97-AF65-F5344CB8AC3E}">
        <p14:creationId xmlns:p14="http://schemas.microsoft.com/office/powerpoint/2010/main" val="199248072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533400"/>
            <a:ext cx="7543800" cy="2593975"/>
          </a:xfrm>
        </p:spPr>
        <p:txBody>
          <a:bodyPr/>
          <a:lstStyle/>
          <a:p>
            <a:r>
              <a:rPr lang="en-US"/>
              <a:t>Firebase Authentication</a:t>
            </a:r>
          </a:p>
        </p:txBody>
      </p:sp>
      <p:sp>
        <p:nvSpPr>
          <p:cNvPr id="5" name="Subtitle 4"/>
          <p:cNvSpPr>
            <a:spLocks noGrp="1"/>
          </p:cNvSpPr>
          <p:nvPr>
            <p:ph type="subTitle" idx="1"/>
          </p:nvPr>
        </p:nvSpPr>
        <p:spPr/>
        <p:txBody>
          <a:bodyPr/>
          <a:lstStyle/>
          <a:p>
            <a:endParaRPr lang="en-US"/>
          </a:p>
        </p:txBody>
      </p:sp>
      <p:pic>
        <p:nvPicPr>
          <p:cNvPr id="3074" name="Picture 2" descr="https://i1.wp.com/javebratt.com/wp-content/uploads/2016/06/firebase-auth.jpg?fit=1919%2C817&amp;ssl=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55526" y="3810000"/>
            <a:ext cx="4907274" cy="2089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27921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Step 1: Setup</a:t>
            </a:r>
          </a:p>
        </p:txBody>
      </p:sp>
      <p:sp>
        <p:nvSpPr>
          <p:cNvPr id="3" name="Content Placeholder 2"/>
          <p:cNvSpPr>
            <a:spLocks noGrp="1"/>
          </p:cNvSpPr>
          <p:nvPr>
            <p:ph idx="1"/>
          </p:nvPr>
        </p:nvSpPr>
        <p:spPr/>
        <p:txBody>
          <a:bodyPr>
            <a:normAutofit/>
          </a:bodyPr>
          <a:lstStyle/>
          <a:p>
            <a:r>
              <a:rPr lang="en-US" sz="2000"/>
              <a:t>Make sure Firebase &amp; </a:t>
            </a:r>
            <a:r>
              <a:rPr lang="en-US" sz="2000" err="1"/>
              <a:t>AngularFire</a:t>
            </a:r>
            <a:r>
              <a:rPr lang="en-US" sz="2000"/>
              <a:t> Packages installed </a:t>
            </a:r>
            <a:r>
              <a:rPr lang="en-US" sz="1800"/>
              <a:t>(Repeated Step)</a:t>
            </a:r>
            <a:r>
              <a:rPr lang="en-US" sz="2000"/>
              <a:t>:</a:t>
            </a:r>
          </a:p>
          <a:p>
            <a:pPr marL="114300" indent="0">
              <a:buNone/>
            </a:pPr>
            <a:r>
              <a:rPr lang="en-US" sz="18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npm</a:t>
            </a:r>
            <a:r>
              <a:rPr lang="en-US" sz="1600">
                <a:latin typeface="Courier New" panose="02070309020205020404" pitchFamily="49" charset="0"/>
                <a:cs typeface="Courier New" panose="02070309020205020404" pitchFamily="49" charset="0"/>
              </a:rPr>
              <a:t> install firebase @angular/fire --save</a:t>
            </a:r>
            <a:endParaRPr lang="en-US" sz="1800">
              <a:latin typeface="Courier New" panose="02070309020205020404" pitchFamily="49" charset="0"/>
              <a:cs typeface="Courier New" panose="02070309020205020404" pitchFamily="49" charset="0"/>
            </a:endParaRPr>
          </a:p>
          <a:p>
            <a:pPr marL="114300" indent="0">
              <a:buNone/>
            </a:pPr>
            <a:endParaRPr lang="en-US" sz="1800">
              <a:latin typeface="Courier New" panose="02070309020205020404" pitchFamily="49" charset="0"/>
              <a:cs typeface="Courier New" panose="02070309020205020404" pitchFamily="49" charset="0"/>
            </a:endParaRPr>
          </a:p>
          <a:p>
            <a:r>
              <a:rPr lang="en-US"/>
              <a:t>Import and Initialize:  you can open your </a:t>
            </a:r>
            <a:r>
              <a:rPr lang="en-US" b="1" i="1" err="1"/>
              <a:t>app.module.ts</a:t>
            </a:r>
            <a:r>
              <a:rPr lang="en-US"/>
              <a:t> and import everything we’ll be using:</a:t>
            </a:r>
          </a:p>
          <a:p>
            <a:pPr marL="411480" lvl="1" indent="0">
              <a:buNone/>
            </a:pPr>
            <a:r>
              <a:rPr lang="en-US" sz="1600">
                <a:solidFill>
                  <a:srgbClr val="0000FF"/>
                </a:solidFill>
                <a:latin typeface="Consolas" panose="020B0609020204030204" pitchFamily="49" charset="0"/>
              </a:rPr>
              <a:t>import</a:t>
            </a:r>
            <a:r>
              <a:rPr lang="en-US" sz="1600">
                <a:solidFill>
                  <a:srgbClr val="000000"/>
                </a:solidFill>
                <a:latin typeface="Consolas" panose="020B0609020204030204" pitchFamily="49" charset="0"/>
              </a:rPr>
              <a:t> { </a:t>
            </a:r>
            <a:r>
              <a:rPr lang="en-US" sz="1600" err="1">
                <a:solidFill>
                  <a:srgbClr val="000000"/>
                </a:solidFill>
                <a:latin typeface="Consolas" panose="020B0609020204030204" pitchFamily="49" charset="0"/>
              </a:rPr>
              <a:t>AngularFireAuthModule</a:t>
            </a:r>
            <a:r>
              <a:rPr lang="en-US" sz="1600">
                <a:solidFill>
                  <a:srgbClr val="000000"/>
                </a:solidFill>
                <a:latin typeface="Consolas" panose="020B0609020204030204" pitchFamily="49" charset="0"/>
              </a:rPr>
              <a:t> } </a:t>
            </a:r>
            <a:r>
              <a:rPr lang="en-US" sz="1600">
                <a:solidFill>
                  <a:srgbClr val="0000FF"/>
                </a:solidFill>
                <a:latin typeface="Consolas" panose="020B0609020204030204" pitchFamily="49" charset="0"/>
              </a:rPr>
              <a:t>from</a:t>
            </a:r>
            <a:r>
              <a:rPr lang="en-US" sz="1600">
                <a:solidFill>
                  <a:srgbClr val="000000"/>
                </a:solidFill>
                <a:latin typeface="Consolas" panose="020B0609020204030204" pitchFamily="49" charset="0"/>
              </a:rPr>
              <a:t> </a:t>
            </a:r>
            <a:r>
              <a:rPr lang="en-US" sz="1600">
                <a:solidFill>
                  <a:srgbClr val="A31515"/>
                </a:solidFill>
                <a:latin typeface="Consolas" panose="020B0609020204030204" pitchFamily="49" charset="0"/>
              </a:rPr>
              <a:t>'@angular/fire/</a:t>
            </a:r>
            <a:r>
              <a:rPr lang="en-US" sz="1600" err="1">
                <a:solidFill>
                  <a:srgbClr val="A31515"/>
                </a:solidFill>
                <a:latin typeface="Consolas" panose="020B0609020204030204" pitchFamily="49" charset="0"/>
              </a:rPr>
              <a:t>auth</a:t>
            </a:r>
            <a:r>
              <a:rPr lang="en-US" sz="1600">
                <a:solidFill>
                  <a:srgbClr val="A31515"/>
                </a:solidFill>
                <a:latin typeface="Consolas" panose="020B0609020204030204" pitchFamily="49" charset="0"/>
              </a:rPr>
              <a:t>'</a:t>
            </a:r>
            <a:r>
              <a:rPr lang="en-US" sz="1600">
                <a:solidFill>
                  <a:srgbClr val="000000"/>
                </a:solidFill>
                <a:latin typeface="Consolas" panose="020B0609020204030204" pitchFamily="49" charset="0"/>
              </a:rPr>
              <a:t>;</a:t>
            </a:r>
          </a:p>
          <a:p>
            <a:pPr marL="114300" indent="0">
              <a:buNone/>
            </a:pPr>
            <a:endParaRPr lang="en-US" sz="1800">
              <a:latin typeface="Courier New" panose="02070309020205020404" pitchFamily="49" charset="0"/>
              <a:cs typeface="Courier New" panose="02070309020205020404" pitchFamily="49" charset="0"/>
            </a:endParaRPr>
          </a:p>
          <a:p>
            <a:r>
              <a:rPr lang="en-US"/>
              <a:t>And then add the initialize to @</a:t>
            </a:r>
            <a:r>
              <a:rPr lang="en-US" err="1"/>
              <a:t>NgModule</a:t>
            </a:r>
            <a:r>
              <a:rPr lang="en-US"/>
              <a:t>:</a:t>
            </a:r>
          </a:p>
          <a:p>
            <a:pPr marL="411480" lvl="1" indent="0">
              <a:buNone/>
            </a:pPr>
            <a:r>
              <a:rPr lang="en-US" sz="1600">
                <a:latin typeface="Courier New" panose="02070309020205020404" pitchFamily="49" charset="0"/>
                <a:cs typeface="Courier New" panose="02070309020205020404" pitchFamily="49" charset="0"/>
              </a:rPr>
              <a:t>imports: [</a:t>
            </a:r>
          </a:p>
          <a:p>
            <a:pPr marL="411480" lvl="1" indent="0">
              <a:buNone/>
            </a:pP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BrowserModule</a:t>
            </a:r>
            <a:r>
              <a:rPr lang="en-US" sz="1600">
                <a:latin typeface="Courier New" panose="02070309020205020404" pitchFamily="49" charset="0"/>
                <a:cs typeface="Courier New" panose="02070309020205020404" pitchFamily="49" charset="0"/>
              </a:rPr>
              <a:t>,</a:t>
            </a:r>
          </a:p>
          <a:p>
            <a:pPr marL="411480" lvl="1" indent="0">
              <a:buNone/>
            </a:pP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IonicModule.forRoot</a:t>
            </a:r>
            <a:r>
              <a:rPr lang="en-US" sz="1600">
                <a:latin typeface="Courier New" panose="02070309020205020404" pitchFamily="49" charset="0"/>
                <a:cs typeface="Courier New" panose="02070309020205020404" pitchFamily="49" charset="0"/>
              </a:rPr>
              <a:t>(</a:t>
            </a:r>
            <a:r>
              <a:rPr lang="en-US" sz="1600" err="1">
                <a:latin typeface="Courier New" panose="02070309020205020404" pitchFamily="49" charset="0"/>
                <a:cs typeface="Courier New" panose="02070309020205020404" pitchFamily="49" charset="0"/>
              </a:rPr>
              <a:t>MyApp</a:t>
            </a:r>
            <a:r>
              <a:rPr lang="en-US" sz="1600">
                <a:latin typeface="Courier New" panose="02070309020205020404" pitchFamily="49" charset="0"/>
                <a:cs typeface="Courier New" panose="02070309020205020404" pitchFamily="49" charset="0"/>
              </a:rPr>
              <a:t>),</a:t>
            </a:r>
          </a:p>
          <a:p>
            <a:pPr marL="411480" lvl="1" indent="0">
              <a:buNone/>
            </a:pP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AngularFireModule.initializeApp</a:t>
            </a:r>
            <a:r>
              <a:rPr lang="en-US" sz="1600">
                <a:latin typeface="Courier New" panose="02070309020205020404" pitchFamily="49" charset="0"/>
                <a:cs typeface="Courier New" panose="02070309020205020404" pitchFamily="49" charset="0"/>
              </a:rPr>
              <a:t>(</a:t>
            </a:r>
            <a:r>
              <a:rPr lang="en-US" sz="1600" err="1">
                <a:latin typeface="Courier New" panose="02070309020205020404" pitchFamily="49" charset="0"/>
                <a:cs typeface="Courier New" panose="02070309020205020404" pitchFamily="49" charset="0"/>
              </a:rPr>
              <a:t>firebaseConfig</a:t>
            </a:r>
            <a:r>
              <a:rPr lang="en-US" sz="1600">
                <a:latin typeface="Courier New" panose="02070309020205020404" pitchFamily="49" charset="0"/>
                <a:cs typeface="Courier New" panose="02070309020205020404" pitchFamily="49" charset="0"/>
              </a:rPr>
              <a:t>),</a:t>
            </a:r>
          </a:p>
          <a:p>
            <a:pPr marL="411480" lvl="1" indent="0">
              <a:buNone/>
            </a:pPr>
            <a:r>
              <a:rPr lang="en-US" sz="1600">
                <a:latin typeface="Courier New" panose="02070309020205020404" pitchFamily="49" charset="0"/>
                <a:cs typeface="Courier New" panose="02070309020205020404" pitchFamily="49" charset="0"/>
              </a:rPr>
              <a:t>    </a:t>
            </a:r>
            <a:r>
              <a:rPr lang="en-US" sz="1600" b="1" err="1">
                <a:latin typeface="Courier New" panose="02070309020205020404" pitchFamily="49" charset="0"/>
                <a:cs typeface="Courier New" panose="02070309020205020404" pitchFamily="49" charset="0"/>
              </a:rPr>
              <a:t>AngularFireAuthModule</a:t>
            </a:r>
            <a:endParaRPr lang="en-US" sz="1600" b="1">
              <a:latin typeface="Courier New" panose="02070309020205020404" pitchFamily="49" charset="0"/>
              <a:cs typeface="Courier New" panose="02070309020205020404" pitchFamily="49" charset="0"/>
            </a:endParaRPr>
          </a:p>
          <a:p>
            <a:pPr marL="411480" lvl="1" indent="0">
              <a:buNone/>
            </a:pPr>
            <a:r>
              <a:rPr lang="en-US" sz="1600">
                <a:latin typeface="Courier New" panose="02070309020205020404" pitchFamily="49" charset="0"/>
                <a:cs typeface="Courier New" panose="02070309020205020404" pitchFamily="49" charset="0"/>
              </a:rPr>
              <a:t>  ],</a:t>
            </a:r>
          </a:p>
          <a:p>
            <a:endParaRPr lang="en-US" sz="18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6046335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Provider</a:t>
            </a:r>
          </a:p>
        </p:txBody>
      </p:sp>
      <p:sp>
        <p:nvSpPr>
          <p:cNvPr id="3" name="Content Placeholder 2"/>
          <p:cNvSpPr>
            <a:spLocks noGrp="1"/>
          </p:cNvSpPr>
          <p:nvPr>
            <p:ph idx="1"/>
          </p:nvPr>
        </p:nvSpPr>
        <p:spPr/>
        <p:txBody>
          <a:bodyPr/>
          <a:lstStyle/>
          <a:p>
            <a:pPr marL="114300" indent="0">
              <a:buNone/>
            </a:pPr>
            <a:r>
              <a:rPr lang="en-US"/>
              <a:t>Now it’s time to create all the </a:t>
            </a:r>
            <a:r>
              <a:rPr lang="en-US" err="1"/>
              <a:t>auth</a:t>
            </a:r>
            <a:r>
              <a:rPr lang="en-US"/>
              <a:t> functions we’ll need. For this project you’ll need four </a:t>
            </a:r>
            <a:r>
              <a:rPr lang="en-US" err="1"/>
              <a:t>auth</a:t>
            </a:r>
            <a:r>
              <a:rPr lang="en-US"/>
              <a:t> functions:</a:t>
            </a:r>
          </a:p>
          <a:p>
            <a:pPr marL="114300" indent="0">
              <a:buNone/>
            </a:pPr>
            <a:endParaRPr lang="en-US"/>
          </a:p>
          <a:p>
            <a:pPr marL="571500" indent="-457200">
              <a:buFont typeface="+mj-lt"/>
              <a:buAutoNum type="arabicPeriod"/>
            </a:pPr>
            <a:r>
              <a:rPr lang="en-US"/>
              <a:t>A function to </a:t>
            </a:r>
            <a:r>
              <a:rPr lang="en-US" b="1"/>
              <a:t>log-in</a:t>
            </a:r>
            <a:r>
              <a:rPr lang="en-US"/>
              <a:t> a user with email and password.</a:t>
            </a:r>
          </a:p>
          <a:p>
            <a:pPr marL="571500" indent="-457200">
              <a:buFont typeface="+mj-lt"/>
              <a:buAutoNum type="arabicPeriod"/>
            </a:pPr>
            <a:r>
              <a:rPr lang="en-US"/>
              <a:t>A function to </a:t>
            </a:r>
            <a:r>
              <a:rPr lang="en-US" b="1"/>
              <a:t>create</a:t>
            </a:r>
            <a:r>
              <a:rPr lang="en-US"/>
              <a:t> a new user account.</a:t>
            </a:r>
          </a:p>
          <a:p>
            <a:pPr marL="571500" indent="-457200">
              <a:buFont typeface="+mj-lt"/>
              <a:buAutoNum type="arabicPeriod"/>
            </a:pPr>
            <a:r>
              <a:rPr lang="en-US"/>
              <a:t>A function to send a </a:t>
            </a:r>
            <a:r>
              <a:rPr lang="en-US" b="1"/>
              <a:t>reset</a:t>
            </a:r>
            <a:r>
              <a:rPr lang="en-US"/>
              <a:t> password link via email to your users.</a:t>
            </a:r>
          </a:p>
          <a:p>
            <a:pPr marL="571500" indent="-457200">
              <a:buFont typeface="+mj-lt"/>
              <a:buAutoNum type="arabicPeriod"/>
            </a:pPr>
            <a:r>
              <a:rPr lang="en-US"/>
              <a:t>A function to </a:t>
            </a:r>
            <a:r>
              <a:rPr lang="en-US" b="1"/>
              <a:t>log-out</a:t>
            </a:r>
            <a:r>
              <a:rPr lang="en-US"/>
              <a:t> from the app.</a:t>
            </a:r>
          </a:p>
          <a:p>
            <a:pPr marL="114300" indent="0">
              <a:buNone/>
            </a:pPr>
            <a:endParaRPr lang="en-US"/>
          </a:p>
          <a:p>
            <a:pPr marL="114300" indent="0">
              <a:buNone/>
            </a:pPr>
            <a:r>
              <a:rPr lang="en-US"/>
              <a:t>You’ll add this functions inside the </a:t>
            </a:r>
            <a:r>
              <a:rPr lang="en-US" b="1" err="1"/>
              <a:t>FirebaseProvider</a:t>
            </a:r>
            <a:r>
              <a:rPr lang="en-US"/>
              <a:t> class, right after your constructor.</a:t>
            </a:r>
          </a:p>
          <a:p>
            <a:endParaRPr lang="en-US"/>
          </a:p>
        </p:txBody>
      </p:sp>
    </p:spTree>
    <p:extLst>
      <p:ext uri="{BB962C8B-B14F-4D97-AF65-F5344CB8AC3E}">
        <p14:creationId xmlns:p14="http://schemas.microsoft.com/office/powerpoint/2010/main" val="376090575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Email and Password Log-In</a:t>
            </a:r>
            <a:endParaRPr lang="en-US"/>
          </a:p>
        </p:txBody>
      </p:sp>
      <p:sp>
        <p:nvSpPr>
          <p:cNvPr id="3" name="Content Placeholder 2"/>
          <p:cNvSpPr>
            <a:spLocks noGrp="1"/>
          </p:cNvSpPr>
          <p:nvPr>
            <p:ph idx="1"/>
          </p:nvPr>
        </p:nvSpPr>
        <p:spPr/>
        <p:txBody>
          <a:bodyPr/>
          <a:lstStyle/>
          <a:p>
            <a:r>
              <a:rPr lang="en-US"/>
              <a:t>We need a function for a returning user who already has her credentials, and it just wants to log-in using them:</a:t>
            </a:r>
          </a:p>
          <a:p>
            <a:pPr marL="114300" indent="0">
              <a:buNone/>
            </a:pPr>
            <a:endParaRPr lang="en-US" sz="1600">
              <a:solidFill>
                <a:srgbClr val="000000"/>
              </a:solidFill>
              <a:latin typeface="Consolas"/>
            </a:endParaRPr>
          </a:p>
          <a:p>
            <a:pPr marL="114300" indent="0">
              <a:buNone/>
            </a:pPr>
            <a:r>
              <a:rPr lang="en-US" sz="1600" b="1" err="1">
                <a:solidFill>
                  <a:srgbClr val="000000"/>
                </a:solidFill>
                <a:latin typeface="Consolas"/>
              </a:rPr>
              <a:t>loginUser</a:t>
            </a:r>
            <a:r>
              <a:rPr lang="en-US" sz="1600">
                <a:solidFill>
                  <a:srgbClr val="000000"/>
                </a:solidFill>
                <a:latin typeface="Consolas"/>
              </a:rPr>
              <a:t>(</a:t>
            </a:r>
            <a:r>
              <a:rPr lang="en-US" sz="1600" err="1">
                <a:solidFill>
                  <a:srgbClr val="000000"/>
                </a:solidFill>
                <a:latin typeface="Consolas"/>
              </a:rPr>
              <a:t>newEmail</a:t>
            </a:r>
            <a:r>
              <a:rPr lang="en-US" sz="1600">
                <a:solidFill>
                  <a:srgbClr val="000000"/>
                </a:solidFill>
                <a:latin typeface="Consolas"/>
              </a:rPr>
              <a:t>: string, </a:t>
            </a:r>
            <a:r>
              <a:rPr lang="en-US" sz="1600" err="1">
                <a:solidFill>
                  <a:srgbClr val="000000"/>
                </a:solidFill>
                <a:latin typeface="Consolas"/>
              </a:rPr>
              <a:t>newPassword</a:t>
            </a:r>
            <a:r>
              <a:rPr lang="en-US" sz="1600">
                <a:solidFill>
                  <a:srgbClr val="000000"/>
                </a:solidFill>
                <a:latin typeface="Consolas"/>
              </a:rPr>
              <a:t>: string): </a:t>
            </a:r>
            <a:r>
              <a:rPr lang="en-US" sz="1600" b="1">
                <a:solidFill>
                  <a:srgbClr val="000000"/>
                </a:solidFill>
                <a:latin typeface="Consolas"/>
              </a:rPr>
              <a:t>Promise</a:t>
            </a:r>
            <a:r>
              <a:rPr lang="en-US" sz="1600">
                <a:solidFill>
                  <a:srgbClr val="000000"/>
                </a:solidFill>
                <a:latin typeface="Consolas"/>
              </a:rPr>
              <a:t>&lt;any&gt; {</a:t>
            </a:r>
          </a:p>
          <a:p>
            <a:pPr marL="114300" indent="0">
              <a:buNone/>
            </a:pPr>
            <a:r>
              <a:rPr lang="en-US" sz="1600">
                <a:solidFill>
                  <a:srgbClr val="0000FF"/>
                </a:solidFill>
                <a:latin typeface="Consolas"/>
              </a:rPr>
              <a:t>  return</a:t>
            </a:r>
            <a:r>
              <a:rPr lang="en-US" sz="1600">
                <a:solidFill>
                  <a:srgbClr val="000000"/>
                </a:solidFill>
                <a:latin typeface="Consolas"/>
              </a:rPr>
              <a:t> </a:t>
            </a:r>
            <a:r>
              <a:rPr lang="en-US" sz="1600" err="1">
                <a:solidFill>
                  <a:srgbClr val="0000FF"/>
                </a:solidFill>
                <a:latin typeface="Consolas"/>
              </a:rPr>
              <a:t>this</a:t>
            </a:r>
            <a:r>
              <a:rPr lang="en-US" sz="1600" err="1">
                <a:solidFill>
                  <a:srgbClr val="000000"/>
                </a:solidFill>
                <a:latin typeface="Consolas"/>
              </a:rPr>
              <a:t>.afAuth.auth.signInWithEmailAndPassword</a:t>
            </a:r>
            <a:endParaRPr lang="en-US" sz="1600">
              <a:solidFill>
                <a:srgbClr val="000000"/>
              </a:solidFill>
              <a:latin typeface="Consolas"/>
            </a:endParaRPr>
          </a:p>
          <a:p>
            <a:pPr marL="114300" indent="0">
              <a:buNone/>
            </a:pPr>
            <a:r>
              <a:rPr lang="en-US" sz="1600">
                <a:solidFill>
                  <a:srgbClr val="000000"/>
                </a:solidFill>
                <a:latin typeface="Consolas"/>
              </a:rPr>
              <a:t>					(</a:t>
            </a:r>
            <a:r>
              <a:rPr lang="en-US" sz="1600" err="1">
                <a:solidFill>
                  <a:srgbClr val="000000"/>
                </a:solidFill>
                <a:latin typeface="Consolas"/>
              </a:rPr>
              <a:t>newEmail</a:t>
            </a:r>
            <a:r>
              <a:rPr lang="en-US" sz="1600">
                <a:solidFill>
                  <a:srgbClr val="000000"/>
                </a:solidFill>
                <a:latin typeface="Consolas"/>
              </a:rPr>
              <a:t>, </a:t>
            </a:r>
            <a:r>
              <a:rPr lang="en-US" sz="1600" err="1">
                <a:solidFill>
                  <a:srgbClr val="000000"/>
                </a:solidFill>
                <a:latin typeface="Consolas"/>
              </a:rPr>
              <a:t>newPassword</a:t>
            </a:r>
            <a:r>
              <a:rPr lang="en-US" sz="1600">
                <a:solidFill>
                  <a:srgbClr val="000000"/>
                </a:solidFill>
                <a:latin typeface="Consolas"/>
              </a:rPr>
              <a:t>);</a:t>
            </a:r>
          </a:p>
          <a:p>
            <a:pPr marL="114300" indent="0">
              <a:buNone/>
            </a:pPr>
            <a:r>
              <a:rPr lang="en-US" sz="1600">
                <a:solidFill>
                  <a:srgbClr val="000000"/>
                </a:solidFill>
                <a:latin typeface="Consolas"/>
              </a:rPr>
              <a:t>}</a:t>
            </a:r>
          </a:p>
          <a:p>
            <a:endParaRPr lang="en-US"/>
          </a:p>
          <a:p>
            <a:endParaRPr lang="en-US"/>
          </a:p>
        </p:txBody>
      </p:sp>
    </p:spTree>
    <p:extLst>
      <p:ext uri="{BB962C8B-B14F-4D97-AF65-F5344CB8AC3E}">
        <p14:creationId xmlns:p14="http://schemas.microsoft.com/office/powerpoint/2010/main" val="43984831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Reset Password Link</a:t>
            </a:r>
            <a:endParaRPr lang="en-US"/>
          </a:p>
        </p:txBody>
      </p:sp>
      <p:sp>
        <p:nvSpPr>
          <p:cNvPr id="3" name="Content Placeholder 2"/>
          <p:cNvSpPr>
            <a:spLocks noGrp="1"/>
          </p:cNvSpPr>
          <p:nvPr>
            <p:ph idx="1"/>
          </p:nvPr>
        </p:nvSpPr>
        <p:spPr/>
        <p:txBody>
          <a:bodyPr/>
          <a:lstStyle/>
          <a:p>
            <a:r>
              <a:rPr lang="en-US"/>
              <a:t>What if the user forgot his password to use the app, he should have a function to have your app send him a reset password link, that’s on the easier side:</a:t>
            </a:r>
          </a:p>
          <a:p>
            <a:endParaRPr lang="en-US"/>
          </a:p>
          <a:p>
            <a:pPr marL="411480" lvl="1" indent="0">
              <a:buNone/>
            </a:pPr>
            <a:r>
              <a:rPr lang="en-US" sz="1600" b="1" err="1">
                <a:solidFill>
                  <a:srgbClr val="000000"/>
                </a:solidFill>
                <a:latin typeface="Consolas"/>
              </a:rPr>
              <a:t>resetPassword</a:t>
            </a:r>
            <a:r>
              <a:rPr lang="en-US" sz="1600">
                <a:solidFill>
                  <a:srgbClr val="000000"/>
                </a:solidFill>
                <a:latin typeface="Consolas"/>
              </a:rPr>
              <a:t>(email: string): </a:t>
            </a:r>
            <a:r>
              <a:rPr lang="en-US" sz="1600" b="1">
                <a:solidFill>
                  <a:srgbClr val="000000"/>
                </a:solidFill>
                <a:latin typeface="Consolas"/>
              </a:rPr>
              <a:t>Promise</a:t>
            </a:r>
            <a:r>
              <a:rPr lang="en-US" sz="1600">
                <a:solidFill>
                  <a:srgbClr val="000000"/>
                </a:solidFill>
                <a:latin typeface="Consolas"/>
              </a:rPr>
              <a:t>&lt;void&gt; {</a:t>
            </a:r>
          </a:p>
          <a:p>
            <a:pPr marL="411480" lvl="1" indent="0">
              <a:buNone/>
            </a:pPr>
            <a:r>
              <a:rPr lang="en-US" sz="1600">
                <a:solidFill>
                  <a:srgbClr val="0000FF"/>
                </a:solidFill>
                <a:latin typeface="Consolas"/>
              </a:rPr>
              <a:t>    return</a:t>
            </a:r>
            <a:r>
              <a:rPr lang="en-US" sz="1600">
                <a:solidFill>
                  <a:srgbClr val="000000"/>
                </a:solidFill>
                <a:latin typeface="Consolas"/>
              </a:rPr>
              <a:t> </a:t>
            </a:r>
            <a:r>
              <a:rPr lang="en-US" sz="1600" err="1">
                <a:solidFill>
                  <a:srgbClr val="0000FF"/>
                </a:solidFill>
                <a:latin typeface="Consolas"/>
              </a:rPr>
              <a:t>this</a:t>
            </a:r>
            <a:r>
              <a:rPr lang="en-US" sz="1600" err="1">
                <a:solidFill>
                  <a:srgbClr val="000000"/>
                </a:solidFill>
                <a:latin typeface="Consolas"/>
              </a:rPr>
              <a:t>.afAuth.auth.sendPasswordResetEmail</a:t>
            </a:r>
            <a:r>
              <a:rPr lang="en-US" sz="1600">
                <a:solidFill>
                  <a:srgbClr val="000000"/>
                </a:solidFill>
                <a:latin typeface="Consolas"/>
              </a:rPr>
              <a:t>(email);</a:t>
            </a:r>
          </a:p>
          <a:p>
            <a:pPr marL="411480" lvl="1" indent="0">
              <a:buNone/>
            </a:pPr>
            <a:r>
              <a:rPr lang="en-US" sz="1600">
                <a:solidFill>
                  <a:srgbClr val="000000"/>
                </a:solidFill>
                <a:latin typeface="Consolas"/>
              </a:rPr>
              <a:t>}</a:t>
            </a:r>
          </a:p>
          <a:p>
            <a:pPr marL="411480" lvl="1" indent="0">
              <a:buNone/>
            </a:pPr>
            <a:endParaRPr lang="en-US" sz="1800">
              <a:solidFill>
                <a:srgbClr val="000000"/>
              </a:solidFill>
              <a:latin typeface="Consolas"/>
            </a:endParaRPr>
          </a:p>
          <a:p>
            <a:endParaRPr lang="en-US"/>
          </a:p>
        </p:txBody>
      </p:sp>
    </p:spTree>
    <p:extLst>
      <p:ext uri="{BB962C8B-B14F-4D97-AF65-F5344CB8AC3E}">
        <p14:creationId xmlns:p14="http://schemas.microsoft.com/office/powerpoint/2010/main" val="139227274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Log the user out</a:t>
            </a:r>
            <a:endParaRPr lang="en-US"/>
          </a:p>
        </p:txBody>
      </p:sp>
      <p:sp>
        <p:nvSpPr>
          <p:cNvPr id="3" name="Content Placeholder 2"/>
          <p:cNvSpPr>
            <a:spLocks noGrp="1"/>
          </p:cNvSpPr>
          <p:nvPr>
            <p:ph idx="1"/>
          </p:nvPr>
        </p:nvSpPr>
        <p:spPr/>
        <p:txBody>
          <a:bodyPr/>
          <a:lstStyle/>
          <a:p>
            <a:pPr marL="411480" lvl="1" indent="0">
              <a:buNone/>
            </a:pPr>
            <a:r>
              <a:rPr lang="en-US" sz="1600" b="1" err="1">
                <a:solidFill>
                  <a:srgbClr val="000000"/>
                </a:solidFill>
                <a:latin typeface="Consolas"/>
              </a:rPr>
              <a:t>logoutUser</a:t>
            </a:r>
            <a:r>
              <a:rPr lang="en-US" sz="1600">
                <a:solidFill>
                  <a:srgbClr val="000000"/>
                </a:solidFill>
                <a:latin typeface="Consolas"/>
              </a:rPr>
              <a:t>(): Promise&lt;void&gt; {</a:t>
            </a:r>
          </a:p>
          <a:p>
            <a:pPr marL="411480" lvl="1" indent="0">
              <a:buNone/>
            </a:pPr>
            <a:r>
              <a:rPr lang="en-US" sz="1600">
                <a:solidFill>
                  <a:srgbClr val="0000FF"/>
                </a:solidFill>
                <a:latin typeface="Consolas"/>
              </a:rPr>
              <a:t>   return</a:t>
            </a:r>
            <a:r>
              <a:rPr lang="en-US" sz="1600">
                <a:solidFill>
                  <a:srgbClr val="000000"/>
                </a:solidFill>
                <a:latin typeface="Consolas"/>
              </a:rPr>
              <a:t> </a:t>
            </a:r>
            <a:r>
              <a:rPr lang="en-US" sz="1600" err="1">
                <a:solidFill>
                  <a:srgbClr val="0000FF"/>
                </a:solidFill>
                <a:latin typeface="Consolas"/>
              </a:rPr>
              <a:t>this</a:t>
            </a:r>
            <a:r>
              <a:rPr lang="en-US" sz="1600" err="1">
                <a:solidFill>
                  <a:srgbClr val="000000"/>
                </a:solidFill>
                <a:latin typeface="Consolas"/>
              </a:rPr>
              <a:t>.afAuth.auth.signOut</a:t>
            </a:r>
            <a:r>
              <a:rPr lang="en-US" sz="1600">
                <a:solidFill>
                  <a:srgbClr val="000000"/>
                </a:solidFill>
                <a:latin typeface="Consolas"/>
              </a:rPr>
              <a:t>();</a:t>
            </a:r>
          </a:p>
          <a:p>
            <a:pPr marL="411480" lvl="1" indent="0">
              <a:buNone/>
            </a:pPr>
            <a:r>
              <a:rPr lang="en-US" sz="1600">
                <a:solidFill>
                  <a:srgbClr val="000000"/>
                </a:solidFill>
                <a:latin typeface="Consolas"/>
              </a:rPr>
              <a:t>}</a:t>
            </a:r>
          </a:p>
          <a:p>
            <a:pPr marL="411480" lvl="1" indent="0">
              <a:buNone/>
            </a:pPr>
            <a:endParaRPr lang="en-US"/>
          </a:p>
        </p:txBody>
      </p:sp>
    </p:spTree>
    <p:extLst>
      <p:ext uri="{BB962C8B-B14F-4D97-AF65-F5344CB8AC3E}">
        <p14:creationId xmlns:p14="http://schemas.microsoft.com/office/powerpoint/2010/main" val="125567970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Create a new user account</a:t>
            </a:r>
            <a:endParaRPr lang="en-US"/>
          </a:p>
        </p:txBody>
      </p:sp>
      <p:sp>
        <p:nvSpPr>
          <p:cNvPr id="3" name="Content Placeholder 2"/>
          <p:cNvSpPr>
            <a:spLocks noGrp="1"/>
          </p:cNvSpPr>
          <p:nvPr>
            <p:ph idx="1"/>
          </p:nvPr>
        </p:nvSpPr>
        <p:spPr/>
        <p:txBody>
          <a:bodyPr/>
          <a:lstStyle/>
          <a:p>
            <a:r>
              <a:rPr lang="en-US"/>
              <a:t>And lastly we’re going to allow our users to create an account on our app:</a:t>
            </a:r>
          </a:p>
          <a:p>
            <a:endParaRPr lang="en-US"/>
          </a:p>
          <a:p>
            <a:pPr marL="411480" lvl="1" indent="0">
              <a:buNone/>
            </a:pPr>
            <a:r>
              <a:rPr lang="en-US" sz="1600" b="1" err="1">
                <a:solidFill>
                  <a:srgbClr val="000000"/>
                </a:solidFill>
                <a:latin typeface="Consolas"/>
              </a:rPr>
              <a:t>signupUser</a:t>
            </a:r>
            <a:r>
              <a:rPr lang="en-US" sz="1600">
                <a:solidFill>
                  <a:srgbClr val="000000"/>
                </a:solidFill>
                <a:latin typeface="Consolas"/>
              </a:rPr>
              <a:t>(</a:t>
            </a:r>
            <a:r>
              <a:rPr lang="en-US" sz="1600" err="1">
                <a:solidFill>
                  <a:srgbClr val="000000"/>
                </a:solidFill>
                <a:latin typeface="Consolas"/>
              </a:rPr>
              <a:t>newEmail</a:t>
            </a:r>
            <a:r>
              <a:rPr lang="en-US" sz="1600">
                <a:solidFill>
                  <a:srgbClr val="000000"/>
                </a:solidFill>
                <a:latin typeface="Consolas"/>
              </a:rPr>
              <a:t>: string, </a:t>
            </a:r>
            <a:r>
              <a:rPr lang="en-US" sz="1600" err="1">
                <a:solidFill>
                  <a:srgbClr val="000000"/>
                </a:solidFill>
                <a:latin typeface="Consolas"/>
              </a:rPr>
              <a:t>newPassword</a:t>
            </a:r>
            <a:r>
              <a:rPr lang="en-US" sz="1600">
                <a:solidFill>
                  <a:srgbClr val="000000"/>
                </a:solidFill>
                <a:latin typeface="Consolas"/>
              </a:rPr>
              <a:t>: string): </a:t>
            </a:r>
            <a:r>
              <a:rPr lang="en-US" sz="1600" b="1">
                <a:solidFill>
                  <a:srgbClr val="000000"/>
                </a:solidFill>
                <a:latin typeface="Consolas"/>
              </a:rPr>
              <a:t>Promise</a:t>
            </a:r>
            <a:r>
              <a:rPr lang="en-US" sz="1600">
                <a:solidFill>
                  <a:srgbClr val="000000"/>
                </a:solidFill>
                <a:latin typeface="Consolas"/>
              </a:rPr>
              <a:t>&lt;any&gt; {</a:t>
            </a:r>
          </a:p>
          <a:p>
            <a:pPr marL="411480" lvl="1" indent="0">
              <a:buNone/>
            </a:pPr>
            <a:r>
              <a:rPr lang="en-US" sz="1600">
                <a:solidFill>
                  <a:srgbClr val="0000FF"/>
                </a:solidFill>
                <a:latin typeface="Consolas"/>
              </a:rPr>
              <a:t>return</a:t>
            </a:r>
            <a:r>
              <a:rPr lang="en-US" sz="1600">
                <a:solidFill>
                  <a:srgbClr val="000000"/>
                </a:solidFill>
                <a:latin typeface="Consolas"/>
              </a:rPr>
              <a:t> </a:t>
            </a:r>
            <a:r>
              <a:rPr lang="en-US" sz="1600" err="1">
                <a:solidFill>
                  <a:srgbClr val="0000FF"/>
                </a:solidFill>
                <a:latin typeface="Consolas"/>
              </a:rPr>
              <a:t>this</a:t>
            </a:r>
            <a:r>
              <a:rPr lang="en-US" sz="1600" err="1">
                <a:solidFill>
                  <a:srgbClr val="000000"/>
                </a:solidFill>
                <a:latin typeface="Consolas"/>
              </a:rPr>
              <a:t>.afAuth.auth.createUserWithEmailAndPassword</a:t>
            </a:r>
            <a:endParaRPr lang="en-US" sz="1600">
              <a:solidFill>
                <a:srgbClr val="000000"/>
              </a:solidFill>
              <a:latin typeface="Consolas"/>
            </a:endParaRPr>
          </a:p>
          <a:p>
            <a:pPr marL="411480" lvl="1" indent="0">
              <a:buNone/>
            </a:pPr>
            <a:r>
              <a:rPr lang="en-US" sz="1600">
                <a:solidFill>
                  <a:srgbClr val="000000"/>
                </a:solidFill>
                <a:latin typeface="Consolas"/>
              </a:rPr>
              <a:t>				(</a:t>
            </a:r>
            <a:r>
              <a:rPr lang="en-US" sz="1600" err="1">
                <a:solidFill>
                  <a:srgbClr val="000000"/>
                </a:solidFill>
                <a:latin typeface="Consolas"/>
              </a:rPr>
              <a:t>newEmail</a:t>
            </a:r>
            <a:r>
              <a:rPr lang="en-US" sz="1600">
                <a:solidFill>
                  <a:srgbClr val="000000"/>
                </a:solidFill>
                <a:latin typeface="Consolas"/>
              </a:rPr>
              <a:t>, </a:t>
            </a:r>
            <a:r>
              <a:rPr lang="en-US" sz="1600" err="1">
                <a:solidFill>
                  <a:srgbClr val="000000"/>
                </a:solidFill>
                <a:latin typeface="Consolas"/>
              </a:rPr>
              <a:t>newPassword</a:t>
            </a:r>
            <a:r>
              <a:rPr lang="en-US" sz="1600">
                <a:solidFill>
                  <a:srgbClr val="000000"/>
                </a:solidFill>
                <a:latin typeface="Consolas"/>
              </a:rPr>
              <a:t>);</a:t>
            </a:r>
          </a:p>
          <a:p>
            <a:pPr marL="411480" lvl="1" indent="0">
              <a:buNone/>
            </a:pPr>
            <a:r>
              <a:rPr lang="en-US" sz="1600">
                <a:solidFill>
                  <a:srgbClr val="000000"/>
                </a:solidFill>
                <a:latin typeface="Consolas"/>
              </a:rPr>
              <a:t>}</a:t>
            </a:r>
          </a:p>
          <a:p>
            <a:endParaRPr lang="en-US"/>
          </a:p>
        </p:txBody>
      </p:sp>
    </p:spTree>
    <p:extLst>
      <p:ext uri="{BB962C8B-B14F-4D97-AF65-F5344CB8AC3E}">
        <p14:creationId xmlns:p14="http://schemas.microsoft.com/office/powerpoint/2010/main" val="63216521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Step #2: Create an authentication observer</a:t>
            </a:r>
            <a:endParaRPr lang="en-US"/>
          </a:p>
        </p:txBody>
      </p:sp>
      <p:sp>
        <p:nvSpPr>
          <p:cNvPr id="3" name="Content Placeholder 2"/>
          <p:cNvSpPr>
            <a:spLocks noGrp="1"/>
          </p:cNvSpPr>
          <p:nvPr>
            <p:ph idx="1"/>
          </p:nvPr>
        </p:nvSpPr>
        <p:spPr>
          <a:xfrm>
            <a:off x="457200" y="1600200"/>
            <a:ext cx="7620000" cy="4724400"/>
          </a:xfrm>
        </p:spPr>
        <p:txBody>
          <a:bodyPr>
            <a:normAutofit fontScale="92500"/>
          </a:bodyPr>
          <a:lstStyle/>
          <a:p>
            <a:r>
              <a:rPr lang="en-US"/>
              <a:t>set up an authentication listener so AngularFire2 can listen to the user’s state and know if there’s a logged in user.</a:t>
            </a:r>
          </a:p>
          <a:p>
            <a:endParaRPr lang="en-US"/>
          </a:p>
          <a:p>
            <a:pPr marL="411480" lvl="1" indent="0">
              <a:buNone/>
            </a:pPr>
            <a:r>
              <a:rPr lang="en-US"/>
              <a:t>First, we’ll need to import </a:t>
            </a:r>
            <a:r>
              <a:rPr lang="en-US" err="1"/>
              <a:t>AngularFire</a:t>
            </a:r>
            <a:r>
              <a:rPr lang="en-US"/>
              <a:t> in our Service or homepage:</a:t>
            </a:r>
          </a:p>
          <a:p>
            <a:pPr marL="411480" lvl="1" indent="0">
              <a:buNone/>
            </a:pPr>
            <a:r>
              <a:rPr lang="en-US" sz="1600">
                <a:solidFill>
                  <a:srgbClr val="0000FF"/>
                </a:solidFill>
                <a:latin typeface="Consolas" panose="020B0609020204030204" pitchFamily="49" charset="0"/>
              </a:rPr>
              <a:t>import</a:t>
            </a:r>
            <a:r>
              <a:rPr lang="en-US" sz="1600">
                <a:solidFill>
                  <a:srgbClr val="000000"/>
                </a:solidFill>
                <a:latin typeface="Consolas" panose="020B0609020204030204" pitchFamily="49" charset="0"/>
              </a:rPr>
              <a:t> { </a:t>
            </a:r>
            <a:r>
              <a:rPr lang="en-US" sz="1600" err="1">
                <a:solidFill>
                  <a:srgbClr val="000000"/>
                </a:solidFill>
                <a:latin typeface="Consolas" panose="020B0609020204030204" pitchFamily="49" charset="0"/>
              </a:rPr>
              <a:t>AngularFireAuth</a:t>
            </a:r>
            <a:r>
              <a:rPr lang="en-US" sz="1600">
                <a:solidFill>
                  <a:srgbClr val="000000"/>
                </a:solidFill>
                <a:latin typeface="Consolas" panose="020B0609020204030204" pitchFamily="49" charset="0"/>
              </a:rPr>
              <a:t> } </a:t>
            </a:r>
            <a:r>
              <a:rPr lang="en-US" sz="1600">
                <a:solidFill>
                  <a:srgbClr val="0000FF"/>
                </a:solidFill>
                <a:latin typeface="Consolas" panose="020B0609020204030204" pitchFamily="49" charset="0"/>
              </a:rPr>
              <a:t>from</a:t>
            </a:r>
            <a:r>
              <a:rPr lang="en-US" sz="1600">
                <a:solidFill>
                  <a:srgbClr val="000000"/>
                </a:solidFill>
                <a:latin typeface="Consolas" panose="020B0609020204030204" pitchFamily="49" charset="0"/>
              </a:rPr>
              <a:t> </a:t>
            </a:r>
            <a:r>
              <a:rPr lang="en-US" sz="1600">
                <a:solidFill>
                  <a:srgbClr val="A31515"/>
                </a:solidFill>
                <a:latin typeface="Consolas" panose="020B0609020204030204" pitchFamily="49" charset="0"/>
              </a:rPr>
              <a:t>'@angular/fire/</a:t>
            </a:r>
            <a:r>
              <a:rPr lang="en-US" sz="1600" err="1">
                <a:solidFill>
                  <a:srgbClr val="A31515"/>
                </a:solidFill>
                <a:latin typeface="Consolas" panose="020B0609020204030204" pitchFamily="49" charset="0"/>
              </a:rPr>
              <a:t>auth</a:t>
            </a:r>
            <a:r>
              <a:rPr lang="en-US" sz="1600">
                <a:solidFill>
                  <a:srgbClr val="A31515"/>
                </a:solidFill>
                <a:latin typeface="Consolas" panose="020B0609020204030204" pitchFamily="49" charset="0"/>
              </a:rPr>
              <a:t>'</a:t>
            </a:r>
            <a:r>
              <a:rPr lang="en-US" sz="1600">
                <a:solidFill>
                  <a:srgbClr val="000000"/>
                </a:solidFill>
                <a:latin typeface="Consolas" panose="020B0609020204030204" pitchFamily="49" charset="0"/>
              </a:rPr>
              <a:t>;</a:t>
            </a:r>
          </a:p>
          <a:p>
            <a:pPr marL="114300" indent="0">
              <a:buNone/>
            </a:pPr>
            <a:endParaRPr lang="en-US" sz="1800">
              <a:solidFill>
                <a:srgbClr val="000000"/>
              </a:solidFill>
              <a:latin typeface="Consolas"/>
            </a:endParaRPr>
          </a:p>
          <a:p>
            <a:pPr marL="114300" indent="0">
              <a:buNone/>
            </a:pPr>
            <a:r>
              <a:rPr lang="en-US" sz="1800" b="1" err="1"/>
              <a:t>app.component.ts</a:t>
            </a:r>
            <a:r>
              <a:rPr lang="en-US" sz="1800"/>
              <a:t>:</a:t>
            </a:r>
          </a:p>
          <a:p>
            <a:r>
              <a:rPr lang="en-US"/>
              <a:t>A good app when </a:t>
            </a:r>
            <a:r>
              <a:rPr lang="en-US" err="1"/>
              <a:t>lanched</a:t>
            </a:r>
            <a:r>
              <a:rPr lang="en-US"/>
              <a:t> will check if the user is signed in or not. When the user launches the App, If the user is authenticated, we’ll send them directly to the </a:t>
            </a:r>
            <a:r>
              <a:rPr lang="en-US" b="1" err="1"/>
              <a:t>HomePage</a:t>
            </a:r>
            <a:r>
              <a:rPr lang="en-US" b="1"/>
              <a:t>.</a:t>
            </a:r>
            <a:r>
              <a:rPr lang="en-US"/>
              <a:t> if the user is not signed-in we’ll send them to the </a:t>
            </a:r>
            <a:r>
              <a:rPr lang="en-US" b="1" err="1"/>
              <a:t>LoginPage</a:t>
            </a:r>
            <a:r>
              <a:rPr lang="en-US"/>
              <a:t> where they can either sign-in with their credentials or just start using the app anonymously. This can be done in </a:t>
            </a:r>
            <a:r>
              <a:rPr lang="en-US" b="1" u="sng" err="1"/>
              <a:t>app.component.ts</a:t>
            </a:r>
            <a:r>
              <a:rPr lang="en-US"/>
              <a:t> is to make sure to subscribe to authentication to see if the user is authenticated. </a:t>
            </a:r>
          </a:p>
        </p:txBody>
      </p:sp>
    </p:spTree>
    <p:extLst>
      <p:ext uri="{BB962C8B-B14F-4D97-AF65-F5344CB8AC3E}">
        <p14:creationId xmlns:p14="http://schemas.microsoft.com/office/powerpoint/2010/main" val="134546903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App.component.ts</a:t>
            </a:r>
            <a:endParaRPr lang="en-US"/>
          </a:p>
        </p:txBody>
      </p:sp>
      <p:sp>
        <p:nvSpPr>
          <p:cNvPr id="3" name="Content Placeholder 2"/>
          <p:cNvSpPr>
            <a:spLocks noGrp="1"/>
          </p:cNvSpPr>
          <p:nvPr>
            <p:ph idx="1"/>
          </p:nvPr>
        </p:nvSpPr>
        <p:spPr/>
        <p:txBody>
          <a:bodyPr>
            <a:normAutofit fontScale="85000" lnSpcReduction="20000"/>
          </a:bodyPr>
          <a:lstStyle/>
          <a:p>
            <a:pPr marL="114300" indent="0">
              <a:buNone/>
            </a:pPr>
            <a:r>
              <a:rPr lang="en-US">
                <a:solidFill>
                  <a:srgbClr val="0000FF"/>
                </a:solidFill>
                <a:latin typeface="Consolas"/>
              </a:rPr>
              <a:t>export</a:t>
            </a:r>
            <a:r>
              <a:rPr lang="en-US">
                <a:solidFill>
                  <a:srgbClr val="000000"/>
                </a:solidFill>
                <a:latin typeface="Consolas"/>
              </a:rPr>
              <a:t> </a:t>
            </a:r>
            <a:r>
              <a:rPr lang="en-US">
                <a:solidFill>
                  <a:srgbClr val="0000FF"/>
                </a:solidFill>
                <a:latin typeface="Consolas"/>
              </a:rPr>
              <a:t>class</a:t>
            </a:r>
            <a:r>
              <a:rPr lang="en-US">
                <a:solidFill>
                  <a:srgbClr val="000000"/>
                </a:solidFill>
                <a:latin typeface="Consolas"/>
              </a:rPr>
              <a:t> </a:t>
            </a:r>
            <a:r>
              <a:rPr lang="en-US" err="1">
                <a:solidFill>
                  <a:srgbClr val="000000"/>
                </a:solidFill>
                <a:latin typeface="Consolas"/>
              </a:rPr>
              <a:t>MyApp</a:t>
            </a:r>
            <a:r>
              <a:rPr lang="en-US">
                <a:solidFill>
                  <a:srgbClr val="000000"/>
                </a:solidFill>
                <a:latin typeface="Consolas"/>
              </a:rPr>
              <a:t> {</a:t>
            </a:r>
          </a:p>
          <a:p>
            <a:pPr marL="114300" indent="0">
              <a:buNone/>
            </a:pPr>
            <a:r>
              <a:rPr lang="en-US">
                <a:solidFill>
                  <a:srgbClr val="000000"/>
                </a:solidFill>
                <a:latin typeface="Consolas"/>
              </a:rPr>
              <a:t>  </a:t>
            </a:r>
            <a:r>
              <a:rPr lang="en-US" err="1">
                <a:solidFill>
                  <a:srgbClr val="000000"/>
                </a:solidFill>
                <a:latin typeface="Consolas"/>
              </a:rPr>
              <a:t>rootPage:any</a:t>
            </a:r>
            <a:r>
              <a:rPr lang="en-US">
                <a:solidFill>
                  <a:srgbClr val="000000"/>
                </a:solidFill>
                <a:latin typeface="Consolas"/>
              </a:rPr>
              <a:t>;</a:t>
            </a:r>
          </a:p>
          <a:p>
            <a:pPr marL="114300" indent="0">
              <a:buNone/>
            </a:pPr>
            <a:br>
              <a:rPr lang="en-US">
                <a:solidFill>
                  <a:srgbClr val="000000"/>
                </a:solidFill>
                <a:latin typeface="Consolas"/>
              </a:rPr>
            </a:br>
            <a:r>
              <a:rPr lang="en-US">
                <a:solidFill>
                  <a:srgbClr val="0000FF"/>
                </a:solidFill>
                <a:latin typeface="Consolas"/>
              </a:rPr>
              <a:t>constructor</a:t>
            </a:r>
            <a:r>
              <a:rPr lang="en-US">
                <a:solidFill>
                  <a:srgbClr val="000000"/>
                </a:solidFill>
                <a:latin typeface="Consolas"/>
              </a:rPr>
              <a:t>(platform: Platform, </a:t>
            </a:r>
            <a:r>
              <a:rPr lang="en-US" err="1">
                <a:solidFill>
                  <a:srgbClr val="000000"/>
                </a:solidFill>
                <a:latin typeface="Consolas"/>
              </a:rPr>
              <a:t>statusBar</a:t>
            </a:r>
            <a:r>
              <a:rPr lang="en-US">
                <a:solidFill>
                  <a:srgbClr val="000000"/>
                </a:solidFill>
                <a:latin typeface="Consolas"/>
              </a:rPr>
              <a:t>: </a:t>
            </a:r>
            <a:r>
              <a:rPr lang="en-US" err="1">
                <a:solidFill>
                  <a:srgbClr val="000000"/>
                </a:solidFill>
                <a:latin typeface="Consolas"/>
              </a:rPr>
              <a:t>StatusBar,</a:t>
            </a:r>
            <a:r>
              <a:rPr lang="en-US" err="1">
                <a:solidFill>
                  <a:srgbClr val="C00000"/>
                </a:solidFill>
                <a:latin typeface="Consolas"/>
              </a:rPr>
              <a:t>afAuth</a:t>
            </a:r>
            <a:r>
              <a:rPr lang="en-US">
                <a:solidFill>
                  <a:srgbClr val="C00000"/>
                </a:solidFill>
                <a:latin typeface="Consolas"/>
              </a:rPr>
              <a:t>: </a:t>
            </a:r>
            <a:r>
              <a:rPr lang="en-US" err="1">
                <a:solidFill>
                  <a:srgbClr val="C00000"/>
                </a:solidFill>
                <a:latin typeface="Consolas"/>
              </a:rPr>
              <a:t>AngularFireAuth</a:t>
            </a:r>
            <a:r>
              <a:rPr lang="en-US">
                <a:solidFill>
                  <a:srgbClr val="000000"/>
                </a:solidFill>
                <a:latin typeface="Consolas"/>
              </a:rPr>
              <a:t>, </a:t>
            </a:r>
            <a:r>
              <a:rPr lang="en-US" err="1">
                <a:solidFill>
                  <a:srgbClr val="000000"/>
                </a:solidFill>
                <a:latin typeface="Consolas"/>
              </a:rPr>
              <a:t>splashScreen</a:t>
            </a:r>
            <a:r>
              <a:rPr lang="en-US">
                <a:solidFill>
                  <a:srgbClr val="000000"/>
                </a:solidFill>
                <a:latin typeface="Consolas"/>
              </a:rPr>
              <a:t>: </a:t>
            </a:r>
            <a:r>
              <a:rPr lang="en-US" err="1">
                <a:solidFill>
                  <a:srgbClr val="000000"/>
                </a:solidFill>
                <a:latin typeface="Consolas"/>
              </a:rPr>
              <a:t>SplashScreen</a:t>
            </a:r>
            <a:r>
              <a:rPr lang="en-US">
                <a:solidFill>
                  <a:srgbClr val="000000"/>
                </a:solidFill>
                <a:latin typeface="Consolas"/>
              </a:rPr>
              <a:t>) {</a:t>
            </a:r>
          </a:p>
          <a:p>
            <a:pPr marL="114300" indent="0">
              <a:buNone/>
            </a:pPr>
            <a:br>
              <a:rPr lang="en-US">
                <a:solidFill>
                  <a:srgbClr val="000000"/>
                </a:solidFill>
                <a:latin typeface="Consolas"/>
              </a:rPr>
            </a:br>
            <a:r>
              <a:rPr lang="en-US" err="1">
                <a:solidFill>
                  <a:srgbClr val="0000FF"/>
                </a:solidFill>
                <a:latin typeface="Consolas"/>
              </a:rPr>
              <a:t>const</a:t>
            </a:r>
            <a:r>
              <a:rPr lang="en-US">
                <a:solidFill>
                  <a:srgbClr val="000000"/>
                </a:solidFill>
                <a:latin typeface="Consolas"/>
              </a:rPr>
              <a:t> </a:t>
            </a:r>
            <a:r>
              <a:rPr lang="en-US" err="1">
                <a:solidFill>
                  <a:srgbClr val="000000"/>
                </a:solidFill>
                <a:latin typeface="Consolas"/>
              </a:rPr>
              <a:t>authObserver</a:t>
            </a:r>
            <a:r>
              <a:rPr lang="en-US">
                <a:solidFill>
                  <a:srgbClr val="000000"/>
                </a:solidFill>
                <a:latin typeface="Consolas"/>
              </a:rPr>
              <a:t> = </a:t>
            </a:r>
            <a:r>
              <a:rPr lang="en-US" err="1">
                <a:solidFill>
                  <a:srgbClr val="000000"/>
                </a:solidFill>
                <a:latin typeface="Consolas"/>
              </a:rPr>
              <a:t>afAuth.authState.subscribe</a:t>
            </a:r>
            <a:r>
              <a:rPr lang="en-US">
                <a:solidFill>
                  <a:srgbClr val="000000"/>
                </a:solidFill>
                <a:latin typeface="Consolas"/>
              </a:rPr>
              <a:t>( </a:t>
            </a:r>
          </a:p>
          <a:p>
            <a:pPr marL="114300" indent="0">
              <a:buNone/>
            </a:pPr>
            <a:r>
              <a:rPr lang="en-US">
                <a:solidFill>
                  <a:srgbClr val="000000"/>
                </a:solidFill>
                <a:latin typeface="Consolas"/>
              </a:rPr>
              <a:t>user </a:t>
            </a:r>
            <a:r>
              <a:rPr lang="en-US">
                <a:solidFill>
                  <a:srgbClr val="0000FF"/>
                </a:solidFill>
                <a:latin typeface="Consolas"/>
              </a:rPr>
              <a:t>=&gt;</a:t>
            </a:r>
            <a:r>
              <a:rPr lang="en-US">
                <a:solidFill>
                  <a:srgbClr val="000000"/>
                </a:solidFill>
                <a:latin typeface="Consolas"/>
              </a:rPr>
              <a:t> {</a:t>
            </a:r>
          </a:p>
          <a:p>
            <a:pPr marL="114300" indent="0">
              <a:buNone/>
            </a:pPr>
            <a:r>
              <a:rPr lang="en-US">
                <a:solidFill>
                  <a:srgbClr val="0000FF"/>
                </a:solidFill>
                <a:latin typeface="Consolas"/>
              </a:rPr>
              <a:t> if</a:t>
            </a:r>
            <a:r>
              <a:rPr lang="en-US">
                <a:solidFill>
                  <a:srgbClr val="000000"/>
                </a:solidFill>
                <a:latin typeface="Consolas"/>
              </a:rPr>
              <a:t> (user) {</a:t>
            </a:r>
          </a:p>
          <a:p>
            <a:pPr marL="114300" indent="0">
              <a:buNone/>
            </a:pPr>
            <a:r>
              <a:rPr lang="en-US">
                <a:solidFill>
                  <a:srgbClr val="0000FF"/>
                </a:solidFill>
                <a:latin typeface="Consolas"/>
              </a:rPr>
              <a:t>	</a:t>
            </a:r>
            <a:r>
              <a:rPr lang="en-US" err="1">
                <a:solidFill>
                  <a:srgbClr val="0000FF"/>
                </a:solidFill>
                <a:latin typeface="Consolas"/>
              </a:rPr>
              <a:t>this</a:t>
            </a:r>
            <a:r>
              <a:rPr lang="en-US" err="1">
                <a:solidFill>
                  <a:srgbClr val="000000"/>
                </a:solidFill>
                <a:latin typeface="Consolas"/>
              </a:rPr>
              <a:t>.rootPage</a:t>
            </a:r>
            <a:r>
              <a:rPr lang="en-US">
                <a:solidFill>
                  <a:srgbClr val="000000"/>
                </a:solidFill>
                <a:latin typeface="Consolas"/>
              </a:rPr>
              <a:t> = </a:t>
            </a:r>
            <a:r>
              <a:rPr lang="en-US" err="1">
                <a:solidFill>
                  <a:srgbClr val="000000"/>
                </a:solidFill>
                <a:latin typeface="Consolas"/>
              </a:rPr>
              <a:t>HomePage</a:t>
            </a:r>
            <a:r>
              <a:rPr lang="en-US">
                <a:solidFill>
                  <a:srgbClr val="000000"/>
                </a:solidFill>
                <a:latin typeface="Consolas"/>
              </a:rPr>
              <a:t>;</a:t>
            </a:r>
          </a:p>
          <a:p>
            <a:pPr marL="114300" indent="0">
              <a:buNone/>
            </a:pPr>
            <a:r>
              <a:rPr lang="en-US">
                <a:solidFill>
                  <a:srgbClr val="000000"/>
                </a:solidFill>
                <a:latin typeface="Consolas"/>
              </a:rPr>
              <a:t>	</a:t>
            </a:r>
            <a:r>
              <a:rPr lang="en-US" err="1">
                <a:solidFill>
                  <a:srgbClr val="000000"/>
                </a:solidFill>
                <a:latin typeface="Consolas"/>
              </a:rPr>
              <a:t>authObserver.unsubscribe</a:t>
            </a:r>
            <a:r>
              <a:rPr lang="en-US">
                <a:solidFill>
                  <a:srgbClr val="000000"/>
                </a:solidFill>
                <a:latin typeface="Consolas"/>
              </a:rPr>
              <a:t>();</a:t>
            </a:r>
          </a:p>
          <a:p>
            <a:pPr marL="114300" indent="0">
              <a:buNone/>
            </a:pPr>
            <a:r>
              <a:rPr lang="en-US">
                <a:solidFill>
                  <a:srgbClr val="000000"/>
                </a:solidFill>
                <a:latin typeface="Consolas"/>
              </a:rPr>
              <a:t> } </a:t>
            </a:r>
            <a:r>
              <a:rPr lang="en-US">
                <a:solidFill>
                  <a:srgbClr val="0000FF"/>
                </a:solidFill>
                <a:latin typeface="Consolas"/>
              </a:rPr>
              <a:t>else</a:t>
            </a:r>
            <a:r>
              <a:rPr lang="en-US">
                <a:solidFill>
                  <a:srgbClr val="000000"/>
                </a:solidFill>
                <a:latin typeface="Consolas"/>
              </a:rPr>
              <a:t> {</a:t>
            </a:r>
          </a:p>
          <a:p>
            <a:pPr marL="114300" indent="0">
              <a:buNone/>
            </a:pPr>
            <a:r>
              <a:rPr lang="en-US">
                <a:solidFill>
                  <a:srgbClr val="0000FF"/>
                </a:solidFill>
                <a:latin typeface="Consolas"/>
              </a:rPr>
              <a:t>	</a:t>
            </a:r>
            <a:r>
              <a:rPr lang="en-US" err="1">
                <a:solidFill>
                  <a:srgbClr val="0000FF"/>
                </a:solidFill>
                <a:latin typeface="Consolas"/>
              </a:rPr>
              <a:t>this</a:t>
            </a:r>
            <a:r>
              <a:rPr lang="en-US" err="1">
                <a:solidFill>
                  <a:srgbClr val="000000"/>
                </a:solidFill>
                <a:latin typeface="Consolas"/>
              </a:rPr>
              <a:t>.rootPage</a:t>
            </a:r>
            <a:r>
              <a:rPr lang="en-US">
                <a:solidFill>
                  <a:srgbClr val="000000"/>
                </a:solidFill>
                <a:latin typeface="Consolas"/>
              </a:rPr>
              <a:t> = </a:t>
            </a:r>
            <a:r>
              <a:rPr lang="en-US">
                <a:solidFill>
                  <a:srgbClr val="A31515"/>
                </a:solidFill>
                <a:latin typeface="Consolas"/>
              </a:rPr>
              <a:t>'</a:t>
            </a:r>
            <a:r>
              <a:rPr lang="en-US" err="1">
                <a:solidFill>
                  <a:srgbClr val="A31515"/>
                </a:solidFill>
                <a:latin typeface="Consolas"/>
              </a:rPr>
              <a:t>LoginPage</a:t>
            </a:r>
            <a:r>
              <a:rPr lang="en-US">
                <a:solidFill>
                  <a:srgbClr val="A31515"/>
                </a:solidFill>
                <a:latin typeface="Consolas"/>
              </a:rPr>
              <a:t>'</a:t>
            </a:r>
            <a:r>
              <a:rPr lang="en-US">
                <a:solidFill>
                  <a:srgbClr val="000000"/>
                </a:solidFill>
                <a:latin typeface="Consolas"/>
              </a:rPr>
              <a:t>;</a:t>
            </a:r>
          </a:p>
          <a:p>
            <a:pPr marL="114300" indent="0">
              <a:buNone/>
            </a:pPr>
            <a:r>
              <a:rPr lang="en-US">
                <a:solidFill>
                  <a:srgbClr val="000000"/>
                </a:solidFill>
                <a:latin typeface="Consolas"/>
              </a:rPr>
              <a:t>	</a:t>
            </a:r>
            <a:r>
              <a:rPr lang="en-US" err="1">
                <a:solidFill>
                  <a:srgbClr val="000000"/>
                </a:solidFill>
                <a:latin typeface="Consolas"/>
              </a:rPr>
              <a:t>authObserver.unsubscribe</a:t>
            </a:r>
            <a:r>
              <a:rPr lang="en-US">
                <a:solidFill>
                  <a:srgbClr val="000000"/>
                </a:solidFill>
                <a:latin typeface="Consolas"/>
              </a:rPr>
              <a:t>();</a:t>
            </a:r>
          </a:p>
          <a:p>
            <a:pPr marL="114300" indent="0">
              <a:buNone/>
            </a:pPr>
            <a:r>
              <a:rPr lang="en-US">
                <a:solidFill>
                  <a:srgbClr val="000000"/>
                </a:solidFill>
                <a:latin typeface="Consolas"/>
              </a:rPr>
              <a:t> }</a:t>
            </a:r>
          </a:p>
          <a:p>
            <a:pPr marL="114300" indent="0">
              <a:buNone/>
            </a:pPr>
            <a:r>
              <a:rPr lang="en-US">
                <a:solidFill>
                  <a:srgbClr val="000000"/>
                </a:solidFill>
                <a:latin typeface="Consolas"/>
              </a:rPr>
              <a:t>});</a:t>
            </a:r>
          </a:p>
          <a:p>
            <a:pPr marL="114300" indent="0">
              <a:buNone/>
            </a:pPr>
            <a:endParaRPr lang="en-US"/>
          </a:p>
        </p:txBody>
      </p:sp>
    </p:spTree>
    <p:extLst>
      <p:ext uri="{BB962C8B-B14F-4D97-AF65-F5344CB8AC3E}">
        <p14:creationId xmlns:p14="http://schemas.microsoft.com/office/powerpoint/2010/main" val="126741178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Example:</a:t>
            </a:r>
            <a:br>
              <a:rPr lang="en-US"/>
            </a:br>
            <a:r>
              <a:rPr lang="en-US"/>
              <a:t>Tabs App</a:t>
            </a:r>
          </a:p>
        </p:txBody>
      </p:sp>
      <p:sp>
        <p:nvSpPr>
          <p:cNvPr id="3" name="Subtitle 2"/>
          <p:cNvSpPr>
            <a:spLocks noGrp="1"/>
          </p:cNvSpPr>
          <p:nvPr>
            <p:ph type="subTitle" idx="1"/>
          </p:nvPr>
        </p:nvSpPr>
        <p:spPr/>
        <p:txBody>
          <a:bodyPr/>
          <a:lstStyle/>
          <a:p>
            <a:r>
              <a:rPr lang="en-US"/>
              <a:t>Authentication at Start</a:t>
            </a:r>
          </a:p>
        </p:txBody>
      </p:sp>
    </p:spTree>
    <p:extLst>
      <p:ext uri="{BB962C8B-B14F-4D97-AF65-F5344CB8AC3E}">
        <p14:creationId xmlns:p14="http://schemas.microsoft.com/office/powerpoint/2010/main" val="2633782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Create new project: Step 3</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990600" y="1600200"/>
            <a:ext cx="6861345" cy="4800600"/>
          </a:xfrm>
          <a:prstGeom prst="rect">
            <a:avLst/>
          </a:prstGeom>
          <a:ln>
            <a:solidFill>
              <a:schemeClr val="tx1"/>
            </a:solidFill>
          </a:ln>
        </p:spPr>
      </p:pic>
    </p:spTree>
    <p:extLst>
      <p:ext uri="{BB962C8B-B14F-4D97-AF65-F5344CB8AC3E}">
        <p14:creationId xmlns:p14="http://schemas.microsoft.com/office/powerpoint/2010/main" val="223824483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Tabs.page.ts</a:t>
            </a:r>
            <a:endParaRPr lang="en-US"/>
          </a:p>
        </p:txBody>
      </p:sp>
      <p:sp>
        <p:nvSpPr>
          <p:cNvPr id="3" name="Content Placeholder 2"/>
          <p:cNvSpPr>
            <a:spLocks noGrp="1"/>
          </p:cNvSpPr>
          <p:nvPr>
            <p:ph idx="1"/>
          </p:nvPr>
        </p:nvSpPr>
        <p:spPr/>
        <p:txBody>
          <a:bodyPr>
            <a:normAutofit fontScale="55000" lnSpcReduction="20000"/>
          </a:bodyPr>
          <a:lstStyle/>
          <a:p>
            <a:pPr marL="114300" indent="0">
              <a:buNone/>
            </a:pPr>
            <a:r>
              <a:rPr lang="en-US">
                <a:solidFill>
                  <a:srgbClr val="0000FF"/>
                </a:solidFill>
                <a:latin typeface="Consolas" panose="020B0609020204030204" pitchFamily="49" charset="0"/>
              </a:rPr>
              <a:t>import</a:t>
            </a:r>
            <a:r>
              <a:rPr lang="en-US">
                <a:solidFill>
                  <a:srgbClr val="000000"/>
                </a:solidFill>
                <a:latin typeface="Consolas" panose="020B0609020204030204" pitchFamily="49" charset="0"/>
              </a:rPr>
              <a:t> { Component } </a:t>
            </a:r>
            <a:r>
              <a:rPr lang="en-US">
                <a:solidFill>
                  <a:srgbClr val="0000FF"/>
                </a:solidFill>
                <a:latin typeface="Consolas" panose="020B0609020204030204" pitchFamily="49" charset="0"/>
              </a:rPr>
              <a:t>from</a:t>
            </a:r>
            <a:r>
              <a:rPr lang="en-US">
                <a:solidFill>
                  <a:srgbClr val="000000"/>
                </a:solidFill>
                <a:latin typeface="Consolas" panose="020B0609020204030204" pitchFamily="49" charset="0"/>
              </a:rPr>
              <a:t> </a:t>
            </a:r>
            <a:r>
              <a:rPr lang="en-US">
                <a:solidFill>
                  <a:srgbClr val="A31515"/>
                </a:solidFill>
                <a:latin typeface="Consolas" panose="020B0609020204030204" pitchFamily="49" charset="0"/>
              </a:rPr>
              <a:t>'@angular/core'</a:t>
            </a:r>
            <a:r>
              <a:rPr lang="en-US">
                <a:solidFill>
                  <a:srgbClr val="000000"/>
                </a:solidFill>
                <a:latin typeface="Consolas" panose="020B0609020204030204" pitchFamily="49" charset="0"/>
              </a:rPr>
              <a:t>;</a:t>
            </a:r>
          </a:p>
          <a:p>
            <a:pPr marL="114300" indent="0">
              <a:buNone/>
            </a:pPr>
            <a:r>
              <a:rPr lang="en-US">
                <a:solidFill>
                  <a:srgbClr val="0000FF"/>
                </a:solidFill>
                <a:latin typeface="Consolas" panose="020B0609020204030204" pitchFamily="49" charset="0"/>
              </a:rPr>
              <a:t>import</a:t>
            </a:r>
            <a:r>
              <a:rPr lang="en-US">
                <a:solidFill>
                  <a:srgbClr val="000000"/>
                </a:solidFill>
                <a:latin typeface="Consolas" panose="020B0609020204030204" pitchFamily="49" charset="0"/>
              </a:rPr>
              <a:t> { </a:t>
            </a:r>
            <a:r>
              <a:rPr lang="en-US" err="1">
                <a:solidFill>
                  <a:srgbClr val="000000"/>
                </a:solidFill>
                <a:latin typeface="Consolas" panose="020B0609020204030204" pitchFamily="49" charset="0"/>
              </a:rPr>
              <a:t>AngularFireAuth</a:t>
            </a:r>
            <a:r>
              <a:rPr lang="en-US">
                <a:solidFill>
                  <a:srgbClr val="000000"/>
                </a:solidFill>
                <a:latin typeface="Consolas" panose="020B0609020204030204" pitchFamily="49" charset="0"/>
              </a:rPr>
              <a:t> } </a:t>
            </a:r>
            <a:r>
              <a:rPr lang="en-US">
                <a:solidFill>
                  <a:srgbClr val="0000FF"/>
                </a:solidFill>
                <a:latin typeface="Consolas" panose="020B0609020204030204" pitchFamily="49" charset="0"/>
              </a:rPr>
              <a:t>from</a:t>
            </a:r>
            <a:r>
              <a:rPr lang="en-US">
                <a:solidFill>
                  <a:srgbClr val="000000"/>
                </a:solidFill>
                <a:latin typeface="Consolas" panose="020B0609020204030204" pitchFamily="49" charset="0"/>
              </a:rPr>
              <a:t> </a:t>
            </a:r>
            <a:r>
              <a:rPr lang="en-US">
                <a:solidFill>
                  <a:srgbClr val="A31515"/>
                </a:solidFill>
                <a:latin typeface="Consolas" panose="020B0609020204030204" pitchFamily="49" charset="0"/>
              </a:rPr>
              <a:t>'@angular/fire/</a:t>
            </a:r>
            <a:r>
              <a:rPr lang="en-US" err="1">
                <a:solidFill>
                  <a:srgbClr val="A31515"/>
                </a:solidFill>
                <a:latin typeface="Consolas" panose="020B0609020204030204" pitchFamily="49" charset="0"/>
              </a:rPr>
              <a:t>auth</a:t>
            </a:r>
            <a:r>
              <a:rPr lang="en-US">
                <a:solidFill>
                  <a:srgbClr val="A31515"/>
                </a:solidFill>
                <a:latin typeface="Consolas" panose="020B0609020204030204" pitchFamily="49" charset="0"/>
              </a:rPr>
              <a:t>'</a:t>
            </a:r>
            <a:r>
              <a:rPr lang="en-US">
                <a:solidFill>
                  <a:srgbClr val="000000"/>
                </a:solidFill>
                <a:latin typeface="Consolas" panose="020B0609020204030204" pitchFamily="49" charset="0"/>
              </a:rPr>
              <a:t>;</a:t>
            </a:r>
          </a:p>
          <a:p>
            <a:pPr marL="114300" indent="0">
              <a:buNone/>
            </a:pPr>
            <a:r>
              <a:rPr lang="en-US">
                <a:solidFill>
                  <a:srgbClr val="0000FF"/>
                </a:solidFill>
                <a:latin typeface="Consolas" panose="020B0609020204030204" pitchFamily="49" charset="0"/>
              </a:rPr>
              <a:t>import</a:t>
            </a:r>
            <a:r>
              <a:rPr lang="en-US">
                <a:solidFill>
                  <a:srgbClr val="000000"/>
                </a:solidFill>
                <a:latin typeface="Consolas" panose="020B0609020204030204" pitchFamily="49" charset="0"/>
              </a:rPr>
              <a:t> { Router } </a:t>
            </a:r>
            <a:r>
              <a:rPr lang="en-US">
                <a:solidFill>
                  <a:srgbClr val="0000FF"/>
                </a:solidFill>
                <a:latin typeface="Consolas" panose="020B0609020204030204" pitchFamily="49" charset="0"/>
              </a:rPr>
              <a:t>from</a:t>
            </a:r>
            <a:r>
              <a:rPr lang="en-US">
                <a:solidFill>
                  <a:srgbClr val="000000"/>
                </a:solidFill>
                <a:latin typeface="Consolas" panose="020B0609020204030204" pitchFamily="49" charset="0"/>
              </a:rPr>
              <a:t> </a:t>
            </a:r>
            <a:r>
              <a:rPr lang="en-US">
                <a:solidFill>
                  <a:srgbClr val="A31515"/>
                </a:solidFill>
                <a:latin typeface="Consolas" panose="020B0609020204030204" pitchFamily="49" charset="0"/>
              </a:rPr>
              <a:t>'@angular/router'</a:t>
            </a:r>
            <a:r>
              <a:rPr lang="en-US">
                <a:solidFill>
                  <a:srgbClr val="000000"/>
                </a:solidFill>
                <a:latin typeface="Consolas" panose="020B0609020204030204" pitchFamily="49" charset="0"/>
              </a:rPr>
              <a:t>;</a:t>
            </a:r>
          </a:p>
          <a:p>
            <a:pPr marL="114300" indent="0">
              <a:buNone/>
            </a:pPr>
            <a:br>
              <a:rPr lang="en-US">
                <a:solidFill>
                  <a:srgbClr val="000000"/>
                </a:solidFill>
                <a:latin typeface="Consolas" panose="020B0609020204030204" pitchFamily="49" charset="0"/>
              </a:rPr>
            </a:br>
            <a:r>
              <a:rPr lang="en-US">
                <a:solidFill>
                  <a:srgbClr val="000000"/>
                </a:solidFill>
                <a:latin typeface="Consolas" panose="020B0609020204030204" pitchFamily="49" charset="0"/>
              </a:rPr>
              <a:t>@Component({</a:t>
            </a:r>
          </a:p>
          <a:p>
            <a:pPr marL="114300" indent="0">
              <a:buNone/>
            </a:pPr>
            <a:r>
              <a:rPr lang="en-US">
                <a:solidFill>
                  <a:srgbClr val="000000"/>
                </a:solidFill>
                <a:latin typeface="Consolas" panose="020B0609020204030204" pitchFamily="49" charset="0"/>
              </a:rPr>
              <a:t>  selector: </a:t>
            </a:r>
            <a:r>
              <a:rPr lang="en-US">
                <a:solidFill>
                  <a:srgbClr val="A31515"/>
                </a:solidFill>
                <a:latin typeface="Consolas" panose="020B0609020204030204" pitchFamily="49" charset="0"/>
              </a:rPr>
              <a:t>'app-tabs'</a:t>
            </a:r>
            <a:r>
              <a:rPr lang="en-US">
                <a:solidFill>
                  <a:srgbClr val="000000"/>
                </a:solidFill>
                <a:latin typeface="Consolas" panose="020B0609020204030204" pitchFamily="49" charset="0"/>
              </a:rPr>
              <a:t>,</a:t>
            </a:r>
          </a:p>
          <a:p>
            <a:pPr marL="114300" indent="0">
              <a:buNone/>
            </a:pPr>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templateUrl</a:t>
            </a:r>
            <a:r>
              <a:rPr lang="en-US">
                <a:solidFill>
                  <a:srgbClr val="000000"/>
                </a:solidFill>
                <a:latin typeface="Consolas" panose="020B0609020204030204" pitchFamily="49" charset="0"/>
              </a:rPr>
              <a:t>: </a:t>
            </a:r>
            <a:r>
              <a:rPr lang="en-US">
                <a:solidFill>
                  <a:srgbClr val="A31515"/>
                </a:solidFill>
                <a:latin typeface="Consolas" panose="020B0609020204030204" pitchFamily="49" charset="0"/>
              </a:rPr>
              <a:t>'tabs.page.html'</a:t>
            </a:r>
            <a:r>
              <a:rPr lang="en-US">
                <a:solidFill>
                  <a:srgbClr val="000000"/>
                </a:solidFill>
                <a:latin typeface="Consolas" panose="020B0609020204030204" pitchFamily="49" charset="0"/>
              </a:rPr>
              <a:t>,</a:t>
            </a:r>
          </a:p>
          <a:p>
            <a:pPr marL="114300" indent="0">
              <a:buNone/>
            </a:pPr>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styleUrls</a:t>
            </a:r>
            <a:r>
              <a:rPr lang="en-US">
                <a:solidFill>
                  <a:srgbClr val="000000"/>
                </a:solidFill>
                <a:latin typeface="Consolas" panose="020B0609020204030204" pitchFamily="49" charset="0"/>
              </a:rPr>
              <a:t>: [</a:t>
            </a:r>
            <a:r>
              <a:rPr lang="en-US">
                <a:solidFill>
                  <a:srgbClr val="A31515"/>
                </a:solidFill>
                <a:latin typeface="Consolas" panose="020B0609020204030204" pitchFamily="49" charset="0"/>
              </a:rPr>
              <a:t>'</a:t>
            </a:r>
            <a:r>
              <a:rPr lang="en-US" err="1">
                <a:solidFill>
                  <a:srgbClr val="A31515"/>
                </a:solidFill>
                <a:latin typeface="Consolas" panose="020B0609020204030204" pitchFamily="49" charset="0"/>
              </a:rPr>
              <a:t>tabs.page.scss</a:t>
            </a:r>
            <a:r>
              <a:rPr lang="en-US">
                <a:solidFill>
                  <a:srgbClr val="A31515"/>
                </a:solidFill>
                <a:latin typeface="Consolas" panose="020B0609020204030204" pitchFamily="49" charset="0"/>
              </a:rPr>
              <a:t>'</a:t>
            </a:r>
            <a:r>
              <a:rPr lang="en-US">
                <a:solidFill>
                  <a:srgbClr val="000000"/>
                </a:solidFill>
                <a:latin typeface="Consolas" panose="020B0609020204030204" pitchFamily="49" charset="0"/>
              </a:rPr>
              <a:t>]</a:t>
            </a:r>
          </a:p>
          <a:p>
            <a:pPr marL="114300" indent="0">
              <a:buNone/>
            </a:pPr>
            <a:r>
              <a:rPr lang="en-US">
                <a:solidFill>
                  <a:srgbClr val="000000"/>
                </a:solidFill>
                <a:latin typeface="Consolas" panose="020B0609020204030204" pitchFamily="49" charset="0"/>
              </a:rPr>
              <a:t>})</a:t>
            </a:r>
          </a:p>
          <a:p>
            <a:pPr marL="114300" indent="0">
              <a:buNone/>
            </a:pPr>
            <a:r>
              <a:rPr lang="en-US">
                <a:solidFill>
                  <a:srgbClr val="0000FF"/>
                </a:solidFill>
                <a:latin typeface="Consolas" panose="020B0609020204030204" pitchFamily="49" charset="0"/>
              </a:rPr>
              <a:t>export</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class</a:t>
            </a:r>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TabsPage</a:t>
            </a:r>
            <a:r>
              <a:rPr lang="en-US">
                <a:solidFill>
                  <a:srgbClr val="000000"/>
                </a:solidFill>
                <a:latin typeface="Consolas" panose="020B0609020204030204" pitchFamily="49" charset="0"/>
              </a:rPr>
              <a:t> {</a:t>
            </a:r>
          </a:p>
          <a:p>
            <a:pPr marL="114300" indent="0">
              <a:buNone/>
            </a:pPr>
            <a:br>
              <a:rPr lang="en-US">
                <a:solidFill>
                  <a:srgbClr val="000000"/>
                </a:solidFill>
                <a:latin typeface="Consolas" panose="020B0609020204030204" pitchFamily="49" charset="0"/>
              </a:rPr>
            </a:b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constructor</a:t>
            </a:r>
            <a:r>
              <a:rPr lang="en-US">
                <a:solidFill>
                  <a:srgbClr val="000000"/>
                </a:solidFill>
                <a:latin typeface="Consolas" panose="020B0609020204030204" pitchFamily="49" charset="0"/>
              </a:rPr>
              <a:t>(</a:t>
            </a:r>
            <a:r>
              <a:rPr lang="en-US">
                <a:solidFill>
                  <a:srgbClr val="0000FF"/>
                </a:solidFill>
                <a:latin typeface="Consolas" panose="020B0609020204030204" pitchFamily="49" charset="0"/>
              </a:rPr>
              <a:t>private</a:t>
            </a:r>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afAuth</a:t>
            </a:r>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AngularFireAuth</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private</a:t>
            </a:r>
            <a:r>
              <a:rPr lang="en-US">
                <a:solidFill>
                  <a:srgbClr val="000000"/>
                </a:solidFill>
                <a:latin typeface="Consolas" panose="020B0609020204030204" pitchFamily="49" charset="0"/>
              </a:rPr>
              <a:t> router: Router) {</a:t>
            </a:r>
          </a:p>
          <a:p>
            <a:pPr marL="114300" indent="0">
              <a:buNone/>
            </a:pPr>
            <a:r>
              <a:rPr lang="en-US">
                <a:solidFill>
                  <a:srgbClr val="000000"/>
                </a:solidFill>
                <a:latin typeface="Consolas" panose="020B0609020204030204" pitchFamily="49" charset="0"/>
              </a:rPr>
              <a:t>    </a:t>
            </a:r>
            <a:r>
              <a:rPr lang="en-US" err="1">
                <a:solidFill>
                  <a:srgbClr val="0000FF"/>
                </a:solidFill>
                <a:latin typeface="Consolas" panose="020B0609020204030204" pitchFamily="49" charset="0"/>
              </a:rPr>
              <a:t>const</a:t>
            </a:r>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authObserver</a:t>
            </a:r>
            <a:r>
              <a:rPr lang="en-US">
                <a:solidFill>
                  <a:srgbClr val="000000"/>
                </a:solidFill>
                <a:latin typeface="Consolas" panose="020B0609020204030204" pitchFamily="49" charset="0"/>
              </a:rPr>
              <a:t> = </a:t>
            </a:r>
            <a:r>
              <a:rPr lang="en-US" err="1">
                <a:solidFill>
                  <a:srgbClr val="000000"/>
                </a:solidFill>
                <a:latin typeface="Consolas" panose="020B0609020204030204" pitchFamily="49" charset="0"/>
              </a:rPr>
              <a:t>afAuth.authState.subscribe</a:t>
            </a:r>
            <a:r>
              <a:rPr lang="en-US">
                <a:solidFill>
                  <a:srgbClr val="000000"/>
                </a:solidFill>
                <a:latin typeface="Consolas" panose="020B0609020204030204" pitchFamily="49" charset="0"/>
              </a:rPr>
              <a:t>( </a:t>
            </a:r>
          </a:p>
          <a:p>
            <a:pPr marL="114300" indent="0">
              <a:buNone/>
            </a:pPr>
            <a:r>
              <a:rPr lang="en-US">
                <a:solidFill>
                  <a:srgbClr val="000000"/>
                </a:solidFill>
                <a:latin typeface="Consolas" panose="020B0609020204030204" pitchFamily="49" charset="0"/>
              </a:rPr>
              <a:t>      user </a:t>
            </a:r>
            <a:r>
              <a:rPr lang="en-US">
                <a:solidFill>
                  <a:srgbClr val="0000FF"/>
                </a:solidFill>
                <a:latin typeface="Consolas" panose="020B0609020204030204" pitchFamily="49" charset="0"/>
              </a:rPr>
              <a:t>=&gt;</a:t>
            </a:r>
            <a:r>
              <a:rPr lang="en-US">
                <a:solidFill>
                  <a:srgbClr val="000000"/>
                </a:solidFill>
                <a:latin typeface="Consolas" panose="020B0609020204030204" pitchFamily="49" charset="0"/>
              </a:rPr>
              <a:t> {</a:t>
            </a:r>
          </a:p>
          <a:p>
            <a:pPr marL="114300" indent="0">
              <a:buNone/>
            </a:pP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if</a:t>
            </a:r>
            <a:r>
              <a:rPr lang="en-US">
                <a:solidFill>
                  <a:srgbClr val="000000"/>
                </a:solidFill>
                <a:latin typeface="Consolas" panose="020B0609020204030204" pitchFamily="49" charset="0"/>
              </a:rPr>
              <a:t> (user) {</a:t>
            </a:r>
          </a:p>
          <a:p>
            <a:pPr marL="114300" indent="0">
              <a:buNone/>
            </a:pPr>
            <a:r>
              <a:rPr lang="en-US">
                <a:solidFill>
                  <a:srgbClr val="000000"/>
                </a:solidFill>
                <a:latin typeface="Consolas" panose="020B0609020204030204" pitchFamily="49" charset="0"/>
              </a:rPr>
              <a:t>        alert(</a:t>
            </a:r>
            <a:r>
              <a:rPr lang="en-US">
                <a:solidFill>
                  <a:srgbClr val="A31515"/>
                </a:solidFill>
                <a:latin typeface="Consolas" panose="020B0609020204030204" pitchFamily="49" charset="0"/>
              </a:rPr>
              <a:t>"User signed in"</a:t>
            </a:r>
            <a:r>
              <a:rPr lang="en-US">
                <a:solidFill>
                  <a:srgbClr val="000000"/>
                </a:solidFill>
                <a:latin typeface="Consolas" panose="020B0609020204030204" pitchFamily="49" charset="0"/>
              </a:rPr>
              <a:t>);</a:t>
            </a:r>
          </a:p>
          <a:p>
            <a:pPr marL="114300" indent="0">
              <a:buNone/>
            </a:pPr>
            <a:r>
              <a:rPr lang="en-US">
                <a:solidFill>
                  <a:srgbClr val="000000"/>
                </a:solidFill>
                <a:latin typeface="Consolas" panose="020B0609020204030204" pitchFamily="49" charset="0"/>
              </a:rPr>
              <a:t>        </a:t>
            </a:r>
            <a:r>
              <a:rPr lang="en-US" err="1">
                <a:solidFill>
                  <a:srgbClr val="0000FF"/>
                </a:solidFill>
                <a:latin typeface="Consolas" panose="020B0609020204030204" pitchFamily="49" charset="0"/>
              </a:rPr>
              <a:t>this</a:t>
            </a:r>
            <a:r>
              <a:rPr lang="en-US" err="1">
                <a:solidFill>
                  <a:srgbClr val="000000"/>
                </a:solidFill>
                <a:latin typeface="Consolas" panose="020B0609020204030204" pitchFamily="49" charset="0"/>
              </a:rPr>
              <a:t>.router.navigate</a:t>
            </a:r>
            <a:r>
              <a:rPr lang="en-US">
                <a:solidFill>
                  <a:srgbClr val="000000"/>
                </a:solidFill>
                <a:latin typeface="Consolas" panose="020B0609020204030204" pitchFamily="49" charset="0"/>
              </a:rPr>
              <a:t>([</a:t>
            </a:r>
            <a:r>
              <a:rPr lang="en-US">
                <a:solidFill>
                  <a:srgbClr val="A31515"/>
                </a:solidFill>
                <a:latin typeface="Consolas" panose="020B0609020204030204" pitchFamily="49" charset="0"/>
              </a:rPr>
              <a:t>'/tabs/tab1'</a:t>
            </a:r>
            <a:r>
              <a:rPr lang="en-US">
                <a:solidFill>
                  <a:srgbClr val="000000"/>
                </a:solidFill>
                <a:latin typeface="Consolas" panose="020B0609020204030204" pitchFamily="49" charset="0"/>
              </a:rPr>
              <a:t>]);</a:t>
            </a:r>
          </a:p>
          <a:p>
            <a:pPr marL="114300" indent="0">
              <a:buNone/>
            </a:pPr>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authObserver.unsubscribe</a:t>
            </a:r>
            <a:r>
              <a:rPr lang="en-US">
                <a:solidFill>
                  <a:srgbClr val="000000"/>
                </a:solidFill>
                <a:latin typeface="Consolas" panose="020B0609020204030204" pitchFamily="49" charset="0"/>
              </a:rPr>
              <a:t>();</a:t>
            </a:r>
          </a:p>
          <a:p>
            <a:pPr marL="114300" indent="0">
              <a:buNone/>
            </a:pPr>
            <a:r>
              <a:rPr lang="en-US">
                <a:solidFill>
                  <a:srgbClr val="000000"/>
                </a:solidFill>
                <a:latin typeface="Consolas" panose="020B0609020204030204" pitchFamily="49" charset="0"/>
              </a:rPr>
              <a:t>       } </a:t>
            </a:r>
            <a:r>
              <a:rPr lang="en-US">
                <a:solidFill>
                  <a:srgbClr val="0000FF"/>
                </a:solidFill>
                <a:latin typeface="Consolas" panose="020B0609020204030204" pitchFamily="49" charset="0"/>
              </a:rPr>
              <a:t>else</a:t>
            </a:r>
            <a:r>
              <a:rPr lang="en-US">
                <a:solidFill>
                  <a:srgbClr val="000000"/>
                </a:solidFill>
                <a:latin typeface="Consolas" panose="020B0609020204030204" pitchFamily="49" charset="0"/>
              </a:rPr>
              <a:t> {</a:t>
            </a:r>
          </a:p>
          <a:p>
            <a:pPr marL="114300" indent="0">
              <a:buNone/>
            </a:pPr>
            <a:r>
              <a:rPr lang="en-US">
                <a:solidFill>
                  <a:srgbClr val="000000"/>
                </a:solidFill>
                <a:latin typeface="Consolas" panose="020B0609020204030204" pitchFamily="49" charset="0"/>
              </a:rPr>
              <a:t>        alert(</a:t>
            </a:r>
            <a:r>
              <a:rPr lang="en-US">
                <a:solidFill>
                  <a:srgbClr val="A31515"/>
                </a:solidFill>
                <a:latin typeface="Consolas" panose="020B0609020204030204" pitchFamily="49" charset="0"/>
              </a:rPr>
              <a:t>"User signed OUT"</a:t>
            </a:r>
            <a:r>
              <a:rPr lang="en-US">
                <a:solidFill>
                  <a:srgbClr val="000000"/>
                </a:solidFill>
                <a:latin typeface="Consolas" panose="020B0609020204030204" pitchFamily="49" charset="0"/>
              </a:rPr>
              <a:t>);</a:t>
            </a:r>
          </a:p>
          <a:p>
            <a:pPr marL="114300" indent="0">
              <a:buNone/>
            </a:pPr>
            <a:r>
              <a:rPr lang="en-US">
                <a:solidFill>
                  <a:srgbClr val="000000"/>
                </a:solidFill>
                <a:latin typeface="Consolas" panose="020B0609020204030204" pitchFamily="49" charset="0"/>
              </a:rPr>
              <a:t>        </a:t>
            </a:r>
            <a:r>
              <a:rPr lang="en-US" err="1">
                <a:solidFill>
                  <a:srgbClr val="0000FF"/>
                </a:solidFill>
                <a:latin typeface="Consolas" panose="020B0609020204030204" pitchFamily="49" charset="0"/>
              </a:rPr>
              <a:t>this</a:t>
            </a:r>
            <a:r>
              <a:rPr lang="en-US" err="1">
                <a:solidFill>
                  <a:srgbClr val="000000"/>
                </a:solidFill>
                <a:latin typeface="Consolas" panose="020B0609020204030204" pitchFamily="49" charset="0"/>
              </a:rPr>
              <a:t>.router.navigate</a:t>
            </a:r>
            <a:r>
              <a:rPr lang="en-US">
                <a:solidFill>
                  <a:srgbClr val="000000"/>
                </a:solidFill>
                <a:latin typeface="Consolas" panose="020B0609020204030204" pitchFamily="49" charset="0"/>
              </a:rPr>
              <a:t>([</a:t>
            </a:r>
            <a:r>
              <a:rPr lang="en-US">
                <a:solidFill>
                  <a:srgbClr val="A31515"/>
                </a:solidFill>
                <a:latin typeface="Consolas" panose="020B0609020204030204" pitchFamily="49" charset="0"/>
              </a:rPr>
              <a:t>'/tabs/tab3'</a:t>
            </a:r>
            <a:r>
              <a:rPr lang="en-US">
                <a:solidFill>
                  <a:srgbClr val="000000"/>
                </a:solidFill>
                <a:latin typeface="Consolas" panose="020B0609020204030204" pitchFamily="49" charset="0"/>
              </a:rPr>
              <a:t>]);  </a:t>
            </a:r>
            <a:r>
              <a:rPr lang="en-US" b="1">
                <a:solidFill>
                  <a:srgbClr val="000000"/>
                </a:solidFill>
                <a:latin typeface="Consolas" panose="020B0609020204030204" pitchFamily="49" charset="0"/>
              </a:rPr>
              <a:t>//login page</a:t>
            </a:r>
          </a:p>
          <a:p>
            <a:pPr marL="114300" indent="0">
              <a:buNone/>
            </a:pPr>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authObserver.unsubscribe</a:t>
            </a:r>
            <a:r>
              <a:rPr lang="en-US">
                <a:solidFill>
                  <a:srgbClr val="000000"/>
                </a:solidFill>
                <a:latin typeface="Consolas" panose="020B0609020204030204" pitchFamily="49" charset="0"/>
              </a:rPr>
              <a:t>();</a:t>
            </a:r>
          </a:p>
          <a:p>
            <a:pPr marL="114300" indent="0">
              <a:buNone/>
            </a:pPr>
            <a:r>
              <a:rPr lang="en-US">
                <a:solidFill>
                  <a:srgbClr val="000000"/>
                </a:solidFill>
                <a:latin typeface="Consolas" panose="020B0609020204030204" pitchFamily="49" charset="0"/>
              </a:rPr>
              <a:t>       }</a:t>
            </a:r>
          </a:p>
          <a:p>
            <a:pPr marL="114300" indent="0">
              <a:buNone/>
            </a:pPr>
            <a:r>
              <a:rPr lang="en-US">
                <a:solidFill>
                  <a:srgbClr val="000000"/>
                </a:solidFill>
                <a:latin typeface="Consolas" panose="020B0609020204030204" pitchFamily="49" charset="0"/>
              </a:rPr>
              <a:t>      });</a:t>
            </a:r>
          </a:p>
          <a:p>
            <a:pPr marL="114300" indent="0">
              <a:buNone/>
            </a:pPr>
            <a:r>
              <a:rPr lang="en-US">
                <a:solidFill>
                  <a:srgbClr val="000000"/>
                </a:solidFill>
                <a:latin typeface="Consolas" panose="020B0609020204030204" pitchFamily="49" charset="0"/>
              </a:rPr>
              <a:t>      </a:t>
            </a:r>
          </a:p>
          <a:p>
            <a:pPr marL="114300" indent="0">
              <a:buNone/>
            </a:pPr>
            <a:r>
              <a:rPr lang="en-US">
                <a:solidFill>
                  <a:srgbClr val="000000"/>
                </a:solidFill>
                <a:latin typeface="Consolas" panose="020B0609020204030204" pitchFamily="49" charset="0"/>
              </a:rPr>
              <a:t>  }</a:t>
            </a:r>
          </a:p>
          <a:p>
            <a:pPr marL="114300" indent="0">
              <a:buNone/>
            </a:pPr>
            <a:endParaRPr lang="en-US"/>
          </a:p>
        </p:txBody>
      </p:sp>
    </p:spTree>
    <p:extLst>
      <p:ext uri="{BB962C8B-B14F-4D97-AF65-F5344CB8AC3E}">
        <p14:creationId xmlns:p14="http://schemas.microsoft.com/office/powerpoint/2010/main" val="63788804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Explain</a:t>
            </a:r>
          </a:p>
        </p:txBody>
      </p:sp>
      <p:sp>
        <p:nvSpPr>
          <p:cNvPr id="3" name="Content Placeholder 2"/>
          <p:cNvSpPr>
            <a:spLocks noGrp="1"/>
          </p:cNvSpPr>
          <p:nvPr>
            <p:ph idx="1"/>
          </p:nvPr>
        </p:nvSpPr>
        <p:spPr/>
        <p:txBody>
          <a:bodyPr/>
          <a:lstStyle/>
          <a:p>
            <a:r>
              <a:rPr lang="en-US"/>
              <a:t>The subscribe function will listen for </a:t>
            </a:r>
            <a:r>
              <a:rPr lang="en-US" err="1"/>
              <a:t>auth</a:t>
            </a:r>
            <a:r>
              <a:rPr lang="en-US"/>
              <a:t> changes, if there’s a logged-in user the app will send you to the </a:t>
            </a:r>
            <a:r>
              <a:rPr lang="en-US" err="1"/>
              <a:t>HomePage</a:t>
            </a:r>
            <a:r>
              <a:rPr lang="en-US"/>
              <a:t> if not, it’ll get redirected to the </a:t>
            </a:r>
            <a:r>
              <a:rPr lang="en-US" err="1"/>
              <a:t>LoginPage</a:t>
            </a:r>
            <a:r>
              <a:rPr lang="en-US"/>
              <a:t> where it’ll be able to either log-in or start using the app anonymously.</a:t>
            </a:r>
          </a:p>
          <a:p>
            <a:endParaRPr lang="en-US"/>
          </a:p>
        </p:txBody>
      </p:sp>
    </p:spTree>
    <p:extLst>
      <p:ext uri="{BB962C8B-B14F-4D97-AF65-F5344CB8AC3E}">
        <p14:creationId xmlns:p14="http://schemas.microsoft.com/office/powerpoint/2010/main" val="220468315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Step #3: Create The </a:t>
            </a:r>
            <a:br>
              <a:rPr lang="en-US" b="1"/>
            </a:br>
            <a:r>
              <a:rPr lang="en-US" b="1"/>
              <a:t>                               </a:t>
            </a:r>
            <a:r>
              <a:rPr lang="en-US" b="1" err="1">
                <a:solidFill>
                  <a:schemeClr val="tx1"/>
                </a:solidFill>
              </a:rPr>
              <a:t>Auth</a:t>
            </a:r>
            <a:r>
              <a:rPr lang="en-US" b="1"/>
              <a:t> </a:t>
            </a:r>
            <a:r>
              <a:rPr lang="en-US" b="1">
                <a:solidFill>
                  <a:schemeClr val="tx1"/>
                </a:solidFill>
              </a:rPr>
              <a:t>Provider</a:t>
            </a:r>
            <a:endParaRPr lang="en-US">
              <a:solidFill>
                <a:schemeClr val="tx1"/>
              </a:solidFill>
            </a:endParaRPr>
          </a:p>
        </p:txBody>
      </p:sp>
      <p:sp>
        <p:nvSpPr>
          <p:cNvPr id="3" name="Content Placeholder 2"/>
          <p:cNvSpPr>
            <a:spLocks noGrp="1"/>
          </p:cNvSpPr>
          <p:nvPr>
            <p:ph idx="1"/>
          </p:nvPr>
        </p:nvSpPr>
        <p:spPr/>
        <p:txBody>
          <a:bodyPr>
            <a:normAutofit/>
          </a:bodyPr>
          <a:lstStyle/>
          <a:p>
            <a:pPr marL="114300" indent="0">
              <a:buNone/>
            </a:pPr>
            <a:endParaRPr lang="en-US" sz="1800">
              <a:solidFill>
                <a:srgbClr val="0000FF"/>
              </a:solidFill>
              <a:latin typeface="Consolas"/>
            </a:endParaRPr>
          </a:p>
          <a:p>
            <a:pPr marL="114300" indent="0">
              <a:buNone/>
            </a:pPr>
            <a:r>
              <a:rPr lang="en-US" sz="1800">
                <a:solidFill>
                  <a:srgbClr val="0000FF"/>
                </a:solidFill>
                <a:latin typeface="Consolas"/>
              </a:rPr>
              <a:t>import</a:t>
            </a:r>
            <a:r>
              <a:rPr lang="en-US" sz="1800">
                <a:solidFill>
                  <a:srgbClr val="000000"/>
                </a:solidFill>
                <a:latin typeface="Consolas"/>
              </a:rPr>
              <a:t> { </a:t>
            </a:r>
            <a:r>
              <a:rPr lang="en-US" sz="1800" err="1">
                <a:solidFill>
                  <a:srgbClr val="000000"/>
                </a:solidFill>
                <a:latin typeface="Consolas"/>
              </a:rPr>
              <a:t>AngularFireAuth</a:t>
            </a:r>
            <a:r>
              <a:rPr lang="en-US" sz="1800">
                <a:solidFill>
                  <a:srgbClr val="000000"/>
                </a:solidFill>
                <a:latin typeface="Consolas"/>
              </a:rPr>
              <a:t> } </a:t>
            </a:r>
            <a:r>
              <a:rPr lang="en-US" sz="1800">
                <a:solidFill>
                  <a:srgbClr val="0000FF"/>
                </a:solidFill>
                <a:latin typeface="Consolas"/>
              </a:rPr>
              <a:t>from</a:t>
            </a:r>
            <a:r>
              <a:rPr lang="en-US" sz="1800">
                <a:solidFill>
                  <a:srgbClr val="000000"/>
                </a:solidFill>
                <a:latin typeface="Consolas"/>
              </a:rPr>
              <a:t> </a:t>
            </a:r>
            <a:r>
              <a:rPr lang="en-US" sz="1800">
                <a:solidFill>
                  <a:srgbClr val="A31515"/>
                </a:solidFill>
                <a:latin typeface="Consolas"/>
              </a:rPr>
              <a:t>'angularfire2/</a:t>
            </a:r>
            <a:r>
              <a:rPr lang="en-US" sz="1800" err="1">
                <a:solidFill>
                  <a:srgbClr val="A31515"/>
                </a:solidFill>
                <a:latin typeface="Consolas"/>
              </a:rPr>
              <a:t>auth</a:t>
            </a:r>
            <a:r>
              <a:rPr lang="en-US" sz="1800">
                <a:solidFill>
                  <a:srgbClr val="A31515"/>
                </a:solidFill>
                <a:latin typeface="Consolas"/>
              </a:rPr>
              <a:t>'</a:t>
            </a:r>
            <a:r>
              <a:rPr lang="en-US" sz="1800">
                <a:solidFill>
                  <a:srgbClr val="000000"/>
                </a:solidFill>
                <a:latin typeface="Consolas"/>
              </a:rPr>
              <a:t>;</a:t>
            </a:r>
          </a:p>
          <a:p>
            <a:pPr marL="114300" indent="0">
              <a:buNone/>
            </a:pPr>
            <a:r>
              <a:rPr lang="en-US" sz="1800">
                <a:solidFill>
                  <a:srgbClr val="0000FF"/>
                </a:solidFill>
                <a:latin typeface="Consolas"/>
              </a:rPr>
              <a:t>import</a:t>
            </a:r>
            <a:r>
              <a:rPr lang="en-US" sz="1800">
                <a:solidFill>
                  <a:srgbClr val="000000"/>
                </a:solidFill>
                <a:latin typeface="Consolas"/>
              </a:rPr>
              <a:t> </a:t>
            </a:r>
            <a:r>
              <a:rPr lang="en-US" sz="1800">
                <a:solidFill>
                  <a:srgbClr val="0000FF"/>
                </a:solidFill>
                <a:latin typeface="Consolas"/>
              </a:rPr>
              <a:t>*</a:t>
            </a:r>
            <a:r>
              <a:rPr lang="en-US" sz="1800">
                <a:solidFill>
                  <a:srgbClr val="000000"/>
                </a:solidFill>
                <a:latin typeface="Consolas"/>
              </a:rPr>
              <a:t> </a:t>
            </a:r>
            <a:r>
              <a:rPr lang="en-US" sz="1800">
                <a:solidFill>
                  <a:srgbClr val="0000FF"/>
                </a:solidFill>
                <a:latin typeface="Consolas"/>
              </a:rPr>
              <a:t>as</a:t>
            </a:r>
            <a:r>
              <a:rPr lang="en-US" sz="1800">
                <a:solidFill>
                  <a:srgbClr val="000000"/>
                </a:solidFill>
                <a:latin typeface="Consolas"/>
              </a:rPr>
              <a:t> firebase </a:t>
            </a:r>
            <a:r>
              <a:rPr lang="en-US" sz="1800">
                <a:solidFill>
                  <a:srgbClr val="0000FF"/>
                </a:solidFill>
                <a:latin typeface="Consolas"/>
              </a:rPr>
              <a:t>from</a:t>
            </a:r>
            <a:r>
              <a:rPr lang="en-US" sz="1800">
                <a:solidFill>
                  <a:srgbClr val="000000"/>
                </a:solidFill>
                <a:latin typeface="Consolas"/>
              </a:rPr>
              <a:t> </a:t>
            </a:r>
            <a:r>
              <a:rPr lang="en-US" sz="1800">
                <a:solidFill>
                  <a:srgbClr val="A31515"/>
                </a:solidFill>
                <a:latin typeface="Consolas"/>
              </a:rPr>
              <a:t>'firebase/app'</a:t>
            </a:r>
            <a:r>
              <a:rPr lang="en-US" sz="1800">
                <a:solidFill>
                  <a:srgbClr val="000000"/>
                </a:solidFill>
                <a:latin typeface="Consolas"/>
              </a:rPr>
              <a:t>;</a:t>
            </a:r>
          </a:p>
          <a:p>
            <a:pPr marL="114300" indent="0">
              <a:buNone/>
            </a:pPr>
            <a:r>
              <a:rPr lang="en-US" sz="1800">
                <a:solidFill>
                  <a:srgbClr val="0000FF"/>
                </a:solidFill>
                <a:latin typeface="Consolas"/>
              </a:rPr>
              <a:t>import</a:t>
            </a:r>
            <a:r>
              <a:rPr lang="en-US" sz="1800">
                <a:solidFill>
                  <a:srgbClr val="000000"/>
                </a:solidFill>
                <a:latin typeface="Consolas"/>
              </a:rPr>
              <a:t> { Observable } </a:t>
            </a:r>
            <a:r>
              <a:rPr lang="en-US" sz="1800">
                <a:solidFill>
                  <a:srgbClr val="0000FF"/>
                </a:solidFill>
                <a:latin typeface="Consolas"/>
              </a:rPr>
              <a:t>from</a:t>
            </a:r>
            <a:r>
              <a:rPr lang="en-US" sz="1800">
                <a:solidFill>
                  <a:srgbClr val="000000"/>
                </a:solidFill>
                <a:latin typeface="Consolas"/>
              </a:rPr>
              <a:t> </a:t>
            </a:r>
            <a:r>
              <a:rPr lang="en-US" sz="1800">
                <a:solidFill>
                  <a:srgbClr val="A31515"/>
                </a:solidFill>
                <a:latin typeface="Consolas"/>
              </a:rPr>
              <a:t>'</a:t>
            </a:r>
            <a:r>
              <a:rPr lang="en-US" sz="1800" err="1">
                <a:solidFill>
                  <a:srgbClr val="A31515"/>
                </a:solidFill>
                <a:latin typeface="Consolas"/>
              </a:rPr>
              <a:t>rxjs</a:t>
            </a:r>
            <a:r>
              <a:rPr lang="en-US" sz="1800">
                <a:solidFill>
                  <a:srgbClr val="A31515"/>
                </a:solidFill>
                <a:latin typeface="Consolas"/>
              </a:rPr>
              <a:t>/Observable'</a:t>
            </a:r>
            <a:r>
              <a:rPr lang="en-US" sz="1800">
                <a:solidFill>
                  <a:srgbClr val="000000"/>
                </a:solidFill>
                <a:latin typeface="Consolas"/>
              </a:rPr>
              <a:t>;</a:t>
            </a:r>
          </a:p>
          <a:p>
            <a:pPr marL="114300" indent="0">
              <a:buNone/>
            </a:pPr>
            <a:endParaRPr lang="en-US" sz="1800">
              <a:solidFill>
                <a:srgbClr val="000000"/>
              </a:solidFill>
              <a:latin typeface="Consolas"/>
            </a:endParaRPr>
          </a:p>
          <a:p>
            <a:pPr marL="114300" indent="0">
              <a:buNone/>
            </a:pPr>
            <a:r>
              <a:rPr lang="en-US" sz="1800">
                <a:solidFill>
                  <a:srgbClr val="000000"/>
                </a:solidFill>
                <a:latin typeface="Consolas"/>
              </a:rPr>
              <a:t>@Injectable()</a:t>
            </a:r>
          </a:p>
          <a:p>
            <a:pPr marL="114300" indent="0">
              <a:buNone/>
            </a:pPr>
            <a:r>
              <a:rPr lang="en-US" sz="1800">
                <a:solidFill>
                  <a:srgbClr val="0000FF"/>
                </a:solidFill>
                <a:latin typeface="Consolas"/>
              </a:rPr>
              <a:t>export</a:t>
            </a:r>
            <a:r>
              <a:rPr lang="en-US" sz="1800">
                <a:solidFill>
                  <a:srgbClr val="000000"/>
                </a:solidFill>
                <a:latin typeface="Consolas"/>
              </a:rPr>
              <a:t> </a:t>
            </a:r>
            <a:r>
              <a:rPr lang="en-US" sz="1800">
                <a:solidFill>
                  <a:srgbClr val="0000FF"/>
                </a:solidFill>
                <a:latin typeface="Consolas"/>
              </a:rPr>
              <a:t>class</a:t>
            </a:r>
            <a:r>
              <a:rPr lang="en-US" sz="1800">
                <a:solidFill>
                  <a:srgbClr val="000000"/>
                </a:solidFill>
                <a:latin typeface="Consolas"/>
              </a:rPr>
              <a:t> </a:t>
            </a:r>
            <a:r>
              <a:rPr lang="en-US" sz="1800" err="1">
                <a:solidFill>
                  <a:srgbClr val="000000"/>
                </a:solidFill>
                <a:latin typeface="Consolas"/>
              </a:rPr>
              <a:t>FirebaseProvider</a:t>
            </a:r>
            <a:r>
              <a:rPr lang="en-US" sz="1800">
                <a:solidFill>
                  <a:srgbClr val="000000"/>
                </a:solidFill>
                <a:latin typeface="Consolas"/>
              </a:rPr>
              <a:t> {</a:t>
            </a:r>
          </a:p>
          <a:p>
            <a:pPr marL="114300" indent="0">
              <a:buNone/>
            </a:pPr>
            <a:endParaRPr lang="en-US" sz="1800">
              <a:solidFill>
                <a:srgbClr val="000000"/>
              </a:solidFill>
              <a:latin typeface="Consolas"/>
            </a:endParaRPr>
          </a:p>
          <a:p>
            <a:pPr marL="114300" indent="0">
              <a:buNone/>
            </a:pPr>
            <a:r>
              <a:rPr lang="en-US" sz="1800">
                <a:solidFill>
                  <a:srgbClr val="0000FF"/>
                </a:solidFill>
                <a:latin typeface="Consolas"/>
              </a:rPr>
              <a:t>public</a:t>
            </a:r>
            <a:r>
              <a:rPr lang="en-US" sz="1800">
                <a:solidFill>
                  <a:srgbClr val="000000"/>
                </a:solidFill>
                <a:latin typeface="Consolas"/>
              </a:rPr>
              <a:t> logged: </a:t>
            </a:r>
            <a:r>
              <a:rPr lang="en-US" sz="1800" err="1">
                <a:solidFill>
                  <a:srgbClr val="000000"/>
                </a:solidFill>
                <a:latin typeface="Consolas"/>
              </a:rPr>
              <a:t>boolean</a:t>
            </a:r>
            <a:r>
              <a:rPr lang="en-US" sz="1800">
                <a:solidFill>
                  <a:srgbClr val="000000"/>
                </a:solidFill>
                <a:latin typeface="Consolas"/>
              </a:rPr>
              <a:t> = </a:t>
            </a:r>
            <a:r>
              <a:rPr lang="en-US" sz="1800">
                <a:solidFill>
                  <a:srgbClr val="0000FF"/>
                </a:solidFill>
                <a:latin typeface="Consolas"/>
              </a:rPr>
              <a:t>false</a:t>
            </a:r>
            <a:r>
              <a:rPr lang="en-US" sz="1800">
                <a:solidFill>
                  <a:srgbClr val="000000"/>
                </a:solidFill>
                <a:latin typeface="Consolas"/>
              </a:rPr>
              <a:t>;</a:t>
            </a:r>
          </a:p>
          <a:p>
            <a:pPr marL="114300" indent="0">
              <a:buNone/>
            </a:pPr>
            <a:r>
              <a:rPr lang="en-US" sz="1800" b="1">
                <a:solidFill>
                  <a:srgbClr val="000000"/>
                </a:solidFill>
                <a:latin typeface="Consolas"/>
              </a:rPr>
              <a:t>user</a:t>
            </a:r>
            <a:r>
              <a:rPr lang="en-US" sz="1800">
                <a:solidFill>
                  <a:srgbClr val="000000"/>
                </a:solidFill>
                <a:latin typeface="Consolas"/>
              </a:rPr>
              <a:t>: Observable&lt;</a:t>
            </a:r>
            <a:r>
              <a:rPr lang="en-US" sz="1800" err="1">
                <a:solidFill>
                  <a:srgbClr val="000000"/>
                </a:solidFill>
                <a:latin typeface="Consolas"/>
              </a:rPr>
              <a:t>firebase.User</a:t>
            </a:r>
            <a:r>
              <a:rPr lang="en-US" sz="1800">
                <a:solidFill>
                  <a:srgbClr val="000000"/>
                </a:solidFill>
                <a:latin typeface="Consolas"/>
              </a:rPr>
              <a:t>&gt;;</a:t>
            </a:r>
          </a:p>
          <a:p>
            <a:pPr marL="114300" indent="0">
              <a:buNone/>
            </a:pPr>
            <a:br>
              <a:rPr lang="en-US" sz="1800">
                <a:solidFill>
                  <a:srgbClr val="000000"/>
                </a:solidFill>
                <a:latin typeface="Consolas"/>
              </a:rPr>
            </a:br>
            <a:r>
              <a:rPr lang="en-US" sz="1800">
                <a:solidFill>
                  <a:srgbClr val="0000FF"/>
                </a:solidFill>
                <a:latin typeface="Consolas"/>
              </a:rPr>
              <a:t>constructor</a:t>
            </a:r>
            <a:r>
              <a:rPr lang="en-US" sz="1800">
                <a:solidFill>
                  <a:srgbClr val="000000"/>
                </a:solidFill>
                <a:latin typeface="Consolas"/>
              </a:rPr>
              <a:t>(</a:t>
            </a:r>
            <a:r>
              <a:rPr lang="en-US" sz="1800">
                <a:solidFill>
                  <a:srgbClr val="0000FF"/>
                </a:solidFill>
                <a:latin typeface="Consolas"/>
              </a:rPr>
              <a:t>public</a:t>
            </a:r>
            <a:r>
              <a:rPr lang="en-US" sz="1800">
                <a:solidFill>
                  <a:srgbClr val="000000"/>
                </a:solidFill>
                <a:latin typeface="Consolas"/>
              </a:rPr>
              <a:t> </a:t>
            </a:r>
            <a:r>
              <a:rPr lang="en-US" sz="1800" err="1">
                <a:solidFill>
                  <a:srgbClr val="000000"/>
                </a:solidFill>
                <a:latin typeface="Consolas"/>
              </a:rPr>
              <a:t>afAuth</a:t>
            </a:r>
            <a:r>
              <a:rPr lang="en-US" sz="1800">
                <a:solidFill>
                  <a:srgbClr val="000000"/>
                </a:solidFill>
                <a:latin typeface="Consolas"/>
              </a:rPr>
              <a:t>: </a:t>
            </a:r>
            <a:r>
              <a:rPr lang="en-US" sz="1800" err="1">
                <a:solidFill>
                  <a:srgbClr val="000000"/>
                </a:solidFill>
                <a:latin typeface="Consolas"/>
              </a:rPr>
              <a:t>AngularFireAuth</a:t>
            </a:r>
            <a:r>
              <a:rPr lang="en-US" sz="1800">
                <a:solidFill>
                  <a:srgbClr val="000000"/>
                </a:solidFill>
                <a:latin typeface="Consolas"/>
              </a:rPr>
              <a:t>) { </a:t>
            </a:r>
          </a:p>
          <a:p>
            <a:pPr marL="114300" indent="0">
              <a:buNone/>
            </a:pPr>
            <a:r>
              <a:rPr lang="en-US" sz="1800">
                <a:solidFill>
                  <a:srgbClr val="0000FF"/>
                </a:solidFill>
                <a:latin typeface="Consolas"/>
              </a:rPr>
              <a:t>	</a:t>
            </a:r>
            <a:r>
              <a:rPr lang="en-US" sz="1800" err="1">
                <a:solidFill>
                  <a:srgbClr val="0000FF"/>
                </a:solidFill>
                <a:latin typeface="Consolas"/>
              </a:rPr>
              <a:t>this</a:t>
            </a:r>
            <a:r>
              <a:rPr lang="en-US" sz="1800" err="1">
                <a:solidFill>
                  <a:srgbClr val="000000"/>
                </a:solidFill>
                <a:latin typeface="Consolas"/>
              </a:rPr>
              <a:t>.user</a:t>
            </a:r>
            <a:r>
              <a:rPr lang="en-US" sz="1800">
                <a:solidFill>
                  <a:srgbClr val="000000"/>
                </a:solidFill>
                <a:latin typeface="Consolas"/>
              </a:rPr>
              <a:t> = </a:t>
            </a:r>
            <a:r>
              <a:rPr lang="en-US" sz="1800" err="1">
                <a:solidFill>
                  <a:srgbClr val="0000FF"/>
                </a:solidFill>
                <a:latin typeface="Consolas"/>
              </a:rPr>
              <a:t>this</a:t>
            </a:r>
            <a:r>
              <a:rPr lang="en-US" sz="1800" err="1">
                <a:solidFill>
                  <a:srgbClr val="000000"/>
                </a:solidFill>
                <a:latin typeface="Consolas"/>
              </a:rPr>
              <a:t>.afAuth.authState</a:t>
            </a:r>
            <a:r>
              <a:rPr lang="en-US" sz="1800">
                <a:solidFill>
                  <a:srgbClr val="000000"/>
                </a:solidFill>
                <a:latin typeface="Consolas"/>
              </a:rPr>
              <a:t>; </a:t>
            </a:r>
          </a:p>
          <a:p>
            <a:pPr marL="114300" indent="0">
              <a:buNone/>
            </a:pPr>
            <a:r>
              <a:rPr lang="en-US" sz="1800">
                <a:solidFill>
                  <a:srgbClr val="000000"/>
                </a:solidFill>
                <a:latin typeface="Consolas"/>
              </a:rPr>
              <a:t>}</a:t>
            </a:r>
          </a:p>
          <a:p>
            <a:pPr marL="114300" indent="0">
              <a:buNone/>
            </a:pPr>
            <a:endParaRPr lang="en-US" sz="1800">
              <a:solidFill>
                <a:srgbClr val="000000"/>
              </a:solidFill>
              <a:latin typeface="Consolas"/>
            </a:endParaRPr>
          </a:p>
          <a:p>
            <a:pPr marL="114300" indent="0">
              <a:buNone/>
            </a:pPr>
            <a:endParaRPr lang="en-US" sz="1800">
              <a:solidFill>
                <a:srgbClr val="000000"/>
              </a:solidFill>
              <a:latin typeface="Consolas"/>
            </a:endParaRPr>
          </a:p>
          <a:p>
            <a:pPr marL="114300" indent="0">
              <a:buNone/>
            </a:pPr>
            <a:endParaRPr lang="en-US" sz="1800"/>
          </a:p>
        </p:txBody>
      </p:sp>
    </p:spTree>
    <p:extLst>
      <p:ext uri="{BB962C8B-B14F-4D97-AF65-F5344CB8AC3E}">
        <p14:creationId xmlns:p14="http://schemas.microsoft.com/office/powerpoint/2010/main" val="323161743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Step #4: Create The Login Page</a:t>
            </a:r>
            <a:endParaRPr lang="en-US"/>
          </a:p>
        </p:txBody>
      </p:sp>
      <p:sp>
        <p:nvSpPr>
          <p:cNvPr id="3" name="Content Placeholder 2"/>
          <p:cNvSpPr>
            <a:spLocks noGrp="1"/>
          </p:cNvSpPr>
          <p:nvPr>
            <p:ph idx="1"/>
          </p:nvPr>
        </p:nvSpPr>
        <p:spPr/>
        <p:txBody>
          <a:bodyPr>
            <a:normAutofit/>
          </a:bodyPr>
          <a:lstStyle/>
          <a:p>
            <a:pPr marL="114300" indent="0">
              <a:buNone/>
            </a:pPr>
            <a:endParaRPr lang="en-US" sz="1600">
              <a:solidFill>
                <a:srgbClr val="800000"/>
              </a:solidFill>
              <a:latin typeface="Consolas"/>
            </a:endParaRPr>
          </a:p>
          <a:p>
            <a:pPr marL="114300" indent="0">
              <a:buNone/>
            </a:pPr>
            <a:r>
              <a:rPr lang="en-US" sz="1600">
                <a:solidFill>
                  <a:srgbClr val="800000"/>
                </a:solidFill>
                <a:latin typeface="Consolas"/>
              </a:rPr>
              <a:t>&lt;ion-item&gt;</a:t>
            </a:r>
            <a:endParaRPr lang="en-US" sz="1600">
              <a:solidFill>
                <a:srgbClr val="000000"/>
              </a:solidFill>
              <a:latin typeface="Consolas"/>
            </a:endParaRPr>
          </a:p>
          <a:p>
            <a:pPr marL="114300" indent="0">
              <a:buNone/>
            </a:pPr>
            <a:r>
              <a:rPr lang="en-US" sz="1600">
                <a:solidFill>
                  <a:srgbClr val="800000"/>
                </a:solidFill>
                <a:latin typeface="Consolas"/>
              </a:rPr>
              <a:t> &lt;ion-label</a:t>
            </a:r>
            <a:r>
              <a:rPr lang="en-US" sz="1600">
                <a:solidFill>
                  <a:srgbClr val="000000"/>
                </a:solidFill>
                <a:latin typeface="Consolas"/>
              </a:rPr>
              <a:t> </a:t>
            </a:r>
            <a:r>
              <a:rPr lang="en-US" sz="1600">
                <a:solidFill>
                  <a:srgbClr val="FF0000"/>
                </a:solidFill>
                <a:latin typeface="Consolas"/>
              </a:rPr>
              <a:t>floating</a:t>
            </a:r>
            <a:r>
              <a:rPr lang="en-US" sz="1600">
                <a:solidFill>
                  <a:srgbClr val="800000"/>
                </a:solidFill>
                <a:latin typeface="Consolas"/>
              </a:rPr>
              <a:t>&gt;</a:t>
            </a:r>
            <a:r>
              <a:rPr lang="en-US" sz="1600">
                <a:solidFill>
                  <a:srgbClr val="000000"/>
                </a:solidFill>
                <a:latin typeface="Consolas"/>
              </a:rPr>
              <a:t>Username</a:t>
            </a:r>
            <a:r>
              <a:rPr lang="en-US" sz="1600">
                <a:solidFill>
                  <a:srgbClr val="800000"/>
                </a:solidFill>
                <a:latin typeface="Consolas"/>
              </a:rPr>
              <a:t>&lt;/ion-label&gt;</a:t>
            </a:r>
            <a:endParaRPr lang="en-US" sz="1600">
              <a:solidFill>
                <a:srgbClr val="000000"/>
              </a:solidFill>
              <a:latin typeface="Consolas"/>
            </a:endParaRPr>
          </a:p>
          <a:p>
            <a:pPr marL="114300" indent="0">
              <a:buNone/>
            </a:pPr>
            <a:r>
              <a:rPr lang="en-US" sz="1600">
                <a:solidFill>
                  <a:srgbClr val="800000"/>
                </a:solidFill>
                <a:latin typeface="Consolas"/>
              </a:rPr>
              <a:t> &lt;ion-input</a:t>
            </a:r>
            <a:r>
              <a:rPr lang="en-US" sz="1600">
                <a:solidFill>
                  <a:srgbClr val="000000"/>
                </a:solidFill>
                <a:latin typeface="Consolas"/>
              </a:rPr>
              <a:t> </a:t>
            </a:r>
            <a:r>
              <a:rPr lang="en-US" sz="1600">
                <a:solidFill>
                  <a:srgbClr val="FF0000"/>
                </a:solidFill>
                <a:latin typeface="Consolas"/>
              </a:rPr>
              <a:t>type</a:t>
            </a:r>
            <a:r>
              <a:rPr lang="en-US" sz="1600">
                <a:solidFill>
                  <a:srgbClr val="000000"/>
                </a:solidFill>
                <a:latin typeface="Consolas"/>
              </a:rPr>
              <a:t>=</a:t>
            </a:r>
            <a:r>
              <a:rPr lang="en-US" sz="1600">
                <a:solidFill>
                  <a:srgbClr val="0000FF"/>
                </a:solidFill>
                <a:latin typeface="Consolas"/>
              </a:rPr>
              <a:t>"text"</a:t>
            </a:r>
            <a:r>
              <a:rPr lang="en-US" sz="1600">
                <a:solidFill>
                  <a:srgbClr val="000000"/>
                </a:solidFill>
                <a:latin typeface="Consolas"/>
              </a:rPr>
              <a:t> [(</a:t>
            </a:r>
            <a:r>
              <a:rPr lang="en-US" sz="1600" err="1">
                <a:solidFill>
                  <a:srgbClr val="FF0000"/>
                </a:solidFill>
                <a:latin typeface="Consolas"/>
              </a:rPr>
              <a:t>ngModel</a:t>
            </a:r>
            <a:r>
              <a:rPr lang="en-US" sz="1600">
                <a:solidFill>
                  <a:srgbClr val="000000"/>
                </a:solidFill>
                <a:latin typeface="Consolas"/>
              </a:rPr>
              <a:t>)]=</a:t>
            </a:r>
            <a:r>
              <a:rPr lang="en-US" sz="1600">
                <a:solidFill>
                  <a:srgbClr val="0000FF"/>
                </a:solidFill>
                <a:latin typeface="Consolas"/>
              </a:rPr>
              <a:t>"</a:t>
            </a:r>
            <a:r>
              <a:rPr lang="en-US" sz="1600" err="1">
                <a:solidFill>
                  <a:srgbClr val="0000FF"/>
                </a:solidFill>
                <a:latin typeface="Consolas"/>
              </a:rPr>
              <a:t>user.username</a:t>
            </a:r>
            <a:r>
              <a:rPr lang="en-US" sz="1600">
                <a:solidFill>
                  <a:srgbClr val="0000FF"/>
                </a:solidFill>
                <a:latin typeface="Consolas"/>
              </a:rPr>
              <a:t>"</a:t>
            </a:r>
            <a:r>
              <a:rPr lang="en-US" sz="1600">
                <a:solidFill>
                  <a:srgbClr val="800000"/>
                </a:solidFill>
                <a:latin typeface="Consolas"/>
              </a:rPr>
              <a:t>&gt;&lt;/ion-input&gt;</a:t>
            </a:r>
            <a:endParaRPr lang="en-US" sz="1600">
              <a:solidFill>
                <a:srgbClr val="000000"/>
              </a:solidFill>
              <a:latin typeface="Consolas"/>
            </a:endParaRPr>
          </a:p>
          <a:p>
            <a:pPr marL="114300" indent="0">
              <a:buNone/>
            </a:pPr>
            <a:r>
              <a:rPr lang="en-US" sz="1600">
                <a:solidFill>
                  <a:srgbClr val="800000"/>
                </a:solidFill>
                <a:latin typeface="Consolas"/>
              </a:rPr>
              <a:t>&lt;/ion-item&gt;</a:t>
            </a:r>
            <a:endParaRPr lang="en-US" sz="1600">
              <a:solidFill>
                <a:srgbClr val="000000"/>
              </a:solidFill>
              <a:latin typeface="Consolas"/>
            </a:endParaRPr>
          </a:p>
          <a:p>
            <a:pPr marL="114300" indent="0">
              <a:buNone/>
            </a:pPr>
            <a:r>
              <a:rPr lang="en-US" sz="1600">
                <a:solidFill>
                  <a:srgbClr val="800000"/>
                </a:solidFill>
                <a:latin typeface="Consolas"/>
              </a:rPr>
              <a:t>&lt;ion-item&gt;</a:t>
            </a:r>
            <a:endParaRPr lang="en-US" sz="1600">
              <a:solidFill>
                <a:srgbClr val="000000"/>
              </a:solidFill>
              <a:latin typeface="Consolas"/>
            </a:endParaRPr>
          </a:p>
          <a:p>
            <a:pPr marL="114300" indent="0">
              <a:buNone/>
            </a:pPr>
            <a:r>
              <a:rPr lang="en-US" sz="1600">
                <a:solidFill>
                  <a:srgbClr val="800000"/>
                </a:solidFill>
                <a:latin typeface="Consolas"/>
              </a:rPr>
              <a:t> &lt;ion-label</a:t>
            </a:r>
            <a:r>
              <a:rPr lang="en-US" sz="1600">
                <a:solidFill>
                  <a:srgbClr val="000000"/>
                </a:solidFill>
                <a:latin typeface="Consolas"/>
              </a:rPr>
              <a:t> </a:t>
            </a:r>
            <a:r>
              <a:rPr lang="en-US" sz="1600">
                <a:solidFill>
                  <a:srgbClr val="FF0000"/>
                </a:solidFill>
                <a:latin typeface="Consolas"/>
              </a:rPr>
              <a:t>floating</a:t>
            </a:r>
            <a:r>
              <a:rPr lang="en-US" sz="1600">
                <a:solidFill>
                  <a:srgbClr val="800000"/>
                </a:solidFill>
                <a:latin typeface="Consolas"/>
              </a:rPr>
              <a:t>&gt;</a:t>
            </a:r>
            <a:r>
              <a:rPr lang="en-US" sz="1600">
                <a:solidFill>
                  <a:srgbClr val="000000"/>
                </a:solidFill>
                <a:latin typeface="Consolas"/>
              </a:rPr>
              <a:t>Password</a:t>
            </a:r>
            <a:r>
              <a:rPr lang="en-US" sz="1600">
                <a:solidFill>
                  <a:srgbClr val="800000"/>
                </a:solidFill>
                <a:latin typeface="Consolas"/>
              </a:rPr>
              <a:t>&lt;/ion-label&gt;</a:t>
            </a:r>
            <a:endParaRPr lang="en-US" sz="1600">
              <a:solidFill>
                <a:srgbClr val="000000"/>
              </a:solidFill>
              <a:latin typeface="Consolas"/>
            </a:endParaRPr>
          </a:p>
          <a:p>
            <a:pPr marL="114300" indent="0">
              <a:buNone/>
            </a:pPr>
            <a:r>
              <a:rPr lang="en-US" sz="1600">
                <a:solidFill>
                  <a:srgbClr val="800000"/>
                </a:solidFill>
                <a:latin typeface="Consolas"/>
              </a:rPr>
              <a:t> &lt;ion-input</a:t>
            </a:r>
            <a:r>
              <a:rPr lang="en-US" sz="1600">
                <a:solidFill>
                  <a:srgbClr val="000000"/>
                </a:solidFill>
                <a:latin typeface="Consolas"/>
              </a:rPr>
              <a:t> </a:t>
            </a:r>
            <a:r>
              <a:rPr lang="en-US" sz="1600">
                <a:solidFill>
                  <a:srgbClr val="FF0000"/>
                </a:solidFill>
                <a:latin typeface="Consolas"/>
              </a:rPr>
              <a:t>type</a:t>
            </a:r>
            <a:r>
              <a:rPr lang="en-US" sz="1600">
                <a:solidFill>
                  <a:srgbClr val="000000"/>
                </a:solidFill>
                <a:latin typeface="Consolas"/>
              </a:rPr>
              <a:t>=</a:t>
            </a:r>
            <a:r>
              <a:rPr lang="en-US" sz="1600">
                <a:solidFill>
                  <a:srgbClr val="0000FF"/>
                </a:solidFill>
                <a:latin typeface="Consolas"/>
              </a:rPr>
              <a:t>"password"</a:t>
            </a:r>
            <a:r>
              <a:rPr lang="en-US" sz="1600">
                <a:solidFill>
                  <a:srgbClr val="000000"/>
                </a:solidFill>
                <a:latin typeface="Consolas"/>
              </a:rPr>
              <a:t> [(</a:t>
            </a:r>
            <a:r>
              <a:rPr lang="en-US" sz="1600" err="1">
                <a:solidFill>
                  <a:srgbClr val="FF0000"/>
                </a:solidFill>
                <a:latin typeface="Consolas"/>
              </a:rPr>
              <a:t>ngModel</a:t>
            </a:r>
            <a:r>
              <a:rPr lang="en-US" sz="1600">
                <a:solidFill>
                  <a:srgbClr val="000000"/>
                </a:solidFill>
                <a:latin typeface="Consolas"/>
              </a:rPr>
              <a:t>)]=</a:t>
            </a:r>
            <a:r>
              <a:rPr lang="en-US" sz="1600">
                <a:solidFill>
                  <a:srgbClr val="0000FF"/>
                </a:solidFill>
                <a:latin typeface="Consolas"/>
              </a:rPr>
              <a:t>"</a:t>
            </a:r>
            <a:r>
              <a:rPr lang="en-US" sz="1600" err="1">
                <a:solidFill>
                  <a:srgbClr val="0000FF"/>
                </a:solidFill>
                <a:latin typeface="Consolas"/>
              </a:rPr>
              <a:t>user.password</a:t>
            </a:r>
            <a:r>
              <a:rPr lang="en-US" sz="1600">
                <a:solidFill>
                  <a:srgbClr val="0000FF"/>
                </a:solidFill>
                <a:latin typeface="Consolas"/>
              </a:rPr>
              <a:t>"</a:t>
            </a:r>
            <a:r>
              <a:rPr lang="en-US" sz="1600">
                <a:solidFill>
                  <a:srgbClr val="800000"/>
                </a:solidFill>
                <a:latin typeface="Consolas"/>
              </a:rPr>
              <a:t>&gt;&lt;/ion-input&gt;</a:t>
            </a:r>
            <a:endParaRPr lang="en-US" sz="1600">
              <a:solidFill>
                <a:srgbClr val="000000"/>
              </a:solidFill>
              <a:latin typeface="Consolas"/>
            </a:endParaRPr>
          </a:p>
          <a:p>
            <a:pPr marL="114300" indent="0">
              <a:buNone/>
            </a:pPr>
            <a:r>
              <a:rPr lang="en-US" sz="1600">
                <a:solidFill>
                  <a:srgbClr val="800000"/>
                </a:solidFill>
                <a:latin typeface="Consolas"/>
              </a:rPr>
              <a:t>&lt;/ion-item&gt;</a:t>
            </a:r>
            <a:endParaRPr lang="en-US" sz="1600">
              <a:solidFill>
                <a:srgbClr val="000000"/>
              </a:solidFill>
              <a:latin typeface="Consolas"/>
            </a:endParaRPr>
          </a:p>
          <a:p>
            <a:pPr marL="114300" indent="0">
              <a:buNone/>
            </a:pPr>
            <a:br>
              <a:rPr lang="en-US" sz="1600">
                <a:solidFill>
                  <a:srgbClr val="000000"/>
                </a:solidFill>
                <a:latin typeface="Consolas"/>
              </a:rPr>
            </a:br>
            <a:r>
              <a:rPr lang="en-US" sz="1600">
                <a:solidFill>
                  <a:srgbClr val="800000"/>
                </a:solidFill>
                <a:latin typeface="Consolas"/>
              </a:rPr>
              <a:t>&lt;button</a:t>
            </a:r>
            <a:r>
              <a:rPr lang="en-US" sz="1600">
                <a:solidFill>
                  <a:srgbClr val="000000"/>
                </a:solidFill>
                <a:latin typeface="Consolas"/>
              </a:rPr>
              <a:t> </a:t>
            </a:r>
            <a:r>
              <a:rPr lang="en-US" sz="1600">
                <a:solidFill>
                  <a:srgbClr val="FF0000"/>
                </a:solidFill>
                <a:latin typeface="Consolas"/>
              </a:rPr>
              <a:t>ion-button</a:t>
            </a:r>
            <a:r>
              <a:rPr lang="en-US" sz="1600">
                <a:solidFill>
                  <a:srgbClr val="000000"/>
                </a:solidFill>
                <a:latin typeface="Consolas"/>
              </a:rPr>
              <a:t> (</a:t>
            </a:r>
            <a:r>
              <a:rPr lang="en-US" sz="1600">
                <a:solidFill>
                  <a:srgbClr val="FF0000"/>
                </a:solidFill>
                <a:latin typeface="Consolas"/>
              </a:rPr>
              <a:t>click</a:t>
            </a:r>
            <a:r>
              <a:rPr lang="en-US" sz="1600">
                <a:solidFill>
                  <a:srgbClr val="000000"/>
                </a:solidFill>
                <a:latin typeface="Consolas"/>
              </a:rPr>
              <a:t>)=</a:t>
            </a:r>
            <a:r>
              <a:rPr lang="en-US" sz="1600">
                <a:solidFill>
                  <a:srgbClr val="0000FF"/>
                </a:solidFill>
                <a:latin typeface="Consolas"/>
              </a:rPr>
              <a:t>"</a:t>
            </a:r>
            <a:r>
              <a:rPr lang="en-US" sz="1600" b="1">
                <a:solidFill>
                  <a:srgbClr val="0000FF"/>
                </a:solidFill>
                <a:latin typeface="Consolas"/>
              </a:rPr>
              <a:t>login</a:t>
            </a:r>
            <a:r>
              <a:rPr lang="en-US" sz="1600">
                <a:solidFill>
                  <a:srgbClr val="0000FF"/>
                </a:solidFill>
                <a:latin typeface="Consolas"/>
              </a:rPr>
              <a:t>(</a:t>
            </a:r>
            <a:r>
              <a:rPr lang="en-US" sz="1600" err="1">
                <a:solidFill>
                  <a:srgbClr val="0000FF"/>
                </a:solidFill>
                <a:latin typeface="Consolas"/>
              </a:rPr>
              <a:t>user.username</a:t>
            </a:r>
            <a:r>
              <a:rPr lang="en-US" sz="1600">
                <a:solidFill>
                  <a:srgbClr val="0000FF"/>
                </a:solidFill>
                <a:latin typeface="Consolas"/>
              </a:rPr>
              <a:t>, </a:t>
            </a:r>
            <a:r>
              <a:rPr lang="en-US" sz="1600" err="1">
                <a:solidFill>
                  <a:srgbClr val="0000FF"/>
                </a:solidFill>
                <a:latin typeface="Consolas"/>
              </a:rPr>
              <a:t>user.password</a:t>
            </a:r>
            <a:r>
              <a:rPr lang="en-US" sz="1600">
                <a:solidFill>
                  <a:srgbClr val="0000FF"/>
                </a:solidFill>
                <a:latin typeface="Consolas"/>
              </a:rPr>
              <a:t>)"</a:t>
            </a:r>
            <a:r>
              <a:rPr lang="en-US" sz="1600">
                <a:solidFill>
                  <a:srgbClr val="000000"/>
                </a:solidFill>
                <a:latin typeface="Consolas"/>
              </a:rPr>
              <a:t> </a:t>
            </a:r>
            <a:r>
              <a:rPr lang="en-US" sz="1600">
                <a:solidFill>
                  <a:srgbClr val="800000"/>
                </a:solidFill>
                <a:latin typeface="Consolas"/>
              </a:rPr>
              <a:t>&gt;</a:t>
            </a:r>
            <a:r>
              <a:rPr lang="en-US" sz="1600">
                <a:solidFill>
                  <a:srgbClr val="000000"/>
                </a:solidFill>
                <a:latin typeface="Consolas"/>
              </a:rPr>
              <a:t>Login</a:t>
            </a:r>
            <a:r>
              <a:rPr lang="en-US" sz="1600">
                <a:solidFill>
                  <a:srgbClr val="800000"/>
                </a:solidFill>
                <a:latin typeface="Consolas"/>
              </a:rPr>
              <a:t>&lt;/button&gt;</a:t>
            </a:r>
            <a:endParaRPr lang="en-US" sz="1600">
              <a:solidFill>
                <a:srgbClr val="000000"/>
              </a:solidFill>
              <a:latin typeface="Consolas"/>
            </a:endParaRPr>
          </a:p>
          <a:p>
            <a:pPr marL="114300" indent="0">
              <a:buNone/>
            </a:pPr>
            <a:r>
              <a:rPr lang="en-US" sz="1600">
                <a:solidFill>
                  <a:srgbClr val="800000"/>
                </a:solidFill>
                <a:latin typeface="Consolas"/>
              </a:rPr>
              <a:t>&lt;button</a:t>
            </a:r>
            <a:r>
              <a:rPr lang="en-US" sz="1600">
                <a:solidFill>
                  <a:srgbClr val="000000"/>
                </a:solidFill>
                <a:latin typeface="Consolas"/>
              </a:rPr>
              <a:t> </a:t>
            </a:r>
            <a:r>
              <a:rPr lang="en-US" sz="1600">
                <a:solidFill>
                  <a:srgbClr val="FF0000"/>
                </a:solidFill>
                <a:latin typeface="Consolas"/>
              </a:rPr>
              <a:t>ion-button</a:t>
            </a:r>
            <a:r>
              <a:rPr lang="en-US" sz="1600">
                <a:solidFill>
                  <a:srgbClr val="000000"/>
                </a:solidFill>
                <a:latin typeface="Consolas"/>
              </a:rPr>
              <a:t> (</a:t>
            </a:r>
            <a:r>
              <a:rPr lang="en-US" sz="1600">
                <a:solidFill>
                  <a:srgbClr val="FF0000"/>
                </a:solidFill>
                <a:latin typeface="Consolas"/>
              </a:rPr>
              <a:t>click</a:t>
            </a:r>
            <a:r>
              <a:rPr lang="en-US" sz="1600">
                <a:solidFill>
                  <a:srgbClr val="000000"/>
                </a:solidFill>
                <a:latin typeface="Consolas"/>
              </a:rPr>
              <a:t>)=</a:t>
            </a:r>
            <a:r>
              <a:rPr lang="en-US" sz="1600">
                <a:solidFill>
                  <a:srgbClr val="0000FF"/>
                </a:solidFill>
                <a:latin typeface="Consolas"/>
              </a:rPr>
              <a:t>"</a:t>
            </a:r>
            <a:r>
              <a:rPr lang="en-US" sz="1600" b="1">
                <a:solidFill>
                  <a:srgbClr val="0000FF"/>
                </a:solidFill>
                <a:latin typeface="Consolas"/>
              </a:rPr>
              <a:t>logout</a:t>
            </a:r>
            <a:r>
              <a:rPr lang="en-US" sz="1600">
                <a:solidFill>
                  <a:srgbClr val="0000FF"/>
                </a:solidFill>
                <a:latin typeface="Consolas"/>
              </a:rPr>
              <a:t>()"</a:t>
            </a:r>
            <a:r>
              <a:rPr lang="en-US" sz="1600">
                <a:solidFill>
                  <a:srgbClr val="800000"/>
                </a:solidFill>
                <a:latin typeface="Consolas"/>
              </a:rPr>
              <a:t>&gt;</a:t>
            </a:r>
            <a:r>
              <a:rPr lang="en-US" sz="1600">
                <a:solidFill>
                  <a:srgbClr val="000000"/>
                </a:solidFill>
                <a:latin typeface="Consolas"/>
              </a:rPr>
              <a:t>Logout</a:t>
            </a:r>
            <a:r>
              <a:rPr lang="en-US" sz="1600">
                <a:solidFill>
                  <a:srgbClr val="800000"/>
                </a:solidFill>
                <a:latin typeface="Consolas"/>
              </a:rPr>
              <a:t>&lt;/button&gt;</a:t>
            </a:r>
            <a:endParaRPr lang="en-US" sz="1600">
              <a:solidFill>
                <a:srgbClr val="000000"/>
              </a:solidFill>
              <a:latin typeface="Consolas"/>
            </a:endParaRPr>
          </a:p>
          <a:p>
            <a:pPr marL="114300" indent="0">
              <a:buNone/>
            </a:pPr>
            <a:endParaRPr lang="en-US" sz="1600"/>
          </a:p>
        </p:txBody>
      </p:sp>
    </p:spTree>
    <p:extLst>
      <p:ext uri="{BB962C8B-B14F-4D97-AF65-F5344CB8AC3E}">
        <p14:creationId xmlns:p14="http://schemas.microsoft.com/office/powerpoint/2010/main" val="370037005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err="1"/>
              <a:t>login.ts</a:t>
            </a:r>
            <a:endParaRPr lang="en-US"/>
          </a:p>
        </p:txBody>
      </p:sp>
      <p:sp>
        <p:nvSpPr>
          <p:cNvPr id="3" name="Content Placeholder 2"/>
          <p:cNvSpPr>
            <a:spLocks noGrp="1"/>
          </p:cNvSpPr>
          <p:nvPr>
            <p:ph idx="1"/>
          </p:nvPr>
        </p:nvSpPr>
        <p:spPr/>
        <p:txBody>
          <a:bodyPr>
            <a:normAutofit fontScale="92500" lnSpcReduction="20000"/>
          </a:bodyPr>
          <a:lstStyle/>
          <a:p>
            <a:pPr marL="114300" indent="0">
              <a:buNone/>
            </a:pPr>
            <a:r>
              <a:rPr lang="en-US" sz="1800" b="1">
                <a:solidFill>
                  <a:srgbClr val="000000"/>
                </a:solidFill>
                <a:latin typeface="Consolas"/>
              </a:rPr>
              <a:t>login</a:t>
            </a:r>
            <a:r>
              <a:rPr lang="en-US" sz="1800">
                <a:solidFill>
                  <a:srgbClr val="000000"/>
                </a:solidFill>
                <a:latin typeface="Consolas"/>
              </a:rPr>
              <a:t>(username: </a:t>
            </a:r>
            <a:r>
              <a:rPr lang="en-US" sz="1800" err="1">
                <a:solidFill>
                  <a:srgbClr val="000000"/>
                </a:solidFill>
                <a:latin typeface="Consolas"/>
              </a:rPr>
              <a:t>string,password</a:t>
            </a:r>
            <a:r>
              <a:rPr lang="en-US" sz="1800">
                <a:solidFill>
                  <a:srgbClr val="000000"/>
                </a:solidFill>
                <a:latin typeface="Consolas"/>
              </a:rPr>
              <a:t>: string){</a:t>
            </a:r>
          </a:p>
          <a:p>
            <a:pPr marL="114300" indent="0">
              <a:buNone/>
            </a:pPr>
            <a:br>
              <a:rPr lang="en-US" sz="1800">
                <a:solidFill>
                  <a:srgbClr val="000000"/>
                </a:solidFill>
                <a:latin typeface="Consolas"/>
              </a:rPr>
            </a:br>
            <a:r>
              <a:rPr lang="en-US" sz="1800">
                <a:solidFill>
                  <a:srgbClr val="000000"/>
                </a:solidFill>
                <a:latin typeface="Consolas"/>
              </a:rPr>
              <a:t>   </a:t>
            </a:r>
            <a:r>
              <a:rPr lang="en-US" sz="1800" err="1">
                <a:solidFill>
                  <a:srgbClr val="0000FF"/>
                </a:solidFill>
                <a:latin typeface="Consolas"/>
              </a:rPr>
              <a:t>this</a:t>
            </a:r>
            <a:r>
              <a:rPr lang="en-US" sz="1800" err="1">
                <a:solidFill>
                  <a:srgbClr val="000000"/>
                </a:solidFill>
                <a:latin typeface="Consolas"/>
              </a:rPr>
              <a:t>.firebaseProvider.loginUser</a:t>
            </a:r>
            <a:r>
              <a:rPr lang="en-US" sz="1800">
                <a:solidFill>
                  <a:srgbClr val="000000"/>
                </a:solidFill>
                <a:latin typeface="Consolas"/>
              </a:rPr>
              <a:t>( username, password)</a:t>
            </a:r>
          </a:p>
          <a:p>
            <a:pPr marL="114300" indent="0">
              <a:buNone/>
            </a:pPr>
            <a:r>
              <a:rPr lang="en-US" sz="1800">
                <a:solidFill>
                  <a:srgbClr val="000000"/>
                </a:solidFill>
                <a:latin typeface="Consolas"/>
              </a:rPr>
              <a:t>   .then( </a:t>
            </a:r>
            <a:r>
              <a:rPr lang="en-US" sz="1800" err="1">
                <a:solidFill>
                  <a:srgbClr val="000000"/>
                </a:solidFill>
                <a:latin typeface="Consolas"/>
              </a:rPr>
              <a:t>authData</a:t>
            </a:r>
            <a:r>
              <a:rPr lang="en-US" sz="1800">
                <a:solidFill>
                  <a:srgbClr val="000000"/>
                </a:solidFill>
                <a:latin typeface="Consolas"/>
              </a:rPr>
              <a:t> </a:t>
            </a:r>
            <a:r>
              <a:rPr lang="en-US" sz="1800">
                <a:solidFill>
                  <a:srgbClr val="0000FF"/>
                </a:solidFill>
                <a:latin typeface="Consolas"/>
              </a:rPr>
              <a:t>=&gt;</a:t>
            </a:r>
            <a:r>
              <a:rPr lang="en-US" sz="1800">
                <a:solidFill>
                  <a:srgbClr val="000000"/>
                </a:solidFill>
                <a:latin typeface="Consolas"/>
              </a:rPr>
              <a:t> {</a:t>
            </a:r>
          </a:p>
          <a:p>
            <a:pPr marL="114300" indent="0">
              <a:buNone/>
            </a:pPr>
            <a:r>
              <a:rPr lang="en-US" sz="1800">
                <a:solidFill>
                  <a:srgbClr val="000000"/>
                </a:solidFill>
                <a:latin typeface="Consolas"/>
              </a:rPr>
              <a:t>	alert(</a:t>
            </a:r>
            <a:r>
              <a:rPr lang="en-US" sz="1800">
                <a:solidFill>
                  <a:srgbClr val="A31515"/>
                </a:solidFill>
                <a:latin typeface="Consolas"/>
              </a:rPr>
              <a:t>"</a:t>
            </a:r>
            <a:r>
              <a:rPr lang="en-US" sz="1800" err="1">
                <a:solidFill>
                  <a:srgbClr val="A31515"/>
                </a:solidFill>
                <a:latin typeface="Consolas"/>
              </a:rPr>
              <a:t>Successfull</a:t>
            </a:r>
            <a:r>
              <a:rPr lang="en-US" sz="1800">
                <a:solidFill>
                  <a:srgbClr val="A31515"/>
                </a:solidFill>
                <a:latin typeface="Consolas"/>
              </a:rPr>
              <a:t> login"</a:t>
            </a:r>
            <a:r>
              <a:rPr lang="en-US" sz="1800">
                <a:solidFill>
                  <a:srgbClr val="000000"/>
                </a:solidFill>
                <a:latin typeface="Consolas"/>
              </a:rPr>
              <a:t>);</a:t>
            </a:r>
          </a:p>
          <a:p>
            <a:pPr marL="114300" indent="0">
              <a:buNone/>
            </a:pPr>
            <a:r>
              <a:rPr lang="en-US" sz="1800">
                <a:solidFill>
                  <a:srgbClr val="0000FF"/>
                </a:solidFill>
                <a:latin typeface="Consolas"/>
              </a:rPr>
              <a:t>	</a:t>
            </a:r>
            <a:r>
              <a:rPr lang="en-US" sz="1800" err="1">
                <a:solidFill>
                  <a:srgbClr val="0000FF"/>
                </a:solidFill>
                <a:latin typeface="Consolas"/>
              </a:rPr>
              <a:t>this</a:t>
            </a:r>
            <a:r>
              <a:rPr lang="en-US" sz="1800" err="1">
                <a:solidFill>
                  <a:srgbClr val="000000"/>
                </a:solidFill>
                <a:latin typeface="Consolas"/>
              </a:rPr>
              <a:t>.navCtrl.setRoot</a:t>
            </a:r>
            <a:r>
              <a:rPr lang="en-US" sz="1800">
                <a:solidFill>
                  <a:srgbClr val="000000"/>
                </a:solidFill>
                <a:latin typeface="Consolas"/>
              </a:rPr>
              <a:t>(</a:t>
            </a:r>
            <a:r>
              <a:rPr lang="en-US" sz="1800">
                <a:solidFill>
                  <a:srgbClr val="A31515"/>
                </a:solidFill>
                <a:latin typeface="Consolas"/>
              </a:rPr>
              <a:t>'</a:t>
            </a:r>
            <a:r>
              <a:rPr lang="en-US" sz="1800" err="1">
                <a:solidFill>
                  <a:srgbClr val="A31515"/>
                </a:solidFill>
                <a:latin typeface="Consolas"/>
              </a:rPr>
              <a:t>HomePage</a:t>
            </a:r>
            <a:r>
              <a:rPr lang="en-US" sz="1800">
                <a:solidFill>
                  <a:srgbClr val="A31515"/>
                </a:solidFill>
                <a:latin typeface="Consolas"/>
              </a:rPr>
              <a:t>'</a:t>
            </a:r>
            <a:r>
              <a:rPr lang="en-US" sz="1800">
                <a:solidFill>
                  <a:srgbClr val="000000"/>
                </a:solidFill>
                <a:latin typeface="Consolas"/>
              </a:rPr>
              <a:t>);</a:t>
            </a:r>
          </a:p>
          <a:p>
            <a:pPr marL="114300" indent="0">
              <a:buNone/>
            </a:pPr>
            <a:r>
              <a:rPr lang="en-US" sz="1800">
                <a:solidFill>
                  <a:srgbClr val="000000"/>
                </a:solidFill>
                <a:latin typeface="Consolas"/>
              </a:rPr>
              <a:t>   }, error </a:t>
            </a:r>
            <a:r>
              <a:rPr lang="en-US" sz="1800">
                <a:solidFill>
                  <a:srgbClr val="0000FF"/>
                </a:solidFill>
                <a:latin typeface="Consolas"/>
              </a:rPr>
              <a:t>=&gt;</a:t>
            </a:r>
            <a:r>
              <a:rPr lang="en-US" sz="1800">
                <a:solidFill>
                  <a:srgbClr val="000000"/>
                </a:solidFill>
                <a:latin typeface="Consolas"/>
              </a:rPr>
              <a:t> {</a:t>
            </a:r>
          </a:p>
          <a:p>
            <a:pPr marL="114300" indent="0">
              <a:buNone/>
            </a:pPr>
            <a:r>
              <a:rPr lang="en-US" sz="1800">
                <a:solidFill>
                  <a:srgbClr val="000000"/>
                </a:solidFill>
                <a:latin typeface="Consolas"/>
              </a:rPr>
              <a:t>	alert(“Error”);</a:t>
            </a:r>
          </a:p>
          <a:p>
            <a:pPr marL="114300" indent="0">
              <a:buNone/>
            </a:pPr>
            <a:r>
              <a:rPr lang="en-US" sz="1800">
                <a:solidFill>
                  <a:srgbClr val="000000"/>
                </a:solidFill>
                <a:latin typeface="Consolas"/>
              </a:rPr>
              <a:t>   });</a:t>
            </a:r>
          </a:p>
          <a:p>
            <a:pPr marL="114300" indent="0">
              <a:buNone/>
            </a:pPr>
            <a:r>
              <a:rPr lang="en-US" sz="1800">
                <a:solidFill>
                  <a:srgbClr val="000000"/>
                </a:solidFill>
                <a:latin typeface="Consolas"/>
              </a:rPr>
              <a:t>}</a:t>
            </a:r>
          </a:p>
          <a:p>
            <a:pPr marL="114300" indent="0">
              <a:buNone/>
            </a:pPr>
            <a:endParaRPr lang="en-US" sz="1800"/>
          </a:p>
          <a:p>
            <a:pPr marL="114300" indent="0">
              <a:buNone/>
            </a:pPr>
            <a:r>
              <a:rPr lang="en-US" sz="1800" b="1">
                <a:solidFill>
                  <a:srgbClr val="000000"/>
                </a:solidFill>
                <a:latin typeface="Consolas"/>
              </a:rPr>
              <a:t>logout</a:t>
            </a:r>
            <a:r>
              <a:rPr lang="en-US" sz="1800">
                <a:solidFill>
                  <a:srgbClr val="000000"/>
                </a:solidFill>
                <a:latin typeface="Consolas"/>
              </a:rPr>
              <a:t>(){</a:t>
            </a:r>
          </a:p>
          <a:p>
            <a:pPr marL="114300" indent="0">
              <a:buNone/>
            </a:pPr>
            <a:r>
              <a:rPr lang="en-US" sz="1800">
                <a:solidFill>
                  <a:srgbClr val="000000"/>
                </a:solidFill>
                <a:latin typeface="Consolas"/>
              </a:rPr>
              <a:t>   </a:t>
            </a:r>
            <a:r>
              <a:rPr lang="en-US" sz="1800" err="1">
                <a:solidFill>
                  <a:srgbClr val="0000FF"/>
                </a:solidFill>
                <a:latin typeface="Consolas"/>
              </a:rPr>
              <a:t>this</a:t>
            </a:r>
            <a:r>
              <a:rPr lang="en-US" sz="1800" err="1">
                <a:solidFill>
                  <a:srgbClr val="000000"/>
                </a:solidFill>
                <a:latin typeface="Consolas"/>
              </a:rPr>
              <a:t>.firebaseProvider.logoutUser</a:t>
            </a:r>
            <a:r>
              <a:rPr lang="en-US" sz="1800">
                <a:solidFill>
                  <a:srgbClr val="000000"/>
                </a:solidFill>
                <a:latin typeface="Consolas"/>
              </a:rPr>
              <a:t>()</a:t>
            </a:r>
          </a:p>
          <a:p>
            <a:pPr marL="114300" indent="0">
              <a:buNone/>
            </a:pPr>
            <a:r>
              <a:rPr lang="en-US" sz="1800">
                <a:solidFill>
                  <a:srgbClr val="000000"/>
                </a:solidFill>
                <a:latin typeface="Consolas"/>
              </a:rPr>
              <a:t>   .then( ()=&gt; {</a:t>
            </a:r>
          </a:p>
          <a:p>
            <a:pPr marL="114300" indent="0">
              <a:buNone/>
            </a:pPr>
            <a:r>
              <a:rPr lang="en-US" sz="1800">
                <a:solidFill>
                  <a:srgbClr val="000000"/>
                </a:solidFill>
                <a:latin typeface="Consolas"/>
              </a:rPr>
              <a:t>	 alert(“You are logged out”);</a:t>
            </a:r>
          </a:p>
          <a:p>
            <a:pPr marL="114300" indent="0">
              <a:buNone/>
            </a:pPr>
            <a:r>
              <a:rPr lang="en-US" sz="1800">
                <a:solidFill>
                  <a:srgbClr val="000000"/>
                </a:solidFill>
                <a:latin typeface="Consolas"/>
              </a:rPr>
              <a:t>	</a:t>
            </a:r>
            <a:r>
              <a:rPr lang="en-US" sz="1800">
                <a:solidFill>
                  <a:srgbClr val="0000FF"/>
                </a:solidFill>
                <a:latin typeface="Consolas"/>
              </a:rPr>
              <a:t> </a:t>
            </a:r>
            <a:r>
              <a:rPr lang="en-US" sz="1800" err="1">
                <a:solidFill>
                  <a:srgbClr val="0000FF"/>
                </a:solidFill>
                <a:latin typeface="Consolas"/>
              </a:rPr>
              <a:t>this</a:t>
            </a:r>
            <a:r>
              <a:rPr lang="en-US" sz="1800" err="1">
                <a:solidFill>
                  <a:srgbClr val="000000"/>
                </a:solidFill>
                <a:latin typeface="Consolas"/>
              </a:rPr>
              <a:t>.navCtrl.setRoot</a:t>
            </a:r>
            <a:r>
              <a:rPr lang="en-US" sz="1800">
                <a:solidFill>
                  <a:srgbClr val="000000"/>
                </a:solidFill>
                <a:latin typeface="Consolas"/>
              </a:rPr>
              <a:t>(</a:t>
            </a:r>
            <a:r>
              <a:rPr lang="en-US" sz="1800">
                <a:solidFill>
                  <a:srgbClr val="A31515"/>
                </a:solidFill>
                <a:latin typeface="Consolas"/>
              </a:rPr>
              <a:t>'</a:t>
            </a:r>
            <a:r>
              <a:rPr lang="en-US" sz="1800" err="1">
                <a:solidFill>
                  <a:srgbClr val="A31515"/>
                </a:solidFill>
                <a:latin typeface="Consolas"/>
              </a:rPr>
              <a:t>HomePage</a:t>
            </a:r>
            <a:r>
              <a:rPr lang="en-US" sz="1800">
                <a:solidFill>
                  <a:srgbClr val="A31515"/>
                </a:solidFill>
                <a:latin typeface="Consolas"/>
              </a:rPr>
              <a:t>'</a:t>
            </a:r>
            <a:r>
              <a:rPr lang="en-US" sz="1800">
                <a:solidFill>
                  <a:srgbClr val="000000"/>
                </a:solidFill>
                <a:latin typeface="Consolas"/>
              </a:rPr>
              <a:t>);</a:t>
            </a:r>
          </a:p>
          <a:p>
            <a:pPr marL="114300" indent="0">
              <a:buNone/>
            </a:pPr>
            <a:r>
              <a:rPr lang="en-US" sz="1800">
                <a:solidFill>
                  <a:srgbClr val="000000"/>
                </a:solidFill>
                <a:latin typeface="Consolas"/>
              </a:rPr>
              <a:t>   }</a:t>
            </a:r>
          </a:p>
          <a:p>
            <a:pPr marL="114300" indent="0">
              <a:buNone/>
            </a:pPr>
            <a:r>
              <a:rPr lang="en-US" sz="1800">
                <a:solidFill>
                  <a:srgbClr val="000000"/>
                </a:solidFill>
                <a:latin typeface="Consolas"/>
              </a:rPr>
              <a:t>}</a:t>
            </a:r>
          </a:p>
          <a:p>
            <a:pPr marL="114300" indent="0">
              <a:buNone/>
            </a:pPr>
            <a:endParaRPr lang="en-US" sz="1800"/>
          </a:p>
          <a:p>
            <a:pPr marL="114300" indent="0">
              <a:buNone/>
            </a:pPr>
            <a:endParaRPr lang="en-US" sz="1800"/>
          </a:p>
        </p:txBody>
      </p:sp>
    </p:spTree>
    <p:extLst>
      <p:ext uri="{BB962C8B-B14F-4D97-AF65-F5344CB8AC3E}">
        <p14:creationId xmlns:p14="http://schemas.microsoft.com/office/powerpoint/2010/main" val="109747629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Google APIs</a:t>
            </a:r>
          </a:p>
        </p:txBody>
      </p:sp>
      <p:sp>
        <p:nvSpPr>
          <p:cNvPr id="3" name="Content Placeholder 2"/>
          <p:cNvSpPr>
            <a:spLocks noGrp="1"/>
          </p:cNvSpPr>
          <p:nvPr>
            <p:ph idx="1"/>
          </p:nvPr>
        </p:nvSpPr>
        <p:spPr/>
        <p:txBody>
          <a:bodyPr/>
          <a:lstStyle/>
          <a:p>
            <a:r>
              <a:rPr lang="en-US"/>
              <a:t>https://console.developers.google.com/apis/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690812"/>
            <a:ext cx="4447691" cy="332898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5" name="Straight Arrow Connector 4"/>
          <p:cNvCxnSpPr/>
          <p:nvPr/>
        </p:nvCxnSpPr>
        <p:spPr>
          <a:xfrm flipH="1">
            <a:off x="2971800" y="2438400"/>
            <a:ext cx="609600" cy="25241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505200" y="2209800"/>
            <a:ext cx="2438400" cy="338554"/>
          </a:xfrm>
          <a:prstGeom prst="rect">
            <a:avLst/>
          </a:prstGeom>
          <a:noFill/>
        </p:spPr>
        <p:txBody>
          <a:bodyPr wrap="square" rtlCol="0">
            <a:spAutoFit/>
          </a:bodyPr>
          <a:lstStyle/>
          <a:p>
            <a:r>
              <a:rPr lang="en-US" sz="1600">
                <a:solidFill>
                  <a:srgbClr val="C00000"/>
                </a:solidFill>
              </a:rPr>
              <a:t>1. Select firebase Project</a:t>
            </a:r>
          </a:p>
        </p:txBody>
      </p:sp>
      <p:cxnSp>
        <p:nvCxnSpPr>
          <p:cNvPr id="8" name="Straight Arrow Connector 7"/>
          <p:cNvCxnSpPr/>
          <p:nvPr/>
        </p:nvCxnSpPr>
        <p:spPr>
          <a:xfrm flipH="1">
            <a:off x="5438291" y="3200400"/>
            <a:ext cx="962509"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400800" y="2971800"/>
            <a:ext cx="2438400" cy="338554"/>
          </a:xfrm>
          <a:prstGeom prst="rect">
            <a:avLst/>
          </a:prstGeom>
          <a:noFill/>
        </p:spPr>
        <p:txBody>
          <a:bodyPr wrap="square" rtlCol="0">
            <a:spAutoFit/>
          </a:bodyPr>
          <a:lstStyle/>
          <a:p>
            <a:r>
              <a:rPr lang="en-US" sz="1600">
                <a:solidFill>
                  <a:srgbClr val="C00000"/>
                </a:solidFill>
              </a:rPr>
              <a:t>2. Click this</a:t>
            </a:r>
          </a:p>
        </p:txBody>
      </p:sp>
      <p:sp>
        <p:nvSpPr>
          <p:cNvPr id="11" name="TextBox 10"/>
          <p:cNvSpPr txBox="1"/>
          <p:nvPr/>
        </p:nvSpPr>
        <p:spPr>
          <a:xfrm>
            <a:off x="5638800" y="4385846"/>
            <a:ext cx="2438400" cy="1077218"/>
          </a:xfrm>
          <a:prstGeom prst="rect">
            <a:avLst/>
          </a:prstGeom>
          <a:noFill/>
        </p:spPr>
        <p:txBody>
          <a:bodyPr wrap="square" rtlCol="0">
            <a:spAutoFit/>
          </a:bodyPr>
          <a:lstStyle/>
          <a:p>
            <a:r>
              <a:rPr lang="en-US" sz="1600">
                <a:solidFill>
                  <a:srgbClr val="C00000"/>
                </a:solidFill>
              </a:rPr>
              <a:t>3. Search for: Identity Toolkit API</a:t>
            </a:r>
          </a:p>
          <a:p>
            <a:endParaRPr lang="en-US" sz="1600">
              <a:solidFill>
                <a:srgbClr val="C00000"/>
              </a:solidFill>
            </a:endParaRPr>
          </a:p>
          <a:p>
            <a:r>
              <a:rPr lang="en-US" sz="1600">
                <a:solidFill>
                  <a:srgbClr val="C00000"/>
                </a:solidFill>
              </a:rPr>
              <a:t>4. Click: Enable</a:t>
            </a:r>
          </a:p>
        </p:txBody>
      </p:sp>
    </p:spTree>
    <p:extLst>
      <p:ext uri="{BB962C8B-B14F-4D97-AF65-F5344CB8AC3E}">
        <p14:creationId xmlns:p14="http://schemas.microsoft.com/office/powerpoint/2010/main" val="271945695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Run</a:t>
            </a:r>
          </a:p>
        </p:txBody>
      </p:sp>
      <p:sp>
        <p:nvSpPr>
          <p:cNvPr id="3" name="Content Placeholder 2"/>
          <p:cNvSpPr>
            <a:spLocks noGrp="1"/>
          </p:cNvSpPr>
          <p:nvPr>
            <p:ph idx="1"/>
          </p:nvPr>
        </p:nvSpPr>
        <p:spPr/>
        <p:txBody>
          <a:bodyPr/>
          <a:lstStyle/>
          <a:p>
            <a:pPr marL="114300" indent="0">
              <a:buNone/>
            </a:pPr>
            <a:r>
              <a:rPr lang="en-US" b="1"/>
              <a:t>ionic serve</a:t>
            </a:r>
          </a:p>
        </p:txBody>
      </p:sp>
    </p:spTree>
    <p:extLst>
      <p:ext uri="{BB962C8B-B14F-4D97-AF65-F5344CB8AC3E}">
        <p14:creationId xmlns:p14="http://schemas.microsoft.com/office/powerpoint/2010/main" val="104952548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Another Approach</a:t>
            </a:r>
          </a:p>
        </p:txBody>
      </p:sp>
      <p:sp>
        <p:nvSpPr>
          <p:cNvPr id="3" name="Content Placeholder 2"/>
          <p:cNvSpPr>
            <a:spLocks noGrp="1"/>
          </p:cNvSpPr>
          <p:nvPr>
            <p:ph idx="1"/>
          </p:nvPr>
        </p:nvSpPr>
        <p:spPr/>
        <p:txBody>
          <a:bodyPr>
            <a:normAutofit/>
          </a:bodyPr>
          <a:lstStyle/>
          <a:p>
            <a:pPr marL="114300" indent="0">
              <a:buNone/>
            </a:pPr>
            <a:r>
              <a:rPr lang="en-US" sz="1600">
                <a:solidFill>
                  <a:srgbClr val="0000FF"/>
                </a:solidFill>
                <a:latin typeface="Consolas"/>
              </a:rPr>
              <a:t>import</a:t>
            </a:r>
            <a:r>
              <a:rPr lang="en-US" sz="1600">
                <a:solidFill>
                  <a:srgbClr val="000000"/>
                </a:solidFill>
                <a:latin typeface="Consolas"/>
              </a:rPr>
              <a:t> </a:t>
            </a:r>
            <a:r>
              <a:rPr lang="en-US" sz="1600">
                <a:solidFill>
                  <a:srgbClr val="0000FF"/>
                </a:solidFill>
                <a:latin typeface="Consolas"/>
              </a:rPr>
              <a:t>firebase</a:t>
            </a:r>
            <a:r>
              <a:rPr lang="en-US" sz="1600">
                <a:solidFill>
                  <a:srgbClr val="000000"/>
                </a:solidFill>
                <a:latin typeface="Consolas"/>
              </a:rPr>
              <a:t> from 'firebase';</a:t>
            </a:r>
          </a:p>
          <a:p>
            <a:pPr marL="114300" indent="0">
              <a:buNone/>
            </a:pPr>
            <a:endParaRPr lang="en-US" sz="1600"/>
          </a:p>
          <a:p>
            <a:pPr marL="114300" indent="0">
              <a:buNone/>
            </a:pPr>
            <a:r>
              <a:rPr lang="en-US" sz="1600" b="1" err="1">
                <a:solidFill>
                  <a:srgbClr val="000000"/>
                </a:solidFill>
                <a:latin typeface="Consolas"/>
              </a:rPr>
              <a:t>loginUser</a:t>
            </a:r>
            <a:r>
              <a:rPr lang="en-US" sz="1600">
                <a:solidFill>
                  <a:srgbClr val="000000"/>
                </a:solidFill>
                <a:latin typeface="Consolas"/>
              </a:rPr>
              <a:t>(</a:t>
            </a:r>
            <a:r>
              <a:rPr lang="en-US" sz="1600" err="1">
                <a:solidFill>
                  <a:srgbClr val="000000"/>
                </a:solidFill>
                <a:latin typeface="Consolas"/>
              </a:rPr>
              <a:t>newEmail</a:t>
            </a:r>
            <a:r>
              <a:rPr lang="en-US" sz="1600">
                <a:solidFill>
                  <a:srgbClr val="000000"/>
                </a:solidFill>
                <a:latin typeface="Consolas"/>
              </a:rPr>
              <a:t>: string, </a:t>
            </a:r>
            <a:r>
              <a:rPr lang="en-US" sz="1600" err="1">
                <a:solidFill>
                  <a:srgbClr val="000000"/>
                </a:solidFill>
                <a:latin typeface="Consolas"/>
              </a:rPr>
              <a:t>newPassword</a:t>
            </a:r>
            <a:r>
              <a:rPr lang="en-US" sz="1600">
                <a:solidFill>
                  <a:srgbClr val="000000"/>
                </a:solidFill>
                <a:latin typeface="Consolas"/>
              </a:rPr>
              <a:t>: string): Promise&lt;any&gt; {</a:t>
            </a:r>
          </a:p>
          <a:p>
            <a:pPr marL="114300" indent="0">
              <a:buNone/>
            </a:pPr>
            <a:r>
              <a:rPr lang="en-US" sz="1600">
                <a:solidFill>
                  <a:srgbClr val="0000FF"/>
                </a:solidFill>
                <a:latin typeface="Consolas"/>
              </a:rPr>
              <a:t>    return</a:t>
            </a:r>
            <a:r>
              <a:rPr lang="en-US" sz="1600">
                <a:solidFill>
                  <a:srgbClr val="000000"/>
                </a:solidFill>
                <a:latin typeface="Consolas"/>
              </a:rPr>
              <a:t> </a:t>
            </a:r>
            <a:r>
              <a:rPr lang="en-US" sz="1600" err="1">
                <a:solidFill>
                  <a:srgbClr val="000000"/>
                </a:solidFill>
                <a:latin typeface="Consolas"/>
              </a:rPr>
              <a:t>firebase.auth</a:t>
            </a:r>
            <a:r>
              <a:rPr lang="en-US" sz="1600">
                <a:solidFill>
                  <a:srgbClr val="000000"/>
                </a:solidFill>
                <a:latin typeface="Consolas"/>
              </a:rPr>
              <a:t>().</a:t>
            </a:r>
            <a:r>
              <a:rPr lang="en-US" sz="1600" err="1">
                <a:solidFill>
                  <a:srgbClr val="000000"/>
                </a:solidFill>
                <a:latin typeface="Consolas"/>
              </a:rPr>
              <a:t>signInWithEmailAndPassword</a:t>
            </a:r>
            <a:r>
              <a:rPr lang="en-US" sz="1600">
                <a:solidFill>
                  <a:srgbClr val="000000"/>
                </a:solidFill>
                <a:latin typeface="Consolas"/>
              </a:rPr>
              <a:t>(</a:t>
            </a:r>
            <a:r>
              <a:rPr lang="en-US" sz="1600" err="1">
                <a:solidFill>
                  <a:srgbClr val="000000"/>
                </a:solidFill>
                <a:latin typeface="Consolas"/>
              </a:rPr>
              <a:t>newEmail</a:t>
            </a:r>
            <a:r>
              <a:rPr lang="en-US" sz="1600">
                <a:solidFill>
                  <a:srgbClr val="000000"/>
                </a:solidFill>
                <a:latin typeface="Consolas"/>
              </a:rPr>
              <a:t>, 							</a:t>
            </a:r>
            <a:r>
              <a:rPr lang="en-US" sz="1600" err="1">
                <a:solidFill>
                  <a:srgbClr val="000000"/>
                </a:solidFill>
                <a:latin typeface="Consolas"/>
              </a:rPr>
              <a:t>newPassword</a:t>
            </a:r>
            <a:r>
              <a:rPr lang="en-US" sz="1600">
                <a:solidFill>
                  <a:srgbClr val="000000"/>
                </a:solidFill>
                <a:latin typeface="Consolas"/>
              </a:rPr>
              <a:t>);</a:t>
            </a:r>
          </a:p>
          <a:p>
            <a:pPr marL="114300" indent="0">
              <a:buNone/>
            </a:pPr>
            <a:r>
              <a:rPr lang="en-US" sz="1600">
                <a:solidFill>
                  <a:srgbClr val="000000"/>
                </a:solidFill>
                <a:latin typeface="Consolas"/>
              </a:rPr>
              <a:t>}</a:t>
            </a:r>
          </a:p>
          <a:p>
            <a:pPr marL="114300" indent="0">
              <a:buNone/>
            </a:pPr>
            <a:br>
              <a:rPr lang="en-US" sz="1600">
                <a:solidFill>
                  <a:srgbClr val="000000"/>
                </a:solidFill>
                <a:latin typeface="Consolas"/>
              </a:rPr>
            </a:br>
            <a:r>
              <a:rPr lang="en-US" sz="1600" b="1" err="1">
                <a:solidFill>
                  <a:srgbClr val="000000"/>
                </a:solidFill>
                <a:latin typeface="Consolas"/>
              </a:rPr>
              <a:t>logoutUser</a:t>
            </a:r>
            <a:r>
              <a:rPr lang="en-US" sz="1600">
                <a:solidFill>
                  <a:srgbClr val="000000"/>
                </a:solidFill>
                <a:latin typeface="Consolas"/>
              </a:rPr>
              <a:t>(): Promise&lt;void&gt; {</a:t>
            </a:r>
          </a:p>
          <a:p>
            <a:pPr marL="114300" indent="0">
              <a:buNone/>
            </a:pPr>
            <a:r>
              <a:rPr lang="en-US" sz="1600">
                <a:solidFill>
                  <a:srgbClr val="0000FF"/>
                </a:solidFill>
                <a:latin typeface="Consolas"/>
              </a:rPr>
              <a:t>    return</a:t>
            </a:r>
            <a:r>
              <a:rPr lang="en-US" sz="1600">
                <a:solidFill>
                  <a:srgbClr val="000000"/>
                </a:solidFill>
                <a:latin typeface="Consolas"/>
              </a:rPr>
              <a:t> </a:t>
            </a:r>
            <a:r>
              <a:rPr lang="en-US" sz="1600" err="1">
                <a:solidFill>
                  <a:srgbClr val="000000"/>
                </a:solidFill>
                <a:latin typeface="Consolas"/>
              </a:rPr>
              <a:t>firebase.auth</a:t>
            </a:r>
            <a:r>
              <a:rPr lang="en-US" sz="1600">
                <a:solidFill>
                  <a:srgbClr val="000000"/>
                </a:solidFill>
                <a:latin typeface="Consolas"/>
              </a:rPr>
              <a:t>().</a:t>
            </a:r>
            <a:r>
              <a:rPr lang="en-US" sz="1600" err="1">
                <a:solidFill>
                  <a:srgbClr val="000000"/>
                </a:solidFill>
                <a:latin typeface="Consolas"/>
              </a:rPr>
              <a:t>signOut</a:t>
            </a:r>
            <a:r>
              <a:rPr lang="en-US" sz="1600">
                <a:solidFill>
                  <a:srgbClr val="000000"/>
                </a:solidFill>
                <a:latin typeface="Consolas"/>
              </a:rPr>
              <a:t>();</a:t>
            </a:r>
          </a:p>
          <a:p>
            <a:pPr marL="114300" indent="0">
              <a:buNone/>
            </a:pPr>
            <a:r>
              <a:rPr lang="en-US" sz="1600">
                <a:solidFill>
                  <a:srgbClr val="000000"/>
                </a:solidFill>
                <a:latin typeface="Consolas"/>
              </a:rPr>
              <a:t>}</a:t>
            </a:r>
          </a:p>
          <a:p>
            <a:pPr marL="114300" indent="0">
              <a:buNone/>
            </a:pPr>
            <a:endParaRPr lang="en-US" sz="1600"/>
          </a:p>
          <a:p>
            <a:pPr marL="114300" indent="0">
              <a:buNone/>
            </a:pPr>
            <a:endParaRPr lang="en-US" sz="1600"/>
          </a:p>
        </p:txBody>
      </p:sp>
    </p:spTree>
    <p:extLst>
      <p:ext uri="{BB962C8B-B14F-4D97-AF65-F5344CB8AC3E}">
        <p14:creationId xmlns:p14="http://schemas.microsoft.com/office/powerpoint/2010/main" val="279657140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2" name="Picture 2" descr="https://cdn-images-1.medium.com/max/1600/1*rhjlZdCNxeRw9tXYPoOGIA.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9700" y="1752600"/>
            <a:ext cx="6048375" cy="3943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650718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ttp://www.buffalotech.com/images/white_papers/Cloud-Storage-Stock-Image-Edit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3933264"/>
            <a:ext cx="4419600" cy="292473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914400" y="1371600"/>
            <a:ext cx="7543800" cy="2593975"/>
          </a:xfrm>
        </p:spPr>
        <p:txBody>
          <a:bodyPr/>
          <a:lstStyle/>
          <a:p>
            <a:pPr algn="r"/>
            <a:r>
              <a:rPr lang="en-US"/>
              <a:t>Firebase Storage</a:t>
            </a:r>
          </a:p>
        </p:txBody>
      </p:sp>
      <p:sp>
        <p:nvSpPr>
          <p:cNvPr id="3" name="Subtitle 2"/>
          <p:cNvSpPr>
            <a:spLocks noGrp="1"/>
          </p:cNvSpPr>
          <p:nvPr>
            <p:ph type="subTitle" idx="1"/>
          </p:nvPr>
        </p:nvSpPr>
        <p:spPr/>
        <p:txBody>
          <a:bodyPr/>
          <a:lstStyle/>
          <a:p>
            <a:endParaRPr lang="en-US"/>
          </a:p>
        </p:txBody>
      </p:sp>
      <p:pic>
        <p:nvPicPr>
          <p:cNvPr id="2050" name="Picture 2" descr="https://appjoy.org/wp-content/uploads/2016/06/firebase-storage-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 y="914400"/>
            <a:ext cx="2476500" cy="2476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1220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Step 4:</a:t>
            </a:r>
          </a:p>
        </p:txBody>
      </p:sp>
      <p:sp>
        <p:nvSpPr>
          <p:cNvPr id="3" name="Content Placeholder 2"/>
          <p:cNvSpPr>
            <a:spLocks noGrp="1"/>
          </p:cNvSpPr>
          <p:nvPr>
            <p:ph idx="1"/>
          </p:nvPr>
        </p:nvSpPr>
        <p:spPr/>
        <p:txBody>
          <a:bodyPr/>
          <a:lstStyle/>
          <a:p>
            <a:r>
              <a:rPr lang="en-US"/>
              <a:t>In this step we will add Firebase to our Ionic app. For this, select Add Firebase to your Web App</a:t>
            </a:r>
          </a:p>
          <a:p>
            <a:endParaRPr lang="en-US"/>
          </a:p>
          <a:p>
            <a:endParaRPr lang="en-US"/>
          </a:p>
          <a:p>
            <a:endParaRPr lang="en-US"/>
          </a:p>
        </p:txBody>
      </p:sp>
      <p:pic>
        <p:nvPicPr>
          <p:cNvPr id="1028" name="Picture 4" descr="https://cdn-images-1.medium.com/max/720/1*ls_XUkQpbtW6AoWso6ZSg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667000"/>
            <a:ext cx="6115050" cy="316230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8" name="Up Arrow 7"/>
          <p:cNvSpPr/>
          <p:nvPr/>
        </p:nvSpPr>
        <p:spPr>
          <a:xfrm>
            <a:off x="3276600" y="4419600"/>
            <a:ext cx="381000" cy="361949"/>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575052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Setup</a:t>
            </a:r>
          </a:p>
        </p:txBody>
      </p:sp>
      <p:sp>
        <p:nvSpPr>
          <p:cNvPr id="3" name="Content Placeholder 2"/>
          <p:cNvSpPr>
            <a:spLocks noGrp="1"/>
          </p:cNvSpPr>
          <p:nvPr>
            <p:ph idx="1"/>
          </p:nvPr>
        </p:nvSpPr>
        <p:spPr/>
        <p:txBody>
          <a:bodyPr/>
          <a:lstStyle/>
          <a:p>
            <a:r>
              <a:rPr lang="en-US">
                <a:hlinkClick r:id="rId2"/>
              </a:rPr>
              <a:t>https://firebase.google.com/docs/storage/</a:t>
            </a:r>
            <a:endParaRPr lang="en-US"/>
          </a:p>
          <a:p>
            <a:endParaRPr lang="en-US"/>
          </a:p>
          <a:p>
            <a:r>
              <a:rPr lang="en-US"/>
              <a:t>Cloud Storage is built for app developers who need to store and serve user-generated content, such as photos or videos.</a:t>
            </a:r>
          </a:p>
        </p:txBody>
      </p:sp>
    </p:spTree>
    <p:extLst>
      <p:ext uri="{BB962C8B-B14F-4D97-AF65-F5344CB8AC3E}">
        <p14:creationId xmlns:p14="http://schemas.microsoft.com/office/powerpoint/2010/main" val="41355872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Add Firebase to your JavaScript Project </a:t>
            </a:r>
            <a:endParaRPr lang="en-US"/>
          </a:p>
        </p:txBody>
      </p:sp>
      <p:sp>
        <p:nvSpPr>
          <p:cNvPr id="3" name="Content Placeholder 2"/>
          <p:cNvSpPr>
            <a:spLocks noGrp="1"/>
          </p:cNvSpPr>
          <p:nvPr>
            <p:ph idx="1"/>
          </p:nvPr>
        </p:nvSpPr>
        <p:spPr>
          <a:xfrm>
            <a:off x="457200" y="2057400"/>
            <a:ext cx="7620000" cy="4343400"/>
          </a:xfrm>
        </p:spPr>
        <p:txBody>
          <a:bodyPr/>
          <a:lstStyle/>
          <a:p>
            <a:pPr marL="114300" indent="0">
              <a:buNone/>
            </a:pPr>
            <a:r>
              <a:rPr lang="en-US" sz="1800" err="1">
                <a:latin typeface="Courier New" panose="02070309020205020404" pitchFamily="49" charset="0"/>
                <a:cs typeface="Courier New" panose="02070309020205020404" pitchFamily="49" charset="0"/>
              </a:rPr>
              <a:t>var</a:t>
            </a:r>
            <a:r>
              <a:rPr lang="en-US" sz="1800">
                <a:latin typeface="Courier New" panose="02070309020205020404" pitchFamily="49" charset="0"/>
                <a:cs typeface="Courier New" panose="02070309020205020404" pitchFamily="49" charset="0"/>
              </a:rPr>
              <a:t> </a:t>
            </a:r>
            <a:r>
              <a:rPr lang="en-US" sz="1800" err="1">
                <a:latin typeface="Courier New" panose="02070309020205020404" pitchFamily="49" charset="0"/>
                <a:cs typeface="Courier New" panose="02070309020205020404" pitchFamily="49" charset="0"/>
              </a:rPr>
              <a:t>config</a:t>
            </a:r>
            <a:r>
              <a:rPr lang="en-US" sz="1800">
                <a:latin typeface="Courier New" panose="02070309020205020404" pitchFamily="49" charset="0"/>
                <a:cs typeface="Courier New" panose="02070309020205020404" pitchFamily="49" charset="0"/>
              </a:rPr>
              <a:t> = {</a:t>
            </a:r>
            <a:br>
              <a:rPr lang="en-US" sz="1800">
                <a:latin typeface="Courier New" panose="02070309020205020404" pitchFamily="49" charset="0"/>
                <a:cs typeface="Courier New" panose="02070309020205020404" pitchFamily="49" charset="0"/>
              </a:rPr>
            </a:br>
            <a:r>
              <a:rPr lang="en-US" sz="1800">
                <a:latin typeface="Courier New" panose="02070309020205020404" pitchFamily="49" charset="0"/>
                <a:cs typeface="Courier New" panose="02070309020205020404" pitchFamily="49" charset="0"/>
              </a:rPr>
              <a:t>    </a:t>
            </a:r>
            <a:r>
              <a:rPr lang="en-US" sz="1800" err="1">
                <a:latin typeface="Courier New" panose="02070309020205020404" pitchFamily="49" charset="0"/>
                <a:cs typeface="Courier New" panose="02070309020205020404" pitchFamily="49" charset="0"/>
              </a:rPr>
              <a:t>apiKey</a:t>
            </a:r>
            <a:r>
              <a:rPr lang="en-US" sz="1800">
                <a:latin typeface="Courier New" panose="02070309020205020404" pitchFamily="49" charset="0"/>
                <a:cs typeface="Courier New" panose="02070309020205020404" pitchFamily="49" charset="0"/>
              </a:rPr>
              <a:t>: "&lt;API_KEY&gt;",</a:t>
            </a:r>
            <a:br>
              <a:rPr lang="en-US" sz="1800">
                <a:latin typeface="Courier New" panose="02070309020205020404" pitchFamily="49" charset="0"/>
                <a:cs typeface="Courier New" panose="02070309020205020404" pitchFamily="49" charset="0"/>
              </a:rPr>
            </a:br>
            <a:r>
              <a:rPr lang="en-US" sz="1800">
                <a:latin typeface="Courier New" panose="02070309020205020404" pitchFamily="49" charset="0"/>
                <a:cs typeface="Courier New" panose="02070309020205020404" pitchFamily="49" charset="0"/>
              </a:rPr>
              <a:t>    </a:t>
            </a:r>
            <a:r>
              <a:rPr lang="en-US" sz="1800" err="1">
                <a:latin typeface="Courier New" panose="02070309020205020404" pitchFamily="49" charset="0"/>
                <a:cs typeface="Courier New" panose="02070309020205020404" pitchFamily="49" charset="0"/>
              </a:rPr>
              <a:t>authDomain</a:t>
            </a:r>
            <a:r>
              <a:rPr lang="en-US" sz="1800">
                <a:latin typeface="Courier New" panose="02070309020205020404" pitchFamily="49" charset="0"/>
                <a:cs typeface="Courier New" panose="02070309020205020404" pitchFamily="49" charset="0"/>
              </a:rPr>
              <a:t>: "&lt;PROJECT_ID&gt;.firebaseapp.com",</a:t>
            </a:r>
            <a:br>
              <a:rPr lang="en-US" sz="1800">
                <a:latin typeface="Courier New" panose="02070309020205020404" pitchFamily="49" charset="0"/>
                <a:cs typeface="Courier New" panose="02070309020205020404" pitchFamily="49" charset="0"/>
              </a:rPr>
            </a:br>
            <a:r>
              <a:rPr lang="en-US" sz="1800">
                <a:latin typeface="Courier New" panose="02070309020205020404" pitchFamily="49" charset="0"/>
                <a:cs typeface="Courier New" panose="02070309020205020404" pitchFamily="49" charset="0"/>
              </a:rPr>
              <a:t>    </a:t>
            </a:r>
            <a:r>
              <a:rPr lang="en-US" sz="1800" err="1">
                <a:latin typeface="Courier New" panose="02070309020205020404" pitchFamily="49" charset="0"/>
                <a:cs typeface="Courier New" panose="02070309020205020404" pitchFamily="49" charset="0"/>
              </a:rPr>
              <a:t>databaseURL</a:t>
            </a:r>
            <a:r>
              <a:rPr lang="en-US" sz="1800">
                <a:latin typeface="Courier New" panose="02070309020205020404" pitchFamily="49" charset="0"/>
                <a:cs typeface="Courier New" panose="02070309020205020404" pitchFamily="49" charset="0"/>
              </a:rPr>
              <a:t>: </a:t>
            </a:r>
            <a:r>
              <a:rPr lang="en-US" sz="1400">
                <a:latin typeface="Courier New" panose="02070309020205020404" pitchFamily="49" charset="0"/>
                <a:cs typeface="Courier New" panose="02070309020205020404" pitchFamily="49" charset="0"/>
              </a:rPr>
              <a:t>"https://&lt;DATABASE_NAME&gt;.firebaseio.com",</a:t>
            </a:r>
            <a:br>
              <a:rPr lang="en-US" sz="1400">
                <a:latin typeface="Courier New" panose="02070309020205020404" pitchFamily="49" charset="0"/>
                <a:cs typeface="Courier New" panose="02070309020205020404" pitchFamily="49" charset="0"/>
              </a:rPr>
            </a:br>
            <a:r>
              <a:rPr lang="en-US" sz="1800">
                <a:latin typeface="Courier New" panose="02070309020205020404" pitchFamily="49" charset="0"/>
                <a:cs typeface="Courier New" panose="02070309020205020404" pitchFamily="49" charset="0"/>
              </a:rPr>
              <a:t>    </a:t>
            </a:r>
            <a:r>
              <a:rPr lang="en-US" sz="1800" err="1">
                <a:latin typeface="Courier New" panose="02070309020205020404" pitchFamily="49" charset="0"/>
                <a:cs typeface="Courier New" panose="02070309020205020404" pitchFamily="49" charset="0"/>
              </a:rPr>
              <a:t>storageBucket</a:t>
            </a:r>
            <a:r>
              <a:rPr lang="en-US" sz="1800">
                <a:latin typeface="Courier New" panose="02070309020205020404" pitchFamily="49" charset="0"/>
                <a:cs typeface="Courier New" panose="02070309020205020404" pitchFamily="49" charset="0"/>
              </a:rPr>
              <a:t>: "&lt;BUCKET&gt;.appspot.com",</a:t>
            </a:r>
            <a:br>
              <a:rPr lang="en-US" sz="1800">
                <a:latin typeface="Courier New" panose="02070309020205020404" pitchFamily="49" charset="0"/>
                <a:cs typeface="Courier New" panose="02070309020205020404" pitchFamily="49" charset="0"/>
              </a:rPr>
            </a:br>
            <a:r>
              <a:rPr lang="en-US" sz="1800">
                <a:latin typeface="Courier New" panose="02070309020205020404" pitchFamily="49" charset="0"/>
                <a:cs typeface="Courier New" panose="02070309020205020404" pitchFamily="49" charset="0"/>
              </a:rPr>
              <a:t>    </a:t>
            </a:r>
            <a:r>
              <a:rPr lang="en-US" sz="1800" err="1">
                <a:latin typeface="Courier New" panose="02070309020205020404" pitchFamily="49" charset="0"/>
                <a:cs typeface="Courier New" panose="02070309020205020404" pitchFamily="49" charset="0"/>
              </a:rPr>
              <a:t>messagingSenderId</a:t>
            </a:r>
            <a:r>
              <a:rPr lang="en-US" sz="1800">
                <a:latin typeface="Courier New" panose="02070309020205020404" pitchFamily="49" charset="0"/>
                <a:cs typeface="Courier New" panose="02070309020205020404" pitchFamily="49" charset="0"/>
              </a:rPr>
              <a:t>: "&lt;SENDER_ID&gt;",</a:t>
            </a:r>
            <a:br>
              <a:rPr lang="en-US" sz="1800">
                <a:latin typeface="Courier New" panose="02070309020205020404" pitchFamily="49" charset="0"/>
                <a:cs typeface="Courier New" panose="02070309020205020404" pitchFamily="49" charset="0"/>
              </a:rPr>
            </a:br>
            <a:r>
              <a:rPr lang="en-US" sz="1800">
                <a:latin typeface="Courier New" panose="02070309020205020404" pitchFamily="49" charset="0"/>
                <a:cs typeface="Courier New" panose="02070309020205020404" pitchFamily="49" charset="0"/>
              </a:rPr>
              <a:t>  };</a:t>
            </a:r>
            <a:br>
              <a:rPr lang="en-US" sz="1800">
                <a:latin typeface="Courier New" panose="02070309020205020404" pitchFamily="49" charset="0"/>
                <a:cs typeface="Courier New" panose="02070309020205020404" pitchFamily="49" charset="0"/>
              </a:rPr>
            </a:br>
            <a:r>
              <a:rPr lang="en-US" sz="1800">
                <a:latin typeface="Courier New" panose="02070309020205020404" pitchFamily="49" charset="0"/>
                <a:cs typeface="Courier New" panose="02070309020205020404" pitchFamily="49" charset="0"/>
              </a:rPr>
              <a:t>  </a:t>
            </a:r>
            <a:r>
              <a:rPr lang="en-US" sz="1800" err="1">
                <a:latin typeface="Courier New" panose="02070309020205020404" pitchFamily="49" charset="0"/>
                <a:cs typeface="Courier New" panose="02070309020205020404" pitchFamily="49" charset="0"/>
              </a:rPr>
              <a:t>firebase.initializeApp</a:t>
            </a:r>
            <a:r>
              <a:rPr lang="en-US" sz="1800">
                <a:latin typeface="Courier New" panose="02070309020205020404" pitchFamily="49" charset="0"/>
                <a:cs typeface="Courier New" panose="02070309020205020404" pitchFamily="49" charset="0"/>
              </a:rPr>
              <a:t>(</a:t>
            </a:r>
            <a:r>
              <a:rPr lang="en-US" sz="1800" err="1">
                <a:latin typeface="Courier New" panose="02070309020205020404" pitchFamily="49" charset="0"/>
                <a:cs typeface="Courier New" panose="02070309020205020404" pitchFamily="49" charset="0"/>
              </a:rPr>
              <a:t>config</a:t>
            </a:r>
            <a:r>
              <a:rPr lang="en-US" sz="1800">
                <a:latin typeface="Courier New" panose="02070309020205020404" pitchFamily="49" charset="0"/>
                <a:cs typeface="Courier New" panose="02070309020205020404" pitchFamily="49" charset="0"/>
              </a:rPr>
              <a:t>);</a:t>
            </a:r>
            <a:br>
              <a:rPr lang="en-US"/>
            </a:br>
            <a:endParaRPr lang="en-US"/>
          </a:p>
        </p:txBody>
      </p:sp>
    </p:spTree>
    <p:extLst>
      <p:ext uri="{BB962C8B-B14F-4D97-AF65-F5344CB8AC3E}">
        <p14:creationId xmlns:p14="http://schemas.microsoft.com/office/powerpoint/2010/main" val="207822957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Create a Reference</a:t>
            </a:r>
          </a:p>
        </p:txBody>
      </p:sp>
      <p:sp>
        <p:nvSpPr>
          <p:cNvPr id="3" name="Content Placeholder 2"/>
          <p:cNvSpPr>
            <a:spLocks noGrp="1"/>
          </p:cNvSpPr>
          <p:nvPr>
            <p:ph idx="1"/>
          </p:nvPr>
        </p:nvSpPr>
        <p:spPr/>
        <p:txBody>
          <a:bodyPr>
            <a:normAutofit fontScale="92500" lnSpcReduction="20000"/>
          </a:bodyPr>
          <a:lstStyle/>
          <a:p>
            <a:r>
              <a:rPr lang="en-US"/>
              <a:t>Get a reference to the </a:t>
            </a:r>
            <a:r>
              <a:rPr lang="en-US" u="sng"/>
              <a:t>storage service</a:t>
            </a:r>
            <a:r>
              <a:rPr lang="en-US"/>
              <a:t>, which is used to create references in your storage bucket</a:t>
            </a:r>
          </a:p>
          <a:p>
            <a:pPr marL="114300" indent="0">
              <a:buNone/>
            </a:pPr>
            <a:r>
              <a:rPr lang="en-US"/>
              <a:t>    </a:t>
            </a:r>
            <a:r>
              <a:rPr lang="en-US" sz="1900" err="1">
                <a:latin typeface="Courier New" panose="02070309020205020404" pitchFamily="49" charset="0"/>
                <a:cs typeface="Courier New" panose="02070309020205020404" pitchFamily="49" charset="0"/>
              </a:rPr>
              <a:t>var</a:t>
            </a:r>
            <a:r>
              <a:rPr lang="en-US" sz="1900">
                <a:latin typeface="Courier New" panose="02070309020205020404" pitchFamily="49" charset="0"/>
                <a:cs typeface="Courier New" panose="02070309020205020404" pitchFamily="49" charset="0"/>
              </a:rPr>
              <a:t> storage = </a:t>
            </a:r>
            <a:r>
              <a:rPr lang="en-US" sz="1900" err="1">
                <a:latin typeface="Courier New" panose="02070309020205020404" pitchFamily="49" charset="0"/>
                <a:cs typeface="Courier New" panose="02070309020205020404" pitchFamily="49" charset="0"/>
              </a:rPr>
              <a:t>firebase.storage</a:t>
            </a:r>
            <a:r>
              <a:rPr lang="en-US" sz="1900">
                <a:latin typeface="Courier New" panose="02070309020205020404" pitchFamily="49" charset="0"/>
                <a:cs typeface="Courier New" panose="02070309020205020404" pitchFamily="49" charset="0"/>
              </a:rPr>
              <a:t>();</a:t>
            </a:r>
          </a:p>
          <a:p>
            <a:pPr marL="114300" indent="0">
              <a:buNone/>
            </a:pPr>
            <a:endParaRPr lang="en-US"/>
          </a:p>
          <a:p>
            <a:r>
              <a:rPr lang="en-US"/>
              <a:t>Create a storage </a:t>
            </a:r>
            <a:r>
              <a:rPr lang="en-US" u="sng"/>
              <a:t>reference</a:t>
            </a:r>
            <a:r>
              <a:rPr lang="en-US"/>
              <a:t> from our storage service</a:t>
            </a:r>
            <a:br>
              <a:rPr lang="en-US"/>
            </a:br>
            <a:r>
              <a:rPr lang="en-US" sz="1900" err="1">
                <a:latin typeface="Courier New" panose="02070309020205020404" pitchFamily="49" charset="0"/>
                <a:cs typeface="Courier New" panose="02070309020205020404" pitchFamily="49" charset="0"/>
              </a:rPr>
              <a:t>var</a:t>
            </a:r>
            <a:r>
              <a:rPr lang="en-US" sz="1900">
                <a:latin typeface="Courier New" panose="02070309020205020404" pitchFamily="49" charset="0"/>
                <a:cs typeface="Courier New" panose="02070309020205020404" pitchFamily="49" charset="0"/>
              </a:rPr>
              <a:t> </a:t>
            </a:r>
            <a:r>
              <a:rPr lang="en-US" sz="1900" err="1">
                <a:latin typeface="Courier New" panose="02070309020205020404" pitchFamily="49" charset="0"/>
                <a:cs typeface="Courier New" panose="02070309020205020404" pitchFamily="49" charset="0"/>
              </a:rPr>
              <a:t>storageRef</a:t>
            </a:r>
            <a:r>
              <a:rPr lang="en-US" sz="1900">
                <a:latin typeface="Courier New" panose="02070309020205020404" pitchFamily="49" charset="0"/>
                <a:cs typeface="Courier New" panose="02070309020205020404" pitchFamily="49" charset="0"/>
              </a:rPr>
              <a:t> = </a:t>
            </a:r>
            <a:r>
              <a:rPr lang="en-US" sz="1900" err="1">
                <a:latin typeface="Courier New" panose="02070309020205020404" pitchFamily="49" charset="0"/>
                <a:cs typeface="Courier New" panose="02070309020205020404" pitchFamily="49" charset="0"/>
              </a:rPr>
              <a:t>storage.ref</a:t>
            </a:r>
            <a:r>
              <a:rPr lang="en-US" sz="1900">
                <a:latin typeface="Courier New" panose="02070309020205020404" pitchFamily="49" charset="0"/>
                <a:cs typeface="Courier New" panose="02070309020205020404" pitchFamily="49" charset="0"/>
              </a:rPr>
              <a:t>();</a:t>
            </a:r>
          </a:p>
          <a:p>
            <a:pPr marL="114300" indent="0">
              <a:buNone/>
            </a:pPr>
            <a:endParaRPr lang="en-US"/>
          </a:p>
          <a:p>
            <a:r>
              <a:rPr lang="en-US"/>
              <a:t>You can create a reference to a location lower in the tree, say 'images/space.jpg' by using the child() method on an existing reference.</a:t>
            </a:r>
          </a:p>
          <a:p>
            <a:r>
              <a:rPr lang="en-US"/>
              <a:t>Create a child reference</a:t>
            </a:r>
            <a:br>
              <a:rPr lang="en-US"/>
            </a:br>
            <a:r>
              <a:rPr lang="en-US" sz="1900" err="1">
                <a:latin typeface="Courier New" panose="02070309020205020404" pitchFamily="49" charset="0"/>
                <a:cs typeface="Courier New" panose="02070309020205020404" pitchFamily="49" charset="0"/>
              </a:rPr>
              <a:t>var</a:t>
            </a:r>
            <a:r>
              <a:rPr lang="en-US" sz="1900">
                <a:latin typeface="Courier New" panose="02070309020205020404" pitchFamily="49" charset="0"/>
                <a:cs typeface="Courier New" panose="02070309020205020404" pitchFamily="49" charset="0"/>
              </a:rPr>
              <a:t> </a:t>
            </a:r>
            <a:r>
              <a:rPr lang="en-US" sz="1900" err="1">
                <a:latin typeface="Courier New" panose="02070309020205020404" pitchFamily="49" charset="0"/>
                <a:cs typeface="Courier New" panose="02070309020205020404" pitchFamily="49" charset="0"/>
              </a:rPr>
              <a:t>imagesRef</a:t>
            </a:r>
            <a:r>
              <a:rPr lang="en-US" sz="1900">
                <a:latin typeface="Courier New" panose="02070309020205020404" pitchFamily="49" charset="0"/>
                <a:cs typeface="Courier New" panose="02070309020205020404" pitchFamily="49" charset="0"/>
              </a:rPr>
              <a:t> = </a:t>
            </a:r>
            <a:r>
              <a:rPr lang="en-US" sz="1900" err="1">
                <a:latin typeface="Courier New" panose="02070309020205020404" pitchFamily="49" charset="0"/>
                <a:cs typeface="Courier New" panose="02070309020205020404" pitchFamily="49" charset="0"/>
              </a:rPr>
              <a:t>storageRef.child</a:t>
            </a:r>
            <a:r>
              <a:rPr lang="en-US" sz="1900">
                <a:latin typeface="Courier New" panose="02070309020205020404" pitchFamily="49" charset="0"/>
                <a:cs typeface="Courier New" panose="02070309020205020404" pitchFamily="49" charset="0"/>
              </a:rPr>
              <a:t>('images');</a:t>
            </a:r>
            <a:br>
              <a:rPr lang="en-US" sz="1900">
                <a:latin typeface="Courier New" panose="02070309020205020404" pitchFamily="49" charset="0"/>
                <a:cs typeface="Courier New" panose="02070309020205020404" pitchFamily="49" charset="0"/>
              </a:rPr>
            </a:br>
            <a:r>
              <a:rPr lang="en-US"/>
              <a:t>// </a:t>
            </a:r>
            <a:r>
              <a:rPr lang="en-US" err="1"/>
              <a:t>imagesRef</a:t>
            </a:r>
            <a:r>
              <a:rPr lang="en-US"/>
              <a:t> now points to 'images'</a:t>
            </a:r>
            <a:br>
              <a:rPr lang="en-US"/>
            </a:br>
            <a:br>
              <a:rPr lang="en-US"/>
            </a:br>
            <a:r>
              <a:rPr lang="en-US"/>
              <a:t>// Child references can also take paths delimited by '/'</a:t>
            </a:r>
            <a:br>
              <a:rPr lang="en-US"/>
            </a:br>
            <a:r>
              <a:rPr lang="en-US" sz="1900" err="1">
                <a:latin typeface="Courier New" panose="02070309020205020404" pitchFamily="49" charset="0"/>
                <a:cs typeface="Courier New" panose="02070309020205020404" pitchFamily="49" charset="0"/>
              </a:rPr>
              <a:t>var</a:t>
            </a:r>
            <a:r>
              <a:rPr lang="en-US" sz="1900">
                <a:latin typeface="Courier New" panose="02070309020205020404" pitchFamily="49" charset="0"/>
                <a:cs typeface="Courier New" panose="02070309020205020404" pitchFamily="49" charset="0"/>
              </a:rPr>
              <a:t> </a:t>
            </a:r>
            <a:r>
              <a:rPr lang="en-US" sz="1900" err="1">
                <a:latin typeface="Courier New" panose="02070309020205020404" pitchFamily="49" charset="0"/>
                <a:cs typeface="Courier New" panose="02070309020205020404" pitchFamily="49" charset="0"/>
              </a:rPr>
              <a:t>imgRef</a:t>
            </a:r>
            <a:r>
              <a:rPr lang="en-US" sz="1900">
                <a:latin typeface="Courier New" panose="02070309020205020404" pitchFamily="49" charset="0"/>
                <a:cs typeface="Courier New" panose="02070309020205020404" pitchFamily="49" charset="0"/>
              </a:rPr>
              <a:t> = </a:t>
            </a:r>
            <a:r>
              <a:rPr lang="en-US" sz="1900" err="1">
                <a:latin typeface="Courier New" panose="02070309020205020404" pitchFamily="49" charset="0"/>
                <a:cs typeface="Courier New" panose="02070309020205020404" pitchFamily="49" charset="0"/>
              </a:rPr>
              <a:t>storageRef.child</a:t>
            </a:r>
            <a:r>
              <a:rPr lang="en-US" sz="1900">
                <a:latin typeface="Courier New" panose="02070309020205020404" pitchFamily="49" charset="0"/>
                <a:cs typeface="Courier New" panose="02070309020205020404" pitchFamily="49" charset="0"/>
              </a:rPr>
              <a:t>('images/space.jpg');</a:t>
            </a:r>
            <a:br>
              <a:rPr lang="en-US" sz="1900">
                <a:latin typeface="Courier New" panose="02070309020205020404" pitchFamily="49" charset="0"/>
                <a:cs typeface="Courier New" panose="02070309020205020404" pitchFamily="49" charset="0"/>
              </a:rPr>
            </a:br>
            <a:endParaRPr lang="en-US" sz="19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0631528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Navigate with References</a:t>
            </a:r>
            <a:endParaRPr lang="en-US"/>
          </a:p>
        </p:txBody>
      </p:sp>
      <p:sp>
        <p:nvSpPr>
          <p:cNvPr id="3" name="Content Placeholder 2"/>
          <p:cNvSpPr>
            <a:spLocks noGrp="1"/>
          </p:cNvSpPr>
          <p:nvPr>
            <p:ph idx="1"/>
          </p:nvPr>
        </p:nvSpPr>
        <p:spPr/>
        <p:txBody>
          <a:bodyPr>
            <a:normAutofit fontScale="92500"/>
          </a:bodyPr>
          <a:lstStyle/>
          <a:p>
            <a:r>
              <a:rPr lang="en-US"/>
              <a:t>Parent allows us to move to the parent of a reference</a:t>
            </a:r>
            <a:br>
              <a:rPr lang="en-US"/>
            </a:br>
            <a:r>
              <a:rPr lang="en-US" sz="1900" err="1">
                <a:latin typeface="Courier New" panose="02070309020205020404" pitchFamily="49" charset="0"/>
                <a:cs typeface="Courier New" panose="02070309020205020404" pitchFamily="49" charset="0"/>
              </a:rPr>
              <a:t>var</a:t>
            </a:r>
            <a:r>
              <a:rPr lang="en-US" sz="1900">
                <a:latin typeface="Courier New" panose="02070309020205020404" pitchFamily="49" charset="0"/>
                <a:cs typeface="Courier New" panose="02070309020205020404" pitchFamily="49" charset="0"/>
              </a:rPr>
              <a:t> </a:t>
            </a:r>
            <a:r>
              <a:rPr lang="en-US" sz="1900" err="1">
                <a:latin typeface="Courier New" panose="02070309020205020404" pitchFamily="49" charset="0"/>
                <a:cs typeface="Courier New" panose="02070309020205020404" pitchFamily="49" charset="0"/>
              </a:rPr>
              <a:t>imagesRef</a:t>
            </a:r>
            <a:r>
              <a:rPr lang="en-US" sz="1900">
                <a:latin typeface="Courier New" panose="02070309020205020404" pitchFamily="49" charset="0"/>
                <a:cs typeface="Courier New" panose="02070309020205020404" pitchFamily="49" charset="0"/>
              </a:rPr>
              <a:t> = </a:t>
            </a:r>
            <a:r>
              <a:rPr lang="en-US" sz="1900" err="1">
                <a:latin typeface="Courier New" panose="02070309020205020404" pitchFamily="49" charset="0"/>
                <a:cs typeface="Courier New" panose="02070309020205020404" pitchFamily="49" charset="0"/>
              </a:rPr>
              <a:t>spaceRef.parent</a:t>
            </a:r>
            <a:r>
              <a:rPr lang="en-US" sz="1900">
                <a:latin typeface="Courier New" panose="02070309020205020404" pitchFamily="49" charset="0"/>
                <a:cs typeface="Courier New" panose="02070309020205020404" pitchFamily="49" charset="0"/>
              </a:rPr>
              <a:t>;</a:t>
            </a:r>
            <a:br>
              <a:rPr lang="en-US" sz="1900">
                <a:latin typeface="Courier New" panose="02070309020205020404" pitchFamily="49" charset="0"/>
                <a:cs typeface="Courier New" panose="02070309020205020404" pitchFamily="49" charset="0"/>
              </a:rPr>
            </a:br>
            <a:r>
              <a:rPr lang="en-US"/>
              <a:t>// </a:t>
            </a:r>
            <a:r>
              <a:rPr lang="en-US" err="1"/>
              <a:t>imagesRef</a:t>
            </a:r>
            <a:r>
              <a:rPr lang="en-US"/>
              <a:t> now points to 'images'</a:t>
            </a:r>
            <a:br>
              <a:rPr lang="en-US"/>
            </a:br>
            <a:endParaRPr lang="en-US"/>
          </a:p>
          <a:p>
            <a:r>
              <a:rPr lang="en-US"/>
              <a:t>Root allows us to move all the way back to the top of our bucket</a:t>
            </a:r>
            <a:br>
              <a:rPr lang="en-US"/>
            </a:br>
            <a:r>
              <a:rPr lang="en-US" sz="1900" err="1">
                <a:latin typeface="Courier New" panose="02070309020205020404" pitchFamily="49" charset="0"/>
                <a:cs typeface="Courier New" panose="02070309020205020404" pitchFamily="49" charset="0"/>
              </a:rPr>
              <a:t>var</a:t>
            </a:r>
            <a:r>
              <a:rPr lang="en-US" sz="1900">
                <a:latin typeface="Courier New" panose="02070309020205020404" pitchFamily="49" charset="0"/>
                <a:cs typeface="Courier New" panose="02070309020205020404" pitchFamily="49" charset="0"/>
              </a:rPr>
              <a:t> </a:t>
            </a:r>
            <a:r>
              <a:rPr lang="en-US" sz="1900" err="1">
                <a:latin typeface="Courier New" panose="02070309020205020404" pitchFamily="49" charset="0"/>
                <a:cs typeface="Courier New" panose="02070309020205020404" pitchFamily="49" charset="0"/>
              </a:rPr>
              <a:t>rootRef</a:t>
            </a:r>
            <a:r>
              <a:rPr lang="en-US" sz="1900">
                <a:latin typeface="Courier New" panose="02070309020205020404" pitchFamily="49" charset="0"/>
                <a:cs typeface="Courier New" panose="02070309020205020404" pitchFamily="49" charset="0"/>
              </a:rPr>
              <a:t> = </a:t>
            </a:r>
            <a:r>
              <a:rPr lang="en-US" sz="1900" err="1">
                <a:latin typeface="Courier New" panose="02070309020205020404" pitchFamily="49" charset="0"/>
                <a:cs typeface="Courier New" panose="02070309020205020404" pitchFamily="49" charset="0"/>
              </a:rPr>
              <a:t>spaceRef.root</a:t>
            </a:r>
            <a:r>
              <a:rPr lang="en-US" sz="1900">
                <a:latin typeface="Courier New" panose="02070309020205020404" pitchFamily="49" charset="0"/>
                <a:cs typeface="Courier New" panose="02070309020205020404" pitchFamily="49" charset="0"/>
              </a:rPr>
              <a:t>;</a:t>
            </a:r>
            <a:br>
              <a:rPr lang="en-US" sz="1900">
                <a:latin typeface="Courier New" panose="02070309020205020404" pitchFamily="49" charset="0"/>
                <a:cs typeface="Courier New" panose="02070309020205020404" pitchFamily="49" charset="0"/>
              </a:rPr>
            </a:br>
            <a:r>
              <a:rPr lang="en-US"/>
              <a:t>// </a:t>
            </a:r>
            <a:r>
              <a:rPr lang="en-US" err="1"/>
              <a:t>rootRef</a:t>
            </a:r>
            <a:r>
              <a:rPr lang="en-US"/>
              <a:t> now points to the root</a:t>
            </a:r>
          </a:p>
          <a:p>
            <a:endParaRPr lang="en-US"/>
          </a:p>
          <a:p>
            <a:r>
              <a:rPr lang="en-US"/>
              <a:t>References can be chained together multiple times</a:t>
            </a:r>
            <a:br>
              <a:rPr lang="en-US"/>
            </a:br>
            <a:r>
              <a:rPr lang="en-US" sz="1900" err="1">
                <a:latin typeface="Courier New" panose="02070309020205020404" pitchFamily="49" charset="0"/>
                <a:cs typeface="Courier New" panose="02070309020205020404" pitchFamily="49" charset="0"/>
              </a:rPr>
              <a:t>var</a:t>
            </a:r>
            <a:r>
              <a:rPr lang="en-US" sz="1900">
                <a:latin typeface="Courier New" panose="02070309020205020404" pitchFamily="49" charset="0"/>
                <a:cs typeface="Courier New" panose="02070309020205020404" pitchFamily="49" charset="0"/>
              </a:rPr>
              <a:t> </a:t>
            </a:r>
            <a:r>
              <a:rPr lang="en-US" sz="1900" err="1">
                <a:latin typeface="Courier New" panose="02070309020205020404" pitchFamily="49" charset="0"/>
                <a:cs typeface="Courier New" panose="02070309020205020404" pitchFamily="49" charset="0"/>
              </a:rPr>
              <a:t>earthRef</a:t>
            </a:r>
            <a:r>
              <a:rPr lang="en-US" sz="1900">
                <a:latin typeface="Courier New" panose="02070309020205020404" pitchFamily="49" charset="0"/>
                <a:cs typeface="Courier New" panose="02070309020205020404" pitchFamily="49" charset="0"/>
              </a:rPr>
              <a:t> = </a:t>
            </a:r>
            <a:r>
              <a:rPr lang="en-US" sz="1900" err="1">
                <a:latin typeface="Courier New" panose="02070309020205020404" pitchFamily="49" charset="0"/>
                <a:cs typeface="Courier New" panose="02070309020205020404" pitchFamily="49" charset="0"/>
              </a:rPr>
              <a:t>spaceRef.parent.child</a:t>
            </a:r>
            <a:r>
              <a:rPr lang="en-US" sz="1900">
                <a:latin typeface="Courier New" panose="02070309020205020404" pitchFamily="49" charset="0"/>
                <a:cs typeface="Courier New" panose="02070309020205020404" pitchFamily="49" charset="0"/>
              </a:rPr>
              <a:t>('earth.jpg');</a:t>
            </a:r>
            <a:br>
              <a:rPr lang="en-US" sz="1900">
                <a:latin typeface="Courier New" panose="02070309020205020404" pitchFamily="49" charset="0"/>
                <a:cs typeface="Courier New" panose="02070309020205020404" pitchFamily="49" charset="0"/>
              </a:rPr>
            </a:br>
            <a:r>
              <a:rPr lang="en-US"/>
              <a:t>// </a:t>
            </a:r>
            <a:r>
              <a:rPr lang="en-US" err="1"/>
              <a:t>earthRef</a:t>
            </a:r>
            <a:r>
              <a:rPr lang="en-US"/>
              <a:t> points to 'images/earth.jpg‘</a:t>
            </a:r>
          </a:p>
          <a:p>
            <a:endParaRPr lang="en-US"/>
          </a:p>
          <a:p>
            <a:r>
              <a:rPr lang="en-US" err="1"/>
              <a:t>nullRef</a:t>
            </a:r>
            <a:r>
              <a:rPr lang="en-US"/>
              <a:t> is null, since the parent of root is null</a:t>
            </a:r>
            <a:br>
              <a:rPr lang="en-US"/>
            </a:br>
            <a:r>
              <a:rPr lang="en-US" sz="1900" err="1">
                <a:latin typeface="Courier New" panose="02070309020205020404" pitchFamily="49" charset="0"/>
                <a:cs typeface="Courier New" panose="02070309020205020404" pitchFamily="49" charset="0"/>
              </a:rPr>
              <a:t>var</a:t>
            </a:r>
            <a:r>
              <a:rPr lang="en-US" sz="1900">
                <a:latin typeface="Courier New" panose="02070309020205020404" pitchFamily="49" charset="0"/>
                <a:cs typeface="Courier New" panose="02070309020205020404" pitchFamily="49" charset="0"/>
              </a:rPr>
              <a:t> </a:t>
            </a:r>
            <a:r>
              <a:rPr lang="en-US" sz="1900" err="1">
                <a:latin typeface="Courier New" panose="02070309020205020404" pitchFamily="49" charset="0"/>
                <a:cs typeface="Courier New" panose="02070309020205020404" pitchFamily="49" charset="0"/>
              </a:rPr>
              <a:t>nullRef</a:t>
            </a:r>
            <a:r>
              <a:rPr lang="en-US" sz="1900">
                <a:latin typeface="Courier New" panose="02070309020205020404" pitchFamily="49" charset="0"/>
                <a:cs typeface="Courier New" panose="02070309020205020404" pitchFamily="49" charset="0"/>
              </a:rPr>
              <a:t> = </a:t>
            </a:r>
            <a:r>
              <a:rPr lang="en-US" sz="1900" err="1">
                <a:latin typeface="Courier New" panose="02070309020205020404" pitchFamily="49" charset="0"/>
                <a:cs typeface="Courier New" panose="02070309020205020404" pitchFamily="49" charset="0"/>
              </a:rPr>
              <a:t>spaceRef.root.parent</a:t>
            </a:r>
            <a:r>
              <a:rPr lang="en-US" sz="190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6143344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Reference Properties</a:t>
            </a:r>
            <a:endParaRPr lang="en-US"/>
          </a:p>
        </p:txBody>
      </p:sp>
      <p:sp>
        <p:nvSpPr>
          <p:cNvPr id="3" name="Content Placeholder 2"/>
          <p:cNvSpPr>
            <a:spLocks noGrp="1"/>
          </p:cNvSpPr>
          <p:nvPr>
            <p:ph idx="1"/>
          </p:nvPr>
        </p:nvSpPr>
        <p:spPr/>
        <p:txBody>
          <a:bodyPr/>
          <a:lstStyle/>
          <a:p>
            <a:r>
              <a:rPr lang="en-US"/>
              <a:t>Reference's path is: 'images/space.jpg'</a:t>
            </a:r>
          </a:p>
          <a:p>
            <a:r>
              <a:rPr lang="en-US"/>
              <a:t>This is analogous to a file path on disk</a:t>
            </a:r>
          </a:p>
          <a:p>
            <a:pPr marL="114300" indent="0">
              <a:buNone/>
            </a:pPr>
            <a:r>
              <a:rPr lang="en-US" sz="1800">
                <a:latin typeface="Courier New" panose="02070309020205020404" pitchFamily="49" charset="0"/>
                <a:cs typeface="Courier New" panose="02070309020205020404" pitchFamily="49" charset="0"/>
              </a:rPr>
              <a:t>	</a:t>
            </a:r>
            <a:r>
              <a:rPr lang="en-US" sz="1800" err="1">
                <a:latin typeface="Courier New" panose="02070309020205020404" pitchFamily="49" charset="0"/>
                <a:cs typeface="Courier New" panose="02070309020205020404" pitchFamily="49" charset="0"/>
              </a:rPr>
              <a:t>spaceRef.fullPath</a:t>
            </a:r>
            <a:r>
              <a:rPr lang="en-US" sz="1800">
                <a:latin typeface="Courier New" panose="02070309020205020404" pitchFamily="49" charset="0"/>
                <a:cs typeface="Courier New" panose="02070309020205020404" pitchFamily="49" charset="0"/>
              </a:rPr>
              <a:t>;</a:t>
            </a:r>
          </a:p>
          <a:p>
            <a:endParaRPr lang="en-US"/>
          </a:p>
          <a:p>
            <a:r>
              <a:rPr lang="en-US"/>
              <a:t>Reference's name is the last segment of the full path: 'space.jpg'. This is analogous to the file name</a:t>
            </a:r>
          </a:p>
          <a:p>
            <a:pPr marL="114300" indent="0">
              <a:buNone/>
            </a:pPr>
            <a:r>
              <a:rPr lang="en-US" sz="1800">
                <a:latin typeface="Courier New" panose="02070309020205020404" pitchFamily="49" charset="0"/>
                <a:cs typeface="Courier New" panose="02070309020205020404" pitchFamily="49" charset="0"/>
              </a:rPr>
              <a:t>	spaceRef.name;</a:t>
            </a:r>
          </a:p>
          <a:p>
            <a:endParaRPr lang="en-US"/>
          </a:p>
          <a:p>
            <a:r>
              <a:rPr lang="en-US"/>
              <a:t>Reference's bucket is the name of the storage bucket where files are stored</a:t>
            </a:r>
          </a:p>
          <a:p>
            <a:pPr marL="114300" indent="0">
              <a:buNone/>
            </a:pPr>
            <a:r>
              <a:rPr lang="en-US" sz="1800">
                <a:latin typeface="Courier New" panose="02070309020205020404" pitchFamily="49" charset="0"/>
                <a:cs typeface="Courier New" panose="02070309020205020404" pitchFamily="49" charset="0"/>
              </a:rPr>
              <a:t>	</a:t>
            </a:r>
            <a:r>
              <a:rPr lang="en-US" sz="1800" err="1">
                <a:latin typeface="Courier New" panose="02070309020205020404" pitchFamily="49" charset="0"/>
                <a:cs typeface="Courier New" panose="02070309020205020404" pitchFamily="49" charset="0"/>
              </a:rPr>
              <a:t>spaceRef.bucket</a:t>
            </a:r>
            <a:r>
              <a:rPr lang="en-US" sz="180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1775520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a:t>
            </a:r>
          </a:p>
        </p:txBody>
      </p:sp>
      <p:sp>
        <p:nvSpPr>
          <p:cNvPr id="3" name="Content Placeholder 2"/>
          <p:cNvSpPr>
            <a:spLocks noGrp="1"/>
          </p:cNvSpPr>
          <p:nvPr>
            <p:ph idx="1"/>
          </p:nvPr>
        </p:nvSpPr>
        <p:spPr/>
        <p:txBody>
          <a:bodyPr>
            <a:normAutofit fontScale="70000" lnSpcReduction="20000"/>
          </a:bodyPr>
          <a:lstStyle/>
          <a:p>
            <a:pPr marL="114300" indent="0">
              <a:buNone/>
            </a:pPr>
            <a:r>
              <a:rPr lang="en-US" b="1"/>
              <a:t>// Points to the root reference</a:t>
            </a:r>
          </a:p>
          <a:p>
            <a:pPr marL="114300" indent="0">
              <a:buNone/>
            </a:pPr>
            <a:r>
              <a:rPr lang="en-US" sz="2300" err="1">
                <a:latin typeface="Courier New" panose="02070309020205020404" pitchFamily="49" charset="0"/>
                <a:cs typeface="Courier New" panose="02070309020205020404" pitchFamily="49" charset="0"/>
              </a:rPr>
              <a:t>var</a:t>
            </a:r>
            <a:r>
              <a:rPr lang="en-US" sz="2300">
                <a:latin typeface="Courier New" panose="02070309020205020404" pitchFamily="49" charset="0"/>
                <a:cs typeface="Courier New" panose="02070309020205020404" pitchFamily="49" charset="0"/>
              </a:rPr>
              <a:t> </a:t>
            </a:r>
            <a:r>
              <a:rPr lang="en-US" sz="2300" err="1">
                <a:latin typeface="Courier New" panose="02070309020205020404" pitchFamily="49" charset="0"/>
                <a:cs typeface="Courier New" panose="02070309020205020404" pitchFamily="49" charset="0"/>
              </a:rPr>
              <a:t>storageRef</a:t>
            </a:r>
            <a:r>
              <a:rPr lang="en-US" sz="2300">
                <a:latin typeface="Courier New" panose="02070309020205020404" pitchFamily="49" charset="0"/>
                <a:cs typeface="Courier New" panose="02070309020205020404" pitchFamily="49" charset="0"/>
              </a:rPr>
              <a:t> = </a:t>
            </a:r>
            <a:r>
              <a:rPr lang="en-US" sz="2300" err="1">
                <a:latin typeface="Courier New" panose="02070309020205020404" pitchFamily="49" charset="0"/>
                <a:cs typeface="Courier New" panose="02070309020205020404" pitchFamily="49" charset="0"/>
              </a:rPr>
              <a:t>firebase.storage</a:t>
            </a:r>
            <a:r>
              <a:rPr lang="en-US" sz="2300">
                <a:latin typeface="Courier New" panose="02070309020205020404" pitchFamily="49" charset="0"/>
                <a:cs typeface="Courier New" panose="02070309020205020404" pitchFamily="49" charset="0"/>
              </a:rPr>
              <a:t>().ref();</a:t>
            </a:r>
          </a:p>
          <a:p>
            <a:pPr marL="114300" indent="0">
              <a:buNone/>
            </a:pPr>
            <a:endParaRPr lang="en-US" b="1"/>
          </a:p>
          <a:p>
            <a:pPr marL="114300" indent="0">
              <a:buNone/>
            </a:pPr>
            <a:r>
              <a:rPr lang="en-US" b="1"/>
              <a:t>// Points to 'images'</a:t>
            </a:r>
          </a:p>
          <a:p>
            <a:pPr marL="114300" indent="0">
              <a:buNone/>
            </a:pPr>
            <a:r>
              <a:rPr lang="en-US" sz="2300" err="1">
                <a:latin typeface="Courier New" panose="02070309020205020404" pitchFamily="49" charset="0"/>
                <a:cs typeface="Courier New" panose="02070309020205020404" pitchFamily="49" charset="0"/>
              </a:rPr>
              <a:t>var</a:t>
            </a:r>
            <a:r>
              <a:rPr lang="en-US" sz="2300">
                <a:latin typeface="Courier New" panose="02070309020205020404" pitchFamily="49" charset="0"/>
                <a:cs typeface="Courier New" panose="02070309020205020404" pitchFamily="49" charset="0"/>
              </a:rPr>
              <a:t> </a:t>
            </a:r>
            <a:r>
              <a:rPr lang="en-US" sz="2300" err="1">
                <a:latin typeface="Courier New" panose="02070309020205020404" pitchFamily="49" charset="0"/>
                <a:cs typeface="Courier New" panose="02070309020205020404" pitchFamily="49" charset="0"/>
              </a:rPr>
              <a:t>imagesRef</a:t>
            </a:r>
            <a:r>
              <a:rPr lang="en-US" sz="2300">
                <a:latin typeface="Courier New" panose="02070309020205020404" pitchFamily="49" charset="0"/>
                <a:cs typeface="Courier New" panose="02070309020205020404" pitchFamily="49" charset="0"/>
              </a:rPr>
              <a:t> = </a:t>
            </a:r>
            <a:r>
              <a:rPr lang="en-US" sz="2300" err="1">
                <a:latin typeface="Courier New" panose="02070309020205020404" pitchFamily="49" charset="0"/>
                <a:cs typeface="Courier New" panose="02070309020205020404" pitchFamily="49" charset="0"/>
              </a:rPr>
              <a:t>storageRef.child</a:t>
            </a:r>
            <a:r>
              <a:rPr lang="en-US" sz="2300">
                <a:latin typeface="Courier New" panose="02070309020205020404" pitchFamily="49" charset="0"/>
                <a:cs typeface="Courier New" panose="02070309020205020404" pitchFamily="49" charset="0"/>
              </a:rPr>
              <a:t>('images');</a:t>
            </a:r>
          </a:p>
          <a:p>
            <a:pPr marL="114300" indent="0">
              <a:buNone/>
            </a:pPr>
            <a:endParaRPr lang="en-US"/>
          </a:p>
          <a:p>
            <a:pPr marL="114300" indent="0">
              <a:buNone/>
            </a:pPr>
            <a:r>
              <a:rPr lang="en-US" b="1"/>
              <a:t>// Points to 'images/space.jpg'</a:t>
            </a:r>
          </a:p>
          <a:p>
            <a:pPr marL="114300" indent="0">
              <a:buNone/>
            </a:pPr>
            <a:r>
              <a:rPr lang="en-US" b="1"/>
              <a:t>// Note that you can use variables to create child values</a:t>
            </a:r>
          </a:p>
          <a:p>
            <a:pPr marL="114300" indent="0">
              <a:buNone/>
            </a:pPr>
            <a:r>
              <a:rPr lang="en-US" sz="2300" err="1">
                <a:latin typeface="Courier New" panose="02070309020205020404" pitchFamily="49" charset="0"/>
                <a:cs typeface="Courier New" panose="02070309020205020404" pitchFamily="49" charset="0"/>
              </a:rPr>
              <a:t>var</a:t>
            </a:r>
            <a:r>
              <a:rPr lang="en-US" sz="2300">
                <a:latin typeface="Courier New" panose="02070309020205020404" pitchFamily="49" charset="0"/>
                <a:cs typeface="Courier New" panose="02070309020205020404" pitchFamily="49" charset="0"/>
              </a:rPr>
              <a:t> </a:t>
            </a:r>
            <a:r>
              <a:rPr lang="en-US" sz="2300" err="1">
                <a:latin typeface="Courier New" panose="02070309020205020404" pitchFamily="49" charset="0"/>
                <a:cs typeface="Courier New" panose="02070309020205020404" pitchFamily="49" charset="0"/>
              </a:rPr>
              <a:t>fileName</a:t>
            </a:r>
            <a:r>
              <a:rPr lang="en-US" sz="2300">
                <a:latin typeface="Courier New" panose="02070309020205020404" pitchFamily="49" charset="0"/>
                <a:cs typeface="Courier New" panose="02070309020205020404" pitchFamily="49" charset="0"/>
              </a:rPr>
              <a:t> = 'space.jpg';</a:t>
            </a:r>
          </a:p>
          <a:p>
            <a:pPr marL="114300" indent="0">
              <a:buNone/>
            </a:pPr>
            <a:r>
              <a:rPr lang="en-US" sz="2300" err="1">
                <a:latin typeface="Courier New" panose="02070309020205020404" pitchFamily="49" charset="0"/>
                <a:cs typeface="Courier New" panose="02070309020205020404" pitchFamily="49" charset="0"/>
              </a:rPr>
              <a:t>var</a:t>
            </a:r>
            <a:r>
              <a:rPr lang="en-US" sz="2300">
                <a:latin typeface="Courier New" panose="02070309020205020404" pitchFamily="49" charset="0"/>
                <a:cs typeface="Courier New" panose="02070309020205020404" pitchFamily="49" charset="0"/>
              </a:rPr>
              <a:t> </a:t>
            </a:r>
            <a:r>
              <a:rPr lang="en-US" sz="2300" err="1">
                <a:latin typeface="Courier New" panose="02070309020205020404" pitchFamily="49" charset="0"/>
                <a:cs typeface="Courier New" panose="02070309020205020404" pitchFamily="49" charset="0"/>
              </a:rPr>
              <a:t>spaceRef</a:t>
            </a:r>
            <a:r>
              <a:rPr lang="en-US" sz="2300">
                <a:latin typeface="Courier New" panose="02070309020205020404" pitchFamily="49" charset="0"/>
                <a:cs typeface="Courier New" panose="02070309020205020404" pitchFamily="49" charset="0"/>
              </a:rPr>
              <a:t> = </a:t>
            </a:r>
            <a:r>
              <a:rPr lang="en-US" sz="2300" err="1">
                <a:latin typeface="Courier New" panose="02070309020205020404" pitchFamily="49" charset="0"/>
                <a:cs typeface="Courier New" panose="02070309020205020404" pitchFamily="49" charset="0"/>
              </a:rPr>
              <a:t>imagesRef.child</a:t>
            </a:r>
            <a:r>
              <a:rPr lang="en-US" sz="2300">
                <a:latin typeface="Courier New" panose="02070309020205020404" pitchFamily="49" charset="0"/>
                <a:cs typeface="Courier New" panose="02070309020205020404" pitchFamily="49" charset="0"/>
              </a:rPr>
              <a:t>(</a:t>
            </a:r>
            <a:r>
              <a:rPr lang="en-US" sz="2300" err="1">
                <a:latin typeface="Courier New" panose="02070309020205020404" pitchFamily="49" charset="0"/>
                <a:cs typeface="Courier New" panose="02070309020205020404" pitchFamily="49" charset="0"/>
              </a:rPr>
              <a:t>fileName</a:t>
            </a:r>
            <a:r>
              <a:rPr lang="en-US" sz="2300">
                <a:latin typeface="Courier New" panose="02070309020205020404" pitchFamily="49" charset="0"/>
                <a:cs typeface="Courier New" panose="02070309020205020404" pitchFamily="49" charset="0"/>
              </a:rPr>
              <a:t>);</a:t>
            </a:r>
          </a:p>
          <a:p>
            <a:pPr marL="114300" indent="0">
              <a:buNone/>
            </a:pPr>
            <a:endParaRPr lang="en-US" sz="2300" b="1">
              <a:latin typeface="Courier New" panose="02070309020205020404" pitchFamily="49" charset="0"/>
              <a:cs typeface="Courier New" panose="02070309020205020404" pitchFamily="49" charset="0"/>
            </a:endParaRPr>
          </a:p>
          <a:p>
            <a:pPr marL="114300" indent="0">
              <a:buNone/>
            </a:pPr>
            <a:r>
              <a:rPr lang="en-US" b="1"/>
              <a:t>// File path is 'images/space.jpg'</a:t>
            </a:r>
          </a:p>
          <a:p>
            <a:pPr marL="114300" indent="0">
              <a:buNone/>
            </a:pPr>
            <a:r>
              <a:rPr lang="en-US" sz="2300" err="1">
                <a:latin typeface="Courier New" panose="02070309020205020404" pitchFamily="49" charset="0"/>
                <a:cs typeface="Courier New" panose="02070309020205020404" pitchFamily="49" charset="0"/>
              </a:rPr>
              <a:t>var</a:t>
            </a:r>
            <a:r>
              <a:rPr lang="en-US" sz="2300">
                <a:latin typeface="Courier New" panose="02070309020205020404" pitchFamily="49" charset="0"/>
                <a:cs typeface="Courier New" panose="02070309020205020404" pitchFamily="49" charset="0"/>
              </a:rPr>
              <a:t> path = </a:t>
            </a:r>
            <a:r>
              <a:rPr lang="en-US" sz="2300" err="1">
                <a:latin typeface="Courier New" panose="02070309020205020404" pitchFamily="49" charset="0"/>
                <a:cs typeface="Courier New" panose="02070309020205020404" pitchFamily="49" charset="0"/>
              </a:rPr>
              <a:t>spaceRef.fullPath</a:t>
            </a:r>
            <a:endParaRPr lang="en-US" sz="2300">
              <a:latin typeface="Courier New" panose="02070309020205020404" pitchFamily="49" charset="0"/>
              <a:cs typeface="Courier New" panose="02070309020205020404" pitchFamily="49" charset="0"/>
            </a:endParaRPr>
          </a:p>
          <a:p>
            <a:pPr marL="114300" indent="0">
              <a:buNone/>
            </a:pPr>
            <a:endParaRPr lang="en-US"/>
          </a:p>
          <a:p>
            <a:pPr marL="114300" indent="0">
              <a:buNone/>
            </a:pPr>
            <a:r>
              <a:rPr lang="en-US" b="1"/>
              <a:t>// File name is 'space.jpg'</a:t>
            </a:r>
          </a:p>
          <a:p>
            <a:pPr marL="114300" indent="0">
              <a:buNone/>
            </a:pPr>
            <a:r>
              <a:rPr lang="en-US" sz="2300" err="1">
                <a:latin typeface="Courier New" panose="02070309020205020404" pitchFamily="49" charset="0"/>
                <a:cs typeface="Courier New" panose="02070309020205020404" pitchFamily="49" charset="0"/>
              </a:rPr>
              <a:t>var</a:t>
            </a:r>
            <a:r>
              <a:rPr lang="en-US" sz="2300">
                <a:latin typeface="Courier New" panose="02070309020205020404" pitchFamily="49" charset="0"/>
                <a:cs typeface="Courier New" panose="02070309020205020404" pitchFamily="49" charset="0"/>
              </a:rPr>
              <a:t> name = spaceRef.name</a:t>
            </a:r>
          </a:p>
          <a:p>
            <a:pPr marL="114300" indent="0">
              <a:buNone/>
            </a:pPr>
            <a:endParaRPr lang="en-US"/>
          </a:p>
          <a:p>
            <a:pPr marL="114300" indent="0">
              <a:buNone/>
            </a:pPr>
            <a:r>
              <a:rPr lang="en-US" b="1"/>
              <a:t>// Points to 'images'</a:t>
            </a:r>
          </a:p>
          <a:p>
            <a:pPr marL="114300" indent="0">
              <a:buNone/>
            </a:pPr>
            <a:r>
              <a:rPr lang="en-US" sz="2300" err="1">
                <a:latin typeface="Courier New" panose="02070309020205020404" pitchFamily="49" charset="0"/>
                <a:cs typeface="Courier New" panose="02070309020205020404" pitchFamily="49" charset="0"/>
              </a:rPr>
              <a:t>var</a:t>
            </a:r>
            <a:r>
              <a:rPr lang="en-US" sz="2300">
                <a:latin typeface="Courier New" panose="02070309020205020404" pitchFamily="49" charset="0"/>
                <a:cs typeface="Courier New" panose="02070309020205020404" pitchFamily="49" charset="0"/>
              </a:rPr>
              <a:t> </a:t>
            </a:r>
            <a:r>
              <a:rPr lang="en-US" sz="2300" err="1">
                <a:latin typeface="Courier New" panose="02070309020205020404" pitchFamily="49" charset="0"/>
                <a:cs typeface="Courier New" panose="02070309020205020404" pitchFamily="49" charset="0"/>
              </a:rPr>
              <a:t>imagesRef</a:t>
            </a:r>
            <a:r>
              <a:rPr lang="en-US" sz="2300">
                <a:latin typeface="Courier New" panose="02070309020205020404" pitchFamily="49" charset="0"/>
                <a:cs typeface="Courier New" panose="02070309020205020404" pitchFamily="49" charset="0"/>
              </a:rPr>
              <a:t> = </a:t>
            </a:r>
            <a:r>
              <a:rPr lang="en-US" sz="2300" err="1">
                <a:latin typeface="Courier New" panose="02070309020205020404" pitchFamily="49" charset="0"/>
                <a:cs typeface="Courier New" panose="02070309020205020404" pitchFamily="49" charset="0"/>
              </a:rPr>
              <a:t>spaceRef.parent</a:t>
            </a:r>
            <a:r>
              <a:rPr lang="en-US" sz="230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54046159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Upload files</a:t>
            </a:r>
          </a:p>
        </p:txBody>
      </p:sp>
      <p:sp>
        <p:nvSpPr>
          <p:cNvPr id="3" name="Content Placeholder 2"/>
          <p:cNvSpPr>
            <a:spLocks noGrp="1"/>
          </p:cNvSpPr>
          <p:nvPr>
            <p:ph idx="1"/>
          </p:nvPr>
        </p:nvSpPr>
        <p:spPr/>
        <p:txBody>
          <a:bodyPr>
            <a:normAutofit fontScale="85000" lnSpcReduction="10000"/>
          </a:bodyPr>
          <a:lstStyle/>
          <a:p>
            <a:pPr marL="114300" indent="0">
              <a:buNone/>
            </a:pPr>
            <a:r>
              <a:rPr lang="en-US"/>
              <a:t>To upload a file to Cloud Storage, you first create a reference to the full path of the file, including the file name.</a:t>
            </a:r>
          </a:p>
          <a:p>
            <a:pPr marL="114300" indent="0">
              <a:buNone/>
            </a:pPr>
            <a:endParaRPr lang="en-US"/>
          </a:p>
          <a:p>
            <a:pPr marL="114300" indent="0">
              <a:buNone/>
            </a:pPr>
            <a:r>
              <a:rPr lang="en-US" sz="2100" b="1"/>
              <a:t>// Create a root reference</a:t>
            </a:r>
          </a:p>
          <a:p>
            <a:pPr marL="114300" indent="0">
              <a:buNone/>
            </a:pPr>
            <a:r>
              <a:rPr lang="en-US" sz="1700">
                <a:latin typeface="Courier New" panose="02070309020205020404" pitchFamily="49" charset="0"/>
                <a:cs typeface="Courier New" panose="02070309020205020404" pitchFamily="49" charset="0"/>
              </a:rPr>
              <a:t>  </a:t>
            </a:r>
            <a:r>
              <a:rPr lang="en-US" sz="1700" err="1">
                <a:latin typeface="Courier New" panose="02070309020205020404" pitchFamily="49" charset="0"/>
                <a:cs typeface="Courier New" panose="02070309020205020404" pitchFamily="49" charset="0"/>
              </a:rPr>
              <a:t>var</a:t>
            </a:r>
            <a:r>
              <a:rPr lang="en-US" sz="1700">
                <a:latin typeface="Courier New" panose="02070309020205020404" pitchFamily="49" charset="0"/>
                <a:cs typeface="Courier New" panose="02070309020205020404" pitchFamily="49" charset="0"/>
              </a:rPr>
              <a:t> </a:t>
            </a:r>
            <a:r>
              <a:rPr lang="en-US" sz="1700" err="1">
                <a:latin typeface="Courier New" panose="02070309020205020404" pitchFamily="49" charset="0"/>
                <a:cs typeface="Courier New" panose="02070309020205020404" pitchFamily="49" charset="0"/>
              </a:rPr>
              <a:t>storageRef</a:t>
            </a:r>
            <a:r>
              <a:rPr lang="en-US" sz="1700">
                <a:latin typeface="Courier New" panose="02070309020205020404" pitchFamily="49" charset="0"/>
                <a:cs typeface="Courier New" panose="02070309020205020404" pitchFamily="49" charset="0"/>
              </a:rPr>
              <a:t> = </a:t>
            </a:r>
            <a:r>
              <a:rPr lang="en-US" sz="1700" err="1">
                <a:latin typeface="Courier New" panose="02070309020205020404" pitchFamily="49" charset="0"/>
                <a:cs typeface="Courier New" panose="02070309020205020404" pitchFamily="49" charset="0"/>
              </a:rPr>
              <a:t>firebase.storage</a:t>
            </a:r>
            <a:r>
              <a:rPr lang="en-US" sz="1700">
                <a:latin typeface="Courier New" panose="02070309020205020404" pitchFamily="49" charset="0"/>
                <a:cs typeface="Courier New" panose="02070309020205020404" pitchFamily="49" charset="0"/>
              </a:rPr>
              <a:t>().ref();</a:t>
            </a:r>
          </a:p>
          <a:p>
            <a:pPr marL="114300" indent="0">
              <a:buNone/>
            </a:pPr>
            <a:endParaRPr lang="en-US"/>
          </a:p>
          <a:p>
            <a:pPr marL="114300" indent="0">
              <a:buNone/>
            </a:pPr>
            <a:r>
              <a:rPr lang="en-US" sz="2100" b="1"/>
              <a:t>// Create a reference to 'mountains.jpg'</a:t>
            </a:r>
          </a:p>
          <a:p>
            <a:pPr marL="114300" indent="0">
              <a:buNone/>
            </a:pPr>
            <a:r>
              <a:rPr lang="en-US" sz="1700">
                <a:latin typeface="Courier New" panose="02070309020205020404" pitchFamily="49" charset="0"/>
                <a:cs typeface="Courier New" panose="02070309020205020404" pitchFamily="49" charset="0"/>
              </a:rPr>
              <a:t>  </a:t>
            </a:r>
            <a:r>
              <a:rPr lang="en-US" sz="1700" err="1">
                <a:latin typeface="Courier New" panose="02070309020205020404" pitchFamily="49" charset="0"/>
                <a:cs typeface="Courier New" panose="02070309020205020404" pitchFamily="49" charset="0"/>
              </a:rPr>
              <a:t>var</a:t>
            </a:r>
            <a:r>
              <a:rPr lang="en-US" sz="1700">
                <a:latin typeface="Courier New" panose="02070309020205020404" pitchFamily="49" charset="0"/>
                <a:cs typeface="Courier New" panose="02070309020205020404" pitchFamily="49" charset="0"/>
              </a:rPr>
              <a:t> </a:t>
            </a:r>
            <a:r>
              <a:rPr lang="en-US" sz="1700" err="1">
                <a:latin typeface="Courier New" panose="02070309020205020404" pitchFamily="49" charset="0"/>
                <a:cs typeface="Courier New" panose="02070309020205020404" pitchFamily="49" charset="0"/>
              </a:rPr>
              <a:t>mountainsRef</a:t>
            </a:r>
            <a:r>
              <a:rPr lang="en-US" sz="1700">
                <a:latin typeface="Courier New" panose="02070309020205020404" pitchFamily="49" charset="0"/>
                <a:cs typeface="Courier New" panose="02070309020205020404" pitchFamily="49" charset="0"/>
              </a:rPr>
              <a:t> = </a:t>
            </a:r>
            <a:r>
              <a:rPr lang="en-US" sz="1700" err="1">
                <a:latin typeface="Courier New" panose="02070309020205020404" pitchFamily="49" charset="0"/>
                <a:cs typeface="Courier New" panose="02070309020205020404" pitchFamily="49" charset="0"/>
              </a:rPr>
              <a:t>storageRef.child</a:t>
            </a:r>
            <a:r>
              <a:rPr lang="en-US" sz="1700">
                <a:latin typeface="Courier New" panose="02070309020205020404" pitchFamily="49" charset="0"/>
                <a:cs typeface="Courier New" panose="02070309020205020404" pitchFamily="49" charset="0"/>
              </a:rPr>
              <a:t>('mountains.jpg');</a:t>
            </a:r>
          </a:p>
          <a:p>
            <a:pPr marL="114300" indent="0">
              <a:buNone/>
            </a:pPr>
            <a:endParaRPr lang="en-US"/>
          </a:p>
          <a:p>
            <a:pPr marL="114300" indent="0">
              <a:buNone/>
            </a:pPr>
            <a:r>
              <a:rPr lang="en-US" sz="2100" b="1"/>
              <a:t>// Create a reference to 'images/mountains.jpg'</a:t>
            </a:r>
          </a:p>
          <a:p>
            <a:pPr marL="114300" indent="0">
              <a:buNone/>
            </a:pPr>
            <a:r>
              <a:rPr lang="en-US" sz="1700" err="1">
                <a:latin typeface="Courier New" panose="02070309020205020404" pitchFamily="49" charset="0"/>
                <a:cs typeface="Courier New" panose="02070309020205020404" pitchFamily="49" charset="0"/>
              </a:rPr>
              <a:t>var</a:t>
            </a:r>
            <a:r>
              <a:rPr lang="en-US" sz="1700">
                <a:latin typeface="Courier New" panose="02070309020205020404" pitchFamily="49" charset="0"/>
                <a:cs typeface="Courier New" panose="02070309020205020404" pitchFamily="49" charset="0"/>
              </a:rPr>
              <a:t> </a:t>
            </a:r>
            <a:r>
              <a:rPr lang="en-US" sz="1700" err="1">
                <a:latin typeface="Courier New" panose="02070309020205020404" pitchFamily="49" charset="0"/>
                <a:cs typeface="Courier New" panose="02070309020205020404" pitchFamily="49" charset="0"/>
              </a:rPr>
              <a:t>mountainImagesRef</a:t>
            </a:r>
            <a:r>
              <a:rPr lang="en-US" sz="1700">
                <a:latin typeface="Courier New" panose="02070309020205020404" pitchFamily="49" charset="0"/>
                <a:cs typeface="Courier New" panose="02070309020205020404" pitchFamily="49" charset="0"/>
              </a:rPr>
              <a:t> = </a:t>
            </a:r>
            <a:r>
              <a:rPr lang="en-US" sz="1700" err="1">
                <a:latin typeface="Courier New" panose="02070309020205020404" pitchFamily="49" charset="0"/>
                <a:cs typeface="Courier New" panose="02070309020205020404" pitchFamily="49" charset="0"/>
              </a:rPr>
              <a:t>storageRef.child</a:t>
            </a:r>
            <a:r>
              <a:rPr lang="en-US" sz="1700">
                <a:latin typeface="Courier New" panose="02070309020205020404" pitchFamily="49" charset="0"/>
                <a:cs typeface="Courier New" panose="02070309020205020404" pitchFamily="49" charset="0"/>
              </a:rPr>
              <a:t>('images/mountains.jpg');</a:t>
            </a:r>
          </a:p>
          <a:p>
            <a:pPr marL="114300" indent="0">
              <a:buNone/>
            </a:pPr>
            <a:endParaRPr lang="en-US"/>
          </a:p>
          <a:p>
            <a:pPr marL="114300" indent="0">
              <a:buNone/>
            </a:pPr>
            <a:r>
              <a:rPr lang="en-US" sz="2100" b="1"/>
              <a:t>// While the file names are the same, the references point to different files</a:t>
            </a:r>
          </a:p>
          <a:p>
            <a:pPr marL="114300" indent="0">
              <a:buNone/>
            </a:pPr>
            <a:r>
              <a:rPr lang="en-US" sz="1700">
                <a:latin typeface="Courier New" panose="02070309020205020404" pitchFamily="49" charset="0"/>
                <a:cs typeface="Courier New" panose="02070309020205020404" pitchFamily="49" charset="0"/>
              </a:rPr>
              <a:t>mountainsRef.name === mountainImagesRef.name </a:t>
            </a:r>
            <a:r>
              <a:rPr lang="en-US"/>
              <a:t>           	// true</a:t>
            </a:r>
          </a:p>
          <a:p>
            <a:pPr marL="114300" indent="0">
              <a:buNone/>
            </a:pPr>
            <a:r>
              <a:rPr lang="en-US" sz="1700" err="1">
                <a:latin typeface="Courier New" panose="02070309020205020404" pitchFamily="49" charset="0"/>
                <a:cs typeface="Courier New" panose="02070309020205020404" pitchFamily="49" charset="0"/>
              </a:rPr>
              <a:t>mountainsRef.fullPath</a:t>
            </a:r>
            <a:r>
              <a:rPr lang="en-US" sz="1700">
                <a:latin typeface="Courier New" panose="02070309020205020404" pitchFamily="49" charset="0"/>
                <a:cs typeface="Courier New" panose="02070309020205020404" pitchFamily="49" charset="0"/>
              </a:rPr>
              <a:t> === </a:t>
            </a:r>
            <a:r>
              <a:rPr lang="en-US" sz="1700" err="1">
                <a:latin typeface="Courier New" panose="02070309020205020404" pitchFamily="49" charset="0"/>
                <a:cs typeface="Courier New" panose="02070309020205020404" pitchFamily="49" charset="0"/>
              </a:rPr>
              <a:t>mountainImagesRef.fullPath</a:t>
            </a:r>
            <a:r>
              <a:rPr lang="en-US" sz="1700">
                <a:latin typeface="Courier New" panose="02070309020205020404" pitchFamily="49" charset="0"/>
                <a:cs typeface="Courier New" panose="02070309020205020404" pitchFamily="49" charset="0"/>
              </a:rPr>
              <a:t>    	</a:t>
            </a:r>
            <a:r>
              <a:rPr lang="en-US"/>
              <a:t>// false</a:t>
            </a:r>
          </a:p>
        </p:txBody>
      </p:sp>
    </p:spTree>
    <p:extLst>
      <p:ext uri="{BB962C8B-B14F-4D97-AF65-F5344CB8AC3E}">
        <p14:creationId xmlns:p14="http://schemas.microsoft.com/office/powerpoint/2010/main" val="417391528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Upload from a Blob or File</a:t>
            </a:r>
            <a:endParaRPr lang="en-US"/>
          </a:p>
        </p:txBody>
      </p:sp>
      <p:sp>
        <p:nvSpPr>
          <p:cNvPr id="3" name="Content Placeholder 2"/>
          <p:cNvSpPr>
            <a:spLocks noGrp="1"/>
          </p:cNvSpPr>
          <p:nvPr>
            <p:ph idx="1"/>
          </p:nvPr>
        </p:nvSpPr>
        <p:spPr/>
        <p:txBody>
          <a:bodyPr/>
          <a:lstStyle/>
          <a:p>
            <a:r>
              <a:rPr lang="en-US"/>
              <a:t>Once you've created an appropriate reference, you then call the put() method. put() takes files via the JavaScript File and Blob APIs and uploads them to Cloud Storage.</a:t>
            </a:r>
          </a:p>
          <a:p>
            <a:endParaRPr lang="en-US"/>
          </a:p>
          <a:p>
            <a:pPr marL="411480" lvl="1" indent="0">
              <a:buNone/>
            </a:pPr>
            <a:r>
              <a:rPr lang="en-US" sz="1800" err="1">
                <a:latin typeface="Courier New" panose="02070309020205020404" pitchFamily="49" charset="0"/>
                <a:cs typeface="Courier New" panose="02070309020205020404" pitchFamily="49" charset="0"/>
              </a:rPr>
              <a:t>var</a:t>
            </a:r>
            <a:r>
              <a:rPr lang="en-US" sz="1800">
                <a:latin typeface="Courier New" panose="02070309020205020404" pitchFamily="49" charset="0"/>
                <a:cs typeface="Courier New" panose="02070309020205020404" pitchFamily="49" charset="0"/>
              </a:rPr>
              <a:t> file = ... // use the Blob or File API</a:t>
            </a:r>
          </a:p>
          <a:p>
            <a:pPr marL="411480" lvl="1" indent="0">
              <a:buNone/>
            </a:pPr>
            <a:r>
              <a:rPr lang="en-US" sz="1800" b="1" err="1">
                <a:latin typeface="Courier New" panose="02070309020205020404" pitchFamily="49" charset="0"/>
                <a:cs typeface="Courier New" panose="02070309020205020404" pitchFamily="49" charset="0"/>
              </a:rPr>
              <a:t>ref</a:t>
            </a:r>
            <a:r>
              <a:rPr lang="en-US" sz="1800" err="1">
                <a:latin typeface="Courier New" panose="02070309020205020404" pitchFamily="49" charset="0"/>
                <a:cs typeface="Courier New" panose="02070309020205020404" pitchFamily="49" charset="0"/>
              </a:rPr>
              <a:t>.</a:t>
            </a:r>
            <a:r>
              <a:rPr lang="en-US" sz="1800" b="1" err="1">
                <a:latin typeface="Courier New" panose="02070309020205020404" pitchFamily="49" charset="0"/>
                <a:cs typeface="Courier New" panose="02070309020205020404" pitchFamily="49" charset="0"/>
              </a:rPr>
              <a:t>put</a:t>
            </a:r>
            <a:r>
              <a:rPr lang="en-US" sz="1800">
                <a:latin typeface="Courier New" panose="02070309020205020404" pitchFamily="49" charset="0"/>
                <a:cs typeface="Courier New" panose="02070309020205020404" pitchFamily="49" charset="0"/>
              </a:rPr>
              <a:t>(file)</a:t>
            </a:r>
          </a:p>
          <a:p>
            <a:pPr marL="411480" lvl="1" indent="0">
              <a:buNone/>
            </a:pPr>
            <a:r>
              <a:rPr lang="en-US" sz="1800">
                <a:latin typeface="Courier New" panose="02070309020205020404" pitchFamily="49" charset="0"/>
                <a:cs typeface="Courier New" panose="02070309020205020404" pitchFamily="49" charset="0"/>
              </a:rPr>
              <a:t>  .</a:t>
            </a:r>
            <a:r>
              <a:rPr lang="en-US" sz="1800" b="1">
                <a:latin typeface="Courier New" panose="02070309020205020404" pitchFamily="49" charset="0"/>
                <a:cs typeface="Courier New" panose="02070309020205020404" pitchFamily="49" charset="0"/>
              </a:rPr>
              <a:t>then</a:t>
            </a:r>
            <a:r>
              <a:rPr lang="en-US" sz="1800">
                <a:latin typeface="Courier New" panose="02070309020205020404" pitchFamily="49" charset="0"/>
                <a:cs typeface="Courier New" panose="02070309020205020404" pitchFamily="49" charset="0"/>
              </a:rPr>
              <a:t>(function(snapshot) {</a:t>
            </a:r>
          </a:p>
          <a:p>
            <a:pPr marL="411480" lvl="1" indent="0">
              <a:buNone/>
            </a:pPr>
            <a:r>
              <a:rPr lang="en-US" sz="1800">
                <a:latin typeface="Courier New" panose="02070309020205020404" pitchFamily="49" charset="0"/>
                <a:cs typeface="Courier New" panose="02070309020205020404" pitchFamily="49" charset="0"/>
              </a:rPr>
              <a:t>      console.log('Uploaded a blob or file!');</a:t>
            </a:r>
          </a:p>
          <a:p>
            <a:pPr marL="411480" lvl="1" indent="0">
              <a:buNone/>
            </a:pPr>
            <a:r>
              <a:rPr lang="en-US" sz="180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06132908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Upload from a Byte Array</a:t>
            </a:r>
            <a:endParaRPr lang="en-US"/>
          </a:p>
        </p:txBody>
      </p:sp>
      <p:sp>
        <p:nvSpPr>
          <p:cNvPr id="3" name="Content Placeholder 2"/>
          <p:cNvSpPr>
            <a:spLocks noGrp="1"/>
          </p:cNvSpPr>
          <p:nvPr>
            <p:ph idx="1"/>
          </p:nvPr>
        </p:nvSpPr>
        <p:spPr/>
        <p:txBody>
          <a:bodyPr/>
          <a:lstStyle/>
          <a:p>
            <a:r>
              <a:rPr lang="en-US"/>
              <a:t>In addition to the File and Blob types, </a:t>
            </a:r>
            <a:r>
              <a:rPr lang="en-US" b="1"/>
              <a:t>put</a:t>
            </a:r>
            <a:r>
              <a:rPr lang="en-US"/>
              <a:t>() can also upload a Uint8Array to Cloud Storage.</a:t>
            </a:r>
          </a:p>
          <a:p>
            <a:endParaRPr lang="en-US"/>
          </a:p>
          <a:p>
            <a:r>
              <a:rPr lang="en-US" b="1"/>
              <a:t>// Uint8Array</a:t>
            </a:r>
            <a:br>
              <a:rPr lang="en-US"/>
            </a:br>
            <a:r>
              <a:rPr lang="en-US" sz="1800" err="1">
                <a:latin typeface="Courier New" panose="02070309020205020404" pitchFamily="49" charset="0"/>
                <a:cs typeface="Courier New" panose="02070309020205020404" pitchFamily="49" charset="0"/>
              </a:rPr>
              <a:t>var</a:t>
            </a:r>
            <a:r>
              <a:rPr lang="en-US" sz="1800">
                <a:latin typeface="Courier New" panose="02070309020205020404" pitchFamily="49" charset="0"/>
                <a:cs typeface="Courier New" panose="02070309020205020404" pitchFamily="49" charset="0"/>
              </a:rPr>
              <a:t> bytes = new Uint8Array([0x48, 0x65, 0x6c, 0x6c, 0x6f, 0x2c, 0x20, 0x77, 0x6f, 0x72, 0x6c, 0x64, 0x21]);</a:t>
            </a:r>
          </a:p>
          <a:p>
            <a:pPr marL="411480" lvl="1" indent="0">
              <a:buNone/>
            </a:pPr>
            <a:br>
              <a:rPr lang="en-US"/>
            </a:br>
            <a:r>
              <a:rPr lang="en-US" sz="1800" err="1">
                <a:latin typeface="Courier New" panose="02070309020205020404" pitchFamily="49" charset="0"/>
                <a:cs typeface="Courier New" panose="02070309020205020404" pitchFamily="49" charset="0"/>
              </a:rPr>
              <a:t>ref.put</a:t>
            </a:r>
            <a:r>
              <a:rPr lang="en-US" sz="1800">
                <a:latin typeface="Courier New" panose="02070309020205020404" pitchFamily="49" charset="0"/>
                <a:cs typeface="Courier New" panose="02070309020205020404" pitchFamily="49" charset="0"/>
              </a:rPr>
              <a:t>(bytes).then(function(snapshot) {</a:t>
            </a:r>
            <a:br>
              <a:rPr lang="en-US" sz="1800">
                <a:latin typeface="Courier New" panose="02070309020205020404" pitchFamily="49" charset="0"/>
                <a:cs typeface="Courier New" panose="02070309020205020404" pitchFamily="49" charset="0"/>
              </a:rPr>
            </a:br>
            <a:r>
              <a:rPr lang="en-US" sz="1800">
                <a:latin typeface="Courier New" panose="02070309020205020404" pitchFamily="49" charset="0"/>
                <a:cs typeface="Courier New" panose="02070309020205020404" pitchFamily="49" charset="0"/>
              </a:rPr>
              <a:t>  console.log('Uploaded an array!');</a:t>
            </a:r>
            <a:br>
              <a:rPr lang="en-US" sz="1800">
                <a:latin typeface="Courier New" panose="02070309020205020404" pitchFamily="49" charset="0"/>
                <a:cs typeface="Courier New" panose="02070309020205020404" pitchFamily="49" charset="0"/>
              </a:rPr>
            </a:br>
            <a:r>
              <a:rPr lang="en-US" sz="180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81867711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Upload from a String</a:t>
            </a:r>
            <a:endParaRPr lang="en-US"/>
          </a:p>
        </p:txBody>
      </p:sp>
      <p:sp>
        <p:nvSpPr>
          <p:cNvPr id="3" name="Content Placeholder 2"/>
          <p:cNvSpPr>
            <a:spLocks noGrp="1"/>
          </p:cNvSpPr>
          <p:nvPr>
            <p:ph idx="1"/>
          </p:nvPr>
        </p:nvSpPr>
        <p:spPr/>
        <p:txBody>
          <a:bodyPr>
            <a:normAutofit fontScale="85000" lnSpcReduction="20000"/>
          </a:bodyPr>
          <a:lstStyle/>
          <a:p>
            <a:pPr marL="114300" indent="0">
              <a:buNone/>
            </a:pPr>
            <a:r>
              <a:rPr lang="en-US"/>
              <a:t>If a Blob, File, or Uint8Array isn't available, you can use the </a:t>
            </a:r>
            <a:r>
              <a:rPr lang="en-US" b="1" err="1"/>
              <a:t>putString</a:t>
            </a:r>
            <a:r>
              <a:rPr lang="en-US"/>
              <a:t>() method to upload a raw, base64, base64url, or </a:t>
            </a:r>
            <a:r>
              <a:rPr lang="en-US" err="1"/>
              <a:t>data_url</a:t>
            </a:r>
            <a:r>
              <a:rPr lang="en-US"/>
              <a:t> encoded string to Cloud Storage.</a:t>
            </a:r>
          </a:p>
          <a:p>
            <a:endParaRPr lang="en-US"/>
          </a:p>
          <a:p>
            <a:pPr marL="114300" indent="0">
              <a:buNone/>
            </a:pPr>
            <a:r>
              <a:rPr lang="en-US"/>
              <a:t>// Raw string is the default if no format is provided</a:t>
            </a:r>
          </a:p>
          <a:p>
            <a:pPr marL="114300" indent="0">
              <a:buNone/>
            </a:pPr>
            <a:r>
              <a:rPr lang="en-US" sz="2100" err="1">
                <a:latin typeface="Courier New" panose="02070309020205020404" pitchFamily="49" charset="0"/>
                <a:cs typeface="Courier New" panose="02070309020205020404" pitchFamily="49" charset="0"/>
              </a:rPr>
              <a:t>var</a:t>
            </a:r>
            <a:r>
              <a:rPr lang="en-US" sz="2100">
                <a:latin typeface="Courier New" panose="02070309020205020404" pitchFamily="49" charset="0"/>
                <a:cs typeface="Courier New" panose="02070309020205020404" pitchFamily="49" charset="0"/>
              </a:rPr>
              <a:t> message = 'This is my message.';</a:t>
            </a:r>
          </a:p>
          <a:p>
            <a:pPr marL="114300" indent="0">
              <a:buNone/>
            </a:pPr>
            <a:r>
              <a:rPr lang="en-US" sz="2100" err="1">
                <a:latin typeface="Courier New" panose="02070309020205020404" pitchFamily="49" charset="0"/>
                <a:cs typeface="Courier New" panose="02070309020205020404" pitchFamily="49" charset="0"/>
              </a:rPr>
              <a:t>ref.</a:t>
            </a:r>
            <a:r>
              <a:rPr lang="en-US" sz="2100" b="1" err="1">
                <a:latin typeface="Courier New" panose="02070309020205020404" pitchFamily="49" charset="0"/>
                <a:cs typeface="Courier New" panose="02070309020205020404" pitchFamily="49" charset="0"/>
              </a:rPr>
              <a:t>putString</a:t>
            </a:r>
            <a:r>
              <a:rPr lang="en-US" sz="2100">
                <a:latin typeface="Courier New" panose="02070309020205020404" pitchFamily="49" charset="0"/>
                <a:cs typeface="Courier New" panose="02070309020205020404" pitchFamily="49" charset="0"/>
              </a:rPr>
              <a:t>(message).then(function(snapshot) {</a:t>
            </a:r>
          </a:p>
          <a:p>
            <a:pPr marL="114300" indent="0">
              <a:buNone/>
            </a:pPr>
            <a:r>
              <a:rPr lang="en-US" sz="2100">
                <a:latin typeface="Courier New" panose="02070309020205020404" pitchFamily="49" charset="0"/>
                <a:cs typeface="Courier New" panose="02070309020205020404" pitchFamily="49" charset="0"/>
              </a:rPr>
              <a:t>  console.log('Uploaded a raw string!');</a:t>
            </a:r>
          </a:p>
          <a:p>
            <a:pPr marL="114300" indent="0">
              <a:buNone/>
            </a:pPr>
            <a:r>
              <a:rPr lang="en-US" sz="2100">
                <a:latin typeface="Courier New" panose="02070309020205020404" pitchFamily="49" charset="0"/>
                <a:cs typeface="Courier New" panose="02070309020205020404" pitchFamily="49" charset="0"/>
              </a:rPr>
              <a:t>});</a:t>
            </a:r>
          </a:p>
          <a:p>
            <a:pPr marL="114300" indent="0">
              <a:buNone/>
            </a:pPr>
            <a:endParaRPr lang="en-US"/>
          </a:p>
          <a:p>
            <a:pPr marL="114300" indent="0">
              <a:buNone/>
            </a:pPr>
            <a:r>
              <a:rPr lang="en-US"/>
              <a:t>// Base64 formatted string</a:t>
            </a:r>
          </a:p>
          <a:p>
            <a:pPr marL="114300" indent="0">
              <a:buNone/>
            </a:pPr>
            <a:r>
              <a:rPr lang="en-US" sz="2000" err="1">
                <a:latin typeface="Courier New" panose="02070309020205020404" pitchFamily="49" charset="0"/>
                <a:cs typeface="Courier New" panose="02070309020205020404" pitchFamily="49" charset="0"/>
              </a:rPr>
              <a:t>var</a:t>
            </a:r>
            <a:r>
              <a:rPr lang="en-US" sz="2000">
                <a:latin typeface="Courier New" panose="02070309020205020404" pitchFamily="49" charset="0"/>
                <a:cs typeface="Courier New" panose="02070309020205020404" pitchFamily="49" charset="0"/>
              </a:rPr>
              <a:t> message = '5b6p5Y+344GX44G+44GX44Gf77yB44GK44KB44Gn44Go44GG77yB';</a:t>
            </a:r>
          </a:p>
          <a:p>
            <a:pPr marL="114300" indent="0">
              <a:buNone/>
            </a:pPr>
            <a:r>
              <a:rPr lang="en-US" sz="2100" err="1">
                <a:latin typeface="Courier New" panose="02070309020205020404" pitchFamily="49" charset="0"/>
                <a:cs typeface="Courier New" panose="02070309020205020404" pitchFamily="49" charset="0"/>
              </a:rPr>
              <a:t>ref.</a:t>
            </a:r>
            <a:r>
              <a:rPr lang="en-US" sz="2100" b="1" err="1">
                <a:latin typeface="Courier New" panose="02070309020205020404" pitchFamily="49" charset="0"/>
                <a:cs typeface="Courier New" panose="02070309020205020404" pitchFamily="49" charset="0"/>
              </a:rPr>
              <a:t>putString</a:t>
            </a:r>
            <a:r>
              <a:rPr lang="en-US" sz="2100">
                <a:latin typeface="Courier New" panose="02070309020205020404" pitchFamily="49" charset="0"/>
                <a:cs typeface="Courier New" panose="02070309020205020404" pitchFamily="49" charset="0"/>
              </a:rPr>
              <a:t>(message, 'base64')</a:t>
            </a:r>
          </a:p>
          <a:p>
            <a:pPr marL="114300" indent="0">
              <a:buNone/>
            </a:pPr>
            <a:r>
              <a:rPr lang="en-US" sz="2100">
                <a:latin typeface="Courier New" panose="02070309020205020404" pitchFamily="49" charset="0"/>
                <a:cs typeface="Courier New" panose="02070309020205020404" pitchFamily="49" charset="0"/>
              </a:rPr>
              <a:t> .then(function(snapshot) {</a:t>
            </a:r>
          </a:p>
          <a:p>
            <a:pPr marL="114300" indent="0">
              <a:buNone/>
            </a:pPr>
            <a:r>
              <a:rPr lang="en-US" sz="2100">
                <a:latin typeface="Courier New" panose="02070309020205020404" pitchFamily="49" charset="0"/>
                <a:cs typeface="Courier New" panose="02070309020205020404" pitchFamily="49" charset="0"/>
              </a:rPr>
              <a:t>  console.log('Uploaded a base64 string!');</a:t>
            </a:r>
          </a:p>
          <a:p>
            <a:pPr marL="114300" indent="0">
              <a:buNone/>
            </a:pPr>
            <a:r>
              <a:rPr lang="en-US" sz="2100">
                <a:latin typeface="Courier New" panose="02070309020205020404" pitchFamily="49" charset="0"/>
                <a:cs typeface="Courier New" panose="02070309020205020404" pitchFamily="49" charset="0"/>
              </a:rPr>
              <a:t>});</a:t>
            </a:r>
          </a:p>
          <a:p>
            <a:endParaRPr lang="en-US"/>
          </a:p>
        </p:txBody>
      </p:sp>
    </p:spTree>
    <p:extLst>
      <p:ext uri="{BB962C8B-B14F-4D97-AF65-F5344CB8AC3E}">
        <p14:creationId xmlns:p14="http://schemas.microsoft.com/office/powerpoint/2010/main" val="17063317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C1250E6E8FB684BBC04F67F8CC49D08" ma:contentTypeVersion="6" ma:contentTypeDescription="Create a new document." ma:contentTypeScope="" ma:versionID="e17bc816d60f2401c5fdefbcc24a1c99">
  <xsd:schema xmlns:xsd="http://www.w3.org/2001/XMLSchema" xmlns:xs="http://www.w3.org/2001/XMLSchema" xmlns:p="http://schemas.microsoft.com/office/2006/metadata/properties" xmlns:ns2="428a84e1-a420-40e7-a02a-2f4bc88473c1" xmlns:ns3="aec19504-ad7c-4a3b-88e4-2919dfd98ebe" targetNamespace="http://schemas.microsoft.com/office/2006/metadata/properties" ma:root="true" ma:fieldsID="c5a76ec0612090e4eefc3169072fbfa1" ns2:_="" ns3:_="">
    <xsd:import namespace="428a84e1-a420-40e7-a02a-2f4bc88473c1"/>
    <xsd:import namespace="aec19504-ad7c-4a3b-88e4-2919dfd98ebe"/>
    <xsd:element name="properties">
      <xsd:complexType>
        <xsd:sequence>
          <xsd:element name="documentManagement">
            <xsd:complexType>
              <xsd:all>
                <xsd:element ref="ns2:MediaServiceMetadata" minOccurs="0"/>
                <xsd:element ref="ns2:MediaServiceFastMetadata" minOccurs="0"/>
                <xsd:element ref="ns2:MediaLengthInSeconds"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28a84e1-a420-40e7-a02a-2f4bc88473c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element name="MediaServiceDateTaken" ma:index="11"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ec19504-ad7c-4a3b-88e4-2919dfd98ebe"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8491A4F-EBE6-4245-9D79-EBF1857BC234}">
  <ds:schemaRefs>
    <ds:schemaRef ds:uri="http://schemas.microsoft.com/sharepoint/v3/contenttype/forms"/>
  </ds:schemaRefs>
</ds:datastoreItem>
</file>

<file path=customXml/itemProps2.xml><?xml version="1.0" encoding="utf-8"?>
<ds:datastoreItem xmlns:ds="http://schemas.openxmlformats.org/officeDocument/2006/customXml" ds:itemID="{3B168BB0-CA2E-44D1-9362-1FD96B833B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28a84e1-a420-40e7-a02a-2f4bc88473c1"/>
    <ds:schemaRef ds:uri="aec19504-ad7c-4a3b-88e4-2919dfd98eb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E8AC148-F620-4E9D-B2A9-8C859AC9BE35}">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Adjacency</Template>
  <TotalTime>3</TotalTime>
  <Words>11522</Words>
  <Application>Microsoft Office PowerPoint</Application>
  <PresentationFormat>On-screen Show (4:3)</PresentationFormat>
  <Paragraphs>1670</Paragraphs>
  <Slides>151</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151</vt:i4>
      </vt:variant>
    </vt:vector>
  </HeadingPairs>
  <TitlesOfParts>
    <vt:vector size="161" baseType="lpstr">
      <vt:lpstr>&amp;quot</vt:lpstr>
      <vt:lpstr>Arial</vt:lpstr>
      <vt:lpstr>Calibri</vt:lpstr>
      <vt:lpstr>Cambria</vt:lpstr>
      <vt:lpstr>Consolas</vt:lpstr>
      <vt:lpstr>Courier New</vt:lpstr>
      <vt:lpstr>Roboto</vt:lpstr>
      <vt:lpstr>Roboto Mono</vt:lpstr>
      <vt:lpstr>Source Sans Pro</vt:lpstr>
      <vt:lpstr>Adjacency</vt:lpstr>
      <vt:lpstr>PowerPoint Presentation</vt:lpstr>
      <vt:lpstr>Firebase</vt:lpstr>
      <vt:lpstr>Firebase</vt:lpstr>
      <vt:lpstr>Step 1: Login</vt:lpstr>
      <vt:lpstr>Step 2: Create Project</vt:lpstr>
      <vt:lpstr>Create new project: Step 1</vt:lpstr>
      <vt:lpstr>Create new project: Step 2</vt:lpstr>
      <vt:lpstr>Create new project: Step 3</vt:lpstr>
      <vt:lpstr>Step 4:</vt:lpstr>
      <vt:lpstr>Step 5:</vt:lpstr>
      <vt:lpstr>Step 6:</vt:lpstr>
      <vt:lpstr>Step 7: </vt:lpstr>
      <vt:lpstr>Create or open an ionic project</vt:lpstr>
      <vt:lpstr>Step 3: Link Firebase to ionic</vt:lpstr>
      <vt:lpstr>App.module.ts</vt:lpstr>
      <vt:lpstr>Go to Firebase Project</vt:lpstr>
      <vt:lpstr>Firebase</vt:lpstr>
      <vt:lpstr>Linking ionic to Firebase project</vt:lpstr>
      <vt:lpstr>App.module.ts</vt:lpstr>
      <vt:lpstr>Example</vt:lpstr>
      <vt:lpstr>Cloud Firestore</vt:lpstr>
      <vt:lpstr>Choose a database</vt:lpstr>
      <vt:lpstr>PowerPoint Presentation</vt:lpstr>
      <vt:lpstr>How?   Home.ts</vt:lpstr>
      <vt:lpstr>Explanation</vt:lpstr>
      <vt:lpstr>Home.html</vt:lpstr>
      <vt:lpstr>Explanation</vt:lpstr>
      <vt:lpstr>Creating or Adding Documents</vt:lpstr>
      <vt:lpstr>Updating Documents</vt:lpstr>
      <vt:lpstr>Deleting Documents</vt:lpstr>
      <vt:lpstr>Cloud Firestore: Data model</vt:lpstr>
      <vt:lpstr>Documents</vt:lpstr>
      <vt:lpstr>Collections</vt:lpstr>
      <vt:lpstr>Collections</vt:lpstr>
      <vt:lpstr>References</vt:lpstr>
      <vt:lpstr>References</vt:lpstr>
      <vt:lpstr>Hierarchical Data</vt:lpstr>
      <vt:lpstr>Example: Create</vt:lpstr>
      <vt:lpstr>Example: Delete</vt:lpstr>
      <vt:lpstr>Querying</vt:lpstr>
      <vt:lpstr>Example</vt:lpstr>
      <vt:lpstr>PowerPoint Presentation</vt:lpstr>
      <vt:lpstr>Creating a         Firebase Data Service</vt:lpstr>
      <vt:lpstr>FBSrvService.ts</vt:lpstr>
      <vt:lpstr>PowerPoint Presentation</vt:lpstr>
      <vt:lpstr>PowerPoint Presentation</vt:lpstr>
      <vt:lpstr>Tab1.ts</vt:lpstr>
      <vt:lpstr>Tab1.ts : List ideas</vt:lpstr>
      <vt:lpstr>Tab1.HTML</vt:lpstr>
      <vt:lpstr>PowerPoint Presentation</vt:lpstr>
      <vt:lpstr>Tab2.ts</vt:lpstr>
      <vt:lpstr>Tab2.ts:  ideas Details</vt:lpstr>
      <vt:lpstr>PowerPoint Presentation</vt:lpstr>
      <vt:lpstr>PowerPoint Presentation</vt:lpstr>
      <vt:lpstr>Tab2.HTML</vt:lpstr>
      <vt:lpstr>Detail HTML</vt:lpstr>
      <vt:lpstr>PowerPoint Presentation</vt:lpstr>
      <vt:lpstr>Parameter:     tabs-routing.module.ts</vt:lpstr>
      <vt:lpstr>Finished</vt:lpstr>
      <vt:lpstr>Example</vt:lpstr>
      <vt:lpstr>Firestore DB structure</vt:lpstr>
      <vt:lpstr>Methods</vt:lpstr>
      <vt:lpstr>1. Collection</vt:lpstr>
      <vt:lpstr>2. add</vt:lpstr>
      <vt:lpstr>3. remove</vt:lpstr>
      <vt:lpstr>4. list</vt:lpstr>
      <vt:lpstr>To (Add)</vt:lpstr>
      <vt:lpstr>To (List)</vt:lpstr>
      <vt:lpstr>PowerPoint Presentation</vt:lpstr>
      <vt:lpstr>Firebase Authentication</vt:lpstr>
      <vt:lpstr>Step 1: Setup</vt:lpstr>
      <vt:lpstr>Provider</vt:lpstr>
      <vt:lpstr>Email and Password Log-In</vt:lpstr>
      <vt:lpstr>Reset Password Link</vt:lpstr>
      <vt:lpstr>Log the user out</vt:lpstr>
      <vt:lpstr>Create a new user account</vt:lpstr>
      <vt:lpstr>Step #2: Create an authentication observer</vt:lpstr>
      <vt:lpstr>App.component.ts</vt:lpstr>
      <vt:lpstr>Example: Tabs App</vt:lpstr>
      <vt:lpstr>Tabs.page.ts</vt:lpstr>
      <vt:lpstr>Explain</vt:lpstr>
      <vt:lpstr>Step #3: Create The                                 Auth Provider</vt:lpstr>
      <vt:lpstr>Step #4: Create The Login Page</vt:lpstr>
      <vt:lpstr>login.ts</vt:lpstr>
      <vt:lpstr>Google APIs</vt:lpstr>
      <vt:lpstr>Run</vt:lpstr>
      <vt:lpstr>Another Approach</vt:lpstr>
      <vt:lpstr>PowerPoint Presentation</vt:lpstr>
      <vt:lpstr>Firebase Storage</vt:lpstr>
      <vt:lpstr>Setup</vt:lpstr>
      <vt:lpstr>Add Firebase to your JavaScript Project </vt:lpstr>
      <vt:lpstr>Create a Reference</vt:lpstr>
      <vt:lpstr>Navigate with References</vt:lpstr>
      <vt:lpstr>Reference Properties</vt:lpstr>
      <vt:lpstr>Example</vt:lpstr>
      <vt:lpstr>Upload files</vt:lpstr>
      <vt:lpstr>Upload from a Blob or File</vt:lpstr>
      <vt:lpstr>Upload from a Byte Array</vt:lpstr>
      <vt:lpstr>Upload from a String</vt:lpstr>
      <vt:lpstr>Upload from a String</vt:lpstr>
      <vt:lpstr>Download Files </vt:lpstr>
      <vt:lpstr>Download Data via URL</vt:lpstr>
      <vt:lpstr>Delete Files</vt:lpstr>
      <vt:lpstr>Manage Uploads</vt:lpstr>
      <vt:lpstr>Example</vt:lpstr>
      <vt:lpstr>File Access</vt:lpstr>
      <vt:lpstr>home.html</vt:lpstr>
      <vt:lpstr>Home.ts</vt:lpstr>
      <vt:lpstr>Home.ts</vt:lpstr>
      <vt:lpstr>Manage Uploads</vt:lpstr>
      <vt:lpstr>Manage uploads</vt:lpstr>
      <vt:lpstr>Camera</vt:lpstr>
      <vt:lpstr>Plugin Install</vt:lpstr>
      <vt:lpstr>Take Picture</vt:lpstr>
      <vt:lpstr>Display Photo</vt:lpstr>
      <vt:lpstr>Upload To Firebase</vt:lpstr>
      <vt:lpstr>Realtime Database</vt:lpstr>
      <vt:lpstr>Home.html</vt:lpstr>
      <vt:lpstr>Home.ts</vt:lpstr>
      <vt:lpstr>add-shopping.html</vt:lpstr>
      <vt:lpstr>add-shopping.ts</vt:lpstr>
      <vt:lpstr>Database Rules</vt:lpstr>
      <vt:lpstr>Create our Firebase Provider</vt:lpstr>
      <vt:lpstr>src/providers/firebase/firebase.ts </vt:lpstr>
      <vt:lpstr>Home.html</vt:lpstr>
      <vt:lpstr>Home.ts</vt:lpstr>
      <vt:lpstr>Implement Firebase Service      with AngularFireList</vt:lpstr>
      <vt:lpstr>Implement Firebase Service      with AngularFireList</vt:lpstr>
      <vt:lpstr>Implement Firebase Service      with AngularFireList</vt:lpstr>
      <vt:lpstr>Use Firebase Service in HomePage</vt:lpstr>
      <vt:lpstr>Use Firebase Service in HomePage</vt:lpstr>
      <vt:lpstr>Use Firebase Service in HomePage</vt:lpstr>
      <vt:lpstr>Run</vt:lpstr>
      <vt:lpstr>One More Approach</vt:lpstr>
      <vt:lpstr>Ionic 3 Firebase CRUD App Example</vt:lpstr>
      <vt:lpstr>Note App</vt:lpstr>
      <vt:lpstr>List/Add/Update/Delete  Notes</vt:lpstr>
      <vt:lpstr>Service Provider</vt:lpstr>
      <vt:lpstr>Home.html</vt:lpstr>
      <vt:lpstr>Home.ts</vt:lpstr>
      <vt:lpstr>Home.ts:    continue</vt:lpstr>
      <vt:lpstr>File Plugins</vt:lpstr>
      <vt:lpstr>Plugins (only Android)</vt:lpstr>
      <vt:lpstr>1. File Choose Plugin https://ionicframework.com/docs/native/file-chooser/</vt:lpstr>
      <vt:lpstr>App.module.ts</vt:lpstr>
      <vt:lpstr>2. File Path Plugin https://ionicframework.com/docs/native/file-path/</vt:lpstr>
      <vt:lpstr>3. File Plugin https://ionicframework.com/docs/native/file/</vt:lpstr>
      <vt:lpstr>home.ts</vt:lpstr>
      <vt:lpstr>PowerPoint Presentation</vt:lpstr>
      <vt:lpstr>Explained</vt:lpstr>
      <vt:lpstr>Continue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Ionic Inputs</dc:title>
  <dc:creator>Admin</dc:creator>
  <cp:lastModifiedBy>ahmed abdin</cp:lastModifiedBy>
  <cp:revision>7</cp:revision>
  <dcterms:created xsi:type="dcterms:W3CDTF">2016-08-04T10:58:39Z</dcterms:created>
  <dcterms:modified xsi:type="dcterms:W3CDTF">2022-12-31T10:12:18Z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0x0101007C1250E6E8FB684BBC04F67F8CC49D08</vt:lpwstr>
  </property>
</Properties>
</file>