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445" r:id="rId6"/>
    <p:sldId id="465" r:id="rId7"/>
    <p:sldId id="466" r:id="rId8"/>
    <p:sldId id="464" r:id="rId9"/>
    <p:sldId id="468" r:id="rId10"/>
    <p:sldId id="469" r:id="rId11"/>
    <p:sldId id="467" r:id="rId12"/>
    <p:sldId id="470" r:id="rId13"/>
    <p:sldId id="471" r:id="rId14"/>
    <p:sldId id="451" r:id="rId15"/>
    <p:sldId id="452" r:id="rId16"/>
    <p:sldId id="453" r:id="rId17"/>
    <p:sldId id="454" r:id="rId18"/>
    <p:sldId id="455" r:id="rId19"/>
    <p:sldId id="456" r:id="rId20"/>
    <p:sldId id="473" r:id="rId21"/>
    <p:sldId id="474" r:id="rId22"/>
    <p:sldId id="475" r:id="rId23"/>
    <p:sldId id="482" r:id="rId24"/>
    <p:sldId id="476" r:id="rId25"/>
    <p:sldId id="477" r:id="rId26"/>
    <p:sldId id="478" r:id="rId27"/>
    <p:sldId id="479" r:id="rId28"/>
    <p:sldId id="484" r:id="rId29"/>
    <p:sldId id="483" r:id="rId30"/>
    <p:sldId id="485" r:id="rId31"/>
    <p:sldId id="480" r:id="rId32"/>
    <p:sldId id="4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FB1E9-AAC0-45DD-8B98-76B698E8DFC3}" v="2" dt="2021-05-21T20:26:46.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RAHMAN YASER ALI HUSAIN SAAD FEZAIA" userId="S::20173052@stu.uob.edu.bh::d12b574b-8438-4bb7-9710-215982f09cbd" providerId="AD" clId="Web-{ED9FB1E9-AAC0-45DD-8B98-76B698E8DFC3}"/>
    <pc:docChg chg="addSld delSld">
      <pc:chgData name="ABDULRAHMAN YASER ALI HUSAIN SAAD FEZAIA" userId="S::20173052@stu.uob.edu.bh::d12b574b-8438-4bb7-9710-215982f09cbd" providerId="AD" clId="Web-{ED9FB1E9-AAC0-45DD-8B98-76B698E8DFC3}" dt="2021-05-21T20:26:46.183" v="1"/>
      <pc:docMkLst>
        <pc:docMk/>
      </pc:docMkLst>
      <pc:sldChg chg="new del">
        <pc:chgData name="ABDULRAHMAN YASER ALI HUSAIN SAAD FEZAIA" userId="S::20173052@stu.uob.edu.bh::d12b574b-8438-4bb7-9710-215982f09cbd" providerId="AD" clId="Web-{ED9FB1E9-AAC0-45DD-8B98-76B698E8DFC3}" dt="2021-05-21T20:26:46.183" v="1"/>
        <pc:sldMkLst>
          <pc:docMk/>
          <pc:sldMk cId="2694771343" sldId="4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8117E-79DC-422E-9D8D-B2BAAE5A855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117E-79DC-422E-9D8D-B2BAAE5A855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8117E-79DC-422E-9D8D-B2BAAE5A855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8117E-79DC-422E-9D8D-B2BAAE5A855A}"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8117E-79DC-422E-9D8D-B2BAAE5A855A}"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8117E-79DC-422E-9D8D-B2BAAE5A855A}"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117E-79DC-422E-9D8D-B2BAAE5A855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118117E-79DC-422E-9D8D-B2BAAE5A855A}" type="datetimeFigureOut">
              <a:rPr lang="en-US" smtClean="0"/>
              <a:t>5/21/2021</a:t>
            </a:fld>
            <a:endParaRPr lang="en-US"/>
          </a:p>
        </p:txBody>
      </p:sp>
      <p:sp>
        <p:nvSpPr>
          <p:cNvPr id="9" name="Slide Number Placeholder 8"/>
          <p:cNvSpPr>
            <a:spLocks noGrp="1"/>
          </p:cNvSpPr>
          <p:nvPr>
            <p:ph type="sldNum" sz="quarter" idx="11"/>
          </p:nvPr>
        </p:nvSpPr>
        <p:spPr/>
        <p:txBody>
          <a:bodyPr/>
          <a:lstStyle/>
          <a:p>
            <a:fld id="{76C961C8-2F35-4AF4-B7CC-AB614E92F7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C961C8-2F35-4AF4-B7CC-AB614E92F7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18117E-79DC-422E-9D8D-B2BAAE5A855A}" type="datetimeFigureOut">
              <a:rPr lang="en-US" smtClean="0"/>
              <a:t>5/21/2021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angular.io/api/common/LowerCasePip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so.org/iso-8601-date-and-time-format.html"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ngular.io/guide/i18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SideMenu</a:t>
            </a:r>
            <a:endParaRPr lang="en-US" b="1" dirty="0"/>
          </a:p>
        </p:txBody>
      </p:sp>
      <p:sp>
        <p:nvSpPr>
          <p:cNvPr id="3" name="Subtitle 2"/>
          <p:cNvSpPr>
            <a:spLocks noGrp="1"/>
          </p:cNvSpPr>
          <p:nvPr>
            <p:ph type="subTitle" idx="1"/>
          </p:nvPr>
        </p:nvSpPr>
        <p:spPr/>
        <p:txBody>
          <a:bodyPr/>
          <a:lstStyle/>
          <a:p>
            <a:r>
              <a:rPr lang="en-US" dirty="0"/>
              <a:t>Lecture 8</a:t>
            </a:r>
          </a:p>
        </p:txBody>
      </p:sp>
    </p:spTree>
    <p:extLst>
      <p:ext uri="{BB962C8B-B14F-4D97-AF65-F5344CB8AC3E}">
        <p14:creationId xmlns:p14="http://schemas.microsoft.com/office/powerpoint/2010/main" val="41993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lstStyle/>
          <a:p>
            <a:pPr marL="571500" indent="-457200">
              <a:buClr>
                <a:srgbClr val="002060"/>
              </a:buClr>
              <a:buFont typeface="+mj-lt"/>
              <a:buAutoNum type="arabicPeriod"/>
            </a:pPr>
            <a:r>
              <a:rPr lang="en-US" dirty="0"/>
              <a:t>Create an App with </a:t>
            </a:r>
            <a:r>
              <a:rPr lang="en-US" dirty="0">
                <a:solidFill>
                  <a:srgbClr val="C00000"/>
                </a:solidFill>
              </a:rPr>
              <a:t>Tabs</a:t>
            </a:r>
          </a:p>
          <a:p>
            <a:pPr marL="571500" indent="-457200">
              <a:buClr>
                <a:srgbClr val="002060"/>
              </a:buClr>
              <a:buFont typeface="+mj-lt"/>
              <a:buAutoNum type="arabicPeriod"/>
            </a:pPr>
            <a:endParaRPr lang="en-US" dirty="0"/>
          </a:p>
          <a:p>
            <a:pPr marL="571500" indent="-457200">
              <a:buClr>
                <a:srgbClr val="002060"/>
              </a:buClr>
              <a:buFont typeface="+mj-lt"/>
              <a:buAutoNum type="arabicPeriod"/>
            </a:pPr>
            <a:r>
              <a:rPr lang="en-US" dirty="0"/>
              <a:t>Go to </a:t>
            </a:r>
            <a:r>
              <a:rPr lang="en-US" b="1" dirty="0"/>
              <a:t>app.component.html</a:t>
            </a:r>
            <a:r>
              <a:rPr lang="en-US" dirty="0"/>
              <a:t>   and add </a:t>
            </a:r>
            <a:r>
              <a:rPr lang="en-US" b="1" dirty="0"/>
              <a:t>&lt;ion-menu&gt; </a:t>
            </a:r>
            <a:r>
              <a:rPr lang="en-US" dirty="0"/>
              <a:t>with all its details from header to content.</a:t>
            </a:r>
          </a:p>
          <a:p>
            <a:pPr marL="571500" indent="-457200">
              <a:buClr>
                <a:srgbClr val="002060"/>
              </a:buClr>
              <a:buFont typeface="+mj-lt"/>
              <a:buAutoNum type="arabicPeriod"/>
            </a:pPr>
            <a:endParaRPr lang="en-US" dirty="0"/>
          </a:p>
          <a:p>
            <a:pPr marL="571500" indent="-457200">
              <a:buClr>
                <a:srgbClr val="002060"/>
              </a:buClr>
              <a:buFont typeface="+mj-lt"/>
              <a:buAutoNum type="arabicPeriod"/>
            </a:pPr>
            <a:r>
              <a:rPr lang="en-US" dirty="0"/>
              <a:t>Go to each page in the tabs project and add a </a:t>
            </a:r>
            <a:r>
              <a:rPr lang="en-US" b="1" i="1" dirty="0"/>
              <a:t>menu button</a:t>
            </a:r>
            <a:r>
              <a:rPr lang="en-US" dirty="0"/>
              <a:t>: </a:t>
            </a:r>
          </a:p>
          <a:p>
            <a:pPr marL="411480" lvl="1" indent="0">
              <a:buNone/>
            </a:pPr>
            <a:r>
              <a:rPr lang="en-US" sz="1600" dirty="0">
                <a:solidFill>
                  <a:srgbClr val="800000"/>
                </a:solidFill>
                <a:latin typeface="Consolas" panose="020B0609020204030204" pitchFamily="49" charset="0"/>
              </a:rPr>
              <a:t>&lt;ion-buttons</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slot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"start"</a:t>
            </a:r>
            <a:r>
              <a:rPr lang="en-US" sz="1600" dirty="0">
                <a:solidFill>
                  <a:srgbClr val="800000"/>
                </a:solidFill>
                <a:latin typeface="Consolas" panose="020B0609020204030204" pitchFamily="49" charset="0"/>
              </a:rPr>
              <a:t>&gt;</a:t>
            </a:r>
          </a:p>
          <a:p>
            <a:pPr marL="411480" lvl="1" indent="0">
              <a:buNone/>
            </a:pPr>
            <a:r>
              <a:rPr lang="en-US" sz="1600" dirty="0">
                <a:solidFill>
                  <a:srgbClr val="000000"/>
                </a:solidFill>
                <a:latin typeface="Consolas" panose="020B0609020204030204" pitchFamily="49" charset="0"/>
              </a:rPr>
              <a:t>      </a:t>
            </a:r>
            <a:r>
              <a:rPr lang="en-US" sz="1600" b="1" dirty="0">
                <a:latin typeface="Consolas" panose="020B0609020204030204" pitchFamily="49" charset="0"/>
              </a:rPr>
              <a:t>&lt;ion-menu-button&gt;&lt;/ion-menu-button&gt; </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&lt;/ion-buttons&gt;</a:t>
            </a:r>
            <a:endParaRPr lang="en-US" sz="16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89988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Platform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241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a:t>
            </a:r>
          </a:p>
        </p:txBody>
      </p:sp>
      <p:sp>
        <p:nvSpPr>
          <p:cNvPr id="3" name="Content Placeholder 2"/>
          <p:cNvSpPr>
            <a:spLocks noGrp="1"/>
          </p:cNvSpPr>
          <p:nvPr>
            <p:ph idx="1"/>
          </p:nvPr>
        </p:nvSpPr>
        <p:spPr/>
        <p:txBody>
          <a:bodyPr/>
          <a:lstStyle/>
          <a:p>
            <a:r>
              <a:rPr lang="en-US" dirty="0"/>
              <a:t>The Platform service can be used to get information about your current device. </a:t>
            </a:r>
          </a:p>
          <a:p>
            <a:endParaRPr lang="en-US" dirty="0"/>
          </a:p>
          <a:p>
            <a:r>
              <a:rPr lang="en-US" dirty="0"/>
              <a:t>You can get all of the platforms associated with the device (iOS, Android, browser, tablet, etc..)</a:t>
            </a:r>
          </a:p>
          <a:p>
            <a:endParaRPr lang="en-US" dirty="0"/>
          </a:p>
          <a:p>
            <a:r>
              <a:rPr lang="en-US" dirty="0"/>
              <a:t>You can also get the orientation of the device, if it uses right-to-left language direction, and much </a:t>
            </a:r>
            <a:r>
              <a:rPr lang="en-US" dirty="0" err="1"/>
              <a:t>much</a:t>
            </a:r>
            <a:r>
              <a:rPr lang="en-US" dirty="0"/>
              <a:t> more. </a:t>
            </a:r>
          </a:p>
        </p:txBody>
      </p:sp>
    </p:spTree>
    <p:extLst>
      <p:ext uri="{BB962C8B-B14F-4D97-AF65-F5344CB8AC3E}">
        <p14:creationId xmlns:p14="http://schemas.microsoft.com/office/powerpoint/2010/main" val="15785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a:t>
            </a:r>
          </a:p>
        </p:txBody>
      </p:sp>
      <p:sp>
        <p:nvSpPr>
          <p:cNvPr id="3" name="Content Placeholder 2"/>
          <p:cNvSpPr>
            <a:spLocks noGrp="1"/>
          </p:cNvSpPr>
          <p:nvPr>
            <p:ph idx="1"/>
          </p:nvPr>
        </p:nvSpPr>
        <p:spPr/>
        <p:txBody>
          <a:bodyPr>
            <a:normAutofit/>
          </a:bodyPr>
          <a:lstStyle/>
          <a:p>
            <a:pPr marL="114300" indent="0">
              <a:buNone/>
            </a:pPr>
            <a:r>
              <a:rPr lang="en-US" sz="1800" dirty="0">
                <a:latin typeface="Courier New" panose="02070309020205020404" pitchFamily="49" charset="0"/>
                <a:cs typeface="Courier New" panose="02070309020205020404" pitchFamily="49" charset="0"/>
              </a:rPr>
              <a:t>import { Platform } from 'ionic-angular';</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@Component({...})</a:t>
            </a:r>
          </a:p>
          <a:p>
            <a:pPr marL="114300" indent="0">
              <a:buNone/>
            </a:pPr>
            <a:r>
              <a:rPr lang="en-US" sz="1800" dirty="0">
                <a:latin typeface="Courier New" panose="02070309020205020404" pitchFamily="49" charset="0"/>
                <a:cs typeface="Courier New" panose="02070309020205020404" pitchFamily="49" charset="0"/>
              </a:rPr>
              <a:t>export </a:t>
            </a:r>
            <a:r>
              <a:rPr lang="en-US" sz="1800" dirty="0" err="1">
                <a:latin typeface="Courier New" panose="02070309020205020404" pitchFamily="49" charset="0"/>
                <a:cs typeface="Courier New" panose="02070309020205020404" pitchFamily="49" charset="0"/>
              </a:rPr>
              <a:t>MyPage</a:t>
            </a: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constructor(public </a:t>
            </a:r>
            <a:r>
              <a:rPr lang="en-US" sz="1800" b="1" dirty="0">
                <a:latin typeface="Courier New" panose="02070309020205020404" pitchFamily="49" charset="0"/>
                <a:cs typeface="Courier New" panose="02070309020205020404" pitchFamily="49" charset="0"/>
              </a:rPr>
              <a:t>platform</a:t>
            </a:r>
            <a:r>
              <a:rPr lang="en-US" sz="1800" dirty="0">
                <a:latin typeface="Courier New" panose="02070309020205020404" pitchFamily="49" charset="0"/>
                <a:cs typeface="Courier New" panose="02070309020205020404" pitchFamily="49" charset="0"/>
              </a:rPr>
              <a:t>: Platform) {</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b="1" u="sng" dirty="0"/>
              <a:t>Example:</a:t>
            </a:r>
          </a:p>
          <a:p>
            <a:pPr marL="114300" indent="0">
              <a:buNone/>
            </a:pPr>
            <a:r>
              <a:rPr lang="en-US" sz="1800" dirty="0">
                <a:latin typeface="Courier New" panose="02070309020205020404" pitchFamily="49" charset="0"/>
                <a:cs typeface="Courier New" panose="02070309020205020404" pitchFamily="49" charset="0"/>
              </a:rPr>
              <a:t>if (this.</a:t>
            </a:r>
            <a:r>
              <a:rPr lang="en-US" sz="1800" b="1" dirty="0">
                <a:latin typeface="Courier New" panose="02070309020205020404" pitchFamily="49" charset="0"/>
                <a:cs typeface="Courier New" panose="02070309020205020404" pitchFamily="49" charset="0"/>
              </a:rPr>
              <a:t>platform</a:t>
            </a:r>
            <a:r>
              <a:rPr lang="en-US" sz="1800" dirty="0">
                <a:latin typeface="Courier New" panose="02070309020205020404" pitchFamily="49" charset="0"/>
                <a:cs typeface="Courier New" panose="02070309020205020404" pitchFamily="49" charset="0"/>
              </a:rPr>
              <a:t>.is('</a:t>
            </a:r>
            <a:r>
              <a:rPr lang="en-US" sz="1800" dirty="0" err="1">
                <a:latin typeface="Courier New" panose="02070309020205020404" pitchFamily="49" charset="0"/>
                <a:cs typeface="Courier New" panose="02070309020205020404" pitchFamily="49" charset="0"/>
              </a:rPr>
              <a:t>ios</a:t>
            </a: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console.log('I am an iOS device!');</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922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a:t>
            </a:r>
          </a:p>
        </p:txBody>
      </p:sp>
      <p:sp>
        <p:nvSpPr>
          <p:cNvPr id="3" name="Content Placeholder 2"/>
          <p:cNvSpPr>
            <a:spLocks noGrp="1"/>
          </p:cNvSpPr>
          <p:nvPr>
            <p:ph idx="1"/>
          </p:nvPr>
        </p:nvSpPr>
        <p:spPr/>
        <p:txBody>
          <a:bodyPr/>
          <a:lstStyle/>
          <a:p>
            <a:r>
              <a:rPr lang="en-US" sz="2000" dirty="0" err="1">
                <a:latin typeface="Courier New" panose="02070309020205020404" pitchFamily="49" charset="0"/>
                <a:cs typeface="Courier New" panose="02070309020205020404" pitchFamily="49" charset="0"/>
              </a:rPr>
              <a:t>isLandscape</a:t>
            </a:r>
            <a:r>
              <a:rPr lang="en-US" sz="2000" dirty="0">
                <a:latin typeface="Courier New" panose="02070309020205020404" pitchFamily="49" charset="0"/>
                <a:cs typeface="Courier New" panose="02070309020205020404" pitchFamily="49" charset="0"/>
              </a:rPr>
              <a:t>()</a:t>
            </a:r>
            <a:r>
              <a:rPr lang="en-US" dirty="0"/>
              <a:t>: returns true or false</a:t>
            </a:r>
          </a:p>
          <a:p>
            <a:r>
              <a:rPr lang="en-US" sz="2000" dirty="0" err="1">
                <a:latin typeface="Courier New" panose="02070309020205020404" pitchFamily="49" charset="0"/>
                <a:cs typeface="Courier New" panose="02070309020205020404" pitchFamily="49" charset="0"/>
              </a:rPr>
              <a:t>isPortrait</a:t>
            </a:r>
            <a:r>
              <a:rPr lang="en-US" sz="2000" dirty="0">
                <a:latin typeface="Courier New" panose="02070309020205020404" pitchFamily="49" charset="0"/>
                <a:cs typeface="Courier New" panose="02070309020205020404" pitchFamily="49" charset="0"/>
              </a:rPr>
              <a:t>() </a:t>
            </a:r>
            <a:r>
              <a:rPr lang="en-US" dirty="0"/>
              <a:t>: returns true or false</a:t>
            </a:r>
          </a:p>
          <a:p>
            <a:endParaRPr lang="en-US" dirty="0"/>
          </a:p>
          <a:p>
            <a:r>
              <a:rPr lang="en-US" sz="2000" dirty="0" err="1">
                <a:latin typeface="Courier New" panose="02070309020205020404" pitchFamily="49" charset="0"/>
                <a:cs typeface="Courier New" panose="02070309020205020404" pitchFamily="49" charset="0"/>
              </a:rPr>
              <a:t>isRTL</a:t>
            </a:r>
            <a:r>
              <a:rPr lang="en-US" sz="2000" dirty="0">
                <a:latin typeface="Courier New" panose="02070309020205020404" pitchFamily="49" charset="0"/>
                <a:cs typeface="Courier New" panose="02070309020205020404" pitchFamily="49" charset="0"/>
              </a:rPr>
              <a:t>(): </a:t>
            </a:r>
            <a:r>
              <a:rPr lang="en-US" dirty="0"/>
              <a:t>Returns if this app is using right-to-left language direction or not</a:t>
            </a:r>
          </a:p>
          <a:p>
            <a:endParaRPr lang="en-US" dirty="0"/>
          </a:p>
          <a:p>
            <a:endParaRPr lang="en-US" dirty="0"/>
          </a:p>
          <a:p>
            <a:endParaRPr lang="en-US" dirty="0"/>
          </a:p>
        </p:txBody>
      </p:sp>
    </p:spTree>
    <p:extLst>
      <p:ext uri="{BB962C8B-B14F-4D97-AF65-F5344CB8AC3E}">
        <p14:creationId xmlns:p14="http://schemas.microsoft.com/office/powerpoint/2010/main" val="148676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ToastController</a:t>
            </a:r>
            <a:endParaRPr lang="en-US" dirty="0"/>
          </a:p>
        </p:txBody>
      </p:sp>
      <p:sp>
        <p:nvSpPr>
          <p:cNvPr id="3" name="Content Placeholder 2"/>
          <p:cNvSpPr>
            <a:spLocks noGrp="1"/>
          </p:cNvSpPr>
          <p:nvPr>
            <p:ph idx="1"/>
          </p:nvPr>
        </p:nvSpPr>
        <p:spPr/>
        <p:txBody>
          <a:bodyPr/>
          <a:lstStyle/>
          <a:p>
            <a:r>
              <a:rPr lang="en-US" dirty="0"/>
              <a:t>A Toast is a subtle notification commonly used in modern applications. It can be used to provide feedback about an operation or to display a system message. The toast appears on top of the app's content, and can be dismissed by the app to resume user interaction with the app.</a:t>
            </a:r>
          </a:p>
          <a:p>
            <a:endParaRPr lang="en-US" dirty="0"/>
          </a:p>
          <a:p>
            <a:r>
              <a:rPr lang="en-US" dirty="0">
                <a:solidFill>
                  <a:schemeClr val="accent2">
                    <a:lumMod val="50000"/>
                  </a:schemeClr>
                </a:solidFill>
              </a:rPr>
              <a:t>https://ionicframework.com/docs/api/toast</a:t>
            </a:r>
          </a:p>
          <a:p>
            <a:endParaRPr lang="en-US" dirty="0"/>
          </a:p>
        </p:txBody>
      </p:sp>
    </p:spTree>
    <p:extLst>
      <p:ext uri="{BB962C8B-B14F-4D97-AF65-F5344CB8AC3E}">
        <p14:creationId xmlns:p14="http://schemas.microsoft.com/office/powerpoint/2010/main" val="266002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a:t>
            </a:r>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latin typeface="Courier New" panose="02070309020205020404" pitchFamily="49" charset="0"/>
                <a:cs typeface="Courier New" panose="02070309020205020404" pitchFamily="49" charset="0"/>
              </a:rPr>
              <a:t>import { </a:t>
            </a:r>
            <a:r>
              <a:rPr lang="en-US" b="1" dirty="0" err="1">
                <a:latin typeface="Courier New" panose="02070309020205020404" pitchFamily="49" charset="0"/>
                <a:cs typeface="Courier New" panose="02070309020205020404" pitchFamily="49" charset="0"/>
              </a:rPr>
              <a:t>ToastController</a:t>
            </a:r>
            <a:r>
              <a:rPr lang="en-US" dirty="0">
                <a:latin typeface="Courier New" panose="02070309020205020404" pitchFamily="49" charset="0"/>
                <a:cs typeface="Courier New" panose="02070309020205020404" pitchFamily="49" charset="0"/>
              </a:rPr>
              <a:t> } from 'ionic-angular';</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constructor(public </a:t>
            </a:r>
            <a:r>
              <a:rPr lang="en-US" b="1" dirty="0" err="1">
                <a:solidFill>
                  <a:schemeClr val="accent3">
                    <a:lumMod val="75000"/>
                  </a:schemeClr>
                </a:solidFill>
                <a:latin typeface="Courier New" panose="02070309020205020404" pitchFamily="49" charset="0"/>
                <a:cs typeface="Courier New" panose="02070309020205020404" pitchFamily="49" charset="0"/>
              </a:rPr>
              <a:t>toastCtrl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ToastController</a:t>
            </a:r>
            <a:r>
              <a:rPr lang="en-US" dirty="0">
                <a:latin typeface="Courier New" panose="02070309020205020404" pitchFamily="49" charset="0"/>
                <a:cs typeface="Courier New" panose="02070309020205020404" pitchFamily="49" charset="0"/>
              </a:rPr>
              <a:t>) { }</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err="1">
                <a:solidFill>
                  <a:srgbClr val="C00000"/>
                </a:solidFill>
                <a:latin typeface="Courier New" panose="02070309020205020404" pitchFamily="49" charset="0"/>
                <a:cs typeface="Courier New" panose="02070309020205020404" pitchFamily="49" charset="0"/>
              </a:rPr>
              <a:t>async</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presentToast</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toast = </a:t>
            </a:r>
            <a:r>
              <a:rPr lang="en-US" dirty="0">
                <a:solidFill>
                  <a:srgbClr val="C00000"/>
                </a:solidFill>
                <a:latin typeface="Courier New" panose="02070309020205020404" pitchFamily="49" charset="0"/>
                <a:cs typeface="Courier New" panose="02070309020205020404" pitchFamily="49" charset="0"/>
              </a:rPr>
              <a:t>await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this.toastController.create</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message: 'Your settings have been saved.',</a:t>
            </a:r>
          </a:p>
          <a:p>
            <a:pPr marL="114300" indent="0">
              <a:buNone/>
            </a:pPr>
            <a:r>
              <a:rPr lang="en-US" dirty="0">
                <a:latin typeface="Courier New" panose="02070309020205020404" pitchFamily="49" charset="0"/>
                <a:cs typeface="Courier New" panose="02070309020205020404" pitchFamily="49" charset="0"/>
              </a:rPr>
              <a:t>      duration: 2000</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endParaRPr lang="en-US" dirty="0">
              <a:latin typeface="Courier New" panose="02070309020205020404" pitchFamily="49" charset="0"/>
              <a:cs typeface="Courier New" panose="02070309020205020404" pitchFamily="49" charset="0"/>
            </a:endParaRPr>
          </a:p>
          <a:p>
            <a:pPr marL="411480" lvl="1" indent="0">
              <a:buNone/>
            </a:pPr>
            <a:r>
              <a:rPr lang="en-US" dirty="0" err="1">
                <a:latin typeface="Courier New" panose="02070309020205020404" pitchFamily="49" charset="0"/>
                <a:cs typeface="Courier New" panose="02070309020205020404" pitchFamily="49" charset="0"/>
              </a:rPr>
              <a:t>toast.</a:t>
            </a:r>
            <a:r>
              <a:rPr lang="en-US" b="1" dirty="0" err="1">
                <a:latin typeface="Courier New" panose="02070309020205020404" pitchFamily="49" charset="0"/>
                <a:cs typeface="Courier New" panose="02070309020205020404" pitchFamily="49" charset="0"/>
              </a:rPr>
              <a:t>onDidDismiss</a:t>
            </a:r>
            <a:r>
              <a:rPr lang="en-US" dirty="0">
                <a:latin typeface="Courier New" panose="02070309020205020404" pitchFamily="49" charset="0"/>
                <a:cs typeface="Courier New" panose="02070309020205020404" pitchFamily="49" charset="0"/>
              </a:rPr>
              <a:t>(() =&gt; {</a:t>
            </a:r>
          </a:p>
          <a:p>
            <a:pPr marL="411480" lvl="1" indent="0">
              <a:buNone/>
            </a:pPr>
            <a:r>
              <a:rPr lang="en-US" dirty="0">
                <a:latin typeface="Courier New" panose="02070309020205020404" pitchFamily="49" charset="0"/>
                <a:cs typeface="Courier New" panose="02070309020205020404" pitchFamily="49" charset="0"/>
              </a:rPr>
              <a:t>    console.log('Dismissed toast');</a:t>
            </a:r>
          </a:p>
          <a:p>
            <a:pPr marL="411480" lvl="1" indent="0">
              <a:buNone/>
            </a:pPr>
            <a:r>
              <a:rPr lang="en-US" dirty="0">
                <a:latin typeface="Courier New" panose="02070309020205020404" pitchFamily="49" charset="0"/>
                <a:cs typeface="Courier New" panose="02070309020205020404" pitchFamily="49" charset="0"/>
              </a:rPr>
              <a:t>  });</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toast.present</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27984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974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pipes</a:t>
            </a:r>
            <a:endParaRPr lang="en-US" dirty="0"/>
          </a:p>
        </p:txBody>
      </p:sp>
      <p:sp>
        <p:nvSpPr>
          <p:cNvPr id="3" name="Content Placeholder 2"/>
          <p:cNvSpPr>
            <a:spLocks noGrp="1"/>
          </p:cNvSpPr>
          <p:nvPr>
            <p:ph idx="1"/>
          </p:nvPr>
        </p:nvSpPr>
        <p:spPr/>
        <p:txBody>
          <a:bodyPr>
            <a:normAutofit lnSpcReduction="10000"/>
          </a:bodyPr>
          <a:lstStyle/>
          <a:p>
            <a:r>
              <a:rPr lang="en-US" dirty="0"/>
              <a:t>Angular, the underlying front-end development framework used by Ionic, provides developers with a feature known as </a:t>
            </a:r>
            <a:r>
              <a:rPr lang="en-US" b="1" dirty="0"/>
              <a:t>pipes</a:t>
            </a:r>
            <a:r>
              <a:rPr lang="en-US" dirty="0"/>
              <a:t> which allows data values to </a:t>
            </a:r>
            <a:r>
              <a:rPr lang="en-US" u="sng" dirty="0"/>
              <a:t>be transformed </a:t>
            </a:r>
            <a:r>
              <a:rPr lang="en-US" dirty="0"/>
              <a:t>within an application's template view prior to being displayed.</a:t>
            </a:r>
          </a:p>
          <a:p>
            <a:endParaRPr lang="en-US" dirty="0"/>
          </a:p>
          <a:p>
            <a:r>
              <a:rPr lang="en-US" dirty="0">
                <a:solidFill>
                  <a:srgbClr val="C00000"/>
                </a:solidFill>
              </a:rPr>
              <a:t>For example</a:t>
            </a:r>
            <a:r>
              <a:rPr lang="en-US" dirty="0"/>
              <a:t>, displaying dates in a particular format or ensuring that numeric values are consistently rounded up to a specific decimal place.</a:t>
            </a:r>
          </a:p>
          <a:p>
            <a:endParaRPr lang="en-US" dirty="0"/>
          </a:p>
          <a:p>
            <a:r>
              <a:rPr lang="en-US" dirty="0">
                <a:solidFill>
                  <a:srgbClr val="C00000"/>
                </a:solidFill>
              </a:rPr>
              <a:t>For example</a:t>
            </a:r>
            <a:r>
              <a:rPr lang="en-US" dirty="0"/>
              <a:t>, we wanted to make a particular string value </a:t>
            </a:r>
            <a:r>
              <a:rPr lang="en-US" b="1" u="sng" dirty="0"/>
              <a:t>lowercase</a:t>
            </a:r>
            <a:r>
              <a:rPr lang="en-US" dirty="0"/>
              <a:t> we could make use of the built-in </a:t>
            </a:r>
            <a:r>
              <a:rPr lang="en-US" u="sng" dirty="0" err="1">
                <a:hlinkClick r:id="rId2" tooltip="Angular's LowerCasePipe method"/>
              </a:rPr>
              <a:t>LowerCasePipe</a:t>
            </a:r>
            <a:endParaRPr lang="en-US" u="sng" dirty="0"/>
          </a:p>
          <a:p>
            <a:endParaRPr lang="en-US" u="sng" dirty="0"/>
          </a:p>
          <a:p>
            <a:pPr marL="114300" indent="0">
              <a:buNone/>
            </a:pPr>
            <a:r>
              <a:rPr lang="en-US" dirty="0"/>
              <a:t>	Name is: {{   </a:t>
            </a:r>
            <a:r>
              <a:rPr lang="en-US" dirty="0" err="1"/>
              <a:t>name.value</a:t>
            </a:r>
            <a:r>
              <a:rPr lang="en-US" dirty="0"/>
              <a:t> | lowercase  }}</a:t>
            </a:r>
          </a:p>
        </p:txBody>
      </p:sp>
    </p:spTree>
    <p:extLst>
      <p:ext uri="{BB962C8B-B14F-4D97-AF65-F5344CB8AC3E}">
        <p14:creationId xmlns:p14="http://schemas.microsoft.com/office/powerpoint/2010/main" val="349254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a:t>
            </a:r>
          </a:p>
        </p:txBody>
      </p:sp>
      <p:sp>
        <p:nvSpPr>
          <p:cNvPr id="3" name="Content Placeholder 2"/>
          <p:cNvSpPr>
            <a:spLocks noGrp="1"/>
          </p:cNvSpPr>
          <p:nvPr>
            <p:ph idx="1"/>
          </p:nvPr>
        </p:nvSpPr>
        <p:spPr/>
        <p:txBody>
          <a:bodyPr/>
          <a:lstStyle/>
          <a:p>
            <a:pPr marL="114300" indent="0" fontAlgn="base">
              <a:buNone/>
            </a:pPr>
            <a:r>
              <a:rPr lang="en-US" dirty="0"/>
              <a:t>A pipe is structured in the following way:</a:t>
            </a:r>
          </a:p>
          <a:p>
            <a:pPr marL="114300" indent="0" fontAlgn="base">
              <a:buNone/>
            </a:pPr>
            <a:endParaRPr lang="en-US" dirty="0"/>
          </a:p>
          <a:p>
            <a:pPr lvl="1" fontAlgn="base"/>
            <a:r>
              <a:rPr lang="en-US" dirty="0"/>
              <a:t>Use of interpolation braces to render a value inside the template view</a:t>
            </a:r>
          </a:p>
          <a:p>
            <a:pPr lvl="1" fontAlgn="base"/>
            <a:r>
              <a:rPr lang="en-US" dirty="0"/>
              <a:t>The value to be rendered is placed on the left followed by a pipe character</a:t>
            </a:r>
          </a:p>
          <a:p>
            <a:pPr lvl="1" fontAlgn="base"/>
            <a:r>
              <a:rPr lang="en-US" dirty="0"/>
              <a:t>The pipe used to transform the value is placed on the right of the pipe character</a:t>
            </a:r>
          </a:p>
          <a:p>
            <a:pPr lvl="1" fontAlgn="base"/>
            <a:endParaRPr lang="en-US" dirty="0"/>
          </a:p>
          <a:p>
            <a:pPr lvl="1" fontAlgn="base"/>
            <a:endParaRPr lang="en-US" dirty="0"/>
          </a:p>
          <a:p>
            <a:endParaRPr lang="en-US" dirty="0"/>
          </a:p>
        </p:txBody>
      </p:sp>
    </p:spTree>
    <p:extLst>
      <p:ext uri="{BB962C8B-B14F-4D97-AF65-F5344CB8AC3E}">
        <p14:creationId xmlns:p14="http://schemas.microsoft.com/office/powerpoint/2010/main" val="226457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ion-Menu</a:t>
            </a:r>
          </a:p>
        </p:txBody>
      </p:sp>
      <p:sp>
        <p:nvSpPr>
          <p:cNvPr id="3" name="Content Placeholder 2"/>
          <p:cNvSpPr>
            <a:spLocks noGrp="1"/>
          </p:cNvSpPr>
          <p:nvPr>
            <p:ph idx="1"/>
          </p:nvPr>
        </p:nvSpPr>
        <p:spPr/>
        <p:txBody>
          <a:bodyPr>
            <a:normAutofit fontScale="77500" lnSpcReduction="20000"/>
          </a:bodyPr>
          <a:lstStyle/>
          <a:p>
            <a:r>
              <a:rPr lang="en-US" dirty="0"/>
              <a:t>The Menu component is a navigation drawer that slides in from the side of the current view. By default, it slides in from the left, but the side can be overridden. The menu element should be a sibling to the app's content element.</a:t>
            </a:r>
          </a:p>
          <a:p>
            <a:r>
              <a:rPr lang="en-US" b="1" dirty="0"/>
              <a:t>Usage:</a:t>
            </a:r>
          </a:p>
          <a:p>
            <a:pPr marL="344488" indent="0">
              <a:buNone/>
            </a:pPr>
            <a:r>
              <a:rPr lang="en-US" dirty="0"/>
              <a:t>&lt;</a:t>
            </a:r>
            <a:r>
              <a:rPr lang="en-US" b="1" dirty="0">
                <a:solidFill>
                  <a:srgbClr val="C00000"/>
                </a:solidFill>
              </a:rPr>
              <a:t>ion-menu</a:t>
            </a:r>
            <a:r>
              <a:rPr lang="en-US" dirty="0"/>
              <a:t> </a:t>
            </a:r>
            <a:r>
              <a:rPr lang="en-US" b="1" dirty="0"/>
              <a:t>side</a:t>
            </a:r>
            <a:r>
              <a:rPr lang="en-US" dirty="0"/>
              <a:t>="start" </a:t>
            </a:r>
            <a:r>
              <a:rPr lang="en-US" b="1" dirty="0" err="1"/>
              <a:t>menuId</a:t>
            </a:r>
            <a:r>
              <a:rPr lang="en-US" dirty="0"/>
              <a:t>="first"&gt;</a:t>
            </a:r>
          </a:p>
          <a:p>
            <a:pPr marL="344488" indent="171450">
              <a:buNone/>
            </a:pPr>
            <a:r>
              <a:rPr lang="en-US" dirty="0"/>
              <a:t>  &lt;</a:t>
            </a:r>
            <a:r>
              <a:rPr lang="en-US" b="1" dirty="0">
                <a:solidFill>
                  <a:schemeClr val="accent2">
                    <a:lumMod val="50000"/>
                  </a:schemeClr>
                </a:solidFill>
              </a:rPr>
              <a:t>ion-header</a:t>
            </a:r>
            <a:r>
              <a:rPr lang="en-US" dirty="0"/>
              <a:t>&gt;</a:t>
            </a:r>
          </a:p>
          <a:p>
            <a:pPr marL="344488" indent="171450">
              <a:buNone/>
            </a:pPr>
            <a:r>
              <a:rPr lang="en-US" dirty="0"/>
              <a:t>    &lt;ion-toolbar color="primary"&gt;</a:t>
            </a:r>
          </a:p>
          <a:p>
            <a:pPr marL="344488" indent="171450">
              <a:buNone/>
            </a:pPr>
            <a:r>
              <a:rPr lang="en-US" dirty="0"/>
              <a:t>      &lt;ion-title&gt;Start Menu&lt;/ion-title&gt;</a:t>
            </a:r>
          </a:p>
          <a:p>
            <a:pPr marL="344488" indent="171450">
              <a:buNone/>
            </a:pPr>
            <a:r>
              <a:rPr lang="en-US" dirty="0"/>
              <a:t>    &lt;/ion-toolbar&gt;</a:t>
            </a:r>
          </a:p>
          <a:p>
            <a:pPr marL="344488" indent="171450">
              <a:buNone/>
            </a:pPr>
            <a:r>
              <a:rPr lang="en-US" dirty="0"/>
              <a:t>  &lt;/</a:t>
            </a:r>
            <a:r>
              <a:rPr lang="en-US" b="1" dirty="0">
                <a:solidFill>
                  <a:schemeClr val="accent2">
                    <a:lumMod val="50000"/>
                  </a:schemeClr>
                </a:solidFill>
              </a:rPr>
              <a:t>ion-header</a:t>
            </a:r>
            <a:r>
              <a:rPr lang="en-US" dirty="0"/>
              <a:t>&gt;</a:t>
            </a:r>
          </a:p>
          <a:p>
            <a:pPr marL="344488" indent="171450">
              <a:buNone/>
            </a:pPr>
            <a:r>
              <a:rPr lang="en-US" dirty="0"/>
              <a:t>  &lt;</a:t>
            </a:r>
            <a:r>
              <a:rPr lang="en-US" b="1" dirty="0">
                <a:solidFill>
                  <a:schemeClr val="accent2">
                    <a:lumMod val="50000"/>
                  </a:schemeClr>
                </a:solidFill>
              </a:rPr>
              <a:t>ion-content</a:t>
            </a:r>
            <a:r>
              <a:rPr lang="en-US" dirty="0"/>
              <a:t>&gt;</a:t>
            </a:r>
          </a:p>
          <a:p>
            <a:pPr marL="344488" lvl="1" indent="171450">
              <a:buNone/>
            </a:pPr>
            <a:r>
              <a:rPr lang="en-US" dirty="0"/>
              <a:t>    &lt;ion-list&gt;</a:t>
            </a:r>
          </a:p>
          <a:p>
            <a:pPr marL="344488" lvl="1" indent="171450">
              <a:buNone/>
            </a:pPr>
            <a:r>
              <a:rPr lang="en-US" dirty="0"/>
              <a:t>      &lt;ion-item&gt;Menu Item&lt;/ion-item&gt;</a:t>
            </a:r>
          </a:p>
          <a:p>
            <a:pPr marL="344488" lvl="1" indent="171450">
              <a:buNone/>
            </a:pPr>
            <a:r>
              <a:rPr lang="en-US" dirty="0"/>
              <a:t>      &lt;ion-item&gt;Menu Item&lt;/ion-item&gt;</a:t>
            </a:r>
          </a:p>
          <a:p>
            <a:pPr marL="344488" lvl="1" indent="171450">
              <a:buNone/>
            </a:pPr>
            <a:r>
              <a:rPr lang="en-US" dirty="0"/>
              <a:t>      &lt;ion-item&gt;Menu Item&lt;/ion-item&gt;</a:t>
            </a:r>
          </a:p>
          <a:p>
            <a:pPr marL="515938" lvl="1" indent="0">
              <a:buNone/>
            </a:pPr>
            <a:r>
              <a:rPr lang="en-US" dirty="0"/>
              <a:t>&lt;/ion-list&gt;</a:t>
            </a:r>
          </a:p>
          <a:p>
            <a:pPr marL="344488" indent="171450">
              <a:buNone/>
            </a:pPr>
            <a:r>
              <a:rPr lang="en-US" dirty="0"/>
              <a:t>  &lt;/</a:t>
            </a:r>
            <a:r>
              <a:rPr lang="en-US" b="1" dirty="0">
                <a:solidFill>
                  <a:schemeClr val="accent2">
                    <a:lumMod val="50000"/>
                  </a:schemeClr>
                </a:solidFill>
              </a:rPr>
              <a:t>ion-content</a:t>
            </a:r>
            <a:r>
              <a:rPr lang="en-US" dirty="0"/>
              <a:t>&gt;</a:t>
            </a:r>
          </a:p>
          <a:p>
            <a:pPr marL="344488" indent="0">
              <a:buNone/>
            </a:pPr>
            <a:r>
              <a:rPr lang="en-US" dirty="0"/>
              <a:t>&lt;/</a:t>
            </a:r>
            <a:r>
              <a:rPr lang="en-US" b="1" dirty="0">
                <a:solidFill>
                  <a:srgbClr val="C00000"/>
                </a:solidFill>
              </a:rPr>
              <a:t>ion-menu</a:t>
            </a:r>
            <a:r>
              <a:rPr lang="en-US" dirty="0"/>
              <a:t>&gt;</a:t>
            </a:r>
          </a:p>
        </p:txBody>
      </p:sp>
    </p:spTree>
    <p:extLst>
      <p:ext uri="{BB962C8B-B14F-4D97-AF65-F5344CB8AC3E}">
        <p14:creationId xmlns:p14="http://schemas.microsoft.com/office/powerpoint/2010/main" val="54484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Pipes</a:t>
            </a:r>
          </a:p>
        </p:txBody>
      </p:sp>
      <p:sp>
        <p:nvSpPr>
          <p:cNvPr id="3" name="Content Placeholder 2"/>
          <p:cNvSpPr>
            <a:spLocks noGrp="1"/>
          </p:cNvSpPr>
          <p:nvPr>
            <p:ph idx="1"/>
          </p:nvPr>
        </p:nvSpPr>
        <p:spPr/>
        <p:txBody>
          <a:bodyPr>
            <a:normAutofit/>
          </a:bodyPr>
          <a:lstStyle/>
          <a:p>
            <a:r>
              <a:rPr lang="en-US" dirty="0"/>
              <a:t>Angular comes with the stock of pipes such as:</a:t>
            </a:r>
          </a:p>
          <a:p>
            <a:endParaRPr lang="en-US" dirty="0"/>
          </a:p>
          <a:p>
            <a:pPr marL="742950" indent="-628650" algn="just">
              <a:buClr>
                <a:schemeClr val="accent2">
                  <a:lumMod val="50000"/>
                </a:schemeClr>
              </a:buClr>
              <a:buFont typeface="+mj-lt"/>
              <a:buAutoNum type="arabicPeriod"/>
            </a:pPr>
            <a:r>
              <a:rPr lang="en-US" sz="1800" dirty="0" err="1">
                <a:solidFill>
                  <a:srgbClr val="222222"/>
                </a:solidFill>
              </a:rPr>
              <a:t>AsyncPipe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CurrencyPipe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b="1" dirty="0" err="1">
                <a:solidFill>
                  <a:srgbClr val="222222"/>
                </a:solidFill>
              </a:rPr>
              <a:t>DatePipe</a:t>
            </a:r>
            <a:endParaRPr lang="en-US" sz="1800" b="1"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DecimalPipe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JsonPipe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PercentPipe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LowerCasePipe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UpperCasePipe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SlicePipe</a:t>
            </a:r>
            <a:endParaRPr lang="en-US" sz="1800" dirty="0">
              <a:solidFill>
                <a:srgbClr val="222222"/>
              </a:solidFill>
            </a:endParaRPr>
          </a:p>
          <a:p>
            <a:pPr marL="742950" indent="-628650" algn="just">
              <a:buClr>
                <a:schemeClr val="accent2">
                  <a:lumMod val="50000"/>
                </a:schemeClr>
              </a:buClr>
              <a:buFont typeface="+mj-lt"/>
              <a:buAutoNum type="arabicPeriod"/>
            </a:pPr>
            <a:r>
              <a:rPr lang="en-US" sz="1800" dirty="0" err="1">
                <a:solidFill>
                  <a:srgbClr val="222222"/>
                </a:solidFill>
              </a:rPr>
              <a:t>TitleCasePipe</a:t>
            </a:r>
            <a:endParaRPr lang="en-US" sz="1800" dirty="0"/>
          </a:p>
        </p:txBody>
      </p:sp>
    </p:spTree>
    <p:extLst>
      <p:ext uri="{BB962C8B-B14F-4D97-AF65-F5344CB8AC3E}">
        <p14:creationId xmlns:p14="http://schemas.microsoft.com/office/powerpoint/2010/main" val="204085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Example</a:t>
            </a:r>
            <a:r>
              <a:rPr lang="en-US" dirty="0"/>
              <a:t>: </a:t>
            </a:r>
            <a:r>
              <a:rPr lang="en-US" b="1" dirty="0"/>
              <a:t>Date formatting</a:t>
            </a:r>
            <a:endParaRPr lang="en-US" dirty="0"/>
          </a:p>
        </p:txBody>
      </p:sp>
      <p:sp>
        <p:nvSpPr>
          <p:cNvPr id="3" name="Content Placeholder 2"/>
          <p:cNvSpPr>
            <a:spLocks noGrp="1"/>
          </p:cNvSpPr>
          <p:nvPr>
            <p:ph idx="1"/>
          </p:nvPr>
        </p:nvSpPr>
        <p:spPr/>
        <p:txBody>
          <a:bodyPr/>
          <a:lstStyle/>
          <a:p>
            <a:pPr fontAlgn="base"/>
            <a:r>
              <a:rPr lang="en-US" u="sng" dirty="0" err="1">
                <a:hlinkClick r:id="rId2" tooltip="Angular DatePipe"/>
              </a:rPr>
              <a:t>DatePipe</a:t>
            </a:r>
            <a:r>
              <a:rPr lang="en-US" dirty="0"/>
              <a:t> which allows a date value to be formatted according to a set of supplied rules.</a:t>
            </a:r>
          </a:p>
          <a:p>
            <a:pPr fontAlgn="base"/>
            <a:r>
              <a:rPr lang="en-US" dirty="0"/>
              <a:t>The date value must be supplied in one of the following formats:</a:t>
            </a:r>
          </a:p>
          <a:p>
            <a:pPr fontAlgn="base"/>
            <a:endParaRPr lang="en-US" dirty="0"/>
          </a:p>
          <a:p>
            <a:pPr lvl="1" fontAlgn="base"/>
            <a:r>
              <a:rPr lang="en-US" b="1" dirty="0"/>
              <a:t>JavaScript date object</a:t>
            </a:r>
            <a:r>
              <a:rPr lang="en-US" dirty="0"/>
              <a:t> (I.e. new Date())</a:t>
            </a:r>
          </a:p>
          <a:p>
            <a:pPr lvl="1" fontAlgn="base"/>
            <a:r>
              <a:rPr lang="en-US" b="1" dirty="0"/>
              <a:t>ISO string</a:t>
            </a:r>
            <a:r>
              <a:rPr lang="en-US" dirty="0"/>
              <a:t> (An </a:t>
            </a:r>
            <a:r>
              <a:rPr lang="en-US" u="sng" dirty="0">
                <a:hlinkClick r:id="rId3" tooltip="ISO-8601"/>
              </a:rPr>
              <a:t>agreed method of representing date/time information</a:t>
            </a:r>
            <a:r>
              <a:rPr lang="en-US" dirty="0"/>
              <a:t> in the following format: "YYYY-MM-DD)</a:t>
            </a:r>
          </a:p>
          <a:p>
            <a:pPr lvl="1" fontAlgn="base"/>
            <a:r>
              <a:rPr lang="en-US" b="1" dirty="0"/>
              <a:t>Unix epoch time</a:t>
            </a:r>
            <a:r>
              <a:rPr lang="en-US" dirty="0"/>
              <a:t> (the number of seconds that have elapsed since 00:00:00 Coordinated Universal </a:t>
            </a:r>
            <a:r>
              <a:rPr lang="en-US" b="1" dirty="0"/>
              <a:t>Time</a:t>
            </a:r>
            <a:r>
              <a:rPr lang="en-US" dirty="0"/>
              <a:t> (UTC), Thursday, 1 January 1970, minus the number of leap seconds that have taken place since then)</a:t>
            </a:r>
          </a:p>
          <a:p>
            <a:endParaRPr lang="en-US" dirty="0"/>
          </a:p>
        </p:txBody>
      </p:sp>
    </p:spTree>
    <p:extLst>
      <p:ext uri="{BB962C8B-B14F-4D97-AF65-F5344CB8AC3E}">
        <p14:creationId xmlns:p14="http://schemas.microsoft.com/office/powerpoint/2010/main" val="240458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Predfined</a:t>
            </a:r>
            <a:r>
              <a:rPr lang="en-US" dirty="0"/>
              <a:t> formatting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17608"/>
              </p:ext>
            </p:extLst>
          </p:nvPr>
        </p:nvGraphicFramePr>
        <p:xfrm>
          <a:off x="457200" y="1600200"/>
          <a:ext cx="7620000" cy="3291840"/>
        </p:xfrm>
        <a:graphic>
          <a:graphicData uri="http://schemas.openxmlformats.org/drawingml/2006/table">
            <a:tbl>
              <a:tblPr/>
              <a:tblGrid>
                <a:gridCol w="3810000">
                  <a:extLst>
                    <a:ext uri="{9D8B030D-6E8A-4147-A177-3AD203B41FA5}">
                      <a16:colId xmlns:a16="http://schemas.microsoft.com/office/drawing/2014/main" val="899973719"/>
                    </a:ext>
                  </a:extLst>
                </a:gridCol>
                <a:gridCol w="3810000">
                  <a:extLst>
                    <a:ext uri="{9D8B030D-6E8A-4147-A177-3AD203B41FA5}">
                      <a16:colId xmlns:a16="http://schemas.microsoft.com/office/drawing/2014/main" val="2237988718"/>
                    </a:ext>
                  </a:extLst>
                </a:gridCol>
              </a:tblGrid>
              <a:tr h="0">
                <a:tc>
                  <a:txBody>
                    <a:bodyPr/>
                    <a:lstStyle/>
                    <a:p>
                      <a:pPr fontAlgn="base"/>
                      <a:r>
                        <a:rPr lang="en-US" dirty="0">
                          <a:solidFill>
                            <a:schemeClr val="bg1"/>
                          </a:solidFill>
                          <a:effectLst/>
                          <a:latin typeface="nunitobold"/>
                        </a:rPr>
                        <a:t>Option</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chemeClr val="bg2">
                        <a:lumMod val="50000"/>
                      </a:schemeClr>
                    </a:solidFill>
                  </a:tcPr>
                </a:tc>
                <a:tc>
                  <a:txBody>
                    <a:bodyPr/>
                    <a:lstStyle/>
                    <a:p>
                      <a:pPr fontAlgn="base"/>
                      <a:r>
                        <a:rPr lang="en-US" dirty="0">
                          <a:solidFill>
                            <a:schemeClr val="bg1"/>
                          </a:solidFill>
                          <a:effectLst/>
                          <a:latin typeface="nunitobold"/>
                        </a:rPr>
                        <a:t>Result (for </a:t>
                      </a:r>
                      <a:r>
                        <a:rPr lang="en-US" dirty="0" err="1">
                          <a:solidFill>
                            <a:schemeClr val="bg1"/>
                          </a:solidFill>
                          <a:effectLst/>
                          <a:latin typeface="nunitobold"/>
                        </a:rPr>
                        <a:t>en</a:t>
                      </a:r>
                      <a:r>
                        <a:rPr lang="en-US" dirty="0">
                          <a:solidFill>
                            <a:schemeClr val="bg1"/>
                          </a:solidFill>
                          <a:effectLst/>
                          <a:latin typeface="nunitobold"/>
                        </a:rPr>
                        <a:t>-US locale)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249238307"/>
                  </a:ext>
                </a:extLst>
              </a:tr>
              <a:tr h="0">
                <a:tc>
                  <a:txBody>
                    <a:bodyPr/>
                    <a:lstStyle/>
                    <a:p>
                      <a:pPr fontAlgn="base"/>
                      <a:r>
                        <a:rPr lang="en-US">
                          <a:effectLst/>
                          <a:latin typeface="nunitoregular"/>
                        </a:rPr>
                        <a:t>medium</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a:effectLst/>
                          <a:latin typeface="nunitoregular"/>
                        </a:rPr>
                        <a:t>Sep 3, 2010, 12:05:08 PM</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2215362094"/>
                  </a:ext>
                </a:extLst>
              </a:tr>
              <a:tr h="0">
                <a:tc>
                  <a:txBody>
                    <a:bodyPr/>
                    <a:lstStyle/>
                    <a:p>
                      <a:pPr fontAlgn="base"/>
                      <a:r>
                        <a:rPr lang="en-US">
                          <a:effectLst/>
                          <a:latin typeface="nunitoregular"/>
                        </a:rPr>
                        <a:t>short</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a:effectLst/>
                          <a:latin typeface="nunitoregular"/>
                        </a:rPr>
                        <a:t>9/3/2010, 12:05 PM</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3607174497"/>
                  </a:ext>
                </a:extLst>
              </a:tr>
              <a:tr h="0">
                <a:tc>
                  <a:txBody>
                    <a:bodyPr/>
                    <a:lstStyle/>
                    <a:p>
                      <a:pPr fontAlgn="base"/>
                      <a:r>
                        <a:rPr lang="en-US">
                          <a:effectLst/>
                          <a:latin typeface="nunitoregular"/>
                        </a:rPr>
                        <a:t>fullDate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a:effectLst/>
                          <a:latin typeface="nunitoregular"/>
                        </a:rPr>
                        <a:t>Friday, September 3, 2010</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496828578"/>
                  </a:ext>
                </a:extLst>
              </a:tr>
              <a:tr h="0">
                <a:tc>
                  <a:txBody>
                    <a:bodyPr/>
                    <a:lstStyle/>
                    <a:p>
                      <a:pPr fontAlgn="base"/>
                      <a:r>
                        <a:rPr lang="en-US">
                          <a:effectLst/>
                          <a:latin typeface="nunitoregular"/>
                        </a:rPr>
                        <a:t>longDate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a:effectLst/>
                          <a:latin typeface="nunitoregular"/>
                        </a:rPr>
                        <a:t>September 3, 2010</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2555172708"/>
                  </a:ext>
                </a:extLst>
              </a:tr>
              <a:tr h="0">
                <a:tc>
                  <a:txBody>
                    <a:bodyPr/>
                    <a:lstStyle/>
                    <a:p>
                      <a:pPr fontAlgn="base"/>
                      <a:r>
                        <a:rPr lang="en-US">
                          <a:effectLst/>
                          <a:latin typeface="nunitoregular"/>
                        </a:rPr>
                        <a:t>mediumDate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a:effectLst/>
                          <a:latin typeface="nunitoregular"/>
                        </a:rPr>
                        <a:t>Sep 3, 2010</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1930717492"/>
                  </a:ext>
                </a:extLst>
              </a:tr>
              <a:tr h="0">
                <a:tc>
                  <a:txBody>
                    <a:bodyPr/>
                    <a:lstStyle/>
                    <a:p>
                      <a:pPr fontAlgn="base"/>
                      <a:r>
                        <a:rPr lang="en-US">
                          <a:effectLst/>
                          <a:latin typeface="nunitoregular"/>
                        </a:rPr>
                        <a:t>shortDate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a:effectLst/>
                          <a:latin typeface="nunitoregular"/>
                        </a:rPr>
                        <a:t>9/3/2010</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1411580204"/>
                  </a:ext>
                </a:extLst>
              </a:tr>
              <a:tr h="0">
                <a:tc>
                  <a:txBody>
                    <a:bodyPr/>
                    <a:lstStyle/>
                    <a:p>
                      <a:pPr fontAlgn="base"/>
                      <a:r>
                        <a:rPr lang="en-US">
                          <a:effectLst/>
                          <a:latin typeface="nunitoregular"/>
                        </a:rPr>
                        <a:t>mediumTime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a:effectLst/>
                          <a:latin typeface="nunitoregular"/>
                        </a:rPr>
                        <a:t>12:05:08 PM</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2043567644"/>
                  </a:ext>
                </a:extLst>
              </a:tr>
              <a:tr h="0">
                <a:tc>
                  <a:txBody>
                    <a:bodyPr/>
                    <a:lstStyle/>
                    <a:p>
                      <a:pPr fontAlgn="base"/>
                      <a:r>
                        <a:rPr lang="en-US">
                          <a:effectLst/>
                          <a:latin typeface="nunitoregular"/>
                        </a:rPr>
                        <a:t>shortTime</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dirty="0">
                          <a:effectLst/>
                          <a:latin typeface="nunitoregular"/>
                        </a:rPr>
                        <a:t>12:05 PM</a:t>
                      </a:r>
                    </a:p>
                  </a:txBody>
                  <a:tcPr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2572258009"/>
                  </a:ext>
                </a:extLst>
              </a:tr>
            </a:tbl>
          </a:graphicData>
        </a:graphic>
      </p:graphicFrame>
    </p:spTree>
    <p:extLst>
      <p:ext uri="{BB962C8B-B14F-4D97-AF65-F5344CB8AC3E}">
        <p14:creationId xmlns:p14="http://schemas.microsoft.com/office/powerpoint/2010/main" val="152301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formatting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3323076"/>
              </p:ext>
            </p:extLst>
          </p:nvPr>
        </p:nvGraphicFramePr>
        <p:xfrm>
          <a:off x="457199" y="1447800"/>
          <a:ext cx="7381876" cy="4827284"/>
        </p:xfrm>
        <a:graphic>
          <a:graphicData uri="http://schemas.openxmlformats.org/drawingml/2006/table">
            <a:tbl>
              <a:tblPr/>
              <a:tblGrid>
                <a:gridCol w="3690938">
                  <a:extLst>
                    <a:ext uri="{9D8B030D-6E8A-4147-A177-3AD203B41FA5}">
                      <a16:colId xmlns:a16="http://schemas.microsoft.com/office/drawing/2014/main" val="1587584989"/>
                    </a:ext>
                  </a:extLst>
                </a:gridCol>
                <a:gridCol w="3690938">
                  <a:extLst>
                    <a:ext uri="{9D8B030D-6E8A-4147-A177-3AD203B41FA5}">
                      <a16:colId xmlns:a16="http://schemas.microsoft.com/office/drawing/2014/main" val="3986947839"/>
                    </a:ext>
                  </a:extLst>
                </a:gridCol>
              </a:tblGrid>
              <a:tr h="342900">
                <a:tc>
                  <a:txBody>
                    <a:bodyPr/>
                    <a:lstStyle/>
                    <a:p>
                      <a:pPr fontAlgn="base"/>
                      <a:r>
                        <a:rPr lang="en-US" sz="1700" dirty="0">
                          <a:solidFill>
                            <a:schemeClr val="bg1"/>
                          </a:solidFill>
                          <a:effectLst/>
                          <a:latin typeface="nunitobold"/>
                        </a:rPr>
                        <a:t>Option</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chemeClr val="bg2">
                        <a:lumMod val="50000"/>
                      </a:schemeClr>
                    </a:solidFill>
                  </a:tcPr>
                </a:tc>
                <a:tc>
                  <a:txBody>
                    <a:bodyPr/>
                    <a:lstStyle/>
                    <a:p>
                      <a:pPr fontAlgn="base"/>
                      <a:r>
                        <a:rPr lang="en-US" sz="1700" dirty="0">
                          <a:solidFill>
                            <a:schemeClr val="bg1"/>
                          </a:solidFill>
                          <a:effectLst/>
                          <a:latin typeface="nunitobold"/>
                        </a:rPr>
                        <a:t>Symbol</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616858470"/>
                  </a:ext>
                </a:extLst>
              </a:tr>
              <a:tr h="342900">
                <a:tc>
                  <a:txBody>
                    <a:bodyPr/>
                    <a:lstStyle/>
                    <a:p>
                      <a:pPr fontAlgn="base"/>
                      <a:r>
                        <a:rPr lang="en-US" sz="1700">
                          <a:effectLst/>
                          <a:latin typeface="nunitoregular"/>
                        </a:rPr>
                        <a:t>Era</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G</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1402979890"/>
                  </a:ext>
                </a:extLst>
              </a:tr>
              <a:tr h="342900">
                <a:tc>
                  <a:txBody>
                    <a:bodyPr/>
                    <a:lstStyle/>
                    <a:p>
                      <a:pPr fontAlgn="base"/>
                      <a:r>
                        <a:rPr lang="en-US" sz="1700" dirty="0">
                          <a:effectLst/>
                          <a:latin typeface="nunitoregular"/>
                        </a:rPr>
                        <a:t>year</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y</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1118989421"/>
                  </a:ext>
                </a:extLst>
              </a:tr>
              <a:tr h="342900">
                <a:tc>
                  <a:txBody>
                    <a:bodyPr/>
                    <a:lstStyle/>
                    <a:p>
                      <a:pPr fontAlgn="base"/>
                      <a:r>
                        <a:rPr lang="en-US" sz="1700">
                          <a:effectLst/>
                          <a:latin typeface="nunitoregular"/>
                        </a:rPr>
                        <a:t>month</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M</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3936822905"/>
                  </a:ext>
                </a:extLst>
              </a:tr>
              <a:tr h="342900">
                <a:tc>
                  <a:txBody>
                    <a:bodyPr/>
                    <a:lstStyle/>
                    <a:p>
                      <a:pPr fontAlgn="base"/>
                      <a:r>
                        <a:rPr lang="en-US" sz="1700">
                          <a:effectLst/>
                          <a:latin typeface="nunitoregular"/>
                        </a:rPr>
                        <a:t>day</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d</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377022663"/>
                  </a:ext>
                </a:extLst>
              </a:tr>
              <a:tr h="342900">
                <a:tc>
                  <a:txBody>
                    <a:bodyPr/>
                    <a:lstStyle/>
                    <a:p>
                      <a:pPr fontAlgn="base"/>
                      <a:r>
                        <a:rPr lang="en-US" sz="1700">
                          <a:effectLst/>
                          <a:latin typeface="nunitoregular"/>
                        </a:rPr>
                        <a:t>weekday</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E</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262035"/>
                  </a:ext>
                </a:extLst>
              </a:tr>
              <a:tr h="342900">
                <a:tc>
                  <a:txBody>
                    <a:bodyPr/>
                    <a:lstStyle/>
                    <a:p>
                      <a:pPr fontAlgn="base"/>
                      <a:r>
                        <a:rPr lang="en-US" sz="1700">
                          <a:effectLst/>
                          <a:latin typeface="nunitoregular"/>
                        </a:rPr>
                        <a:t>hour</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j</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2588092570"/>
                  </a:ext>
                </a:extLst>
              </a:tr>
              <a:tr h="342900">
                <a:tc>
                  <a:txBody>
                    <a:bodyPr/>
                    <a:lstStyle/>
                    <a:p>
                      <a:pPr fontAlgn="base"/>
                      <a:r>
                        <a:rPr lang="en-US" sz="1700">
                          <a:effectLst/>
                          <a:latin typeface="nunitoregular"/>
                        </a:rPr>
                        <a:t>12 hour</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h</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3724287524"/>
                  </a:ext>
                </a:extLst>
              </a:tr>
              <a:tr h="342900">
                <a:tc>
                  <a:txBody>
                    <a:bodyPr/>
                    <a:lstStyle/>
                    <a:p>
                      <a:pPr fontAlgn="base"/>
                      <a:r>
                        <a:rPr lang="en-US" sz="1700">
                          <a:effectLst/>
                          <a:latin typeface="nunitoregular"/>
                        </a:rPr>
                        <a:t>24 hour</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H</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3585315081"/>
                  </a:ext>
                </a:extLst>
              </a:tr>
              <a:tr h="342900">
                <a:tc>
                  <a:txBody>
                    <a:bodyPr/>
                    <a:lstStyle/>
                    <a:p>
                      <a:pPr fontAlgn="base"/>
                      <a:r>
                        <a:rPr lang="en-US" sz="1700">
                          <a:effectLst/>
                          <a:latin typeface="nunitoregular"/>
                        </a:rPr>
                        <a:t>minute</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m</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177252337"/>
                  </a:ext>
                </a:extLst>
              </a:tr>
              <a:tr h="342900">
                <a:tc>
                  <a:txBody>
                    <a:bodyPr/>
                    <a:lstStyle/>
                    <a:p>
                      <a:pPr fontAlgn="base"/>
                      <a:r>
                        <a:rPr lang="en-US" sz="1700">
                          <a:effectLst/>
                          <a:latin typeface="nunitoregular"/>
                        </a:rPr>
                        <a:t>second</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s</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480328687"/>
                  </a:ext>
                </a:extLst>
              </a:tr>
              <a:tr h="342900">
                <a:tc>
                  <a:txBody>
                    <a:bodyPr/>
                    <a:lstStyle/>
                    <a:p>
                      <a:pPr fontAlgn="base"/>
                      <a:r>
                        <a:rPr lang="en-US" sz="1700">
                          <a:effectLst/>
                          <a:latin typeface="nunitoregular"/>
                        </a:rPr>
                        <a:t>timezone</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a:effectLst/>
                          <a:latin typeface="nunitoregular"/>
                        </a:rPr>
                        <a:t>z</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2578782730"/>
                  </a:ext>
                </a:extLst>
              </a:tr>
              <a:tr h="342900">
                <a:tc>
                  <a:txBody>
                    <a:bodyPr/>
                    <a:lstStyle/>
                    <a:p>
                      <a:pPr fontAlgn="base"/>
                      <a:r>
                        <a:rPr lang="en-US" sz="1700">
                          <a:effectLst/>
                          <a:latin typeface="nunitoregular"/>
                        </a:rPr>
                        <a:t>timezone</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tc>
                  <a:txBody>
                    <a:bodyPr/>
                    <a:lstStyle/>
                    <a:p>
                      <a:pPr fontAlgn="base"/>
                      <a:r>
                        <a:rPr lang="en-US" sz="1700">
                          <a:effectLst/>
                          <a:latin typeface="nunitoregular"/>
                        </a:rPr>
                        <a:t>Z</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FFFFF"/>
                    </a:solidFill>
                  </a:tcPr>
                </a:tc>
                <a:extLst>
                  <a:ext uri="{0D108BD9-81ED-4DB2-BD59-A6C34878D82A}">
                    <a16:rowId xmlns:a16="http://schemas.microsoft.com/office/drawing/2014/main" val="3217677008"/>
                  </a:ext>
                </a:extLst>
              </a:tr>
              <a:tr h="342900">
                <a:tc>
                  <a:txBody>
                    <a:bodyPr/>
                    <a:lstStyle/>
                    <a:p>
                      <a:pPr fontAlgn="base"/>
                      <a:r>
                        <a:rPr lang="en-US" sz="1700">
                          <a:effectLst/>
                          <a:latin typeface="nunitoregular"/>
                        </a:rPr>
                        <a:t>timezone</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tc>
                  <a:txBody>
                    <a:bodyPr/>
                    <a:lstStyle/>
                    <a:p>
                      <a:pPr fontAlgn="base"/>
                      <a:r>
                        <a:rPr lang="en-US" sz="1700" dirty="0">
                          <a:effectLst/>
                          <a:latin typeface="nunitoregular"/>
                        </a:rPr>
                        <a:t>a</a:t>
                      </a:r>
                    </a:p>
                  </a:txBody>
                  <a:tcPr marL="85725" marR="85725" marT="42863" marB="42863" anchor="ctr">
                    <a:lnL w="9525" cap="flat" cmpd="sng" algn="ctr">
                      <a:solidFill>
                        <a:srgbClr val="D0D0D0"/>
                      </a:solidFill>
                      <a:prstDash val="solid"/>
                      <a:round/>
                      <a:headEnd type="none" w="med" len="med"/>
                      <a:tailEnd type="none" w="med" len="med"/>
                    </a:lnL>
                    <a:lnR w="9525" cap="flat" cmpd="sng" algn="ctr">
                      <a:solidFill>
                        <a:srgbClr val="D0D0D0"/>
                      </a:solidFill>
                      <a:prstDash val="solid"/>
                      <a:round/>
                      <a:headEnd type="none" w="med" len="med"/>
                      <a:tailEnd type="none" w="med" len="med"/>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solidFill>
                      <a:srgbClr val="F3F3F3"/>
                    </a:solidFill>
                  </a:tcPr>
                </a:tc>
                <a:extLst>
                  <a:ext uri="{0D108BD9-81ED-4DB2-BD59-A6C34878D82A}">
                    <a16:rowId xmlns:a16="http://schemas.microsoft.com/office/drawing/2014/main" val="2450508209"/>
                  </a:ext>
                </a:extLst>
              </a:tr>
            </a:tbl>
          </a:graphicData>
        </a:graphic>
      </p:graphicFrame>
    </p:spTree>
    <p:extLst>
      <p:ext uri="{BB962C8B-B14F-4D97-AF65-F5344CB8AC3E}">
        <p14:creationId xmlns:p14="http://schemas.microsoft.com/office/powerpoint/2010/main" val="27907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fontScale="92500" lnSpcReduction="20000"/>
          </a:bodyPr>
          <a:lstStyle/>
          <a:p>
            <a:pPr marL="114300" indent="0">
              <a:buNone/>
            </a:pPr>
            <a:r>
              <a:rPr lang="en-US" sz="1600" b="1" u="sng" dirty="0">
                <a:solidFill>
                  <a:srgbClr val="C00000"/>
                </a:solidFill>
                <a:latin typeface="Consolas" panose="020B0609020204030204" pitchFamily="49" charset="0"/>
              </a:rPr>
              <a:t>TYPESCRIPT:</a:t>
            </a:r>
          </a:p>
          <a:p>
            <a:pPr marL="114300" indent="0">
              <a:buNone/>
            </a:pPr>
            <a:endParaRPr lang="en-US" sz="1600" dirty="0">
              <a:solidFill>
                <a:srgbClr val="0077AA"/>
              </a:solidFill>
              <a:latin typeface="Consolas" panose="020B0609020204030204" pitchFamily="49" charset="0"/>
            </a:endParaRPr>
          </a:p>
          <a:p>
            <a:pPr marL="114300" indent="0">
              <a:buNone/>
            </a:pPr>
            <a:r>
              <a:rPr lang="en-US" sz="1600" dirty="0">
                <a:solidFill>
                  <a:srgbClr val="0077AA"/>
                </a:solidFill>
                <a:latin typeface="Consolas" panose="020B0609020204030204" pitchFamily="49" charset="0"/>
              </a:rPr>
              <a:t>export</a:t>
            </a:r>
            <a:r>
              <a:rPr lang="en-US" sz="1600" dirty="0">
                <a:solidFill>
                  <a:srgbClr val="000000"/>
                </a:solidFill>
                <a:latin typeface="Consolas" panose="020B0609020204030204" pitchFamily="49" charset="0"/>
              </a:rPr>
              <a:t> </a:t>
            </a:r>
            <a:r>
              <a:rPr lang="en-US" sz="1600" dirty="0">
                <a:solidFill>
                  <a:srgbClr val="0077AA"/>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HomePage</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p>
          <a:p>
            <a:pPr marL="114300" indent="0">
              <a:buNone/>
            </a:pPr>
            <a:r>
              <a:rPr lang="en-US" sz="1600" dirty="0">
                <a:solidFill>
                  <a:srgbClr val="0077AA"/>
                </a:solidFill>
                <a:latin typeface="Consolas" panose="020B0609020204030204" pitchFamily="49" charset="0"/>
              </a:rPr>
              <a:t>	public</a:t>
            </a:r>
            <a:r>
              <a:rPr lang="en-US" sz="1600" dirty="0">
                <a:solidFill>
                  <a:srgbClr val="000000"/>
                </a:solidFill>
                <a:latin typeface="Consolas" panose="020B0609020204030204" pitchFamily="49" charset="0"/>
              </a:rPr>
              <a:t> today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77AA"/>
                </a:solidFill>
                <a:latin typeface="Consolas" panose="020B0609020204030204" pitchFamily="49" charset="0"/>
              </a:rPr>
              <a:t>number</a:t>
            </a:r>
            <a:r>
              <a:rPr lang="en-US" sz="1600" dirty="0">
                <a:solidFill>
                  <a:srgbClr val="000000"/>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Date</a:t>
            </a:r>
            <a:r>
              <a:rPr lang="en-US" sz="1600" dirty="0" err="1">
                <a:solidFill>
                  <a:srgbClr val="999999"/>
                </a:solidFill>
                <a:latin typeface="Consolas" panose="020B0609020204030204" pitchFamily="49" charset="0"/>
              </a:rPr>
              <a:t>.</a:t>
            </a:r>
            <a:r>
              <a:rPr lang="en-US" sz="1600" dirty="0" err="1">
                <a:solidFill>
                  <a:srgbClr val="DD4A68"/>
                </a:solidFill>
                <a:latin typeface="Consolas" panose="020B0609020204030204" pitchFamily="49" charset="0"/>
              </a:rPr>
              <a:t>now</a:t>
            </a:r>
            <a:r>
              <a:rPr lang="en-US" sz="1600" dirty="0">
                <a:solidFill>
                  <a:srgbClr val="999999"/>
                </a:solidFill>
                <a:latin typeface="Consolas" panose="020B0609020204030204" pitchFamily="49" charset="0"/>
              </a:rPr>
              <a:t>();</a:t>
            </a:r>
          </a:p>
          <a:p>
            <a:pPr marL="114300" indent="0">
              <a:buNone/>
            </a:pPr>
            <a:r>
              <a:rPr lang="en-US" sz="1600" dirty="0">
                <a:solidFill>
                  <a:srgbClr val="0077AA"/>
                </a:solidFill>
                <a:latin typeface="Consolas" panose="020B0609020204030204" pitchFamily="49" charset="0"/>
              </a:rPr>
              <a:t>	constructor</a:t>
            </a:r>
            <a:r>
              <a:rPr lang="en-US" sz="1600" dirty="0">
                <a:solidFill>
                  <a:srgbClr val="999999"/>
                </a:solidFill>
                <a:latin typeface="Consolas" panose="020B0609020204030204" pitchFamily="49" charset="0"/>
              </a:rPr>
              <a:t>(</a:t>
            </a:r>
            <a:r>
              <a:rPr lang="en-US" sz="1600" dirty="0">
                <a:solidFill>
                  <a:srgbClr val="0077AA"/>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navCtrl</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NavController</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p>
          <a:p>
            <a:pPr marL="114300" indent="0">
              <a:buNone/>
            </a:pPr>
            <a:r>
              <a:rPr lang="en-US" sz="1600" dirty="0">
                <a:solidFill>
                  <a:srgbClr val="999999"/>
                </a:solidFill>
                <a:latin typeface="Consolas" panose="020B0609020204030204" pitchFamily="49" charset="0"/>
              </a:rPr>
              <a:t>}</a:t>
            </a:r>
          </a:p>
          <a:p>
            <a:pPr marL="114300" indent="0">
              <a:buNone/>
            </a:pPr>
            <a:endParaRPr lang="en-US" sz="1600" dirty="0">
              <a:solidFill>
                <a:srgbClr val="999999"/>
              </a:solidFill>
              <a:latin typeface="Consolas" panose="020B0609020204030204" pitchFamily="49" charset="0"/>
            </a:endParaRPr>
          </a:p>
          <a:p>
            <a:pPr marL="114300" indent="0">
              <a:buNone/>
            </a:pPr>
            <a:r>
              <a:rPr lang="en-US" sz="1600" b="1" u="sng" dirty="0">
                <a:solidFill>
                  <a:srgbClr val="C00000"/>
                </a:solidFill>
              </a:rPr>
              <a:t>HTML:</a:t>
            </a:r>
          </a:p>
          <a:p>
            <a:pPr marL="114300" indent="0">
              <a:buNone/>
            </a:pP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Today is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today </a:t>
            </a:r>
            <a:r>
              <a:rPr lang="en-US" sz="1600" dirty="0">
                <a:solidFill>
                  <a:srgbClr val="A67F59"/>
                </a:solidFill>
                <a:latin typeface="Consolas" panose="020B0609020204030204" pitchFamily="49" charset="0"/>
              </a:rPr>
              <a:t>|</a:t>
            </a:r>
            <a:r>
              <a:rPr lang="en-US" sz="1600" dirty="0">
                <a:solidFill>
                  <a:srgbClr val="000000"/>
                </a:solidFill>
                <a:latin typeface="Consolas" panose="020B0609020204030204" pitchFamily="49" charset="0"/>
              </a:rPr>
              <a:t> date</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'medium'</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 </a:t>
            </a:r>
          </a:p>
          <a:p>
            <a:pPr marL="114300" indent="0">
              <a:buNone/>
            </a:pPr>
            <a:endParaRPr lang="en-US" sz="1600" dirty="0">
              <a:solidFill>
                <a:srgbClr val="000000"/>
              </a:solidFill>
              <a:latin typeface="Consolas" panose="020B0609020204030204" pitchFamily="49" charset="0"/>
            </a:endParaRPr>
          </a:p>
          <a:p>
            <a:pPr marL="114300" indent="0">
              <a:buNone/>
            </a:pPr>
            <a:r>
              <a:rPr lang="en-US" sz="1600" dirty="0">
                <a:solidFill>
                  <a:srgbClr val="708090"/>
                </a:solidFill>
                <a:latin typeface="Consolas" panose="020B0609020204030204" pitchFamily="49" charset="0"/>
              </a:rPr>
              <a:t>// This would render the following value:</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Today is Jul </a:t>
            </a:r>
            <a:r>
              <a:rPr lang="en-US" sz="1600" dirty="0">
                <a:solidFill>
                  <a:srgbClr val="990055"/>
                </a:solidFill>
                <a:latin typeface="Consolas" panose="020B0609020204030204" pitchFamily="49" charset="0"/>
              </a:rPr>
              <a:t>31</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2017</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4</a:t>
            </a:r>
            <a:r>
              <a:rPr lang="en-US" sz="1600" dirty="0">
                <a:solidFill>
                  <a:srgbClr val="999999"/>
                </a:solidFill>
                <a:latin typeface="Consolas" panose="020B0609020204030204" pitchFamily="49" charset="0"/>
              </a:rPr>
              <a:t>:</a:t>
            </a:r>
            <a:r>
              <a:rPr lang="en-US" sz="1600" dirty="0">
                <a:solidFill>
                  <a:srgbClr val="990055"/>
                </a:solidFill>
                <a:latin typeface="Consolas" panose="020B0609020204030204" pitchFamily="49" charset="0"/>
              </a:rPr>
              <a:t>51</a:t>
            </a:r>
            <a:r>
              <a:rPr lang="en-US" sz="1600" dirty="0">
                <a:solidFill>
                  <a:srgbClr val="999999"/>
                </a:solidFill>
                <a:latin typeface="Consolas" panose="020B0609020204030204" pitchFamily="49" charset="0"/>
              </a:rPr>
              <a:t>:</a:t>
            </a:r>
            <a:r>
              <a:rPr lang="en-US" sz="1600" dirty="0">
                <a:solidFill>
                  <a:srgbClr val="990055"/>
                </a:solidFill>
                <a:latin typeface="Consolas" panose="020B0609020204030204" pitchFamily="49" charset="0"/>
              </a:rPr>
              <a:t>22</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PM</a:t>
            </a:r>
          </a:p>
          <a:p>
            <a:pPr marL="114300" indent="0">
              <a:buNone/>
            </a:pPr>
            <a:endParaRPr lang="en-US" sz="1600" dirty="0">
              <a:solidFill>
                <a:srgbClr val="990055"/>
              </a:solidFill>
              <a:latin typeface="Consolas" panose="020B0609020204030204" pitchFamily="49" charset="0"/>
            </a:endParaRPr>
          </a:p>
          <a:p>
            <a:pPr marL="114300" indent="0">
              <a:buNone/>
            </a:pP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Today is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today </a:t>
            </a:r>
            <a:r>
              <a:rPr lang="en-US" sz="1600" dirty="0">
                <a:solidFill>
                  <a:srgbClr val="A67F59"/>
                </a:solidFill>
                <a:latin typeface="Consolas" panose="020B0609020204030204" pitchFamily="49" charset="0"/>
              </a:rPr>
              <a:t>|</a:t>
            </a:r>
            <a:r>
              <a:rPr lang="en-US" sz="1600" dirty="0">
                <a:solidFill>
                  <a:srgbClr val="000000"/>
                </a:solidFill>
                <a:latin typeface="Consolas" panose="020B0609020204030204" pitchFamily="49" charset="0"/>
              </a:rPr>
              <a:t> date</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a:t>
            </a:r>
            <a:r>
              <a:rPr lang="en-US" sz="1600" dirty="0" err="1">
                <a:solidFill>
                  <a:srgbClr val="669900"/>
                </a:solidFill>
                <a:latin typeface="Consolas" panose="020B0609020204030204" pitchFamily="49" charset="0"/>
              </a:rPr>
              <a:t>shortDate</a:t>
            </a:r>
            <a:r>
              <a:rPr lang="en-US" sz="1600" dirty="0">
                <a:solidFill>
                  <a:srgbClr val="6699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 </a:t>
            </a:r>
          </a:p>
          <a:p>
            <a:pPr marL="114300" indent="0">
              <a:buNone/>
            </a:pPr>
            <a:endParaRPr lang="en-US" sz="1600" dirty="0">
              <a:solidFill>
                <a:srgbClr val="000000"/>
              </a:solidFill>
              <a:latin typeface="Consolas" panose="020B0609020204030204" pitchFamily="49" charset="0"/>
            </a:endParaRPr>
          </a:p>
          <a:p>
            <a:pPr marL="114300" indent="0">
              <a:buNone/>
            </a:pPr>
            <a:r>
              <a:rPr lang="en-US" sz="1600" dirty="0">
                <a:solidFill>
                  <a:srgbClr val="708090"/>
                </a:solidFill>
                <a:latin typeface="Consolas" panose="020B0609020204030204" pitchFamily="49" charset="0"/>
              </a:rPr>
              <a:t>// Renders the following value:</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Today is </a:t>
            </a:r>
            <a:r>
              <a:rPr lang="en-US" sz="1600" dirty="0">
                <a:solidFill>
                  <a:srgbClr val="990055"/>
                </a:solidFill>
                <a:latin typeface="Consolas" panose="020B0609020204030204" pitchFamily="49" charset="0"/>
              </a:rPr>
              <a:t>7</a:t>
            </a:r>
            <a:r>
              <a:rPr lang="en-US" sz="1600" dirty="0">
                <a:solidFill>
                  <a:srgbClr val="A67F59"/>
                </a:solidFill>
                <a:latin typeface="Consolas" panose="020B0609020204030204" pitchFamily="49" charset="0"/>
              </a:rPr>
              <a:t>/</a:t>
            </a:r>
            <a:r>
              <a:rPr lang="en-US" sz="1600" dirty="0">
                <a:solidFill>
                  <a:srgbClr val="990055"/>
                </a:solidFill>
                <a:latin typeface="Consolas" panose="020B0609020204030204" pitchFamily="49" charset="0"/>
              </a:rPr>
              <a:t>31</a:t>
            </a:r>
            <a:r>
              <a:rPr lang="en-US" sz="1600" dirty="0">
                <a:solidFill>
                  <a:srgbClr val="A67F59"/>
                </a:solidFill>
                <a:latin typeface="Consolas" panose="020B0609020204030204" pitchFamily="49" charset="0"/>
              </a:rPr>
              <a:t>/</a:t>
            </a:r>
            <a:r>
              <a:rPr lang="en-US" sz="1600" dirty="0">
                <a:solidFill>
                  <a:srgbClr val="990055"/>
                </a:solidFill>
                <a:latin typeface="Consolas" panose="020B0609020204030204" pitchFamily="49" charset="0"/>
              </a:rPr>
              <a:t>2017</a:t>
            </a:r>
            <a:r>
              <a:rPr lang="en-US" sz="1600" dirty="0">
                <a:solidFill>
                  <a:srgbClr val="000000"/>
                </a:solidFill>
                <a:latin typeface="Consolas" panose="020B0609020204030204" pitchFamily="49" charset="0"/>
              </a:rPr>
              <a:t> </a:t>
            </a:r>
          </a:p>
          <a:p>
            <a:pPr marL="114300" indent="0">
              <a:buNone/>
            </a:pPr>
            <a:endParaRPr lang="en-US" sz="1600" dirty="0">
              <a:solidFill>
                <a:srgbClr val="000000"/>
              </a:solidFill>
              <a:latin typeface="Consolas" panose="020B0609020204030204" pitchFamily="49" charset="0"/>
            </a:endParaRPr>
          </a:p>
          <a:p>
            <a:pPr marL="114300" indent="0">
              <a:buNone/>
            </a:pP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Today is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today </a:t>
            </a:r>
            <a:r>
              <a:rPr lang="en-US" sz="1600" dirty="0">
                <a:solidFill>
                  <a:srgbClr val="A67F59"/>
                </a:solidFill>
                <a:latin typeface="Consolas" panose="020B0609020204030204" pitchFamily="49" charset="0"/>
              </a:rPr>
              <a:t>|</a:t>
            </a:r>
            <a:r>
              <a:rPr lang="en-US" sz="1600" dirty="0">
                <a:solidFill>
                  <a:srgbClr val="000000"/>
                </a:solidFill>
                <a:latin typeface="Consolas" panose="020B0609020204030204" pitchFamily="49" charset="0"/>
              </a:rPr>
              <a:t> date</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a:t>
            </a:r>
            <a:r>
              <a:rPr lang="en-US" sz="1600" dirty="0" err="1">
                <a:solidFill>
                  <a:srgbClr val="669900"/>
                </a:solidFill>
                <a:latin typeface="Consolas" panose="020B0609020204030204" pitchFamily="49" charset="0"/>
              </a:rPr>
              <a:t>fullDate</a:t>
            </a:r>
            <a:r>
              <a:rPr lang="en-US" sz="1600" dirty="0">
                <a:solidFill>
                  <a:srgbClr val="6699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 </a:t>
            </a:r>
          </a:p>
          <a:p>
            <a:pPr marL="114300" indent="0">
              <a:buNone/>
            </a:pPr>
            <a:r>
              <a:rPr lang="en-US" sz="1600" dirty="0">
                <a:solidFill>
                  <a:srgbClr val="708090"/>
                </a:solidFill>
                <a:latin typeface="Consolas" panose="020B0609020204030204" pitchFamily="49" charset="0"/>
              </a:rPr>
              <a:t>// Renders the following value:</a:t>
            </a:r>
          </a:p>
          <a:p>
            <a:pPr marL="114300" indent="0">
              <a:buNone/>
            </a:pPr>
            <a:r>
              <a:rPr lang="en-US" sz="1600" dirty="0">
                <a:solidFill>
                  <a:srgbClr val="000000"/>
                </a:solidFill>
                <a:latin typeface="Consolas" panose="020B0609020204030204" pitchFamily="49" charset="0"/>
              </a:rPr>
              <a:t>	 Today is Monday</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July </a:t>
            </a:r>
            <a:r>
              <a:rPr lang="en-US" sz="1600" dirty="0">
                <a:solidFill>
                  <a:srgbClr val="990055"/>
                </a:solidFill>
                <a:latin typeface="Consolas" panose="020B0609020204030204" pitchFamily="49" charset="0"/>
              </a:rPr>
              <a:t>31</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2017</a:t>
            </a:r>
            <a:r>
              <a:rPr lang="en-US" sz="1600" dirty="0">
                <a:solidFill>
                  <a:srgbClr val="000000"/>
                </a:solidFill>
                <a:latin typeface="Consolas" panose="020B0609020204030204" pitchFamily="49" charset="0"/>
              </a:rPr>
              <a:t> </a:t>
            </a:r>
          </a:p>
          <a:p>
            <a:pPr marL="114300" indent="0">
              <a:buNone/>
            </a:pPr>
            <a:endParaRPr lang="en-US" sz="1600" dirty="0">
              <a:solidFill>
                <a:srgbClr val="000000"/>
              </a:solidFill>
              <a:latin typeface="Consolas" panose="020B0609020204030204" pitchFamily="49" charset="0"/>
            </a:endParaRPr>
          </a:p>
          <a:p>
            <a:pPr marL="114300" indent="0">
              <a:buNone/>
            </a:pP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r>
              <a:rPr lang="en-US" sz="1600" dirty="0">
                <a:solidFill>
                  <a:srgbClr val="000000"/>
                </a:solidFill>
                <a:latin typeface="Consolas" panose="020B0609020204030204" pitchFamily="49" charset="0"/>
              </a:rPr>
              <a:t>Today is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today </a:t>
            </a:r>
            <a:r>
              <a:rPr lang="en-US" sz="1600" dirty="0">
                <a:solidFill>
                  <a:srgbClr val="A67F59"/>
                </a:solidFill>
                <a:latin typeface="Consolas" panose="020B0609020204030204" pitchFamily="49" charset="0"/>
              </a:rPr>
              <a:t>|</a:t>
            </a:r>
            <a:r>
              <a:rPr lang="en-US" sz="1600" dirty="0">
                <a:solidFill>
                  <a:srgbClr val="000000"/>
                </a:solidFill>
                <a:latin typeface="Consolas" panose="020B0609020204030204" pitchFamily="49" charset="0"/>
              </a:rPr>
              <a:t> date</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'EEEE MMMM d y h:m:ss a Z'</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}}&lt;/</a:t>
            </a:r>
            <a:r>
              <a:rPr lang="en-US" sz="1600" dirty="0">
                <a:solidFill>
                  <a:srgbClr val="990055"/>
                </a:solidFill>
                <a:latin typeface="Consolas" panose="020B0609020204030204" pitchFamily="49" charset="0"/>
              </a:rPr>
              <a:t>p</a:t>
            </a:r>
            <a:r>
              <a:rPr lang="en-US" sz="1600" dirty="0">
                <a:solidFill>
                  <a:srgbClr val="999999"/>
                </a:solidFill>
                <a:latin typeface="Consolas" panose="020B0609020204030204" pitchFamily="49" charset="0"/>
              </a:rPr>
              <a:t>&gt;</a:t>
            </a:r>
          </a:p>
          <a:p>
            <a:pPr marL="114300" indent="0">
              <a:buNone/>
            </a:pPr>
            <a:endParaRPr lang="en-US" sz="1600" dirty="0">
              <a:solidFill>
                <a:srgbClr val="999999"/>
              </a:solidFill>
              <a:latin typeface="Consolas" panose="020B0609020204030204" pitchFamily="49" charset="0"/>
            </a:endParaRPr>
          </a:p>
          <a:p>
            <a:pPr marL="114300" indent="0">
              <a:buNone/>
            </a:pPr>
            <a:r>
              <a:rPr lang="en-US" sz="1600" dirty="0">
                <a:solidFill>
                  <a:srgbClr val="708090"/>
                </a:solidFill>
                <a:latin typeface="Consolas" panose="020B0609020204030204" pitchFamily="49" charset="0"/>
              </a:rPr>
              <a:t>// Renders the following value:</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Today is Monday July </a:t>
            </a:r>
            <a:r>
              <a:rPr lang="en-US" sz="1600" dirty="0">
                <a:solidFill>
                  <a:srgbClr val="990055"/>
                </a:solidFill>
                <a:latin typeface="Consolas" panose="020B0609020204030204" pitchFamily="49" charset="0"/>
              </a:rPr>
              <a:t>31</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2017</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3</a:t>
            </a:r>
            <a:r>
              <a:rPr lang="en-US" sz="1600" dirty="0">
                <a:solidFill>
                  <a:srgbClr val="999999"/>
                </a:solidFill>
                <a:latin typeface="Consolas" panose="020B0609020204030204" pitchFamily="49" charset="0"/>
              </a:rPr>
              <a:t>:</a:t>
            </a:r>
            <a:r>
              <a:rPr lang="en-US" sz="1600" dirty="0">
                <a:solidFill>
                  <a:srgbClr val="990055"/>
                </a:solidFill>
                <a:latin typeface="Consolas" panose="020B0609020204030204" pitchFamily="49" charset="0"/>
              </a:rPr>
              <a:t>38</a:t>
            </a:r>
            <a:r>
              <a:rPr lang="en-US" sz="1600" dirty="0">
                <a:solidFill>
                  <a:srgbClr val="999999"/>
                </a:solidFill>
                <a:latin typeface="Consolas" panose="020B0609020204030204" pitchFamily="49" charset="0"/>
              </a:rPr>
              <a:t>:</a:t>
            </a:r>
            <a:r>
              <a:rPr lang="en-US" sz="1600" dirty="0">
                <a:solidFill>
                  <a:srgbClr val="990055"/>
                </a:solidFill>
                <a:latin typeface="Consolas" panose="020B0609020204030204" pitchFamily="49" charset="0"/>
              </a:rPr>
              <a:t>21</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PM</a:t>
            </a:r>
            <a:r>
              <a:rPr lang="en-US" sz="1600" dirty="0">
                <a:solidFill>
                  <a:srgbClr val="000000"/>
                </a:solidFill>
                <a:latin typeface="Consolas" panose="020B0609020204030204" pitchFamily="49" charset="0"/>
              </a:rPr>
              <a:t> </a:t>
            </a:r>
            <a:r>
              <a:rPr lang="en-US" sz="1600" dirty="0">
                <a:solidFill>
                  <a:srgbClr val="990055"/>
                </a:solidFill>
                <a:latin typeface="Consolas" panose="020B0609020204030204" pitchFamily="49" charset="0"/>
              </a:rPr>
              <a:t>GMT</a:t>
            </a:r>
            <a:r>
              <a:rPr lang="en-US" sz="1600" dirty="0">
                <a:solidFill>
                  <a:srgbClr val="A67F59"/>
                </a:solidFill>
                <a:latin typeface="Consolas" panose="020B0609020204030204" pitchFamily="49" charset="0"/>
              </a:rPr>
              <a:t>+</a:t>
            </a:r>
            <a:r>
              <a:rPr lang="en-US" sz="1600" dirty="0">
                <a:solidFill>
                  <a:srgbClr val="990055"/>
                </a:solidFill>
                <a:latin typeface="Consolas" panose="020B0609020204030204" pitchFamily="49" charset="0"/>
              </a:rPr>
              <a:t>1</a:t>
            </a:r>
            <a:endParaRPr lang="en-US" sz="1600" dirty="0"/>
          </a:p>
        </p:txBody>
      </p:sp>
      <p:cxnSp>
        <p:nvCxnSpPr>
          <p:cNvPr id="5" name="Straight Arrow Connector 4"/>
          <p:cNvCxnSpPr/>
          <p:nvPr/>
        </p:nvCxnSpPr>
        <p:spPr>
          <a:xfrm>
            <a:off x="533400" y="3048000"/>
            <a:ext cx="609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33400" y="4191000"/>
            <a:ext cx="609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33400" y="5105400"/>
            <a:ext cx="609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 y="6248400"/>
            <a:ext cx="609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44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Typescript</a:t>
            </a:r>
          </a:p>
        </p:txBody>
      </p:sp>
      <p:sp>
        <p:nvSpPr>
          <p:cNvPr id="3" name="Content Placeholder 2"/>
          <p:cNvSpPr>
            <a:spLocks noGrp="1"/>
          </p:cNvSpPr>
          <p:nvPr>
            <p:ph idx="1"/>
          </p:nvPr>
        </p:nvSpPr>
        <p:spPr/>
        <p:txBody>
          <a:bodyPr>
            <a:normAutofit/>
          </a:bodyPr>
          <a:lstStyle/>
          <a:p>
            <a:pPr marL="114300" indent="0">
              <a:buNone/>
            </a:pPr>
            <a:r>
              <a:rPr lang="en-US" sz="2000" b="1" dirty="0">
                <a:solidFill>
                  <a:srgbClr val="C00000"/>
                </a:solidFill>
              </a:rPr>
              <a:t>title</a:t>
            </a:r>
            <a:r>
              <a:rPr lang="en-US" sz="2000" dirty="0"/>
              <a:t> = 'Angular 4 Project!';</a:t>
            </a:r>
          </a:p>
          <a:p>
            <a:pPr marL="114300" indent="0">
              <a:buNone/>
            </a:pPr>
            <a:r>
              <a:rPr lang="en-US" sz="2000" b="1" dirty="0" err="1">
                <a:solidFill>
                  <a:srgbClr val="C00000"/>
                </a:solidFill>
              </a:rPr>
              <a:t>todaydate</a:t>
            </a:r>
            <a:r>
              <a:rPr lang="en-US" sz="2000" dirty="0"/>
              <a:t> = new Date(); </a:t>
            </a:r>
          </a:p>
          <a:p>
            <a:pPr marL="114300" indent="0">
              <a:buNone/>
            </a:pPr>
            <a:r>
              <a:rPr lang="en-US" sz="2000" b="1" dirty="0" err="1">
                <a:solidFill>
                  <a:srgbClr val="C00000"/>
                </a:solidFill>
              </a:rPr>
              <a:t>jsonval</a:t>
            </a:r>
            <a:r>
              <a:rPr lang="en-US" sz="2000" dirty="0"/>
              <a:t> = {</a:t>
            </a:r>
          </a:p>
          <a:p>
            <a:pPr marL="411480" lvl="1" indent="0">
              <a:buNone/>
            </a:pPr>
            <a:r>
              <a:rPr lang="en-US" sz="1800" dirty="0"/>
              <a:t>name:'</a:t>
            </a:r>
            <a:r>
              <a:rPr lang="en-US" sz="1800" dirty="0" err="1"/>
              <a:t>Rox</a:t>
            </a:r>
            <a:r>
              <a:rPr lang="en-US" sz="1800" dirty="0"/>
              <a:t>', </a:t>
            </a:r>
          </a:p>
          <a:p>
            <a:pPr marL="411480" lvl="1" indent="0">
              <a:buNone/>
            </a:pPr>
            <a:r>
              <a:rPr lang="en-US" sz="1800" dirty="0"/>
              <a:t>age:'25', </a:t>
            </a:r>
          </a:p>
          <a:p>
            <a:pPr marL="411480" lvl="1" indent="0">
              <a:buNone/>
            </a:pPr>
            <a:r>
              <a:rPr lang="en-US" sz="1800" dirty="0"/>
              <a:t>address:  {a1:'Mumbai', a2:'Karnataka'}</a:t>
            </a:r>
          </a:p>
          <a:p>
            <a:pPr marL="114300" indent="0">
              <a:buNone/>
            </a:pPr>
            <a:r>
              <a:rPr lang="en-US" sz="2000" dirty="0"/>
              <a:t>}; </a:t>
            </a:r>
          </a:p>
          <a:p>
            <a:pPr marL="114300" indent="0">
              <a:buNone/>
            </a:pPr>
            <a:r>
              <a:rPr lang="en-US" sz="2000" b="1" dirty="0">
                <a:solidFill>
                  <a:srgbClr val="C00000"/>
                </a:solidFill>
              </a:rPr>
              <a:t>months</a:t>
            </a:r>
            <a:r>
              <a:rPr lang="en-US" sz="2000" dirty="0"/>
              <a:t> = ["Jan", "Feb", "Mar", "April", "May", "Jun", "July", "Aug", "Sept", "Oct", "Nov", "Dec"];</a:t>
            </a:r>
          </a:p>
        </p:txBody>
      </p:sp>
    </p:spTree>
    <p:extLst>
      <p:ext uri="{BB962C8B-B14F-4D97-AF65-F5344CB8AC3E}">
        <p14:creationId xmlns:p14="http://schemas.microsoft.com/office/powerpoint/2010/main" val="4086065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HTML</a:t>
            </a:r>
          </a:p>
        </p:txBody>
      </p:sp>
      <p:sp>
        <p:nvSpPr>
          <p:cNvPr id="3" name="Content Placeholder 2"/>
          <p:cNvSpPr>
            <a:spLocks noGrp="1"/>
          </p:cNvSpPr>
          <p:nvPr>
            <p:ph idx="1"/>
          </p:nvPr>
        </p:nvSpPr>
        <p:spPr>
          <a:xfrm>
            <a:off x="457200" y="1371600"/>
            <a:ext cx="7620000" cy="4953000"/>
          </a:xfrm>
        </p:spPr>
        <p:txBody>
          <a:bodyPr>
            <a:normAutofit fontScale="77500" lnSpcReduction="20000"/>
          </a:bodyPr>
          <a:lstStyle/>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Uppercase Pipe</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{{title | uppercase}}</a:t>
            </a:r>
            <a:r>
              <a:rPr lang="en-US" dirty="0">
                <a:solidFill>
                  <a:srgbClr val="800000"/>
                </a:solidFill>
                <a:latin typeface="Consolas" panose="020B0609020204030204" pitchFamily="49" charset="0"/>
              </a:rPr>
              <a:t>&lt;/b&gt;&lt;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Lowercase Pipe</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{{title | lowercase}}</a:t>
            </a:r>
            <a:r>
              <a:rPr lang="en-US" dirty="0">
                <a:solidFill>
                  <a:srgbClr val="800000"/>
                </a:solidFill>
                <a:latin typeface="Consolas" panose="020B0609020204030204" pitchFamily="49" charset="0"/>
              </a:rPr>
              <a:t>&lt;/b&gt;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Currency Pipe</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{{6589.23 | </a:t>
            </a:r>
            <a:r>
              <a:rPr lang="en-US" dirty="0" err="1">
                <a:solidFill>
                  <a:srgbClr val="000000"/>
                </a:solidFill>
                <a:latin typeface="Consolas" panose="020B0609020204030204" pitchFamily="49" charset="0"/>
              </a:rPr>
              <a:t>currency:"USD</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&lt;/b&gt;&lt;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687388" indent="-569913">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{{6589.23 | </a:t>
            </a:r>
            <a:r>
              <a:rPr lang="en-US" dirty="0" err="1">
                <a:solidFill>
                  <a:srgbClr val="000000"/>
                </a:solidFill>
                <a:latin typeface="Consolas" panose="020B0609020204030204" pitchFamily="49" charset="0"/>
              </a:rPr>
              <a:t>currency:"USD":true</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 //Boolean true is used to get the sign of the currency.</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Date pipe</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todaydate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date:'d</a:t>
            </a:r>
            <a:r>
              <a:rPr lang="en-US" dirty="0">
                <a:solidFill>
                  <a:srgbClr val="000000"/>
                </a:solidFill>
                <a:latin typeface="Consolas" panose="020B0609020204030204" pitchFamily="49" charset="0"/>
              </a:rPr>
              <a:t>/M/y'}}</a:t>
            </a:r>
            <a:r>
              <a:rPr lang="en-US" dirty="0">
                <a:solidFill>
                  <a:srgbClr val="800000"/>
                </a:solidFill>
                <a:latin typeface="Consolas" panose="020B0609020204030204" pitchFamily="49" charset="0"/>
              </a:rPr>
              <a:t>&lt;/b&gt;&lt;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todaydate</a:t>
            </a:r>
            <a:r>
              <a:rPr lang="en-US" dirty="0">
                <a:solidFill>
                  <a:srgbClr val="000000"/>
                </a:solidFill>
                <a:latin typeface="Consolas" panose="020B0609020204030204" pitchFamily="49" charset="0"/>
              </a:rPr>
              <a:t> | date:'</a:t>
            </a:r>
            <a:r>
              <a:rPr lang="en-US" dirty="0" err="1">
                <a:solidFill>
                  <a:srgbClr val="000000"/>
                </a:solidFill>
                <a:latin typeface="Consolas" panose="020B0609020204030204" pitchFamily="49" charset="0"/>
              </a:rPr>
              <a:t>shortTime</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&lt;/b&gt;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Decimal Pipe</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 454.78787814 | number: '.3' }}</a:t>
            </a:r>
            <a:r>
              <a:rPr lang="en-US" dirty="0">
                <a:solidFill>
                  <a:srgbClr val="800000"/>
                </a:solidFill>
                <a:latin typeface="Consolas" panose="020B0609020204030204" pitchFamily="49" charset="0"/>
              </a:rPr>
              <a:t>&lt;/b&gt;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 3 is for main integer, </a:t>
            </a:r>
          </a:p>
          <a:p>
            <a:pPr marL="114300" indent="0">
              <a:buNone/>
            </a:pPr>
            <a:r>
              <a:rPr lang="en-US" dirty="0">
                <a:solidFill>
                  <a:srgbClr val="000000"/>
                </a:solidFill>
                <a:latin typeface="Consolas" panose="020B0609020204030204" pitchFamily="49" charset="0"/>
              </a:rPr>
              <a:t>	   4 are for decimal integers to be displayed.</a:t>
            </a:r>
            <a:endParaRPr lang="en-US" dirty="0"/>
          </a:p>
        </p:txBody>
      </p:sp>
    </p:spTree>
    <p:extLst>
      <p:ext uri="{BB962C8B-B14F-4D97-AF65-F5344CB8AC3E}">
        <p14:creationId xmlns:p14="http://schemas.microsoft.com/office/powerpoint/2010/main" val="271537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4300" indent="0">
              <a:buNone/>
            </a:pPr>
            <a:r>
              <a:rPr lang="en-US" sz="1800" dirty="0">
                <a:solidFill>
                  <a:srgbClr val="000088"/>
                </a:solidFill>
                <a:latin typeface="Courier New" panose="02070309020205020404" pitchFamily="49" charset="0"/>
              </a:rPr>
              <a:t>&lt;h1&gt; </a:t>
            </a:r>
            <a:r>
              <a:rPr lang="en-US" sz="1800" dirty="0" err="1">
                <a:solidFill>
                  <a:srgbClr val="000000"/>
                </a:solidFill>
                <a:latin typeface="Courier New" panose="02070309020205020404" pitchFamily="49" charset="0"/>
              </a:rPr>
              <a:t>Json</a:t>
            </a:r>
            <a:r>
              <a:rPr lang="en-US" sz="1800" dirty="0">
                <a:solidFill>
                  <a:srgbClr val="000000"/>
                </a:solidFill>
                <a:latin typeface="Courier New" panose="02070309020205020404" pitchFamily="49" charset="0"/>
              </a:rPr>
              <a:t> Pipe </a:t>
            </a:r>
            <a:r>
              <a:rPr lang="en-US" sz="1800" dirty="0">
                <a:solidFill>
                  <a:srgbClr val="000088"/>
                </a:solidFill>
                <a:latin typeface="Courier New" panose="02070309020205020404" pitchFamily="49" charset="0"/>
              </a:rPr>
              <a:t>&lt;/h1&gt;</a:t>
            </a:r>
            <a:r>
              <a:rPr lang="en-US" sz="1800" dirty="0">
                <a:solidFill>
                  <a:srgbClr val="000000"/>
                </a:solidFill>
                <a:latin typeface="Courier New" panose="02070309020205020404" pitchFamily="49" charset="0"/>
              </a:rPr>
              <a:t> </a:t>
            </a:r>
          </a:p>
          <a:p>
            <a:pPr marL="114300" indent="0">
              <a:buNone/>
            </a:pPr>
            <a:r>
              <a:rPr lang="en-US" sz="1800" dirty="0">
                <a:solidFill>
                  <a:srgbClr val="000088"/>
                </a:solidFill>
                <a:latin typeface="Courier New" panose="02070309020205020404" pitchFamily="49" charset="0"/>
              </a:rPr>
              <a:t>&lt;b&gt;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jsonval</a:t>
            </a:r>
            <a:r>
              <a:rPr lang="en-US" sz="1800" dirty="0">
                <a:solidFill>
                  <a:srgbClr val="000000"/>
                </a:solidFill>
                <a:latin typeface="Courier New" panose="02070309020205020404" pitchFamily="49" charset="0"/>
              </a:rPr>
              <a:t> | </a:t>
            </a:r>
            <a:r>
              <a:rPr lang="en-US" sz="1800" b="1" dirty="0" err="1">
                <a:solidFill>
                  <a:srgbClr val="C00000"/>
                </a:solidFill>
                <a:latin typeface="Courier New" panose="02070309020205020404" pitchFamily="49" charset="0"/>
              </a:rPr>
              <a:t>json</a:t>
            </a:r>
            <a:r>
              <a:rPr lang="en-US" sz="1800" dirty="0">
                <a:solidFill>
                  <a:srgbClr val="000000"/>
                </a:solidFill>
                <a:latin typeface="Courier New" panose="02070309020205020404" pitchFamily="49" charset="0"/>
              </a:rPr>
              <a:t> }} </a:t>
            </a:r>
            <a:r>
              <a:rPr lang="en-US" sz="1800" dirty="0">
                <a:solidFill>
                  <a:srgbClr val="000088"/>
                </a:solidFill>
                <a:latin typeface="Courier New" panose="02070309020205020404" pitchFamily="49" charset="0"/>
              </a:rPr>
              <a:t>&lt;/b&gt;</a:t>
            </a:r>
          </a:p>
          <a:p>
            <a:pPr marL="114300" indent="0">
              <a:buNone/>
            </a:pPr>
            <a:r>
              <a:rPr lang="en-US" sz="1800" dirty="0">
                <a:solidFill>
                  <a:srgbClr val="000000"/>
                </a:solidFill>
                <a:latin typeface="Courier New" panose="02070309020205020404" pitchFamily="49" charset="0"/>
              </a:rPr>
              <a:t>// here displays the whole </a:t>
            </a:r>
            <a:r>
              <a:rPr lang="en-US" sz="1800" dirty="0" err="1">
                <a:solidFill>
                  <a:srgbClr val="000000"/>
                </a:solidFill>
                <a:latin typeface="Courier New" panose="02070309020205020404" pitchFamily="49" charset="0"/>
              </a:rPr>
              <a:t>json</a:t>
            </a:r>
            <a:r>
              <a:rPr lang="en-US" sz="1800" dirty="0">
                <a:solidFill>
                  <a:srgbClr val="000000"/>
                </a:solidFill>
                <a:latin typeface="Courier New" panose="02070309020205020404" pitchFamily="49" charset="0"/>
              </a:rPr>
              <a:t> structure</a:t>
            </a:r>
          </a:p>
          <a:p>
            <a:pPr marL="114300" indent="0">
              <a:buNone/>
            </a:pPr>
            <a:endParaRPr lang="en-US" sz="1800" dirty="0">
              <a:solidFill>
                <a:srgbClr val="000088"/>
              </a:solidFill>
              <a:latin typeface="Courier New" panose="02070309020205020404" pitchFamily="49" charset="0"/>
            </a:endParaRPr>
          </a:p>
          <a:p>
            <a:pPr marL="114300" indent="0">
              <a:buNone/>
            </a:pPr>
            <a:r>
              <a:rPr lang="en-US" sz="1800" dirty="0">
                <a:solidFill>
                  <a:srgbClr val="000088"/>
                </a:solidFill>
                <a:latin typeface="Courier New" panose="02070309020205020404" pitchFamily="49" charset="0"/>
              </a:rPr>
              <a:t>&lt;h1&gt; </a:t>
            </a:r>
            <a:r>
              <a:rPr lang="en-US" sz="1800" dirty="0">
                <a:solidFill>
                  <a:srgbClr val="000000"/>
                </a:solidFill>
                <a:latin typeface="Courier New" panose="02070309020205020404" pitchFamily="49" charset="0"/>
              </a:rPr>
              <a:t>Percent Pipe </a:t>
            </a:r>
            <a:r>
              <a:rPr lang="en-US" sz="1800" dirty="0">
                <a:solidFill>
                  <a:srgbClr val="000088"/>
                </a:solidFill>
                <a:latin typeface="Courier New" panose="02070309020205020404" pitchFamily="49" charset="0"/>
              </a:rPr>
              <a:t>&lt;/h1&gt;</a:t>
            </a:r>
            <a:r>
              <a:rPr lang="en-US" sz="1800" dirty="0">
                <a:solidFill>
                  <a:srgbClr val="000000"/>
                </a:solidFill>
                <a:latin typeface="Courier New" panose="02070309020205020404" pitchFamily="49" charset="0"/>
              </a:rPr>
              <a:t> </a:t>
            </a:r>
          </a:p>
          <a:p>
            <a:pPr marL="114300" indent="0">
              <a:buNone/>
            </a:pPr>
            <a:r>
              <a:rPr lang="en-US" sz="1800" dirty="0">
                <a:solidFill>
                  <a:srgbClr val="000088"/>
                </a:solidFill>
                <a:latin typeface="Courier New" panose="02070309020205020404" pitchFamily="49" charset="0"/>
              </a:rPr>
              <a:t>&lt;b&gt; </a:t>
            </a:r>
            <a:r>
              <a:rPr lang="en-US" sz="1800" dirty="0">
                <a:solidFill>
                  <a:srgbClr val="000000"/>
                </a:solidFill>
                <a:latin typeface="Courier New" panose="02070309020205020404" pitchFamily="49" charset="0"/>
              </a:rPr>
              <a:t>{{00.54565 | </a:t>
            </a:r>
            <a:r>
              <a:rPr lang="en-US" sz="1800" b="1" dirty="0">
                <a:solidFill>
                  <a:srgbClr val="C00000"/>
                </a:solidFill>
                <a:latin typeface="Courier New" panose="02070309020205020404" pitchFamily="49" charset="0"/>
              </a:rPr>
              <a:t>percent</a:t>
            </a:r>
            <a:r>
              <a:rPr lang="en-US" sz="1800" dirty="0">
                <a:solidFill>
                  <a:srgbClr val="000000"/>
                </a:solidFill>
                <a:latin typeface="Courier New" panose="02070309020205020404" pitchFamily="49" charset="0"/>
              </a:rPr>
              <a:t>}} </a:t>
            </a:r>
            <a:r>
              <a:rPr lang="en-US" sz="1800" dirty="0">
                <a:solidFill>
                  <a:srgbClr val="000088"/>
                </a:solidFill>
                <a:latin typeface="Courier New" panose="02070309020205020404" pitchFamily="49" charset="0"/>
              </a:rPr>
              <a:t>&lt;/b&gt;</a:t>
            </a:r>
            <a:r>
              <a:rPr lang="en-US" sz="1800" dirty="0">
                <a:solidFill>
                  <a:srgbClr val="000000"/>
                </a:solidFill>
                <a:latin typeface="Courier New" panose="02070309020205020404" pitchFamily="49" charset="0"/>
              </a:rPr>
              <a:t> </a:t>
            </a:r>
          </a:p>
          <a:p>
            <a:pPr marL="114300" indent="0">
              <a:buNone/>
            </a:pPr>
            <a:endParaRPr lang="en-US" sz="1800" dirty="0">
              <a:solidFill>
                <a:srgbClr val="000000"/>
              </a:solidFill>
              <a:latin typeface="Courier New" panose="02070309020205020404" pitchFamily="49" charset="0"/>
            </a:endParaRPr>
          </a:p>
          <a:p>
            <a:pPr marL="114300" indent="0">
              <a:buNone/>
            </a:pPr>
            <a:r>
              <a:rPr lang="en-US" sz="1800" dirty="0">
                <a:solidFill>
                  <a:srgbClr val="000088"/>
                </a:solidFill>
                <a:latin typeface="Courier New" panose="02070309020205020404" pitchFamily="49" charset="0"/>
              </a:rPr>
              <a:t>&lt;h1&gt; </a:t>
            </a:r>
            <a:r>
              <a:rPr lang="en-US" sz="1800" dirty="0">
                <a:solidFill>
                  <a:srgbClr val="000000"/>
                </a:solidFill>
                <a:latin typeface="Courier New" panose="02070309020205020404" pitchFamily="49" charset="0"/>
              </a:rPr>
              <a:t>Slice Pipe </a:t>
            </a:r>
            <a:r>
              <a:rPr lang="en-US" sz="1800" dirty="0">
                <a:solidFill>
                  <a:srgbClr val="000088"/>
                </a:solidFill>
                <a:latin typeface="Courier New" panose="02070309020205020404" pitchFamily="49" charset="0"/>
              </a:rPr>
              <a:t>&lt;/h1&gt;</a:t>
            </a:r>
            <a:r>
              <a:rPr lang="en-US" sz="1800" dirty="0">
                <a:solidFill>
                  <a:srgbClr val="000000"/>
                </a:solidFill>
                <a:latin typeface="Courier New" panose="02070309020205020404" pitchFamily="49" charset="0"/>
              </a:rPr>
              <a:t> </a:t>
            </a:r>
          </a:p>
          <a:p>
            <a:pPr marL="114300" indent="0">
              <a:buNone/>
            </a:pPr>
            <a:r>
              <a:rPr lang="en-US" sz="1800" dirty="0">
                <a:solidFill>
                  <a:srgbClr val="000088"/>
                </a:solidFill>
                <a:latin typeface="Courier New" panose="02070309020205020404" pitchFamily="49" charset="0"/>
              </a:rPr>
              <a:t>&lt;b&gt; </a:t>
            </a:r>
            <a:r>
              <a:rPr lang="en-US" sz="1800" dirty="0">
                <a:solidFill>
                  <a:srgbClr val="000000"/>
                </a:solidFill>
                <a:latin typeface="Courier New" panose="02070309020205020404" pitchFamily="49" charset="0"/>
              </a:rPr>
              <a:t>{{months | </a:t>
            </a:r>
            <a:r>
              <a:rPr lang="en-US" sz="1800" b="1" dirty="0">
                <a:solidFill>
                  <a:srgbClr val="C00000"/>
                </a:solidFill>
                <a:latin typeface="Courier New" panose="02070309020205020404" pitchFamily="49" charset="0"/>
              </a:rPr>
              <a:t>slice</a:t>
            </a:r>
            <a:r>
              <a:rPr lang="en-US" sz="1800" dirty="0">
                <a:solidFill>
                  <a:srgbClr val="000000"/>
                </a:solidFill>
                <a:latin typeface="Courier New" panose="02070309020205020404" pitchFamily="49" charset="0"/>
              </a:rPr>
              <a:t>:2:6}} </a:t>
            </a:r>
            <a:r>
              <a:rPr lang="en-US" sz="1800" dirty="0">
                <a:solidFill>
                  <a:srgbClr val="000088"/>
                </a:solidFill>
                <a:latin typeface="Courier New" panose="02070309020205020404" pitchFamily="49" charset="0"/>
              </a:rPr>
              <a:t>&lt;/b&gt;</a:t>
            </a:r>
            <a:r>
              <a:rPr lang="en-US" sz="1800" dirty="0">
                <a:solidFill>
                  <a:srgbClr val="000000"/>
                </a:solidFill>
                <a:latin typeface="Courier New" panose="02070309020205020404" pitchFamily="49" charset="0"/>
              </a:rPr>
              <a:t> </a:t>
            </a:r>
          </a:p>
          <a:p>
            <a:pPr marL="114300" indent="0">
              <a:buNone/>
            </a:pPr>
            <a:r>
              <a:rPr lang="en-US" sz="1800" dirty="0">
                <a:solidFill>
                  <a:srgbClr val="000000"/>
                </a:solidFill>
                <a:latin typeface="Courier New" panose="02070309020205020404" pitchFamily="49" charset="0"/>
              </a:rPr>
              <a:t>// here 2 and 6 refers to the start and the end index</a:t>
            </a:r>
            <a:endParaRPr lang="en-US" sz="1800" dirty="0"/>
          </a:p>
        </p:txBody>
      </p:sp>
    </p:spTree>
    <p:extLst>
      <p:ext uri="{BB962C8B-B14F-4D97-AF65-F5344CB8AC3E}">
        <p14:creationId xmlns:p14="http://schemas.microsoft.com/office/powerpoint/2010/main" val="88842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objects</a:t>
            </a:r>
          </a:p>
        </p:txBody>
      </p:sp>
      <p:sp>
        <p:nvSpPr>
          <p:cNvPr id="3" name="Content Placeholder 2"/>
          <p:cNvSpPr>
            <a:spLocks noGrp="1"/>
          </p:cNvSpPr>
          <p:nvPr>
            <p:ph idx="1"/>
          </p:nvPr>
        </p:nvSpPr>
        <p:spPr/>
        <p:txBody>
          <a:bodyPr/>
          <a:lstStyle/>
          <a:p>
            <a:pPr fontAlgn="base"/>
            <a:r>
              <a:rPr lang="en-US" dirty="0">
                <a:solidFill>
                  <a:srgbClr val="444444"/>
                </a:solidFill>
                <a:latin typeface="nunitoregular"/>
              </a:rPr>
              <a:t>The </a:t>
            </a:r>
            <a:r>
              <a:rPr lang="en-US" u="sng" dirty="0">
                <a:solidFill>
                  <a:srgbClr val="349BAB"/>
                </a:solidFill>
                <a:latin typeface="nunitoregular"/>
                <a:hlinkClick r:id="rId2"/>
              </a:rPr>
              <a:t>I18nSelectPipe</a:t>
            </a:r>
            <a:r>
              <a:rPr lang="en-US" dirty="0">
                <a:solidFill>
                  <a:srgbClr val="444444"/>
                </a:solidFill>
                <a:latin typeface="nunitoregular"/>
              </a:rPr>
              <a:t> allows a supplied value to be used as a key to filter through a JavaScript object.</a:t>
            </a:r>
          </a:p>
          <a:p>
            <a:pPr fontAlgn="base"/>
            <a:endParaRPr lang="en-US" dirty="0">
              <a:solidFill>
                <a:srgbClr val="444444"/>
              </a:solidFill>
              <a:latin typeface="nunitoregular"/>
            </a:endParaRPr>
          </a:p>
          <a:p>
            <a:pPr fontAlgn="base"/>
            <a:r>
              <a:rPr lang="en-US" dirty="0">
                <a:solidFill>
                  <a:srgbClr val="444444"/>
                </a:solidFill>
                <a:latin typeface="nunitoregular"/>
              </a:rPr>
              <a:t>This could be useful when multiple values are available and we need to filter through these by a specific key in order to display the correct value. i.e. </a:t>
            </a:r>
            <a:r>
              <a:rPr lang="en-US" dirty="0">
                <a:solidFill>
                  <a:srgbClr val="C00000"/>
                </a:solidFill>
                <a:latin typeface="nunitoregular"/>
              </a:rPr>
              <a:t>Filtering objects</a:t>
            </a:r>
            <a:r>
              <a:rPr lang="en-US" dirty="0">
                <a:solidFill>
                  <a:srgbClr val="444444"/>
                </a:solidFill>
                <a:latin typeface="nunitoregular"/>
              </a:rPr>
              <a:t>.</a:t>
            </a:r>
          </a:p>
          <a:p>
            <a:endParaRPr lang="en-US" dirty="0"/>
          </a:p>
          <a:p>
            <a:endParaRPr lang="en-US" dirty="0"/>
          </a:p>
        </p:txBody>
      </p:sp>
    </p:spTree>
    <p:extLst>
      <p:ext uri="{BB962C8B-B14F-4D97-AF65-F5344CB8AC3E}">
        <p14:creationId xmlns:p14="http://schemas.microsoft.com/office/powerpoint/2010/main" val="206941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4300" indent="0">
              <a:buNone/>
            </a:pPr>
            <a:r>
              <a:rPr lang="en-US" sz="1800" dirty="0">
                <a:solidFill>
                  <a:srgbClr val="0077AA"/>
                </a:solidFill>
                <a:latin typeface="Consolas" panose="020B0609020204030204" pitchFamily="49" charset="0"/>
              </a:rPr>
              <a:t>public</a:t>
            </a:r>
            <a:r>
              <a:rPr lang="en-US" sz="1800" dirty="0">
                <a:solidFill>
                  <a:srgbClr val="000000"/>
                </a:solidFill>
                <a:latin typeface="Consolas" panose="020B0609020204030204" pitchFamily="49" charset="0"/>
              </a:rPr>
              <a:t> technology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669900"/>
                </a:solidFill>
                <a:latin typeface="Consolas" panose="020B0609020204030204" pitchFamily="49" charset="0"/>
              </a:rPr>
              <a:t>'Ionic'</a:t>
            </a:r>
            <a:r>
              <a:rPr lang="en-US" sz="1800" dirty="0">
                <a:solidFill>
                  <a:srgbClr val="999999"/>
                </a:solidFill>
                <a:latin typeface="Consolas" panose="020B0609020204030204" pitchFamily="49" charset="0"/>
              </a:rPr>
              <a:t>;</a:t>
            </a:r>
          </a:p>
          <a:p>
            <a:pPr marL="114300" indent="0">
              <a:buNone/>
            </a:pPr>
            <a:r>
              <a:rPr lang="en-US" sz="1800" dirty="0">
                <a:solidFill>
                  <a:srgbClr val="0077AA"/>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technologyObj</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any</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p>
          <a:p>
            <a:pPr marL="411480" lvl="1" indent="0">
              <a:buNone/>
            </a:pPr>
            <a:r>
              <a:rPr lang="en-US" sz="1600" dirty="0">
                <a:solidFill>
                  <a:srgbClr val="669900"/>
                </a:solidFill>
                <a:latin typeface="Consolas" panose="020B0609020204030204" pitchFamily="49" charset="0"/>
              </a:rPr>
              <a:t>'Ionic'</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'Builds Mobile Apps'</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p>
          <a:p>
            <a:pPr marL="411480" lvl="1" indent="0">
              <a:buNone/>
            </a:pPr>
            <a:r>
              <a:rPr lang="en-US" sz="1600" dirty="0">
                <a:solidFill>
                  <a:srgbClr val="669900"/>
                </a:solidFill>
                <a:latin typeface="Consolas" panose="020B0609020204030204" pitchFamily="49" charset="0"/>
              </a:rPr>
              <a:t>'Angular'</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'Front-end development framework'</a:t>
            </a:r>
            <a:r>
              <a:rPr lang="en-US" sz="1600" dirty="0">
                <a:solidFill>
                  <a:srgbClr val="999999"/>
                </a:solidFill>
                <a:latin typeface="Consolas" panose="020B0609020204030204" pitchFamily="49" charset="0"/>
              </a:rPr>
              <a:t>,</a:t>
            </a:r>
          </a:p>
          <a:p>
            <a:pPr marL="411480" lvl="1" indent="0">
              <a:buNone/>
            </a:pP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'Apache Cordova'</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'The native wrapper'</a:t>
            </a:r>
            <a:r>
              <a:rPr lang="en-US" sz="1600" dirty="0">
                <a:solidFill>
                  <a:srgbClr val="999999"/>
                </a:solidFill>
                <a:latin typeface="Consolas" panose="020B0609020204030204" pitchFamily="49" charset="0"/>
              </a:rPr>
              <a:t>,</a:t>
            </a:r>
          </a:p>
          <a:p>
            <a:pPr marL="411480" lvl="1" indent="0">
              <a:buNone/>
            </a:pP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'other'</a:t>
            </a:r>
            <a:r>
              <a:rPr lang="en-US" sz="1600" dirty="0">
                <a:solidFill>
                  <a:srgbClr val="000000"/>
                </a:solidFill>
                <a:latin typeface="Consolas" panose="020B0609020204030204" pitchFamily="49" charset="0"/>
              </a:rPr>
              <a:t> </a:t>
            </a:r>
            <a:r>
              <a:rPr lang="en-US" sz="1600" dirty="0">
                <a:solidFill>
                  <a:srgbClr val="999999"/>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669900"/>
                </a:solidFill>
                <a:latin typeface="Consolas" panose="020B0609020204030204" pitchFamily="49" charset="0"/>
              </a:rPr>
              <a:t>'Modern standards all round baby!‘</a:t>
            </a:r>
          </a:p>
          <a:p>
            <a:pPr marL="114300" indent="0">
              <a:buNone/>
            </a:pPr>
            <a:r>
              <a:rPr lang="en-US" sz="1800" dirty="0">
                <a:solidFill>
                  <a:srgbClr val="999999"/>
                </a:solidFill>
                <a:latin typeface="Consolas" panose="020B0609020204030204" pitchFamily="49" charset="0"/>
              </a:rPr>
              <a:t>};</a:t>
            </a:r>
          </a:p>
          <a:p>
            <a:pPr marL="114300" indent="0">
              <a:buNone/>
            </a:pPr>
            <a:endParaRPr lang="en-US" sz="1800" dirty="0">
              <a:solidFill>
                <a:srgbClr val="999999"/>
              </a:solidFill>
              <a:latin typeface="Consolas" panose="020B0609020204030204" pitchFamily="49" charset="0"/>
            </a:endParaRPr>
          </a:p>
          <a:p>
            <a:pPr marL="114300" indent="0">
              <a:buNone/>
            </a:pPr>
            <a:r>
              <a:rPr lang="en-US" sz="1800" dirty="0">
                <a:solidFill>
                  <a:srgbClr val="999999"/>
                </a:solidFill>
                <a:latin typeface="Consolas" panose="020B0609020204030204" pitchFamily="49" charset="0"/>
              </a:rPr>
              <a:t>&lt;</a:t>
            </a:r>
            <a:r>
              <a:rPr lang="en-US" sz="1800" dirty="0">
                <a:solidFill>
                  <a:srgbClr val="990055"/>
                </a:solidFill>
                <a:latin typeface="Consolas" panose="020B0609020204030204" pitchFamily="49" charset="0"/>
              </a:rPr>
              <a:t>p</a:t>
            </a:r>
            <a:r>
              <a:rPr lang="en-US" sz="1800" dirty="0">
                <a:solidFill>
                  <a:srgbClr val="999999"/>
                </a:solidFill>
                <a:latin typeface="Consolas" panose="020B0609020204030204" pitchFamily="49" charset="0"/>
              </a:rPr>
              <a:t>&gt;</a:t>
            </a:r>
            <a:r>
              <a:rPr lang="en-US" sz="1800" dirty="0">
                <a:solidFill>
                  <a:srgbClr val="000000"/>
                </a:solidFill>
                <a:latin typeface="Consolas" panose="020B0609020204030204" pitchFamily="49" charset="0"/>
              </a:rPr>
              <a:t>Technology is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technology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technology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i18nSelect</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technologyObj</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}}&lt;/</a:t>
            </a:r>
            <a:r>
              <a:rPr lang="en-US" sz="1800" dirty="0">
                <a:solidFill>
                  <a:srgbClr val="990055"/>
                </a:solidFill>
                <a:latin typeface="Consolas" panose="020B0609020204030204" pitchFamily="49" charset="0"/>
              </a:rPr>
              <a:t>p</a:t>
            </a:r>
            <a:r>
              <a:rPr lang="en-US" sz="1800" dirty="0">
                <a:solidFill>
                  <a:srgbClr val="999999"/>
                </a:solidFill>
                <a:latin typeface="Consolas" panose="020B0609020204030204" pitchFamily="49" charset="0"/>
              </a:rPr>
              <a:t>&gt;</a:t>
            </a:r>
          </a:p>
          <a:p>
            <a:pPr marL="114300" indent="0">
              <a:buNone/>
            </a:pPr>
            <a:endParaRPr lang="en-US" sz="1800" dirty="0">
              <a:solidFill>
                <a:srgbClr val="708090"/>
              </a:solidFill>
              <a:latin typeface="Consolas" panose="020B0609020204030204" pitchFamily="49" charset="0"/>
            </a:endParaRPr>
          </a:p>
          <a:p>
            <a:pPr marL="114300" indent="0">
              <a:buNone/>
            </a:pPr>
            <a:r>
              <a:rPr lang="en-US" sz="1800" dirty="0">
                <a:solidFill>
                  <a:srgbClr val="708090"/>
                </a:solidFill>
                <a:latin typeface="Consolas" panose="020B0609020204030204" pitchFamily="49" charset="0"/>
              </a:rPr>
              <a:t>// Outputs:</a:t>
            </a:r>
            <a:r>
              <a:rPr lang="en-US" sz="1800" dirty="0">
                <a:solidFill>
                  <a:srgbClr val="000000"/>
                </a:solidFill>
                <a:latin typeface="Consolas" panose="020B0609020204030204" pitchFamily="49" charset="0"/>
              </a:rPr>
              <a:t> Technology is Ionic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Builds Mobile Apps</a:t>
            </a:r>
            <a:endParaRPr lang="en-US" sz="1800" dirty="0"/>
          </a:p>
        </p:txBody>
      </p:sp>
    </p:spTree>
    <p:extLst>
      <p:ext uri="{BB962C8B-B14F-4D97-AF65-F5344CB8AC3E}">
        <p14:creationId xmlns:p14="http://schemas.microsoft.com/office/powerpoint/2010/main" val="355767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p:txBody>
          <a:bodyPr>
            <a:normAutofit fontScale="47500" lnSpcReduction="20000"/>
          </a:bodyPr>
          <a:lstStyle/>
          <a:p>
            <a:pPr marL="114300" indent="0">
              <a:buNone/>
            </a:pPr>
            <a:r>
              <a:rPr lang="en-US" sz="2900" dirty="0">
                <a:solidFill>
                  <a:srgbClr val="F55073"/>
                </a:solidFill>
                <a:latin typeface="Courier New" panose="02070309020205020404" pitchFamily="49" charset="0"/>
              </a:rPr>
              <a:t>import</a:t>
            </a:r>
            <a:r>
              <a:rPr lang="en-US" sz="2900" dirty="0">
                <a:latin typeface="var(--code-font-family)"/>
              </a:rPr>
              <a:t> </a:t>
            </a:r>
            <a:r>
              <a:rPr lang="en-US" sz="2900" dirty="0">
                <a:solidFill>
                  <a:srgbClr val="4E5B6A"/>
                </a:solidFill>
                <a:latin typeface="Courier New" panose="02070309020205020404" pitchFamily="49" charset="0"/>
              </a:rPr>
              <a:t>{</a:t>
            </a:r>
            <a:r>
              <a:rPr lang="en-US" sz="2900" dirty="0">
                <a:latin typeface="var(--code-font-family)"/>
              </a:rPr>
              <a:t> </a:t>
            </a:r>
            <a:r>
              <a:rPr lang="en-US" sz="2900" dirty="0" err="1">
                <a:latin typeface="var(--code-font-family)"/>
              </a:rPr>
              <a:t>MenuController</a:t>
            </a:r>
            <a:r>
              <a:rPr lang="en-US" sz="2900" dirty="0">
                <a:latin typeface="var(--code-font-family)"/>
              </a:rPr>
              <a:t> </a:t>
            </a:r>
            <a:r>
              <a:rPr lang="en-US" sz="2900" dirty="0">
                <a:solidFill>
                  <a:srgbClr val="4E5B6A"/>
                </a:solidFill>
                <a:latin typeface="Courier New" panose="02070309020205020404" pitchFamily="49" charset="0"/>
              </a:rPr>
              <a:t>}</a:t>
            </a:r>
            <a:r>
              <a:rPr lang="en-US" sz="2900" dirty="0">
                <a:latin typeface="var(--code-font-family)"/>
              </a:rPr>
              <a:t> </a:t>
            </a:r>
            <a:r>
              <a:rPr lang="en-US" sz="2900" dirty="0">
                <a:solidFill>
                  <a:srgbClr val="F55073"/>
                </a:solidFill>
                <a:latin typeface="Courier New" panose="02070309020205020404" pitchFamily="49" charset="0"/>
              </a:rPr>
              <a:t>from</a:t>
            </a:r>
            <a:r>
              <a:rPr lang="en-US" sz="2900" dirty="0">
                <a:latin typeface="var(--code-font-family)"/>
              </a:rPr>
              <a:t> </a:t>
            </a:r>
            <a:r>
              <a:rPr lang="en-US" sz="2900" dirty="0">
                <a:solidFill>
                  <a:srgbClr val="42B983"/>
                </a:solidFill>
                <a:latin typeface="Courier New" panose="02070309020205020404" pitchFamily="49" charset="0"/>
              </a:rPr>
              <a:t>'@ionic/angular'</a:t>
            </a:r>
            <a:r>
              <a:rPr lang="en-US" sz="2900" dirty="0">
                <a:solidFill>
                  <a:srgbClr val="4E5B6A"/>
                </a:solidFill>
                <a:latin typeface="Courier New" panose="02070309020205020404" pitchFamily="49" charset="0"/>
              </a:rPr>
              <a:t>;</a:t>
            </a:r>
            <a:r>
              <a:rPr lang="en-US" sz="2900" dirty="0">
                <a:latin typeface="var(--code-font-family)"/>
              </a:rPr>
              <a:t> </a:t>
            </a:r>
          </a:p>
          <a:p>
            <a:pPr marL="114300" indent="0">
              <a:buNone/>
            </a:pPr>
            <a:r>
              <a:rPr lang="en-US" dirty="0">
                <a:latin typeface="var(--code-font-family)"/>
              </a:rPr>
              <a:t>@</a:t>
            </a:r>
            <a:r>
              <a:rPr lang="en-US" dirty="0">
                <a:solidFill>
                  <a:srgbClr val="FF6810"/>
                </a:solidFill>
                <a:latin typeface="Courier New" panose="02070309020205020404" pitchFamily="49" charset="0"/>
              </a:rPr>
              <a:t>Component</a:t>
            </a:r>
            <a:r>
              <a:rPr lang="en-US" dirty="0">
                <a:solidFill>
                  <a:srgbClr val="4E5B6A"/>
                </a:solidFill>
                <a:latin typeface="Courier New" panose="02070309020205020404" pitchFamily="49" charset="0"/>
              </a:rPr>
              <a:t>({</a:t>
            </a:r>
            <a:r>
              <a:rPr lang="en-US" dirty="0">
                <a:latin typeface="var(--code-font-family)"/>
              </a:rPr>
              <a:t> </a:t>
            </a:r>
          </a:p>
          <a:p>
            <a:pPr marL="411480" lvl="1" indent="0">
              <a:buNone/>
            </a:pPr>
            <a:r>
              <a:rPr lang="en-US" dirty="0">
                <a:latin typeface="var(--code-font-family)"/>
              </a:rPr>
              <a:t>selector</a:t>
            </a:r>
            <a:r>
              <a:rPr lang="en-US" dirty="0">
                <a:solidFill>
                  <a:srgbClr val="4E5B6A"/>
                </a:solidFill>
                <a:latin typeface="Courier New" panose="02070309020205020404" pitchFamily="49" charset="0"/>
              </a:rPr>
              <a:t>:</a:t>
            </a:r>
            <a:r>
              <a:rPr lang="en-US" dirty="0">
                <a:latin typeface="var(--code-font-family)"/>
              </a:rPr>
              <a:t> </a:t>
            </a:r>
            <a:r>
              <a:rPr lang="en-US" dirty="0">
                <a:solidFill>
                  <a:srgbClr val="42B983"/>
                </a:solidFill>
                <a:latin typeface="Courier New" panose="02070309020205020404" pitchFamily="49" charset="0"/>
              </a:rPr>
              <a:t>'menu-example'</a:t>
            </a:r>
            <a:r>
              <a:rPr lang="en-US" dirty="0">
                <a:solidFill>
                  <a:srgbClr val="4E5B6A"/>
                </a:solidFill>
                <a:latin typeface="Courier New" panose="02070309020205020404" pitchFamily="49" charset="0"/>
              </a:rPr>
              <a:t>,</a:t>
            </a:r>
            <a:r>
              <a:rPr lang="en-US" dirty="0">
                <a:latin typeface="var(--code-font-family)"/>
              </a:rPr>
              <a:t> </a:t>
            </a:r>
          </a:p>
          <a:p>
            <a:pPr marL="411480" lvl="1" indent="0">
              <a:buNone/>
            </a:pPr>
            <a:r>
              <a:rPr lang="en-US" dirty="0" err="1">
                <a:latin typeface="var(--code-font-family)"/>
              </a:rPr>
              <a:t>templateUrl</a:t>
            </a:r>
            <a:r>
              <a:rPr lang="en-US" dirty="0">
                <a:solidFill>
                  <a:srgbClr val="4E5B6A"/>
                </a:solidFill>
                <a:latin typeface="Courier New" panose="02070309020205020404" pitchFamily="49" charset="0"/>
              </a:rPr>
              <a:t>:</a:t>
            </a:r>
            <a:r>
              <a:rPr lang="en-US" dirty="0">
                <a:latin typeface="var(--code-font-family)"/>
              </a:rPr>
              <a:t> </a:t>
            </a:r>
            <a:r>
              <a:rPr lang="en-US" dirty="0">
                <a:solidFill>
                  <a:srgbClr val="42B983"/>
                </a:solidFill>
                <a:latin typeface="Courier New" panose="02070309020205020404" pitchFamily="49" charset="0"/>
              </a:rPr>
              <a:t>'menu-example.html'</a:t>
            </a:r>
            <a:r>
              <a:rPr lang="en-US" dirty="0">
                <a:solidFill>
                  <a:srgbClr val="4E5B6A"/>
                </a:solidFill>
                <a:latin typeface="Courier New" panose="02070309020205020404" pitchFamily="49" charset="0"/>
              </a:rPr>
              <a:t>,</a:t>
            </a:r>
            <a:r>
              <a:rPr lang="en-US" dirty="0">
                <a:latin typeface="var(--code-font-family)"/>
              </a:rPr>
              <a:t> </a:t>
            </a:r>
          </a:p>
          <a:p>
            <a:pPr marL="411480" lvl="1" indent="0">
              <a:buNone/>
            </a:pPr>
            <a:r>
              <a:rPr lang="en-US" dirty="0" err="1">
                <a:latin typeface="var(--code-font-family)"/>
              </a:rPr>
              <a:t>styleUrls</a:t>
            </a:r>
            <a:r>
              <a:rPr lang="en-US" dirty="0">
                <a:solidFill>
                  <a:srgbClr val="4E5B6A"/>
                </a:solidFill>
                <a:latin typeface="Courier New" panose="02070309020205020404" pitchFamily="49" charset="0"/>
              </a:rPr>
              <a:t>:</a:t>
            </a:r>
            <a:r>
              <a:rPr lang="en-US" dirty="0">
                <a:latin typeface="var(--code-font-family)"/>
              </a:rPr>
              <a:t> </a:t>
            </a:r>
            <a:r>
              <a:rPr lang="en-US" dirty="0">
                <a:solidFill>
                  <a:srgbClr val="4E5B6A"/>
                </a:solidFill>
                <a:latin typeface="Courier New" panose="02070309020205020404" pitchFamily="49" charset="0"/>
              </a:rPr>
              <a:t>[</a:t>
            </a:r>
            <a:r>
              <a:rPr lang="en-US" dirty="0">
                <a:solidFill>
                  <a:srgbClr val="42B983"/>
                </a:solidFill>
                <a:latin typeface="Courier New" panose="02070309020205020404" pitchFamily="49" charset="0"/>
              </a:rPr>
              <a:t>'./menu-example.css'</a:t>
            </a:r>
            <a:r>
              <a:rPr lang="en-US" dirty="0">
                <a:solidFill>
                  <a:srgbClr val="4E5B6A"/>
                </a:solidFill>
                <a:latin typeface="Courier New" panose="02070309020205020404" pitchFamily="49" charset="0"/>
              </a:rPr>
              <a:t>],</a:t>
            </a:r>
            <a:r>
              <a:rPr lang="en-US" dirty="0">
                <a:latin typeface="var(--code-font-family)"/>
              </a:rPr>
              <a:t> </a:t>
            </a:r>
          </a:p>
          <a:p>
            <a:pPr marL="114300" indent="0">
              <a:buNone/>
            </a:pPr>
            <a:r>
              <a:rPr lang="en-US" dirty="0">
                <a:solidFill>
                  <a:srgbClr val="4E5B6A"/>
                </a:solidFill>
                <a:latin typeface="Courier New" panose="02070309020205020404" pitchFamily="49" charset="0"/>
              </a:rPr>
              <a:t>})</a:t>
            </a:r>
          </a:p>
          <a:p>
            <a:pPr marL="114300" indent="0">
              <a:buNone/>
            </a:pPr>
            <a:endParaRPr lang="en-US" dirty="0">
              <a:solidFill>
                <a:srgbClr val="4E5B6A"/>
              </a:solidFill>
              <a:latin typeface="Courier New" panose="02070309020205020404" pitchFamily="49" charset="0"/>
            </a:endParaRPr>
          </a:p>
          <a:p>
            <a:pPr marL="114300" indent="0">
              <a:buNone/>
            </a:pPr>
            <a:r>
              <a:rPr lang="en-US" sz="2900" dirty="0">
                <a:solidFill>
                  <a:srgbClr val="F55073"/>
                </a:solidFill>
                <a:latin typeface="Courier New" panose="02070309020205020404" pitchFamily="49" charset="0"/>
              </a:rPr>
              <a:t>export</a:t>
            </a:r>
            <a:r>
              <a:rPr lang="en-US" sz="2900" dirty="0">
                <a:latin typeface="var(--code-font-family)"/>
              </a:rPr>
              <a:t> </a:t>
            </a:r>
            <a:r>
              <a:rPr lang="en-US" sz="2900" dirty="0">
                <a:solidFill>
                  <a:srgbClr val="F55073"/>
                </a:solidFill>
                <a:latin typeface="Courier New" panose="02070309020205020404" pitchFamily="49" charset="0"/>
              </a:rPr>
              <a:t>class</a:t>
            </a:r>
            <a:r>
              <a:rPr lang="en-US" sz="2900" dirty="0">
                <a:latin typeface="var(--code-font-family)"/>
              </a:rPr>
              <a:t> </a:t>
            </a:r>
            <a:r>
              <a:rPr lang="en-US" sz="2900" dirty="0" err="1">
                <a:solidFill>
                  <a:srgbClr val="4E5B6A"/>
                </a:solidFill>
                <a:latin typeface="Courier New" panose="02070309020205020404" pitchFamily="49" charset="0"/>
              </a:rPr>
              <a:t>MenuExample</a:t>
            </a:r>
            <a:r>
              <a:rPr lang="en-US" sz="2900" dirty="0">
                <a:latin typeface="var(--code-font-family)"/>
              </a:rPr>
              <a:t> </a:t>
            </a:r>
            <a:r>
              <a:rPr lang="en-US" sz="2900" dirty="0">
                <a:solidFill>
                  <a:srgbClr val="4E5B6A"/>
                </a:solidFill>
                <a:latin typeface="Courier New" panose="02070309020205020404" pitchFamily="49" charset="0"/>
              </a:rPr>
              <a:t>{</a:t>
            </a:r>
            <a:r>
              <a:rPr lang="en-US" sz="2900" dirty="0">
                <a:latin typeface="var(--code-font-family)"/>
              </a:rPr>
              <a:t> </a:t>
            </a:r>
          </a:p>
          <a:p>
            <a:pPr marL="411480" lvl="1" indent="0">
              <a:buNone/>
            </a:pPr>
            <a:r>
              <a:rPr lang="en-US" sz="2900" dirty="0">
                <a:solidFill>
                  <a:srgbClr val="F55073"/>
                </a:solidFill>
                <a:latin typeface="Courier New" panose="02070309020205020404" pitchFamily="49" charset="0"/>
              </a:rPr>
              <a:t>constructor</a:t>
            </a:r>
            <a:r>
              <a:rPr lang="en-US" sz="2900" dirty="0">
                <a:solidFill>
                  <a:srgbClr val="4E5B6A"/>
                </a:solidFill>
                <a:latin typeface="Courier New" panose="02070309020205020404" pitchFamily="49" charset="0"/>
              </a:rPr>
              <a:t>(</a:t>
            </a:r>
            <a:r>
              <a:rPr lang="en-US" sz="2900" dirty="0">
                <a:solidFill>
                  <a:srgbClr val="F55073"/>
                </a:solidFill>
                <a:latin typeface="Courier New" panose="02070309020205020404" pitchFamily="49" charset="0"/>
              </a:rPr>
              <a:t>private</a:t>
            </a:r>
            <a:r>
              <a:rPr lang="en-US" sz="2900" dirty="0">
                <a:solidFill>
                  <a:srgbClr val="4E5B6A"/>
                </a:solidFill>
                <a:latin typeface="Courier New" panose="02070309020205020404" pitchFamily="49" charset="0"/>
              </a:rPr>
              <a:t> </a:t>
            </a:r>
            <a:r>
              <a:rPr lang="en-US" sz="2900" b="1" dirty="0">
                <a:solidFill>
                  <a:srgbClr val="4E5B6A"/>
                </a:solidFill>
                <a:latin typeface="Courier New" panose="02070309020205020404" pitchFamily="49" charset="0"/>
              </a:rPr>
              <a:t>menu: </a:t>
            </a:r>
            <a:r>
              <a:rPr lang="en-US" sz="2900" b="1" dirty="0" err="1">
                <a:solidFill>
                  <a:srgbClr val="4E5B6A"/>
                </a:solidFill>
                <a:latin typeface="Courier New" panose="02070309020205020404" pitchFamily="49" charset="0"/>
              </a:rPr>
              <a:t>MenuController</a:t>
            </a:r>
            <a:r>
              <a:rPr lang="en-US" sz="2900" dirty="0">
                <a:solidFill>
                  <a:srgbClr val="4E5B6A"/>
                </a:solidFill>
                <a:latin typeface="Courier New" panose="02070309020205020404" pitchFamily="49" charset="0"/>
              </a:rPr>
              <a:t>)</a:t>
            </a:r>
            <a:r>
              <a:rPr lang="en-US" sz="2900" dirty="0">
                <a:latin typeface="var(--code-font-family)"/>
              </a:rPr>
              <a:t> </a:t>
            </a:r>
            <a:r>
              <a:rPr lang="en-US" sz="2900" dirty="0">
                <a:solidFill>
                  <a:srgbClr val="4E5B6A"/>
                </a:solidFill>
                <a:latin typeface="Courier New" panose="02070309020205020404" pitchFamily="49" charset="0"/>
              </a:rPr>
              <a:t>{</a:t>
            </a:r>
            <a:r>
              <a:rPr lang="en-US" sz="2900" dirty="0">
                <a:latin typeface="var(--code-font-family)"/>
              </a:rPr>
              <a:t> </a:t>
            </a:r>
            <a:r>
              <a:rPr lang="en-US" sz="2900" dirty="0">
                <a:solidFill>
                  <a:srgbClr val="4E5B6A"/>
                </a:solidFill>
                <a:latin typeface="Courier New" panose="02070309020205020404" pitchFamily="49" charset="0"/>
              </a:rPr>
              <a:t>}</a:t>
            </a:r>
            <a:r>
              <a:rPr lang="en-US" sz="2900" dirty="0">
                <a:latin typeface="var(--code-font-family)"/>
              </a:rPr>
              <a:t> </a:t>
            </a:r>
          </a:p>
          <a:p>
            <a:pPr marL="411480" lvl="1" indent="0">
              <a:buNone/>
            </a:pPr>
            <a:endParaRPr lang="en-US" sz="2500" dirty="0">
              <a:solidFill>
                <a:srgbClr val="FF6810"/>
              </a:solidFill>
              <a:latin typeface="Courier New" panose="02070309020205020404" pitchFamily="49" charset="0"/>
            </a:endParaRPr>
          </a:p>
          <a:p>
            <a:pPr marL="411480" lvl="1" indent="0">
              <a:buNone/>
            </a:pPr>
            <a:r>
              <a:rPr lang="en-US" sz="2500" b="1" dirty="0" err="1">
                <a:solidFill>
                  <a:schemeClr val="accent2">
                    <a:lumMod val="50000"/>
                  </a:schemeClr>
                </a:solidFill>
                <a:latin typeface="Courier New" panose="02070309020205020404" pitchFamily="49" charset="0"/>
              </a:rPr>
              <a:t>openFirst</a:t>
            </a:r>
            <a:r>
              <a:rPr lang="en-US" sz="2500" dirty="0">
                <a:solidFill>
                  <a:srgbClr val="4E5B6A"/>
                </a:solidFill>
                <a:latin typeface="Courier New" panose="02070309020205020404" pitchFamily="49" charset="0"/>
              </a:rPr>
              <a:t>()</a:t>
            </a:r>
            <a:r>
              <a:rPr lang="en-US" sz="2500" dirty="0">
                <a:latin typeface="var(--code-font-family)"/>
              </a:rPr>
              <a:t> </a:t>
            </a:r>
            <a:r>
              <a:rPr lang="en-US" sz="2500" dirty="0">
                <a:solidFill>
                  <a:srgbClr val="4E5B6A"/>
                </a:solidFill>
                <a:latin typeface="Courier New" panose="02070309020205020404" pitchFamily="49" charset="0"/>
              </a:rPr>
              <a:t>{</a:t>
            </a:r>
            <a:r>
              <a:rPr lang="en-US" sz="2500" dirty="0">
                <a:latin typeface="var(--code-font-family)"/>
              </a:rPr>
              <a:t> </a:t>
            </a:r>
          </a:p>
          <a:p>
            <a:pPr marL="411480" lvl="1" indent="0">
              <a:buNone/>
            </a:pPr>
            <a:r>
              <a:rPr lang="en-US" sz="2500" dirty="0">
                <a:solidFill>
                  <a:srgbClr val="F55073"/>
                </a:solidFill>
                <a:latin typeface="Courier New" panose="02070309020205020404" pitchFamily="49" charset="0"/>
              </a:rPr>
              <a:t>	</a:t>
            </a:r>
            <a:r>
              <a:rPr lang="en-US" sz="2900" b="1" dirty="0" err="1">
                <a:solidFill>
                  <a:srgbClr val="F55073"/>
                </a:solidFill>
                <a:latin typeface="Courier New" panose="02070309020205020404" pitchFamily="49" charset="0"/>
              </a:rPr>
              <a:t>this</a:t>
            </a:r>
            <a:r>
              <a:rPr lang="en-US" sz="2900" b="1" dirty="0" err="1">
                <a:solidFill>
                  <a:srgbClr val="4E5B6A"/>
                </a:solidFill>
                <a:latin typeface="Courier New" panose="02070309020205020404" pitchFamily="49" charset="0"/>
              </a:rPr>
              <a:t>.</a:t>
            </a:r>
            <a:r>
              <a:rPr lang="en-US" sz="2900" b="1" dirty="0" err="1">
                <a:latin typeface="var(--code-font-family)"/>
              </a:rPr>
              <a:t>menu</a:t>
            </a:r>
            <a:r>
              <a:rPr lang="en-US" sz="2900" b="1" dirty="0" err="1">
                <a:solidFill>
                  <a:srgbClr val="4E5B6A"/>
                </a:solidFill>
                <a:latin typeface="Courier New" panose="02070309020205020404" pitchFamily="49" charset="0"/>
              </a:rPr>
              <a:t>.</a:t>
            </a:r>
            <a:r>
              <a:rPr lang="en-US" sz="2900" b="1" dirty="0" err="1">
                <a:solidFill>
                  <a:srgbClr val="FF6810"/>
                </a:solidFill>
                <a:latin typeface="Courier New" panose="02070309020205020404" pitchFamily="49" charset="0"/>
              </a:rPr>
              <a:t>enable</a:t>
            </a:r>
            <a:r>
              <a:rPr lang="en-US" sz="2900" dirty="0">
                <a:solidFill>
                  <a:srgbClr val="4E5B6A"/>
                </a:solidFill>
                <a:latin typeface="Courier New" panose="02070309020205020404" pitchFamily="49" charset="0"/>
              </a:rPr>
              <a:t>(</a:t>
            </a:r>
            <a:r>
              <a:rPr lang="en-US" sz="2900" dirty="0">
                <a:solidFill>
                  <a:srgbClr val="8454FF"/>
                </a:solidFill>
                <a:latin typeface="Courier New" panose="02070309020205020404" pitchFamily="49" charset="0"/>
              </a:rPr>
              <a:t>true</a:t>
            </a:r>
            <a:r>
              <a:rPr lang="en-US" sz="2900" dirty="0">
                <a:solidFill>
                  <a:srgbClr val="4E5B6A"/>
                </a:solidFill>
                <a:latin typeface="Courier New" panose="02070309020205020404" pitchFamily="49" charset="0"/>
              </a:rPr>
              <a:t>,</a:t>
            </a:r>
            <a:r>
              <a:rPr lang="en-US" sz="2900" dirty="0">
                <a:latin typeface="var(--code-font-family)"/>
              </a:rPr>
              <a:t> </a:t>
            </a:r>
            <a:r>
              <a:rPr lang="en-US" sz="2900" dirty="0">
                <a:solidFill>
                  <a:srgbClr val="42B983"/>
                </a:solidFill>
                <a:latin typeface="Courier New" panose="02070309020205020404" pitchFamily="49" charset="0"/>
              </a:rPr>
              <a:t>'first'</a:t>
            </a:r>
            <a:r>
              <a:rPr lang="en-US" sz="2900" dirty="0">
                <a:solidFill>
                  <a:srgbClr val="4E5B6A"/>
                </a:solidFill>
                <a:latin typeface="Courier New" panose="02070309020205020404" pitchFamily="49" charset="0"/>
              </a:rPr>
              <a:t>);</a:t>
            </a:r>
            <a:r>
              <a:rPr lang="en-US" sz="2900" dirty="0">
                <a:latin typeface="var(--code-font-family)"/>
              </a:rPr>
              <a:t> </a:t>
            </a:r>
          </a:p>
          <a:p>
            <a:pPr marL="411480" lvl="1" indent="0">
              <a:buNone/>
            </a:pPr>
            <a:r>
              <a:rPr lang="en-US" sz="2900" dirty="0">
                <a:solidFill>
                  <a:srgbClr val="F55073"/>
                </a:solidFill>
                <a:latin typeface="var(--code-font-family)"/>
              </a:rPr>
              <a:t>	</a:t>
            </a:r>
            <a:r>
              <a:rPr lang="en-US" sz="2900" b="1" dirty="0" err="1">
                <a:solidFill>
                  <a:srgbClr val="F55073"/>
                </a:solidFill>
                <a:latin typeface="Courier New" panose="02070309020205020404" pitchFamily="49" charset="0"/>
              </a:rPr>
              <a:t>this</a:t>
            </a:r>
            <a:r>
              <a:rPr lang="en-US" sz="2900" b="1" dirty="0" err="1">
                <a:solidFill>
                  <a:srgbClr val="4E5B6A"/>
                </a:solidFill>
                <a:latin typeface="Courier New" panose="02070309020205020404" pitchFamily="49" charset="0"/>
              </a:rPr>
              <a:t>.</a:t>
            </a:r>
            <a:r>
              <a:rPr lang="en-US" sz="2900" b="1" dirty="0" err="1">
                <a:latin typeface="var(--code-font-family)"/>
              </a:rPr>
              <a:t>menu</a:t>
            </a:r>
            <a:r>
              <a:rPr lang="en-US" sz="2900" b="1" dirty="0" err="1">
                <a:solidFill>
                  <a:srgbClr val="4E5B6A"/>
                </a:solidFill>
                <a:latin typeface="Courier New" panose="02070309020205020404" pitchFamily="49" charset="0"/>
              </a:rPr>
              <a:t>.</a:t>
            </a:r>
            <a:r>
              <a:rPr lang="en-US" sz="2900" b="1" dirty="0" err="1">
                <a:solidFill>
                  <a:srgbClr val="FF6810"/>
                </a:solidFill>
                <a:latin typeface="Courier New" panose="02070309020205020404" pitchFamily="49" charset="0"/>
              </a:rPr>
              <a:t>open</a:t>
            </a:r>
            <a:r>
              <a:rPr lang="en-US" sz="2900" dirty="0">
                <a:solidFill>
                  <a:srgbClr val="4E5B6A"/>
                </a:solidFill>
                <a:latin typeface="Courier New" panose="02070309020205020404" pitchFamily="49" charset="0"/>
              </a:rPr>
              <a:t>(</a:t>
            </a:r>
            <a:r>
              <a:rPr lang="en-US" sz="2900" dirty="0">
                <a:solidFill>
                  <a:srgbClr val="42B983"/>
                </a:solidFill>
                <a:latin typeface="Courier New" panose="02070309020205020404" pitchFamily="49" charset="0"/>
              </a:rPr>
              <a:t>'first'</a:t>
            </a:r>
            <a:r>
              <a:rPr lang="en-US" sz="2900" dirty="0">
                <a:solidFill>
                  <a:srgbClr val="4E5B6A"/>
                </a:solidFill>
                <a:latin typeface="Courier New" panose="02070309020205020404" pitchFamily="49" charset="0"/>
              </a:rPr>
              <a:t>);</a:t>
            </a:r>
            <a:r>
              <a:rPr lang="en-US" sz="2900" dirty="0">
                <a:latin typeface="var(--code-font-family)"/>
              </a:rPr>
              <a:t> </a:t>
            </a:r>
          </a:p>
          <a:p>
            <a:pPr marL="411480" lvl="1" indent="0">
              <a:buNone/>
            </a:pPr>
            <a:r>
              <a:rPr lang="en-US" sz="2500" dirty="0">
                <a:solidFill>
                  <a:srgbClr val="4E5B6A"/>
                </a:solidFill>
                <a:latin typeface="Courier New" panose="02070309020205020404" pitchFamily="49" charset="0"/>
              </a:rPr>
              <a:t>}</a:t>
            </a:r>
          </a:p>
          <a:p>
            <a:pPr marL="411480" lvl="1" indent="0">
              <a:buNone/>
            </a:pPr>
            <a:r>
              <a:rPr lang="en-US" sz="2500" dirty="0">
                <a:latin typeface="var(--code-font-family)"/>
              </a:rPr>
              <a:t> </a:t>
            </a:r>
          </a:p>
          <a:p>
            <a:pPr marL="411480" lvl="1" indent="0">
              <a:buNone/>
            </a:pPr>
            <a:r>
              <a:rPr lang="en-US" sz="2500" b="1" dirty="0" err="1">
                <a:solidFill>
                  <a:schemeClr val="accent2">
                    <a:lumMod val="50000"/>
                  </a:schemeClr>
                </a:solidFill>
                <a:latin typeface="Courier New" panose="02070309020205020404" pitchFamily="49" charset="0"/>
              </a:rPr>
              <a:t>openEnd</a:t>
            </a:r>
            <a:r>
              <a:rPr lang="en-US" sz="2500" dirty="0">
                <a:solidFill>
                  <a:srgbClr val="4E5B6A"/>
                </a:solidFill>
                <a:latin typeface="Courier New" panose="02070309020205020404" pitchFamily="49" charset="0"/>
              </a:rPr>
              <a:t>()</a:t>
            </a:r>
            <a:r>
              <a:rPr lang="en-US" sz="2500" dirty="0">
                <a:latin typeface="var(--code-font-family)"/>
              </a:rPr>
              <a:t> </a:t>
            </a:r>
            <a:r>
              <a:rPr lang="en-US" sz="2500" dirty="0">
                <a:solidFill>
                  <a:srgbClr val="4E5B6A"/>
                </a:solidFill>
                <a:latin typeface="Courier New" panose="02070309020205020404" pitchFamily="49" charset="0"/>
              </a:rPr>
              <a:t>{</a:t>
            </a:r>
            <a:r>
              <a:rPr lang="en-US" sz="2500" dirty="0">
                <a:latin typeface="var(--code-font-family)"/>
              </a:rPr>
              <a:t> </a:t>
            </a:r>
          </a:p>
          <a:p>
            <a:pPr marL="411480" lvl="1" indent="0">
              <a:buNone/>
            </a:pPr>
            <a:r>
              <a:rPr lang="en-US" sz="2500" dirty="0">
                <a:solidFill>
                  <a:srgbClr val="F55073"/>
                </a:solidFill>
                <a:latin typeface="Courier New" panose="02070309020205020404" pitchFamily="49" charset="0"/>
              </a:rPr>
              <a:t>	</a:t>
            </a:r>
            <a:r>
              <a:rPr lang="en-US" sz="2900" b="1" dirty="0" err="1">
                <a:solidFill>
                  <a:srgbClr val="F55073"/>
                </a:solidFill>
                <a:latin typeface="Courier New" panose="02070309020205020404" pitchFamily="49" charset="0"/>
              </a:rPr>
              <a:t>this</a:t>
            </a:r>
            <a:r>
              <a:rPr lang="en-US" sz="2900" b="1" dirty="0" err="1">
                <a:solidFill>
                  <a:srgbClr val="4E5B6A"/>
                </a:solidFill>
                <a:latin typeface="Courier New" panose="02070309020205020404" pitchFamily="49" charset="0"/>
              </a:rPr>
              <a:t>.</a:t>
            </a:r>
            <a:r>
              <a:rPr lang="en-US" sz="2900" b="1" dirty="0" err="1">
                <a:latin typeface="var(--code-font-family)"/>
              </a:rPr>
              <a:t>menu</a:t>
            </a:r>
            <a:r>
              <a:rPr lang="en-US" sz="2900" b="1" dirty="0" err="1">
                <a:solidFill>
                  <a:srgbClr val="4E5B6A"/>
                </a:solidFill>
                <a:latin typeface="Courier New" panose="02070309020205020404" pitchFamily="49" charset="0"/>
              </a:rPr>
              <a:t>.</a:t>
            </a:r>
            <a:r>
              <a:rPr lang="en-US" sz="2900" b="1" dirty="0" err="1">
                <a:solidFill>
                  <a:srgbClr val="FF6810"/>
                </a:solidFill>
                <a:latin typeface="Courier New" panose="02070309020205020404" pitchFamily="49" charset="0"/>
              </a:rPr>
              <a:t>open</a:t>
            </a:r>
            <a:r>
              <a:rPr lang="en-US" sz="2900" b="1" dirty="0">
                <a:solidFill>
                  <a:srgbClr val="4E5B6A"/>
                </a:solidFill>
                <a:latin typeface="Courier New" panose="02070309020205020404" pitchFamily="49" charset="0"/>
              </a:rPr>
              <a:t>(</a:t>
            </a:r>
            <a:r>
              <a:rPr lang="en-US" sz="2900" b="1" dirty="0">
                <a:solidFill>
                  <a:srgbClr val="42B983"/>
                </a:solidFill>
                <a:latin typeface="Courier New" panose="02070309020205020404" pitchFamily="49" charset="0"/>
              </a:rPr>
              <a:t>'end'</a:t>
            </a:r>
            <a:r>
              <a:rPr lang="en-US" sz="2900" b="1" dirty="0">
                <a:solidFill>
                  <a:srgbClr val="4E5B6A"/>
                </a:solidFill>
                <a:latin typeface="Courier New" panose="02070309020205020404" pitchFamily="49" charset="0"/>
              </a:rPr>
              <a:t>);</a:t>
            </a:r>
            <a:r>
              <a:rPr lang="en-US" sz="2900" b="1" dirty="0">
                <a:latin typeface="var(--code-font-family)"/>
              </a:rPr>
              <a:t> </a:t>
            </a:r>
            <a:endParaRPr lang="en-US" sz="2500" b="1" dirty="0">
              <a:latin typeface="var(--code-font-family)"/>
            </a:endParaRPr>
          </a:p>
          <a:p>
            <a:pPr marL="411480" lvl="1" indent="0">
              <a:buNone/>
            </a:pPr>
            <a:r>
              <a:rPr lang="en-US" sz="2500" dirty="0">
                <a:solidFill>
                  <a:srgbClr val="4E5B6A"/>
                </a:solidFill>
                <a:latin typeface="Courier New" panose="02070309020205020404" pitchFamily="49" charset="0"/>
              </a:rPr>
              <a:t>}</a:t>
            </a:r>
          </a:p>
          <a:p>
            <a:pPr marL="411480" lvl="1" indent="0">
              <a:buNone/>
            </a:pPr>
            <a:endParaRPr lang="en-US" sz="2500" dirty="0">
              <a:latin typeface="var(--code-font-family)"/>
            </a:endParaRPr>
          </a:p>
          <a:p>
            <a:pPr marL="411480" lvl="1" indent="0">
              <a:buNone/>
            </a:pPr>
            <a:r>
              <a:rPr lang="en-US" sz="2500" dirty="0">
                <a:latin typeface="var(--code-font-family)"/>
              </a:rPr>
              <a:t> </a:t>
            </a:r>
            <a:r>
              <a:rPr lang="en-US" sz="2500" b="1" dirty="0" err="1">
                <a:solidFill>
                  <a:schemeClr val="accent2">
                    <a:lumMod val="50000"/>
                  </a:schemeClr>
                </a:solidFill>
                <a:latin typeface="Courier New" panose="02070309020205020404" pitchFamily="49" charset="0"/>
              </a:rPr>
              <a:t>openCustom</a:t>
            </a:r>
            <a:r>
              <a:rPr lang="en-US" sz="2500" dirty="0">
                <a:solidFill>
                  <a:srgbClr val="4E5B6A"/>
                </a:solidFill>
                <a:latin typeface="Courier New" panose="02070309020205020404" pitchFamily="49" charset="0"/>
              </a:rPr>
              <a:t>()</a:t>
            </a:r>
            <a:r>
              <a:rPr lang="en-US" sz="2500" dirty="0">
                <a:latin typeface="var(--code-font-family)"/>
              </a:rPr>
              <a:t> </a:t>
            </a:r>
            <a:r>
              <a:rPr lang="en-US" sz="2500" dirty="0">
                <a:solidFill>
                  <a:srgbClr val="4E5B6A"/>
                </a:solidFill>
                <a:latin typeface="Courier New" panose="02070309020205020404" pitchFamily="49" charset="0"/>
              </a:rPr>
              <a:t>{</a:t>
            </a:r>
            <a:r>
              <a:rPr lang="en-US" sz="2500" dirty="0">
                <a:latin typeface="var(--code-font-family)"/>
              </a:rPr>
              <a:t> </a:t>
            </a:r>
          </a:p>
          <a:p>
            <a:pPr marL="777240" lvl="2" indent="0">
              <a:buNone/>
            </a:pPr>
            <a:r>
              <a:rPr lang="en-US" sz="2500" b="1" dirty="0" err="1">
                <a:solidFill>
                  <a:srgbClr val="F55073"/>
                </a:solidFill>
                <a:latin typeface="Courier New" panose="02070309020205020404" pitchFamily="49" charset="0"/>
              </a:rPr>
              <a:t>this</a:t>
            </a:r>
            <a:r>
              <a:rPr lang="en-US" sz="2500" b="1" dirty="0" err="1">
                <a:solidFill>
                  <a:srgbClr val="4E5B6A"/>
                </a:solidFill>
                <a:latin typeface="Courier New" panose="02070309020205020404" pitchFamily="49" charset="0"/>
              </a:rPr>
              <a:t>.</a:t>
            </a:r>
            <a:r>
              <a:rPr lang="en-US" sz="2500" b="1" dirty="0" err="1">
                <a:latin typeface="var(--code-font-family)"/>
              </a:rPr>
              <a:t>menu</a:t>
            </a:r>
            <a:r>
              <a:rPr lang="en-US" sz="2500" b="1" dirty="0" err="1">
                <a:solidFill>
                  <a:srgbClr val="4E5B6A"/>
                </a:solidFill>
                <a:latin typeface="Courier New" panose="02070309020205020404" pitchFamily="49" charset="0"/>
              </a:rPr>
              <a:t>.</a:t>
            </a:r>
            <a:r>
              <a:rPr lang="en-US" sz="2500" b="1" dirty="0" err="1">
                <a:solidFill>
                  <a:srgbClr val="FF6810"/>
                </a:solidFill>
                <a:latin typeface="Courier New" panose="02070309020205020404" pitchFamily="49" charset="0"/>
              </a:rPr>
              <a:t>enable</a:t>
            </a:r>
            <a:r>
              <a:rPr lang="en-US" sz="2500" b="1" dirty="0">
                <a:solidFill>
                  <a:srgbClr val="4E5B6A"/>
                </a:solidFill>
                <a:latin typeface="Courier New" panose="02070309020205020404" pitchFamily="49" charset="0"/>
              </a:rPr>
              <a:t>(</a:t>
            </a:r>
            <a:r>
              <a:rPr lang="en-US" sz="2500" b="1" dirty="0">
                <a:solidFill>
                  <a:srgbClr val="8454FF"/>
                </a:solidFill>
                <a:latin typeface="Courier New" panose="02070309020205020404" pitchFamily="49" charset="0"/>
              </a:rPr>
              <a:t>true</a:t>
            </a:r>
            <a:r>
              <a:rPr lang="en-US" sz="2500" b="1" dirty="0">
                <a:solidFill>
                  <a:srgbClr val="4E5B6A"/>
                </a:solidFill>
                <a:latin typeface="Courier New" panose="02070309020205020404" pitchFamily="49" charset="0"/>
              </a:rPr>
              <a:t>,</a:t>
            </a:r>
            <a:r>
              <a:rPr lang="en-US" sz="2500" b="1" dirty="0">
                <a:latin typeface="var(--code-font-family)"/>
              </a:rPr>
              <a:t> </a:t>
            </a:r>
            <a:r>
              <a:rPr lang="en-US" sz="2500" b="1" dirty="0">
                <a:solidFill>
                  <a:srgbClr val="42B983"/>
                </a:solidFill>
                <a:latin typeface="Courier New" panose="02070309020205020404" pitchFamily="49" charset="0"/>
              </a:rPr>
              <a:t>'custom'</a:t>
            </a:r>
            <a:r>
              <a:rPr lang="en-US" sz="2500" b="1" dirty="0">
                <a:solidFill>
                  <a:srgbClr val="4E5B6A"/>
                </a:solidFill>
                <a:latin typeface="Courier New" panose="02070309020205020404" pitchFamily="49" charset="0"/>
              </a:rPr>
              <a:t>);</a:t>
            </a:r>
            <a:r>
              <a:rPr lang="en-US" sz="2500" b="1" dirty="0">
                <a:latin typeface="var(--code-font-family)"/>
              </a:rPr>
              <a:t> </a:t>
            </a:r>
          </a:p>
          <a:p>
            <a:pPr marL="777240" lvl="2" indent="0">
              <a:buNone/>
            </a:pPr>
            <a:r>
              <a:rPr lang="en-US" sz="2500" b="1" dirty="0" err="1">
                <a:solidFill>
                  <a:srgbClr val="F55073"/>
                </a:solidFill>
                <a:latin typeface="Courier New" panose="02070309020205020404" pitchFamily="49" charset="0"/>
              </a:rPr>
              <a:t>this</a:t>
            </a:r>
            <a:r>
              <a:rPr lang="en-US" sz="2500" b="1" dirty="0" err="1">
                <a:solidFill>
                  <a:srgbClr val="4E5B6A"/>
                </a:solidFill>
                <a:latin typeface="Courier New" panose="02070309020205020404" pitchFamily="49" charset="0"/>
              </a:rPr>
              <a:t>.</a:t>
            </a:r>
            <a:r>
              <a:rPr lang="en-US" sz="2500" b="1" dirty="0" err="1">
                <a:latin typeface="var(--code-font-family)"/>
              </a:rPr>
              <a:t>menu</a:t>
            </a:r>
            <a:r>
              <a:rPr lang="en-US" sz="2500" b="1" dirty="0" err="1">
                <a:solidFill>
                  <a:srgbClr val="4E5B6A"/>
                </a:solidFill>
                <a:latin typeface="Courier New" panose="02070309020205020404" pitchFamily="49" charset="0"/>
              </a:rPr>
              <a:t>.</a:t>
            </a:r>
            <a:r>
              <a:rPr lang="en-US" sz="2500" b="1" dirty="0" err="1">
                <a:solidFill>
                  <a:srgbClr val="FF6810"/>
                </a:solidFill>
                <a:latin typeface="Courier New" panose="02070309020205020404" pitchFamily="49" charset="0"/>
              </a:rPr>
              <a:t>open</a:t>
            </a:r>
            <a:r>
              <a:rPr lang="en-US" sz="2500" b="1" dirty="0">
                <a:solidFill>
                  <a:srgbClr val="4E5B6A"/>
                </a:solidFill>
                <a:latin typeface="Courier New" panose="02070309020205020404" pitchFamily="49" charset="0"/>
              </a:rPr>
              <a:t>(</a:t>
            </a:r>
            <a:r>
              <a:rPr lang="en-US" sz="2500" b="1" dirty="0">
                <a:solidFill>
                  <a:srgbClr val="42B983"/>
                </a:solidFill>
                <a:latin typeface="Courier New" panose="02070309020205020404" pitchFamily="49" charset="0"/>
              </a:rPr>
              <a:t>'custom'</a:t>
            </a:r>
            <a:r>
              <a:rPr lang="en-US" sz="2500" b="1" dirty="0">
                <a:solidFill>
                  <a:srgbClr val="4E5B6A"/>
                </a:solidFill>
                <a:latin typeface="Courier New" panose="02070309020205020404" pitchFamily="49" charset="0"/>
              </a:rPr>
              <a:t>);</a:t>
            </a:r>
            <a:r>
              <a:rPr lang="en-US" sz="2500" b="1" dirty="0">
                <a:latin typeface="var(--code-font-family)"/>
              </a:rPr>
              <a:t> </a:t>
            </a:r>
          </a:p>
          <a:p>
            <a:pPr marL="411480" lvl="1" indent="0">
              <a:buNone/>
            </a:pPr>
            <a:r>
              <a:rPr lang="en-US" sz="2500" dirty="0">
                <a:solidFill>
                  <a:srgbClr val="4E5B6A"/>
                </a:solidFill>
                <a:latin typeface="Courier New" panose="02070309020205020404" pitchFamily="49" charset="0"/>
              </a:rPr>
              <a:t>}</a:t>
            </a:r>
          </a:p>
          <a:p>
            <a:pPr marL="114300" indent="0">
              <a:buNone/>
            </a:pPr>
            <a:r>
              <a:rPr lang="en-US" sz="2900" dirty="0">
                <a:latin typeface="var(--code-font-family)"/>
              </a:rPr>
              <a:t> </a:t>
            </a:r>
            <a:r>
              <a:rPr lang="en-US" sz="2900" dirty="0">
                <a:solidFill>
                  <a:srgbClr val="4E5B6A"/>
                </a:solidFill>
                <a:latin typeface="Courier New" panose="02070309020205020404" pitchFamily="49" charset="0"/>
              </a:rPr>
              <a:t>}</a:t>
            </a:r>
            <a:endParaRPr lang="en-US" sz="2900" dirty="0"/>
          </a:p>
        </p:txBody>
      </p:sp>
    </p:spTree>
    <p:extLst>
      <p:ext uri="{BB962C8B-B14F-4D97-AF65-F5344CB8AC3E}">
        <p14:creationId xmlns:p14="http://schemas.microsoft.com/office/powerpoint/2010/main" val="25421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Custom Menu</a:t>
            </a:r>
          </a:p>
        </p:txBody>
      </p:sp>
      <p:sp>
        <p:nvSpPr>
          <p:cNvPr id="3" name="Content Placeholder 2"/>
          <p:cNvSpPr>
            <a:spLocks noGrp="1"/>
          </p:cNvSpPr>
          <p:nvPr>
            <p:ph idx="1"/>
          </p:nvPr>
        </p:nvSpPr>
        <p:spPr/>
        <p:txBody>
          <a:bodyPr>
            <a:normAutofit/>
          </a:bodyPr>
          <a:lstStyle/>
          <a:p>
            <a:pPr marL="114300" indent="0">
              <a:buNone/>
            </a:pPr>
            <a:r>
              <a:rPr lang="en-US" sz="1400" dirty="0"/>
              <a:t>&lt;</a:t>
            </a:r>
            <a:r>
              <a:rPr lang="en-US" sz="1400" b="1" dirty="0">
                <a:solidFill>
                  <a:srgbClr val="C00000"/>
                </a:solidFill>
              </a:rPr>
              <a:t>ion-menu</a:t>
            </a:r>
            <a:r>
              <a:rPr lang="en-US" sz="1400" dirty="0"/>
              <a:t> side="start" </a:t>
            </a:r>
            <a:r>
              <a:rPr lang="en-US" sz="1400" b="1" dirty="0" err="1"/>
              <a:t>menuId</a:t>
            </a:r>
            <a:r>
              <a:rPr lang="en-US" sz="1400" dirty="0"/>
              <a:t>="</a:t>
            </a:r>
            <a:r>
              <a:rPr lang="en-US" sz="1400" b="1" dirty="0">
                <a:solidFill>
                  <a:schemeClr val="accent2">
                    <a:lumMod val="50000"/>
                  </a:schemeClr>
                </a:solidFill>
              </a:rPr>
              <a:t>custom</a:t>
            </a:r>
            <a:r>
              <a:rPr lang="en-US" sz="1400" dirty="0"/>
              <a:t>" </a:t>
            </a:r>
            <a:r>
              <a:rPr lang="en-US" sz="1400" b="1" dirty="0"/>
              <a:t>class</a:t>
            </a:r>
            <a:r>
              <a:rPr lang="en-US" sz="1400" dirty="0"/>
              <a:t>="</a:t>
            </a:r>
            <a:r>
              <a:rPr lang="en-US" sz="1400" b="1" dirty="0">
                <a:solidFill>
                  <a:schemeClr val="accent2">
                    <a:lumMod val="50000"/>
                  </a:schemeClr>
                </a:solidFill>
              </a:rPr>
              <a:t>my-custom-menu</a:t>
            </a:r>
            <a:r>
              <a:rPr lang="en-US" sz="1400" dirty="0"/>
              <a:t>"&gt;</a:t>
            </a:r>
          </a:p>
          <a:p>
            <a:pPr marL="114300" indent="0">
              <a:buNone/>
            </a:pPr>
            <a:r>
              <a:rPr lang="en-US" sz="1400" dirty="0"/>
              <a:t>  &lt;ion-header&gt;</a:t>
            </a:r>
          </a:p>
          <a:p>
            <a:pPr marL="114300" indent="0">
              <a:buNone/>
            </a:pPr>
            <a:r>
              <a:rPr lang="en-US" sz="1400" dirty="0"/>
              <a:t>    &lt;ion-toolbar color="tertiary"&gt;</a:t>
            </a:r>
          </a:p>
          <a:p>
            <a:pPr marL="114300" indent="0">
              <a:buNone/>
            </a:pPr>
            <a:r>
              <a:rPr lang="en-US" sz="1400" dirty="0"/>
              <a:t>      &lt;ion-title&gt;Custom Menu&lt;/ion-title&gt;</a:t>
            </a:r>
          </a:p>
          <a:p>
            <a:pPr marL="114300" indent="0">
              <a:buNone/>
            </a:pPr>
            <a:r>
              <a:rPr lang="en-US" sz="1400" dirty="0"/>
              <a:t>    &lt;/ion-toolbar&gt;</a:t>
            </a:r>
          </a:p>
          <a:p>
            <a:pPr marL="114300" indent="0">
              <a:buNone/>
            </a:pPr>
            <a:r>
              <a:rPr lang="en-US" sz="1400" dirty="0"/>
              <a:t>  &lt;/ion-header&gt;</a:t>
            </a:r>
          </a:p>
          <a:p>
            <a:pPr marL="114300" indent="0">
              <a:buNone/>
            </a:pPr>
            <a:r>
              <a:rPr lang="en-US" sz="1400" dirty="0"/>
              <a:t>  &lt;ion-content&gt;</a:t>
            </a:r>
          </a:p>
          <a:p>
            <a:pPr marL="114300" indent="0">
              <a:buNone/>
            </a:pPr>
            <a:r>
              <a:rPr lang="en-US" sz="1400" dirty="0"/>
              <a:t>    &lt;ion-list&gt;</a:t>
            </a:r>
          </a:p>
          <a:p>
            <a:pPr marL="114300" indent="0">
              <a:buNone/>
            </a:pPr>
            <a:r>
              <a:rPr lang="en-US" sz="1400" dirty="0"/>
              <a:t>      &lt;ion-item&gt;Menu Item&lt;/ion-item&gt;</a:t>
            </a:r>
          </a:p>
          <a:p>
            <a:pPr marL="114300" indent="0">
              <a:buNone/>
            </a:pPr>
            <a:r>
              <a:rPr lang="en-US" sz="1400" dirty="0"/>
              <a:t>      &lt;ion-item&gt;Menu Item&lt;/ion-item&gt;</a:t>
            </a:r>
          </a:p>
          <a:p>
            <a:pPr marL="114300" indent="0">
              <a:buNone/>
            </a:pPr>
            <a:r>
              <a:rPr lang="en-US" sz="1400" dirty="0"/>
              <a:t>      &lt;ion-item&gt;Menu Item&lt;/ion-item&gt;</a:t>
            </a:r>
          </a:p>
          <a:p>
            <a:pPr marL="114300" indent="0">
              <a:buNone/>
            </a:pPr>
            <a:r>
              <a:rPr lang="en-US" sz="1400" dirty="0"/>
              <a:t>&lt;/ion-list&gt;</a:t>
            </a:r>
          </a:p>
          <a:p>
            <a:pPr marL="114300" indent="0">
              <a:buNone/>
            </a:pPr>
            <a:r>
              <a:rPr lang="en-US" sz="1400" dirty="0"/>
              <a:t>  &lt;/ion-content&gt;</a:t>
            </a:r>
          </a:p>
          <a:p>
            <a:pPr marL="114300" indent="0">
              <a:buNone/>
            </a:pPr>
            <a:r>
              <a:rPr lang="en-US" sz="1400" dirty="0"/>
              <a:t>&lt;/</a:t>
            </a:r>
            <a:r>
              <a:rPr lang="en-US" sz="1400" b="1" dirty="0">
                <a:solidFill>
                  <a:srgbClr val="C00000"/>
                </a:solidFill>
              </a:rPr>
              <a:t>ion-menu</a:t>
            </a:r>
            <a:r>
              <a:rPr lang="en-US" sz="1400" dirty="0"/>
              <a:t>&gt;</a:t>
            </a:r>
          </a:p>
          <a:p>
            <a:pPr marL="114300" indent="0">
              <a:buNone/>
            </a:pPr>
            <a:endParaRPr lang="en-US" sz="1400" dirty="0"/>
          </a:p>
          <a:p>
            <a:pPr marL="114300" indent="0">
              <a:buNone/>
            </a:pPr>
            <a:r>
              <a:rPr lang="en-US" sz="1400" b="1" u="sng" dirty="0">
                <a:solidFill>
                  <a:srgbClr val="C00000"/>
                </a:solidFill>
              </a:rPr>
              <a:t>CSS:</a:t>
            </a:r>
          </a:p>
          <a:p>
            <a:pPr marL="114300" indent="0">
              <a:buNone/>
            </a:pPr>
            <a:r>
              <a:rPr lang="en-US" sz="1400" dirty="0">
                <a:solidFill>
                  <a:srgbClr val="FF6810"/>
                </a:solidFill>
                <a:latin typeface="Courier New" panose="02070309020205020404" pitchFamily="49" charset="0"/>
              </a:rPr>
              <a:t>.</a:t>
            </a:r>
            <a:r>
              <a:rPr lang="en-US" sz="1400" b="1" dirty="0">
                <a:solidFill>
                  <a:srgbClr val="FF6810"/>
                </a:solidFill>
                <a:latin typeface="Courier New" panose="02070309020205020404" pitchFamily="49" charset="0"/>
              </a:rPr>
              <a:t>my-custom-menu</a:t>
            </a:r>
            <a:r>
              <a:rPr lang="en-US" sz="1400" dirty="0">
                <a:latin typeface="var(--code-font-family)"/>
              </a:rPr>
              <a:t> </a:t>
            </a:r>
            <a:r>
              <a:rPr lang="en-US" sz="1400" dirty="0">
                <a:solidFill>
                  <a:srgbClr val="4E5B6A"/>
                </a:solidFill>
                <a:latin typeface="Courier New" panose="02070309020205020404" pitchFamily="49" charset="0"/>
              </a:rPr>
              <a:t>{</a:t>
            </a:r>
            <a:r>
              <a:rPr lang="en-US" sz="1400" dirty="0">
                <a:latin typeface="var(--code-font-family)"/>
              </a:rPr>
              <a:t> </a:t>
            </a:r>
            <a:r>
              <a:rPr lang="en-US" sz="1400" b="1" dirty="0">
                <a:solidFill>
                  <a:srgbClr val="8454FF"/>
                </a:solidFill>
                <a:latin typeface="Courier New" panose="02070309020205020404" pitchFamily="49" charset="0"/>
              </a:rPr>
              <a:t>--width</a:t>
            </a:r>
            <a:r>
              <a:rPr lang="en-US" sz="1400" dirty="0">
                <a:solidFill>
                  <a:srgbClr val="4E5B6A"/>
                </a:solidFill>
                <a:latin typeface="Courier New" panose="02070309020205020404" pitchFamily="49" charset="0"/>
              </a:rPr>
              <a:t>:</a:t>
            </a:r>
            <a:r>
              <a:rPr lang="en-US" sz="1400" dirty="0">
                <a:latin typeface="var(--code-font-family)"/>
              </a:rPr>
              <a:t> 500px</a:t>
            </a:r>
            <a:r>
              <a:rPr lang="en-US" sz="1400" dirty="0">
                <a:solidFill>
                  <a:srgbClr val="4E5B6A"/>
                </a:solidFill>
                <a:latin typeface="Courier New" panose="02070309020205020404" pitchFamily="49" charset="0"/>
              </a:rPr>
              <a:t>;</a:t>
            </a:r>
            <a:r>
              <a:rPr lang="en-US" sz="1400" dirty="0">
                <a:latin typeface="var(--code-font-family)"/>
              </a:rPr>
              <a:t> </a:t>
            </a:r>
            <a:r>
              <a:rPr lang="en-US" sz="1400" dirty="0">
                <a:solidFill>
                  <a:srgbClr val="4E5B6A"/>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275980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a:t>
            </a:r>
          </a:p>
        </p:txBody>
      </p:sp>
      <p:sp>
        <p:nvSpPr>
          <p:cNvPr id="3" name="Content Placeholder 2"/>
          <p:cNvSpPr>
            <a:spLocks noGrp="1"/>
          </p:cNvSpPr>
          <p:nvPr>
            <p:ph idx="1"/>
          </p:nvPr>
        </p:nvSpPr>
        <p:spPr/>
        <p:txBody>
          <a:bodyPr>
            <a:normAutofit/>
          </a:bodyPr>
          <a:lstStyle/>
          <a:p>
            <a:pPr marL="114300" indent="0">
              <a:buNone/>
            </a:pPr>
            <a:r>
              <a:rPr lang="en-US" sz="1800" b="1" dirty="0">
                <a:latin typeface="Sitka Heading" panose="02000505000000020004" pitchFamily="2" charset="0"/>
                <a:cs typeface="Courier New" panose="02070309020205020404" pitchFamily="49" charset="0"/>
              </a:rPr>
              <a:t>&gt;&gt;</a:t>
            </a:r>
            <a:r>
              <a:rPr lang="en-US" sz="1600" b="1" dirty="0">
                <a:latin typeface="Century" panose="02040604050505020304" pitchFamily="18" charset="0"/>
                <a:cs typeface="Courier New" panose="02070309020205020404" pitchFamily="49" charset="0"/>
              </a:rPr>
              <a:t>   </a:t>
            </a:r>
            <a:r>
              <a:rPr lang="en-US" sz="1800" b="1" dirty="0">
                <a:solidFill>
                  <a:schemeClr val="accent2">
                    <a:lumMod val="50000"/>
                  </a:schemeClr>
                </a:solidFill>
                <a:latin typeface="Sitka Heading" panose="02000505000000020004" pitchFamily="2" charset="0"/>
                <a:cs typeface="Courier New" panose="02070309020205020404" pitchFamily="49" charset="0"/>
              </a:rPr>
              <a:t>ionic   start   </a:t>
            </a:r>
            <a:r>
              <a:rPr lang="en-US" sz="1800" b="1" dirty="0" err="1">
                <a:latin typeface="Sitka Heading" panose="02000505000000020004" pitchFamily="2" charset="0"/>
                <a:cs typeface="Courier New" panose="02070309020205020404" pitchFamily="49" charset="0"/>
              </a:rPr>
              <a:t>sideMenuApp</a:t>
            </a:r>
            <a:r>
              <a:rPr lang="en-US" sz="1800" b="1" dirty="0">
                <a:solidFill>
                  <a:schemeClr val="accent2">
                    <a:lumMod val="50000"/>
                  </a:schemeClr>
                </a:solidFill>
                <a:latin typeface="Sitka Heading" panose="02000505000000020004" pitchFamily="2" charset="0"/>
                <a:cs typeface="Courier New" panose="02070309020205020404" pitchFamily="49" charset="0"/>
              </a:rPr>
              <a:t>  </a:t>
            </a:r>
            <a:r>
              <a:rPr lang="en-US" sz="1800" b="1" dirty="0" err="1">
                <a:solidFill>
                  <a:schemeClr val="accent2">
                    <a:lumMod val="50000"/>
                  </a:schemeClr>
                </a:solidFill>
                <a:latin typeface="Sitka Heading" panose="02000505000000020004" pitchFamily="2" charset="0"/>
                <a:cs typeface="Courier New" panose="02070309020205020404" pitchFamily="49" charset="0"/>
              </a:rPr>
              <a:t>sidemenu</a:t>
            </a:r>
            <a:endParaRPr lang="en-US" sz="1800" b="1" dirty="0">
              <a:solidFill>
                <a:schemeClr val="accent2">
                  <a:lumMod val="50000"/>
                </a:schemeClr>
              </a:solidFill>
              <a:latin typeface="Sitka Heading" panose="02000505000000020004" pitchFamily="2" charset="0"/>
              <a:cs typeface="Courier New" panose="02070309020205020404" pitchFamily="49" charset="0"/>
            </a:endParaRPr>
          </a:p>
          <a:p>
            <a:pPr marL="114300" indent="0">
              <a:buNone/>
            </a:pPr>
            <a:endParaRPr lang="en-US" sz="1600" b="1" i="1" dirty="0">
              <a:latin typeface="Courier New" panose="02070309020205020404" pitchFamily="49" charset="0"/>
              <a:cs typeface="Courier New" panose="02070309020205020404" pitchFamily="49" charset="0"/>
            </a:endParaRPr>
          </a:p>
          <a:p>
            <a:pPr marL="114300" indent="0">
              <a:buNone/>
            </a:pPr>
            <a:r>
              <a:rPr lang="en-US" sz="1600" b="1" dirty="0">
                <a:cs typeface="Courier New" panose="02070309020205020404" pitchFamily="49" charset="0"/>
              </a:rPr>
              <a:t>This will generate an App project with </a:t>
            </a:r>
            <a:r>
              <a:rPr lang="en-US" sz="1600" b="1" i="1" dirty="0" err="1">
                <a:solidFill>
                  <a:srgbClr val="C00000"/>
                </a:solidFill>
                <a:latin typeface="Courier New" panose="02070309020205020404" pitchFamily="49" charset="0"/>
                <a:cs typeface="Courier New" panose="02070309020205020404" pitchFamily="49" charset="0"/>
              </a:rPr>
              <a:t>sideMenu</a:t>
            </a:r>
            <a:r>
              <a:rPr lang="en-US" sz="1600" b="1" dirty="0">
                <a:cs typeface="Courier New" panose="02070309020205020404" pitchFamily="49" charset="0"/>
              </a:rPr>
              <a:t> template.</a:t>
            </a:r>
          </a:p>
          <a:p>
            <a:pPr marL="114300" indent="0">
              <a:buNone/>
            </a:pPr>
            <a:endParaRPr lang="en-US" sz="1600" b="1" i="1" dirty="0">
              <a:latin typeface="Courier New" panose="02070309020205020404" pitchFamily="49" charset="0"/>
              <a:cs typeface="Courier New" panose="02070309020205020404" pitchFamily="49" charset="0"/>
            </a:endParaRPr>
          </a:p>
          <a:p>
            <a:pPr marL="114300" indent="0">
              <a:buNone/>
            </a:pPr>
            <a:r>
              <a:rPr lang="en-US" sz="1600" b="1" i="1" dirty="0">
                <a:solidFill>
                  <a:schemeClr val="accent2">
                    <a:lumMod val="50000"/>
                  </a:schemeClr>
                </a:solidFill>
                <a:latin typeface="Courier New" panose="02070309020205020404" pitchFamily="49" charset="0"/>
                <a:cs typeface="Courier New" panose="02070309020205020404" pitchFamily="49" charset="0"/>
              </a:rPr>
              <a:t>&lt;ion-Menu&gt; </a:t>
            </a:r>
            <a:r>
              <a:rPr lang="en-US" sz="1600" b="1" dirty="0">
                <a:latin typeface="Courier New" panose="02070309020205020404" pitchFamily="49" charset="0"/>
                <a:cs typeface="Courier New" panose="02070309020205020404" pitchFamily="49" charset="0"/>
              </a:rPr>
              <a:t>properties</a:t>
            </a:r>
            <a:r>
              <a:rPr lang="en-US" sz="1600" b="1" i="1" dirty="0">
                <a:latin typeface="Courier New" panose="02070309020205020404" pitchFamily="49" charset="0"/>
                <a:cs typeface="Courier New" panose="02070309020205020404" pitchFamily="49" charset="0"/>
              </a:rPr>
              <a:t>:</a:t>
            </a:r>
          </a:p>
          <a:p>
            <a:pPr>
              <a:buClr>
                <a:schemeClr val="accent2">
                  <a:lumMod val="50000"/>
                </a:schemeClr>
              </a:buClr>
            </a:pPr>
            <a:r>
              <a:rPr lang="en-US" sz="1800" b="1" dirty="0" err="1"/>
              <a:t>menuId</a:t>
            </a:r>
            <a:r>
              <a:rPr lang="en-US" sz="1800" b="1" dirty="0"/>
              <a:t>:</a:t>
            </a:r>
            <a:r>
              <a:rPr lang="en-US" sz="1800" dirty="0"/>
              <a:t>.(string)</a:t>
            </a:r>
            <a:r>
              <a:rPr lang="en-US" sz="1800" b="1" dirty="0"/>
              <a:t>  </a:t>
            </a:r>
            <a:r>
              <a:rPr lang="en-US" sz="1800" dirty="0"/>
              <a:t>An id for the menu</a:t>
            </a:r>
          </a:p>
          <a:p>
            <a:pPr>
              <a:buClr>
                <a:schemeClr val="accent2">
                  <a:lumMod val="50000"/>
                </a:schemeClr>
              </a:buClr>
            </a:pPr>
            <a:r>
              <a:rPr lang="en-US" sz="1800" b="1" dirty="0"/>
              <a:t>disabled</a:t>
            </a:r>
            <a:r>
              <a:rPr lang="en-US" sz="1800" dirty="0"/>
              <a:t>: (Boolean) true, the menu is disabled.</a:t>
            </a:r>
          </a:p>
          <a:p>
            <a:pPr>
              <a:buClr>
                <a:schemeClr val="accent2">
                  <a:lumMod val="50000"/>
                </a:schemeClr>
              </a:buClr>
            </a:pPr>
            <a:r>
              <a:rPr lang="en-US" sz="1800" b="1" dirty="0" err="1"/>
              <a:t>maxEdgeStart</a:t>
            </a:r>
            <a:r>
              <a:rPr lang="en-US" sz="1800" b="1" dirty="0">
                <a:sym typeface="Wingdings" panose="05000000000000000000" pitchFamily="2" charset="2"/>
              </a:rPr>
              <a:t>: (number)</a:t>
            </a:r>
            <a:r>
              <a:rPr lang="en-US" sz="1800" b="1" dirty="0"/>
              <a:t>  </a:t>
            </a:r>
            <a:r>
              <a:rPr lang="en-US" sz="1800" dirty="0"/>
              <a:t>the edge threshold for dragging the menu open. If a drag/swipe happens over this value, the menu is not triggered.</a:t>
            </a:r>
          </a:p>
          <a:p>
            <a:pPr>
              <a:buClr>
                <a:schemeClr val="accent2">
                  <a:lumMod val="50000"/>
                </a:schemeClr>
              </a:buClr>
            </a:pPr>
            <a:r>
              <a:rPr lang="en-US" sz="1800" b="1" dirty="0"/>
              <a:t>Side: </a:t>
            </a:r>
            <a:r>
              <a:rPr lang="en-US" sz="1800" dirty="0"/>
              <a:t>("end" | "start“) Which side of the view the menu should be placed.</a:t>
            </a:r>
          </a:p>
          <a:p>
            <a:pPr>
              <a:buClr>
                <a:schemeClr val="accent2">
                  <a:lumMod val="50000"/>
                </a:schemeClr>
              </a:buClr>
            </a:pPr>
            <a:endParaRPr lang="en-US" sz="1800" dirty="0"/>
          </a:p>
          <a:p>
            <a:pPr>
              <a:buClr>
                <a:schemeClr val="accent2">
                  <a:lumMod val="50000"/>
                </a:schemeClr>
              </a:buClr>
            </a:pPr>
            <a:r>
              <a:rPr lang="en-US" sz="1800" b="1" dirty="0" err="1"/>
              <a:t>swipeGesture</a:t>
            </a:r>
            <a:r>
              <a:rPr lang="en-US" sz="1800" b="1" dirty="0"/>
              <a:t>:</a:t>
            </a:r>
            <a:r>
              <a:rPr lang="en-US" b="1" dirty="0"/>
              <a:t> </a:t>
            </a:r>
            <a:r>
              <a:rPr lang="en-US" sz="1800" dirty="0"/>
              <a:t>If true, swiping the menu is enabled.</a:t>
            </a:r>
          </a:p>
          <a:p>
            <a:pPr>
              <a:buClr>
                <a:schemeClr val="accent2">
                  <a:lumMod val="50000"/>
                </a:schemeClr>
              </a:buClr>
            </a:pPr>
            <a:r>
              <a:rPr lang="en-US" sz="1800" b="1" dirty="0"/>
              <a:t>type:</a:t>
            </a:r>
            <a:r>
              <a:rPr lang="en-US" sz="1800" dirty="0"/>
              <a:t> (string) The display type of the menu. Available options: "overlay", "reveal", "push"</a:t>
            </a:r>
            <a:endParaRPr lang="en-US" sz="1800" i="1" dirty="0">
              <a:latin typeface="Courier New" panose="02070309020205020404" pitchFamily="49" charset="0"/>
              <a:cs typeface="Courier New" panose="02070309020205020404" pitchFamily="49" charset="0"/>
            </a:endParaRPr>
          </a:p>
          <a:p>
            <a:pPr marL="114300" indent="0">
              <a:buNone/>
            </a:pPr>
            <a:endParaRPr lang="en-US" sz="1600" b="1" i="1" dirty="0">
              <a:latin typeface="Courier New" panose="02070309020205020404" pitchFamily="49" charset="0"/>
              <a:cs typeface="Courier New" panose="02070309020205020404" pitchFamily="49" charset="0"/>
            </a:endParaRPr>
          </a:p>
          <a:p>
            <a:pPr marL="114300" indent="0">
              <a:buNone/>
            </a:pPr>
            <a:endParaRPr lang="en-US" sz="16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79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App.component.ts</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AppComponent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appPages</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title: </a:t>
            </a:r>
            <a:r>
              <a:rPr lang="en-US" dirty="0">
                <a:solidFill>
                  <a:srgbClr val="A31515"/>
                </a:solidFill>
                <a:latin typeface="Consolas" panose="020B0609020204030204" pitchFamily="49" charset="0"/>
              </a:rPr>
              <a:t>'Home'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url: </a:t>
            </a:r>
            <a:r>
              <a:rPr lang="en-US" dirty="0">
                <a:solidFill>
                  <a:srgbClr val="A31515"/>
                </a:solidFill>
                <a:latin typeface="Consolas" panose="020B0609020204030204" pitchFamily="49" charset="0"/>
              </a:rPr>
              <a:t>'/home'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icon: </a:t>
            </a:r>
            <a:r>
              <a:rPr lang="en-US" dirty="0">
                <a:solidFill>
                  <a:srgbClr val="A31515"/>
                </a:solidFill>
                <a:latin typeface="Consolas" panose="020B0609020204030204" pitchFamily="49" charset="0"/>
              </a:rPr>
              <a:t>'home'</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title: </a:t>
            </a:r>
            <a:r>
              <a:rPr lang="en-US" dirty="0">
                <a:solidFill>
                  <a:srgbClr val="A31515"/>
                </a:solidFill>
                <a:latin typeface="Consolas" panose="020B0609020204030204" pitchFamily="49" charset="0"/>
              </a:rPr>
              <a:t>'List'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url: </a:t>
            </a:r>
            <a:r>
              <a:rPr lang="en-US" dirty="0">
                <a:solidFill>
                  <a:srgbClr val="A31515"/>
                </a:solidFill>
                <a:latin typeface="Consolas" panose="020B0609020204030204" pitchFamily="49" charset="0"/>
              </a:rPr>
              <a:t>'/list'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icon: </a:t>
            </a:r>
            <a:r>
              <a:rPr lang="en-US" dirty="0">
                <a:solidFill>
                  <a:srgbClr val="A31515"/>
                </a:solidFill>
                <a:latin typeface="Consolas" panose="020B0609020204030204" pitchFamily="49" charset="0"/>
              </a:rPr>
              <a:t>'list'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platform: Platform,</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splashScreen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SplashScreen</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statusBar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StatusBar</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.initializeApp</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initializeApp</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.platform.ready</a:t>
            </a:r>
            <a:r>
              <a:rPr lang="en-US" dirty="0">
                <a:solidFill>
                  <a:srgbClr val="000000"/>
                </a:solidFill>
                <a:latin typeface="Consolas" panose="020B0609020204030204" pitchFamily="49" charset="0"/>
              </a:rPr>
              <a:t>().then(()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.statusBar.styleDefault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.splashScreen.hide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328076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App.component.html</a:t>
            </a:r>
          </a:p>
        </p:txBody>
      </p:sp>
      <p:sp>
        <p:nvSpPr>
          <p:cNvPr id="3" name="Content Placeholder 2"/>
          <p:cNvSpPr>
            <a:spLocks noGrp="1"/>
          </p:cNvSpPr>
          <p:nvPr>
            <p:ph idx="1"/>
          </p:nvPr>
        </p:nvSpPr>
        <p:spPr>
          <a:xfrm>
            <a:off x="304800" y="1219200"/>
            <a:ext cx="8458200" cy="5486400"/>
          </a:xfrm>
        </p:spPr>
        <p:txBody>
          <a:bodyPr>
            <a:noAutofit/>
          </a:bodyPr>
          <a:lstStyle/>
          <a:p>
            <a:pPr marL="114300" indent="0">
              <a:spcBef>
                <a:spcPts val="0"/>
              </a:spcBef>
              <a:buNone/>
            </a:pPr>
            <a:r>
              <a:rPr lang="en-US" sz="1600" dirty="0">
                <a:solidFill>
                  <a:srgbClr val="800000"/>
                </a:solidFill>
                <a:latin typeface="Consolas" panose="020B0609020204030204" pitchFamily="49" charset="0"/>
              </a:rPr>
              <a:t>&lt;ion-app&gt;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&lt;ion-split-pane&gt;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b="1" dirty="0">
                <a:latin typeface="Consolas" panose="020B0609020204030204" pitchFamily="49" charset="0"/>
              </a:rPr>
              <a:t>ion-menu</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"overlay"</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&lt;ion-header&gt;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&lt;ion-toolbar&gt;</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&lt;ion-title&gt;</a:t>
            </a:r>
            <a:r>
              <a:rPr lang="en-US" sz="1600" dirty="0">
                <a:solidFill>
                  <a:srgbClr val="000000"/>
                </a:solidFill>
                <a:latin typeface="Consolas" panose="020B0609020204030204" pitchFamily="49" charset="0"/>
              </a:rPr>
              <a:t>Menu</a:t>
            </a:r>
            <a:r>
              <a:rPr lang="en-US" sz="1600" dirty="0">
                <a:solidFill>
                  <a:srgbClr val="800000"/>
                </a:solidFill>
                <a:latin typeface="Consolas" panose="020B0609020204030204" pitchFamily="49" charset="0"/>
              </a:rPr>
              <a:t>&lt;/ion-title&gt;</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&lt;/ion-toolbar&gt;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&lt;/ion-header&gt;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&lt;ion-content&gt;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dirty="0">
                <a:latin typeface="Consolas" panose="020B0609020204030204" pitchFamily="49" charset="0"/>
              </a:rPr>
              <a:t>ion-list</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b="1" dirty="0">
                <a:latin typeface="Consolas" panose="020B0609020204030204" pitchFamily="49" charset="0"/>
              </a:rPr>
              <a:t>ion-menu-toggle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auto-hide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ngFor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"let p of </a:t>
            </a:r>
            <a:r>
              <a:rPr lang="en-US" sz="1600" dirty="0" err="1">
                <a:solidFill>
                  <a:srgbClr val="0000FF"/>
                </a:solidFill>
                <a:latin typeface="Consolas" panose="020B0609020204030204" pitchFamily="49" charset="0"/>
              </a:rPr>
              <a:t>appPages</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b="1" dirty="0">
                <a:solidFill>
                  <a:srgbClr val="800000"/>
                </a:solidFill>
                <a:latin typeface="Consolas" panose="020B0609020204030204" pitchFamily="49" charset="0"/>
              </a:rPr>
              <a:t>ion-item</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routerDirection</a:t>
            </a:r>
            <a:r>
              <a:rPr lang="en-US" sz="1600" dirty="0">
                <a:solidFill>
                  <a:srgbClr val="FF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"'root'"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routerLink</a:t>
            </a:r>
            <a:r>
              <a:rPr lang="en-US" sz="1600" dirty="0">
                <a:solidFill>
                  <a:srgbClr val="FF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"[p.url]"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&lt;ion-icon</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slot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"start"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p.icon</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&gt;&lt;/ion-icon&gt;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&lt;ion-label&gt;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p.title</a:t>
            </a: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&lt;/ion-label&gt;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&lt;/ion-item&gt;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b="1" dirty="0">
                <a:latin typeface="Consolas" panose="020B0609020204030204" pitchFamily="49" charset="0"/>
              </a:rPr>
              <a:t>ion-menu-toggle</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&lt;/ion-list&gt;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&lt;/ion-content&gt;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a:t>
            </a:r>
            <a:r>
              <a:rPr lang="en-US" sz="1600" b="1" dirty="0">
                <a:latin typeface="Consolas" panose="020B0609020204030204" pitchFamily="49" charset="0"/>
              </a:rPr>
              <a:t>ion-menu</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&lt;ion-router-outlet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main</a:t>
            </a:r>
            <a:r>
              <a:rPr lang="en-US" sz="1600" dirty="0">
                <a:solidFill>
                  <a:srgbClr val="800000"/>
                </a:solidFill>
                <a:latin typeface="Consolas" panose="020B0609020204030204" pitchFamily="49" charset="0"/>
              </a:rPr>
              <a:t>&gt;&lt;/ion-router-outlet&gt;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&lt;/ion-split-pane&gt;</a:t>
            </a:r>
            <a:endParaRPr lang="en-US" sz="1600" dirty="0">
              <a:solidFill>
                <a:srgbClr val="000000"/>
              </a:solidFill>
              <a:latin typeface="Consolas" panose="020B0609020204030204" pitchFamily="49" charset="0"/>
            </a:endParaRPr>
          </a:p>
          <a:p>
            <a:pPr marL="114300" indent="0">
              <a:spcBef>
                <a:spcPts val="0"/>
              </a:spcBef>
              <a:buNone/>
            </a:pPr>
            <a:r>
              <a:rPr lang="en-US" sz="1600" dirty="0">
                <a:solidFill>
                  <a:srgbClr val="800000"/>
                </a:solidFill>
                <a:latin typeface="Consolas" panose="020B0609020204030204" pitchFamily="49" charset="0"/>
              </a:rPr>
              <a:t>&lt;/ion-app&gt;</a:t>
            </a:r>
            <a:endParaRPr lang="en-US" sz="1600" dirty="0"/>
          </a:p>
        </p:txBody>
      </p:sp>
    </p:spTree>
    <p:extLst>
      <p:ext uri="{BB962C8B-B14F-4D97-AF65-F5344CB8AC3E}">
        <p14:creationId xmlns:p14="http://schemas.microsoft.com/office/powerpoint/2010/main" val="186298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p:txBody>
          <a:bodyPr>
            <a:normAutofit/>
          </a:bodyPr>
          <a:lstStyle/>
          <a:p>
            <a:pPr marL="114300" indent="0">
              <a:buNone/>
            </a:pPr>
            <a:r>
              <a:rPr lang="en-US" sz="1800" dirty="0">
                <a:solidFill>
                  <a:srgbClr val="800000"/>
                </a:solidFill>
                <a:latin typeface="Consolas" panose="020B0609020204030204" pitchFamily="49" charset="0"/>
              </a:rPr>
              <a:t>&lt;ion-header&gt;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&lt;ion-toolbar&gt;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&lt;ion-buttons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slot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"start"</a:t>
            </a:r>
            <a:r>
              <a:rPr lang="en-US" sz="1800" dirty="0">
                <a:solidFill>
                  <a:srgbClr val="800000"/>
                </a:solidFill>
                <a:latin typeface="Consolas" panose="020B0609020204030204" pitchFamily="49" charset="0"/>
              </a:rPr>
              <a:t>&gt;</a:t>
            </a:r>
          </a:p>
          <a:p>
            <a:pPr marL="114300" indent="0">
              <a:buNone/>
            </a:pPr>
            <a:r>
              <a:rPr lang="en-US" sz="1800" dirty="0">
                <a:solidFill>
                  <a:srgbClr val="000000"/>
                </a:solidFill>
                <a:latin typeface="Consolas" panose="020B0609020204030204" pitchFamily="49" charset="0"/>
              </a:rPr>
              <a:t>      </a:t>
            </a:r>
            <a:r>
              <a:rPr lang="en-US" sz="1800" b="1" dirty="0">
                <a:latin typeface="Consolas" panose="020B0609020204030204" pitchFamily="49" charset="0"/>
              </a:rPr>
              <a:t>&lt;ion-menu-button&gt;&lt;/ion-menu-button&gt; </a:t>
            </a:r>
            <a:r>
              <a:rPr lang="en-US" sz="1800" dirty="0">
                <a:solidFill>
                  <a:srgbClr val="000000"/>
                </a:solidFill>
                <a:latin typeface="Consolas" panose="020B0609020204030204" pitchFamily="49" charset="0"/>
              </a:rPr>
              <a:t>   </a:t>
            </a: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&lt;/ion-buttons&gt;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&lt;ion-title&gt;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      Home</a:t>
            </a: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&lt;/ion-title&gt;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&lt;/ion-toolbar&gt;</a:t>
            </a:r>
            <a:endParaRPr lang="en-US" sz="1800" dirty="0">
              <a:solidFill>
                <a:srgbClr val="000000"/>
              </a:solidFill>
              <a:latin typeface="Consolas" panose="020B0609020204030204" pitchFamily="49" charset="0"/>
            </a:endParaRPr>
          </a:p>
          <a:p>
            <a:pPr marL="114300" indent="0">
              <a:buNone/>
            </a:pPr>
            <a:r>
              <a:rPr lang="en-US" sz="1800" dirty="0">
                <a:solidFill>
                  <a:srgbClr val="800000"/>
                </a:solidFill>
                <a:latin typeface="Consolas" panose="020B0609020204030204" pitchFamily="49" charset="0"/>
              </a:rPr>
              <a:t>&lt;/ion-header&gt;</a:t>
            </a:r>
            <a:endParaRPr lang="en-US" sz="1800" dirty="0">
              <a:solidFill>
                <a:srgbClr val="000000"/>
              </a:solidFill>
              <a:latin typeface="Consolas" panose="020B0609020204030204" pitchFamily="49" charset="0"/>
            </a:endParaRPr>
          </a:p>
          <a:p>
            <a:pPr marL="114300" indent="0">
              <a:buNone/>
            </a:pPr>
            <a:endParaRPr lang="en-US" sz="1800" dirty="0"/>
          </a:p>
        </p:txBody>
      </p:sp>
    </p:spTree>
    <p:extLst>
      <p:ext uri="{BB962C8B-B14F-4D97-AF65-F5344CB8AC3E}">
        <p14:creationId xmlns:p14="http://schemas.microsoft.com/office/powerpoint/2010/main" val="17449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543800" cy="2822575"/>
          </a:xfrm>
        </p:spPr>
        <p:txBody>
          <a:bodyPr/>
          <a:lstStyle/>
          <a:p>
            <a:r>
              <a:rPr lang="en-US" sz="4800" b="1" dirty="0">
                <a:solidFill>
                  <a:schemeClr val="tx1"/>
                </a:solidFill>
              </a:rPr>
              <a:t>How would you create an App with both </a:t>
            </a:r>
            <a:r>
              <a:rPr lang="en-US" sz="4800" b="1" dirty="0">
                <a:solidFill>
                  <a:srgbClr val="C00000"/>
                </a:solidFill>
              </a:rPr>
              <a:t>Tabs</a:t>
            </a:r>
            <a:r>
              <a:rPr lang="en-US" sz="4800" b="1" dirty="0">
                <a:solidFill>
                  <a:schemeClr val="tx1"/>
                </a:solidFill>
              </a:rPr>
              <a:t> and </a:t>
            </a:r>
            <a:r>
              <a:rPr lang="en-US" sz="4800" b="1" dirty="0" err="1">
                <a:solidFill>
                  <a:srgbClr val="C00000"/>
                </a:solidFill>
              </a:rPr>
              <a:t>SideMenu</a:t>
            </a:r>
            <a:r>
              <a:rPr lang="en-US" sz="4800" b="1" dirty="0">
                <a:solidFill>
                  <a:schemeClr val="tx1"/>
                </a:solidFill>
              </a:rPr>
              <a:t>?</a:t>
            </a:r>
          </a:p>
        </p:txBody>
      </p:sp>
    </p:spTree>
    <p:extLst>
      <p:ext uri="{BB962C8B-B14F-4D97-AF65-F5344CB8AC3E}">
        <p14:creationId xmlns:p14="http://schemas.microsoft.com/office/powerpoint/2010/main" val="310135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250E6E8FB684BBC04F67F8CC49D08" ma:contentTypeVersion="7" ma:contentTypeDescription="Create a new document." ma:contentTypeScope="" ma:versionID="67f037631e46caeea9217870e8b91b4d">
  <xsd:schema xmlns:xsd="http://www.w3.org/2001/XMLSchema" xmlns:xs="http://www.w3.org/2001/XMLSchema" xmlns:p="http://schemas.microsoft.com/office/2006/metadata/properties" xmlns:ns2="428a84e1-a420-40e7-a02a-2f4bc88473c1" xmlns:ns3="aec19504-ad7c-4a3b-88e4-2919dfd98ebe" targetNamespace="http://schemas.microsoft.com/office/2006/metadata/properties" ma:root="true" ma:fieldsID="89205cf719771c7dd2f4392a25754da0" ns2:_="" ns3:_="">
    <xsd:import namespace="428a84e1-a420-40e7-a02a-2f4bc88473c1"/>
    <xsd:import namespace="aec19504-ad7c-4a3b-88e4-2919dfd98ebe"/>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a84e1-a420-40e7-a02a-2f4bc884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c19504-ad7c-4a3b-88e4-2919dfd98e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66CA6F-8591-434C-A080-A2B07E8E96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7B8528-CB05-4931-94E8-816A7FC72AE8}">
  <ds:schemaRefs>
    <ds:schemaRef ds:uri="http://schemas.microsoft.com/sharepoint/v3/contenttype/forms"/>
  </ds:schemaRefs>
</ds:datastoreItem>
</file>

<file path=customXml/itemProps3.xml><?xml version="1.0" encoding="utf-8"?>
<ds:datastoreItem xmlns:ds="http://schemas.openxmlformats.org/officeDocument/2006/customXml" ds:itemID="{6EF22922-5F71-4013-AD72-B3C50DACDDF5}"/>
</file>

<file path=docProps/app.xml><?xml version="1.0" encoding="utf-8"?>
<Properties xmlns="http://schemas.openxmlformats.org/officeDocument/2006/extended-properties" xmlns:vt="http://schemas.openxmlformats.org/officeDocument/2006/docPropsVTypes">
  <Template>Adjacency</Template>
  <TotalTime>6272</TotalTime>
  <Words>1316</Words>
  <Application>Microsoft Office PowerPoint</Application>
  <PresentationFormat>On-screen Show (4:3)</PresentationFormat>
  <Paragraphs>359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SideMenu</vt:lpstr>
      <vt:lpstr>ion-Menu</vt:lpstr>
      <vt:lpstr>Typescript</vt:lpstr>
      <vt:lpstr>Example: Custom Menu</vt:lpstr>
      <vt:lpstr>CLI</vt:lpstr>
      <vt:lpstr>App.component.ts</vt:lpstr>
      <vt:lpstr>App.component.html</vt:lpstr>
      <vt:lpstr>Home.html</vt:lpstr>
      <vt:lpstr>How would you create an App with both Tabs and SideMenu?</vt:lpstr>
      <vt:lpstr>Steps:</vt:lpstr>
      <vt:lpstr>Platform</vt:lpstr>
      <vt:lpstr>Platform</vt:lpstr>
      <vt:lpstr>Usage</vt:lpstr>
      <vt:lpstr>More</vt:lpstr>
      <vt:lpstr>ToastController</vt:lpstr>
      <vt:lpstr>Usage</vt:lpstr>
      <vt:lpstr>Angular Pipes</vt:lpstr>
      <vt:lpstr>Understanding pipes</vt:lpstr>
      <vt:lpstr>Pipes</vt:lpstr>
      <vt:lpstr>Angular Pipes</vt:lpstr>
      <vt:lpstr>Example: Date formatting</vt:lpstr>
      <vt:lpstr>Predfined formatting options</vt:lpstr>
      <vt:lpstr>Additional formatting</vt:lpstr>
      <vt:lpstr>PowerPoint Presentation</vt:lpstr>
      <vt:lpstr>Example: Typescript</vt:lpstr>
      <vt:lpstr>Example: HTML</vt:lpstr>
      <vt:lpstr>Example</vt:lpstr>
      <vt:lpstr>Pipe objects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Inputs</dc:title>
  <dc:creator>Admin</dc:creator>
  <cp:lastModifiedBy>Admin</cp:lastModifiedBy>
  <cp:revision>475</cp:revision>
  <dcterms:created xsi:type="dcterms:W3CDTF">2016-08-04T10:58:39Z</dcterms:created>
  <dcterms:modified xsi:type="dcterms:W3CDTF">2021-05-21T20:26:53Z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0x0101007C1250E6E8FB684BBC04F67F8CC49D08</vt:lpwstr>
  </property>
</Properties>
</file>