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96" r:id="rId6"/>
    <p:sldId id="297" r:id="rId7"/>
    <p:sldId id="298" r:id="rId8"/>
    <p:sldId id="299" r:id="rId9"/>
    <p:sldId id="300" r:id="rId10"/>
    <p:sldId id="284" r:id="rId11"/>
    <p:sldId id="285" r:id="rId12"/>
    <p:sldId id="283" r:id="rId13"/>
    <p:sldId id="286" r:id="rId14"/>
    <p:sldId id="287" r:id="rId15"/>
    <p:sldId id="288" r:id="rId16"/>
    <p:sldId id="289" r:id="rId17"/>
    <p:sldId id="290" r:id="rId18"/>
    <p:sldId id="291" r:id="rId19"/>
    <p:sldId id="292" r:id="rId20"/>
    <p:sldId id="293" r:id="rId21"/>
    <p:sldId id="294" r:id="rId22"/>
    <p:sldId id="295" r:id="rId23"/>
    <p:sldId id="257" r:id="rId24"/>
    <p:sldId id="282" r:id="rId25"/>
    <p:sldId id="264" r:id="rId26"/>
    <p:sldId id="265" r:id="rId27"/>
    <p:sldId id="266" r:id="rId28"/>
    <p:sldId id="267" r:id="rId29"/>
    <p:sldId id="268" r:id="rId30"/>
    <p:sldId id="269" r:id="rId31"/>
    <p:sldId id="270" r:id="rId32"/>
    <p:sldId id="271" r:id="rId33"/>
    <p:sldId id="276" r:id="rId34"/>
    <p:sldId id="277" r:id="rId35"/>
    <p:sldId id="272" r:id="rId36"/>
    <p:sldId id="273" r:id="rId37"/>
    <p:sldId id="274" r:id="rId38"/>
    <p:sldId id="278" r:id="rId39"/>
    <p:sldId id="279" r:id="rId40"/>
    <p:sldId id="280" r:id="rId41"/>
    <p:sldId id="281"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E36D2FF-001B-4CF6-AF65-7EE2BE2B4C4B}" v="1" dt="2021-05-20T14:53:04.1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5" d="100"/>
          <a:sy n="105" d="100"/>
        </p:scale>
        <p:origin x="1716" y="11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48"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A MOHAMED A.RAHMAN FAQEEH" userId="S::20176391@stu.uob.edu.bh::e6eeba2a-a06f-4914-b0b2-c0c2fb12169b" providerId="AD" clId="Web-{CE36D2FF-001B-4CF6-AF65-7EE2BE2B4C4B}"/>
    <pc:docChg chg="modSld">
      <pc:chgData name="SARA MOHAMED A.RAHMAN FAQEEH" userId="S::20176391@stu.uob.edu.bh::e6eeba2a-a06f-4914-b0b2-c0c2fb12169b" providerId="AD" clId="Web-{CE36D2FF-001B-4CF6-AF65-7EE2BE2B4C4B}" dt="2021-05-20T14:53:04.111" v="0"/>
      <pc:docMkLst>
        <pc:docMk/>
      </pc:docMkLst>
      <pc:sldChg chg="addSp">
        <pc:chgData name="SARA MOHAMED A.RAHMAN FAQEEH" userId="S::20176391@stu.uob.edu.bh::e6eeba2a-a06f-4914-b0b2-c0c2fb12169b" providerId="AD" clId="Web-{CE36D2FF-001B-4CF6-AF65-7EE2BE2B4C4B}" dt="2021-05-20T14:53:04.111" v="0"/>
        <pc:sldMkLst>
          <pc:docMk/>
          <pc:sldMk cId="4199305329" sldId="256"/>
        </pc:sldMkLst>
        <pc:spChg chg="add">
          <ac:chgData name="SARA MOHAMED A.RAHMAN FAQEEH" userId="S::20176391@stu.uob.edu.bh::e6eeba2a-a06f-4914-b0b2-c0c2fb12169b" providerId="AD" clId="Web-{CE36D2FF-001B-4CF6-AF65-7EE2BE2B4C4B}" dt="2021-05-20T14:53:04.111" v="0"/>
          <ac:spMkLst>
            <pc:docMk/>
            <pc:sldMk cId="4199305329" sldId="256"/>
            <ac:spMk id="4" creationId="{3D8CC342-406B-4129-A61D-CC77E403B40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18117E-79DC-422E-9D8D-B2BAAE5A855A}" type="datetimeFigureOut">
              <a:rPr lang="en-US" smtClean="0"/>
              <a:t>5/18/2022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961C8-2F35-4AF4-B7CC-AB614E92F7A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18117E-79DC-422E-9D8D-B2BAAE5A855A}" type="datetimeFigureOut">
              <a:rPr lang="en-US" smtClean="0"/>
              <a:t>5/18/2022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961C8-2F35-4AF4-B7CC-AB614E92F7A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18117E-79DC-422E-9D8D-B2BAAE5A855A}" type="datetimeFigureOut">
              <a:rPr lang="en-US" smtClean="0"/>
              <a:t>5/18/2022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961C8-2F35-4AF4-B7CC-AB614E92F7A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18117E-79DC-422E-9D8D-B2BAAE5A855A}" type="datetimeFigureOut">
              <a:rPr lang="en-US" smtClean="0"/>
              <a:t>5/18/2022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961C8-2F35-4AF4-B7CC-AB614E92F7A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18117E-79DC-422E-9D8D-B2BAAE5A855A}" type="datetimeFigureOut">
              <a:rPr lang="en-US" smtClean="0"/>
              <a:t>5/18/2022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961C8-2F35-4AF4-B7CC-AB614E92F7A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18117E-79DC-422E-9D8D-B2BAAE5A855A}" type="datetimeFigureOut">
              <a:rPr lang="en-US" smtClean="0"/>
              <a:t>5/18/2022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C961C8-2F35-4AF4-B7CC-AB614E92F7A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118117E-79DC-422E-9D8D-B2BAAE5A855A}" type="datetimeFigureOut">
              <a:rPr lang="en-US" smtClean="0"/>
              <a:t>5/18/2022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C961C8-2F35-4AF4-B7CC-AB614E92F7A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118117E-79DC-422E-9D8D-B2BAAE5A855A}" type="datetimeFigureOut">
              <a:rPr lang="en-US" smtClean="0"/>
              <a:t>5/18/2022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C961C8-2F35-4AF4-B7CC-AB614E92F7A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18117E-79DC-422E-9D8D-B2BAAE5A855A}" type="datetimeFigureOut">
              <a:rPr lang="en-US" smtClean="0"/>
              <a:t>5/18/2022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C961C8-2F35-4AF4-B7CC-AB614E92F7A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18117E-79DC-422E-9D8D-B2BAAE5A855A}" type="datetimeFigureOut">
              <a:rPr lang="en-US" smtClean="0"/>
              <a:t>5/18/2022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C961C8-2F35-4AF4-B7CC-AB614E92F7A0}"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118117E-79DC-422E-9D8D-B2BAAE5A855A}" type="datetimeFigureOut">
              <a:rPr lang="en-US" smtClean="0"/>
              <a:t>5/18/2022</a:t>
            </a:fld>
            <a:endParaRPr lang="en-US"/>
          </a:p>
        </p:txBody>
      </p:sp>
      <p:sp>
        <p:nvSpPr>
          <p:cNvPr id="9" name="Slide Number Placeholder 8"/>
          <p:cNvSpPr>
            <a:spLocks noGrp="1"/>
          </p:cNvSpPr>
          <p:nvPr>
            <p:ph type="sldNum" sz="quarter" idx="11"/>
          </p:nvPr>
        </p:nvSpPr>
        <p:spPr/>
        <p:txBody>
          <a:bodyPr/>
          <a:lstStyle/>
          <a:p>
            <a:fld id="{76C961C8-2F35-4AF4-B7CC-AB614E92F7A0}"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76C961C8-2F35-4AF4-B7CC-AB614E92F7A0}"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4118117E-79DC-422E-9D8D-B2BAAE5A855A}" type="datetimeFigureOut">
              <a:rPr lang="en-US" smtClean="0"/>
              <a:t>5/18/2022</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5486400"/>
            <a:ext cx="6461760" cy="609600"/>
          </a:xfrm>
        </p:spPr>
        <p:txBody>
          <a:bodyPr/>
          <a:lstStyle/>
          <a:p>
            <a:r>
              <a:rPr lang="en-US" dirty="0"/>
              <a:t>Lecture </a:t>
            </a:r>
            <a:r>
              <a:rPr lang="en-US" dirty="0" smtClean="0"/>
              <a:t>13</a:t>
            </a:r>
            <a:endParaRPr lang="en-US" dirty="0"/>
          </a:p>
        </p:txBody>
      </p:sp>
      <p:sp>
        <p:nvSpPr>
          <p:cNvPr id="4" name="Title 3"/>
          <p:cNvSpPr>
            <a:spLocks noGrp="1"/>
          </p:cNvSpPr>
          <p:nvPr>
            <p:ph type="ctrTitle"/>
          </p:nvPr>
        </p:nvSpPr>
        <p:spPr/>
        <p:txBody>
          <a:bodyPr/>
          <a:lstStyle/>
          <a:p>
            <a:r>
              <a:rPr lang="en-US" dirty="0" smtClean="0"/>
              <a:t>DRAG &amp; DROP</a:t>
            </a:r>
            <a:endParaRPr lang="en-US" dirty="0"/>
          </a:p>
        </p:txBody>
      </p:sp>
    </p:spTree>
    <p:extLst>
      <p:ext uri="{BB962C8B-B14F-4D97-AF65-F5344CB8AC3E}">
        <p14:creationId xmlns:p14="http://schemas.microsoft.com/office/powerpoint/2010/main" val="4199305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a:t>
            </a:r>
            <a:endParaRPr lang="en-US" dirty="0"/>
          </a:p>
        </p:txBody>
      </p:sp>
      <p:sp>
        <p:nvSpPr>
          <p:cNvPr id="3" name="Content Placeholder 2"/>
          <p:cNvSpPr>
            <a:spLocks noGrp="1"/>
          </p:cNvSpPr>
          <p:nvPr>
            <p:ph idx="1"/>
          </p:nvPr>
        </p:nvSpPr>
        <p:spPr/>
        <p:txBody>
          <a:bodyPr>
            <a:normAutofit fontScale="92500" lnSpcReduction="10000"/>
          </a:bodyPr>
          <a:lstStyle/>
          <a:p>
            <a:pPr marL="114300" indent="0">
              <a:buNone/>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&lt;div</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slot</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"fixed"</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class</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"fixed-box"</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&lt;div</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class</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"drop-area"</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dropzoneA</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Zone A {{ </a:t>
            </a:r>
            <a:r>
              <a:rPr lang="en-US" dirty="0" err="1">
                <a:solidFill>
                  <a:srgbClr val="000000"/>
                </a:solidFill>
                <a:latin typeface="Consolas" panose="020B0609020204030204" pitchFamily="49" charset="0"/>
              </a:rPr>
              <a:t>teamA</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json</a:t>
            </a: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&lt;/div&gt;</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&lt;div</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class</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"drop-area"</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dropzoneB</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Zone B {{ </a:t>
            </a:r>
            <a:r>
              <a:rPr lang="en-US" dirty="0" err="1">
                <a:solidFill>
                  <a:srgbClr val="000000"/>
                </a:solidFill>
                <a:latin typeface="Consolas" panose="020B0609020204030204" pitchFamily="49" charset="0"/>
              </a:rPr>
              <a:t>teamB</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json</a:t>
            </a: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&lt;/div&gt;</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&lt;/div&gt;</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&lt;div</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class</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"item-group"</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&lt;ion-item</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ngFor</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"let item of </a:t>
            </a:r>
            <a:r>
              <a:rPr lang="en-US" dirty="0" err="1">
                <a:solidFill>
                  <a:srgbClr val="0000FF"/>
                </a:solidFill>
                <a:latin typeface="Consolas" panose="020B0609020204030204" pitchFamily="49" charset="0"/>
              </a:rPr>
              <a:t>myArray</a:t>
            </a:r>
            <a:r>
              <a:rPr lang="en-US" dirty="0">
                <a:solidFill>
                  <a:srgbClr val="0000FF"/>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{{item}}</a:t>
            </a:r>
          </a:p>
          <a:p>
            <a:pPr marL="114300" indent="0">
              <a:buNone/>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&lt;/ion-item&gt;</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&lt;/div&gt;</a:t>
            </a:r>
            <a:endParaRPr lang="en-US" dirty="0">
              <a:solidFill>
                <a:srgbClr val="000000"/>
              </a:solidFill>
              <a:latin typeface="Consolas" panose="020B0609020204030204" pitchFamily="49" charset="0"/>
            </a:endParaRPr>
          </a:p>
          <a:p>
            <a:pPr marL="114300" indent="0">
              <a:buNone/>
            </a:pPr>
            <a:endParaRPr lang="en-US" dirty="0"/>
          </a:p>
        </p:txBody>
      </p:sp>
    </p:spTree>
    <p:extLst>
      <p:ext uri="{BB962C8B-B14F-4D97-AF65-F5344CB8AC3E}">
        <p14:creationId xmlns:p14="http://schemas.microsoft.com/office/powerpoint/2010/main" val="1024069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TS</a:t>
            </a:r>
            <a:endParaRPr lang="en-US" dirty="0"/>
          </a:p>
        </p:txBody>
      </p:sp>
      <p:sp>
        <p:nvSpPr>
          <p:cNvPr id="3" name="Content Placeholder 2"/>
          <p:cNvSpPr>
            <a:spLocks noGrp="1"/>
          </p:cNvSpPr>
          <p:nvPr>
            <p:ph idx="1"/>
          </p:nvPr>
        </p:nvSpPr>
        <p:spPr/>
        <p:txBody>
          <a:bodyPr>
            <a:normAutofit/>
          </a:bodyPr>
          <a:lstStyle/>
          <a:p>
            <a:pPr marL="114300" indent="0">
              <a:buNone/>
            </a:pPr>
            <a:r>
              <a:rPr lang="en-US" sz="1400" dirty="0">
                <a:solidFill>
                  <a:srgbClr val="0000FF"/>
                </a:solidFill>
                <a:latin typeface="Consolas" panose="020B0609020204030204" pitchFamily="49" charset="0"/>
              </a:rPr>
              <a:t>import</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AfterViewInit</a:t>
            </a:r>
            <a:r>
              <a:rPr lang="en-US" sz="1400" dirty="0" smtClean="0">
                <a:solidFill>
                  <a:srgbClr val="000000"/>
                </a:solidFill>
                <a:latin typeface="Consolas" panose="020B0609020204030204" pitchFamily="49" charset="0"/>
              </a:rPr>
              <a:t>,, </a:t>
            </a:r>
            <a:r>
              <a:rPr lang="en-US" sz="1400" dirty="0">
                <a:solidFill>
                  <a:srgbClr val="000000"/>
                </a:solidFill>
                <a:latin typeface="Consolas" panose="020B0609020204030204" pitchFamily="49" charset="0"/>
              </a:rPr>
              <a:t>Component, </a:t>
            </a:r>
            <a:r>
              <a:rPr lang="en-US" sz="1400" dirty="0" err="1">
                <a:solidFill>
                  <a:srgbClr val="000000"/>
                </a:solidFill>
                <a:latin typeface="Consolas" panose="020B0609020204030204" pitchFamily="49" charset="0"/>
              </a:rPr>
              <a:t>ElementRef</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QueryList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ViewChild</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ViewChildren</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from</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'@angular/core'</a:t>
            </a:r>
            <a:r>
              <a:rPr lang="en-US" sz="1400" dirty="0">
                <a:solidFill>
                  <a:srgbClr val="000000"/>
                </a:solidFill>
                <a:latin typeface="Consolas" panose="020B0609020204030204" pitchFamily="49" charset="0"/>
              </a:rPr>
              <a:t>;</a:t>
            </a:r>
          </a:p>
          <a:p>
            <a:pPr marL="114300" indent="0">
              <a:buNone/>
            </a:pPr>
            <a:r>
              <a:rPr lang="en-US" sz="1400" dirty="0">
                <a:solidFill>
                  <a:srgbClr val="0000FF"/>
                </a:solidFill>
                <a:latin typeface="Consolas" panose="020B0609020204030204" pitchFamily="49" charset="0"/>
              </a:rPr>
              <a:t>import</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IonItem</a:t>
            </a:r>
            <a:r>
              <a:rPr lang="en-US" sz="1400" dirty="0">
                <a:solidFill>
                  <a:srgbClr val="000000"/>
                </a:solidFill>
                <a:latin typeface="Consolas" panose="020B0609020204030204" pitchFamily="49" charset="0"/>
              </a:rPr>
              <a:t>, Gesture, </a:t>
            </a:r>
            <a:r>
              <a:rPr lang="en-US" sz="1400" dirty="0" err="1">
                <a:solidFill>
                  <a:srgbClr val="000000"/>
                </a:solidFill>
                <a:latin typeface="Consolas" panose="020B0609020204030204" pitchFamily="49" charset="0"/>
              </a:rPr>
              <a:t>GestureController</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from</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'@ionic/angular'</a:t>
            </a:r>
            <a:r>
              <a:rPr lang="en-US" sz="1400" dirty="0">
                <a:solidFill>
                  <a:srgbClr val="000000"/>
                </a:solidFill>
                <a:latin typeface="Consolas" panose="020B0609020204030204" pitchFamily="49" charset="0"/>
              </a:rPr>
              <a:t>;</a:t>
            </a:r>
          </a:p>
          <a:p>
            <a:pPr marL="114300" indent="0">
              <a:buNone/>
            </a:pPr>
            <a:r>
              <a:rPr lang="en-US" sz="1400" dirty="0">
                <a:solidFill>
                  <a:srgbClr val="000000"/>
                </a:solidFill>
                <a:latin typeface="Consolas" panose="020B0609020204030204" pitchFamily="49" charset="0"/>
              </a:rPr>
              <a:t/>
            </a:r>
            <a:br>
              <a:rPr lang="en-US" sz="1400" dirty="0">
                <a:solidFill>
                  <a:srgbClr val="000000"/>
                </a:solidFill>
                <a:latin typeface="Consolas" panose="020B0609020204030204" pitchFamily="49" charset="0"/>
              </a:rPr>
            </a:br>
            <a:r>
              <a:rPr lang="en-US" sz="1400" dirty="0" smtClean="0">
                <a:solidFill>
                  <a:srgbClr val="0000FF"/>
                </a:solidFill>
                <a:latin typeface="Consolas" panose="020B0609020204030204" pitchFamily="49" charset="0"/>
              </a:rPr>
              <a:t>export</a:t>
            </a:r>
            <a:r>
              <a:rPr lang="en-US" sz="1400" dirty="0" smtClean="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HomePage</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implements</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AfterViewInit</a:t>
            </a:r>
            <a:r>
              <a:rPr lang="en-US" sz="1400" dirty="0" smtClean="0">
                <a:solidFill>
                  <a:srgbClr val="000000"/>
                </a:solidFill>
                <a:latin typeface="Consolas" panose="020B0609020204030204" pitchFamily="49" charset="0"/>
              </a:rPr>
              <a:t>{</a:t>
            </a:r>
          </a:p>
          <a:p>
            <a:pPr marL="114300" indent="0">
              <a:buNone/>
            </a:pPr>
            <a:endParaRPr lang="en-US" sz="1400" dirty="0">
              <a:solidFill>
                <a:srgbClr val="000000"/>
              </a:solidFill>
              <a:latin typeface="Consolas" panose="020B0609020204030204" pitchFamily="49" charset="0"/>
            </a:endParaRPr>
          </a:p>
          <a:p>
            <a:pPr marL="114300"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ViewChild</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a:t>
            </a:r>
            <a:r>
              <a:rPr lang="en-US" sz="1400" dirty="0" err="1">
                <a:solidFill>
                  <a:srgbClr val="A31515"/>
                </a:solidFill>
                <a:latin typeface="Consolas" panose="020B0609020204030204" pitchFamily="49" charset="0"/>
              </a:rPr>
              <a:t>dropzoneA</a:t>
            </a:r>
            <a:r>
              <a:rPr lang="en-US"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dropA</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ElementRef</a:t>
            </a:r>
            <a:r>
              <a:rPr lang="en-US" sz="1400" dirty="0">
                <a:solidFill>
                  <a:srgbClr val="000000"/>
                </a:solidFill>
                <a:latin typeface="Consolas" panose="020B0609020204030204" pitchFamily="49" charset="0"/>
              </a:rPr>
              <a:t>;</a:t>
            </a:r>
          </a:p>
          <a:p>
            <a:pPr marL="114300"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ViewChild</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a:t>
            </a:r>
            <a:r>
              <a:rPr lang="en-US" sz="1400" dirty="0" err="1">
                <a:solidFill>
                  <a:srgbClr val="A31515"/>
                </a:solidFill>
                <a:latin typeface="Consolas" panose="020B0609020204030204" pitchFamily="49" charset="0"/>
              </a:rPr>
              <a:t>dropzoneB</a:t>
            </a:r>
            <a:r>
              <a:rPr lang="en-US"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dropB</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ElementRef</a:t>
            </a:r>
            <a:r>
              <a:rPr lang="en-US" sz="1400" dirty="0">
                <a:solidFill>
                  <a:srgbClr val="000000"/>
                </a:solidFill>
                <a:latin typeface="Consolas" panose="020B0609020204030204" pitchFamily="49" charset="0"/>
              </a:rPr>
              <a:t>;</a:t>
            </a:r>
          </a:p>
          <a:p>
            <a:pPr marL="114300"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ViewChildren</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IonItem</a:t>
            </a:r>
            <a:r>
              <a:rPr lang="en-US" sz="1400" dirty="0">
                <a:solidFill>
                  <a:srgbClr val="000000"/>
                </a:solidFill>
                <a:latin typeface="Consolas" panose="020B0609020204030204" pitchFamily="49" charset="0"/>
              </a:rPr>
              <a:t>, {read: </a:t>
            </a:r>
            <a:r>
              <a:rPr lang="en-US" sz="1400" dirty="0" err="1">
                <a:solidFill>
                  <a:srgbClr val="000000"/>
                </a:solidFill>
                <a:latin typeface="Consolas" panose="020B0609020204030204" pitchFamily="49" charset="0"/>
              </a:rPr>
              <a:t>ElementRef</a:t>
            </a:r>
            <a:r>
              <a:rPr lang="en-US" sz="1400" dirty="0">
                <a:solidFill>
                  <a:srgbClr val="000000"/>
                </a:solidFill>
                <a:latin typeface="Consolas" panose="020B0609020204030204" pitchFamily="49" charset="0"/>
              </a:rPr>
              <a:t>}) items: </a:t>
            </a:r>
            <a:r>
              <a:rPr lang="en-US" sz="1400" dirty="0" err="1">
                <a:solidFill>
                  <a:srgbClr val="000000"/>
                </a:solidFill>
                <a:latin typeface="Consolas" panose="020B0609020204030204" pitchFamily="49" charset="0"/>
              </a:rPr>
              <a:t>QueryList</a:t>
            </a:r>
            <a:r>
              <a:rPr lang="en-US" sz="1400" dirty="0">
                <a:solidFill>
                  <a:srgbClr val="000000"/>
                </a:solidFill>
                <a:latin typeface="Consolas" panose="020B0609020204030204" pitchFamily="49" charset="0"/>
              </a:rPr>
              <a:t>&lt;</a:t>
            </a:r>
            <a:r>
              <a:rPr lang="en-US" sz="1400" dirty="0" err="1">
                <a:solidFill>
                  <a:srgbClr val="000000"/>
                </a:solidFill>
                <a:latin typeface="Consolas" panose="020B0609020204030204" pitchFamily="49" charset="0"/>
              </a:rPr>
              <a:t>ElementRef</a:t>
            </a:r>
            <a:r>
              <a:rPr lang="en-US" sz="1400" dirty="0">
                <a:solidFill>
                  <a:srgbClr val="000000"/>
                </a:solidFill>
                <a:latin typeface="Consolas" panose="020B0609020204030204" pitchFamily="49" charset="0"/>
              </a:rPr>
              <a:t>&gt;;</a:t>
            </a:r>
          </a:p>
          <a:p>
            <a:pPr marL="114300" indent="0">
              <a:buNone/>
            </a:pPr>
            <a:r>
              <a:rPr lang="en-US" sz="1400" dirty="0">
                <a:solidFill>
                  <a:srgbClr val="000000"/>
                </a:solidFill>
                <a:latin typeface="Consolas" panose="020B0609020204030204" pitchFamily="49" charset="0"/>
              </a:rPr>
              <a:t/>
            </a:r>
            <a:br>
              <a:rPr lang="en-US" sz="1400" dirty="0">
                <a:solidFill>
                  <a:srgbClr val="000000"/>
                </a:solidFill>
                <a:latin typeface="Consolas" panose="020B0609020204030204" pitchFamily="49" charset="0"/>
              </a:rPr>
            </a:br>
            <a:r>
              <a:rPr lang="en-US" sz="1400" dirty="0">
                <a:solidFill>
                  <a:srgbClr val="000000"/>
                </a:solidFill>
                <a:latin typeface="Consolas" panose="020B0609020204030204" pitchFamily="49" charset="0"/>
              </a:rPr>
              <a:t> </a:t>
            </a:r>
            <a:r>
              <a:rPr lang="en-US" sz="1400" dirty="0" smtClean="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myArray</a:t>
            </a:r>
            <a:r>
              <a:rPr lang="en-US" sz="1400" dirty="0">
                <a:solidFill>
                  <a:srgbClr val="000000"/>
                </a:solidFill>
                <a:latin typeface="Consolas" panose="020B0609020204030204" pitchFamily="49" charset="0"/>
              </a:rPr>
              <a:t> = [</a:t>
            </a:r>
            <a:r>
              <a:rPr lang="en-US" sz="1400" dirty="0">
                <a:solidFill>
                  <a:srgbClr val="A31515"/>
                </a:solidFill>
                <a:latin typeface="Consolas" panose="020B0609020204030204" pitchFamily="49" charset="0"/>
              </a:rPr>
              <a:t>'Item 1'</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'Item 2'</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'Item 3'</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'Item 4'</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'Item 5'</a:t>
            </a:r>
            <a:r>
              <a:rPr lang="en-US" sz="1400" dirty="0">
                <a:solidFill>
                  <a:srgbClr val="000000"/>
                </a:solidFill>
                <a:latin typeface="Consolas" panose="020B0609020204030204" pitchFamily="49" charset="0"/>
              </a:rPr>
              <a:t>];</a:t>
            </a:r>
          </a:p>
          <a:p>
            <a:pPr marL="114300" indent="0">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teamA</a:t>
            </a:r>
            <a:r>
              <a:rPr lang="en-US" sz="1400" dirty="0">
                <a:solidFill>
                  <a:srgbClr val="000000"/>
                </a:solidFill>
                <a:latin typeface="Consolas" panose="020B0609020204030204" pitchFamily="49" charset="0"/>
              </a:rPr>
              <a:t> = [];</a:t>
            </a:r>
          </a:p>
          <a:p>
            <a:pPr marL="114300" indent="0">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teamB</a:t>
            </a:r>
            <a:r>
              <a:rPr lang="en-US" sz="1400" dirty="0">
                <a:solidFill>
                  <a:srgbClr val="000000"/>
                </a:solidFill>
                <a:latin typeface="Consolas" panose="020B0609020204030204" pitchFamily="49" charset="0"/>
              </a:rPr>
              <a:t> = [];</a:t>
            </a:r>
          </a:p>
          <a:p>
            <a:pPr marL="114300" indent="0">
              <a:buNone/>
            </a:pPr>
            <a:r>
              <a:rPr lang="en-US" sz="1400" dirty="0">
                <a:solidFill>
                  <a:srgbClr val="000000"/>
                </a:solidFill>
                <a:latin typeface="Consolas" panose="020B0609020204030204" pitchFamily="49" charset="0"/>
              </a:rPr>
              <a:t>   </a:t>
            </a:r>
          </a:p>
          <a:p>
            <a:pPr marL="114300" indent="0">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constructor</a:t>
            </a:r>
            <a:r>
              <a:rPr lang="en-US" sz="1400" dirty="0">
                <a:solidFill>
                  <a:srgbClr val="000000"/>
                </a:solidFill>
                <a:latin typeface="Consolas" panose="020B0609020204030204" pitchFamily="49" charset="0"/>
              </a:rPr>
              <a:t>(</a:t>
            </a:r>
            <a:r>
              <a:rPr lang="en-US" sz="1400" dirty="0">
                <a:solidFill>
                  <a:srgbClr val="0000FF"/>
                </a:solidFill>
                <a:latin typeface="Consolas" panose="020B0609020204030204" pitchFamily="49" charset="0"/>
              </a:rPr>
              <a:t>private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gestureCtrl</a:t>
            </a:r>
            <a:r>
              <a:rPr lang="en-US" sz="1400" dirty="0">
                <a:solidFill>
                  <a:srgbClr val="000000"/>
                </a:solidFill>
                <a:latin typeface="Consolas" panose="020B0609020204030204" pitchFamily="49" charset="0"/>
              </a:rPr>
              <a:t>: </a:t>
            </a:r>
            <a:r>
              <a:rPr lang="en-US" sz="1400" dirty="0" err="1" smtClean="0">
                <a:solidFill>
                  <a:srgbClr val="000000"/>
                </a:solidFill>
                <a:latin typeface="Consolas" panose="020B0609020204030204" pitchFamily="49" charset="0"/>
              </a:rPr>
              <a:t>GestureController</a:t>
            </a:r>
            <a:r>
              <a:rPr lang="en-US" sz="1400" dirty="0" smtClean="0">
                <a:solidFill>
                  <a:srgbClr val="000000"/>
                </a:solidFill>
                <a:latin typeface="Consolas" panose="020B0609020204030204" pitchFamily="49" charset="0"/>
              </a:rPr>
              <a:t>){}</a:t>
            </a:r>
            <a:endParaRPr lang="en-US" sz="1400" dirty="0">
              <a:solidFill>
                <a:srgbClr val="000000"/>
              </a:solidFill>
              <a:latin typeface="Consolas" panose="020B0609020204030204" pitchFamily="49" charset="0"/>
            </a:endParaRPr>
          </a:p>
          <a:p>
            <a:pPr marL="114300" indent="0">
              <a:buNone/>
            </a:pPr>
            <a:endParaRPr lang="en-US" sz="1400" dirty="0"/>
          </a:p>
        </p:txBody>
      </p:sp>
    </p:spTree>
    <p:extLst>
      <p:ext uri="{BB962C8B-B14F-4D97-AF65-F5344CB8AC3E}">
        <p14:creationId xmlns:p14="http://schemas.microsoft.com/office/powerpoint/2010/main" val="2483929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a:t>
            </a:r>
            <a:endParaRPr lang="en-US" dirty="0"/>
          </a:p>
        </p:txBody>
      </p:sp>
      <p:sp>
        <p:nvSpPr>
          <p:cNvPr id="3" name="Content Placeholder 2"/>
          <p:cNvSpPr>
            <a:spLocks noGrp="1"/>
          </p:cNvSpPr>
          <p:nvPr>
            <p:ph idx="1"/>
          </p:nvPr>
        </p:nvSpPr>
        <p:spPr/>
        <p:txBody>
          <a:bodyPr>
            <a:normAutofit fontScale="62500" lnSpcReduction="20000"/>
          </a:bodyPr>
          <a:lstStyle/>
          <a:p>
            <a:pPr marL="114300" indent="0">
              <a:buNone/>
            </a:pPr>
            <a:r>
              <a:rPr lang="en-US" dirty="0">
                <a:solidFill>
                  <a:srgbClr val="800000"/>
                </a:solidFill>
                <a:latin typeface="Consolas" panose="020B0609020204030204" pitchFamily="49" charset="0"/>
              </a:rPr>
              <a:t>.fixed-box</a:t>
            </a: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width</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100%</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background</a:t>
            </a:r>
            <a:r>
              <a:rPr lang="en-US" dirty="0">
                <a:solidFill>
                  <a:srgbClr val="000000"/>
                </a:solidFill>
                <a:latin typeface="Consolas" panose="020B0609020204030204" pitchFamily="49" charset="0"/>
              </a:rPr>
              <a:t>: </a:t>
            </a:r>
            <a:r>
              <a:rPr lang="en-US" dirty="0">
                <a:solidFill>
                  <a:srgbClr val="0451A5"/>
                </a:solidFill>
                <a:latin typeface="Consolas" panose="020B0609020204030204" pitchFamily="49" charset="0"/>
              </a:rPr>
              <a:t>#</a:t>
            </a:r>
            <a:r>
              <a:rPr lang="en-US" dirty="0" err="1">
                <a:solidFill>
                  <a:srgbClr val="0451A5"/>
                </a:solidFill>
                <a:latin typeface="Consolas" panose="020B0609020204030204" pitchFamily="49" charset="0"/>
              </a:rPr>
              <a:t>fff</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height</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160px</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z-index</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10</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a:solidFill>
                  <a:srgbClr val="800000"/>
                </a:solidFill>
                <a:latin typeface="Consolas" panose="020B0609020204030204" pitchFamily="49" charset="0"/>
              </a:rPr>
              <a:t>.drop-area</a:t>
            </a: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border</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2px</a:t>
            </a:r>
            <a:r>
              <a:rPr lang="en-US" dirty="0">
                <a:solidFill>
                  <a:srgbClr val="000000"/>
                </a:solidFill>
                <a:latin typeface="Consolas" panose="020B0609020204030204" pitchFamily="49" charset="0"/>
              </a:rPr>
              <a:t> </a:t>
            </a:r>
            <a:r>
              <a:rPr lang="en-US" dirty="0">
                <a:solidFill>
                  <a:srgbClr val="0451A5"/>
                </a:solidFill>
                <a:latin typeface="Consolas" panose="020B0609020204030204" pitchFamily="49" charset="0"/>
              </a:rPr>
              <a:t>dashed</a:t>
            </a:r>
            <a:r>
              <a:rPr lang="en-US" dirty="0">
                <a:solidFill>
                  <a:srgbClr val="000000"/>
                </a:solidFill>
                <a:latin typeface="Consolas" panose="020B0609020204030204" pitchFamily="49" charset="0"/>
              </a:rPr>
              <a:t> </a:t>
            </a:r>
            <a:r>
              <a:rPr lang="en-US" dirty="0">
                <a:solidFill>
                  <a:srgbClr val="0451A5"/>
                </a:solidFill>
                <a:latin typeface="Consolas" panose="020B0609020204030204" pitchFamily="49" charset="0"/>
              </a:rPr>
              <a:t>#2746f1</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margin</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2px</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width</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48%</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height</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150px</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align-items</a:t>
            </a:r>
            <a:r>
              <a:rPr lang="en-US" dirty="0">
                <a:solidFill>
                  <a:srgbClr val="000000"/>
                </a:solidFill>
                <a:latin typeface="Consolas" panose="020B0609020204030204" pitchFamily="49" charset="0"/>
              </a:rPr>
              <a:t>: </a:t>
            </a:r>
            <a:r>
              <a:rPr lang="en-US" dirty="0">
                <a:solidFill>
                  <a:srgbClr val="0451A5"/>
                </a:solidFill>
                <a:latin typeface="Consolas" panose="020B0609020204030204" pitchFamily="49" charset="0"/>
              </a:rPr>
              <a:t>center</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display</a:t>
            </a:r>
            <a:r>
              <a:rPr lang="en-US" dirty="0">
                <a:solidFill>
                  <a:srgbClr val="000000"/>
                </a:solidFill>
                <a:latin typeface="Consolas" panose="020B0609020204030204" pitchFamily="49" charset="0"/>
              </a:rPr>
              <a:t>: </a:t>
            </a:r>
            <a:r>
              <a:rPr lang="en-US" dirty="0">
                <a:solidFill>
                  <a:srgbClr val="0451A5"/>
                </a:solidFill>
                <a:latin typeface="Consolas" panose="020B0609020204030204" pitchFamily="49" charset="0"/>
              </a:rPr>
              <a:t>inline-flex</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justify-content</a:t>
            </a:r>
            <a:r>
              <a:rPr lang="en-US" dirty="0">
                <a:solidFill>
                  <a:srgbClr val="000000"/>
                </a:solidFill>
                <a:latin typeface="Consolas" panose="020B0609020204030204" pitchFamily="49" charset="0"/>
              </a:rPr>
              <a:t>: </a:t>
            </a:r>
            <a:r>
              <a:rPr lang="en-US" dirty="0">
                <a:solidFill>
                  <a:srgbClr val="0451A5"/>
                </a:solidFill>
                <a:latin typeface="Consolas" panose="020B0609020204030204" pitchFamily="49" charset="0"/>
              </a:rPr>
              <a:t>center</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user-select</a:t>
            </a:r>
            <a:r>
              <a:rPr lang="en-US" dirty="0">
                <a:solidFill>
                  <a:srgbClr val="000000"/>
                </a:solidFill>
                <a:latin typeface="Consolas" panose="020B0609020204030204" pitchFamily="49" charset="0"/>
              </a:rPr>
              <a:t>: </a:t>
            </a:r>
            <a:r>
              <a:rPr lang="en-US" dirty="0">
                <a:solidFill>
                  <a:srgbClr val="0451A5"/>
                </a:solidFill>
                <a:latin typeface="Consolas" panose="020B0609020204030204" pitchFamily="49" charset="0"/>
              </a:rPr>
              <a:t>none</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background</a:t>
            </a:r>
            <a:r>
              <a:rPr lang="en-US" dirty="0">
                <a:solidFill>
                  <a:srgbClr val="000000"/>
                </a:solidFill>
                <a:latin typeface="Consolas" panose="020B0609020204030204" pitchFamily="49" charset="0"/>
              </a:rPr>
              <a:t>: </a:t>
            </a:r>
            <a:r>
              <a:rPr lang="en-US" dirty="0">
                <a:solidFill>
                  <a:srgbClr val="0451A5"/>
                </a:solidFill>
                <a:latin typeface="Consolas" panose="020B0609020204030204" pitchFamily="49" charset="0"/>
              </a:rPr>
              <a:t>#</a:t>
            </a:r>
            <a:r>
              <a:rPr lang="en-US" dirty="0" err="1">
                <a:solidFill>
                  <a:srgbClr val="0451A5"/>
                </a:solidFill>
                <a:latin typeface="Consolas" panose="020B0609020204030204" pitchFamily="49" charset="0"/>
              </a:rPr>
              <a:t>fff</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a:solidFill>
                  <a:srgbClr val="800000"/>
                </a:solidFill>
                <a:latin typeface="Consolas" panose="020B0609020204030204" pitchFamily="49" charset="0"/>
              </a:rPr>
              <a:t>.item-group</a:t>
            </a: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margin-top</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160px</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a:t>
            </a:r>
          </a:p>
          <a:p>
            <a:pPr marL="114300" indent="0">
              <a:buNone/>
            </a:pPr>
            <a:endParaRPr lang="en-US" dirty="0"/>
          </a:p>
        </p:txBody>
      </p:sp>
    </p:spTree>
    <p:extLst>
      <p:ext uri="{BB962C8B-B14F-4D97-AF65-F5344CB8AC3E}">
        <p14:creationId xmlns:p14="http://schemas.microsoft.com/office/powerpoint/2010/main" val="362500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Complete TS</a:t>
            </a:r>
            <a:endParaRPr lang="en-US" dirty="0"/>
          </a:p>
        </p:txBody>
      </p:sp>
      <p:sp>
        <p:nvSpPr>
          <p:cNvPr id="3" name="Content Placeholder 2"/>
          <p:cNvSpPr>
            <a:spLocks noGrp="1"/>
          </p:cNvSpPr>
          <p:nvPr>
            <p:ph idx="1"/>
          </p:nvPr>
        </p:nvSpPr>
        <p:spPr/>
        <p:txBody>
          <a:bodyPr>
            <a:normAutofit fontScale="70000" lnSpcReduction="20000"/>
          </a:bodyPr>
          <a:lstStyle/>
          <a:p>
            <a:pPr marL="114300" indent="0">
              <a:buNone/>
            </a:pPr>
            <a:r>
              <a:rPr lang="en-US" dirty="0">
                <a:solidFill>
                  <a:srgbClr val="0000FF"/>
                </a:solidFill>
                <a:latin typeface="Consolas" panose="020B0609020204030204" pitchFamily="49" charset="0"/>
              </a:rPr>
              <a:t>import</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AfterViewInit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ChangeDetectorRef</a:t>
            </a:r>
            <a:r>
              <a:rPr lang="en-US" dirty="0">
                <a:solidFill>
                  <a:srgbClr val="000000"/>
                </a:solidFill>
                <a:latin typeface="Consolas" panose="020B0609020204030204" pitchFamily="49" charset="0"/>
              </a:rPr>
              <a:t>, Component, </a:t>
            </a:r>
            <a:r>
              <a:rPr lang="en-US" dirty="0" err="1">
                <a:solidFill>
                  <a:srgbClr val="000000"/>
                </a:solidFill>
                <a:latin typeface="Consolas" panose="020B0609020204030204" pitchFamily="49" charset="0"/>
              </a:rPr>
              <a:t>ElementRef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QueryList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ViewChild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ViewChildren</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'@angular/core'</a:t>
            </a:r>
            <a:r>
              <a:rPr lang="en-US" dirty="0">
                <a:solidFill>
                  <a:srgbClr val="000000"/>
                </a:solidFill>
                <a:latin typeface="Consolas" panose="020B0609020204030204" pitchFamily="49" charset="0"/>
              </a:rPr>
              <a:t>;</a:t>
            </a:r>
          </a:p>
          <a:p>
            <a:pPr marL="114300" indent="0">
              <a:buNone/>
            </a:pPr>
            <a:r>
              <a:rPr lang="en-US" dirty="0">
                <a:solidFill>
                  <a:srgbClr val="0000FF"/>
                </a:solidFill>
                <a:latin typeface="Consolas" panose="020B0609020204030204" pitchFamily="49" charset="0"/>
              </a:rPr>
              <a:t>import</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IonItem</a:t>
            </a:r>
            <a:r>
              <a:rPr lang="en-US" dirty="0">
                <a:solidFill>
                  <a:srgbClr val="000000"/>
                </a:solidFill>
                <a:latin typeface="Consolas" panose="020B0609020204030204" pitchFamily="49" charset="0"/>
              </a:rPr>
              <a:t>, Gesture, </a:t>
            </a:r>
            <a:r>
              <a:rPr lang="en-US" dirty="0" err="1">
                <a:solidFill>
                  <a:srgbClr val="000000"/>
                </a:solidFill>
                <a:latin typeface="Consolas" panose="020B0609020204030204" pitchFamily="49" charset="0"/>
              </a:rPr>
              <a:t>GestureController</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'@ionic/angular'</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@Component({</a:t>
            </a:r>
          </a:p>
          <a:p>
            <a:pPr marL="114300" indent="0">
              <a:buNone/>
            </a:pPr>
            <a:r>
              <a:rPr lang="en-US" dirty="0">
                <a:solidFill>
                  <a:srgbClr val="000000"/>
                </a:solidFill>
                <a:latin typeface="Consolas" panose="020B0609020204030204" pitchFamily="49" charset="0"/>
              </a:rPr>
              <a:t>  selector: </a:t>
            </a:r>
            <a:r>
              <a:rPr lang="en-US" dirty="0">
                <a:solidFill>
                  <a:srgbClr val="A31515"/>
                </a:solidFill>
                <a:latin typeface="Consolas" panose="020B0609020204030204" pitchFamily="49" charset="0"/>
              </a:rPr>
              <a:t>'app-home'</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templateUrl</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'home.page.html'</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styleUrls</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home.page.scss</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a:t>
            </a:r>
          </a:p>
          <a:p>
            <a:pPr marL="114300" indent="0">
              <a:buNone/>
            </a:pPr>
            <a:r>
              <a:rPr lang="en-US" dirty="0">
                <a:solidFill>
                  <a:srgbClr val="0000FF"/>
                </a:solidFill>
                <a:latin typeface="Consolas" panose="020B0609020204030204" pitchFamily="49" charset="0"/>
              </a:rPr>
              <a:t>export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HomePage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implements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AfterViewInit</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ViewChild</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dropzoneA</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dropA</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ElementRef</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ViewChild</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dropzoneB</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dropB</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ElementRef</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ViewChildren</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IonItem</a:t>
            </a:r>
            <a:r>
              <a:rPr lang="en-US" dirty="0">
                <a:solidFill>
                  <a:srgbClr val="000000"/>
                </a:solidFill>
                <a:latin typeface="Consolas" panose="020B0609020204030204" pitchFamily="49" charset="0"/>
              </a:rPr>
              <a:t>, {read: </a:t>
            </a:r>
            <a:r>
              <a:rPr lang="en-US" dirty="0" err="1">
                <a:solidFill>
                  <a:srgbClr val="000000"/>
                </a:solidFill>
                <a:latin typeface="Consolas" panose="020B0609020204030204" pitchFamily="49" charset="0"/>
              </a:rPr>
              <a:t>ElementRef</a:t>
            </a:r>
            <a:r>
              <a:rPr lang="en-US" dirty="0">
                <a:solidFill>
                  <a:srgbClr val="000000"/>
                </a:solidFill>
                <a:latin typeface="Consolas" panose="020B0609020204030204" pitchFamily="49" charset="0"/>
              </a:rPr>
              <a:t>}) items: </a:t>
            </a:r>
            <a:r>
              <a:rPr lang="en-US" dirty="0" err="1">
                <a:solidFill>
                  <a:srgbClr val="000000"/>
                </a:solidFill>
                <a:latin typeface="Consolas" panose="020B0609020204030204" pitchFamily="49" charset="0"/>
              </a:rPr>
              <a:t>QueryList</a:t>
            </a:r>
            <a:r>
              <a:rPr lang="en-US" dirty="0">
                <a:solidFill>
                  <a:srgbClr val="000000"/>
                </a:solidFill>
                <a:latin typeface="Consolas" panose="020B0609020204030204" pitchFamily="49" charset="0"/>
              </a:rPr>
              <a:t>&lt;</a:t>
            </a:r>
            <a:r>
              <a:rPr lang="en-US" dirty="0" err="1">
                <a:solidFill>
                  <a:srgbClr val="000000"/>
                </a:solidFill>
                <a:latin typeface="Consolas" panose="020B0609020204030204" pitchFamily="49" charset="0"/>
              </a:rPr>
              <a:t>ElementRef</a:t>
            </a:r>
            <a:r>
              <a:rPr lang="en-US" dirty="0">
                <a:solidFill>
                  <a:srgbClr val="000000"/>
                </a:solidFill>
                <a:latin typeface="Consolas" panose="020B0609020204030204" pitchFamily="49" charset="0"/>
              </a:rPr>
              <a:t>&gt;;</a:t>
            </a:r>
          </a:p>
          <a:p>
            <a:pPr marL="114300" indent="0">
              <a:buNone/>
            </a:pPr>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smtClean="0">
                <a:solidFill>
                  <a:srgbClr val="0000FF"/>
                </a:solidFill>
                <a:latin typeface="Consolas" panose="020B0609020204030204" pitchFamily="49" charset="0"/>
              </a:rPr>
              <a:t>public</a:t>
            </a:r>
            <a:r>
              <a:rPr lang="en-US" dirty="0" smtClean="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myArray</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'Item 1'</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'Item 2'</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'Item 3'</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'Item 4'</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'Item 5'</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teamA</a:t>
            </a:r>
            <a:r>
              <a:rPr lang="en-US" dirty="0">
                <a:solidFill>
                  <a:srgbClr val="000000"/>
                </a:solidFill>
                <a:latin typeface="Consolas" panose="020B0609020204030204" pitchFamily="49" charset="0"/>
              </a:rPr>
              <a:t> = [];</a:t>
            </a:r>
          </a:p>
          <a:p>
            <a:pPr marL="114300"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teamB</a:t>
            </a:r>
            <a:r>
              <a:rPr lang="en-US" dirty="0">
                <a:solidFill>
                  <a:srgbClr val="000000"/>
                </a:solidFill>
                <a:latin typeface="Consolas" panose="020B0609020204030204" pitchFamily="49" charset="0"/>
              </a:rPr>
              <a:t> = [];</a:t>
            </a:r>
          </a:p>
          <a:p>
            <a:pPr marL="114300" indent="0">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contentscrollActive</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true</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gesturearray</a:t>
            </a:r>
            <a:r>
              <a:rPr lang="en-US" dirty="0">
                <a:solidFill>
                  <a:srgbClr val="000000"/>
                </a:solidFill>
                <a:latin typeface="Consolas" panose="020B0609020204030204" pitchFamily="49" charset="0"/>
              </a:rPr>
              <a:t>: Gesture[] = [];</a:t>
            </a:r>
          </a:p>
          <a:p>
            <a:pPr marL="114300" indent="0">
              <a:buNone/>
            </a:pPr>
            <a:r>
              <a:rPr lang="en-US" dirty="0">
                <a:solidFill>
                  <a:srgbClr val="000000"/>
                </a:solidFill>
                <a:latin typeface="Consolas" panose="020B0609020204030204" pitchFamily="49" charset="0"/>
              </a:rPr>
              <a:t>    </a:t>
            </a:r>
          </a:p>
          <a:p>
            <a:pPr marL="114300" indent="0">
              <a:buNone/>
            </a:pPr>
            <a:endParaRPr lang="en-US" dirty="0"/>
          </a:p>
        </p:txBody>
      </p:sp>
    </p:spTree>
    <p:extLst>
      <p:ext uri="{BB962C8B-B14F-4D97-AF65-F5344CB8AC3E}">
        <p14:creationId xmlns:p14="http://schemas.microsoft.com/office/powerpoint/2010/main" val="1222888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 TS</a:t>
            </a:r>
            <a:endParaRPr lang="en-US" dirty="0"/>
          </a:p>
        </p:txBody>
      </p:sp>
      <p:sp>
        <p:nvSpPr>
          <p:cNvPr id="3" name="Content Placeholder 2"/>
          <p:cNvSpPr>
            <a:spLocks noGrp="1"/>
          </p:cNvSpPr>
          <p:nvPr>
            <p:ph idx="1"/>
          </p:nvPr>
        </p:nvSpPr>
        <p:spPr/>
        <p:txBody>
          <a:bodyPr>
            <a:normAutofit fontScale="70000" lnSpcReduction="20000"/>
          </a:bodyPr>
          <a:lstStyle/>
          <a:p>
            <a:pPr marL="114300" indent="0">
              <a:buNone/>
            </a:pPr>
            <a:r>
              <a:rPr lang="en-US" dirty="0" smtClean="0">
                <a:solidFill>
                  <a:srgbClr val="0000FF"/>
                </a:solidFill>
                <a:latin typeface="Consolas" panose="020B0609020204030204" pitchFamily="49" charset="0"/>
              </a:rPr>
              <a:t>constructor</a:t>
            </a:r>
            <a:r>
              <a:rPr lang="en-US" dirty="0" smtClean="0">
                <a:solidFill>
                  <a:srgbClr val="000000"/>
                </a:solidFill>
                <a:latin typeface="Consolas" panose="020B0609020204030204" pitchFamily="49" charset="0"/>
              </a:rPr>
              <a:t>(</a:t>
            </a:r>
            <a:r>
              <a:rPr lang="en-US" dirty="0" smtClean="0">
                <a:solidFill>
                  <a:srgbClr val="0000FF"/>
                </a:solidFill>
                <a:latin typeface="Consolas" panose="020B0609020204030204" pitchFamily="49" charset="0"/>
              </a:rPr>
              <a:t>private</a:t>
            </a:r>
            <a:r>
              <a:rPr lang="en-US" dirty="0" smtClean="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gestureCtrl</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GestureController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changeDetectorRef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ChangeDetectorRef</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ngAfterViewInit</a:t>
            </a:r>
            <a:r>
              <a:rPr lang="en-US" dirty="0">
                <a:solidFill>
                  <a:srgbClr val="000000"/>
                </a:solidFill>
                <a:latin typeface="Consolas" panose="020B0609020204030204" pitchFamily="49" charset="0"/>
              </a:rPr>
              <a:t>(): void { </a:t>
            </a:r>
          </a:p>
          <a:p>
            <a:pPr marL="114300" indent="0">
              <a:buNone/>
            </a:pP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.updateGestures</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p>
          <a:p>
            <a:pPr marL="114300" indent="0">
              <a:buNone/>
            </a:pPr>
            <a:endParaRPr lang="en-US" dirty="0" smtClean="0">
              <a:solidFill>
                <a:srgbClr val="000000"/>
              </a:solidFill>
              <a:latin typeface="Consolas" panose="020B0609020204030204" pitchFamily="49" charset="0"/>
            </a:endParaRPr>
          </a:p>
          <a:p>
            <a:pPr marL="114300" indent="0">
              <a:buNone/>
            </a:pPr>
            <a:r>
              <a:rPr lang="en-US" dirty="0">
                <a:solidFill>
                  <a:srgbClr val="008000"/>
                </a:solidFill>
                <a:latin typeface="Consolas" panose="020B0609020204030204" pitchFamily="49" charset="0"/>
              </a:rPr>
              <a:t>// Remove and add gestures based on </a:t>
            </a:r>
            <a:r>
              <a:rPr lang="en-US" dirty="0" err="1">
                <a:solidFill>
                  <a:srgbClr val="008000"/>
                </a:solidFill>
                <a:latin typeface="Consolas" panose="020B0609020204030204" pitchFamily="49" charset="0"/>
              </a:rPr>
              <a:t>ViewChildren</a:t>
            </a:r>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Querylist</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updateGestures</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.gesturearray.map</a:t>
            </a:r>
            <a:r>
              <a:rPr lang="en-US" dirty="0">
                <a:solidFill>
                  <a:srgbClr val="000000"/>
                </a:solidFill>
                <a:latin typeface="Consolas" panose="020B0609020204030204" pitchFamily="49" charset="0"/>
              </a:rPr>
              <a:t>(gesture </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gesture.destroy</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.gesturearray</a:t>
            </a:r>
            <a:r>
              <a:rPr lang="en-US" dirty="0">
                <a:solidFill>
                  <a:srgbClr val="000000"/>
                </a:solidFill>
                <a:latin typeface="Consolas" panose="020B0609020204030204" pitchFamily="49" charset="0"/>
              </a:rPr>
              <a:t> = [];</a:t>
            </a:r>
          </a:p>
          <a:p>
            <a:pPr marL="114300" indent="0">
              <a:buNone/>
            </a:pPr>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err="1" smtClean="0">
                <a:solidFill>
                  <a:srgbClr val="0000FF"/>
                </a:solidFill>
                <a:latin typeface="Consolas" panose="020B0609020204030204" pitchFamily="49" charset="0"/>
              </a:rPr>
              <a:t>const</a:t>
            </a:r>
            <a:r>
              <a:rPr lang="en-US" dirty="0" smtClean="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arr</a:t>
            </a:r>
            <a:r>
              <a:rPr lang="en-US" dirty="0">
                <a:solidFill>
                  <a:srgbClr val="000000"/>
                </a:solidFill>
                <a:latin typeface="Consolas" panose="020B0609020204030204" pitchFamily="49" charset="0"/>
              </a:rPr>
              <a:t>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.items.toArray</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r>
              <a:rPr lang="en-US" dirty="0">
                <a:solidFill>
                  <a:srgbClr val="0000FF"/>
                </a:solidFill>
                <a:latin typeface="Consolas" panose="020B0609020204030204" pitchFamily="49" charset="0"/>
              </a:rPr>
              <a:t>for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let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&lt;</a:t>
            </a:r>
            <a:r>
              <a:rPr lang="en-US" dirty="0" err="1">
                <a:solidFill>
                  <a:srgbClr val="000000"/>
                </a:solidFill>
                <a:latin typeface="Consolas" panose="020B0609020204030204" pitchFamily="49" charset="0"/>
              </a:rPr>
              <a:t>arr.length</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oneItem</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arr</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endParaRPr lang="en-US" dirty="0">
              <a:solidFill>
                <a:srgbClr val="000000"/>
              </a:solidFill>
              <a:latin typeface="Consolas" panose="020B0609020204030204" pitchFamily="49" charset="0"/>
            </a:endParaRPr>
          </a:p>
          <a:p>
            <a:pPr marL="114300" indent="0">
              <a:buNone/>
            </a:pPr>
            <a:r>
              <a:rPr lang="en-US" dirty="0" smtClean="0">
                <a:solidFill>
                  <a:srgbClr val="000000"/>
                </a:solidFill>
                <a:latin typeface="Consolas" panose="020B0609020204030204" pitchFamily="49" charset="0"/>
              </a:rPr>
              <a:t/>
            </a:r>
            <a:br>
              <a:rPr lang="en-US" dirty="0" smtClean="0">
                <a:solidFill>
                  <a:srgbClr val="000000"/>
                </a:solidFill>
                <a:latin typeface="Consolas" panose="020B0609020204030204" pitchFamily="49" charset="0"/>
              </a:rPr>
            </a:br>
            <a:endParaRPr lang="en-US" dirty="0" smtClean="0">
              <a:solidFill>
                <a:srgbClr val="000000"/>
              </a:solidFill>
              <a:latin typeface="Consolas" panose="020B0609020204030204" pitchFamily="49" charset="0"/>
            </a:endParaRPr>
          </a:p>
          <a:p>
            <a:pPr marL="114300" indent="0">
              <a:buNone/>
            </a:pPr>
            <a:endParaRPr lang="en-US" dirty="0"/>
          </a:p>
        </p:txBody>
      </p:sp>
    </p:spTree>
    <p:extLst>
      <p:ext uri="{BB962C8B-B14F-4D97-AF65-F5344CB8AC3E}">
        <p14:creationId xmlns:p14="http://schemas.microsoft.com/office/powerpoint/2010/main" val="1641601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620000" cy="6172200"/>
          </a:xfrm>
        </p:spPr>
        <p:txBody>
          <a:bodyPr>
            <a:normAutofit fontScale="70000" lnSpcReduction="20000"/>
          </a:bodyPr>
          <a:lstStyle/>
          <a:p>
            <a:pPr marL="114300" indent="0">
              <a:buNone/>
            </a:pPr>
            <a:r>
              <a:rPr lang="en-US" dirty="0">
                <a:solidFill>
                  <a:srgbClr val="000000"/>
                </a:solidFill>
                <a:latin typeface="Consolas" panose="020B0609020204030204" pitchFamily="49" charset="0"/>
              </a:rPr>
              <a:t> </a:t>
            </a:r>
            <a:r>
              <a:rPr lang="en-US" dirty="0" err="1" smtClean="0">
                <a:solidFill>
                  <a:srgbClr val="0000FF"/>
                </a:solidFill>
                <a:latin typeface="Consolas" panose="020B0609020204030204" pitchFamily="49" charset="0"/>
              </a:rPr>
              <a:t>const</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drag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.gestureCtrl.create</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el: </a:t>
            </a:r>
            <a:r>
              <a:rPr lang="en-US" dirty="0" err="1">
                <a:solidFill>
                  <a:srgbClr val="000000"/>
                </a:solidFill>
                <a:latin typeface="Consolas" panose="020B0609020204030204" pitchFamily="49" charset="0"/>
              </a:rPr>
              <a:t>oneItem.nativeElement</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threshold: </a:t>
            </a:r>
            <a:r>
              <a:rPr lang="en-US" dirty="0">
                <a:solidFill>
                  <a:srgbClr val="098658"/>
                </a:solidFill>
                <a:latin typeface="Consolas" panose="020B0609020204030204" pitchFamily="49" charset="0"/>
              </a:rPr>
              <a:t>1</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gestureName</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'drag'</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onStart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ev</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oneItem.nativeElement.style.transition</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oneItem.nativeElement.style.opacity</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'0.8'</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oneItem.nativeElement.style.fontWeight</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'bold'</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.changeDetectorRef.detectChanges</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onMove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ev</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oneItem.nativeElement.style.transform</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`translate(</a:t>
            </a:r>
            <a:r>
              <a:rPr lang="en-US" dirty="0">
                <a:solidFill>
                  <a:srgbClr val="0000FF"/>
                </a:solidFill>
                <a:latin typeface="Consolas" panose="020B0609020204030204" pitchFamily="49" charset="0"/>
              </a:rPr>
              <a:t>${</a:t>
            </a:r>
            <a:r>
              <a:rPr lang="en-US" dirty="0" err="1">
                <a:solidFill>
                  <a:srgbClr val="000000"/>
                </a:solidFill>
                <a:latin typeface="Consolas" panose="020B0609020204030204" pitchFamily="49" charset="0"/>
              </a:rPr>
              <a:t>ev.deltaX</a:t>
            </a:r>
            <a:r>
              <a:rPr lang="en-US" dirty="0">
                <a:solidFill>
                  <a:srgbClr val="0000FF"/>
                </a:solidFill>
                <a:latin typeface="Consolas" panose="020B0609020204030204" pitchFamily="49" charset="0"/>
              </a:rPr>
              <a:t>}</a:t>
            </a:r>
            <a:r>
              <a:rPr lang="en-US" dirty="0" err="1">
                <a:solidFill>
                  <a:srgbClr val="A31515"/>
                </a:solidFill>
                <a:latin typeface="Consolas" panose="020B0609020204030204" pitchFamily="49" charset="0"/>
              </a:rPr>
              <a:t>px</a:t>
            </a:r>
            <a:r>
              <a:rPr lang="en-US" dirty="0">
                <a:solidFill>
                  <a:srgbClr val="A31515"/>
                </a:solidFill>
                <a:latin typeface="Consolas" panose="020B0609020204030204" pitchFamily="49" charset="0"/>
              </a:rPr>
              <a:t>, </a:t>
            </a:r>
            <a:r>
              <a:rPr lang="en-US" dirty="0">
                <a:solidFill>
                  <a:srgbClr val="0000FF"/>
                </a:solidFill>
                <a:latin typeface="Consolas" panose="020B0609020204030204" pitchFamily="49" charset="0"/>
              </a:rPr>
              <a:t>${</a:t>
            </a:r>
            <a:r>
              <a:rPr lang="en-US" dirty="0" err="1">
                <a:solidFill>
                  <a:srgbClr val="000000"/>
                </a:solidFill>
                <a:latin typeface="Consolas" panose="020B0609020204030204" pitchFamily="49" charset="0"/>
              </a:rPr>
              <a:t>ev.deltaY</a:t>
            </a:r>
            <a:r>
              <a:rPr lang="en-US" dirty="0">
                <a:solidFill>
                  <a:srgbClr val="0000FF"/>
                </a:solidFill>
                <a:latin typeface="Consolas" panose="020B0609020204030204" pitchFamily="49" charset="0"/>
              </a:rPr>
              <a:t>}</a:t>
            </a:r>
            <a:r>
              <a:rPr lang="en-US" dirty="0" err="1">
                <a:solidFill>
                  <a:srgbClr val="A31515"/>
                </a:solidFill>
                <a:latin typeface="Consolas" panose="020B0609020204030204" pitchFamily="49" charset="0"/>
              </a:rPr>
              <a:t>px</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oneItem.nativeElement.style.zIndex</a:t>
            </a:r>
            <a:r>
              <a:rPr lang="en-US" dirty="0">
                <a:solidFill>
                  <a:srgbClr val="000000"/>
                </a:solidFill>
                <a:latin typeface="Consolas" panose="020B0609020204030204" pitchFamily="49" charset="0"/>
              </a:rPr>
              <a:t> = </a:t>
            </a:r>
            <a:r>
              <a:rPr lang="en-US" dirty="0">
                <a:solidFill>
                  <a:srgbClr val="098658"/>
                </a:solidFill>
                <a:latin typeface="Consolas" panose="020B0609020204030204" pitchFamily="49" charset="0"/>
              </a:rPr>
              <a:t>11</a:t>
            </a: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.checkDropZoneHover</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ev.currentX,ev.currentY</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onEnd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ev</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.handleDrop</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oneItem,ev.currentX,ev.currentY,i</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a:t>
            </a:r>
            <a:r>
              <a:rPr lang="en-US" dirty="0" err="1" smtClean="0">
                <a:solidFill>
                  <a:srgbClr val="000000"/>
                </a:solidFill>
                <a:latin typeface="Consolas" panose="020B0609020204030204" pitchFamily="49" charset="0"/>
              </a:rPr>
              <a:t>drag.enable</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err="1" smtClean="0">
                <a:solidFill>
                  <a:srgbClr val="0000FF"/>
                </a:solidFill>
                <a:latin typeface="Consolas" panose="020B0609020204030204" pitchFamily="49" charset="0"/>
              </a:rPr>
              <a:t>this</a:t>
            </a:r>
            <a:r>
              <a:rPr lang="en-US" dirty="0" err="1" smtClean="0">
                <a:solidFill>
                  <a:srgbClr val="000000"/>
                </a:solidFill>
                <a:latin typeface="Consolas" panose="020B0609020204030204" pitchFamily="49" charset="0"/>
              </a:rPr>
              <a:t>.gesturearray.push</a:t>
            </a:r>
            <a:r>
              <a:rPr lang="en-US" dirty="0" smtClean="0">
                <a:solidFill>
                  <a:srgbClr val="000000"/>
                </a:solidFill>
                <a:latin typeface="Consolas" panose="020B0609020204030204" pitchFamily="49" charset="0"/>
              </a:rPr>
              <a:t>(drag</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.items.changes.subscribe</a:t>
            </a:r>
            <a:r>
              <a:rPr lang="en-US" dirty="0">
                <a:solidFill>
                  <a:srgbClr val="000000"/>
                </a:solidFill>
                <a:latin typeface="Consolas" panose="020B0609020204030204" pitchFamily="49" charset="0"/>
              </a:rPr>
              <a:t>(res </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.updateGestures</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p>
          <a:p>
            <a:pPr marL="114300" indent="0">
              <a:buNone/>
            </a:pPr>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pPr marL="114300" indent="0">
              <a:buNone/>
            </a:pPr>
            <a:endParaRPr lang="en-US" dirty="0">
              <a:solidFill>
                <a:srgbClr val="000000"/>
              </a:solidFill>
              <a:latin typeface="Consolas" panose="020B0609020204030204" pitchFamily="49" charset="0"/>
            </a:endParaRPr>
          </a:p>
          <a:p>
            <a:pPr marL="114300" indent="0">
              <a:buNone/>
            </a:pPr>
            <a:endParaRPr lang="en-US" dirty="0"/>
          </a:p>
        </p:txBody>
      </p:sp>
    </p:spTree>
    <p:extLst>
      <p:ext uri="{BB962C8B-B14F-4D97-AF65-F5344CB8AC3E}">
        <p14:creationId xmlns:p14="http://schemas.microsoft.com/office/powerpoint/2010/main" val="2002084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 TS</a:t>
            </a:r>
            <a:endParaRPr lang="en-US" dirty="0"/>
          </a:p>
        </p:txBody>
      </p:sp>
      <p:sp>
        <p:nvSpPr>
          <p:cNvPr id="3" name="Content Placeholder 2"/>
          <p:cNvSpPr>
            <a:spLocks noGrp="1"/>
          </p:cNvSpPr>
          <p:nvPr>
            <p:ph idx="1"/>
          </p:nvPr>
        </p:nvSpPr>
        <p:spPr/>
        <p:txBody>
          <a:bodyPr>
            <a:normAutofit fontScale="70000" lnSpcReduction="20000"/>
          </a:bodyPr>
          <a:lstStyle/>
          <a:p>
            <a:pPr marL="114300" indent="0">
              <a:buNone/>
            </a:pPr>
            <a:r>
              <a:rPr lang="en-US" dirty="0" smtClean="0">
                <a:solidFill>
                  <a:srgbClr val="008000"/>
                </a:solidFill>
                <a:latin typeface="Consolas" panose="020B0609020204030204" pitchFamily="49" charset="0"/>
              </a:rPr>
              <a:t>// </a:t>
            </a:r>
            <a:r>
              <a:rPr lang="en-US" dirty="0">
                <a:solidFill>
                  <a:srgbClr val="008000"/>
                </a:solidFill>
                <a:latin typeface="Consolas" panose="020B0609020204030204" pitchFamily="49" charset="0"/>
              </a:rPr>
              <a:t>Check if we are dragging above a </a:t>
            </a:r>
            <a:r>
              <a:rPr lang="en-US" dirty="0" smtClean="0">
                <a:solidFill>
                  <a:srgbClr val="008000"/>
                </a:solidFill>
                <a:latin typeface="Consolas" panose="020B0609020204030204" pitchFamily="49" charset="0"/>
              </a:rPr>
              <a:t>zone</a:t>
            </a:r>
            <a:endParaRPr lang="en-US" dirty="0" smtClean="0">
              <a:solidFill>
                <a:srgbClr val="000000"/>
              </a:solidFill>
              <a:latin typeface="Consolas" panose="020B0609020204030204" pitchFamily="49" charset="0"/>
            </a:endParaRPr>
          </a:p>
          <a:p>
            <a:pPr marL="114300" indent="0">
              <a:buNone/>
            </a:pPr>
            <a:r>
              <a:rPr lang="en-US" dirty="0" err="1" smtClean="0">
                <a:solidFill>
                  <a:srgbClr val="000000"/>
                </a:solidFill>
                <a:latin typeface="Consolas" panose="020B0609020204030204" pitchFamily="49" charset="0"/>
              </a:rPr>
              <a:t>checkDropZoneHover</a:t>
            </a:r>
            <a:r>
              <a:rPr lang="en-US" dirty="0" smtClean="0">
                <a:solidFill>
                  <a:srgbClr val="000000"/>
                </a:solidFill>
                <a:latin typeface="Consolas" panose="020B0609020204030204" pitchFamily="49" charset="0"/>
              </a:rPr>
              <a:t>(</a:t>
            </a:r>
            <a:r>
              <a:rPr lang="en-US" dirty="0" err="1" smtClean="0">
                <a:solidFill>
                  <a:srgbClr val="000000"/>
                </a:solidFill>
                <a:latin typeface="Consolas" panose="020B0609020204030204" pitchFamily="49" charset="0"/>
              </a:rPr>
              <a:t>x,y</a:t>
            </a:r>
            <a:r>
              <a:rPr lang="en-US" dirty="0">
                <a:solidFill>
                  <a:srgbClr val="000000"/>
                </a:solidFill>
                <a:latin typeface="Consolas" panose="020B0609020204030204" pitchFamily="49" charset="0"/>
              </a:rPr>
              <a:t>){</a:t>
            </a:r>
          </a:p>
          <a:p>
            <a:pPr marL="114300" indent="0">
              <a:buNone/>
            </a:pP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dropA</a:t>
            </a:r>
            <a:r>
              <a:rPr lang="en-US" dirty="0">
                <a:solidFill>
                  <a:srgbClr val="000000"/>
                </a:solidFill>
                <a:latin typeface="Consolas" panose="020B0609020204030204" pitchFamily="49" charset="0"/>
              </a:rPr>
              <a:t>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.dropA.nativeElement.getBoundingClientRect</a:t>
            </a:r>
            <a:r>
              <a:rPr lang="en-US" dirty="0">
                <a:solidFill>
                  <a:srgbClr val="000000"/>
                </a:solidFill>
                <a:latin typeface="Consolas" panose="020B0609020204030204" pitchFamily="49" charset="0"/>
              </a:rPr>
              <a:t>();</a:t>
            </a:r>
          </a:p>
          <a:p>
            <a:pPr marL="114300" indent="0">
              <a:buNone/>
            </a:pP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dropB</a:t>
            </a:r>
            <a:r>
              <a:rPr lang="en-US" dirty="0">
                <a:solidFill>
                  <a:srgbClr val="000000"/>
                </a:solidFill>
                <a:latin typeface="Consolas" panose="020B0609020204030204" pitchFamily="49" charset="0"/>
              </a:rPr>
              <a:t>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.dropB.nativeElement.getBoundingClientRect</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smtClean="0">
                <a:solidFill>
                  <a:srgbClr val="0000FF"/>
                </a:solidFill>
                <a:latin typeface="Consolas" panose="020B0609020204030204" pitchFamily="49" charset="0"/>
              </a:rPr>
              <a:t>if</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.isInZone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x,y,dropA</a:t>
            </a: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.dropA.nativeElement.style.backgroundColor</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'#009fff'</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r>
              <a:rPr lang="en-US" dirty="0">
                <a:solidFill>
                  <a:srgbClr val="0000FF"/>
                </a:solidFill>
                <a:latin typeface="Consolas" panose="020B0609020204030204" pitchFamily="49" charset="0"/>
              </a:rPr>
              <a:t>else</a:t>
            </a: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.dropA.nativeElement.style.backgroundColor</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'white'</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smtClean="0">
                <a:solidFill>
                  <a:srgbClr val="0000FF"/>
                </a:solidFill>
                <a:latin typeface="Consolas" panose="020B0609020204030204" pitchFamily="49" charset="0"/>
              </a:rPr>
              <a:t>if</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.isInZone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x,y,dropB</a:t>
            </a: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.dropB.nativeElement.style.backgroundColor</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'red'</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r>
              <a:rPr lang="en-US" dirty="0">
                <a:solidFill>
                  <a:srgbClr val="0000FF"/>
                </a:solidFill>
                <a:latin typeface="Consolas" panose="020B0609020204030204" pitchFamily="49" charset="0"/>
              </a:rPr>
              <a:t>else</a:t>
            </a: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.dropB.nativeElement.style.backgroundColor</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'white'</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pPr marL="114300" indent="0">
              <a:buNone/>
            </a:pPr>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pPr marL="114300" indent="0">
              <a:buNone/>
            </a:pPr>
            <a:endParaRPr lang="en-US" dirty="0"/>
          </a:p>
        </p:txBody>
      </p:sp>
    </p:spTree>
    <p:extLst>
      <p:ext uri="{BB962C8B-B14F-4D97-AF65-F5344CB8AC3E}">
        <p14:creationId xmlns:p14="http://schemas.microsoft.com/office/powerpoint/2010/main" val="39710500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 TS</a:t>
            </a:r>
            <a:endParaRPr lang="en-US" dirty="0"/>
          </a:p>
        </p:txBody>
      </p:sp>
      <p:sp>
        <p:nvSpPr>
          <p:cNvPr id="3" name="Content Placeholder 2"/>
          <p:cNvSpPr>
            <a:spLocks noGrp="1"/>
          </p:cNvSpPr>
          <p:nvPr>
            <p:ph idx="1"/>
          </p:nvPr>
        </p:nvSpPr>
        <p:spPr/>
        <p:txBody>
          <a:bodyPr>
            <a:normAutofit/>
          </a:bodyPr>
          <a:lstStyle/>
          <a:p>
            <a:pPr marL="114300" indent="0">
              <a:buNone/>
            </a:pPr>
            <a:r>
              <a:rPr lang="en-US"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 check if coordinates are within a </a:t>
            </a:r>
            <a:r>
              <a:rPr lang="en-US" sz="1600" dirty="0" err="1">
                <a:solidFill>
                  <a:srgbClr val="008000"/>
                </a:solidFill>
                <a:latin typeface="Consolas" panose="020B0609020204030204" pitchFamily="49" charset="0"/>
              </a:rPr>
              <a:t>dropzone</a:t>
            </a:r>
            <a:r>
              <a:rPr lang="en-US" sz="1600" dirty="0">
                <a:solidFill>
                  <a:srgbClr val="008000"/>
                </a:solidFill>
                <a:latin typeface="Consolas" panose="020B0609020204030204" pitchFamily="49" charset="0"/>
              </a:rPr>
              <a:t> </a:t>
            </a:r>
            <a:r>
              <a:rPr lang="en-US" sz="1600" dirty="0" err="1">
                <a:solidFill>
                  <a:srgbClr val="008000"/>
                </a:solidFill>
                <a:latin typeface="Consolas" panose="020B0609020204030204" pitchFamily="49" charset="0"/>
              </a:rPr>
              <a:t>rect</a:t>
            </a:r>
            <a:endParaRPr lang="en-US" sz="1600" dirty="0">
              <a:solidFill>
                <a:srgbClr val="000000"/>
              </a:solidFill>
              <a:latin typeface="Consolas" panose="020B0609020204030204" pitchFamily="49" charset="0"/>
            </a:endParaRPr>
          </a:p>
          <a:p>
            <a:pPr marL="114300" indent="0">
              <a:buNone/>
            </a:pPr>
            <a:r>
              <a:rPr lang="en-US" sz="1600" dirty="0">
                <a:solidFill>
                  <a:srgbClr val="000000"/>
                </a:solidFill>
                <a:latin typeface="Consolas" panose="020B0609020204030204" pitchFamily="49" charset="0"/>
              </a:rPr>
              <a:t> </a:t>
            </a:r>
            <a:r>
              <a:rPr lang="en-US" sz="1600" dirty="0" err="1" smtClean="0">
                <a:solidFill>
                  <a:srgbClr val="000000"/>
                </a:solidFill>
                <a:latin typeface="Consolas" panose="020B0609020204030204" pitchFamily="49" charset="0"/>
              </a:rPr>
              <a:t>isInZone</a:t>
            </a:r>
            <a:r>
              <a:rPr lang="en-US" sz="1600" dirty="0" smtClean="0">
                <a:solidFill>
                  <a:srgbClr val="000000"/>
                </a:solidFill>
                <a:latin typeface="Consolas" panose="020B0609020204030204" pitchFamily="49" charset="0"/>
              </a:rPr>
              <a:t>(</a:t>
            </a:r>
            <a:r>
              <a:rPr lang="en-US" sz="1600" dirty="0" err="1" smtClean="0">
                <a:solidFill>
                  <a:srgbClr val="000000"/>
                </a:solidFill>
                <a:latin typeface="Consolas" panose="020B0609020204030204" pitchFamily="49" charset="0"/>
              </a:rPr>
              <a:t>x,y,dropzone</a:t>
            </a:r>
            <a:r>
              <a:rPr lang="en-US" sz="1600" dirty="0">
                <a:solidFill>
                  <a:srgbClr val="000000"/>
                </a:solidFill>
                <a:latin typeface="Consolas" panose="020B0609020204030204" pitchFamily="49" charset="0"/>
              </a:rPr>
              <a:t>){</a:t>
            </a:r>
          </a:p>
          <a:p>
            <a:pPr marL="114300" inden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if</a:t>
            </a:r>
            <a:r>
              <a:rPr lang="en-US" sz="1600" dirty="0">
                <a:solidFill>
                  <a:srgbClr val="000000"/>
                </a:solidFill>
                <a:latin typeface="Consolas" panose="020B0609020204030204" pitchFamily="49" charset="0"/>
              </a:rPr>
              <a:t> ( x &lt; </a:t>
            </a:r>
            <a:r>
              <a:rPr lang="en-US" sz="1600" dirty="0" err="1">
                <a:solidFill>
                  <a:srgbClr val="000000"/>
                </a:solidFill>
                <a:latin typeface="Consolas" panose="020B0609020204030204" pitchFamily="49" charset="0"/>
              </a:rPr>
              <a:t>dropzone.left</a:t>
            </a:r>
            <a:r>
              <a:rPr lang="en-US" sz="1600" dirty="0">
                <a:solidFill>
                  <a:srgbClr val="000000"/>
                </a:solidFill>
                <a:latin typeface="Consolas" panose="020B0609020204030204" pitchFamily="49" charset="0"/>
              </a:rPr>
              <a:t> || x &gt;= </a:t>
            </a:r>
            <a:r>
              <a:rPr lang="en-US" sz="1600" dirty="0" err="1">
                <a:solidFill>
                  <a:srgbClr val="000000"/>
                </a:solidFill>
                <a:latin typeface="Consolas" panose="020B0609020204030204" pitchFamily="49" charset="0"/>
              </a:rPr>
              <a:t>dropzone.right</a:t>
            </a:r>
            <a:r>
              <a:rPr lang="en-US" sz="1600" dirty="0">
                <a:solidFill>
                  <a:srgbClr val="000000"/>
                </a:solidFill>
                <a:latin typeface="Consolas" panose="020B0609020204030204" pitchFamily="49" charset="0"/>
              </a:rPr>
              <a:t> ){</a:t>
            </a:r>
          </a:p>
          <a:p>
            <a:pPr marL="114300" inden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false</a:t>
            </a:r>
            <a:r>
              <a:rPr lang="en-US" sz="1600" dirty="0">
                <a:solidFill>
                  <a:srgbClr val="000000"/>
                </a:solidFill>
                <a:latin typeface="Consolas" panose="020B0609020204030204" pitchFamily="49" charset="0"/>
              </a:rPr>
              <a:t>;</a:t>
            </a:r>
          </a:p>
          <a:p>
            <a:pPr marL="114300" indent="0">
              <a:buNone/>
            </a:pPr>
            <a:r>
              <a:rPr lang="en-US" sz="1600" dirty="0">
                <a:solidFill>
                  <a:srgbClr val="000000"/>
                </a:solidFill>
                <a:latin typeface="Consolas" panose="020B0609020204030204" pitchFamily="49" charset="0"/>
              </a:rPr>
              <a:t>      }</a:t>
            </a:r>
          </a:p>
          <a:p>
            <a:pPr marL="114300" inden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if</a:t>
            </a:r>
            <a:r>
              <a:rPr lang="en-US" sz="1600" dirty="0">
                <a:solidFill>
                  <a:srgbClr val="000000"/>
                </a:solidFill>
                <a:latin typeface="Consolas" panose="020B0609020204030204" pitchFamily="49" charset="0"/>
              </a:rPr>
              <a:t> ( y &lt; </a:t>
            </a:r>
            <a:r>
              <a:rPr lang="en-US" sz="1600" dirty="0" err="1">
                <a:solidFill>
                  <a:srgbClr val="000000"/>
                </a:solidFill>
                <a:latin typeface="Consolas" panose="020B0609020204030204" pitchFamily="49" charset="0"/>
              </a:rPr>
              <a:t>dropzone.top</a:t>
            </a:r>
            <a:r>
              <a:rPr lang="en-US" sz="1600" dirty="0">
                <a:solidFill>
                  <a:srgbClr val="000000"/>
                </a:solidFill>
                <a:latin typeface="Consolas" panose="020B0609020204030204" pitchFamily="49" charset="0"/>
              </a:rPr>
              <a:t> || y &gt;= </a:t>
            </a:r>
            <a:r>
              <a:rPr lang="en-US" sz="1600" dirty="0" err="1">
                <a:solidFill>
                  <a:srgbClr val="000000"/>
                </a:solidFill>
                <a:latin typeface="Consolas" panose="020B0609020204030204" pitchFamily="49" charset="0"/>
              </a:rPr>
              <a:t>dropzone.bottom</a:t>
            </a:r>
            <a:r>
              <a:rPr lang="en-US" sz="1600" dirty="0">
                <a:solidFill>
                  <a:srgbClr val="000000"/>
                </a:solidFill>
                <a:latin typeface="Consolas" panose="020B0609020204030204" pitchFamily="49" charset="0"/>
              </a:rPr>
              <a:t> ){</a:t>
            </a:r>
          </a:p>
          <a:p>
            <a:pPr marL="114300" inden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false</a:t>
            </a:r>
            <a:r>
              <a:rPr lang="en-US" sz="1600" dirty="0">
                <a:solidFill>
                  <a:srgbClr val="000000"/>
                </a:solidFill>
                <a:latin typeface="Consolas" panose="020B0609020204030204" pitchFamily="49" charset="0"/>
              </a:rPr>
              <a:t>;</a:t>
            </a:r>
          </a:p>
          <a:p>
            <a:pPr marL="114300" indent="0">
              <a:buNone/>
            </a:pPr>
            <a:r>
              <a:rPr lang="en-US" sz="1600" dirty="0">
                <a:solidFill>
                  <a:srgbClr val="000000"/>
                </a:solidFill>
                <a:latin typeface="Consolas" panose="020B0609020204030204" pitchFamily="49" charset="0"/>
              </a:rPr>
              <a:t>      }</a:t>
            </a:r>
          </a:p>
          <a:p>
            <a:pPr marL="114300" inden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true</a:t>
            </a:r>
            <a:r>
              <a:rPr lang="en-US" sz="1600" dirty="0">
                <a:solidFill>
                  <a:srgbClr val="000000"/>
                </a:solidFill>
                <a:latin typeface="Consolas" panose="020B0609020204030204" pitchFamily="49" charset="0"/>
              </a:rPr>
              <a:t>;</a:t>
            </a:r>
          </a:p>
          <a:p>
            <a:pPr marL="114300" indent="0">
              <a:buNone/>
            </a:pPr>
            <a:r>
              <a:rPr lang="en-US" sz="1600" dirty="0">
                <a:solidFill>
                  <a:srgbClr val="000000"/>
                </a:solidFill>
                <a:latin typeface="Consolas" panose="020B0609020204030204" pitchFamily="49" charset="0"/>
              </a:rPr>
              <a:t> </a:t>
            </a:r>
            <a:r>
              <a:rPr lang="en-US" sz="1600" dirty="0" smtClean="0">
                <a:solidFill>
                  <a:srgbClr val="000000"/>
                </a:solidFill>
                <a:latin typeface="Consolas" panose="020B0609020204030204" pitchFamily="49" charset="0"/>
              </a:rPr>
              <a:t> </a:t>
            </a:r>
            <a:r>
              <a:rPr lang="en-US" sz="1600" dirty="0">
                <a:solidFill>
                  <a:srgbClr val="000000"/>
                </a:solidFill>
                <a:latin typeface="Consolas" panose="020B0609020204030204" pitchFamily="49" charset="0"/>
              </a:rPr>
              <a:t>}</a:t>
            </a:r>
          </a:p>
          <a:p>
            <a:pPr marL="114300" indent="0">
              <a:buNone/>
            </a:pPr>
            <a:endParaRPr lang="en-US" dirty="0"/>
          </a:p>
        </p:txBody>
      </p:sp>
    </p:spTree>
    <p:extLst>
      <p:ext uri="{BB962C8B-B14F-4D97-AF65-F5344CB8AC3E}">
        <p14:creationId xmlns:p14="http://schemas.microsoft.com/office/powerpoint/2010/main" val="24235835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639762"/>
          </a:xfrm>
        </p:spPr>
        <p:txBody>
          <a:bodyPr/>
          <a:lstStyle/>
          <a:p>
            <a:r>
              <a:rPr lang="en-US" dirty="0" smtClean="0"/>
              <a:t>More TS</a:t>
            </a:r>
            <a:endParaRPr lang="en-US" dirty="0"/>
          </a:p>
        </p:txBody>
      </p:sp>
      <p:sp>
        <p:nvSpPr>
          <p:cNvPr id="3" name="Content Placeholder 2"/>
          <p:cNvSpPr>
            <a:spLocks noGrp="1"/>
          </p:cNvSpPr>
          <p:nvPr>
            <p:ph idx="1"/>
          </p:nvPr>
        </p:nvSpPr>
        <p:spPr>
          <a:xfrm>
            <a:off x="457200" y="1066800"/>
            <a:ext cx="7620000" cy="5334000"/>
          </a:xfrm>
        </p:spPr>
        <p:txBody>
          <a:bodyPr>
            <a:normAutofit fontScale="55000" lnSpcReduction="20000"/>
          </a:bodyPr>
          <a:lstStyle/>
          <a:p>
            <a:pPr marL="114300" indent="0">
              <a:buNone/>
            </a:pP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Decide what to do with dropped item</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handleDrop</a:t>
            </a:r>
            <a:r>
              <a:rPr lang="en-US" dirty="0">
                <a:solidFill>
                  <a:srgbClr val="000000"/>
                </a:solidFill>
                <a:latin typeface="Consolas" panose="020B0609020204030204" pitchFamily="49" charset="0"/>
              </a:rPr>
              <a:t>(item, </a:t>
            </a:r>
            <a:r>
              <a:rPr lang="en-US" dirty="0" err="1">
                <a:solidFill>
                  <a:srgbClr val="000000"/>
                </a:solidFill>
                <a:latin typeface="Consolas" panose="020B0609020204030204" pitchFamily="49" charset="0"/>
              </a:rPr>
              <a:t>endX</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endY</a:t>
            </a:r>
            <a:r>
              <a:rPr lang="en-US" dirty="0">
                <a:solidFill>
                  <a:srgbClr val="000000"/>
                </a:solidFill>
                <a:latin typeface="Consolas" panose="020B0609020204030204" pitchFamily="49" charset="0"/>
              </a:rPr>
              <a:t>, index){</a:t>
            </a:r>
          </a:p>
          <a:p>
            <a:pPr marL="114300" indent="0">
              <a:buNone/>
            </a:pP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dropA</a:t>
            </a:r>
            <a:r>
              <a:rPr lang="en-US" dirty="0">
                <a:solidFill>
                  <a:srgbClr val="000000"/>
                </a:solidFill>
                <a:latin typeface="Consolas" panose="020B0609020204030204" pitchFamily="49" charset="0"/>
              </a:rPr>
              <a:t>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.dropA.nativeElement.getBoundingClientRect</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dropB</a:t>
            </a:r>
            <a:r>
              <a:rPr lang="en-US" dirty="0">
                <a:solidFill>
                  <a:srgbClr val="000000"/>
                </a:solidFill>
                <a:latin typeface="Consolas" panose="020B0609020204030204" pitchFamily="49" charset="0"/>
              </a:rPr>
              <a:t>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.dropB.nativeElement.getBoundingClientRect</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Dropped in Zone A</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.isInZone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endX,endY,dropA</a:t>
            </a: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item.nativeElement.remove</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removeditem</a:t>
            </a:r>
            <a:r>
              <a:rPr lang="en-US" dirty="0">
                <a:solidFill>
                  <a:srgbClr val="000000"/>
                </a:solidFill>
                <a:latin typeface="Consolas" panose="020B0609020204030204" pitchFamily="49" charset="0"/>
              </a:rPr>
              <a:t>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.myArray.splice</a:t>
            </a:r>
            <a:r>
              <a:rPr lang="en-US" dirty="0">
                <a:solidFill>
                  <a:srgbClr val="000000"/>
                </a:solidFill>
                <a:latin typeface="Consolas" panose="020B0609020204030204" pitchFamily="49" charset="0"/>
              </a:rPr>
              <a:t>(index,</a:t>
            </a:r>
            <a:r>
              <a:rPr lang="en-US" dirty="0">
                <a:solidFill>
                  <a:srgbClr val="098658"/>
                </a:solidFill>
                <a:latin typeface="Consolas" panose="020B0609020204030204" pitchFamily="49" charset="0"/>
              </a:rPr>
              <a:t>1</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.teamA.push</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removeditem</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else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.isInZone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endX,endY,dropB</a:t>
            </a: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item.nativeElement.remove</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removeditem</a:t>
            </a:r>
            <a:r>
              <a:rPr lang="en-US" dirty="0">
                <a:solidFill>
                  <a:srgbClr val="000000"/>
                </a:solidFill>
                <a:latin typeface="Consolas" panose="020B0609020204030204" pitchFamily="49" charset="0"/>
              </a:rPr>
              <a:t>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.myArray.splice</a:t>
            </a:r>
            <a:r>
              <a:rPr lang="en-US" dirty="0">
                <a:solidFill>
                  <a:srgbClr val="000000"/>
                </a:solidFill>
                <a:latin typeface="Consolas" panose="020B0609020204030204" pitchFamily="49" charset="0"/>
              </a:rPr>
              <a:t>(index,</a:t>
            </a:r>
            <a:r>
              <a:rPr lang="en-US" dirty="0">
                <a:solidFill>
                  <a:srgbClr val="098658"/>
                </a:solidFill>
                <a:latin typeface="Consolas" panose="020B0609020204030204" pitchFamily="49" charset="0"/>
              </a:rPr>
              <a:t>1</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.teamB.push</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removeditem</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don't drop it in a zone, bring it back to the initial position</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else</a:t>
            </a: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item.nativeElement.style.transition</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'.2s ease-out'</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item.nativeElement.style.zIndex</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'inherit'</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item.nativeElement.style.transform</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`translate(0,0)`</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item.nativeElement.style.opacity</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'1'</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item.nativeElement.style.fontWeight</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'normal'</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.dropA.nativeElement.style.backgroundColor</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'white'</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.dropB.nativeElement.style.backgroundColor</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'white'</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err="1" smtClean="0">
                <a:solidFill>
                  <a:srgbClr val="0000FF"/>
                </a:solidFill>
                <a:latin typeface="Consolas" panose="020B0609020204030204" pitchFamily="49" charset="0"/>
              </a:rPr>
              <a:t>this</a:t>
            </a:r>
            <a:r>
              <a:rPr lang="en-US" dirty="0" err="1" smtClean="0">
                <a:solidFill>
                  <a:srgbClr val="000000"/>
                </a:solidFill>
                <a:latin typeface="Consolas" panose="020B0609020204030204" pitchFamily="49" charset="0"/>
              </a:rPr>
              <a:t>.updateGestures</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a:t>
            </a:r>
          </a:p>
          <a:p>
            <a:pPr marL="114300" indent="0">
              <a:buNone/>
            </a:pPr>
            <a:endParaRPr lang="en-US" dirty="0"/>
          </a:p>
        </p:txBody>
      </p:sp>
    </p:spTree>
    <p:extLst>
      <p:ext uri="{BB962C8B-B14F-4D97-AF65-F5344CB8AC3E}">
        <p14:creationId xmlns:p14="http://schemas.microsoft.com/office/powerpoint/2010/main" val="10176504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Old Drag &amp; Drop</a:t>
            </a:r>
            <a:endParaRPr lang="en-US" dirty="0"/>
          </a:p>
        </p:txBody>
      </p:sp>
      <p:sp>
        <p:nvSpPr>
          <p:cNvPr id="5" name="Subtitle 4"/>
          <p:cNvSpPr>
            <a:spLocks noGrp="1"/>
          </p:cNvSpPr>
          <p:nvPr>
            <p:ph type="subTitle" idx="1"/>
          </p:nvPr>
        </p:nvSpPr>
        <p:spPr/>
        <p:txBody>
          <a:bodyPr/>
          <a:lstStyle/>
          <a:p>
            <a:r>
              <a:rPr lang="en-US" dirty="0" smtClean="0"/>
              <a:t>Cancelled</a:t>
            </a:r>
            <a:endParaRPr lang="en-US" dirty="0"/>
          </a:p>
        </p:txBody>
      </p:sp>
    </p:spTree>
    <p:extLst>
      <p:ext uri="{BB962C8B-B14F-4D97-AF65-F5344CB8AC3E}">
        <p14:creationId xmlns:p14="http://schemas.microsoft.com/office/powerpoint/2010/main" val="44442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Gestures</a:t>
            </a:r>
            <a:endParaRPr lang="en-US" dirty="0"/>
          </a:p>
        </p:txBody>
      </p:sp>
      <p:sp>
        <p:nvSpPr>
          <p:cNvPr id="3" name="Content Placeholder 2"/>
          <p:cNvSpPr>
            <a:spLocks noGrp="1"/>
          </p:cNvSpPr>
          <p:nvPr>
            <p:ph idx="1"/>
          </p:nvPr>
        </p:nvSpPr>
        <p:spPr/>
        <p:txBody>
          <a:bodyPr/>
          <a:lstStyle/>
          <a:p>
            <a:r>
              <a:rPr lang="en-US" dirty="0" smtClean="0"/>
              <a:t>We’ll learn Ionic Gestures</a:t>
            </a:r>
          </a:p>
          <a:p>
            <a:r>
              <a:rPr lang="en-US" dirty="0" smtClean="0"/>
              <a:t>Ionic </a:t>
            </a:r>
            <a:r>
              <a:rPr lang="en-US" dirty="0"/>
              <a:t>Gestures is a utility that allows developers to build custom gestures and interactions for their </a:t>
            </a:r>
            <a:r>
              <a:rPr lang="en-US" dirty="0" smtClean="0"/>
              <a:t>application. Developers </a:t>
            </a:r>
            <a:r>
              <a:rPr lang="en-US" dirty="0"/>
              <a:t>do not need to be using a particular framework such as React or Angular, nor do they even need to be building an Ionic app! As long as developers have access to v5.0 or greater of Ionic Framework, they will have access to all of Ionic Animations</a:t>
            </a:r>
            <a:r>
              <a:rPr lang="en-US" dirty="0" smtClean="0"/>
              <a:t>.</a:t>
            </a:r>
          </a:p>
          <a:p>
            <a:endParaRPr lang="en-US" dirty="0"/>
          </a:p>
          <a:p>
            <a:r>
              <a:rPr lang="en-US" sz="2000" dirty="0">
                <a:solidFill>
                  <a:schemeClr val="accent1">
                    <a:lumMod val="75000"/>
                  </a:schemeClr>
                </a:solidFill>
              </a:rPr>
              <a:t>https://ionicframework.com/docs/utilities/gestures</a:t>
            </a:r>
          </a:p>
        </p:txBody>
      </p:sp>
    </p:spTree>
    <p:extLst>
      <p:ext uri="{BB962C8B-B14F-4D97-AF65-F5344CB8AC3E}">
        <p14:creationId xmlns:p14="http://schemas.microsoft.com/office/powerpoint/2010/main" val="26355228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a:xfrm>
            <a:off x="457200" y="1417638"/>
            <a:ext cx="7620000" cy="4983162"/>
          </a:xfrm>
        </p:spPr>
        <p:txBody>
          <a:bodyPr>
            <a:normAutofit/>
          </a:bodyPr>
          <a:lstStyle/>
          <a:p>
            <a:r>
              <a:rPr lang="en-US" dirty="0" smtClean="0"/>
              <a:t>To </a:t>
            </a:r>
            <a:r>
              <a:rPr lang="en-US" dirty="0"/>
              <a:t>get started with our app we create a blank new project and simply install the </a:t>
            </a:r>
            <a:r>
              <a:rPr lang="en-US" b="1" dirty="0"/>
              <a:t>ng2-dragula</a:t>
            </a:r>
            <a:r>
              <a:rPr lang="en-US" dirty="0"/>
              <a:t> package</a:t>
            </a:r>
            <a:r>
              <a:rPr lang="en-US" dirty="0" smtClean="0"/>
              <a:t>:</a:t>
            </a:r>
          </a:p>
          <a:p>
            <a:endParaRPr lang="en-US" dirty="0"/>
          </a:p>
          <a:p>
            <a:pPr lvl="1"/>
            <a:r>
              <a:rPr lang="en-US" sz="1400" dirty="0">
                <a:latin typeface="Consolas" panose="020B0609020204030204" pitchFamily="49" charset="0"/>
              </a:rPr>
              <a:t>ionic start </a:t>
            </a:r>
            <a:r>
              <a:rPr lang="en-US" sz="1400" dirty="0" err="1" smtClean="0">
                <a:latin typeface="Consolas" panose="020B0609020204030204" pitchFamily="49" charset="0"/>
              </a:rPr>
              <a:t>DragApp</a:t>
            </a:r>
            <a:r>
              <a:rPr lang="en-US" sz="1400" dirty="0" smtClean="0">
                <a:latin typeface="Consolas" panose="020B0609020204030204" pitchFamily="49" charset="0"/>
              </a:rPr>
              <a:t> </a:t>
            </a:r>
            <a:r>
              <a:rPr lang="en-US" sz="1400" dirty="0" err="1" smtClean="0">
                <a:latin typeface="Consolas" panose="020B0609020204030204" pitchFamily="49" charset="0"/>
              </a:rPr>
              <a:t>blanK</a:t>
            </a:r>
            <a:endParaRPr lang="en-US" sz="1400" dirty="0">
              <a:latin typeface="Consolas" panose="020B0609020204030204" pitchFamily="49" charset="0"/>
            </a:endParaRPr>
          </a:p>
          <a:p>
            <a:pPr lvl="1"/>
            <a:r>
              <a:rPr lang="en-US" sz="1400" dirty="0">
                <a:latin typeface="Consolas" panose="020B0609020204030204" pitchFamily="49" charset="0"/>
              </a:rPr>
              <a:t>cd </a:t>
            </a:r>
            <a:r>
              <a:rPr lang="en-US" sz="1400" dirty="0" err="1" smtClean="0">
                <a:latin typeface="Consolas" panose="020B0609020204030204" pitchFamily="49" charset="0"/>
              </a:rPr>
              <a:t>DragApp</a:t>
            </a:r>
            <a:endParaRPr lang="en-US" sz="1400" dirty="0">
              <a:latin typeface="Consolas" panose="020B0609020204030204" pitchFamily="49" charset="0"/>
            </a:endParaRPr>
          </a:p>
          <a:p>
            <a:pPr lvl="1"/>
            <a:r>
              <a:rPr lang="en-US" sz="1400" dirty="0" err="1">
                <a:latin typeface="Consolas" panose="020B0609020204030204" pitchFamily="49" charset="0"/>
              </a:rPr>
              <a:t>npm</a:t>
            </a:r>
            <a:r>
              <a:rPr lang="en-US" sz="1400" dirty="0">
                <a:latin typeface="Consolas" panose="020B0609020204030204" pitchFamily="49" charset="0"/>
              </a:rPr>
              <a:t> install ng2-dragula</a:t>
            </a:r>
          </a:p>
          <a:p>
            <a:endParaRPr lang="en-US" dirty="0" smtClean="0"/>
          </a:p>
          <a:p>
            <a:endParaRPr lang="en-US" dirty="0"/>
          </a:p>
        </p:txBody>
      </p:sp>
    </p:spTree>
    <p:extLst>
      <p:ext uri="{BB962C8B-B14F-4D97-AF65-F5344CB8AC3E}">
        <p14:creationId xmlns:p14="http://schemas.microsoft.com/office/powerpoint/2010/main" val="6547065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667000" y="457200"/>
            <a:ext cx="3041502" cy="5929312"/>
          </a:xfrm>
          <a:prstGeom prst="rect">
            <a:avLst/>
          </a:prstGeom>
          <a:ln w="19050">
            <a:solidFill>
              <a:schemeClr val="tx1"/>
            </a:solidFill>
          </a:ln>
        </p:spPr>
      </p:pic>
      <p:cxnSp>
        <p:nvCxnSpPr>
          <p:cNvPr id="6" name="Straight Connector 5"/>
          <p:cNvCxnSpPr/>
          <p:nvPr/>
        </p:nvCxnSpPr>
        <p:spPr>
          <a:xfrm>
            <a:off x="1295400" y="2286000"/>
            <a:ext cx="60960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57200" y="735449"/>
            <a:ext cx="1828800" cy="1169551"/>
          </a:xfrm>
          <a:prstGeom prst="rect">
            <a:avLst/>
          </a:prstGeom>
          <a:noFill/>
        </p:spPr>
        <p:txBody>
          <a:bodyPr wrap="square" rtlCol="0">
            <a:spAutoFit/>
          </a:bodyPr>
          <a:lstStyle/>
          <a:p>
            <a:r>
              <a:rPr lang="en-US" sz="1400" dirty="0" smtClean="0"/>
              <a:t>Add </a:t>
            </a:r>
            <a:r>
              <a:rPr lang="en-US" sz="1400" u="sng" dirty="0" smtClean="0"/>
              <a:t>New Item </a:t>
            </a:r>
            <a:r>
              <a:rPr lang="en-US" sz="1400" dirty="0" smtClean="0"/>
              <a:t>to one of lists: </a:t>
            </a:r>
          </a:p>
          <a:p>
            <a:endParaRPr lang="en-US" sz="1400" b="1" dirty="0"/>
          </a:p>
          <a:p>
            <a:r>
              <a:rPr lang="en-US" sz="1400" b="1" dirty="0" smtClean="0"/>
              <a:t>Do</a:t>
            </a:r>
            <a:r>
              <a:rPr lang="en-US" sz="1400" dirty="0" smtClean="0"/>
              <a:t> or </a:t>
            </a:r>
            <a:r>
              <a:rPr lang="en-US" sz="1400" b="1" dirty="0" smtClean="0"/>
              <a:t>Schedule</a:t>
            </a:r>
            <a:r>
              <a:rPr lang="en-US" sz="1400" dirty="0" smtClean="0"/>
              <a:t> or </a:t>
            </a:r>
            <a:r>
              <a:rPr lang="en-US" sz="1400" b="1" dirty="0" smtClean="0"/>
              <a:t>Delegate</a:t>
            </a:r>
            <a:r>
              <a:rPr lang="en-US" sz="1400" dirty="0" smtClean="0"/>
              <a:t> or </a:t>
            </a:r>
            <a:r>
              <a:rPr lang="en-US" sz="1400" b="1" dirty="0" smtClean="0"/>
              <a:t>Don’t do</a:t>
            </a:r>
            <a:endParaRPr lang="en-US" sz="1400" b="1" dirty="0"/>
          </a:p>
        </p:txBody>
      </p:sp>
      <p:cxnSp>
        <p:nvCxnSpPr>
          <p:cNvPr id="9" name="Straight Arrow Connector 8"/>
          <p:cNvCxnSpPr/>
          <p:nvPr/>
        </p:nvCxnSpPr>
        <p:spPr>
          <a:xfrm>
            <a:off x="1981200" y="1905000"/>
            <a:ext cx="60960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371600" y="4724400"/>
            <a:ext cx="60960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62000" y="3276600"/>
            <a:ext cx="914400" cy="369332"/>
          </a:xfrm>
          <a:prstGeom prst="rect">
            <a:avLst/>
          </a:prstGeom>
          <a:noFill/>
        </p:spPr>
        <p:txBody>
          <a:bodyPr wrap="square" rtlCol="0">
            <a:spAutoFit/>
          </a:bodyPr>
          <a:lstStyle/>
          <a:p>
            <a:r>
              <a:rPr lang="en-US" dirty="0" smtClean="0"/>
              <a:t>Drag</a:t>
            </a:r>
            <a:endParaRPr lang="en-US" dirty="0"/>
          </a:p>
        </p:txBody>
      </p:sp>
      <p:sp>
        <p:nvSpPr>
          <p:cNvPr id="12" name="TextBox 11"/>
          <p:cNvSpPr txBox="1"/>
          <p:nvPr/>
        </p:nvSpPr>
        <p:spPr>
          <a:xfrm>
            <a:off x="800100" y="4953000"/>
            <a:ext cx="914400" cy="923330"/>
          </a:xfrm>
          <a:prstGeom prst="rect">
            <a:avLst/>
          </a:prstGeom>
          <a:noFill/>
        </p:spPr>
        <p:txBody>
          <a:bodyPr wrap="square" rtlCol="0">
            <a:spAutoFit/>
          </a:bodyPr>
          <a:lstStyle/>
          <a:p>
            <a:r>
              <a:rPr lang="en-US" dirty="0" smtClean="0"/>
              <a:t>Drag here to delete</a:t>
            </a:r>
            <a:endParaRPr lang="en-US" dirty="0"/>
          </a:p>
        </p:txBody>
      </p:sp>
    </p:spTree>
    <p:extLst>
      <p:ext uri="{BB962C8B-B14F-4D97-AF65-F5344CB8AC3E}">
        <p14:creationId xmlns:p14="http://schemas.microsoft.com/office/powerpoint/2010/main" val="12994371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err="1"/>
              <a:t>app.module.ts</a:t>
            </a:r>
            <a:endParaRPr lang="en-US" sz="3600" dirty="0"/>
          </a:p>
        </p:txBody>
      </p:sp>
      <p:sp>
        <p:nvSpPr>
          <p:cNvPr id="3" name="Content Placeholder 2"/>
          <p:cNvSpPr>
            <a:spLocks noGrp="1"/>
          </p:cNvSpPr>
          <p:nvPr>
            <p:ph idx="1"/>
          </p:nvPr>
        </p:nvSpPr>
        <p:spPr>
          <a:xfrm>
            <a:off x="457200" y="1524000"/>
            <a:ext cx="7620000" cy="4876800"/>
          </a:xfrm>
        </p:spPr>
        <p:txBody>
          <a:bodyPr>
            <a:normAutofit fontScale="70000" lnSpcReduction="20000"/>
          </a:bodyPr>
          <a:lstStyle/>
          <a:p>
            <a:pPr marL="114300" indent="0">
              <a:buNone/>
            </a:pPr>
            <a:r>
              <a:rPr lang="en-US" sz="2600" dirty="0"/>
              <a:t>To make use of the package we have to add it to our app module just like many other packages, so go ahead and change your </a:t>
            </a:r>
            <a:r>
              <a:rPr lang="en-US" sz="2600" b="1" dirty="0"/>
              <a:t>app/</a:t>
            </a:r>
            <a:r>
              <a:rPr lang="en-US" sz="2600" b="1" dirty="0" err="1"/>
              <a:t>app.module.ts</a:t>
            </a:r>
            <a:r>
              <a:rPr lang="en-US" sz="2600" dirty="0"/>
              <a:t> to:</a:t>
            </a:r>
          </a:p>
          <a:p>
            <a:endParaRPr lang="en-US" dirty="0"/>
          </a:p>
          <a:p>
            <a:pPr marL="114300" indent="0">
              <a:buNone/>
            </a:pPr>
            <a:r>
              <a:rPr lang="en-US" b="1" dirty="0">
                <a:latin typeface="inherit"/>
              </a:rPr>
              <a:t>import { </a:t>
            </a:r>
            <a:r>
              <a:rPr lang="en-US" b="1" dirty="0" err="1">
                <a:latin typeface="inherit"/>
              </a:rPr>
              <a:t>DragulaModule</a:t>
            </a:r>
            <a:r>
              <a:rPr lang="en-US" b="1" dirty="0">
                <a:latin typeface="inherit"/>
              </a:rPr>
              <a:t> } from</a:t>
            </a:r>
            <a:r>
              <a:rPr lang="en-US" b="1" dirty="0">
                <a:solidFill>
                  <a:srgbClr val="006FE0"/>
                </a:solidFill>
                <a:latin typeface="inherit"/>
              </a:rPr>
              <a:t> </a:t>
            </a:r>
            <a:r>
              <a:rPr lang="en-US" b="1" dirty="0">
                <a:solidFill>
                  <a:srgbClr val="DD1144"/>
                </a:solidFill>
                <a:latin typeface="inherit"/>
              </a:rPr>
              <a:t>'ng2-dragula'</a:t>
            </a:r>
            <a:r>
              <a:rPr lang="en-US" b="1" dirty="0">
                <a:solidFill>
                  <a:srgbClr val="333333"/>
                </a:solidFill>
                <a:latin typeface="inherit"/>
              </a:rPr>
              <a:t>;</a:t>
            </a:r>
            <a:endParaRPr lang="en-US" b="1" dirty="0">
              <a:solidFill>
                <a:srgbClr val="000000"/>
              </a:solidFill>
              <a:latin typeface="Monaco"/>
            </a:endParaRPr>
          </a:p>
          <a:p>
            <a:pPr marL="114300" indent="0">
              <a:buNone/>
            </a:pPr>
            <a:r>
              <a:rPr lang="en-US" dirty="0">
                <a:solidFill>
                  <a:srgbClr val="000000"/>
                </a:solidFill>
                <a:latin typeface="Monaco"/>
              </a:rPr>
              <a:t> </a:t>
            </a:r>
          </a:p>
          <a:p>
            <a:pPr marL="114300" indent="0">
              <a:buNone/>
            </a:pPr>
            <a:r>
              <a:rPr lang="en-US" sz="2000" dirty="0">
                <a:solidFill>
                  <a:srgbClr val="333333"/>
                </a:solidFill>
                <a:latin typeface="Consolas" panose="020B0609020204030204" pitchFamily="49" charset="0"/>
              </a:rPr>
              <a:t>@</a:t>
            </a:r>
            <a:r>
              <a:rPr lang="en-US" sz="2000" dirty="0" err="1">
                <a:solidFill>
                  <a:srgbClr val="008080"/>
                </a:solidFill>
                <a:latin typeface="Consolas" panose="020B0609020204030204" pitchFamily="49" charset="0"/>
              </a:rPr>
              <a:t>NgModule</a:t>
            </a:r>
            <a:r>
              <a:rPr lang="en-US" sz="2000" dirty="0">
                <a:solidFill>
                  <a:srgbClr val="333333"/>
                </a:solidFill>
                <a:latin typeface="Consolas" panose="020B0609020204030204" pitchFamily="49" charset="0"/>
              </a:rPr>
              <a:t>({</a:t>
            </a:r>
            <a:endParaRPr lang="en-US" sz="2000" dirty="0">
              <a:solidFill>
                <a:srgbClr val="000000"/>
              </a:solidFill>
              <a:latin typeface="Consolas" panose="020B0609020204030204" pitchFamily="49" charset="0"/>
            </a:endParaRPr>
          </a:p>
          <a:p>
            <a:pPr marL="114300" indent="0">
              <a:buNone/>
            </a:pPr>
            <a:r>
              <a:rPr lang="en-US" sz="2000" dirty="0">
                <a:solidFill>
                  <a:srgbClr val="006FE0"/>
                </a:solidFill>
                <a:latin typeface="Consolas" panose="020B0609020204030204" pitchFamily="49" charset="0"/>
              </a:rPr>
              <a:t>  </a:t>
            </a:r>
            <a:r>
              <a:rPr lang="en-US" sz="2000" dirty="0">
                <a:solidFill>
                  <a:srgbClr val="002D7A"/>
                </a:solidFill>
                <a:latin typeface="Consolas" panose="020B0609020204030204" pitchFamily="49" charset="0"/>
              </a:rPr>
              <a:t>declarations</a:t>
            </a:r>
            <a:r>
              <a:rPr lang="en-US" sz="2000" dirty="0">
                <a:solidFill>
                  <a:srgbClr val="006FE0"/>
                </a:solidFill>
                <a:latin typeface="Consolas" panose="020B0609020204030204" pitchFamily="49" charset="0"/>
              </a:rPr>
              <a:t>: </a:t>
            </a:r>
            <a:r>
              <a:rPr lang="en-US" sz="2000" dirty="0">
                <a:solidFill>
                  <a:srgbClr val="333333"/>
                </a:solidFill>
                <a:latin typeface="Consolas" panose="020B0609020204030204" pitchFamily="49" charset="0"/>
              </a:rPr>
              <a:t>[</a:t>
            </a:r>
            <a:r>
              <a:rPr lang="en-US" sz="2000" dirty="0" err="1">
                <a:solidFill>
                  <a:srgbClr val="002D7A"/>
                </a:solidFill>
                <a:latin typeface="Consolas" panose="020B0609020204030204" pitchFamily="49" charset="0"/>
              </a:rPr>
              <a:t>AppComponent</a:t>
            </a:r>
            <a:r>
              <a:rPr lang="en-US" sz="2000" dirty="0">
                <a:solidFill>
                  <a:srgbClr val="333333"/>
                </a:solidFill>
                <a:latin typeface="Consolas" panose="020B0609020204030204" pitchFamily="49" charset="0"/>
              </a:rPr>
              <a:t>],</a:t>
            </a:r>
            <a:endParaRPr lang="en-US" sz="2000" dirty="0">
              <a:solidFill>
                <a:srgbClr val="000000"/>
              </a:solidFill>
              <a:latin typeface="Consolas" panose="020B0609020204030204" pitchFamily="49" charset="0"/>
            </a:endParaRPr>
          </a:p>
          <a:p>
            <a:pPr marL="114300" indent="0">
              <a:buNone/>
            </a:pPr>
            <a:r>
              <a:rPr lang="en-US" sz="2000" dirty="0">
                <a:solidFill>
                  <a:srgbClr val="006FE0"/>
                </a:solidFill>
                <a:latin typeface="Consolas" panose="020B0609020204030204" pitchFamily="49" charset="0"/>
              </a:rPr>
              <a:t>  </a:t>
            </a:r>
            <a:r>
              <a:rPr lang="en-US" sz="2000" dirty="0" err="1">
                <a:solidFill>
                  <a:srgbClr val="002D7A"/>
                </a:solidFill>
                <a:latin typeface="Consolas" panose="020B0609020204030204" pitchFamily="49" charset="0"/>
              </a:rPr>
              <a:t>entryComponents</a:t>
            </a:r>
            <a:r>
              <a:rPr lang="en-US" sz="2000" dirty="0">
                <a:solidFill>
                  <a:srgbClr val="006FE0"/>
                </a:solidFill>
                <a:latin typeface="Consolas" panose="020B0609020204030204" pitchFamily="49" charset="0"/>
              </a:rPr>
              <a:t>: </a:t>
            </a:r>
            <a:r>
              <a:rPr lang="en-US" sz="2000" dirty="0">
                <a:solidFill>
                  <a:srgbClr val="333333"/>
                </a:solidFill>
                <a:latin typeface="Consolas" panose="020B0609020204030204" pitchFamily="49" charset="0"/>
              </a:rPr>
              <a:t>[],</a:t>
            </a:r>
            <a:endParaRPr lang="en-US" sz="2000" dirty="0">
              <a:solidFill>
                <a:srgbClr val="000000"/>
              </a:solidFill>
              <a:latin typeface="Consolas" panose="020B0609020204030204" pitchFamily="49" charset="0"/>
            </a:endParaRPr>
          </a:p>
          <a:p>
            <a:pPr marL="114300" indent="0">
              <a:buNone/>
            </a:pPr>
            <a:r>
              <a:rPr lang="en-US" sz="2000" dirty="0">
                <a:solidFill>
                  <a:srgbClr val="006FE0"/>
                </a:solidFill>
                <a:latin typeface="Consolas" panose="020B0609020204030204" pitchFamily="49" charset="0"/>
              </a:rPr>
              <a:t>  </a:t>
            </a:r>
            <a:r>
              <a:rPr lang="en-US" sz="2000" dirty="0">
                <a:solidFill>
                  <a:srgbClr val="002D7A"/>
                </a:solidFill>
                <a:latin typeface="Consolas" panose="020B0609020204030204" pitchFamily="49" charset="0"/>
              </a:rPr>
              <a:t>imports</a:t>
            </a:r>
            <a:r>
              <a:rPr lang="en-US" sz="2000" dirty="0">
                <a:solidFill>
                  <a:srgbClr val="006FE0"/>
                </a:solidFill>
                <a:latin typeface="Consolas" panose="020B0609020204030204" pitchFamily="49" charset="0"/>
              </a:rPr>
              <a:t>: </a:t>
            </a:r>
            <a:r>
              <a:rPr lang="en-US" sz="2000" dirty="0">
                <a:solidFill>
                  <a:srgbClr val="333333"/>
                </a:solidFill>
                <a:latin typeface="Consolas" panose="020B0609020204030204" pitchFamily="49" charset="0"/>
              </a:rPr>
              <a:t>[</a:t>
            </a:r>
            <a:r>
              <a:rPr lang="en-US" sz="2000" dirty="0" err="1">
                <a:solidFill>
                  <a:srgbClr val="002D7A"/>
                </a:solidFill>
                <a:latin typeface="Consolas" panose="020B0609020204030204" pitchFamily="49" charset="0"/>
              </a:rPr>
              <a:t>BrowserModule</a:t>
            </a:r>
            <a:r>
              <a:rPr lang="en-US" sz="2000" dirty="0">
                <a:solidFill>
                  <a:srgbClr val="333333"/>
                </a:solidFill>
                <a:latin typeface="Consolas" panose="020B0609020204030204" pitchFamily="49" charset="0"/>
              </a:rPr>
              <a:t>,</a:t>
            </a:r>
            <a:r>
              <a:rPr lang="en-US" sz="2000" dirty="0">
                <a:solidFill>
                  <a:srgbClr val="006FE0"/>
                </a:solidFill>
                <a:latin typeface="Consolas" panose="020B0609020204030204" pitchFamily="49" charset="0"/>
              </a:rPr>
              <a:t> </a:t>
            </a:r>
            <a:r>
              <a:rPr lang="en-US" sz="2000" dirty="0" err="1">
                <a:solidFill>
                  <a:srgbClr val="002D7A"/>
                </a:solidFill>
                <a:latin typeface="Consolas" panose="020B0609020204030204" pitchFamily="49" charset="0"/>
              </a:rPr>
              <a:t>IonicModule</a:t>
            </a:r>
            <a:r>
              <a:rPr lang="en-US" sz="2000" dirty="0" err="1">
                <a:solidFill>
                  <a:srgbClr val="333333"/>
                </a:solidFill>
                <a:latin typeface="Consolas" panose="020B0609020204030204" pitchFamily="49" charset="0"/>
              </a:rPr>
              <a:t>.</a:t>
            </a:r>
            <a:r>
              <a:rPr lang="en-US" sz="2000" dirty="0" err="1">
                <a:solidFill>
                  <a:srgbClr val="008080"/>
                </a:solidFill>
                <a:latin typeface="Consolas" panose="020B0609020204030204" pitchFamily="49" charset="0"/>
              </a:rPr>
              <a:t>forRoot</a:t>
            </a:r>
            <a:r>
              <a:rPr lang="en-US" sz="2000" dirty="0">
                <a:solidFill>
                  <a:srgbClr val="333333"/>
                </a:solidFill>
                <a:latin typeface="Consolas" panose="020B0609020204030204" pitchFamily="49" charset="0"/>
              </a:rPr>
              <a:t>(),</a:t>
            </a:r>
            <a:r>
              <a:rPr lang="en-US" sz="2000" dirty="0">
                <a:solidFill>
                  <a:srgbClr val="006FE0"/>
                </a:solidFill>
                <a:latin typeface="Consolas" panose="020B0609020204030204" pitchFamily="49" charset="0"/>
              </a:rPr>
              <a:t> </a:t>
            </a:r>
            <a:r>
              <a:rPr lang="en-US" sz="2000" dirty="0" err="1">
                <a:solidFill>
                  <a:srgbClr val="002D7A"/>
                </a:solidFill>
                <a:latin typeface="Consolas" panose="020B0609020204030204" pitchFamily="49" charset="0"/>
              </a:rPr>
              <a:t>AppRoutingModule</a:t>
            </a:r>
            <a:r>
              <a:rPr lang="en-US" sz="2000" dirty="0">
                <a:solidFill>
                  <a:srgbClr val="333333"/>
                </a:solidFill>
                <a:latin typeface="Consolas" panose="020B0609020204030204" pitchFamily="49" charset="0"/>
              </a:rPr>
              <a:t>,</a:t>
            </a:r>
            <a:r>
              <a:rPr lang="en-US" sz="2000" dirty="0">
                <a:solidFill>
                  <a:srgbClr val="006FE0"/>
                </a:solidFill>
                <a:latin typeface="Consolas" panose="020B0609020204030204" pitchFamily="49" charset="0"/>
              </a:rPr>
              <a:t>   </a:t>
            </a:r>
            <a:r>
              <a:rPr lang="en-US" sz="2000" b="1" dirty="0" err="1">
                <a:latin typeface="Consolas" panose="020B0609020204030204" pitchFamily="49" charset="0"/>
              </a:rPr>
              <a:t>DragulaModule.forRoot</a:t>
            </a:r>
            <a:r>
              <a:rPr lang="en-US" sz="2000" b="1" dirty="0">
                <a:latin typeface="Consolas" panose="020B0609020204030204" pitchFamily="49" charset="0"/>
              </a:rPr>
              <a:t>()</a:t>
            </a:r>
            <a:r>
              <a:rPr lang="en-US" sz="2000" dirty="0">
                <a:solidFill>
                  <a:srgbClr val="333333"/>
                </a:solidFill>
                <a:latin typeface="Consolas" panose="020B0609020204030204" pitchFamily="49" charset="0"/>
              </a:rPr>
              <a:t>],</a:t>
            </a:r>
            <a:endParaRPr lang="en-US" sz="2000" dirty="0">
              <a:solidFill>
                <a:srgbClr val="000000"/>
              </a:solidFill>
              <a:latin typeface="Consolas" panose="020B0609020204030204" pitchFamily="49" charset="0"/>
            </a:endParaRPr>
          </a:p>
          <a:p>
            <a:pPr marL="114300" indent="0">
              <a:buNone/>
            </a:pPr>
            <a:r>
              <a:rPr lang="en-US" sz="2000" dirty="0">
                <a:solidFill>
                  <a:srgbClr val="006FE0"/>
                </a:solidFill>
                <a:latin typeface="Consolas" panose="020B0609020204030204" pitchFamily="49" charset="0"/>
              </a:rPr>
              <a:t>  </a:t>
            </a:r>
          </a:p>
          <a:p>
            <a:pPr marL="114300" indent="0">
              <a:buNone/>
            </a:pPr>
            <a:r>
              <a:rPr lang="en-US" sz="2000" dirty="0">
                <a:solidFill>
                  <a:srgbClr val="002D7A"/>
                </a:solidFill>
                <a:latin typeface="Consolas" panose="020B0609020204030204" pitchFamily="49" charset="0"/>
              </a:rPr>
              <a:t>providers</a:t>
            </a:r>
            <a:r>
              <a:rPr lang="en-US" sz="2000" dirty="0">
                <a:solidFill>
                  <a:srgbClr val="006FE0"/>
                </a:solidFill>
                <a:latin typeface="Consolas" panose="020B0609020204030204" pitchFamily="49" charset="0"/>
              </a:rPr>
              <a:t>: </a:t>
            </a:r>
            <a:r>
              <a:rPr lang="en-US" sz="2000" dirty="0">
                <a:solidFill>
                  <a:srgbClr val="333333"/>
                </a:solidFill>
                <a:latin typeface="Consolas" panose="020B0609020204030204" pitchFamily="49" charset="0"/>
              </a:rPr>
              <a:t>[</a:t>
            </a:r>
            <a:endParaRPr lang="en-US" sz="2000" dirty="0">
              <a:solidFill>
                <a:srgbClr val="000000"/>
              </a:solidFill>
              <a:latin typeface="Consolas" panose="020B0609020204030204" pitchFamily="49" charset="0"/>
            </a:endParaRPr>
          </a:p>
          <a:p>
            <a:pPr marL="114300" indent="0">
              <a:buNone/>
            </a:pPr>
            <a:r>
              <a:rPr lang="en-US" sz="2000" dirty="0">
                <a:solidFill>
                  <a:srgbClr val="006FE0"/>
                </a:solidFill>
                <a:latin typeface="Consolas" panose="020B0609020204030204" pitchFamily="49" charset="0"/>
              </a:rPr>
              <a:t>    </a:t>
            </a:r>
            <a:r>
              <a:rPr lang="en-US" sz="2000" dirty="0" err="1">
                <a:solidFill>
                  <a:srgbClr val="002D7A"/>
                </a:solidFill>
                <a:latin typeface="Consolas" panose="020B0609020204030204" pitchFamily="49" charset="0"/>
              </a:rPr>
              <a:t>StatusBar</a:t>
            </a:r>
            <a:r>
              <a:rPr lang="en-US" sz="2000" dirty="0">
                <a:solidFill>
                  <a:srgbClr val="333333"/>
                </a:solidFill>
                <a:latin typeface="Consolas" panose="020B0609020204030204" pitchFamily="49" charset="0"/>
              </a:rPr>
              <a:t>,</a:t>
            </a:r>
            <a:endParaRPr lang="en-US" sz="2000" dirty="0">
              <a:solidFill>
                <a:srgbClr val="000000"/>
              </a:solidFill>
              <a:latin typeface="Consolas" panose="020B0609020204030204" pitchFamily="49" charset="0"/>
            </a:endParaRPr>
          </a:p>
          <a:p>
            <a:pPr marL="114300" indent="0">
              <a:buNone/>
            </a:pPr>
            <a:r>
              <a:rPr lang="en-US" sz="2000" dirty="0">
                <a:solidFill>
                  <a:srgbClr val="006FE0"/>
                </a:solidFill>
                <a:latin typeface="Consolas" panose="020B0609020204030204" pitchFamily="49" charset="0"/>
              </a:rPr>
              <a:t>    </a:t>
            </a:r>
            <a:r>
              <a:rPr lang="en-US" sz="2000" dirty="0" err="1">
                <a:solidFill>
                  <a:srgbClr val="002D7A"/>
                </a:solidFill>
                <a:latin typeface="Consolas" panose="020B0609020204030204" pitchFamily="49" charset="0"/>
              </a:rPr>
              <a:t>SplashScreen</a:t>
            </a:r>
            <a:r>
              <a:rPr lang="en-US" sz="2000" dirty="0">
                <a:solidFill>
                  <a:srgbClr val="333333"/>
                </a:solidFill>
                <a:latin typeface="Consolas" panose="020B0609020204030204" pitchFamily="49" charset="0"/>
              </a:rPr>
              <a:t>,</a:t>
            </a:r>
            <a:endParaRPr lang="en-US" sz="2000" dirty="0">
              <a:solidFill>
                <a:srgbClr val="000000"/>
              </a:solidFill>
              <a:latin typeface="Consolas" panose="020B0609020204030204" pitchFamily="49" charset="0"/>
            </a:endParaRPr>
          </a:p>
          <a:p>
            <a:pPr marL="114300" indent="0">
              <a:buNone/>
            </a:pPr>
            <a:r>
              <a:rPr lang="en-US" sz="2000" dirty="0">
                <a:solidFill>
                  <a:srgbClr val="006FE0"/>
                </a:solidFill>
                <a:latin typeface="Consolas" panose="020B0609020204030204" pitchFamily="49" charset="0"/>
              </a:rPr>
              <a:t>    </a:t>
            </a:r>
            <a:r>
              <a:rPr lang="en-US" sz="2000" dirty="0">
                <a:solidFill>
                  <a:srgbClr val="333333"/>
                </a:solidFill>
                <a:latin typeface="Consolas" panose="020B0609020204030204" pitchFamily="49" charset="0"/>
              </a:rPr>
              <a:t>{</a:t>
            </a:r>
            <a:r>
              <a:rPr lang="en-US" sz="2000" dirty="0">
                <a:solidFill>
                  <a:srgbClr val="006FE0"/>
                </a:solidFill>
                <a:latin typeface="Consolas" panose="020B0609020204030204" pitchFamily="49" charset="0"/>
              </a:rPr>
              <a:t> </a:t>
            </a:r>
            <a:r>
              <a:rPr lang="en-US" sz="2000" dirty="0">
                <a:solidFill>
                  <a:srgbClr val="002D7A"/>
                </a:solidFill>
                <a:latin typeface="Consolas" panose="020B0609020204030204" pitchFamily="49" charset="0"/>
              </a:rPr>
              <a:t>provide</a:t>
            </a:r>
            <a:r>
              <a:rPr lang="en-US" sz="2000" dirty="0">
                <a:solidFill>
                  <a:srgbClr val="006FE0"/>
                </a:solidFill>
                <a:latin typeface="Consolas" panose="020B0609020204030204" pitchFamily="49" charset="0"/>
              </a:rPr>
              <a:t>: </a:t>
            </a:r>
            <a:r>
              <a:rPr lang="en-US" sz="2000" dirty="0" err="1">
                <a:solidFill>
                  <a:srgbClr val="002D7A"/>
                </a:solidFill>
                <a:latin typeface="Consolas" panose="020B0609020204030204" pitchFamily="49" charset="0"/>
              </a:rPr>
              <a:t>RouteReuseStrategy</a:t>
            </a:r>
            <a:r>
              <a:rPr lang="en-US" sz="2000" dirty="0">
                <a:solidFill>
                  <a:srgbClr val="333333"/>
                </a:solidFill>
                <a:latin typeface="Consolas" panose="020B0609020204030204" pitchFamily="49" charset="0"/>
              </a:rPr>
              <a:t>,</a:t>
            </a:r>
            <a:r>
              <a:rPr lang="en-US" sz="2000" dirty="0">
                <a:solidFill>
                  <a:srgbClr val="006FE0"/>
                </a:solidFill>
                <a:latin typeface="Consolas" panose="020B0609020204030204" pitchFamily="49" charset="0"/>
              </a:rPr>
              <a:t> </a:t>
            </a:r>
            <a:r>
              <a:rPr lang="en-US" sz="2000" dirty="0" err="1">
                <a:solidFill>
                  <a:srgbClr val="002D7A"/>
                </a:solidFill>
                <a:latin typeface="Consolas" panose="020B0609020204030204" pitchFamily="49" charset="0"/>
              </a:rPr>
              <a:t>useClass</a:t>
            </a:r>
            <a:r>
              <a:rPr lang="en-US" sz="2000" dirty="0">
                <a:solidFill>
                  <a:srgbClr val="006FE0"/>
                </a:solidFill>
                <a:latin typeface="Consolas" panose="020B0609020204030204" pitchFamily="49" charset="0"/>
              </a:rPr>
              <a:t>: </a:t>
            </a:r>
            <a:r>
              <a:rPr lang="en-US" sz="2000" dirty="0" err="1">
                <a:solidFill>
                  <a:srgbClr val="000000"/>
                </a:solidFill>
                <a:latin typeface="Consolas" panose="020B0609020204030204" pitchFamily="49" charset="0"/>
              </a:rPr>
              <a:t>IonicRouteStrategy</a:t>
            </a:r>
            <a:r>
              <a:rPr lang="en-US" sz="2000" dirty="0">
                <a:solidFill>
                  <a:srgbClr val="006FE0"/>
                </a:solidFill>
                <a:latin typeface="Consolas" panose="020B0609020204030204" pitchFamily="49" charset="0"/>
              </a:rPr>
              <a:t> </a:t>
            </a:r>
            <a:r>
              <a:rPr lang="en-US" sz="2000" dirty="0">
                <a:solidFill>
                  <a:srgbClr val="333333"/>
                </a:solidFill>
                <a:latin typeface="Consolas" panose="020B0609020204030204" pitchFamily="49" charset="0"/>
              </a:rPr>
              <a:t>}</a:t>
            </a:r>
            <a:endParaRPr lang="en-US" sz="2000" dirty="0">
              <a:solidFill>
                <a:srgbClr val="000000"/>
              </a:solidFill>
              <a:latin typeface="Consolas" panose="020B0609020204030204" pitchFamily="49" charset="0"/>
            </a:endParaRPr>
          </a:p>
          <a:p>
            <a:pPr marL="114300" indent="0">
              <a:buNone/>
            </a:pPr>
            <a:r>
              <a:rPr lang="en-US" sz="2000" dirty="0">
                <a:solidFill>
                  <a:srgbClr val="006FE0"/>
                </a:solidFill>
                <a:latin typeface="Consolas" panose="020B0609020204030204" pitchFamily="49" charset="0"/>
              </a:rPr>
              <a:t>  </a:t>
            </a:r>
            <a:r>
              <a:rPr lang="en-US" sz="2000" dirty="0">
                <a:solidFill>
                  <a:srgbClr val="333333"/>
                </a:solidFill>
                <a:latin typeface="Consolas" panose="020B0609020204030204" pitchFamily="49" charset="0"/>
              </a:rPr>
              <a:t>],</a:t>
            </a:r>
            <a:endParaRPr lang="en-US" sz="2000" dirty="0">
              <a:solidFill>
                <a:srgbClr val="000000"/>
              </a:solidFill>
              <a:latin typeface="Consolas" panose="020B0609020204030204" pitchFamily="49" charset="0"/>
            </a:endParaRPr>
          </a:p>
          <a:p>
            <a:pPr marL="114300" indent="0">
              <a:buNone/>
            </a:pPr>
            <a:r>
              <a:rPr lang="en-US" sz="2000" dirty="0">
                <a:solidFill>
                  <a:srgbClr val="006FE0"/>
                </a:solidFill>
                <a:latin typeface="Consolas" panose="020B0609020204030204" pitchFamily="49" charset="0"/>
              </a:rPr>
              <a:t>  </a:t>
            </a:r>
            <a:r>
              <a:rPr lang="en-US" sz="2000" dirty="0">
                <a:solidFill>
                  <a:srgbClr val="002D7A"/>
                </a:solidFill>
                <a:latin typeface="Consolas" panose="020B0609020204030204" pitchFamily="49" charset="0"/>
              </a:rPr>
              <a:t>bootstrap</a:t>
            </a:r>
            <a:r>
              <a:rPr lang="en-US" sz="2000" dirty="0">
                <a:solidFill>
                  <a:srgbClr val="006FE0"/>
                </a:solidFill>
                <a:latin typeface="Consolas" panose="020B0609020204030204" pitchFamily="49" charset="0"/>
              </a:rPr>
              <a:t>: </a:t>
            </a:r>
            <a:r>
              <a:rPr lang="en-US" sz="2000" dirty="0">
                <a:solidFill>
                  <a:srgbClr val="333333"/>
                </a:solidFill>
                <a:latin typeface="Consolas" panose="020B0609020204030204" pitchFamily="49" charset="0"/>
              </a:rPr>
              <a:t>[</a:t>
            </a:r>
            <a:r>
              <a:rPr lang="en-US" sz="2000" dirty="0" err="1">
                <a:solidFill>
                  <a:srgbClr val="002D7A"/>
                </a:solidFill>
                <a:latin typeface="Consolas" panose="020B0609020204030204" pitchFamily="49" charset="0"/>
              </a:rPr>
              <a:t>AppComponent</a:t>
            </a:r>
            <a:r>
              <a:rPr lang="en-US" sz="2000" dirty="0">
                <a:solidFill>
                  <a:srgbClr val="333333"/>
                </a:solidFill>
                <a:latin typeface="Consolas" panose="020B0609020204030204" pitchFamily="49" charset="0"/>
              </a:rPr>
              <a:t>]</a:t>
            </a:r>
            <a:endParaRPr lang="en-US" sz="2000" dirty="0">
              <a:solidFill>
                <a:srgbClr val="000000"/>
              </a:solidFill>
              <a:latin typeface="Consolas" panose="020B0609020204030204" pitchFamily="49" charset="0"/>
            </a:endParaRPr>
          </a:p>
          <a:p>
            <a:pPr marL="114300" indent="0">
              <a:buNone/>
            </a:pPr>
            <a:r>
              <a:rPr lang="en-US" sz="2000" dirty="0">
                <a:solidFill>
                  <a:srgbClr val="333333"/>
                </a:solidFill>
                <a:latin typeface="Consolas" panose="020B0609020204030204" pitchFamily="49" charset="0"/>
              </a:rPr>
              <a:t>})</a:t>
            </a:r>
            <a:endParaRPr lang="en-US" sz="2000" dirty="0">
              <a:solidFill>
                <a:srgbClr val="000000"/>
              </a:solidFill>
              <a:latin typeface="Consolas" panose="020B0609020204030204" pitchFamily="49" charset="0"/>
            </a:endParaRPr>
          </a:p>
          <a:p>
            <a:pPr marL="114300" indent="0">
              <a:buNone/>
            </a:pPr>
            <a:r>
              <a:rPr lang="en-US" sz="2000" dirty="0">
                <a:solidFill>
                  <a:srgbClr val="008080"/>
                </a:solidFill>
                <a:latin typeface="Consolas" panose="020B0609020204030204" pitchFamily="49" charset="0"/>
              </a:rPr>
              <a:t>export</a:t>
            </a:r>
            <a:r>
              <a:rPr lang="en-US" sz="2000" dirty="0">
                <a:solidFill>
                  <a:srgbClr val="006FE0"/>
                </a:solidFill>
                <a:latin typeface="Consolas" panose="020B0609020204030204" pitchFamily="49" charset="0"/>
              </a:rPr>
              <a:t> </a:t>
            </a:r>
            <a:r>
              <a:rPr lang="en-US" sz="2000" b="1" dirty="0">
                <a:solidFill>
                  <a:srgbClr val="800080"/>
                </a:solidFill>
                <a:latin typeface="Consolas" panose="020B0609020204030204" pitchFamily="49" charset="0"/>
              </a:rPr>
              <a:t>class</a:t>
            </a:r>
            <a:r>
              <a:rPr lang="en-US" sz="2000" dirty="0">
                <a:solidFill>
                  <a:srgbClr val="006FE0"/>
                </a:solidFill>
                <a:latin typeface="Consolas" panose="020B0609020204030204" pitchFamily="49" charset="0"/>
              </a:rPr>
              <a:t> </a:t>
            </a:r>
            <a:r>
              <a:rPr lang="en-US" sz="2000" dirty="0" err="1">
                <a:solidFill>
                  <a:srgbClr val="008080"/>
                </a:solidFill>
                <a:latin typeface="Consolas" panose="020B0609020204030204" pitchFamily="49" charset="0"/>
              </a:rPr>
              <a:t>AppModule</a:t>
            </a:r>
            <a:r>
              <a:rPr lang="en-US" sz="2000" dirty="0">
                <a:solidFill>
                  <a:srgbClr val="006FE0"/>
                </a:solidFill>
                <a:latin typeface="Consolas" panose="020B0609020204030204" pitchFamily="49" charset="0"/>
              </a:rPr>
              <a:t> </a:t>
            </a:r>
            <a:r>
              <a:rPr lang="en-US" sz="2000" dirty="0">
                <a:solidFill>
                  <a:srgbClr val="333333"/>
                </a:solidFill>
                <a:latin typeface="Consolas" panose="020B0609020204030204" pitchFamily="49" charset="0"/>
              </a:rPr>
              <a:t>{}</a:t>
            </a:r>
            <a:endParaRPr lang="en-US" sz="2000" dirty="0">
              <a:solidFill>
                <a:srgbClr val="000000"/>
              </a:solidFill>
              <a:latin typeface="Consolas" panose="020B0609020204030204" pitchFamily="49" charset="0"/>
            </a:endParaRPr>
          </a:p>
          <a:p>
            <a:endParaRPr lang="en-US" dirty="0"/>
          </a:p>
        </p:txBody>
      </p:sp>
    </p:spTree>
    <p:extLst>
      <p:ext uri="{BB962C8B-B14F-4D97-AF65-F5344CB8AC3E}">
        <p14:creationId xmlns:p14="http://schemas.microsoft.com/office/powerpoint/2010/main" val="15042470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err="1" smtClean="0"/>
              <a:t>Polyfills.ts</a:t>
            </a:r>
            <a:endParaRPr lang="en-US" sz="3600" dirty="0"/>
          </a:p>
        </p:txBody>
      </p:sp>
      <p:sp>
        <p:nvSpPr>
          <p:cNvPr id="3" name="Content Placeholder 2"/>
          <p:cNvSpPr>
            <a:spLocks noGrp="1"/>
          </p:cNvSpPr>
          <p:nvPr>
            <p:ph idx="1"/>
          </p:nvPr>
        </p:nvSpPr>
        <p:spPr/>
        <p:txBody>
          <a:bodyPr/>
          <a:lstStyle/>
          <a:p>
            <a:pPr marL="114300" indent="0">
              <a:buNone/>
            </a:pPr>
            <a:r>
              <a:rPr lang="en-US" dirty="0" smtClean="0"/>
              <a:t>There’s </a:t>
            </a:r>
            <a:r>
              <a:rPr lang="en-US" dirty="0"/>
              <a:t>a tiny problem with the package and we need to add a workaround to our </a:t>
            </a:r>
            <a:r>
              <a:rPr lang="en-US" b="1" dirty="0" err="1"/>
              <a:t>src</a:t>
            </a:r>
            <a:r>
              <a:rPr lang="en-US" b="1" dirty="0"/>
              <a:t>/</a:t>
            </a:r>
            <a:r>
              <a:rPr lang="en-US" b="1" dirty="0" err="1"/>
              <a:t>polyfills.ts</a:t>
            </a:r>
            <a:r>
              <a:rPr lang="en-US" dirty="0"/>
              <a:t> to make it work, so simply add this to the bottom of your file</a:t>
            </a:r>
            <a:r>
              <a:rPr lang="en-US" dirty="0" smtClean="0"/>
              <a:t>:</a:t>
            </a:r>
          </a:p>
          <a:p>
            <a:endParaRPr lang="en-US" dirty="0"/>
          </a:p>
          <a:p>
            <a:pPr marL="114300" indent="0">
              <a:buNone/>
            </a:pPr>
            <a:r>
              <a:rPr lang="en-US" dirty="0" smtClean="0">
                <a:solidFill>
                  <a:srgbClr val="333333"/>
                </a:solidFill>
                <a:latin typeface="Monaco"/>
              </a:rPr>
              <a:t>   (</a:t>
            </a:r>
            <a:r>
              <a:rPr lang="en-US" dirty="0">
                <a:solidFill>
                  <a:srgbClr val="008080"/>
                </a:solidFill>
                <a:latin typeface="Monaco"/>
              </a:rPr>
              <a:t>window </a:t>
            </a:r>
            <a:r>
              <a:rPr lang="en-US" b="1" dirty="0">
                <a:solidFill>
                  <a:srgbClr val="000000"/>
                </a:solidFill>
                <a:latin typeface="Monaco"/>
              </a:rPr>
              <a:t>as</a:t>
            </a:r>
            <a:r>
              <a:rPr lang="en-US" dirty="0">
                <a:solidFill>
                  <a:srgbClr val="006FE0"/>
                </a:solidFill>
                <a:latin typeface="Monaco"/>
              </a:rPr>
              <a:t> </a:t>
            </a:r>
            <a:r>
              <a:rPr lang="en-US" dirty="0">
                <a:solidFill>
                  <a:srgbClr val="002D7A"/>
                </a:solidFill>
                <a:latin typeface="Monaco"/>
              </a:rPr>
              <a:t>any</a:t>
            </a:r>
            <a:r>
              <a:rPr lang="en-US" dirty="0">
                <a:solidFill>
                  <a:srgbClr val="333333"/>
                </a:solidFill>
                <a:latin typeface="Monaco"/>
              </a:rPr>
              <a:t>).</a:t>
            </a:r>
            <a:r>
              <a:rPr lang="en-US" dirty="0">
                <a:solidFill>
                  <a:srgbClr val="800080"/>
                </a:solidFill>
                <a:latin typeface="Monaco"/>
              </a:rPr>
              <a:t>global</a:t>
            </a:r>
            <a:r>
              <a:rPr lang="en-US" dirty="0">
                <a:solidFill>
                  <a:srgbClr val="006FE0"/>
                </a:solidFill>
                <a:latin typeface="Monaco"/>
              </a:rPr>
              <a:t> = </a:t>
            </a:r>
            <a:r>
              <a:rPr lang="en-US" dirty="0">
                <a:solidFill>
                  <a:srgbClr val="002D7A"/>
                </a:solidFill>
                <a:latin typeface="Monaco"/>
              </a:rPr>
              <a:t>window</a:t>
            </a:r>
            <a:r>
              <a:rPr lang="en-US" dirty="0" smtClean="0">
                <a:solidFill>
                  <a:srgbClr val="333333"/>
                </a:solidFill>
                <a:latin typeface="Monaco"/>
              </a:rPr>
              <a:t>;</a:t>
            </a:r>
          </a:p>
          <a:p>
            <a:pPr marL="114300" indent="0">
              <a:buNone/>
            </a:pPr>
            <a:endParaRPr lang="en-US" dirty="0">
              <a:solidFill>
                <a:srgbClr val="333333"/>
              </a:solidFill>
              <a:latin typeface="Monaco"/>
            </a:endParaRPr>
          </a:p>
          <a:p>
            <a:pPr marL="114300" indent="0">
              <a:buNone/>
            </a:pPr>
            <a:endParaRPr lang="en-US" dirty="0" smtClean="0">
              <a:solidFill>
                <a:srgbClr val="333333"/>
              </a:solidFill>
              <a:latin typeface="Monaco"/>
            </a:endParaRPr>
          </a:p>
          <a:p>
            <a:pPr marL="114300" indent="0">
              <a:buNone/>
            </a:pPr>
            <a:r>
              <a:rPr lang="en-US" sz="2400" dirty="0"/>
              <a:t>Finally we need some CSS so the drag animation looks nicely. We could load it directly from the package, however they recommend a slightly different code so add this to your </a:t>
            </a:r>
            <a:r>
              <a:rPr lang="en-US" sz="2400" b="1" dirty="0" err="1"/>
              <a:t>src</a:t>
            </a:r>
            <a:r>
              <a:rPr lang="en-US" sz="2400" b="1" dirty="0"/>
              <a:t>/</a:t>
            </a:r>
            <a:r>
              <a:rPr lang="en-US" sz="2400" b="1" dirty="0" err="1"/>
              <a:t>global.scss</a:t>
            </a:r>
            <a:r>
              <a:rPr lang="en-US" sz="2400" dirty="0"/>
              <a:t> now:</a:t>
            </a:r>
          </a:p>
          <a:p>
            <a:pPr marL="114300" indent="0">
              <a:buNone/>
            </a:pPr>
            <a:endParaRPr lang="en-US" dirty="0"/>
          </a:p>
        </p:txBody>
      </p:sp>
    </p:spTree>
    <p:extLst>
      <p:ext uri="{BB962C8B-B14F-4D97-AF65-F5344CB8AC3E}">
        <p14:creationId xmlns:p14="http://schemas.microsoft.com/office/powerpoint/2010/main" val="33904550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620000" cy="6096000"/>
          </a:xfrm>
        </p:spPr>
        <p:txBody>
          <a:bodyPr>
            <a:normAutofit fontScale="62500" lnSpcReduction="20000"/>
          </a:bodyPr>
          <a:lstStyle/>
          <a:p>
            <a:pPr marL="114300" indent="0">
              <a:buNone/>
            </a:pPr>
            <a:r>
              <a:rPr lang="en-US" sz="2900" b="1" dirty="0" err="1" smtClean="0"/>
              <a:t>src</a:t>
            </a:r>
            <a:r>
              <a:rPr lang="en-US" sz="2900" b="1" dirty="0" smtClean="0"/>
              <a:t>/</a:t>
            </a:r>
            <a:r>
              <a:rPr lang="en-US" sz="2900" b="1" dirty="0" err="1" smtClean="0"/>
              <a:t>global.scss</a:t>
            </a:r>
            <a:endParaRPr lang="en-US" sz="2900" b="1" dirty="0" smtClean="0"/>
          </a:p>
          <a:p>
            <a:endParaRPr lang="en-US" dirty="0"/>
          </a:p>
          <a:p>
            <a:pPr marL="114300" indent="0">
              <a:buNone/>
            </a:pPr>
            <a:r>
              <a:rPr lang="en-US" sz="1800" dirty="0">
                <a:solidFill>
                  <a:srgbClr val="333333"/>
                </a:solidFill>
                <a:latin typeface="inherit"/>
              </a:rPr>
              <a:t>.</a:t>
            </a:r>
            <a:r>
              <a:rPr lang="en-US" sz="1800" dirty="0" err="1">
                <a:solidFill>
                  <a:srgbClr val="002D7A"/>
                </a:solidFill>
                <a:latin typeface="inherit"/>
              </a:rPr>
              <a:t>gu</a:t>
            </a:r>
            <a:r>
              <a:rPr lang="en-US" sz="1800" dirty="0">
                <a:solidFill>
                  <a:srgbClr val="006FE0"/>
                </a:solidFill>
                <a:latin typeface="inherit"/>
              </a:rPr>
              <a:t>-</a:t>
            </a:r>
            <a:r>
              <a:rPr lang="en-US" sz="1800" dirty="0">
                <a:solidFill>
                  <a:srgbClr val="008080"/>
                </a:solidFill>
                <a:latin typeface="inherit"/>
              </a:rPr>
              <a:t>mirror</a:t>
            </a:r>
            <a:r>
              <a:rPr lang="en-US" sz="1800" dirty="0">
                <a:solidFill>
                  <a:srgbClr val="006FE0"/>
                </a:solidFill>
                <a:latin typeface="inherit"/>
              </a:rPr>
              <a:t> </a:t>
            </a:r>
            <a:r>
              <a:rPr lang="en-US" sz="1800" dirty="0">
                <a:solidFill>
                  <a:srgbClr val="333333"/>
                </a:solidFill>
                <a:latin typeface="inherit"/>
              </a:rPr>
              <a:t>{</a:t>
            </a:r>
            <a:endParaRPr lang="en-US" sz="1800" dirty="0">
              <a:solidFill>
                <a:srgbClr val="000000"/>
              </a:solidFill>
              <a:latin typeface="Monaco"/>
            </a:endParaRPr>
          </a:p>
          <a:p>
            <a:pPr marL="114300" indent="0">
              <a:buNone/>
            </a:pPr>
            <a:r>
              <a:rPr lang="en-US" sz="1800" dirty="0">
                <a:solidFill>
                  <a:srgbClr val="006FE0"/>
                </a:solidFill>
                <a:latin typeface="inherit"/>
              </a:rPr>
              <a:t>  </a:t>
            </a:r>
            <a:r>
              <a:rPr lang="en-US" sz="1800" dirty="0">
                <a:solidFill>
                  <a:srgbClr val="002D7A"/>
                </a:solidFill>
                <a:latin typeface="inherit"/>
              </a:rPr>
              <a:t>position</a:t>
            </a:r>
            <a:r>
              <a:rPr lang="en-US" sz="1800" dirty="0">
                <a:solidFill>
                  <a:srgbClr val="006FE0"/>
                </a:solidFill>
                <a:latin typeface="inherit"/>
              </a:rPr>
              <a:t>: </a:t>
            </a:r>
            <a:r>
              <a:rPr lang="en-US" sz="1800" dirty="0">
                <a:solidFill>
                  <a:srgbClr val="002D7A"/>
                </a:solidFill>
                <a:latin typeface="inherit"/>
              </a:rPr>
              <a:t>fixed</a:t>
            </a:r>
            <a:r>
              <a:rPr lang="en-US" sz="1800" dirty="0">
                <a:solidFill>
                  <a:srgbClr val="006FE0"/>
                </a:solidFill>
                <a:latin typeface="inherit"/>
              </a:rPr>
              <a:t> !</a:t>
            </a:r>
            <a:r>
              <a:rPr lang="en-US" sz="1800" dirty="0">
                <a:solidFill>
                  <a:srgbClr val="002D7A"/>
                </a:solidFill>
                <a:latin typeface="inherit"/>
              </a:rPr>
              <a:t>important</a:t>
            </a:r>
            <a:r>
              <a:rPr lang="en-US" sz="1800" dirty="0">
                <a:solidFill>
                  <a:srgbClr val="333333"/>
                </a:solidFill>
                <a:latin typeface="inherit"/>
              </a:rPr>
              <a:t>;</a:t>
            </a:r>
            <a:endParaRPr lang="en-US" sz="1800" dirty="0">
              <a:solidFill>
                <a:srgbClr val="000000"/>
              </a:solidFill>
              <a:latin typeface="Monaco"/>
            </a:endParaRPr>
          </a:p>
          <a:p>
            <a:pPr marL="114300" indent="0">
              <a:buNone/>
            </a:pPr>
            <a:r>
              <a:rPr lang="en-US" sz="1800" dirty="0">
                <a:solidFill>
                  <a:srgbClr val="006FE0"/>
                </a:solidFill>
                <a:latin typeface="inherit"/>
              </a:rPr>
              <a:t>  </a:t>
            </a:r>
            <a:r>
              <a:rPr lang="en-US" sz="1800" dirty="0">
                <a:solidFill>
                  <a:srgbClr val="002D7A"/>
                </a:solidFill>
                <a:latin typeface="inherit"/>
              </a:rPr>
              <a:t>margin</a:t>
            </a:r>
            <a:r>
              <a:rPr lang="en-US" sz="1800" dirty="0">
                <a:solidFill>
                  <a:srgbClr val="006FE0"/>
                </a:solidFill>
                <a:latin typeface="inherit"/>
              </a:rPr>
              <a:t>: </a:t>
            </a:r>
            <a:r>
              <a:rPr lang="en-US" sz="1800" dirty="0">
                <a:solidFill>
                  <a:srgbClr val="009999"/>
                </a:solidFill>
                <a:latin typeface="inherit"/>
              </a:rPr>
              <a:t>0</a:t>
            </a:r>
            <a:r>
              <a:rPr lang="en-US" sz="1800" dirty="0">
                <a:solidFill>
                  <a:srgbClr val="006FE0"/>
                </a:solidFill>
                <a:latin typeface="inherit"/>
              </a:rPr>
              <a:t> !</a:t>
            </a:r>
            <a:r>
              <a:rPr lang="en-US" sz="1800" dirty="0">
                <a:solidFill>
                  <a:srgbClr val="002D7A"/>
                </a:solidFill>
                <a:latin typeface="inherit"/>
              </a:rPr>
              <a:t>important</a:t>
            </a:r>
            <a:r>
              <a:rPr lang="en-US" sz="1800" dirty="0">
                <a:solidFill>
                  <a:srgbClr val="333333"/>
                </a:solidFill>
                <a:latin typeface="inherit"/>
              </a:rPr>
              <a:t>;</a:t>
            </a:r>
            <a:endParaRPr lang="en-US" sz="1800" dirty="0">
              <a:solidFill>
                <a:srgbClr val="000000"/>
              </a:solidFill>
              <a:latin typeface="Monaco"/>
            </a:endParaRPr>
          </a:p>
          <a:p>
            <a:pPr marL="114300" indent="0">
              <a:buNone/>
            </a:pPr>
            <a:r>
              <a:rPr lang="en-US" sz="1800" dirty="0">
                <a:solidFill>
                  <a:srgbClr val="006FE0"/>
                </a:solidFill>
                <a:latin typeface="inherit"/>
              </a:rPr>
              <a:t>  </a:t>
            </a:r>
            <a:r>
              <a:rPr lang="en-US" sz="1800" dirty="0">
                <a:solidFill>
                  <a:srgbClr val="002D7A"/>
                </a:solidFill>
                <a:latin typeface="inherit"/>
              </a:rPr>
              <a:t>z</a:t>
            </a:r>
            <a:r>
              <a:rPr lang="en-US" sz="1800" dirty="0">
                <a:solidFill>
                  <a:srgbClr val="006FE0"/>
                </a:solidFill>
                <a:latin typeface="inherit"/>
              </a:rPr>
              <a:t>-</a:t>
            </a:r>
            <a:r>
              <a:rPr lang="en-US" sz="1800" dirty="0">
                <a:solidFill>
                  <a:srgbClr val="002D7A"/>
                </a:solidFill>
                <a:latin typeface="inherit"/>
              </a:rPr>
              <a:t>index</a:t>
            </a:r>
            <a:r>
              <a:rPr lang="en-US" sz="1800" dirty="0">
                <a:solidFill>
                  <a:srgbClr val="006FE0"/>
                </a:solidFill>
                <a:latin typeface="inherit"/>
              </a:rPr>
              <a:t>: </a:t>
            </a:r>
            <a:r>
              <a:rPr lang="en-US" sz="1800" dirty="0">
                <a:solidFill>
                  <a:srgbClr val="009999"/>
                </a:solidFill>
                <a:latin typeface="inherit"/>
              </a:rPr>
              <a:t>9999</a:t>
            </a:r>
            <a:r>
              <a:rPr lang="en-US" sz="1800" dirty="0">
                <a:solidFill>
                  <a:srgbClr val="006FE0"/>
                </a:solidFill>
                <a:latin typeface="inherit"/>
              </a:rPr>
              <a:t> !</a:t>
            </a:r>
            <a:r>
              <a:rPr lang="en-US" sz="1800" dirty="0">
                <a:solidFill>
                  <a:srgbClr val="002D7A"/>
                </a:solidFill>
                <a:latin typeface="inherit"/>
              </a:rPr>
              <a:t>important</a:t>
            </a:r>
            <a:r>
              <a:rPr lang="en-US" sz="1800" dirty="0">
                <a:solidFill>
                  <a:srgbClr val="333333"/>
                </a:solidFill>
                <a:latin typeface="inherit"/>
              </a:rPr>
              <a:t>;</a:t>
            </a:r>
            <a:endParaRPr lang="en-US" sz="1800" dirty="0">
              <a:solidFill>
                <a:srgbClr val="000000"/>
              </a:solidFill>
              <a:latin typeface="Monaco"/>
            </a:endParaRPr>
          </a:p>
          <a:p>
            <a:pPr marL="114300" indent="0">
              <a:buNone/>
            </a:pPr>
            <a:r>
              <a:rPr lang="en-US" sz="1800" dirty="0">
                <a:solidFill>
                  <a:srgbClr val="006FE0"/>
                </a:solidFill>
                <a:latin typeface="inherit"/>
              </a:rPr>
              <a:t>  </a:t>
            </a:r>
            <a:r>
              <a:rPr lang="en-US" sz="1800" dirty="0">
                <a:solidFill>
                  <a:srgbClr val="002D7A"/>
                </a:solidFill>
                <a:latin typeface="inherit"/>
              </a:rPr>
              <a:t>opacity</a:t>
            </a:r>
            <a:r>
              <a:rPr lang="en-US" sz="1800" dirty="0">
                <a:solidFill>
                  <a:srgbClr val="006FE0"/>
                </a:solidFill>
                <a:latin typeface="inherit"/>
              </a:rPr>
              <a:t>: </a:t>
            </a:r>
            <a:r>
              <a:rPr lang="en-US" sz="1800" dirty="0">
                <a:solidFill>
                  <a:srgbClr val="009999"/>
                </a:solidFill>
                <a:latin typeface="inherit"/>
              </a:rPr>
              <a:t>0.8</a:t>
            </a:r>
            <a:r>
              <a:rPr lang="en-US" sz="1800" dirty="0">
                <a:solidFill>
                  <a:srgbClr val="333333"/>
                </a:solidFill>
                <a:latin typeface="inherit"/>
              </a:rPr>
              <a:t>;</a:t>
            </a:r>
            <a:endParaRPr lang="en-US" sz="1800" dirty="0">
              <a:solidFill>
                <a:srgbClr val="000000"/>
              </a:solidFill>
              <a:latin typeface="Monaco"/>
            </a:endParaRPr>
          </a:p>
          <a:p>
            <a:pPr marL="114300" indent="0">
              <a:buNone/>
            </a:pPr>
            <a:r>
              <a:rPr lang="en-US" sz="1800" dirty="0">
                <a:solidFill>
                  <a:srgbClr val="006FE0"/>
                </a:solidFill>
                <a:latin typeface="inherit"/>
              </a:rPr>
              <a:t>  -</a:t>
            </a:r>
            <a:r>
              <a:rPr lang="en-US" sz="1800" dirty="0" err="1">
                <a:solidFill>
                  <a:srgbClr val="002D7A"/>
                </a:solidFill>
                <a:latin typeface="inherit"/>
              </a:rPr>
              <a:t>ms</a:t>
            </a:r>
            <a:r>
              <a:rPr lang="en-US" sz="1800" dirty="0">
                <a:solidFill>
                  <a:srgbClr val="006FE0"/>
                </a:solidFill>
                <a:latin typeface="inherit"/>
              </a:rPr>
              <a:t>-</a:t>
            </a:r>
            <a:r>
              <a:rPr lang="en-US" sz="1800" dirty="0">
                <a:solidFill>
                  <a:srgbClr val="002D7A"/>
                </a:solidFill>
                <a:latin typeface="inherit"/>
              </a:rPr>
              <a:t>filter</a:t>
            </a:r>
            <a:r>
              <a:rPr lang="en-US" sz="1800" dirty="0">
                <a:solidFill>
                  <a:srgbClr val="006FE0"/>
                </a:solidFill>
                <a:latin typeface="inherit"/>
              </a:rPr>
              <a:t>: </a:t>
            </a:r>
            <a:r>
              <a:rPr lang="en-US" sz="1800" dirty="0">
                <a:solidFill>
                  <a:srgbClr val="DD1144"/>
                </a:solidFill>
                <a:latin typeface="inherit"/>
              </a:rPr>
              <a:t>"</a:t>
            </a:r>
            <a:r>
              <a:rPr lang="en-US" sz="1800" dirty="0" err="1">
                <a:solidFill>
                  <a:srgbClr val="DD1144"/>
                </a:solidFill>
                <a:latin typeface="inherit"/>
              </a:rPr>
              <a:t>progid:DXImageTransform.Microsoft.Alpha</a:t>
            </a:r>
            <a:r>
              <a:rPr lang="en-US" sz="1800" dirty="0">
                <a:solidFill>
                  <a:srgbClr val="DD1144"/>
                </a:solidFill>
                <a:latin typeface="inherit"/>
              </a:rPr>
              <a:t>(Opacity=80)"</a:t>
            </a:r>
            <a:r>
              <a:rPr lang="en-US" sz="1800" dirty="0">
                <a:solidFill>
                  <a:srgbClr val="333333"/>
                </a:solidFill>
                <a:latin typeface="inherit"/>
              </a:rPr>
              <a:t>;</a:t>
            </a:r>
            <a:endParaRPr lang="en-US" sz="1800" dirty="0">
              <a:solidFill>
                <a:srgbClr val="000000"/>
              </a:solidFill>
              <a:latin typeface="Monaco"/>
            </a:endParaRPr>
          </a:p>
          <a:p>
            <a:pPr marL="114300" indent="0">
              <a:buNone/>
            </a:pPr>
            <a:r>
              <a:rPr lang="en-US" sz="1800" dirty="0">
                <a:solidFill>
                  <a:srgbClr val="006FE0"/>
                </a:solidFill>
                <a:latin typeface="inherit"/>
              </a:rPr>
              <a:t>  </a:t>
            </a:r>
            <a:r>
              <a:rPr lang="en-US" sz="1800" dirty="0">
                <a:solidFill>
                  <a:srgbClr val="002D7A"/>
                </a:solidFill>
                <a:latin typeface="inherit"/>
              </a:rPr>
              <a:t>filter</a:t>
            </a:r>
            <a:r>
              <a:rPr lang="en-US" sz="1800" dirty="0">
                <a:solidFill>
                  <a:srgbClr val="006FE0"/>
                </a:solidFill>
                <a:latin typeface="inherit"/>
              </a:rPr>
              <a:t>: </a:t>
            </a:r>
            <a:r>
              <a:rPr lang="en-US" sz="1800" dirty="0">
                <a:solidFill>
                  <a:srgbClr val="008080"/>
                </a:solidFill>
                <a:latin typeface="inherit"/>
              </a:rPr>
              <a:t>alpha</a:t>
            </a:r>
            <a:r>
              <a:rPr lang="en-US" sz="1800" dirty="0">
                <a:solidFill>
                  <a:srgbClr val="333333"/>
                </a:solidFill>
                <a:latin typeface="inherit"/>
              </a:rPr>
              <a:t>(</a:t>
            </a:r>
            <a:r>
              <a:rPr lang="en-US" sz="1800" dirty="0">
                <a:solidFill>
                  <a:srgbClr val="002D7A"/>
                </a:solidFill>
                <a:latin typeface="inherit"/>
              </a:rPr>
              <a:t>opacity</a:t>
            </a:r>
            <a:r>
              <a:rPr lang="en-US" sz="1800" dirty="0">
                <a:solidFill>
                  <a:srgbClr val="006FE0"/>
                </a:solidFill>
                <a:latin typeface="inherit"/>
              </a:rPr>
              <a:t>=</a:t>
            </a:r>
            <a:r>
              <a:rPr lang="en-US" sz="1800" dirty="0">
                <a:solidFill>
                  <a:srgbClr val="009999"/>
                </a:solidFill>
                <a:latin typeface="inherit"/>
              </a:rPr>
              <a:t>80</a:t>
            </a:r>
            <a:r>
              <a:rPr lang="en-US" sz="1800" dirty="0">
                <a:solidFill>
                  <a:srgbClr val="333333"/>
                </a:solidFill>
                <a:latin typeface="inherit"/>
              </a:rPr>
              <a:t>);</a:t>
            </a:r>
            <a:endParaRPr lang="en-US" sz="1800" dirty="0">
              <a:solidFill>
                <a:srgbClr val="000000"/>
              </a:solidFill>
              <a:latin typeface="Monaco"/>
            </a:endParaRPr>
          </a:p>
          <a:p>
            <a:pPr marL="114300" indent="0">
              <a:buNone/>
            </a:pPr>
            <a:r>
              <a:rPr lang="en-US" sz="1800" dirty="0">
                <a:solidFill>
                  <a:srgbClr val="006FE0"/>
                </a:solidFill>
                <a:latin typeface="inherit"/>
              </a:rPr>
              <a:t>  </a:t>
            </a:r>
            <a:r>
              <a:rPr lang="en-US" sz="1800" dirty="0">
                <a:solidFill>
                  <a:srgbClr val="002D7A"/>
                </a:solidFill>
                <a:latin typeface="inherit"/>
              </a:rPr>
              <a:t>pointer</a:t>
            </a:r>
            <a:r>
              <a:rPr lang="en-US" sz="1800" dirty="0">
                <a:solidFill>
                  <a:srgbClr val="006FE0"/>
                </a:solidFill>
                <a:latin typeface="inherit"/>
              </a:rPr>
              <a:t>-</a:t>
            </a:r>
            <a:r>
              <a:rPr lang="en-US" sz="1800" dirty="0">
                <a:solidFill>
                  <a:srgbClr val="002D7A"/>
                </a:solidFill>
                <a:latin typeface="inherit"/>
              </a:rPr>
              <a:t>events</a:t>
            </a:r>
            <a:r>
              <a:rPr lang="en-US" sz="1800" dirty="0">
                <a:solidFill>
                  <a:srgbClr val="006FE0"/>
                </a:solidFill>
                <a:latin typeface="inherit"/>
              </a:rPr>
              <a:t>: </a:t>
            </a:r>
            <a:r>
              <a:rPr lang="en-US" sz="1800" dirty="0">
                <a:solidFill>
                  <a:srgbClr val="002D7A"/>
                </a:solidFill>
                <a:latin typeface="inherit"/>
              </a:rPr>
              <a:t>none</a:t>
            </a:r>
            <a:r>
              <a:rPr lang="en-US" sz="1800" dirty="0">
                <a:solidFill>
                  <a:srgbClr val="333333"/>
                </a:solidFill>
                <a:latin typeface="inherit"/>
              </a:rPr>
              <a:t>;</a:t>
            </a:r>
            <a:endParaRPr lang="en-US" sz="1800" dirty="0">
              <a:solidFill>
                <a:srgbClr val="000000"/>
              </a:solidFill>
              <a:latin typeface="Monaco"/>
            </a:endParaRPr>
          </a:p>
          <a:p>
            <a:pPr marL="114300" indent="0">
              <a:buNone/>
            </a:pPr>
            <a:r>
              <a:rPr lang="en-US" sz="1800" dirty="0">
                <a:solidFill>
                  <a:srgbClr val="333333"/>
                </a:solidFill>
                <a:latin typeface="inherit"/>
              </a:rPr>
              <a:t>}</a:t>
            </a:r>
            <a:endParaRPr lang="en-US" sz="1800" dirty="0">
              <a:solidFill>
                <a:srgbClr val="000000"/>
              </a:solidFill>
              <a:latin typeface="Monaco"/>
            </a:endParaRPr>
          </a:p>
          <a:p>
            <a:pPr marL="114300" indent="0">
              <a:buNone/>
            </a:pPr>
            <a:r>
              <a:rPr lang="en-US" sz="1800" dirty="0">
                <a:solidFill>
                  <a:srgbClr val="000000"/>
                </a:solidFill>
                <a:latin typeface="Monaco"/>
              </a:rPr>
              <a:t> </a:t>
            </a:r>
          </a:p>
          <a:p>
            <a:pPr marL="114300" indent="0">
              <a:buNone/>
            </a:pPr>
            <a:r>
              <a:rPr lang="en-US" sz="1800" i="1" dirty="0">
                <a:solidFill>
                  <a:srgbClr val="999999"/>
                </a:solidFill>
                <a:latin typeface="inherit"/>
              </a:rPr>
              <a:t>/* high-performance </a:t>
            </a:r>
            <a:r>
              <a:rPr lang="en-US" sz="1800" i="1" dirty="0" err="1">
                <a:solidFill>
                  <a:srgbClr val="999999"/>
                </a:solidFill>
                <a:latin typeface="inherit"/>
              </a:rPr>
              <a:t>display:none</a:t>
            </a:r>
            <a:r>
              <a:rPr lang="en-US" sz="1800" i="1" dirty="0">
                <a:solidFill>
                  <a:srgbClr val="999999"/>
                </a:solidFill>
                <a:latin typeface="inherit"/>
              </a:rPr>
              <a:t>; helper */</a:t>
            </a:r>
            <a:endParaRPr lang="en-US" sz="1800" dirty="0">
              <a:solidFill>
                <a:srgbClr val="000000"/>
              </a:solidFill>
              <a:latin typeface="Monaco"/>
            </a:endParaRPr>
          </a:p>
          <a:p>
            <a:pPr marL="114300" indent="0">
              <a:buNone/>
            </a:pPr>
            <a:r>
              <a:rPr lang="en-US" sz="1800" dirty="0">
                <a:solidFill>
                  <a:srgbClr val="333333"/>
                </a:solidFill>
                <a:latin typeface="inherit"/>
              </a:rPr>
              <a:t>.</a:t>
            </a:r>
            <a:r>
              <a:rPr lang="en-US" sz="1800" dirty="0" err="1">
                <a:solidFill>
                  <a:srgbClr val="002D7A"/>
                </a:solidFill>
                <a:latin typeface="inherit"/>
              </a:rPr>
              <a:t>gu</a:t>
            </a:r>
            <a:r>
              <a:rPr lang="en-US" sz="1800" dirty="0">
                <a:solidFill>
                  <a:srgbClr val="006FE0"/>
                </a:solidFill>
                <a:latin typeface="inherit"/>
              </a:rPr>
              <a:t>-</a:t>
            </a:r>
            <a:r>
              <a:rPr lang="en-US" sz="1800" dirty="0">
                <a:solidFill>
                  <a:srgbClr val="008080"/>
                </a:solidFill>
                <a:latin typeface="inherit"/>
              </a:rPr>
              <a:t>hide</a:t>
            </a:r>
            <a:r>
              <a:rPr lang="en-US" sz="1800" dirty="0">
                <a:solidFill>
                  <a:srgbClr val="006FE0"/>
                </a:solidFill>
                <a:latin typeface="inherit"/>
              </a:rPr>
              <a:t> </a:t>
            </a:r>
            <a:r>
              <a:rPr lang="en-US" sz="1800" dirty="0">
                <a:solidFill>
                  <a:srgbClr val="333333"/>
                </a:solidFill>
                <a:latin typeface="inherit"/>
              </a:rPr>
              <a:t>{</a:t>
            </a:r>
            <a:endParaRPr lang="en-US" sz="1800" dirty="0">
              <a:solidFill>
                <a:srgbClr val="000000"/>
              </a:solidFill>
              <a:latin typeface="Monaco"/>
            </a:endParaRPr>
          </a:p>
          <a:p>
            <a:pPr marL="114300" indent="0">
              <a:buNone/>
            </a:pPr>
            <a:r>
              <a:rPr lang="en-US" sz="1800" dirty="0">
                <a:solidFill>
                  <a:srgbClr val="006FE0"/>
                </a:solidFill>
                <a:latin typeface="inherit"/>
              </a:rPr>
              <a:t>  </a:t>
            </a:r>
            <a:r>
              <a:rPr lang="en-US" sz="1800" dirty="0">
                <a:solidFill>
                  <a:srgbClr val="002D7A"/>
                </a:solidFill>
                <a:latin typeface="inherit"/>
              </a:rPr>
              <a:t>left</a:t>
            </a:r>
            <a:r>
              <a:rPr lang="en-US" sz="1800" dirty="0">
                <a:solidFill>
                  <a:srgbClr val="006FE0"/>
                </a:solidFill>
                <a:latin typeface="inherit"/>
              </a:rPr>
              <a:t>: -</a:t>
            </a:r>
            <a:r>
              <a:rPr lang="en-US" sz="1800" dirty="0">
                <a:solidFill>
                  <a:srgbClr val="009999"/>
                </a:solidFill>
                <a:latin typeface="inherit"/>
              </a:rPr>
              <a:t>9999px</a:t>
            </a:r>
            <a:r>
              <a:rPr lang="en-US" sz="1800" dirty="0">
                <a:solidFill>
                  <a:srgbClr val="006FE0"/>
                </a:solidFill>
                <a:latin typeface="inherit"/>
              </a:rPr>
              <a:t> !</a:t>
            </a:r>
            <a:r>
              <a:rPr lang="en-US" sz="1800" dirty="0">
                <a:solidFill>
                  <a:srgbClr val="002D7A"/>
                </a:solidFill>
                <a:latin typeface="inherit"/>
              </a:rPr>
              <a:t>important</a:t>
            </a:r>
            <a:r>
              <a:rPr lang="en-US" sz="1800" dirty="0">
                <a:solidFill>
                  <a:srgbClr val="333333"/>
                </a:solidFill>
                <a:latin typeface="inherit"/>
              </a:rPr>
              <a:t>;</a:t>
            </a:r>
            <a:endParaRPr lang="en-US" sz="1800" dirty="0">
              <a:solidFill>
                <a:srgbClr val="000000"/>
              </a:solidFill>
              <a:latin typeface="Monaco"/>
            </a:endParaRPr>
          </a:p>
          <a:p>
            <a:pPr marL="114300" indent="0">
              <a:buNone/>
            </a:pPr>
            <a:r>
              <a:rPr lang="en-US" sz="1800" dirty="0">
                <a:solidFill>
                  <a:srgbClr val="333333"/>
                </a:solidFill>
                <a:latin typeface="inherit"/>
              </a:rPr>
              <a:t>}</a:t>
            </a:r>
            <a:endParaRPr lang="en-US" sz="1800" dirty="0">
              <a:solidFill>
                <a:srgbClr val="000000"/>
              </a:solidFill>
              <a:latin typeface="Monaco"/>
            </a:endParaRPr>
          </a:p>
          <a:p>
            <a:pPr marL="114300" indent="0">
              <a:buNone/>
            </a:pPr>
            <a:r>
              <a:rPr lang="en-US" sz="1800" dirty="0">
                <a:solidFill>
                  <a:srgbClr val="000000"/>
                </a:solidFill>
                <a:latin typeface="Monaco"/>
              </a:rPr>
              <a:t> </a:t>
            </a:r>
          </a:p>
          <a:p>
            <a:pPr marL="114300" indent="0">
              <a:buNone/>
            </a:pPr>
            <a:r>
              <a:rPr lang="en-US" sz="1800" i="1" dirty="0">
                <a:solidFill>
                  <a:srgbClr val="999999"/>
                </a:solidFill>
                <a:latin typeface="inherit"/>
              </a:rPr>
              <a:t>/* added to </a:t>
            </a:r>
            <a:r>
              <a:rPr lang="en-US" sz="1800" i="1" dirty="0" err="1">
                <a:solidFill>
                  <a:srgbClr val="999999"/>
                </a:solidFill>
                <a:latin typeface="inherit"/>
              </a:rPr>
              <a:t>mirrorContainer</a:t>
            </a:r>
            <a:r>
              <a:rPr lang="en-US" sz="1800" i="1" dirty="0">
                <a:solidFill>
                  <a:srgbClr val="999999"/>
                </a:solidFill>
                <a:latin typeface="inherit"/>
              </a:rPr>
              <a:t> (default = body) while dragging */</a:t>
            </a:r>
            <a:endParaRPr lang="en-US" sz="1800" dirty="0">
              <a:solidFill>
                <a:srgbClr val="000000"/>
              </a:solidFill>
              <a:latin typeface="Monaco"/>
            </a:endParaRPr>
          </a:p>
          <a:p>
            <a:pPr marL="114300" indent="0">
              <a:buNone/>
            </a:pPr>
            <a:r>
              <a:rPr lang="en-US" sz="1800" dirty="0">
                <a:solidFill>
                  <a:srgbClr val="333333"/>
                </a:solidFill>
                <a:latin typeface="inherit"/>
              </a:rPr>
              <a:t>.</a:t>
            </a:r>
            <a:r>
              <a:rPr lang="en-US" sz="1800" dirty="0" err="1">
                <a:solidFill>
                  <a:srgbClr val="002D7A"/>
                </a:solidFill>
                <a:latin typeface="inherit"/>
              </a:rPr>
              <a:t>gu</a:t>
            </a:r>
            <a:r>
              <a:rPr lang="en-US" sz="1800" dirty="0" err="1">
                <a:solidFill>
                  <a:srgbClr val="006FE0"/>
                </a:solidFill>
                <a:latin typeface="inherit"/>
              </a:rPr>
              <a:t>-</a:t>
            </a:r>
            <a:r>
              <a:rPr lang="en-US" sz="1800" dirty="0" err="1">
                <a:solidFill>
                  <a:srgbClr val="008080"/>
                </a:solidFill>
                <a:latin typeface="inherit"/>
              </a:rPr>
              <a:t>unselectable</a:t>
            </a:r>
            <a:r>
              <a:rPr lang="en-US" sz="1800" dirty="0">
                <a:solidFill>
                  <a:srgbClr val="006FE0"/>
                </a:solidFill>
                <a:latin typeface="inherit"/>
              </a:rPr>
              <a:t> </a:t>
            </a:r>
            <a:r>
              <a:rPr lang="en-US" sz="1800" dirty="0">
                <a:solidFill>
                  <a:srgbClr val="333333"/>
                </a:solidFill>
                <a:latin typeface="inherit"/>
              </a:rPr>
              <a:t>{</a:t>
            </a:r>
            <a:endParaRPr lang="en-US" sz="1800" dirty="0">
              <a:solidFill>
                <a:srgbClr val="000000"/>
              </a:solidFill>
              <a:latin typeface="Monaco"/>
            </a:endParaRPr>
          </a:p>
          <a:p>
            <a:pPr marL="114300" indent="0">
              <a:buNone/>
            </a:pPr>
            <a:r>
              <a:rPr lang="en-US" sz="1800" dirty="0">
                <a:solidFill>
                  <a:srgbClr val="006FE0"/>
                </a:solidFill>
                <a:latin typeface="inherit"/>
              </a:rPr>
              <a:t>  -</a:t>
            </a:r>
            <a:r>
              <a:rPr lang="en-US" sz="1800" dirty="0" err="1">
                <a:solidFill>
                  <a:srgbClr val="002D7A"/>
                </a:solidFill>
                <a:latin typeface="inherit"/>
              </a:rPr>
              <a:t>webkit</a:t>
            </a:r>
            <a:r>
              <a:rPr lang="en-US" sz="1800" dirty="0">
                <a:solidFill>
                  <a:srgbClr val="006FE0"/>
                </a:solidFill>
                <a:latin typeface="inherit"/>
              </a:rPr>
              <a:t>-</a:t>
            </a:r>
            <a:r>
              <a:rPr lang="en-US" sz="1800" dirty="0">
                <a:solidFill>
                  <a:srgbClr val="002D7A"/>
                </a:solidFill>
                <a:latin typeface="inherit"/>
              </a:rPr>
              <a:t>user</a:t>
            </a:r>
            <a:r>
              <a:rPr lang="en-US" sz="1800" dirty="0">
                <a:solidFill>
                  <a:srgbClr val="006FE0"/>
                </a:solidFill>
                <a:latin typeface="inherit"/>
              </a:rPr>
              <a:t>-</a:t>
            </a:r>
            <a:r>
              <a:rPr lang="en-US" sz="1800" dirty="0">
                <a:solidFill>
                  <a:srgbClr val="002D7A"/>
                </a:solidFill>
                <a:latin typeface="inherit"/>
              </a:rPr>
              <a:t>select</a:t>
            </a:r>
            <a:r>
              <a:rPr lang="en-US" sz="1800" dirty="0">
                <a:solidFill>
                  <a:srgbClr val="006FE0"/>
                </a:solidFill>
                <a:latin typeface="inherit"/>
              </a:rPr>
              <a:t>: </a:t>
            </a:r>
            <a:r>
              <a:rPr lang="en-US" sz="1800" dirty="0">
                <a:solidFill>
                  <a:srgbClr val="002D7A"/>
                </a:solidFill>
                <a:latin typeface="inherit"/>
              </a:rPr>
              <a:t>none</a:t>
            </a:r>
            <a:r>
              <a:rPr lang="en-US" sz="1800" dirty="0">
                <a:solidFill>
                  <a:srgbClr val="006FE0"/>
                </a:solidFill>
                <a:latin typeface="inherit"/>
              </a:rPr>
              <a:t> !</a:t>
            </a:r>
            <a:r>
              <a:rPr lang="en-US" sz="1800" dirty="0">
                <a:solidFill>
                  <a:srgbClr val="002D7A"/>
                </a:solidFill>
                <a:latin typeface="inherit"/>
              </a:rPr>
              <a:t>important</a:t>
            </a:r>
            <a:r>
              <a:rPr lang="en-US" sz="1800" dirty="0">
                <a:solidFill>
                  <a:srgbClr val="333333"/>
                </a:solidFill>
                <a:latin typeface="inherit"/>
              </a:rPr>
              <a:t>;</a:t>
            </a:r>
            <a:endParaRPr lang="en-US" sz="1800" dirty="0">
              <a:solidFill>
                <a:srgbClr val="000000"/>
              </a:solidFill>
              <a:latin typeface="Monaco"/>
            </a:endParaRPr>
          </a:p>
          <a:p>
            <a:pPr marL="114300" indent="0">
              <a:buNone/>
            </a:pPr>
            <a:r>
              <a:rPr lang="en-US" sz="1800" dirty="0">
                <a:solidFill>
                  <a:srgbClr val="006FE0"/>
                </a:solidFill>
                <a:latin typeface="inherit"/>
              </a:rPr>
              <a:t>  -</a:t>
            </a:r>
            <a:r>
              <a:rPr lang="en-US" sz="1800" dirty="0" err="1">
                <a:solidFill>
                  <a:srgbClr val="002D7A"/>
                </a:solidFill>
                <a:latin typeface="inherit"/>
              </a:rPr>
              <a:t>moz</a:t>
            </a:r>
            <a:r>
              <a:rPr lang="en-US" sz="1800" dirty="0">
                <a:solidFill>
                  <a:srgbClr val="006FE0"/>
                </a:solidFill>
                <a:latin typeface="inherit"/>
              </a:rPr>
              <a:t>-</a:t>
            </a:r>
            <a:r>
              <a:rPr lang="en-US" sz="1800" dirty="0">
                <a:solidFill>
                  <a:srgbClr val="002D7A"/>
                </a:solidFill>
                <a:latin typeface="inherit"/>
              </a:rPr>
              <a:t>user</a:t>
            </a:r>
            <a:r>
              <a:rPr lang="en-US" sz="1800" dirty="0">
                <a:solidFill>
                  <a:srgbClr val="006FE0"/>
                </a:solidFill>
                <a:latin typeface="inherit"/>
              </a:rPr>
              <a:t>-</a:t>
            </a:r>
            <a:r>
              <a:rPr lang="en-US" sz="1800" dirty="0">
                <a:solidFill>
                  <a:srgbClr val="002D7A"/>
                </a:solidFill>
                <a:latin typeface="inherit"/>
              </a:rPr>
              <a:t>select</a:t>
            </a:r>
            <a:r>
              <a:rPr lang="en-US" sz="1800" dirty="0">
                <a:solidFill>
                  <a:srgbClr val="006FE0"/>
                </a:solidFill>
                <a:latin typeface="inherit"/>
              </a:rPr>
              <a:t>: </a:t>
            </a:r>
            <a:r>
              <a:rPr lang="en-US" sz="1800" dirty="0">
                <a:solidFill>
                  <a:srgbClr val="002D7A"/>
                </a:solidFill>
                <a:latin typeface="inherit"/>
              </a:rPr>
              <a:t>none</a:t>
            </a:r>
            <a:r>
              <a:rPr lang="en-US" sz="1800" dirty="0">
                <a:solidFill>
                  <a:srgbClr val="006FE0"/>
                </a:solidFill>
                <a:latin typeface="inherit"/>
              </a:rPr>
              <a:t> !</a:t>
            </a:r>
            <a:r>
              <a:rPr lang="en-US" sz="1800" dirty="0">
                <a:solidFill>
                  <a:srgbClr val="002D7A"/>
                </a:solidFill>
                <a:latin typeface="inherit"/>
              </a:rPr>
              <a:t>important</a:t>
            </a:r>
            <a:r>
              <a:rPr lang="en-US" sz="1800" dirty="0">
                <a:solidFill>
                  <a:srgbClr val="333333"/>
                </a:solidFill>
                <a:latin typeface="inherit"/>
              </a:rPr>
              <a:t>;</a:t>
            </a:r>
            <a:endParaRPr lang="en-US" sz="1800" dirty="0">
              <a:solidFill>
                <a:srgbClr val="000000"/>
              </a:solidFill>
              <a:latin typeface="Monaco"/>
            </a:endParaRPr>
          </a:p>
          <a:p>
            <a:pPr marL="114300" indent="0">
              <a:buNone/>
            </a:pPr>
            <a:r>
              <a:rPr lang="en-US" sz="1800" dirty="0">
                <a:solidFill>
                  <a:srgbClr val="006FE0"/>
                </a:solidFill>
                <a:latin typeface="inherit"/>
              </a:rPr>
              <a:t>  -</a:t>
            </a:r>
            <a:r>
              <a:rPr lang="en-US" sz="1800" dirty="0" err="1">
                <a:solidFill>
                  <a:srgbClr val="002D7A"/>
                </a:solidFill>
                <a:latin typeface="inherit"/>
              </a:rPr>
              <a:t>ms</a:t>
            </a:r>
            <a:r>
              <a:rPr lang="en-US" sz="1800" dirty="0">
                <a:solidFill>
                  <a:srgbClr val="006FE0"/>
                </a:solidFill>
                <a:latin typeface="inherit"/>
              </a:rPr>
              <a:t>-</a:t>
            </a:r>
            <a:r>
              <a:rPr lang="en-US" sz="1800" dirty="0">
                <a:solidFill>
                  <a:srgbClr val="002D7A"/>
                </a:solidFill>
                <a:latin typeface="inherit"/>
              </a:rPr>
              <a:t>user</a:t>
            </a:r>
            <a:r>
              <a:rPr lang="en-US" sz="1800" dirty="0">
                <a:solidFill>
                  <a:srgbClr val="006FE0"/>
                </a:solidFill>
                <a:latin typeface="inherit"/>
              </a:rPr>
              <a:t>-</a:t>
            </a:r>
            <a:r>
              <a:rPr lang="en-US" sz="1800" dirty="0">
                <a:solidFill>
                  <a:srgbClr val="002D7A"/>
                </a:solidFill>
                <a:latin typeface="inherit"/>
              </a:rPr>
              <a:t>select</a:t>
            </a:r>
            <a:r>
              <a:rPr lang="en-US" sz="1800" dirty="0">
                <a:solidFill>
                  <a:srgbClr val="006FE0"/>
                </a:solidFill>
                <a:latin typeface="inherit"/>
              </a:rPr>
              <a:t>: </a:t>
            </a:r>
            <a:r>
              <a:rPr lang="en-US" sz="1800" dirty="0">
                <a:solidFill>
                  <a:srgbClr val="002D7A"/>
                </a:solidFill>
                <a:latin typeface="inherit"/>
              </a:rPr>
              <a:t>none</a:t>
            </a:r>
            <a:r>
              <a:rPr lang="en-US" sz="1800" dirty="0">
                <a:solidFill>
                  <a:srgbClr val="006FE0"/>
                </a:solidFill>
                <a:latin typeface="inherit"/>
              </a:rPr>
              <a:t> !</a:t>
            </a:r>
            <a:r>
              <a:rPr lang="en-US" sz="1800" dirty="0">
                <a:solidFill>
                  <a:srgbClr val="002D7A"/>
                </a:solidFill>
                <a:latin typeface="inherit"/>
              </a:rPr>
              <a:t>important</a:t>
            </a:r>
            <a:r>
              <a:rPr lang="en-US" sz="1800" dirty="0">
                <a:solidFill>
                  <a:srgbClr val="333333"/>
                </a:solidFill>
                <a:latin typeface="inherit"/>
              </a:rPr>
              <a:t>;</a:t>
            </a:r>
            <a:endParaRPr lang="en-US" sz="1800" dirty="0">
              <a:solidFill>
                <a:srgbClr val="000000"/>
              </a:solidFill>
              <a:latin typeface="Monaco"/>
            </a:endParaRPr>
          </a:p>
          <a:p>
            <a:pPr marL="114300" indent="0">
              <a:buNone/>
            </a:pPr>
            <a:r>
              <a:rPr lang="en-US" sz="1800" dirty="0">
                <a:solidFill>
                  <a:srgbClr val="006FE0"/>
                </a:solidFill>
                <a:latin typeface="inherit"/>
              </a:rPr>
              <a:t>  </a:t>
            </a:r>
            <a:r>
              <a:rPr lang="en-US" sz="1800" dirty="0">
                <a:solidFill>
                  <a:srgbClr val="002D7A"/>
                </a:solidFill>
                <a:latin typeface="inherit"/>
              </a:rPr>
              <a:t>user</a:t>
            </a:r>
            <a:r>
              <a:rPr lang="en-US" sz="1800" dirty="0">
                <a:solidFill>
                  <a:srgbClr val="006FE0"/>
                </a:solidFill>
                <a:latin typeface="inherit"/>
              </a:rPr>
              <a:t>-</a:t>
            </a:r>
            <a:r>
              <a:rPr lang="en-US" sz="1800" dirty="0">
                <a:solidFill>
                  <a:srgbClr val="002D7A"/>
                </a:solidFill>
                <a:latin typeface="inherit"/>
              </a:rPr>
              <a:t>select</a:t>
            </a:r>
            <a:r>
              <a:rPr lang="en-US" sz="1800" dirty="0">
                <a:solidFill>
                  <a:srgbClr val="006FE0"/>
                </a:solidFill>
                <a:latin typeface="inherit"/>
              </a:rPr>
              <a:t>: </a:t>
            </a:r>
            <a:r>
              <a:rPr lang="en-US" sz="1800" dirty="0">
                <a:solidFill>
                  <a:srgbClr val="002D7A"/>
                </a:solidFill>
                <a:latin typeface="inherit"/>
              </a:rPr>
              <a:t>none</a:t>
            </a:r>
            <a:r>
              <a:rPr lang="en-US" sz="1800" dirty="0">
                <a:solidFill>
                  <a:srgbClr val="006FE0"/>
                </a:solidFill>
                <a:latin typeface="inherit"/>
              </a:rPr>
              <a:t> !</a:t>
            </a:r>
            <a:r>
              <a:rPr lang="en-US" sz="1800" dirty="0">
                <a:solidFill>
                  <a:srgbClr val="002D7A"/>
                </a:solidFill>
                <a:latin typeface="inherit"/>
              </a:rPr>
              <a:t>important</a:t>
            </a:r>
            <a:r>
              <a:rPr lang="en-US" sz="1800" dirty="0">
                <a:solidFill>
                  <a:srgbClr val="333333"/>
                </a:solidFill>
                <a:latin typeface="inherit"/>
              </a:rPr>
              <a:t>;</a:t>
            </a:r>
            <a:endParaRPr lang="en-US" sz="1800" dirty="0">
              <a:solidFill>
                <a:srgbClr val="000000"/>
              </a:solidFill>
              <a:latin typeface="Monaco"/>
            </a:endParaRPr>
          </a:p>
          <a:p>
            <a:pPr marL="114300" indent="0">
              <a:buNone/>
            </a:pPr>
            <a:r>
              <a:rPr lang="en-US" sz="1800" dirty="0">
                <a:solidFill>
                  <a:srgbClr val="333333"/>
                </a:solidFill>
                <a:latin typeface="inherit"/>
              </a:rPr>
              <a:t>}</a:t>
            </a:r>
            <a:endParaRPr lang="en-US" sz="1800" dirty="0">
              <a:solidFill>
                <a:srgbClr val="000000"/>
              </a:solidFill>
              <a:latin typeface="Monaco"/>
            </a:endParaRPr>
          </a:p>
          <a:p>
            <a:pPr marL="114300" indent="0">
              <a:buNone/>
            </a:pPr>
            <a:r>
              <a:rPr lang="en-US" sz="1800" dirty="0">
                <a:solidFill>
                  <a:srgbClr val="000000"/>
                </a:solidFill>
                <a:latin typeface="Monaco"/>
              </a:rPr>
              <a:t> </a:t>
            </a:r>
          </a:p>
          <a:p>
            <a:pPr marL="114300" indent="0">
              <a:buNone/>
            </a:pPr>
            <a:r>
              <a:rPr lang="en-US" sz="1800" i="1" dirty="0">
                <a:solidFill>
                  <a:srgbClr val="999999"/>
                </a:solidFill>
                <a:latin typeface="inherit"/>
              </a:rPr>
              <a:t>/* added to the source element while its mirror is dragged */</a:t>
            </a:r>
            <a:endParaRPr lang="en-US" sz="1800" dirty="0">
              <a:solidFill>
                <a:srgbClr val="000000"/>
              </a:solidFill>
              <a:latin typeface="Monaco"/>
            </a:endParaRPr>
          </a:p>
          <a:p>
            <a:pPr marL="114300" indent="0">
              <a:buNone/>
            </a:pPr>
            <a:r>
              <a:rPr lang="en-US" sz="1800" dirty="0">
                <a:solidFill>
                  <a:srgbClr val="333333"/>
                </a:solidFill>
                <a:latin typeface="inherit"/>
              </a:rPr>
              <a:t>.</a:t>
            </a:r>
            <a:r>
              <a:rPr lang="en-US" sz="1800" dirty="0" err="1">
                <a:solidFill>
                  <a:srgbClr val="002D7A"/>
                </a:solidFill>
                <a:latin typeface="inherit"/>
              </a:rPr>
              <a:t>gu</a:t>
            </a:r>
            <a:r>
              <a:rPr lang="en-US" sz="1800" dirty="0">
                <a:solidFill>
                  <a:srgbClr val="006FE0"/>
                </a:solidFill>
                <a:latin typeface="inherit"/>
              </a:rPr>
              <a:t>-</a:t>
            </a:r>
            <a:r>
              <a:rPr lang="en-US" sz="1800" dirty="0">
                <a:solidFill>
                  <a:srgbClr val="008080"/>
                </a:solidFill>
                <a:latin typeface="inherit"/>
              </a:rPr>
              <a:t>transit</a:t>
            </a:r>
            <a:r>
              <a:rPr lang="en-US" sz="1800" dirty="0">
                <a:solidFill>
                  <a:srgbClr val="006FE0"/>
                </a:solidFill>
                <a:latin typeface="inherit"/>
              </a:rPr>
              <a:t> </a:t>
            </a:r>
            <a:r>
              <a:rPr lang="en-US" sz="1800" dirty="0">
                <a:solidFill>
                  <a:srgbClr val="333333"/>
                </a:solidFill>
                <a:latin typeface="inherit"/>
              </a:rPr>
              <a:t>{</a:t>
            </a:r>
            <a:endParaRPr lang="en-US" sz="1800" dirty="0">
              <a:solidFill>
                <a:srgbClr val="000000"/>
              </a:solidFill>
              <a:latin typeface="Monaco"/>
            </a:endParaRPr>
          </a:p>
          <a:p>
            <a:pPr marL="114300" indent="0">
              <a:buNone/>
            </a:pPr>
            <a:r>
              <a:rPr lang="en-US" sz="1800" dirty="0">
                <a:solidFill>
                  <a:srgbClr val="006FE0"/>
                </a:solidFill>
                <a:latin typeface="inherit"/>
              </a:rPr>
              <a:t>  </a:t>
            </a:r>
            <a:r>
              <a:rPr lang="en-US" sz="1800" dirty="0">
                <a:solidFill>
                  <a:srgbClr val="002D7A"/>
                </a:solidFill>
                <a:latin typeface="inherit"/>
              </a:rPr>
              <a:t>opacity</a:t>
            </a:r>
            <a:r>
              <a:rPr lang="en-US" sz="1800" dirty="0">
                <a:solidFill>
                  <a:srgbClr val="006FE0"/>
                </a:solidFill>
                <a:latin typeface="inherit"/>
              </a:rPr>
              <a:t>: </a:t>
            </a:r>
            <a:r>
              <a:rPr lang="en-US" sz="1800" dirty="0">
                <a:solidFill>
                  <a:srgbClr val="009999"/>
                </a:solidFill>
                <a:latin typeface="inherit"/>
              </a:rPr>
              <a:t>0.2</a:t>
            </a:r>
            <a:r>
              <a:rPr lang="en-US" sz="1800" dirty="0">
                <a:solidFill>
                  <a:srgbClr val="333333"/>
                </a:solidFill>
                <a:latin typeface="inherit"/>
              </a:rPr>
              <a:t>;</a:t>
            </a:r>
            <a:endParaRPr lang="en-US" sz="1800" dirty="0">
              <a:solidFill>
                <a:srgbClr val="000000"/>
              </a:solidFill>
              <a:latin typeface="Monaco"/>
            </a:endParaRPr>
          </a:p>
          <a:p>
            <a:pPr marL="114300" indent="0">
              <a:buNone/>
            </a:pPr>
            <a:r>
              <a:rPr lang="en-US" sz="1800" dirty="0">
                <a:solidFill>
                  <a:srgbClr val="006FE0"/>
                </a:solidFill>
                <a:latin typeface="inherit"/>
              </a:rPr>
              <a:t>  -</a:t>
            </a:r>
            <a:r>
              <a:rPr lang="en-US" sz="1800" dirty="0" err="1">
                <a:solidFill>
                  <a:srgbClr val="002D7A"/>
                </a:solidFill>
                <a:latin typeface="inherit"/>
              </a:rPr>
              <a:t>ms</a:t>
            </a:r>
            <a:r>
              <a:rPr lang="en-US" sz="1800" dirty="0">
                <a:solidFill>
                  <a:srgbClr val="006FE0"/>
                </a:solidFill>
                <a:latin typeface="inherit"/>
              </a:rPr>
              <a:t>-</a:t>
            </a:r>
            <a:r>
              <a:rPr lang="en-US" sz="1800" dirty="0">
                <a:solidFill>
                  <a:srgbClr val="002D7A"/>
                </a:solidFill>
                <a:latin typeface="inherit"/>
              </a:rPr>
              <a:t>filter</a:t>
            </a:r>
            <a:r>
              <a:rPr lang="en-US" sz="1800" dirty="0">
                <a:solidFill>
                  <a:srgbClr val="006FE0"/>
                </a:solidFill>
                <a:latin typeface="inherit"/>
              </a:rPr>
              <a:t>: </a:t>
            </a:r>
            <a:r>
              <a:rPr lang="en-US" sz="1800" dirty="0">
                <a:solidFill>
                  <a:srgbClr val="DD1144"/>
                </a:solidFill>
                <a:latin typeface="inherit"/>
              </a:rPr>
              <a:t>"</a:t>
            </a:r>
            <a:r>
              <a:rPr lang="en-US" sz="1800" dirty="0" err="1">
                <a:solidFill>
                  <a:srgbClr val="DD1144"/>
                </a:solidFill>
                <a:latin typeface="inherit"/>
              </a:rPr>
              <a:t>progid:DXImageTransform.Microsoft.Alpha</a:t>
            </a:r>
            <a:r>
              <a:rPr lang="en-US" sz="1800" dirty="0">
                <a:solidFill>
                  <a:srgbClr val="DD1144"/>
                </a:solidFill>
                <a:latin typeface="inherit"/>
              </a:rPr>
              <a:t>(Opacity=20)"</a:t>
            </a:r>
            <a:r>
              <a:rPr lang="en-US" sz="1800" dirty="0">
                <a:solidFill>
                  <a:srgbClr val="333333"/>
                </a:solidFill>
                <a:latin typeface="inherit"/>
              </a:rPr>
              <a:t>;</a:t>
            </a:r>
            <a:endParaRPr lang="en-US" sz="1800" dirty="0">
              <a:solidFill>
                <a:srgbClr val="000000"/>
              </a:solidFill>
              <a:latin typeface="Monaco"/>
            </a:endParaRPr>
          </a:p>
          <a:p>
            <a:pPr marL="114300" indent="0">
              <a:buNone/>
            </a:pPr>
            <a:r>
              <a:rPr lang="en-US" sz="1800" dirty="0">
                <a:solidFill>
                  <a:srgbClr val="006FE0"/>
                </a:solidFill>
                <a:latin typeface="inherit"/>
              </a:rPr>
              <a:t>  </a:t>
            </a:r>
            <a:r>
              <a:rPr lang="en-US" sz="1800" dirty="0">
                <a:solidFill>
                  <a:srgbClr val="002D7A"/>
                </a:solidFill>
                <a:latin typeface="inherit"/>
              </a:rPr>
              <a:t>filter</a:t>
            </a:r>
            <a:r>
              <a:rPr lang="en-US" sz="1800" dirty="0">
                <a:solidFill>
                  <a:srgbClr val="006FE0"/>
                </a:solidFill>
                <a:latin typeface="inherit"/>
              </a:rPr>
              <a:t>: </a:t>
            </a:r>
            <a:r>
              <a:rPr lang="en-US" sz="1800" dirty="0">
                <a:solidFill>
                  <a:srgbClr val="008080"/>
                </a:solidFill>
                <a:latin typeface="inherit"/>
              </a:rPr>
              <a:t>alpha</a:t>
            </a:r>
            <a:r>
              <a:rPr lang="en-US" sz="1800" dirty="0">
                <a:solidFill>
                  <a:srgbClr val="333333"/>
                </a:solidFill>
                <a:latin typeface="inherit"/>
              </a:rPr>
              <a:t>(</a:t>
            </a:r>
            <a:r>
              <a:rPr lang="en-US" sz="1800" dirty="0">
                <a:solidFill>
                  <a:srgbClr val="002D7A"/>
                </a:solidFill>
                <a:latin typeface="inherit"/>
              </a:rPr>
              <a:t>opacity</a:t>
            </a:r>
            <a:r>
              <a:rPr lang="en-US" sz="1800" dirty="0">
                <a:solidFill>
                  <a:srgbClr val="006FE0"/>
                </a:solidFill>
                <a:latin typeface="inherit"/>
              </a:rPr>
              <a:t>=</a:t>
            </a:r>
            <a:r>
              <a:rPr lang="en-US" sz="1800" dirty="0">
                <a:solidFill>
                  <a:srgbClr val="009999"/>
                </a:solidFill>
                <a:latin typeface="inherit"/>
              </a:rPr>
              <a:t>20</a:t>
            </a:r>
            <a:r>
              <a:rPr lang="en-US" sz="1800" dirty="0">
                <a:solidFill>
                  <a:srgbClr val="333333"/>
                </a:solidFill>
                <a:latin typeface="inherit"/>
              </a:rPr>
              <a:t>);</a:t>
            </a:r>
            <a:endParaRPr lang="en-US" sz="1800" dirty="0">
              <a:solidFill>
                <a:srgbClr val="000000"/>
              </a:solidFill>
              <a:latin typeface="Monaco"/>
            </a:endParaRPr>
          </a:p>
          <a:p>
            <a:pPr marL="114300" indent="0">
              <a:buNone/>
            </a:pPr>
            <a:r>
              <a:rPr lang="en-US" sz="1800" dirty="0">
                <a:solidFill>
                  <a:srgbClr val="333333"/>
                </a:solidFill>
                <a:latin typeface="inherit"/>
              </a:rPr>
              <a:t>}</a:t>
            </a:r>
            <a:endParaRPr lang="en-US" sz="1800" dirty="0">
              <a:solidFill>
                <a:srgbClr val="000000"/>
              </a:solidFill>
              <a:latin typeface="Monaco"/>
            </a:endParaRPr>
          </a:p>
          <a:p>
            <a:endParaRPr lang="en-US" dirty="0"/>
          </a:p>
        </p:txBody>
      </p:sp>
    </p:spTree>
    <p:extLst>
      <p:ext uri="{BB962C8B-B14F-4D97-AF65-F5344CB8AC3E}">
        <p14:creationId xmlns:p14="http://schemas.microsoft.com/office/powerpoint/2010/main" val="8233282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7620000" cy="715962"/>
          </a:xfrm>
        </p:spPr>
        <p:txBody>
          <a:bodyPr/>
          <a:lstStyle/>
          <a:p>
            <a:r>
              <a:rPr lang="en-US" sz="3200" b="1" dirty="0">
                <a:solidFill>
                  <a:schemeClr val="tx1"/>
                </a:solidFill>
              </a:rPr>
              <a:t>Adding the Drag &amp; Drop Logic</a:t>
            </a:r>
            <a:r>
              <a:rPr lang="en-US" b="1" dirty="0"/>
              <a:t/>
            </a:r>
            <a:br>
              <a:rPr lang="en-US" b="1" dirty="0"/>
            </a:br>
            <a:endParaRPr lang="en-US" dirty="0"/>
          </a:p>
        </p:txBody>
      </p:sp>
      <p:sp>
        <p:nvSpPr>
          <p:cNvPr id="3" name="Content Placeholder 2"/>
          <p:cNvSpPr>
            <a:spLocks noGrp="1"/>
          </p:cNvSpPr>
          <p:nvPr>
            <p:ph idx="1"/>
          </p:nvPr>
        </p:nvSpPr>
        <p:spPr>
          <a:xfrm>
            <a:off x="457200" y="990600"/>
            <a:ext cx="7620000" cy="5410200"/>
          </a:xfrm>
        </p:spPr>
        <p:txBody>
          <a:bodyPr>
            <a:normAutofit fontScale="55000" lnSpcReduction="20000"/>
          </a:bodyPr>
          <a:lstStyle/>
          <a:p>
            <a:pPr marL="114300" indent="0">
              <a:buNone/>
            </a:pPr>
            <a:r>
              <a:rPr lang="en-US" sz="2500" dirty="0"/>
              <a:t>If you want to use the functionality in one of </a:t>
            </a:r>
            <a:r>
              <a:rPr lang="en-US" sz="2500" dirty="0" smtClean="0"/>
              <a:t>your pages you’ll have to </a:t>
            </a:r>
            <a:r>
              <a:rPr lang="en-US" sz="2500" dirty="0" err="1" smtClean="0"/>
              <a:t>to</a:t>
            </a:r>
            <a:r>
              <a:rPr lang="en-US" sz="2500" dirty="0" smtClean="0"/>
              <a:t> import it inside the </a:t>
            </a:r>
            <a:r>
              <a:rPr lang="en-US" sz="2500" dirty="0"/>
              <a:t>module file of your lazy loaded pages. In our case we can change our </a:t>
            </a:r>
            <a:r>
              <a:rPr lang="en-US" sz="2500" b="1" dirty="0"/>
              <a:t>app/home/</a:t>
            </a:r>
            <a:r>
              <a:rPr lang="en-US" sz="2500" b="1" dirty="0" err="1"/>
              <a:t>home.module.ts</a:t>
            </a:r>
            <a:r>
              <a:rPr lang="en-US" sz="2500" dirty="0"/>
              <a:t> to </a:t>
            </a:r>
            <a:r>
              <a:rPr lang="en-US" sz="2500" dirty="0" smtClean="0"/>
              <a:t>this:</a:t>
            </a:r>
          </a:p>
          <a:p>
            <a:endParaRPr lang="en-US" dirty="0"/>
          </a:p>
          <a:p>
            <a:pPr marL="114300" indent="0">
              <a:buNone/>
            </a:pPr>
            <a:r>
              <a:rPr lang="en-US" dirty="0">
                <a:solidFill>
                  <a:srgbClr val="008080"/>
                </a:solidFill>
                <a:latin typeface="inherit"/>
              </a:rPr>
              <a:t>import</a:t>
            </a:r>
            <a:r>
              <a:rPr lang="en-US" dirty="0">
                <a:solidFill>
                  <a:srgbClr val="006FE0"/>
                </a:solidFill>
                <a:latin typeface="inherit"/>
              </a:rPr>
              <a:t> </a:t>
            </a:r>
            <a:r>
              <a:rPr lang="en-US" dirty="0">
                <a:solidFill>
                  <a:srgbClr val="333333"/>
                </a:solidFill>
                <a:latin typeface="inherit"/>
              </a:rPr>
              <a:t>{</a:t>
            </a:r>
            <a:r>
              <a:rPr lang="en-US" dirty="0">
                <a:solidFill>
                  <a:srgbClr val="006FE0"/>
                </a:solidFill>
                <a:latin typeface="inherit"/>
              </a:rPr>
              <a:t> </a:t>
            </a:r>
            <a:r>
              <a:rPr lang="en-US" dirty="0" err="1">
                <a:solidFill>
                  <a:srgbClr val="000000"/>
                </a:solidFill>
                <a:latin typeface="inherit"/>
              </a:rPr>
              <a:t>NgModule</a:t>
            </a:r>
            <a:r>
              <a:rPr lang="en-US" dirty="0">
                <a:solidFill>
                  <a:srgbClr val="006FE0"/>
                </a:solidFill>
                <a:latin typeface="inherit"/>
              </a:rPr>
              <a:t> </a:t>
            </a:r>
            <a:r>
              <a:rPr lang="en-US" dirty="0">
                <a:solidFill>
                  <a:srgbClr val="333333"/>
                </a:solidFill>
                <a:latin typeface="inherit"/>
              </a:rPr>
              <a:t>}</a:t>
            </a:r>
            <a:r>
              <a:rPr lang="en-US" dirty="0">
                <a:solidFill>
                  <a:srgbClr val="006FE0"/>
                </a:solidFill>
                <a:latin typeface="inherit"/>
              </a:rPr>
              <a:t> </a:t>
            </a:r>
            <a:r>
              <a:rPr lang="en-US" dirty="0">
                <a:solidFill>
                  <a:srgbClr val="000000"/>
                </a:solidFill>
                <a:latin typeface="inherit"/>
              </a:rPr>
              <a:t>from</a:t>
            </a:r>
            <a:r>
              <a:rPr lang="en-US" dirty="0">
                <a:solidFill>
                  <a:srgbClr val="006FE0"/>
                </a:solidFill>
                <a:latin typeface="inherit"/>
              </a:rPr>
              <a:t> </a:t>
            </a:r>
            <a:r>
              <a:rPr lang="en-US" dirty="0">
                <a:solidFill>
                  <a:srgbClr val="DD1144"/>
                </a:solidFill>
                <a:latin typeface="inherit"/>
              </a:rPr>
              <a:t>'@angular/core'</a:t>
            </a:r>
            <a:r>
              <a:rPr lang="en-US" dirty="0">
                <a:solidFill>
                  <a:srgbClr val="333333"/>
                </a:solidFill>
                <a:latin typeface="inherit"/>
              </a:rPr>
              <a:t>;</a:t>
            </a:r>
            <a:endParaRPr lang="en-US" dirty="0">
              <a:solidFill>
                <a:srgbClr val="000000"/>
              </a:solidFill>
              <a:latin typeface="Monaco"/>
            </a:endParaRPr>
          </a:p>
          <a:p>
            <a:pPr marL="114300" indent="0">
              <a:buNone/>
            </a:pPr>
            <a:r>
              <a:rPr lang="en-US" dirty="0">
                <a:solidFill>
                  <a:srgbClr val="008080"/>
                </a:solidFill>
                <a:latin typeface="inherit"/>
              </a:rPr>
              <a:t>import</a:t>
            </a:r>
            <a:r>
              <a:rPr lang="en-US" dirty="0">
                <a:solidFill>
                  <a:srgbClr val="006FE0"/>
                </a:solidFill>
                <a:latin typeface="inherit"/>
              </a:rPr>
              <a:t> </a:t>
            </a:r>
            <a:r>
              <a:rPr lang="en-US" dirty="0">
                <a:solidFill>
                  <a:srgbClr val="333333"/>
                </a:solidFill>
                <a:latin typeface="inherit"/>
              </a:rPr>
              <a:t>{</a:t>
            </a:r>
            <a:r>
              <a:rPr lang="en-US" dirty="0">
                <a:solidFill>
                  <a:srgbClr val="006FE0"/>
                </a:solidFill>
                <a:latin typeface="inherit"/>
              </a:rPr>
              <a:t> </a:t>
            </a:r>
            <a:r>
              <a:rPr lang="en-US" dirty="0" err="1">
                <a:solidFill>
                  <a:srgbClr val="000000"/>
                </a:solidFill>
                <a:latin typeface="inherit"/>
              </a:rPr>
              <a:t>CommonModule</a:t>
            </a:r>
            <a:r>
              <a:rPr lang="en-US" dirty="0">
                <a:solidFill>
                  <a:srgbClr val="006FE0"/>
                </a:solidFill>
                <a:latin typeface="inherit"/>
              </a:rPr>
              <a:t> </a:t>
            </a:r>
            <a:r>
              <a:rPr lang="en-US" dirty="0">
                <a:solidFill>
                  <a:srgbClr val="333333"/>
                </a:solidFill>
                <a:latin typeface="inherit"/>
              </a:rPr>
              <a:t>}</a:t>
            </a:r>
            <a:r>
              <a:rPr lang="en-US" dirty="0">
                <a:solidFill>
                  <a:srgbClr val="006FE0"/>
                </a:solidFill>
                <a:latin typeface="inherit"/>
              </a:rPr>
              <a:t> </a:t>
            </a:r>
            <a:r>
              <a:rPr lang="en-US" dirty="0">
                <a:solidFill>
                  <a:srgbClr val="000000"/>
                </a:solidFill>
                <a:latin typeface="inherit"/>
              </a:rPr>
              <a:t>from</a:t>
            </a:r>
            <a:r>
              <a:rPr lang="en-US" dirty="0">
                <a:solidFill>
                  <a:srgbClr val="006FE0"/>
                </a:solidFill>
                <a:latin typeface="inherit"/>
              </a:rPr>
              <a:t> </a:t>
            </a:r>
            <a:r>
              <a:rPr lang="en-US" dirty="0">
                <a:solidFill>
                  <a:srgbClr val="DD1144"/>
                </a:solidFill>
                <a:latin typeface="inherit"/>
              </a:rPr>
              <a:t>'@angular/common'</a:t>
            </a:r>
            <a:r>
              <a:rPr lang="en-US" dirty="0">
                <a:solidFill>
                  <a:srgbClr val="333333"/>
                </a:solidFill>
                <a:latin typeface="inherit"/>
              </a:rPr>
              <a:t>;</a:t>
            </a:r>
            <a:endParaRPr lang="en-US" dirty="0">
              <a:solidFill>
                <a:srgbClr val="000000"/>
              </a:solidFill>
              <a:latin typeface="Monaco"/>
            </a:endParaRPr>
          </a:p>
          <a:p>
            <a:pPr marL="114300" indent="0">
              <a:buNone/>
            </a:pPr>
            <a:r>
              <a:rPr lang="en-US" dirty="0" smtClean="0">
                <a:solidFill>
                  <a:srgbClr val="008080"/>
                </a:solidFill>
                <a:latin typeface="inherit"/>
              </a:rPr>
              <a:t>import</a:t>
            </a:r>
            <a:r>
              <a:rPr lang="en-US" dirty="0" smtClean="0">
                <a:solidFill>
                  <a:srgbClr val="006FE0"/>
                </a:solidFill>
                <a:latin typeface="inherit"/>
              </a:rPr>
              <a:t> </a:t>
            </a:r>
            <a:r>
              <a:rPr lang="en-US" dirty="0">
                <a:solidFill>
                  <a:srgbClr val="333333"/>
                </a:solidFill>
                <a:latin typeface="inherit"/>
              </a:rPr>
              <a:t>{</a:t>
            </a:r>
            <a:r>
              <a:rPr lang="en-US" dirty="0">
                <a:solidFill>
                  <a:srgbClr val="006FE0"/>
                </a:solidFill>
                <a:latin typeface="inherit"/>
              </a:rPr>
              <a:t> </a:t>
            </a:r>
            <a:r>
              <a:rPr lang="en-US" dirty="0" err="1">
                <a:solidFill>
                  <a:srgbClr val="000000"/>
                </a:solidFill>
                <a:latin typeface="inherit"/>
              </a:rPr>
              <a:t>FormsModule</a:t>
            </a:r>
            <a:r>
              <a:rPr lang="en-US" dirty="0">
                <a:solidFill>
                  <a:srgbClr val="006FE0"/>
                </a:solidFill>
                <a:latin typeface="inherit"/>
              </a:rPr>
              <a:t> </a:t>
            </a:r>
            <a:r>
              <a:rPr lang="en-US" dirty="0">
                <a:solidFill>
                  <a:srgbClr val="333333"/>
                </a:solidFill>
                <a:latin typeface="inherit"/>
              </a:rPr>
              <a:t>}</a:t>
            </a:r>
            <a:r>
              <a:rPr lang="en-US" dirty="0">
                <a:solidFill>
                  <a:srgbClr val="006FE0"/>
                </a:solidFill>
                <a:latin typeface="inherit"/>
              </a:rPr>
              <a:t> </a:t>
            </a:r>
            <a:r>
              <a:rPr lang="en-US" dirty="0">
                <a:solidFill>
                  <a:srgbClr val="000000"/>
                </a:solidFill>
                <a:latin typeface="inherit"/>
              </a:rPr>
              <a:t>from</a:t>
            </a:r>
            <a:r>
              <a:rPr lang="en-US" dirty="0">
                <a:solidFill>
                  <a:srgbClr val="006FE0"/>
                </a:solidFill>
                <a:latin typeface="inherit"/>
              </a:rPr>
              <a:t> </a:t>
            </a:r>
            <a:r>
              <a:rPr lang="en-US" dirty="0">
                <a:solidFill>
                  <a:srgbClr val="DD1144"/>
                </a:solidFill>
                <a:latin typeface="inherit"/>
              </a:rPr>
              <a:t>'@angular/forms'</a:t>
            </a:r>
            <a:r>
              <a:rPr lang="en-US" dirty="0">
                <a:solidFill>
                  <a:srgbClr val="333333"/>
                </a:solidFill>
                <a:latin typeface="inherit"/>
              </a:rPr>
              <a:t>;</a:t>
            </a:r>
            <a:endParaRPr lang="en-US" dirty="0">
              <a:solidFill>
                <a:srgbClr val="000000"/>
              </a:solidFill>
              <a:latin typeface="Monaco"/>
            </a:endParaRPr>
          </a:p>
          <a:p>
            <a:pPr marL="114300" indent="0">
              <a:buNone/>
            </a:pPr>
            <a:r>
              <a:rPr lang="en-US" dirty="0">
                <a:solidFill>
                  <a:srgbClr val="008080"/>
                </a:solidFill>
                <a:latin typeface="inherit"/>
              </a:rPr>
              <a:t>import</a:t>
            </a:r>
            <a:r>
              <a:rPr lang="en-US" dirty="0">
                <a:solidFill>
                  <a:srgbClr val="006FE0"/>
                </a:solidFill>
                <a:latin typeface="inherit"/>
              </a:rPr>
              <a:t> </a:t>
            </a:r>
            <a:r>
              <a:rPr lang="en-US" dirty="0">
                <a:solidFill>
                  <a:srgbClr val="333333"/>
                </a:solidFill>
                <a:latin typeface="inherit"/>
              </a:rPr>
              <a:t>{</a:t>
            </a:r>
            <a:r>
              <a:rPr lang="en-US" dirty="0">
                <a:solidFill>
                  <a:srgbClr val="006FE0"/>
                </a:solidFill>
                <a:latin typeface="inherit"/>
              </a:rPr>
              <a:t> </a:t>
            </a:r>
            <a:r>
              <a:rPr lang="en-US" dirty="0" err="1">
                <a:solidFill>
                  <a:srgbClr val="000000"/>
                </a:solidFill>
                <a:latin typeface="inherit"/>
              </a:rPr>
              <a:t>RouterModule</a:t>
            </a:r>
            <a:r>
              <a:rPr lang="en-US" dirty="0">
                <a:solidFill>
                  <a:srgbClr val="006FE0"/>
                </a:solidFill>
                <a:latin typeface="inherit"/>
              </a:rPr>
              <a:t> </a:t>
            </a:r>
            <a:r>
              <a:rPr lang="en-US" dirty="0">
                <a:solidFill>
                  <a:srgbClr val="333333"/>
                </a:solidFill>
                <a:latin typeface="inherit"/>
              </a:rPr>
              <a:t>}</a:t>
            </a:r>
            <a:r>
              <a:rPr lang="en-US" dirty="0">
                <a:solidFill>
                  <a:srgbClr val="006FE0"/>
                </a:solidFill>
                <a:latin typeface="inherit"/>
              </a:rPr>
              <a:t> </a:t>
            </a:r>
            <a:r>
              <a:rPr lang="en-US" dirty="0">
                <a:solidFill>
                  <a:srgbClr val="000000"/>
                </a:solidFill>
                <a:latin typeface="inherit"/>
              </a:rPr>
              <a:t>from</a:t>
            </a:r>
            <a:r>
              <a:rPr lang="en-US" dirty="0">
                <a:solidFill>
                  <a:srgbClr val="006FE0"/>
                </a:solidFill>
                <a:latin typeface="inherit"/>
              </a:rPr>
              <a:t> </a:t>
            </a:r>
            <a:r>
              <a:rPr lang="en-US" dirty="0">
                <a:solidFill>
                  <a:srgbClr val="DD1144"/>
                </a:solidFill>
                <a:latin typeface="inherit"/>
              </a:rPr>
              <a:t>'@angular/router'</a:t>
            </a:r>
            <a:r>
              <a:rPr lang="en-US" dirty="0">
                <a:solidFill>
                  <a:srgbClr val="333333"/>
                </a:solidFill>
                <a:latin typeface="inherit"/>
              </a:rPr>
              <a:t>;</a:t>
            </a:r>
            <a:endParaRPr lang="en-US" dirty="0">
              <a:solidFill>
                <a:srgbClr val="000000"/>
              </a:solidFill>
              <a:latin typeface="Monaco"/>
            </a:endParaRPr>
          </a:p>
          <a:p>
            <a:pPr marL="114300" indent="0">
              <a:buNone/>
            </a:pPr>
            <a:r>
              <a:rPr lang="en-US" dirty="0">
                <a:solidFill>
                  <a:srgbClr val="000000"/>
                </a:solidFill>
                <a:latin typeface="Monaco"/>
              </a:rPr>
              <a:t> </a:t>
            </a:r>
          </a:p>
          <a:p>
            <a:pPr marL="114300" indent="0">
              <a:buNone/>
            </a:pPr>
            <a:r>
              <a:rPr lang="en-US" dirty="0">
                <a:solidFill>
                  <a:srgbClr val="008080"/>
                </a:solidFill>
                <a:latin typeface="inherit"/>
              </a:rPr>
              <a:t>import</a:t>
            </a:r>
            <a:r>
              <a:rPr lang="en-US" dirty="0">
                <a:solidFill>
                  <a:srgbClr val="006FE0"/>
                </a:solidFill>
                <a:latin typeface="inherit"/>
              </a:rPr>
              <a:t> </a:t>
            </a:r>
            <a:r>
              <a:rPr lang="en-US" dirty="0">
                <a:solidFill>
                  <a:srgbClr val="333333"/>
                </a:solidFill>
                <a:latin typeface="inherit"/>
              </a:rPr>
              <a:t>{</a:t>
            </a:r>
            <a:r>
              <a:rPr lang="en-US" dirty="0">
                <a:solidFill>
                  <a:srgbClr val="006FE0"/>
                </a:solidFill>
                <a:latin typeface="inherit"/>
              </a:rPr>
              <a:t> </a:t>
            </a:r>
            <a:r>
              <a:rPr lang="en-US" dirty="0" err="1">
                <a:solidFill>
                  <a:srgbClr val="000000"/>
                </a:solidFill>
                <a:latin typeface="inherit"/>
              </a:rPr>
              <a:t>HomePage</a:t>
            </a:r>
            <a:r>
              <a:rPr lang="en-US" dirty="0">
                <a:solidFill>
                  <a:srgbClr val="006FE0"/>
                </a:solidFill>
                <a:latin typeface="inherit"/>
              </a:rPr>
              <a:t> </a:t>
            </a:r>
            <a:r>
              <a:rPr lang="en-US" dirty="0">
                <a:solidFill>
                  <a:srgbClr val="333333"/>
                </a:solidFill>
                <a:latin typeface="inherit"/>
              </a:rPr>
              <a:t>}</a:t>
            </a:r>
            <a:r>
              <a:rPr lang="en-US" dirty="0">
                <a:solidFill>
                  <a:srgbClr val="006FE0"/>
                </a:solidFill>
                <a:latin typeface="inherit"/>
              </a:rPr>
              <a:t> </a:t>
            </a:r>
            <a:r>
              <a:rPr lang="en-US" dirty="0">
                <a:solidFill>
                  <a:srgbClr val="000000"/>
                </a:solidFill>
                <a:latin typeface="inherit"/>
              </a:rPr>
              <a:t>from</a:t>
            </a:r>
            <a:r>
              <a:rPr lang="en-US" dirty="0">
                <a:solidFill>
                  <a:srgbClr val="006FE0"/>
                </a:solidFill>
                <a:latin typeface="inherit"/>
              </a:rPr>
              <a:t> </a:t>
            </a:r>
            <a:r>
              <a:rPr lang="en-US" dirty="0">
                <a:solidFill>
                  <a:srgbClr val="DD1144"/>
                </a:solidFill>
                <a:latin typeface="inherit"/>
              </a:rPr>
              <a:t>'./</a:t>
            </a:r>
            <a:r>
              <a:rPr lang="en-US" dirty="0" err="1">
                <a:solidFill>
                  <a:srgbClr val="DD1144"/>
                </a:solidFill>
                <a:latin typeface="inherit"/>
              </a:rPr>
              <a:t>home.page</a:t>
            </a:r>
            <a:r>
              <a:rPr lang="en-US" dirty="0">
                <a:solidFill>
                  <a:srgbClr val="DD1144"/>
                </a:solidFill>
                <a:latin typeface="inherit"/>
              </a:rPr>
              <a:t>'</a:t>
            </a:r>
            <a:r>
              <a:rPr lang="en-US" dirty="0">
                <a:solidFill>
                  <a:srgbClr val="333333"/>
                </a:solidFill>
                <a:latin typeface="inherit"/>
              </a:rPr>
              <a:t>;</a:t>
            </a:r>
            <a:endParaRPr lang="en-US" dirty="0">
              <a:solidFill>
                <a:srgbClr val="000000"/>
              </a:solidFill>
              <a:latin typeface="Monaco"/>
            </a:endParaRPr>
          </a:p>
          <a:p>
            <a:pPr marL="114300" indent="0">
              <a:buNone/>
            </a:pPr>
            <a:r>
              <a:rPr lang="en-US" dirty="0">
                <a:solidFill>
                  <a:srgbClr val="008080"/>
                </a:solidFill>
                <a:latin typeface="inherit"/>
              </a:rPr>
              <a:t>import</a:t>
            </a:r>
            <a:r>
              <a:rPr lang="en-US" dirty="0">
                <a:solidFill>
                  <a:srgbClr val="006FE0"/>
                </a:solidFill>
                <a:latin typeface="inherit"/>
              </a:rPr>
              <a:t> </a:t>
            </a:r>
            <a:r>
              <a:rPr lang="en-US" dirty="0">
                <a:solidFill>
                  <a:srgbClr val="333333"/>
                </a:solidFill>
                <a:latin typeface="inherit"/>
              </a:rPr>
              <a:t>{</a:t>
            </a:r>
            <a:r>
              <a:rPr lang="en-US" dirty="0">
                <a:solidFill>
                  <a:srgbClr val="006FE0"/>
                </a:solidFill>
                <a:latin typeface="inherit"/>
              </a:rPr>
              <a:t> </a:t>
            </a:r>
            <a:r>
              <a:rPr lang="en-US" dirty="0" err="1">
                <a:solidFill>
                  <a:srgbClr val="000000"/>
                </a:solidFill>
                <a:latin typeface="inherit"/>
              </a:rPr>
              <a:t>DragulaModule</a:t>
            </a:r>
            <a:r>
              <a:rPr lang="en-US" dirty="0">
                <a:solidFill>
                  <a:srgbClr val="006FE0"/>
                </a:solidFill>
                <a:latin typeface="inherit"/>
              </a:rPr>
              <a:t> </a:t>
            </a:r>
            <a:r>
              <a:rPr lang="en-US" dirty="0">
                <a:solidFill>
                  <a:srgbClr val="333333"/>
                </a:solidFill>
                <a:latin typeface="inherit"/>
              </a:rPr>
              <a:t>}</a:t>
            </a:r>
            <a:r>
              <a:rPr lang="en-US" dirty="0">
                <a:solidFill>
                  <a:srgbClr val="006FE0"/>
                </a:solidFill>
                <a:latin typeface="inherit"/>
              </a:rPr>
              <a:t> </a:t>
            </a:r>
            <a:r>
              <a:rPr lang="en-US" dirty="0">
                <a:solidFill>
                  <a:srgbClr val="000000"/>
                </a:solidFill>
                <a:latin typeface="inherit"/>
              </a:rPr>
              <a:t>from</a:t>
            </a:r>
            <a:r>
              <a:rPr lang="en-US" dirty="0">
                <a:solidFill>
                  <a:srgbClr val="006FE0"/>
                </a:solidFill>
                <a:latin typeface="inherit"/>
              </a:rPr>
              <a:t> </a:t>
            </a:r>
            <a:r>
              <a:rPr lang="en-US" dirty="0">
                <a:solidFill>
                  <a:srgbClr val="DD1144"/>
                </a:solidFill>
                <a:latin typeface="inherit"/>
              </a:rPr>
              <a:t>'ng2-dragula'</a:t>
            </a:r>
            <a:r>
              <a:rPr lang="en-US" dirty="0">
                <a:solidFill>
                  <a:srgbClr val="333333"/>
                </a:solidFill>
                <a:latin typeface="inherit"/>
              </a:rPr>
              <a:t>;</a:t>
            </a:r>
            <a:endParaRPr lang="en-US" dirty="0">
              <a:solidFill>
                <a:srgbClr val="000000"/>
              </a:solidFill>
              <a:latin typeface="Monaco"/>
            </a:endParaRPr>
          </a:p>
          <a:p>
            <a:pPr marL="114300" indent="0">
              <a:buNone/>
            </a:pPr>
            <a:r>
              <a:rPr lang="en-US" dirty="0">
                <a:solidFill>
                  <a:srgbClr val="000000"/>
                </a:solidFill>
                <a:latin typeface="Monaco"/>
              </a:rPr>
              <a:t> </a:t>
            </a:r>
          </a:p>
          <a:p>
            <a:pPr marL="114300" indent="0">
              <a:buNone/>
            </a:pPr>
            <a:r>
              <a:rPr lang="en-US" dirty="0">
                <a:solidFill>
                  <a:srgbClr val="333333"/>
                </a:solidFill>
                <a:latin typeface="inherit"/>
              </a:rPr>
              <a:t>@</a:t>
            </a:r>
            <a:r>
              <a:rPr lang="en-US" dirty="0" err="1">
                <a:solidFill>
                  <a:srgbClr val="008080"/>
                </a:solidFill>
                <a:latin typeface="inherit"/>
              </a:rPr>
              <a:t>NgModule</a:t>
            </a:r>
            <a:r>
              <a:rPr lang="en-US" dirty="0">
                <a:solidFill>
                  <a:srgbClr val="333333"/>
                </a:solidFill>
                <a:latin typeface="inherit"/>
              </a:rPr>
              <a:t>({</a:t>
            </a:r>
            <a:endParaRPr lang="en-US" dirty="0">
              <a:solidFill>
                <a:srgbClr val="000000"/>
              </a:solidFill>
              <a:latin typeface="Monaco"/>
            </a:endParaRPr>
          </a:p>
          <a:p>
            <a:pPr marL="114300" indent="0">
              <a:buNone/>
            </a:pPr>
            <a:r>
              <a:rPr lang="en-US" dirty="0">
                <a:solidFill>
                  <a:srgbClr val="006FE0"/>
                </a:solidFill>
                <a:latin typeface="inherit"/>
              </a:rPr>
              <a:t>  </a:t>
            </a:r>
            <a:r>
              <a:rPr lang="en-US" dirty="0">
                <a:solidFill>
                  <a:srgbClr val="002D7A"/>
                </a:solidFill>
                <a:latin typeface="inherit"/>
              </a:rPr>
              <a:t>imports</a:t>
            </a:r>
            <a:r>
              <a:rPr lang="en-US" dirty="0">
                <a:solidFill>
                  <a:srgbClr val="006FE0"/>
                </a:solidFill>
                <a:latin typeface="inherit"/>
              </a:rPr>
              <a:t>: </a:t>
            </a:r>
            <a:r>
              <a:rPr lang="en-US" dirty="0">
                <a:solidFill>
                  <a:srgbClr val="333333"/>
                </a:solidFill>
                <a:latin typeface="inherit"/>
              </a:rPr>
              <a:t>[</a:t>
            </a:r>
            <a:endParaRPr lang="en-US" dirty="0">
              <a:solidFill>
                <a:srgbClr val="000000"/>
              </a:solidFill>
              <a:latin typeface="Monaco"/>
            </a:endParaRPr>
          </a:p>
          <a:p>
            <a:pPr marL="114300" indent="0">
              <a:buNone/>
            </a:pPr>
            <a:r>
              <a:rPr lang="en-US" dirty="0">
                <a:solidFill>
                  <a:srgbClr val="006FE0"/>
                </a:solidFill>
                <a:latin typeface="inherit"/>
              </a:rPr>
              <a:t>    </a:t>
            </a:r>
            <a:r>
              <a:rPr lang="en-US" dirty="0" err="1">
                <a:solidFill>
                  <a:srgbClr val="002D7A"/>
                </a:solidFill>
                <a:latin typeface="inherit"/>
              </a:rPr>
              <a:t>CommonModule</a:t>
            </a:r>
            <a:r>
              <a:rPr lang="en-US" dirty="0">
                <a:solidFill>
                  <a:srgbClr val="333333"/>
                </a:solidFill>
                <a:latin typeface="inherit"/>
              </a:rPr>
              <a:t>,</a:t>
            </a:r>
            <a:endParaRPr lang="en-US" dirty="0">
              <a:solidFill>
                <a:srgbClr val="000000"/>
              </a:solidFill>
              <a:latin typeface="Monaco"/>
            </a:endParaRPr>
          </a:p>
          <a:p>
            <a:pPr marL="114300" indent="0">
              <a:buNone/>
            </a:pPr>
            <a:r>
              <a:rPr lang="en-US" dirty="0">
                <a:solidFill>
                  <a:srgbClr val="006FE0"/>
                </a:solidFill>
                <a:latin typeface="inherit"/>
              </a:rPr>
              <a:t>    </a:t>
            </a:r>
            <a:r>
              <a:rPr lang="en-US" dirty="0" err="1">
                <a:solidFill>
                  <a:srgbClr val="002D7A"/>
                </a:solidFill>
                <a:latin typeface="inherit"/>
              </a:rPr>
              <a:t>FormsModule</a:t>
            </a:r>
            <a:r>
              <a:rPr lang="en-US" dirty="0">
                <a:solidFill>
                  <a:srgbClr val="333333"/>
                </a:solidFill>
                <a:latin typeface="inherit"/>
              </a:rPr>
              <a:t>,</a:t>
            </a:r>
            <a:endParaRPr lang="en-US" dirty="0">
              <a:solidFill>
                <a:srgbClr val="000000"/>
              </a:solidFill>
              <a:latin typeface="Monaco"/>
            </a:endParaRPr>
          </a:p>
          <a:p>
            <a:pPr marL="114300" indent="0">
              <a:buNone/>
            </a:pPr>
            <a:r>
              <a:rPr lang="en-US" dirty="0">
                <a:solidFill>
                  <a:srgbClr val="006FE0"/>
                </a:solidFill>
                <a:latin typeface="inherit"/>
              </a:rPr>
              <a:t>    </a:t>
            </a:r>
            <a:r>
              <a:rPr lang="en-US" dirty="0" err="1">
                <a:solidFill>
                  <a:srgbClr val="002D7A"/>
                </a:solidFill>
                <a:latin typeface="inherit"/>
              </a:rPr>
              <a:t>IonicModule</a:t>
            </a:r>
            <a:r>
              <a:rPr lang="en-US" dirty="0">
                <a:solidFill>
                  <a:srgbClr val="333333"/>
                </a:solidFill>
                <a:latin typeface="inherit"/>
              </a:rPr>
              <a:t>,</a:t>
            </a:r>
            <a:endParaRPr lang="en-US" dirty="0">
              <a:solidFill>
                <a:srgbClr val="000000"/>
              </a:solidFill>
              <a:latin typeface="Monaco"/>
            </a:endParaRPr>
          </a:p>
          <a:p>
            <a:pPr marL="114300" indent="0">
              <a:buNone/>
            </a:pPr>
            <a:r>
              <a:rPr lang="en-US" dirty="0">
                <a:solidFill>
                  <a:srgbClr val="006FE0"/>
                </a:solidFill>
                <a:latin typeface="inherit"/>
              </a:rPr>
              <a:t>    </a:t>
            </a:r>
            <a:r>
              <a:rPr lang="en-US" dirty="0" err="1">
                <a:solidFill>
                  <a:srgbClr val="002D7A"/>
                </a:solidFill>
                <a:latin typeface="inherit"/>
              </a:rPr>
              <a:t>RouterModule</a:t>
            </a:r>
            <a:r>
              <a:rPr lang="en-US" dirty="0" err="1">
                <a:solidFill>
                  <a:srgbClr val="333333"/>
                </a:solidFill>
                <a:latin typeface="inherit"/>
              </a:rPr>
              <a:t>.</a:t>
            </a:r>
            <a:r>
              <a:rPr lang="en-US" dirty="0" err="1">
                <a:solidFill>
                  <a:srgbClr val="008080"/>
                </a:solidFill>
                <a:latin typeface="inherit"/>
              </a:rPr>
              <a:t>forChild</a:t>
            </a:r>
            <a:r>
              <a:rPr lang="en-US" dirty="0">
                <a:solidFill>
                  <a:srgbClr val="333333"/>
                </a:solidFill>
                <a:latin typeface="inherit"/>
              </a:rPr>
              <a:t>([</a:t>
            </a:r>
            <a:endParaRPr lang="en-US" dirty="0">
              <a:solidFill>
                <a:srgbClr val="000000"/>
              </a:solidFill>
              <a:latin typeface="Monaco"/>
            </a:endParaRPr>
          </a:p>
          <a:p>
            <a:pPr marL="114300" indent="0">
              <a:buNone/>
            </a:pPr>
            <a:r>
              <a:rPr lang="en-US" dirty="0">
                <a:solidFill>
                  <a:srgbClr val="006FE0"/>
                </a:solidFill>
                <a:latin typeface="inherit"/>
              </a:rPr>
              <a:t>      </a:t>
            </a:r>
            <a:r>
              <a:rPr lang="en-US" dirty="0">
                <a:solidFill>
                  <a:srgbClr val="333333"/>
                </a:solidFill>
                <a:latin typeface="inherit"/>
              </a:rPr>
              <a:t>{</a:t>
            </a:r>
            <a:endParaRPr lang="en-US" dirty="0">
              <a:solidFill>
                <a:srgbClr val="000000"/>
              </a:solidFill>
              <a:latin typeface="Monaco"/>
            </a:endParaRPr>
          </a:p>
          <a:p>
            <a:pPr marL="114300" indent="0">
              <a:buNone/>
            </a:pPr>
            <a:r>
              <a:rPr lang="en-US" dirty="0">
                <a:solidFill>
                  <a:srgbClr val="006FE0"/>
                </a:solidFill>
                <a:latin typeface="inherit"/>
              </a:rPr>
              <a:t>        </a:t>
            </a:r>
            <a:r>
              <a:rPr lang="en-US" dirty="0">
                <a:solidFill>
                  <a:srgbClr val="002D7A"/>
                </a:solidFill>
                <a:latin typeface="inherit"/>
              </a:rPr>
              <a:t>path</a:t>
            </a:r>
            <a:r>
              <a:rPr lang="en-US" dirty="0">
                <a:solidFill>
                  <a:srgbClr val="006FE0"/>
                </a:solidFill>
                <a:latin typeface="inherit"/>
              </a:rPr>
              <a:t>: </a:t>
            </a:r>
            <a:r>
              <a:rPr lang="en-US" dirty="0">
                <a:solidFill>
                  <a:srgbClr val="DD1144"/>
                </a:solidFill>
                <a:latin typeface="inherit"/>
              </a:rPr>
              <a:t>''</a:t>
            </a:r>
            <a:r>
              <a:rPr lang="en-US" dirty="0">
                <a:solidFill>
                  <a:srgbClr val="333333"/>
                </a:solidFill>
                <a:latin typeface="inherit"/>
              </a:rPr>
              <a:t>,</a:t>
            </a:r>
            <a:endParaRPr lang="en-US" dirty="0">
              <a:solidFill>
                <a:srgbClr val="000000"/>
              </a:solidFill>
              <a:latin typeface="Monaco"/>
            </a:endParaRPr>
          </a:p>
          <a:p>
            <a:pPr marL="114300" indent="0">
              <a:buNone/>
            </a:pPr>
            <a:r>
              <a:rPr lang="en-US" dirty="0">
                <a:solidFill>
                  <a:srgbClr val="006FE0"/>
                </a:solidFill>
                <a:latin typeface="inherit"/>
              </a:rPr>
              <a:t>        </a:t>
            </a:r>
            <a:r>
              <a:rPr lang="en-US" dirty="0">
                <a:solidFill>
                  <a:srgbClr val="002D7A"/>
                </a:solidFill>
                <a:latin typeface="inherit"/>
              </a:rPr>
              <a:t>component</a:t>
            </a:r>
            <a:r>
              <a:rPr lang="en-US" dirty="0">
                <a:solidFill>
                  <a:srgbClr val="006FE0"/>
                </a:solidFill>
                <a:latin typeface="inherit"/>
              </a:rPr>
              <a:t>: </a:t>
            </a:r>
            <a:r>
              <a:rPr lang="en-US" dirty="0" err="1">
                <a:solidFill>
                  <a:srgbClr val="000000"/>
                </a:solidFill>
                <a:latin typeface="inherit"/>
              </a:rPr>
              <a:t>HomePage</a:t>
            </a:r>
            <a:endParaRPr lang="en-US" dirty="0">
              <a:solidFill>
                <a:srgbClr val="000000"/>
              </a:solidFill>
              <a:latin typeface="Monaco"/>
            </a:endParaRPr>
          </a:p>
          <a:p>
            <a:pPr marL="114300" indent="0">
              <a:buNone/>
            </a:pPr>
            <a:r>
              <a:rPr lang="en-US" dirty="0">
                <a:solidFill>
                  <a:srgbClr val="006FE0"/>
                </a:solidFill>
                <a:latin typeface="inherit"/>
              </a:rPr>
              <a:t>      </a:t>
            </a:r>
            <a:r>
              <a:rPr lang="en-US" dirty="0">
                <a:solidFill>
                  <a:srgbClr val="333333"/>
                </a:solidFill>
                <a:latin typeface="inherit"/>
              </a:rPr>
              <a:t>}</a:t>
            </a:r>
            <a:endParaRPr lang="en-US" dirty="0">
              <a:solidFill>
                <a:srgbClr val="000000"/>
              </a:solidFill>
              <a:latin typeface="Monaco"/>
            </a:endParaRPr>
          </a:p>
          <a:p>
            <a:pPr marL="114300" indent="0">
              <a:buNone/>
            </a:pPr>
            <a:r>
              <a:rPr lang="en-US" dirty="0">
                <a:solidFill>
                  <a:srgbClr val="006FE0"/>
                </a:solidFill>
                <a:latin typeface="inherit"/>
              </a:rPr>
              <a:t>    </a:t>
            </a:r>
            <a:r>
              <a:rPr lang="en-US" dirty="0">
                <a:solidFill>
                  <a:srgbClr val="333333"/>
                </a:solidFill>
                <a:latin typeface="inherit"/>
              </a:rPr>
              <a:t>]),</a:t>
            </a:r>
            <a:endParaRPr lang="en-US" dirty="0">
              <a:solidFill>
                <a:srgbClr val="000000"/>
              </a:solidFill>
              <a:latin typeface="Monaco"/>
            </a:endParaRPr>
          </a:p>
          <a:p>
            <a:pPr marL="114300" indent="0">
              <a:buNone/>
            </a:pPr>
            <a:r>
              <a:rPr lang="en-US" dirty="0">
                <a:solidFill>
                  <a:srgbClr val="006FE0"/>
                </a:solidFill>
                <a:latin typeface="inherit"/>
              </a:rPr>
              <a:t>    </a:t>
            </a:r>
            <a:r>
              <a:rPr lang="en-US" dirty="0" err="1">
                <a:solidFill>
                  <a:srgbClr val="000000"/>
                </a:solidFill>
                <a:latin typeface="inherit"/>
              </a:rPr>
              <a:t>DragulaModule</a:t>
            </a:r>
            <a:endParaRPr lang="en-US" dirty="0">
              <a:solidFill>
                <a:srgbClr val="000000"/>
              </a:solidFill>
              <a:latin typeface="Monaco"/>
            </a:endParaRPr>
          </a:p>
          <a:p>
            <a:pPr marL="114300" indent="0">
              <a:buNone/>
            </a:pPr>
            <a:r>
              <a:rPr lang="en-US" dirty="0">
                <a:solidFill>
                  <a:srgbClr val="006FE0"/>
                </a:solidFill>
                <a:latin typeface="inherit"/>
              </a:rPr>
              <a:t>  </a:t>
            </a:r>
            <a:r>
              <a:rPr lang="en-US" dirty="0">
                <a:solidFill>
                  <a:srgbClr val="333333"/>
                </a:solidFill>
                <a:latin typeface="inherit"/>
              </a:rPr>
              <a:t>],</a:t>
            </a:r>
            <a:endParaRPr lang="en-US" dirty="0">
              <a:solidFill>
                <a:srgbClr val="000000"/>
              </a:solidFill>
              <a:latin typeface="Monaco"/>
            </a:endParaRPr>
          </a:p>
          <a:p>
            <a:pPr marL="114300" indent="0">
              <a:buNone/>
            </a:pPr>
            <a:r>
              <a:rPr lang="en-US" dirty="0">
                <a:solidFill>
                  <a:srgbClr val="006FE0"/>
                </a:solidFill>
                <a:latin typeface="inherit"/>
              </a:rPr>
              <a:t>  </a:t>
            </a:r>
            <a:r>
              <a:rPr lang="en-US" dirty="0">
                <a:solidFill>
                  <a:srgbClr val="002D7A"/>
                </a:solidFill>
                <a:latin typeface="inherit"/>
              </a:rPr>
              <a:t>declarations</a:t>
            </a:r>
            <a:r>
              <a:rPr lang="en-US" dirty="0">
                <a:solidFill>
                  <a:srgbClr val="006FE0"/>
                </a:solidFill>
                <a:latin typeface="inherit"/>
              </a:rPr>
              <a:t>: </a:t>
            </a:r>
            <a:r>
              <a:rPr lang="en-US" dirty="0">
                <a:solidFill>
                  <a:srgbClr val="333333"/>
                </a:solidFill>
                <a:latin typeface="inherit"/>
              </a:rPr>
              <a:t>[</a:t>
            </a:r>
            <a:r>
              <a:rPr lang="en-US" dirty="0" err="1">
                <a:solidFill>
                  <a:srgbClr val="002D7A"/>
                </a:solidFill>
                <a:latin typeface="inherit"/>
              </a:rPr>
              <a:t>HomePage</a:t>
            </a:r>
            <a:r>
              <a:rPr lang="en-US" dirty="0">
                <a:solidFill>
                  <a:srgbClr val="333333"/>
                </a:solidFill>
                <a:latin typeface="inherit"/>
              </a:rPr>
              <a:t>]</a:t>
            </a:r>
            <a:endParaRPr lang="en-US" dirty="0">
              <a:solidFill>
                <a:srgbClr val="000000"/>
              </a:solidFill>
              <a:latin typeface="Monaco"/>
            </a:endParaRPr>
          </a:p>
          <a:p>
            <a:pPr marL="114300" indent="0">
              <a:buNone/>
            </a:pPr>
            <a:r>
              <a:rPr lang="en-US" dirty="0">
                <a:solidFill>
                  <a:srgbClr val="333333"/>
                </a:solidFill>
                <a:latin typeface="inherit"/>
              </a:rPr>
              <a:t>})</a:t>
            </a:r>
            <a:endParaRPr lang="en-US" dirty="0">
              <a:solidFill>
                <a:srgbClr val="000000"/>
              </a:solidFill>
              <a:latin typeface="Monaco"/>
            </a:endParaRPr>
          </a:p>
          <a:p>
            <a:pPr marL="114300" indent="0">
              <a:buNone/>
            </a:pPr>
            <a:r>
              <a:rPr lang="en-US" dirty="0">
                <a:solidFill>
                  <a:srgbClr val="008080"/>
                </a:solidFill>
                <a:latin typeface="inherit"/>
              </a:rPr>
              <a:t>export</a:t>
            </a:r>
            <a:r>
              <a:rPr lang="en-US" dirty="0">
                <a:solidFill>
                  <a:srgbClr val="006FE0"/>
                </a:solidFill>
                <a:latin typeface="inherit"/>
              </a:rPr>
              <a:t> </a:t>
            </a:r>
            <a:r>
              <a:rPr lang="en-US" b="1" dirty="0">
                <a:solidFill>
                  <a:srgbClr val="800080"/>
                </a:solidFill>
                <a:latin typeface="inherit"/>
              </a:rPr>
              <a:t>class</a:t>
            </a:r>
            <a:r>
              <a:rPr lang="en-US" dirty="0">
                <a:solidFill>
                  <a:srgbClr val="006FE0"/>
                </a:solidFill>
                <a:latin typeface="inherit"/>
              </a:rPr>
              <a:t> </a:t>
            </a:r>
            <a:r>
              <a:rPr lang="en-US" dirty="0" err="1">
                <a:solidFill>
                  <a:srgbClr val="008080"/>
                </a:solidFill>
                <a:latin typeface="inherit"/>
              </a:rPr>
              <a:t>HomePageModule</a:t>
            </a:r>
            <a:r>
              <a:rPr lang="en-US" dirty="0">
                <a:solidFill>
                  <a:srgbClr val="006FE0"/>
                </a:solidFill>
                <a:latin typeface="inherit"/>
              </a:rPr>
              <a:t> </a:t>
            </a:r>
            <a:r>
              <a:rPr lang="en-US" dirty="0" smtClean="0">
                <a:solidFill>
                  <a:srgbClr val="333333"/>
                </a:solidFill>
                <a:latin typeface="inherit"/>
              </a:rPr>
              <a:t>{}</a:t>
            </a:r>
            <a:endParaRPr lang="en-US" dirty="0"/>
          </a:p>
        </p:txBody>
      </p:sp>
    </p:spTree>
    <p:extLst>
      <p:ext uri="{BB962C8B-B14F-4D97-AF65-F5344CB8AC3E}">
        <p14:creationId xmlns:p14="http://schemas.microsoft.com/office/powerpoint/2010/main" val="29565601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Dragula</a:t>
            </a:r>
            <a:r>
              <a:rPr lang="en-US" dirty="0"/>
              <a:t> </a:t>
            </a:r>
            <a:r>
              <a:rPr lang="en-US" dirty="0" smtClean="0"/>
              <a:t>Drag</a:t>
            </a:r>
            <a:endParaRPr lang="en-US" dirty="0"/>
          </a:p>
        </p:txBody>
      </p:sp>
      <p:sp>
        <p:nvSpPr>
          <p:cNvPr id="3" name="Content Placeholder 2"/>
          <p:cNvSpPr>
            <a:spLocks noGrp="1"/>
          </p:cNvSpPr>
          <p:nvPr>
            <p:ph idx="1"/>
          </p:nvPr>
        </p:nvSpPr>
        <p:spPr/>
        <p:txBody>
          <a:bodyPr/>
          <a:lstStyle/>
          <a:p>
            <a:pPr marL="114300" indent="0">
              <a:buNone/>
            </a:pPr>
            <a:r>
              <a:rPr lang="en-US" dirty="0"/>
              <a:t>With </a:t>
            </a:r>
            <a:r>
              <a:rPr lang="en-US" dirty="0" err="1"/>
              <a:t>Dragula</a:t>
            </a:r>
            <a:r>
              <a:rPr lang="en-US" dirty="0"/>
              <a:t> you can move objects around between groups if they share the same </a:t>
            </a:r>
            <a:r>
              <a:rPr lang="en-US" b="1" dirty="0" err="1"/>
              <a:t>Dragula</a:t>
            </a:r>
            <a:r>
              <a:rPr lang="en-US" b="1" dirty="0"/>
              <a:t> name</a:t>
            </a:r>
            <a:r>
              <a:rPr lang="en-US" dirty="0"/>
              <a:t>. In our case we will have </a:t>
            </a:r>
            <a:r>
              <a:rPr lang="en-US" b="1" dirty="0"/>
              <a:t>four different arrays</a:t>
            </a:r>
            <a:r>
              <a:rPr lang="en-US" dirty="0"/>
              <a:t> (for the quadrants of our app) that hold the information, and we want to drag and drop items between them. Therefore, all of them will be in the same </a:t>
            </a:r>
            <a:r>
              <a:rPr lang="en-US" dirty="0" err="1"/>
              <a:t>Dragula</a:t>
            </a:r>
            <a:r>
              <a:rPr lang="en-US" dirty="0"/>
              <a:t> group called “</a:t>
            </a:r>
            <a:r>
              <a:rPr lang="en-US" b="1" dirty="0"/>
              <a:t>bag</a:t>
            </a:r>
            <a:r>
              <a:rPr lang="en-US" dirty="0" smtClean="0"/>
              <a:t>“.</a:t>
            </a:r>
          </a:p>
          <a:p>
            <a:endParaRPr lang="en-US" dirty="0"/>
          </a:p>
          <a:p>
            <a:endParaRPr lang="en-US" dirty="0"/>
          </a:p>
        </p:txBody>
      </p:sp>
    </p:spTree>
    <p:extLst>
      <p:ext uri="{BB962C8B-B14F-4D97-AF65-F5344CB8AC3E}">
        <p14:creationId xmlns:p14="http://schemas.microsoft.com/office/powerpoint/2010/main" val="18242384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685800"/>
            <a:ext cx="7620000" cy="5257800"/>
          </a:xfrm>
        </p:spPr>
        <p:txBody>
          <a:bodyPr>
            <a:normAutofit fontScale="92500" lnSpcReduction="10000"/>
          </a:bodyPr>
          <a:lstStyle/>
          <a:p>
            <a:pPr marL="114300" indent="0">
              <a:buNone/>
            </a:pPr>
            <a:r>
              <a:rPr lang="en-US" dirty="0"/>
              <a:t>Within our constructor we can now use the </a:t>
            </a:r>
            <a:r>
              <a:rPr lang="en-US" dirty="0" err="1"/>
              <a:t>Dragula</a:t>
            </a:r>
            <a:r>
              <a:rPr lang="en-US" dirty="0"/>
              <a:t> service to subscribe to various events. Let’s talk about the ones we use</a:t>
            </a:r>
            <a:r>
              <a:rPr lang="en-US" dirty="0" smtClean="0"/>
              <a:t>:</a:t>
            </a:r>
          </a:p>
          <a:p>
            <a:endParaRPr lang="en-US" dirty="0"/>
          </a:p>
          <a:p>
            <a:r>
              <a:rPr lang="en-US" b="1" dirty="0"/>
              <a:t>drag()</a:t>
            </a:r>
            <a:r>
              <a:rPr lang="en-US" dirty="0"/>
              <a:t>: An item is currently being dragged. In that case we will change the background </a:t>
            </a:r>
            <a:r>
              <a:rPr lang="en-US" dirty="0" smtClean="0"/>
              <a:t>color</a:t>
            </a:r>
          </a:p>
          <a:p>
            <a:endParaRPr lang="en-US" dirty="0"/>
          </a:p>
          <a:p>
            <a:r>
              <a:rPr lang="en-US" b="1" dirty="0" err="1"/>
              <a:t>removeModel</a:t>
            </a:r>
            <a:r>
              <a:rPr lang="en-US" b="1" dirty="0"/>
              <a:t>()</a:t>
            </a:r>
            <a:r>
              <a:rPr lang="en-US" dirty="0"/>
              <a:t>: An item was dropped, but not inside another group but outside any group. At that point the item will be removed and we’ll show a little </a:t>
            </a:r>
            <a:r>
              <a:rPr lang="en-US" dirty="0" smtClean="0"/>
              <a:t>toast</a:t>
            </a:r>
          </a:p>
          <a:p>
            <a:endParaRPr lang="en-US" dirty="0"/>
          </a:p>
          <a:p>
            <a:r>
              <a:rPr lang="en-US" b="1" dirty="0" err="1"/>
              <a:t>dropModel</a:t>
            </a:r>
            <a:r>
              <a:rPr lang="en-US" b="1" dirty="0"/>
              <a:t>()</a:t>
            </a:r>
            <a:r>
              <a:rPr lang="en-US" dirty="0"/>
              <a:t>: An item was dropped into a new group. We’ll again change the color to reflect that something </a:t>
            </a:r>
            <a:r>
              <a:rPr lang="en-US" dirty="0" smtClean="0"/>
              <a:t>happened</a:t>
            </a:r>
          </a:p>
          <a:p>
            <a:endParaRPr lang="en-US" dirty="0"/>
          </a:p>
          <a:p>
            <a:r>
              <a:rPr lang="en-US" b="1" dirty="0" err="1"/>
              <a:t>createGroup</a:t>
            </a:r>
            <a:r>
              <a:rPr lang="en-US" b="1" dirty="0"/>
              <a:t>()</a:t>
            </a:r>
            <a:r>
              <a:rPr lang="en-US" dirty="0"/>
              <a:t>: This one defines some options for our group, in our case that all items dropped outside the group should be </a:t>
            </a:r>
            <a:r>
              <a:rPr lang="en-US" b="1" dirty="0"/>
              <a:t>spilled</a:t>
            </a:r>
            <a:r>
              <a:rPr lang="en-US" dirty="0"/>
              <a:t> which means </a:t>
            </a:r>
            <a:r>
              <a:rPr lang="en-US" dirty="0" smtClean="0"/>
              <a:t>removed</a:t>
            </a:r>
            <a:endParaRPr lang="en-US" dirty="0"/>
          </a:p>
        </p:txBody>
      </p:sp>
    </p:spTree>
    <p:extLst>
      <p:ext uri="{BB962C8B-B14F-4D97-AF65-F5344CB8AC3E}">
        <p14:creationId xmlns:p14="http://schemas.microsoft.com/office/powerpoint/2010/main" val="12922451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7620000" cy="5867400"/>
          </a:xfrm>
        </p:spPr>
        <p:txBody>
          <a:bodyPr>
            <a:normAutofit/>
          </a:bodyPr>
          <a:lstStyle/>
          <a:p>
            <a:r>
              <a:rPr lang="en-US" dirty="0"/>
              <a:t>All of these Observables can return a lot of values, and you can </a:t>
            </a:r>
            <a:r>
              <a:rPr lang="en-US" b="1" dirty="0"/>
              <a:t>pick the ones you need</a:t>
            </a:r>
            <a:r>
              <a:rPr lang="en-US" dirty="0"/>
              <a:t>. In our case we mostly need the actual item which holds the information of the object inside our data array, but you can get information about almost anything at that point! Simply check out the signature of those functions.</a:t>
            </a:r>
          </a:p>
          <a:p>
            <a:r>
              <a:rPr lang="en-US" dirty="0"/>
              <a:t>We are also changing the color in two different ways; While dragging we directly set the color attribute of the </a:t>
            </a:r>
            <a:r>
              <a:rPr lang="en-US" b="1" dirty="0"/>
              <a:t>HTML item</a:t>
            </a:r>
            <a:r>
              <a:rPr lang="en-US" dirty="0"/>
              <a:t>, later we use the color </a:t>
            </a:r>
            <a:r>
              <a:rPr lang="en-US" b="1" dirty="0"/>
              <a:t>property</a:t>
            </a:r>
            <a:r>
              <a:rPr lang="en-US" dirty="0"/>
              <a:t>. Just wanted to show both options in here as they do pretty much the same.</a:t>
            </a:r>
          </a:p>
          <a:p>
            <a:r>
              <a:rPr lang="en-US" dirty="0"/>
              <a:t>Finally we also have a function to add a new </a:t>
            </a:r>
            <a:r>
              <a:rPr lang="en-US" dirty="0" err="1"/>
              <a:t>todo</a:t>
            </a:r>
            <a:r>
              <a:rPr lang="en-US" dirty="0"/>
              <a:t> to a specific quadrant. We need some logic here to </a:t>
            </a:r>
            <a:r>
              <a:rPr lang="en-US" b="1" dirty="0"/>
              <a:t>check which color should be added</a:t>
            </a:r>
            <a:r>
              <a:rPr lang="en-US" dirty="0"/>
              <a:t> but basically it just adds the information to the appropriate array.</a:t>
            </a:r>
          </a:p>
          <a:p>
            <a:endParaRPr lang="en-US" dirty="0"/>
          </a:p>
        </p:txBody>
      </p:sp>
    </p:spTree>
    <p:extLst>
      <p:ext uri="{BB962C8B-B14F-4D97-AF65-F5344CB8AC3E}">
        <p14:creationId xmlns:p14="http://schemas.microsoft.com/office/powerpoint/2010/main" val="15999691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err="1"/>
              <a:t>home.page.ts</a:t>
            </a:r>
            <a:endParaRPr lang="en-US" sz="3600" dirty="0"/>
          </a:p>
        </p:txBody>
      </p:sp>
      <p:sp>
        <p:nvSpPr>
          <p:cNvPr id="3" name="Content Placeholder 2"/>
          <p:cNvSpPr>
            <a:spLocks noGrp="1"/>
          </p:cNvSpPr>
          <p:nvPr>
            <p:ph idx="1"/>
          </p:nvPr>
        </p:nvSpPr>
        <p:spPr>
          <a:xfrm>
            <a:off x="457200" y="1417638"/>
            <a:ext cx="7620000" cy="4983162"/>
          </a:xfrm>
        </p:spPr>
        <p:txBody>
          <a:bodyPr>
            <a:normAutofit fontScale="47500" lnSpcReduction="20000"/>
          </a:bodyPr>
          <a:lstStyle/>
          <a:p>
            <a:pPr marL="114300" indent="0">
              <a:buNone/>
            </a:pPr>
            <a:r>
              <a:rPr lang="en-US" sz="2300" dirty="0">
                <a:solidFill>
                  <a:srgbClr val="0000FF"/>
                </a:solidFill>
                <a:latin typeface="Consolas" panose="020B0609020204030204" pitchFamily="49" charset="0"/>
              </a:rPr>
              <a:t>import</a:t>
            </a:r>
            <a:r>
              <a:rPr lang="en-US" sz="2300" dirty="0">
                <a:solidFill>
                  <a:srgbClr val="000000"/>
                </a:solidFill>
                <a:latin typeface="Consolas" panose="020B0609020204030204" pitchFamily="49" charset="0"/>
              </a:rPr>
              <a:t> { Component } </a:t>
            </a:r>
            <a:r>
              <a:rPr lang="en-US" sz="2300" dirty="0">
                <a:solidFill>
                  <a:srgbClr val="0000FF"/>
                </a:solidFill>
                <a:latin typeface="Consolas" panose="020B0609020204030204" pitchFamily="49" charset="0"/>
              </a:rPr>
              <a:t>from</a:t>
            </a:r>
            <a:r>
              <a:rPr lang="en-US" sz="2300" dirty="0">
                <a:solidFill>
                  <a:srgbClr val="000000"/>
                </a:solidFill>
                <a:latin typeface="Consolas" panose="020B0609020204030204" pitchFamily="49" charset="0"/>
              </a:rPr>
              <a:t> </a:t>
            </a:r>
            <a:r>
              <a:rPr lang="en-US" sz="2300" dirty="0">
                <a:solidFill>
                  <a:srgbClr val="A31515"/>
                </a:solidFill>
                <a:latin typeface="Consolas" panose="020B0609020204030204" pitchFamily="49" charset="0"/>
              </a:rPr>
              <a:t>'@angular/core'</a:t>
            </a:r>
            <a:r>
              <a:rPr lang="en-US" sz="2300" dirty="0">
                <a:solidFill>
                  <a:srgbClr val="000000"/>
                </a:solidFill>
                <a:latin typeface="Consolas" panose="020B0609020204030204" pitchFamily="49" charset="0"/>
              </a:rPr>
              <a:t>;</a:t>
            </a:r>
          </a:p>
          <a:p>
            <a:pPr marL="114300" indent="0">
              <a:buNone/>
            </a:pPr>
            <a:r>
              <a:rPr lang="en-US" sz="2300" dirty="0" smtClean="0">
                <a:solidFill>
                  <a:srgbClr val="0000FF"/>
                </a:solidFill>
                <a:latin typeface="Consolas" panose="020B0609020204030204" pitchFamily="49" charset="0"/>
              </a:rPr>
              <a:t>import</a:t>
            </a:r>
            <a:r>
              <a:rPr lang="en-US" sz="2300" dirty="0">
                <a:solidFill>
                  <a:srgbClr val="000000"/>
                </a:solidFill>
                <a:latin typeface="Consolas" panose="020B0609020204030204" pitchFamily="49" charset="0"/>
              </a:rPr>
              <a:t> { </a:t>
            </a:r>
            <a:r>
              <a:rPr lang="en-US" sz="2300" dirty="0" err="1">
                <a:solidFill>
                  <a:srgbClr val="000000"/>
                </a:solidFill>
                <a:latin typeface="Consolas" panose="020B0609020204030204" pitchFamily="49" charset="0"/>
              </a:rPr>
              <a:t>ToastController</a:t>
            </a:r>
            <a:r>
              <a:rPr lang="en-US" sz="2300" dirty="0">
                <a:solidFill>
                  <a:srgbClr val="000000"/>
                </a:solidFill>
                <a:latin typeface="Consolas" panose="020B0609020204030204" pitchFamily="49" charset="0"/>
              </a:rPr>
              <a:t> } </a:t>
            </a:r>
            <a:r>
              <a:rPr lang="en-US" sz="2300" dirty="0">
                <a:solidFill>
                  <a:srgbClr val="0000FF"/>
                </a:solidFill>
                <a:latin typeface="Consolas" panose="020B0609020204030204" pitchFamily="49" charset="0"/>
              </a:rPr>
              <a:t>from</a:t>
            </a:r>
            <a:r>
              <a:rPr lang="en-US" sz="2300" dirty="0">
                <a:solidFill>
                  <a:srgbClr val="000000"/>
                </a:solidFill>
                <a:latin typeface="Consolas" panose="020B0609020204030204" pitchFamily="49" charset="0"/>
              </a:rPr>
              <a:t> </a:t>
            </a:r>
            <a:r>
              <a:rPr lang="en-US" sz="2300" dirty="0">
                <a:solidFill>
                  <a:srgbClr val="A31515"/>
                </a:solidFill>
                <a:latin typeface="Consolas" panose="020B0609020204030204" pitchFamily="49" charset="0"/>
              </a:rPr>
              <a:t>'@ionic/angular'</a:t>
            </a:r>
            <a:r>
              <a:rPr lang="en-US" sz="2300" dirty="0">
                <a:solidFill>
                  <a:srgbClr val="000000"/>
                </a:solidFill>
                <a:latin typeface="Consolas" panose="020B0609020204030204" pitchFamily="49" charset="0"/>
              </a:rPr>
              <a:t>;</a:t>
            </a:r>
          </a:p>
          <a:p>
            <a:pPr marL="114300" indent="0">
              <a:buNone/>
            </a:pPr>
            <a:r>
              <a:rPr lang="en-US" sz="2300" dirty="0">
                <a:solidFill>
                  <a:srgbClr val="0000FF"/>
                </a:solidFill>
                <a:latin typeface="Consolas" panose="020B0609020204030204" pitchFamily="49" charset="0"/>
              </a:rPr>
              <a:t>import</a:t>
            </a:r>
            <a:r>
              <a:rPr lang="en-US" sz="2300" dirty="0">
                <a:solidFill>
                  <a:srgbClr val="000000"/>
                </a:solidFill>
                <a:latin typeface="Consolas" panose="020B0609020204030204" pitchFamily="49" charset="0"/>
              </a:rPr>
              <a:t> { </a:t>
            </a:r>
            <a:r>
              <a:rPr lang="en-US" sz="2300" dirty="0" err="1">
                <a:solidFill>
                  <a:srgbClr val="000000"/>
                </a:solidFill>
                <a:latin typeface="Consolas" panose="020B0609020204030204" pitchFamily="49" charset="0"/>
              </a:rPr>
              <a:t>DragulaService</a:t>
            </a:r>
            <a:r>
              <a:rPr lang="en-US" sz="2300" dirty="0">
                <a:solidFill>
                  <a:srgbClr val="000000"/>
                </a:solidFill>
                <a:latin typeface="Consolas" panose="020B0609020204030204" pitchFamily="49" charset="0"/>
              </a:rPr>
              <a:t> } </a:t>
            </a:r>
            <a:r>
              <a:rPr lang="en-US" sz="2300" dirty="0">
                <a:solidFill>
                  <a:srgbClr val="0000FF"/>
                </a:solidFill>
                <a:latin typeface="Consolas" panose="020B0609020204030204" pitchFamily="49" charset="0"/>
              </a:rPr>
              <a:t>from</a:t>
            </a:r>
            <a:r>
              <a:rPr lang="en-US" sz="2300" dirty="0">
                <a:solidFill>
                  <a:srgbClr val="000000"/>
                </a:solidFill>
                <a:latin typeface="Consolas" panose="020B0609020204030204" pitchFamily="49" charset="0"/>
              </a:rPr>
              <a:t> </a:t>
            </a:r>
            <a:r>
              <a:rPr lang="en-US" sz="2300" dirty="0">
                <a:solidFill>
                  <a:srgbClr val="A31515"/>
                </a:solidFill>
                <a:latin typeface="Consolas" panose="020B0609020204030204" pitchFamily="49" charset="0"/>
              </a:rPr>
              <a:t>'ng2-dragula'</a:t>
            </a:r>
            <a:r>
              <a:rPr lang="en-US" sz="2300" dirty="0">
                <a:solidFill>
                  <a:srgbClr val="000000"/>
                </a:solidFill>
                <a:latin typeface="Consolas" panose="020B0609020204030204" pitchFamily="49" charset="0"/>
              </a:rPr>
              <a:t>;</a:t>
            </a:r>
          </a:p>
          <a:p>
            <a:pPr marL="114300" indent="0">
              <a:buNone/>
            </a:pPr>
            <a:r>
              <a:rPr lang="en-US" sz="2300" dirty="0">
                <a:solidFill>
                  <a:srgbClr val="000000"/>
                </a:solidFill>
                <a:latin typeface="Consolas" panose="020B0609020204030204" pitchFamily="49" charset="0"/>
              </a:rPr>
              <a:t/>
            </a:r>
            <a:br>
              <a:rPr lang="en-US" sz="2300" dirty="0">
                <a:solidFill>
                  <a:srgbClr val="000000"/>
                </a:solidFill>
                <a:latin typeface="Consolas" panose="020B0609020204030204" pitchFamily="49" charset="0"/>
              </a:rPr>
            </a:br>
            <a:r>
              <a:rPr lang="en-US" sz="2300" dirty="0" smtClean="0">
                <a:solidFill>
                  <a:srgbClr val="0000FF"/>
                </a:solidFill>
                <a:latin typeface="Consolas" panose="020B0609020204030204" pitchFamily="49" charset="0"/>
              </a:rPr>
              <a:t>export</a:t>
            </a:r>
            <a:r>
              <a:rPr lang="en-US" sz="2300" dirty="0">
                <a:solidFill>
                  <a:srgbClr val="000000"/>
                </a:solidFill>
                <a:latin typeface="Consolas" panose="020B0609020204030204" pitchFamily="49" charset="0"/>
              </a:rPr>
              <a:t> </a:t>
            </a:r>
            <a:r>
              <a:rPr lang="en-US" sz="2300" dirty="0">
                <a:solidFill>
                  <a:srgbClr val="0000FF"/>
                </a:solidFill>
                <a:latin typeface="Consolas" panose="020B0609020204030204" pitchFamily="49" charset="0"/>
              </a:rPr>
              <a:t>class</a:t>
            </a:r>
            <a:r>
              <a:rPr lang="en-US" sz="2300" dirty="0">
                <a:solidFill>
                  <a:srgbClr val="000000"/>
                </a:solidFill>
                <a:latin typeface="Consolas" panose="020B0609020204030204" pitchFamily="49" charset="0"/>
              </a:rPr>
              <a:t> Tab4Page {</a:t>
            </a:r>
          </a:p>
          <a:p>
            <a:pPr marL="114300" indent="0">
              <a:buNone/>
            </a:pPr>
            <a:r>
              <a:rPr lang="en-US" sz="2300" dirty="0">
                <a:solidFill>
                  <a:srgbClr val="000000"/>
                </a:solidFill>
                <a:latin typeface="Consolas" panose="020B0609020204030204" pitchFamily="49" charset="0"/>
              </a:rPr>
              <a:t/>
            </a:r>
            <a:br>
              <a:rPr lang="en-US" sz="2300" dirty="0">
                <a:solidFill>
                  <a:srgbClr val="000000"/>
                </a:solidFill>
                <a:latin typeface="Consolas" panose="020B0609020204030204" pitchFamily="49" charset="0"/>
              </a:rPr>
            </a:br>
            <a:r>
              <a:rPr lang="en-US" sz="2300" dirty="0">
                <a:solidFill>
                  <a:srgbClr val="000000"/>
                </a:solidFill>
                <a:latin typeface="Consolas" panose="020B0609020204030204" pitchFamily="49" charset="0"/>
              </a:rPr>
              <a:t>  q1 = [</a:t>
            </a:r>
          </a:p>
          <a:p>
            <a:pPr marL="114300" indent="0">
              <a:buNone/>
            </a:pPr>
            <a:r>
              <a:rPr lang="en-US" sz="2300" dirty="0">
                <a:solidFill>
                  <a:srgbClr val="000000"/>
                </a:solidFill>
                <a:latin typeface="Consolas" panose="020B0609020204030204" pitchFamily="49" charset="0"/>
              </a:rPr>
              <a:t>    { value: </a:t>
            </a:r>
            <a:r>
              <a:rPr lang="en-US" sz="2300" dirty="0">
                <a:solidFill>
                  <a:srgbClr val="A31515"/>
                </a:solidFill>
                <a:latin typeface="Consolas" panose="020B0609020204030204" pitchFamily="49" charset="0"/>
              </a:rPr>
              <a:t>'Learn Ionic'</a:t>
            </a:r>
            <a:r>
              <a:rPr lang="en-US" sz="2300" dirty="0">
                <a:solidFill>
                  <a:srgbClr val="000000"/>
                </a:solidFill>
                <a:latin typeface="Consolas" panose="020B0609020204030204" pitchFamily="49" charset="0"/>
              </a:rPr>
              <a:t>, color: </a:t>
            </a:r>
            <a:r>
              <a:rPr lang="en-US" sz="2300" dirty="0">
                <a:solidFill>
                  <a:srgbClr val="A31515"/>
                </a:solidFill>
                <a:latin typeface="Consolas" panose="020B0609020204030204" pitchFamily="49" charset="0"/>
              </a:rPr>
              <a:t>'primary'</a:t>
            </a:r>
            <a:r>
              <a:rPr lang="en-US" sz="2300" dirty="0">
                <a:solidFill>
                  <a:srgbClr val="000000"/>
                </a:solidFill>
                <a:latin typeface="Consolas" panose="020B0609020204030204" pitchFamily="49" charset="0"/>
              </a:rPr>
              <a:t> },</a:t>
            </a:r>
          </a:p>
          <a:p>
            <a:pPr marL="114300" indent="0">
              <a:buNone/>
            </a:pPr>
            <a:r>
              <a:rPr lang="en-US" sz="2300" dirty="0">
                <a:solidFill>
                  <a:srgbClr val="000000"/>
                </a:solidFill>
                <a:latin typeface="Consolas" panose="020B0609020204030204" pitchFamily="49" charset="0"/>
              </a:rPr>
              <a:t>    { value: </a:t>
            </a:r>
            <a:r>
              <a:rPr lang="en-US" sz="2300" dirty="0">
                <a:solidFill>
                  <a:srgbClr val="A31515"/>
                </a:solidFill>
                <a:latin typeface="Consolas" panose="020B0609020204030204" pitchFamily="49" charset="0"/>
              </a:rPr>
              <a:t>'Learn Firebase'</a:t>
            </a:r>
            <a:r>
              <a:rPr lang="en-US" sz="2300" dirty="0">
                <a:solidFill>
                  <a:srgbClr val="000000"/>
                </a:solidFill>
                <a:latin typeface="Consolas" panose="020B0609020204030204" pitchFamily="49" charset="0"/>
              </a:rPr>
              <a:t>, color: </a:t>
            </a:r>
            <a:r>
              <a:rPr lang="en-US" sz="2300" dirty="0">
                <a:solidFill>
                  <a:srgbClr val="A31515"/>
                </a:solidFill>
                <a:latin typeface="Consolas" panose="020B0609020204030204" pitchFamily="49" charset="0"/>
              </a:rPr>
              <a:t>'primary'</a:t>
            </a:r>
            <a:r>
              <a:rPr lang="en-US" sz="2300" dirty="0">
                <a:solidFill>
                  <a:srgbClr val="000000"/>
                </a:solidFill>
                <a:latin typeface="Consolas" panose="020B0609020204030204" pitchFamily="49" charset="0"/>
              </a:rPr>
              <a:t> }</a:t>
            </a:r>
          </a:p>
          <a:p>
            <a:pPr marL="114300" indent="0">
              <a:buNone/>
            </a:pPr>
            <a:r>
              <a:rPr lang="en-US" sz="2300" dirty="0">
                <a:solidFill>
                  <a:srgbClr val="000000"/>
                </a:solidFill>
                <a:latin typeface="Consolas" panose="020B0609020204030204" pitchFamily="49" charset="0"/>
              </a:rPr>
              <a:t>  ];</a:t>
            </a:r>
          </a:p>
          <a:p>
            <a:pPr marL="114300" indent="0">
              <a:buNone/>
            </a:pPr>
            <a:r>
              <a:rPr lang="en-US" sz="2300" dirty="0">
                <a:solidFill>
                  <a:srgbClr val="000000"/>
                </a:solidFill>
                <a:latin typeface="Consolas" panose="020B0609020204030204" pitchFamily="49" charset="0"/>
              </a:rPr>
              <a:t>  q2 = [</a:t>
            </a:r>
          </a:p>
          <a:p>
            <a:pPr marL="114300" indent="0">
              <a:buNone/>
            </a:pPr>
            <a:r>
              <a:rPr lang="en-US" sz="2300" dirty="0">
                <a:solidFill>
                  <a:srgbClr val="000000"/>
                </a:solidFill>
                <a:latin typeface="Consolas" panose="020B0609020204030204" pitchFamily="49" charset="0"/>
              </a:rPr>
              <a:t>    { value: </a:t>
            </a:r>
            <a:r>
              <a:rPr lang="en-US" sz="2300" dirty="0">
                <a:solidFill>
                  <a:srgbClr val="A31515"/>
                </a:solidFill>
                <a:latin typeface="Consolas" panose="020B0609020204030204" pitchFamily="49" charset="0"/>
              </a:rPr>
              <a:t>'Finish Assignment'</a:t>
            </a:r>
            <a:r>
              <a:rPr lang="en-US" sz="2300" dirty="0">
                <a:solidFill>
                  <a:srgbClr val="000000"/>
                </a:solidFill>
                <a:latin typeface="Consolas" panose="020B0609020204030204" pitchFamily="49" charset="0"/>
              </a:rPr>
              <a:t>, color: </a:t>
            </a:r>
            <a:r>
              <a:rPr lang="en-US" sz="2300" dirty="0">
                <a:solidFill>
                  <a:srgbClr val="A31515"/>
                </a:solidFill>
                <a:latin typeface="Consolas" panose="020B0609020204030204" pitchFamily="49" charset="0"/>
              </a:rPr>
              <a:t>'secondary'</a:t>
            </a:r>
            <a:r>
              <a:rPr lang="en-US" sz="2300" dirty="0">
                <a:solidFill>
                  <a:srgbClr val="000000"/>
                </a:solidFill>
                <a:latin typeface="Consolas" panose="020B0609020204030204" pitchFamily="49" charset="0"/>
              </a:rPr>
              <a:t> },</a:t>
            </a:r>
          </a:p>
          <a:p>
            <a:pPr marL="114300" indent="0">
              <a:buNone/>
            </a:pPr>
            <a:r>
              <a:rPr lang="en-US" sz="2300" dirty="0">
                <a:solidFill>
                  <a:srgbClr val="000000"/>
                </a:solidFill>
                <a:latin typeface="Consolas" panose="020B0609020204030204" pitchFamily="49" charset="0"/>
              </a:rPr>
              <a:t>    { value: </a:t>
            </a:r>
            <a:r>
              <a:rPr lang="en-US" sz="2300" dirty="0">
                <a:solidFill>
                  <a:srgbClr val="A31515"/>
                </a:solidFill>
                <a:latin typeface="Consolas" panose="020B0609020204030204" pitchFamily="49" charset="0"/>
              </a:rPr>
              <a:t>'Call Ali'</a:t>
            </a:r>
            <a:r>
              <a:rPr lang="en-US" sz="2300" dirty="0">
                <a:solidFill>
                  <a:srgbClr val="000000"/>
                </a:solidFill>
                <a:latin typeface="Consolas" panose="020B0609020204030204" pitchFamily="49" charset="0"/>
              </a:rPr>
              <a:t>, color: </a:t>
            </a:r>
            <a:r>
              <a:rPr lang="en-US" sz="2300" dirty="0">
                <a:solidFill>
                  <a:srgbClr val="A31515"/>
                </a:solidFill>
                <a:latin typeface="Consolas" panose="020B0609020204030204" pitchFamily="49" charset="0"/>
              </a:rPr>
              <a:t>'secondary'</a:t>
            </a:r>
            <a:r>
              <a:rPr lang="en-US" sz="2300" dirty="0">
                <a:solidFill>
                  <a:srgbClr val="000000"/>
                </a:solidFill>
                <a:latin typeface="Consolas" panose="020B0609020204030204" pitchFamily="49" charset="0"/>
              </a:rPr>
              <a:t> }</a:t>
            </a:r>
          </a:p>
          <a:p>
            <a:pPr marL="114300" indent="0">
              <a:buNone/>
            </a:pPr>
            <a:r>
              <a:rPr lang="en-US" sz="2300" dirty="0">
                <a:solidFill>
                  <a:srgbClr val="000000"/>
                </a:solidFill>
                <a:latin typeface="Consolas" panose="020B0609020204030204" pitchFamily="49" charset="0"/>
              </a:rPr>
              <a:t>  ];</a:t>
            </a:r>
          </a:p>
          <a:p>
            <a:pPr marL="114300" indent="0">
              <a:buNone/>
            </a:pPr>
            <a:r>
              <a:rPr lang="en-US" sz="2300" dirty="0">
                <a:solidFill>
                  <a:srgbClr val="000000"/>
                </a:solidFill>
                <a:latin typeface="Consolas" panose="020B0609020204030204" pitchFamily="49" charset="0"/>
              </a:rPr>
              <a:t>  q3 = [</a:t>
            </a:r>
          </a:p>
          <a:p>
            <a:pPr marL="114300" indent="0">
              <a:buNone/>
            </a:pPr>
            <a:r>
              <a:rPr lang="en-US" sz="2300" dirty="0">
                <a:solidFill>
                  <a:srgbClr val="000000"/>
                </a:solidFill>
                <a:latin typeface="Consolas" panose="020B0609020204030204" pitchFamily="49" charset="0"/>
              </a:rPr>
              <a:t>    { value: </a:t>
            </a:r>
            <a:r>
              <a:rPr lang="en-US" sz="2300" dirty="0">
                <a:solidFill>
                  <a:srgbClr val="A31515"/>
                </a:solidFill>
                <a:latin typeface="Consolas" panose="020B0609020204030204" pitchFamily="49" charset="0"/>
              </a:rPr>
              <a:t>'Enhance GUI'</a:t>
            </a:r>
            <a:r>
              <a:rPr lang="en-US" sz="2300" dirty="0">
                <a:solidFill>
                  <a:srgbClr val="000000"/>
                </a:solidFill>
                <a:latin typeface="Consolas" panose="020B0609020204030204" pitchFamily="49" charset="0"/>
              </a:rPr>
              <a:t>, color: </a:t>
            </a:r>
            <a:r>
              <a:rPr lang="en-US" sz="2300" dirty="0">
                <a:solidFill>
                  <a:srgbClr val="A31515"/>
                </a:solidFill>
                <a:latin typeface="Consolas" panose="020B0609020204030204" pitchFamily="49" charset="0"/>
              </a:rPr>
              <a:t>'tertiary'</a:t>
            </a:r>
            <a:r>
              <a:rPr lang="en-US" sz="2300" dirty="0">
                <a:solidFill>
                  <a:srgbClr val="000000"/>
                </a:solidFill>
                <a:latin typeface="Consolas" panose="020B0609020204030204" pitchFamily="49" charset="0"/>
              </a:rPr>
              <a:t> },</a:t>
            </a:r>
          </a:p>
          <a:p>
            <a:pPr marL="114300" indent="0">
              <a:buNone/>
            </a:pPr>
            <a:r>
              <a:rPr lang="en-US" sz="2300" dirty="0">
                <a:solidFill>
                  <a:srgbClr val="000000"/>
                </a:solidFill>
                <a:latin typeface="Consolas" panose="020B0609020204030204" pitchFamily="49" charset="0"/>
              </a:rPr>
              <a:t>    { value: </a:t>
            </a:r>
            <a:r>
              <a:rPr lang="en-US" sz="2300" dirty="0">
                <a:solidFill>
                  <a:srgbClr val="A31515"/>
                </a:solidFill>
                <a:latin typeface="Consolas" panose="020B0609020204030204" pitchFamily="49" charset="0"/>
              </a:rPr>
              <a:t>'Remove bug'</a:t>
            </a:r>
            <a:r>
              <a:rPr lang="en-US" sz="2300" dirty="0">
                <a:solidFill>
                  <a:srgbClr val="000000"/>
                </a:solidFill>
                <a:latin typeface="Consolas" panose="020B0609020204030204" pitchFamily="49" charset="0"/>
              </a:rPr>
              <a:t>, color: </a:t>
            </a:r>
            <a:r>
              <a:rPr lang="en-US" sz="2300" dirty="0">
                <a:solidFill>
                  <a:srgbClr val="A31515"/>
                </a:solidFill>
                <a:latin typeface="Consolas" panose="020B0609020204030204" pitchFamily="49" charset="0"/>
              </a:rPr>
              <a:t>'tertiary'</a:t>
            </a:r>
            <a:r>
              <a:rPr lang="en-US" sz="2300" dirty="0">
                <a:solidFill>
                  <a:srgbClr val="000000"/>
                </a:solidFill>
                <a:latin typeface="Consolas" panose="020B0609020204030204" pitchFamily="49" charset="0"/>
              </a:rPr>
              <a:t> }</a:t>
            </a:r>
          </a:p>
          <a:p>
            <a:pPr marL="114300" indent="0">
              <a:buNone/>
            </a:pPr>
            <a:r>
              <a:rPr lang="en-US" sz="2300" dirty="0">
                <a:solidFill>
                  <a:srgbClr val="000000"/>
                </a:solidFill>
                <a:latin typeface="Consolas" panose="020B0609020204030204" pitchFamily="49" charset="0"/>
              </a:rPr>
              <a:t>  ];</a:t>
            </a:r>
          </a:p>
          <a:p>
            <a:pPr marL="114300" indent="0">
              <a:buNone/>
            </a:pPr>
            <a:r>
              <a:rPr lang="en-US" sz="2300" dirty="0">
                <a:solidFill>
                  <a:srgbClr val="000000"/>
                </a:solidFill>
                <a:latin typeface="Consolas" panose="020B0609020204030204" pitchFamily="49" charset="0"/>
              </a:rPr>
              <a:t>  q4 = [</a:t>
            </a:r>
          </a:p>
          <a:p>
            <a:pPr marL="114300" indent="0">
              <a:buNone/>
            </a:pPr>
            <a:r>
              <a:rPr lang="en-US" sz="2300" dirty="0">
                <a:solidFill>
                  <a:srgbClr val="000000"/>
                </a:solidFill>
                <a:latin typeface="Consolas" panose="020B0609020204030204" pitchFamily="49" charset="0"/>
              </a:rPr>
              <a:t>    { value: </a:t>
            </a:r>
            <a:r>
              <a:rPr lang="en-US" sz="2300" dirty="0">
                <a:solidFill>
                  <a:srgbClr val="A31515"/>
                </a:solidFill>
                <a:latin typeface="Consolas" panose="020B0609020204030204" pitchFamily="49" charset="0"/>
              </a:rPr>
              <a:t>'Add Comments'</a:t>
            </a:r>
            <a:r>
              <a:rPr lang="en-US" sz="2300" dirty="0">
                <a:solidFill>
                  <a:srgbClr val="000000"/>
                </a:solidFill>
                <a:latin typeface="Consolas" panose="020B0609020204030204" pitchFamily="49" charset="0"/>
              </a:rPr>
              <a:t>, color: </a:t>
            </a:r>
            <a:r>
              <a:rPr lang="en-US" sz="2300" dirty="0">
                <a:solidFill>
                  <a:srgbClr val="A31515"/>
                </a:solidFill>
                <a:latin typeface="Consolas" panose="020B0609020204030204" pitchFamily="49" charset="0"/>
              </a:rPr>
              <a:t>'warning'</a:t>
            </a:r>
            <a:r>
              <a:rPr lang="en-US" sz="2300" dirty="0">
                <a:solidFill>
                  <a:srgbClr val="000000"/>
                </a:solidFill>
                <a:latin typeface="Consolas" panose="020B0609020204030204" pitchFamily="49" charset="0"/>
              </a:rPr>
              <a:t> },</a:t>
            </a:r>
          </a:p>
          <a:p>
            <a:pPr marL="114300" indent="0">
              <a:buNone/>
            </a:pPr>
            <a:r>
              <a:rPr lang="en-US" sz="2300" dirty="0">
                <a:solidFill>
                  <a:srgbClr val="000000"/>
                </a:solidFill>
                <a:latin typeface="Consolas" panose="020B0609020204030204" pitchFamily="49" charset="0"/>
              </a:rPr>
              <a:t>    { value: </a:t>
            </a:r>
            <a:r>
              <a:rPr lang="en-US" sz="2300" dirty="0">
                <a:solidFill>
                  <a:srgbClr val="A31515"/>
                </a:solidFill>
                <a:latin typeface="Consolas" panose="020B0609020204030204" pitchFamily="49" charset="0"/>
              </a:rPr>
              <a:t>'More Data'</a:t>
            </a:r>
            <a:r>
              <a:rPr lang="en-US" sz="2300" dirty="0">
                <a:solidFill>
                  <a:srgbClr val="000000"/>
                </a:solidFill>
                <a:latin typeface="Consolas" panose="020B0609020204030204" pitchFamily="49" charset="0"/>
              </a:rPr>
              <a:t>, color: </a:t>
            </a:r>
            <a:r>
              <a:rPr lang="en-US" sz="2300" dirty="0">
                <a:solidFill>
                  <a:srgbClr val="A31515"/>
                </a:solidFill>
                <a:latin typeface="Consolas" panose="020B0609020204030204" pitchFamily="49" charset="0"/>
              </a:rPr>
              <a:t>'warning'</a:t>
            </a:r>
            <a:r>
              <a:rPr lang="en-US" sz="2300" dirty="0">
                <a:solidFill>
                  <a:srgbClr val="000000"/>
                </a:solidFill>
                <a:latin typeface="Consolas" panose="020B0609020204030204" pitchFamily="49" charset="0"/>
              </a:rPr>
              <a:t> }</a:t>
            </a:r>
          </a:p>
          <a:p>
            <a:pPr marL="114300" indent="0">
              <a:buNone/>
            </a:pPr>
            <a:r>
              <a:rPr lang="en-US" sz="2300" dirty="0">
                <a:solidFill>
                  <a:srgbClr val="000000"/>
                </a:solidFill>
                <a:latin typeface="Consolas" panose="020B0609020204030204" pitchFamily="49" charset="0"/>
              </a:rPr>
              <a:t>  ];</a:t>
            </a:r>
          </a:p>
          <a:p>
            <a:pPr marL="114300" indent="0">
              <a:buNone/>
            </a:pPr>
            <a:r>
              <a:rPr lang="en-US" sz="2300" dirty="0">
                <a:solidFill>
                  <a:srgbClr val="000000"/>
                </a:solidFill>
                <a:latin typeface="Consolas" panose="020B0609020204030204" pitchFamily="49" charset="0"/>
              </a:rPr>
              <a:t> </a:t>
            </a:r>
          </a:p>
          <a:p>
            <a:pPr marL="114300" indent="0">
              <a:buNone/>
            </a:pPr>
            <a:r>
              <a:rPr lang="en-US" sz="2300" dirty="0">
                <a:solidFill>
                  <a:srgbClr val="000000"/>
                </a:solidFill>
                <a:latin typeface="Consolas" panose="020B0609020204030204" pitchFamily="49" charset="0"/>
              </a:rPr>
              <a:t>  </a:t>
            </a:r>
            <a:r>
              <a:rPr lang="en-US" sz="2300" dirty="0" err="1">
                <a:solidFill>
                  <a:srgbClr val="000000"/>
                </a:solidFill>
                <a:latin typeface="Consolas" panose="020B0609020204030204" pitchFamily="49" charset="0"/>
              </a:rPr>
              <a:t>todo</a:t>
            </a:r>
            <a:r>
              <a:rPr lang="en-US" sz="2300" dirty="0">
                <a:solidFill>
                  <a:srgbClr val="000000"/>
                </a:solidFill>
                <a:latin typeface="Consolas" panose="020B0609020204030204" pitchFamily="49" charset="0"/>
              </a:rPr>
              <a:t> = { value: </a:t>
            </a:r>
            <a:r>
              <a:rPr lang="en-US" sz="2300" dirty="0">
                <a:solidFill>
                  <a:srgbClr val="A31515"/>
                </a:solidFill>
                <a:latin typeface="Consolas" panose="020B0609020204030204" pitchFamily="49" charset="0"/>
              </a:rPr>
              <a:t>''</a:t>
            </a:r>
            <a:r>
              <a:rPr lang="en-US" sz="2300" dirty="0">
                <a:solidFill>
                  <a:srgbClr val="000000"/>
                </a:solidFill>
                <a:latin typeface="Consolas" panose="020B0609020204030204" pitchFamily="49" charset="0"/>
              </a:rPr>
              <a:t>, color: </a:t>
            </a:r>
            <a:r>
              <a:rPr lang="en-US" sz="2300" dirty="0">
                <a:solidFill>
                  <a:srgbClr val="A31515"/>
                </a:solidFill>
                <a:latin typeface="Consolas" panose="020B0609020204030204" pitchFamily="49" charset="0"/>
              </a:rPr>
              <a:t>''</a:t>
            </a:r>
            <a:r>
              <a:rPr lang="en-US" sz="2300" dirty="0">
                <a:solidFill>
                  <a:srgbClr val="000000"/>
                </a:solidFill>
                <a:latin typeface="Consolas" panose="020B0609020204030204" pitchFamily="49" charset="0"/>
              </a:rPr>
              <a:t> };</a:t>
            </a:r>
          </a:p>
          <a:p>
            <a:pPr marL="114300" indent="0">
              <a:buNone/>
            </a:pPr>
            <a:r>
              <a:rPr lang="en-US" sz="2300" dirty="0">
                <a:solidFill>
                  <a:srgbClr val="000000"/>
                </a:solidFill>
                <a:latin typeface="Consolas" panose="020B0609020204030204" pitchFamily="49" charset="0"/>
              </a:rPr>
              <a:t>  </a:t>
            </a:r>
            <a:r>
              <a:rPr lang="en-US" sz="2300" dirty="0" err="1">
                <a:solidFill>
                  <a:srgbClr val="000000"/>
                </a:solidFill>
                <a:latin typeface="Consolas" panose="020B0609020204030204" pitchFamily="49" charset="0"/>
              </a:rPr>
              <a:t>selectedQuadrant</a:t>
            </a:r>
            <a:r>
              <a:rPr lang="en-US" sz="2300" dirty="0">
                <a:solidFill>
                  <a:srgbClr val="000000"/>
                </a:solidFill>
                <a:latin typeface="Consolas" panose="020B0609020204030204" pitchFamily="49" charset="0"/>
              </a:rPr>
              <a:t> = </a:t>
            </a:r>
            <a:r>
              <a:rPr lang="en-US" sz="2300" dirty="0">
                <a:solidFill>
                  <a:srgbClr val="A31515"/>
                </a:solidFill>
                <a:latin typeface="Consolas" panose="020B0609020204030204" pitchFamily="49" charset="0"/>
              </a:rPr>
              <a:t>'q1'</a:t>
            </a:r>
            <a:r>
              <a:rPr lang="en-US" sz="2300"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endParaRPr lang="en-US" dirty="0">
              <a:solidFill>
                <a:srgbClr val="000000"/>
              </a:solidFill>
              <a:latin typeface="Consolas" panose="020B0609020204030204" pitchFamily="49" charset="0"/>
            </a:endParaRPr>
          </a:p>
          <a:p>
            <a:pPr marL="114300" indent="0">
              <a:buNone/>
            </a:pPr>
            <a:r>
              <a:rPr lang="en-US" dirty="0" smtClean="0"/>
              <a:t> </a:t>
            </a:r>
            <a:endParaRPr lang="en-US" dirty="0"/>
          </a:p>
        </p:txBody>
      </p:sp>
    </p:spTree>
    <p:extLst>
      <p:ext uri="{BB962C8B-B14F-4D97-AF65-F5344CB8AC3E}">
        <p14:creationId xmlns:p14="http://schemas.microsoft.com/office/powerpoint/2010/main" val="1116491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a:t>In this example, our app listens for gestures on the .rectangle element. When a gesture movement is detected, the </a:t>
            </a:r>
            <a:r>
              <a:rPr lang="en-US" b="1" dirty="0" err="1"/>
              <a:t>onMove</a:t>
            </a:r>
            <a:r>
              <a:rPr lang="en-US" dirty="0"/>
              <a:t> function is called, and our app logs the current gesture information.</a:t>
            </a:r>
          </a:p>
        </p:txBody>
      </p:sp>
      <p:pic>
        <p:nvPicPr>
          <p:cNvPr id="5" name="Picture 4"/>
          <p:cNvPicPr>
            <a:picLocks noChangeAspect="1"/>
          </p:cNvPicPr>
          <p:nvPr/>
        </p:nvPicPr>
        <p:blipFill>
          <a:blip r:embed="rId2"/>
          <a:stretch>
            <a:fillRect/>
          </a:stretch>
        </p:blipFill>
        <p:spPr>
          <a:xfrm>
            <a:off x="1219200" y="3505200"/>
            <a:ext cx="5971396" cy="2057400"/>
          </a:xfrm>
          <a:prstGeom prst="rect">
            <a:avLst/>
          </a:prstGeom>
          <a:ln>
            <a:solidFill>
              <a:schemeClr val="tx1"/>
            </a:solidFill>
          </a:ln>
        </p:spPr>
      </p:pic>
    </p:spTree>
    <p:extLst>
      <p:ext uri="{BB962C8B-B14F-4D97-AF65-F5344CB8AC3E}">
        <p14:creationId xmlns:p14="http://schemas.microsoft.com/office/powerpoint/2010/main" val="39410665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err="1" smtClean="0"/>
              <a:t>Home.ts</a:t>
            </a:r>
            <a:r>
              <a:rPr lang="en-US" sz="3600" dirty="0" smtClean="0"/>
              <a:t>: continue</a:t>
            </a:r>
            <a:endParaRPr lang="en-US" sz="3600" dirty="0"/>
          </a:p>
        </p:txBody>
      </p:sp>
      <p:sp>
        <p:nvSpPr>
          <p:cNvPr id="3" name="Content Placeholder 2"/>
          <p:cNvSpPr>
            <a:spLocks noGrp="1"/>
          </p:cNvSpPr>
          <p:nvPr>
            <p:ph idx="1"/>
          </p:nvPr>
        </p:nvSpPr>
        <p:spPr/>
        <p:txBody>
          <a:bodyPr>
            <a:normAutofit fontScale="55000" lnSpcReduction="20000"/>
          </a:bodyPr>
          <a:lstStyle/>
          <a:p>
            <a:pPr marL="114300" indent="0">
              <a:buNone/>
            </a:pPr>
            <a:r>
              <a:rPr lang="en-US" dirty="0">
                <a:solidFill>
                  <a:srgbClr val="0000FF"/>
                </a:solidFill>
                <a:latin typeface="Consolas" panose="020B0609020204030204" pitchFamily="49" charset="0"/>
              </a:rPr>
              <a:t>constructor</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dragulaService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DragulaService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toastController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ToastController</a:t>
            </a: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.dragulaService.drag</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'bag'</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.subscribe(({ name, el, source }) </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el.setAttribute</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'color'</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'danger'</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.dragulaService.removeModel</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'bag'</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.subscribe(({ item }) </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.toastController.create</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message: </a:t>
            </a:r>
            <a:r>
              <a:rPr lang="en-US" dirty="0">
                <a:solidFill>
                  <a:srgbClr val="A31515"/>
                </a:solidFill>
                <a:latin typeface="Consolas" panose="020B0609020204030204" pitchFamily="49" charset="0"/>
              </a:rPr>
              <a:t>'Removed: '</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item.value</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duration: </a:t>
            </a:r>
            <a:r>
              <a:rPr lang="en-US" dirty="0">
                <a:solidFill>
                  <a:srgbClr val="098658"/>
                </a:solidFill>
                <a:latin typeface="Consolas" panose="020B0609020204030204" pitchFamily="49" charset="0"/>
              </a:rPr>
              <a:t>2000</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}).then(toast </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toast.present</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.dragulaService.dropModel</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'bag'</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.subscribe(({ item }) </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item[</a:t>
            </a:r>
            <a:r>
              <a:rPr lang="en-US" dirty="0">
                <a:solidFill>
                  <a:srgbClr val="A31515"/>
                </a:solidFill>
                <a:latin typeface="Consolas" panose="020B0609020204030204" pitchFamily="49" charset="0"/>
              </a:rPr>
              <a:t>'color'</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'success'</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.dragulaService.createGroup</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'bag'</a:t>
            </a: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removeOnSpill</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true</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p>
          <a:p>
            <a:pPr marL="114300" indent="0">
              <a:buNone/>
            </a:pPr>
            <a:endParaRPr lang="en-US" dirty="0"/>
          </a:p>
        </p:txBody>
      </p:sp>
    </p:spTree>
    <p:extLst>
      <p:ext uri="{BB962C8B-B14F-4D97-AF65-F5344CB8AC3E}">
        <p14:creationId xmlns:p14="http://schemas.microsoft.com/office/powerpoint/2010/main" val="37663904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err="1" smtClean="0"/>
              <a:t>Home.ts</a:t>
            </a:r>
            <a:r>
              <a:rPr lang="en-US" sz="3600" dirty="0" smtClean="0"/>
              <a:t>: continue</a:t>
            </a:r>
            <a:endParaRPr lang="en-US" sz="3600" dirty="0"/>
          </a:p>
        </p:txBody>
      </p:sp>
      <p:sp>
        <p:nvSpPr>
          <p:cNvPr id="3" name="Content Placeholder 2"/>
          <p:cNvSpPr>
            <a:spLocks noGrp="1"/>
          </p:cNvSpPr>
          <p:nvPr>
            <p:ph idx="1"/>
          </p:nvPr>
        </p:nvSpPr>
        <p:spPr/>
        <p:txBody>
          <a:bodyPr>
            <a:normAutofit fontScale="70000" lnSpcReduction="20000"/>
          </a:bodyPr>
          <a:lstStyle/>
          <a:p>
            <a:pPr marL="114300" indent="0">
              <a:buNone/>
            </a:pPr>
            <a:r>
              <a:rPr lang="en-US" dirty="0" err="1">
                <a:solidFill>
                  <a:srgbClr val="000000"/>
                </a:solidFill>
                <a:latin typeface="Consolas" panose="020B0609020204030204" pitchFamily="49" charset="0"/>
              </a:rPr>
              <a:t>addTodo</a:t>
            </a: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switch</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.selectedQuadrant</a:t>
            </a: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case</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'q1'</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.todo.color</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'primary'</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this</a:t>
            </a:r>
            <a:r>
              <a:rPr lang="en-US" dirty="0">
                <a:solidFill>
                  <a:srgbClr val="000000"/>
                </a:solidFill>
                <a:latin typeface="Consolas" panose="020B0609020204030204" pitchFamily="49" charset="0"/>
              </a:rPr>
              <a:t>.q1.push(</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.todo</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break</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case</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'q2'</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.todo.color</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'secondary'</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this</a:t>
            </a:r>
            <a:r>
              <a:rPr lang="en-US" dirty="0">
                <a:solidFill>
                  <a:srgbClr val="000000"/>
                </a:solidFill>
                <a:latin typeface="Consolas" panose="020B0609020204030204" pitchFamily="49" charset="0"/>
              </a:rPr>
              <a:t>.q2.push(</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.todo</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break</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case</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'q3'</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.todo.color</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'tertiary'</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this</a:t>
            </a:r>
            <a:r>
              <a:rPr lang="en-US" dirty="0">
                <a:solidFill>
                  <a:srgbClr val="000000"/>
                </a:solidFill>
                <a:latin typeface="Consolas" panose="020B0609020204030204" pitchFamily="49" charset="0"/>
              </a:rPr>
              <a:t>.q3.push(</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.todo</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break</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case</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'q4'</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.todo.color</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'warning'</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this</a:t>
            </a:r>
            <a:r>
              <a:rPr lang="en-US" dirty="0">
                <a:solidFill>
                  <a:srgbClr val="000000"/>
                </a:solidFill>
                <a:latin typeface="Consolas" panose="020B0609020204030204" pitchFamily="49" charset="0"/>
              </a:rPr>
              <a:t>.q4.push(</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.todo</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break</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.todo</a:t>
            </a:r>
            <a:r>
              <a:rPr lang="en-US" dirty="0">
                <a:solidFill>
                  <a:srgbClr val="000000"/>
                </a:solidFill>
                <a:latin typeface="Consolas" panose="020B0609020204030204" pitchFamily="49" charset="0"/>
              </a:rPr>
              <a:t> = { value: </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color: </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a:t>
            </a:r>
          </a:p>
          <a:p>
            <a:pPr marL="114300" indent="0">
              <a:buNone/>
            </a:pPr>
            <a:r>
              <a:rPr lang="en-US" dirty="0" smtClean="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41978729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7620000" cy="5486400"/>
          </a:xfrm>
        </p:spPr>
        <p:txBody>
          <a:bodyPr>
            <a:normAutofit/>
          </a:bodyPr>
          <a:lstStyle/>
          <a:p>
            <a:r>
              <a:rPr lang="en-US" dirty="0"/>
              <a:t>Right now we have added all the logic and learned to use the </a:t>
            </a:r>
            <a:r>
              <a:rPr lang="en-US" dirty="0" err="1"/>
              <a:t>Dragula</a:t>
            </a:r>
            <a:r>
              <a:rPr lang="en-US" dirty="0"/>
              <a:t> service, now it’s time to connect everything with our view</a:t>
            </a:r>
            <a:r>
              <a:rPr lang="en-US" dirty="0" smtClean="0"/>
              <a:t>.</a:t>
            </a:r>
          </a:p>
          <a:p>
            <a:endParaRPr lang="en-US" dirty="0"/>
          </a:p>
          <a:p>
            <a:r>
              <a:rPr lang="en-US" dirty="0"/>
              <a:t>First of all we need the information for a new </a:t>
            </a:r>
            <a:r>
              <a:rPr lang="en-US" dirty="0" err="1"/>
              <a:t>todo</a:t>
            </a:r>
            <a:r>
              <a:rPr lang="en-US" dirty="0"/>
              <a:t> which is the area at the top of our view. It’s not really anything new, but you might have noticed the </a:t>
            </a:r>
            <a:r>
              <a:rPr lang="en-US" b="1" dirty="0" err="1"/>
              <a:t>forceOverscroll</a:t>
            </a:r>
            <a:r>
              <a:rPr lang="en-US" dirty="0"/>
              <a:t> on our ion-content. This helps to prevent some crazy scrolling on a device while dragging elements between the lists</a:t>
            </a:r>
            <a:r>
              <a:rPr lang="en-US" dirty="0" smtClean="0"/>
              <a:t>!</a:t>
            </a:r>
          </a:p>
          <a:p>
            <a:endParaRPr lang="en-US" dirty="0"/>
          </a:p>
          <a:p>
            <a:r>
              <a:rPr lang="en-US" dirty="0"/>
              <a:t>At the bottom we have the four quadrants, and we could have another array to iterate so it would be only one code block but I thought it would be a bit more clearly how the package works if we write things out</a:t>
            </a:r>
            <a:r>
              <a:rPr lang="en-US" dirty="0" smtClean="0"/>
              <a:t>.</a:t>
            </a:r>
          </a:p>
          <a:p>
            <a:endParaRPr lang="en-US" dirty="0"/>
          </a:p>
        </p:txBody>
      </p:sp>
    </p:spTree>
    <p:extLst>
      <p:ext uri="{BB962C8B-B14F-4D97-AF65-F5344CB8AC3E}">
        <p14:creationId xmlns:p14="http://schemas.microsoft.com/office/powerpoint/2010/main" val="2326876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7620000" cy="5715000"/>
          </a:xfrm>
        </p:spPr>
        <p:txBody>
          <a:bodyPr>
            <a:normAutofit/>
          </a:bodyPr>
          <a:lstStyle/>
          <a:p>
            <a:r>
              <a:rPr lang="en-US" dirty="0"/>
              <a:t>So within each column we have a little header for that area followed by a </a:t>
            </a:r>
            <a:r>
              <a:rPr lang="en-US" b="1" dirty="0"/>
              <a:t>list of the </a:t>
            </a:r>
            <a:r>
              <a:rPr lang="en-US" b="1" dirty="0" err="1"/>
              <a:t>todo</a:t>
            </a:r>
            <a:r>
              <a:rPr lang="en-US" b="1" dirty="0"/>
              <a:t> items of that quadrant</a:t>
            </a:r>
            <a:r>
              <a:rPr lang="en-US" dirty="0" smtClean="0"/>
              <a:t>.</a:t>
            </a:r>
          </a:p>
          <a:p>
            <a:endParaRPr lang="en-US" dirty="0"/>
          </a:p>
          <a:p>
            <a:r>
              <a:rPr lang="en-US" dirty="0"/>
              <a:t>The most important part is to specify </a:t>
            </a:r>
            <a:r>
              <a:rPr lang="en-US" dirty="0" err="1"/>
              <a:t>dragula</a:t>
            </a:r>
            <a:r>
              <a:rPr lang="en-US" dirty="0"/>
              <a:t>="bag" on all of the groups between which you want to drag and drop items! Also, you need to pass in the [(</a:t>
            </a:r>
            <a:r>
              <a:rPr lang="en-US" dirty="0" err="1"/>
              <a:t>dragulaModel</a:t>
            </a:r>
            <a:r>
              <a:rPr lang="en-US" dirty="0"/>
              <a:t>)] which is the connection to the array with information for each quadrant</a:t>
            </a:r>
            <a:r>
              <a:rPr lang="en-US" dirty="0" smtClean="0"/>
              <a:t>.</a:t>
            </a:r>
          </a:p>
          <a:p>
            <a:endParaRPr lang="en-US" dirty="0"/>
          </a:p>
          <a:p>
            <a:r>
              <a:rPr lang="en-US" dirty="0"/>
              <a:t>If you set up these things correctly you have established a connection between the different lists and also a </a:t>
            </a:r>
            <a:r>
              <a:rPr lang="en-US" b="1" dirty="0"/>
              <a:t>2 way data binding</a:t>
            </a:r>
            <a:r>
              <a:rPr lang="en-US" dirty="0"/>
              <a:t> between the </a:t>
            </a:r>
            <a:r>
              <a:rPr lang="en-US" dirty="0" err="1"/>
              <a:t>Dragula</a:t>
            </a:r>
            <a:r>
              <a:rPr lang="en-US" dirty="0"/>
              <a:t> list and the actual array containing the information.</a:t>
            </a:r>
          </a:p>
          <a:p>
            <a:r>
              <a:rPr lang="en-US" dirty="0"/>
              <a:t>With all of that said, open </a:t>
            </a:r>
            <a:endParaRPr lang="en-US" dirty="0" smtClean="0"/>
          </a:p>
          <a:p>
            <a:endParaRPr lang="en-US" dirty="0"/>
          </a:p>
          <a:p>
            <a:r>
              <a:rPr lang="en-US" dirty="0" smtClean="0"/>
              <a:t>your</a:t>
            </a:r>
            <a:r>
              <a:rPr lang="en-US" dirty="0"/>
              <a:t> </a:t>
            </a:r>
            <a:r>
              <a:rPr lang="en-US" b="1" dirty="0"/>
              <a:t>app/home/home.page.html</a:t>
            </a:r>
            <a:r>
              <a:rPr lang="en-US" dirty="0"/>
              <a:t> and replace it with:</a:t>
            </a:r>
          </a:p>
          <a:p>
            <a:endParaRPr lang="en-US" dirty="0"/>
          </a:p>
        </p:txBody>
      </p:sp>
    </p:spTree>
    <p:extLst>
      <p:ext uri="{BB962C8B-B14F-4D97-AF65-F5344CB8AC3E}">
        <p14:creationId xmlns:p14="http://schemas.microsoft.com/office/powerpoint/2010/main" val="29857111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868362"/>
          </a:xfrm>
        </p:spPr>
        <p:txBody>
          <a:bodyPr/>
          <a:lstStyle/>
          <a:p>
            <a:r>
              <a:rPr lang="en-US" sz="3600" dirty="0" smtClean="0"/>
              <a:t>Home.html</a:t>
            </a:r>
            <a:endParaRPr lang="en-US" sz="3600" dirty="0"/>
          </a:p>
        </p:txBody>
      </p:sp>
      <p:sp>
        <p:nvSpPr>
          <p:cNvPr id="3" name="Content Placeholder 2"/>
          <p:cNvSpPr>
            <a:spLocks noGrp="1"/>
          </p:cNvSpPr>
          <p:nvPr>
            <p:ph idx="1"/>
          </p:nvPr>
        </p:nvSpPr>
        <p:spPr>
          <a:xfrm>
            <a:off x="457200" y="1447800"/>
            <a:ext cx="7620000" cy="4800600"/>
          </a:xfrm>
        </p:spPr>
        <p:txBody>
          <a:bodyPr>
            <a:normAutofit fontScale="47500" lnSpcReduction="20000"/>
          </a:bodyPr>
          <a:lstStyle/>
          <a:p>
            <a:pPr marL="114300" indent="0">
              <a:buNone/>
            </a:pPr>
            <a:r>
              <a:rPr lang="en-US" dirty="0">
                <a:solidFill>
                  <a:srgbClr val="800000"/>
                </a:solidFill>
                <a:latin typeface="Consolas" panose="020B0609020204030204" pitchFamily="49" charset="0"/>
              </a:rPr>
              <a:t>&lt;ion-content</a:t>
            </a:r>
            <a:r>
              <a:rPr lang="en-US" dirty="0">
                <a:solidFill>
                  <a:srgbClr val="000000"/>
                </a:solidFill>
                <a:latin typeface="Consolas" panose="020B0609020204030204" pitchFamily="49" charset="0"/>
              </a:rPr>
              <a:t>  </a:t>
            </a:r>
            <a:r>
              <a:rPr lang="en-US" dirty="0" err="1">
                <a:solidFill>
                  <a:srgbClr val="FF0000"/>
                </a:solidFill>
                <a:latin typeface="Consolas" panose="020B0609020204030204" pitchFamily="49" charset="0"/>
              </a:rPr>
              <a:t>forceOverscroll</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"false"</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&lt;ion-grid&gt;</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&lt;ion-row</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align-items-center</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&lt;ion-col</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size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"12"</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&lt;ion-item&gt;</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&lt;ion-label</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position</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"fixed"</a:t>
            </a:r>
            <a:r>
              <a:rPr lang="en-US" dirty="0">
                <a:solidFill>
                  <a:srgbClr val="800000"/>
                </a:solidFill>
                <a:latin typeface="Consolas" panose="020B0609020204030204" pitchFamily="49" charset="0"/>
              </a:rPr>
              <a:t>&gt;</a:t>
            </a:r>
            <a:r>
              <a:rPr lang="en-US" dirty="0">
                <a:solidFill>
                  <a:srgbClr val="000000"/>
                </a:solidFill>
                <a:latin typeface="Consolas" panose="020B0609020204030204" pitchFamily="49" charset="0"/>
              </a:rPr>
              <a:t>New </a:t>
            </a:r>
            <a:r>
              <a:rPr lang="en-US" dirty="0" err="1">
                <a:solidFill>
                  <a:srgbClr val="000000"/>
                </a:solidFill>
                <a:latin typeface="Consolas" panose="020B0609020204030204" pitchFamily="49" charset="0"/>
              </a:rPr>
              <a:t>Todo</a:t>
            </a:r>
            <a:r>
              <a:rPr lang="en-US" dirty="0">
                <a:solidFill>
                  <a:srgbClr val="000000"/>
                </a:solidFill>
                <a:latin typeface="Consolas" panose="020B0609020204030204" pitchFamily="49" charset="0"/>
              </a:rPr>
              <a:t>:</a:t>
            </a:r>
            <a:r>
              <a:rPr lang="en-US" dirty="0">
                <a:solidFill>
                  <a:srgbClr val="800000"/>
                </a:solidFill>
                <a:latin typeface="Consolas" panose="020B0609020204030204" pitchFamily="49" charset="0"/>
              </a:rPr>
              <a:t>&lt;/ion-label&gt;</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&lt;ion-input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ngModel</a:t>
            </a:r>
            <a:r>
              <a:rPr lang="en-US" dirty="0">
                <a:solidFill>
                  <a:srgbClr val="FF0000"/>
                </a:solidFill>
                <a:latin typeface="Consolas" panose="020B0609020204030204" pitchFamily="49" charset="0"/>
              </a:rPr>
              <a:t>)]</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todo.value</a:t>
            </a:r>
            <a:r>
              <a:rPr lang="en-US" dirty="0">
                <a:solidFill>
                  <a:srgbClr val="0000FF"/>
                </a:solidFill>
                <a:latin typeface="Consolas" panose="020B0609020204030204" pitchFamily="49" charset="0"/>
              </a:rPr>
              <a:t>"</a:t>
            </a:r>
            <a:r>
              <a:rPr lang="en-US" dirty="0">
                <a:solidFill>
                  <a:srgbClr val="800000"/>
                </a:solidFill>
                <a:latin typeface="Consolas" panose="020B0609020204030204" pitchFamily="49" charset="0"/>
              </a:rPr>
              <a:t>&gt;&lt;/ion-input&gt;</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&lt;/ion-item&gt;</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&lt;/ion-col&gt;</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&lt;ion-col</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size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"12"</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&lt;ion-item&gt;</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&lt;ion-label&gt;</a:t>
            </a:r>
            <a:r>
              <a:rPr lang="en-US" dirty="0">
                <a:solidFill>
                  <a:srgbClr val="000000"/>
                </a:solidFill>
                <a:latin typeface="Consolas" panose="020B0609020204030204" pitchFamily="49" charset="0"/>
              </a:rPr>
              <a:t>Quadrant:</a:t>
            </a:r>
            <a:r>
              <a:rPr lang="en-US" dirty="0">
                <a:solidFill>
                  <a:srgbClr val="800000"/>
                </a:solidFill>
                <a:latin typeface="Consolas" panose="020B0609020204030204" pitchFamily="49" charset="0"/>
              </a:rPr>
              <a:t>&lt;/ion-label&gt;</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&lt;ion-select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ngModel</a:t>
            </a:r>
            <a:r>
              <a:rPr lang="en-US" dirty="0">
                <a:solidFill>
                  <a:srgbClr val="FF0000"/>
                </a:solidFill>
                <a:latin typeface="Consolas" panose="020B0609020204030204" pitchFamily="49" charset="0"/>
              </a:rPr>
              <a:t>)]</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selectedQuadrant</a:t>
            </a:r>
            <a:r>
              <a:rPr lang="en-US" dirty="0">
                <a:solidFill>
                  <a:srgbClr val="0000FF"/>
                </a:solidFill>
                <a:latin typeface="Consolas" panose="020B0609020204030204" pitchFamily="49" charset="0"/>
              </a:rPr>
              <a:t>"</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&lt;ion-select-option</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value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"q1"</a:t>
            </a:r>
            <a:r>
              <a:rPr lang="en-US" dirty="0">
                <a:solidFill>
                  <a:srgbClr val="800000"/>
                </a:solidFill>
                <a:latin typeface="Consolas" panose="020B0609020204030204" pitchFamily="49" charset="0"/>
              </a:rPr>
              <a:t>&gt;</a:t>
            </a:r>
            <a:r>
              <a:rPr lang="en-US" dirty="0">
                <a:solidFill>
                  <a:srgbClr val="000000"/>
                </a:solidFill>
                <a:latin typeface="Consolas" panose="020B0609020204030204" pitchFamily="49" charset="0"/>
              </a:rPr>
              <a:t>Do</a:t>
            </a:r>
            <a:r>
              <a:rPr lang="en-US" dirty="0">
                <a:solidFill>
                  <a:srgbClr val="800000"/>
                </a:solidFill>
                <a:latin typeface="Consolas" panose="020B0609020204030204" pitchFamily="49" charset="0"/>
              </a:rPr>
              <a:t>&lt;/ion-select-option&gt;</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&lt;ion-select-option</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value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"q2"</a:t>
            </a:r>
            <a:r>
              <a:rPr lang="en-US" dirty="0">
                <a:solidFill>
                  <a:srgbClr val="800000"/>
                </a:solidFill>
                <a:latin typeface="Consolas" panose="020B0609020204030204" pitchFamily="49" charset="0"/>
              </a:rPr>
              <a:t>&gt;</a:t>
            </a:r>
            <a:r>
              <a:rPr lang="en-US" dirty="0">
                <a:solidFill>
                  <a:srgbClr val="000000"/>
                </a:solidFill>
                <a:latin typeface="Consolas" panose="020B0609020204030204" pitchFamily="49" charset="0"/>
              </a:rPr>
              <a:t>Schedule</a:t>
            </a:r>
            <a:r>
              <a:rPr lang="en-US" dirty="0">
                <a:solidFill>
                  <a:srgbClr val="800000"/>
                </a:solidFill>
                <a:latin typeface="Consolas" panose="020B0609020204030204" pitchFamily="49" charset="0"/>
              </a:rPr>
              <a:t>&lt;/ion-select-option&gt;</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&lt;ion-select-option</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value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"q3"</a:t>
            </a:r>
            <a:r>
              <a:rPr lang="en-US" dirty="0">
                <a:solidFill>
                  <a:srgbClr val="800000"/>
                </a:solidFill>
                <a:latin typeface="Consolas" panose="020B0609020204030204" pitchFamily="49" charset="0"/>
              </a:rPr>
              <a:t>&gt;</a:t>
            </a:r>
            <a:r>
              <a:rPr lang="en-US" dirty="0">
                <a:solidFill>
                  <a:srgbClr val="000000"/>
                </a:solidFill>
                <a:latin typeface="Consolas" panose="020B0609020204030204" pitchFamily="49" charset="0"/>
              </a:rPr>
              <a:t>Delegate</a:t>
            </a:r>
            <a:r>
              <a:rPr lang="en-US" dirty="0">
                <a:solidFill>
                  <a:srgbClr val="800000"/>
                </a:solidFill>
                <a:latin typeface="Consolas" panose="020B0609020204030204" pitchFamily="49" charset="0"/>
              </a:rPr>
              <a:t>&lt;/ion-select-option&gt;</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&lt;ion-select-option</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value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"q4"</a:t>
            </a:r>
            <a:r>
              <a:rPr lang="en-US" dirty="0">
                <a:solidFill>
                  <a:srgbClr val="800000"/>
                </a:solidFill>
                <a:latin typeface="Consolas" panose="020B0609020204030204" pitchFamily="49" charset="0"/>
              </a:rPr>
              <a:t>&gt;</a:t>
            </a:r>
            <a:r>
              <a:rPr lang="en-US" dirty="0" err="1">
                <a:solidFill>
                  <a:srgbClr val="000000"/>
                </a:solidFill>
                <a:latin typeface="Consolas" panose="020B0609020204030204" pitchFamily="49" charset="0"/>
              </a:rPr>
              <a:t>Dont</a:t>
            </a:r>
            <a:r>
              <a:rPr lang="en-US" dirty="0">
                <a:solidFill>
                  <a:srgbClr val="000000"/>
                </a:solidFill>
                <a:latin typeface="Consolas" panose="020B0609020204030204" pitchFamily="49" charset="0"/>
              </a:rPr>
              <a:t> do</a:t>
            </a:r>
            <a:r>
              <a:rPr lang="en-US" dirty="0">
                <a:solidFill>
                  <a:srgbClr val="800000"/>
                </a:solidFill>
                <a:latin typeface="Consolas" panose="020B0609020204030204" pitchFamily="49" charset="0"/>
              </a:rPr>
              <a:t>&lt;/ion-select-option&gt;</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&lt;/ion-select&gt;</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&lt;/ion-item&gt;</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&lt;/ion-col&gt;</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&lt;/ion-row&gt;</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&lt;ion-button</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expand</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"block"</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fill</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"outline"</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(click)</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addTodo</a:t>
            </a:r>
            <a:r>
              <a:rPr lang="en-US" dirty="0">
                <a:solidFill>
                  <a:srgbClr val="0000FF"/>
                </a:solidFill>
                <a:latin typeface="Consolas" panose="020B0609020204030204" pitchFamily="49" charset="0"/>
              </a:rPr>
              <a:t>()"</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&lt;ion-icon</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name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"add"</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slot</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"start"</a:t>
            </a:r>
            <a:r>
              <a:rPr lang="en-US" dirty="0">
                <a:solidFill>
                  <a:srgbClr val="800000"/>
                </a:solidFill>
                <a:latin typeface="Consolas" panose="020B0609020204030204" pitchFamily="49" charset="0"/>
              </a:rPr>
              <a:t>&gt;&lt;/ion-icon&gt;</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Add </a:t>
            </a:r>
            <a:r>
              <a:rPr lang="en-US" dirty="0" err="1">
                <a:solidFill>
                  <a:srgbClr val="000000"/>
                </a:solidFill>
                <a:latin typeface="Consolas" panose="020B0609020204030204" pitchFamily="49" charset="0"/>
              </a:rPr>
              <a:t>Todo</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&lt;/ion-button</a:t>
            </a:r>
            <a:r>
              <a:rPr lang="en-US" dirty="0" smtClean="0">
                <a:solidFill>
                  <a:srgbClr val="800000"/>
                </a:solidFill>
                <a:latin typeface="Consolas" panose="020B0609020204030204" pitchFamily="49" charset="0"/>
              </a:rPr>
              <a:t>&gt;</a:t>
            </a:r>
            <a:endParaRPr lang="en-US" dirty="0"/>
          </a:p>
        </p:txBody>
      </p:sp>
    </p:spTree>
    <p:extLst>
      <p:ext uri="{BB962C8B-B14F-4D97-AF65-F5344CB8AC3E}">
        <p14:creationId xmlns:p14="http://schemas.microsoft.com/office/powerpoint/2010/main" val="7136111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Home.html</a:t>
            </a:r>
            <a:endParaRPr lang="en-US" dirty="0"/>
          </a:p>
        </p:txBody>
      </p:sp>
      <p:sp>
        <p:nvSpPr>
          <p:cNvPr id="3" name="Content Placeholder 2"/>
          <p:cNvSpPr>
            <a:spLocks noGrp="1"/>
          </p:cNvSpPr>
          <p:nvPr>
            <p:ph idx="1"/>
          </p:nvPr>
        </p:nvSpPr>
        <p:spPr>
          <a:xfrm>
            <a:off x="457200" y="1600200"/>
            <a:ext cx="7620000" cy="3962400"/>
          </a:xfrm>
        </p:spPr>
        <p:txBody>
          <a:bodyPr>
            <a:normAutofit fontScale="92500" lnSpcReduction="10000"/>
          </a:bodyPr>
          <a:lstStyle/>
          <a:p>
            <a:pPr marL="114300" indent="0">
              <a:buNone/>
            </a:pPr>
            <a:r>
              <a:rPr lang="en-US" sz="1300" dirty="0" smtClean="0">
                <a:solidFill>
                  <a:srgbClr val="800000"/>
                </a:solidFill>
                <a:latin typeface="Consolas" panose="020B0609020204030204" pitchFamily="49" charset="0"/>
              </a:rPr>
              <a:t>&lt;</a:t>
            </a:r>
            <a:r>
              <a:rPr lang="en-US" sz="1300" dirty="0">
                <a:solidFill>
                  <a:srgbClr val="800000"/>
                </a:solidFill>
                <a:latin typeface="Consolas" panose="020B0609020204030204" pitchFamily="49" charset="0"/>
              </a:rPr>
              <a:t>ion-row</a:t>
            </a:r>
            <a:r>
              <a:rPr lang="en-US" sz="1300" dirty="0">
                <a:solidFill>
                  <a:srgbClr val="000000"/>
                </a:solidFill>
                <a:latin typeface="Consolas" panose="020B0609020204030204" pitchFamily="49" charset="0"/>
              </a:rPr>
              <a:t> </a:t>
            </a:r>
            <a:r>
              <a:rPr lang="en-US" sz="1300" dirty="0">
                <a:solidFill>
                  <a:srgbClr val="FF0000"/>
                </a:solidFill>
                <a:latin typeface="Consolas" panose="020B0609020204030204" pitchFamily="49" charset="0"/>
              </a:rPr>
              <a:t>no-padding</a:t>
            </a:r>
            <a:r>
              <a:rPr lang="en-US" sz="1300" dirty="0">
                <a:solidFill>
                  <a:srgbClr val="000000"/>
                </a:solidFill>
                <a:latin typeface="Consolas" panose="020B0609020204030204" pitchFamily="49" charset="0"/>
              </a:rPr>
              <a:t> </a:t>
            </a:r>
            <a:r>
              <a:rPr lang="en-US" sz="1300" dirty="0">
                <a:solidFill>
                  <a:srgbClr val="FF0000"/>
                </a:solidFill>
                <a:latin typeface="Consolas" panose="020B0609020204030204" pitchFamily="49" charset="0"/>
              </a:rPr>
              <a:t>class</a:t>
            </a:r>
            <a:r>
              <a:rPr lang="en-US" sz="1300" dirty="0">
                <a:solidFill>
                  <a:srgbClr val="000000"/>
                </a:solidFill>
                <a:latin typeface="Consolas" panose="020B0609020204030204" pitchFamily="49" charset="0"/>
              </a:rPr>
              <a:t>=</a:t>
            </a:r>
            <a:r>
              <a:rPr lang="en-US" sz="1300" dirty="0">
                <a:solidFill>
                  <a:srgbClr val="0000FF"/>
                </a:solidFill>
                <a:latin typeface="Consolas" panose="020B0609020204030204" pitchFamily="49" charset="0"/>
              </a:rPr>
              <a:t>"matrix"</a:t>
            </a:r>
            <a:r>
              <a:rPr lang="en-US" sz="1300" dirty="0">
                <a:solidFill>
                  <a:srgbClr val="800000"/>
                </a:solidFill>
                <a:latin typeface="Consolas" panose="020B0609020204030204" pitchFamily="49" charset="0"/>
              </a:rPr>
              <a:t>&gt;</a:t>
            </a:r>
            <a:endParaRPr lang="en-US" sz="1300" dirty="0">
              <a:solidFill>
                <a:srgbClr val="000000"/>
              </a:solidFill>
              <a:latin typeface="Consolas" panose="020B0609020204030204" pitchFamily="49" charset="0"/>
            </a:endParaRPr>
          </a:p>
          <a:p>
            <a:pPr marL="114300" indent="0">
              <a:buNone/>
            </a:pPr>
            <a:r>
              <a:rPr lang="en-US" sz="1300" dirty="0">
                <a:solidFill>
                  <a:srgbClr val="000000"/>
                </a:solidFill>
                <a:latin typeface="Consolas" panose="020B0609020204030204" pitchFamily="49" charset="0"/>
              </a:rPr>
              <a:t>  </a:t>
            </a:r>
            <a:r>
              <a:rPr lang="en-US" sz="1300" dirty="0">
                <a:solidFill>
                  <a:srgbClr val="800000"/>
                </a:solidFill>
                <a:latin typeface="Consolas" panose="020B0609020204030204" pitchFamily="49" charset="0"/>
              </a:rPr>
              <a:t>&lt;ion-col</a:t>
            </a:r>
            <a:r>
              <a:rPr lang="en-US" sz="1300" dirty="0">
                <a:solidFill>
                  <a:srgbClr val="000000"/>
                </a:solidFill>
                <a:latin typeface="Consolas" panose="020B0609020204030204" pitchFamily="49" charset="0"/>
              </a:rPr>
              <a:t> </a:t>
            </a:r>
            <a:r>
              <a:rPr lang="en-US" sz="1300" dirty="0">
                <a:solidFill>
                  <a:srgbClr val="FF0000"/>
                </a:solidFill>
                <a:latin typeface="Consolas" panose="020B0609020204030204" pitchFamily="49" charset="0"/>
              </a:rPr>
              <a:t>size</a:t>
            </a:r>
            <a:r>
              <a:rPr lang="en-US" sz="1300" dirty="0">
                <a:solidFill>
                  <a:srgbClr val="000000"/>
                </a:solidFill>
                <a:latin typeface="Consolas" panose="020B0609020204030204" pitchFamily="49" charset="0"/>
              </a:rPr>
              <a:t>=</a:t>
            </a:r>
            <a:r>
              <a:rPr lang="en-US" sz="1300" dirty="0">
                <a:solidFill>
                  <a:srgbClr val="0000FF"/>
                </a:solidFill>
                <a:latin typeface="Consolas" panose="020B0609020204030204" pitchFamily="49" charset="0"/>
              </a:rPr>
              <a:t>"6"</a:t>
            </a:r>
            <a:r>
              <a:rPr lang="en-US" sz="1300" dirty="0">
                <a:solidFill>
                  <a:srgbClr val="000000"/>
                </a:solidFill>
                <a:latin typeface="Consolas" panose="020B0609020204030204" pitchFamily="49" charset="0"/>
              </a:rPr>
              <a:t> </a:t>
            </a:r>
            <a:r>
              <a:rPr lang="en-US" sz="1300" dirty="0">
                <a:solidFill>
                  <a:srgbClr val="FF0000"/>
                </a:solidFill>
                <a:latin typeface="Consolas" panose="020B0609020204030204" pitchFamily="49" charset="0"/>
              </a:rPr>
              <a:t>class</a:t>
            </a:r>
            <a:r>
              <a:rPr lang="en-US" sz="1300" dirty="0">
                <a:solidFill>
                  <a:srgbClr val="000000"/>
                </a:solidFill>
                <a:latin typeface="Consolas" panose="020B0609020204030204" pitchFamily="49" charset="0"/>
              </a:rPr>
              <a:t>=</a:t>
            </a:r>
            <a:r>
              <a:rPr lang="en-US" sz="1300" dirty="0">
                <a:solidFill>
                  <a:srgbClr val="0000FF"/>
                </a:solidFill>
                <a:latin typeface="Consolas" panose="020B0609020204030204" pitchFamily="49" charset="0"/>
              </a:rPr>
              <a:t>"q1"</a:t>
            </a:r>
            <a:r>
              <a:rPr lang="en-US" sz="1300" dirty="0">
                <a:solidFill>
                  <a:srgbClr val="800000"/>
                </a:solidFill>
                <a:latin typeface="Consolas" panose="020B0609020204030204" pitchFamily="49" charset="0"/>
              </a:rPr>
              <a:t>&gt;</a:t>
            </a:r>
            <a:endParaRPr lang="en-US" sz="1300" dirty="0">
              <a:solidFill>
                <a:srgbClr val="000000"/>
              </a:solidFill>
              <a:latin typeface="Consolas" panose="020B0609020204030204" pitchFamily="49" charset="0"/>
            </a:endParaRPr>
          </a:p>
          <a:p>
            <a:pPr marL="114300" indent="0">
              <a:buNone/>
            </a:pPr>
            <a:r>
              <a:rPr lang="en-US" sz="1300" dirty="0">
                <a:solidFill>
                  <a:srgbClr val="000000"/>
                </a:solidFill>
                <a:latin typeface="Consolas" panose="020B0609020204030204" pitchFamily="49" charset="0"/>
              </a:rPr>
              <a:t>   </a:t>
            </a:r>
            <a:r>
              <a:rPr lang="en-US" sz="1300" dirty="0">
                <a:solidFill>
                  <a:srgbClr val="800000"/>
                </a:solidFill>
                <a:latin typeface="Consolas" panose="020B0609020204030204" pitchFamily="49" charset="0"/>
              </a:rPr>
              <a:t>&lt;div</a:t>
            </a:r>
            <a:r>
              <a:rPr lang="en-US" sz="1300" dirty="0">
                <a:solidFill>
                  <a:srgbClr val="000000"/>
                </a:solidFill>
                <a:latin typeface="Consolas" panose="020B0609020204030204" pitchFamily="49" charset="0"/>
              </a:rPr>
              <a:t> </a:t>
            </a:r>
            <a:r>
              <a:rPr lang="en-US" sz="1300" dirty="0">
                <a:solidFill>
                  <a:srgbClr val="FF0000"/>
                </a:solidFill>
                <a:latin typeface="Consolas" panose="020B0609020204030204" pitchFamily="49" charset="0"/>
              </a:rPr>
              <a:t>class</a:t>
            </a:r>
            <a:r>
              <a:rPr lang="en-US" sz="1300" dirty="0">
                <a:solidFill>
                  <a:srgbClr val="000000"/>
                </a:solidFill>
                <a:latin typeface="Consolas" panose="020B0609020204030204" pitchFamily="49" charset="0"/>
              </a:rPr>
              <a:t>=</a:t>
            </a:r>
            <a:r>
              <a:rPr lang="en-US" sz="1300" dirty="0">
                <a:solidFill>
                  <a:srgbClr val="0000FF"/>
                </a:solidFill>
                <a:latin typeface="Consolas" panose="020B0609020204030204" pitchFamily="49" charset="0"/>
              </a:rPr>
              <a:t>"q-header"</a:t>
            </a:r>
            <a:r>
              <a:rPr lang="en-US" sz="1300" dirty="0">
                <a:solidFill>
                  <a:srgbClr val="800000"/>
                </a:solidFill>
                <a:latin typeface="Consolas" panose="020B0609020204030204" pitchFamily="49" charset="0"/>
              </a:rPr>
              <a:t>&gt;</a:t>
            </a:r>
            <a:r>
              <a:rPr lang="en-US" sz="1300" dirty="0">
                <a:solidFill>
                  <a:srgbClr val="000000"/>
                </a:solidFill>
                <a:latin typeface="Consolas" panose="020B0609020204030204" pitchFamily="49" charset="0"/>
              </a:rPr>
              <a:t>Do</a:t>
            </a:r>
            <a:r>
              <a:rPr lang="en-US" sz="1300" dirty="0">
                <a:solidFill>
                  <a:srgbClr val="800000"/>
                </a:solidFill>
                <a:latin typeface="Consolas" panose="020B0609020204030204" pitchFamily="49" charset="0"/>
              </a:rPr>
              <a:t>&lt;/div&gt;</a:t>
            </a:r>
            <a:endParaRPr lang="en-US" sz="1300" dirty="0">
              <a:solidFill>
                <a:srgbClr val="000000"/>
              </a:solidFill>
              <a:latin typeface="Consolas" panose="020B0609020204030204" pitchFamily="49" charset="0"/>
            </a:endParaRPr>
          </a:p>
          <a:p>
            <a:pPr marL="114300" indent="0">
              <a:buNone/>
            </a:pPr>
            <a:r>
              <a:rPr lang="en-US" sz="1300" dirty="0">
                <a:solidFill>
                  <a:srgbClr val="000000"/>
                </a:solidFill>
                <a:latin typeface="Consolas" panose="020B0609020204030204" pitchFamily="49" charset="0"/>
              </a:rPr>
              <a:t>    </a:t>
            </a:r>
            <a:r>
              <a:rPr lang="en-US" sz="1300" dirty="0">
                <a:solidFill>
                  <a:srgbClr val="800000"/>
                </a:solidFill>
                <a:latin typeface="Consolas" panose="020B0609020204030204" pitchFamily="49" charset="0"/>
              </a:rPr>
              <a:t>&lt;ion-list</a:t>
            </a:r>
            <a:r>
              <a:rPr lang="en-US" sz="1300" dirty="0">
                <a:solidFill>
                  <a:srgbClr val="000000"/>
                </a:solidFill>
                <a:latin typeface="Consolas" panose="020B0609020204030204" pitchFamily="49" charset="0"/>
              </a:rPr>
              <a:t> </a:t>
            </a:r>
            <a:r>
              <a:rPr lang="en-US" sz="1300" dirty="0" err="1">
                <a:solidFill>
                  <a:srgbClr val="FF0000"/>
                </a:solidFill>
                <a:latin typeface="Consolas" panose="020B0609020204030204" pitchFamily="49" charset="0"/>
              </a:rPr>
              <a:t>dragula</a:t>
            </a:r>
            <a:r>
              <a:rPr lang="en-US" sz="1300" dirty="0">
                <a:solidFill>
                  <a:srgbClr val="000000"/>
                </a:solidFill>
                <a:latin typeface="Consolas" panose="020B0609020204030204" pitchFamily="49" charset="0"/>
              </a:rPr>
              <a:t>=</a:t>
            </a:r>
            <a:r>
              <a:rPr lang="en-US" sz="1300" dirty="0">
                <a:solidFill>
                  <a:srgbClr val="0000FF"/>
                </a:solidFill>
                <a:latin typeface="Consolas" panose="020B0609020204030204" pitchFamily="49" charset="0"/>
              </a:rPr>
              <a:t>"bag"</a:t>
            </a:r>
            <a:r>
              <a:rPr lang="en-US" sz="1300" dirty="0">
                <a:solidFill>
                  <a:srgbClr val="000000"/>
                </a:solidFill>
                <a:latin typeface="Consolas" panose="020B0609020204030204" pitchFamily="49" charset="0"/>
              </a:rPr>
              <a:t> </a:t>
            </a:r>
            <a:r>
              <a:rPr lang="en-US" sz="1300" dirty="0">
                <a:solidFill>
                  <a:srgbClr val="FF0000"/>
                </a:solidFill>
                <a:latin typeface="Consolas" panose="020B0609020204030204" pitchFamily="49" charset="0"/>
              </a:rPr>
              <a:t>[(</a:t>
            </a:r>
            <a:r>
              <a:rPr lang="en-US" sz="1300" dirty="0" err="1">
                <a:solidFill>
                  <a:srgbClr val="FF0000"/>
                </a:solidFill>
                <a:latin typeface="Consolas" panose="020B0609020204030204" pitchFamily="49" charset="0"/>
              </a:rPr>
              <a:t>dragulaModel</a:t>
            </a:r>
            <a:r>
              <a:rPr lang="en-US" sz="1300" dirty="0">
                <a:solidFill>
                  <a:srgbClr val="FF0000"/>
                </a:solidFill>
                <a:latin typeface="Consolas" panose="020B0609020204030204" pitchFamily="49" charset="0"/>
              </a:rPr>
              <a:t>)]</a:t>
            </a:r>
            <a:r>
              <a:rPr lang="en-US" sz="1300" dirty="0">
                <a:solidFill>
                  <a:srgbClr val="000000"/>
                </a:solidFill>
                <a:latin typeface="Consolas" panose="020B0609020204030204" pitchFamily="49" charset="0"/>
              </a:rPr>
              <a:t>=</a:t>
            </a:r>
            <a:r>
              <a:rPr lang="en-US" sz="1300" dirty="0">
                <a:solidFill>
                  <a:srgbClr val="0000FF"/>
                </a:solidFill>
                <a:latin typeface="Consolas" panose="020B0609020204030204" pitchFamily="49" charset="0"/>
              </a:rPr>
              <a:t>"q1"</a:t>
            </a:r>
            <a:r>
              <a:rPr lang="en-US" sz="1300" dirty="0">
                <a:solidFill>
                  <a:srgbClr val="000000"/>
                </a:solidFill>
                <a:latin typeface="Consolas" panose="020B0609020204030204" pitchFamily="49" charset="0"/>
              </a:rPr>
              <a:t> </a:t>
            </a:r>
            <a:r>
              <a:rPr lang="en-US" sz="1300" dirty="0">
                <a:solidFill>
                  <a:srgbClr val="FF0000"/>
                </a:solidFill>
                <a:latin typeface="Consolas" panose="020B0609020204030204" pitchFamily="49" charset="0"/>
              </a:rPr>
              <a:t>lines</a:t>
            </a:r>
            <a:r>
              <a:rPr lang="en-US" sz="1300" dirty="0">
                <a:solidFill>
                  <a:srgbClr val="000000"/>
                </a:solidFill>
                <a:latin typeface="Consolas" panose="020B0609020204030204" pitchFamily="49" charset="0"/>
              </a:rPr>
              <a:t>=</a:t>
            </a:r>
            <a:r>
              <a:rPr lang="en-US" sz="1300" dirty="0">
                <a:solidFill>
                  <a:srgbClr val="0000FF"/>
                </a:solidFill>
                <a:latin typeface="Consolas" panose="020B0609020204030204" pitchFamily="49" charset="0"/>
              </a:rPr>
              <a:t>"none"</a:t>
            </a:r>
            <a:r>
              <a:rPr lang="en-US" sz="1300" dirty="0">
                <a:solidFill>
                  <a:srgbClr val="800000"/>
                </a:solidFill>
                <a:latin typeface="Consolas" panose="020B0609020204030204" pitchFamily="49" charset="0"/>
              </a:rPr>
              <a:t>&gt;</a:t>
            </a:r>
            <a:endParaRPr lang="en-US" sz="1300" dirty="0">
              <a:solidFill>
                <a:srgbClr val="000000"/>
              </a:solidFill>
              <a:latin typeface="Consolas" panose="020B0609020204030204" pitchFamily="49" charset="0"/>
            </a:endParaRPr>
          </a:p>
          <a:p>
            <a:pPr marL="114300" indent="0">
              <a:buNone/>
            </a:pPr>
            <a:r>
              <a:rPr lang="en-US" sz="1300" dirty="0">
                <a:solidFill>
                  <a:srgbClr val="000000"/>
                </a:solidFill>
                <a:latin typeface="Consolas" panose="020B0609020204030204" pitchFamily="49" charset="0"/>
              </a:rPr>
              <a:t>    </a:t>
            </a:r>
            <a:r>
              <a:rPr lang="en-US" sz="1300" dirty="0">
                <a:solidFill>
                  <a:srgbClr val="800000"/>
                </a:solidFill>
                <a:latin typeface="Consolas" panose="020B0609020204030204" pitchFamily="49" charset="0"/>
              </a:rPr>
              <a:t>&lt;ion-item</a:t>
            </a:r>
            <a:r>
              <a:rPr lang="en-US" sz="1300" dirty="0">
                <a:solidFill>
                  <a:srgbClr val="000000"/>
                </a:solidFill>
                <a:latin typeface="Consolas" panose="020B0609020204030204" pitchFamily="49" charset="0"/>
              </a:rPr>
              <a:t> </a:t>
            </a:r>
            <a:r>
              <a:rPr lang="en-US" sz="1300" dirty="0">
                <a:solidFill>
                  <a:srgbClr val="FF0000"/>
                </a:solidFill>
                <a:latin typeface="Consolas" panose="020B0609020204030204" pitchFamily="49" charset="0"/>
              </a:rPr>
              <a:t>*</a:t>
            </a:r>
            <a:r>
              <a:rPr lang="en-US" sz="1300" dirty="0" err="1">
                <a:solidFill>
                  <a:srgbClr val="FF0000"/>
                </a:solidFill>
                <a:latin typeface="Consolas" panose="020B0609020204030204" pitchFamily="49" charset="0"/>
              </a:rPr>
              <a:t>ngFor</a:t>
            </a:r>
            <a:r>
              <a:rPr lang="en-US" sz="1300" dirty="0">
                <a:solidFill>
                  <a:srgbClr val="000000"/>
                </a:solidFill>
                <a:latin typeface="Consolas" panose="020B0609020204030204" pitchFamily="49" charset="0"/>
              </a:rPr>
              <a:t>=</a:t>
            </a:r>
            <a:r>
              <a:rPr lang="en-US" sz="1300" dirty="0">
                <a:solidFill>
                  <a:srgbClr val="0000FF"/>
                </a:solidFill>
                <a:latin typeface="Consolas" panose="020B0609020204030204" pitchFamily="49" charset="0"/>
              </a:rPr>
              <a:t>"let item of q1"</a:t>
            </a:r>
            <a:r>
              <a:rPr lang="en-US" sz="1300" dirty="0">
                <a:solidFill>
                  <a:srgbClr val="000000"/>
                </a:solidFill>
                <a:latin typeface="Consolas" panose="020B0609020204030204" pitchFamily="49" charset="0"/>
              </a:rPr>
              <a:t> </a:t>
            </a:r>
            <a:r>
              <a:rPr lang="en-US" sz="1300" dirty="0">
                <a:solidFill>
                  <a:srgbClr val="FF0000"/>
                </a:solidFill>
                <a:latin typeface="Consolas" panose="020B0609020204030204" pitchFamily="49" charset="0"/>
              </a:rPr>
              <a:t>[color]</a:t>
            </a:r>
            <a:r>
              <a:rPr lang="en-US" sz="1300" dirty="0">
                <a:solidFill>
                  <a:srgbClr val="000000"/>
                </a:solidFill>
                <a:latin typeface="Consolas" panose="020B0609020204030204" pitchFamily="49" charset="0"/>
              </a:rPr>
              <a:t>=</a:t>
            </a:r>
            <a:r>
              <a:rPr lang="en-US" sz="1300" dirty="0">
                <a:solidFill>
                  <a:srgbClr val="0000FF"/>
                </a:solidFill>
                <a:latin typeface="Consolas" panose="020B0609020204030204" pitchFamily="49" charset="0"/>
              </a:rPr>
              <a:t>"</a:t>
            </a:r>
            <a:r>
              <a:rPr lang="en-US" sz="1300" dirty="0" err="1">
                <a:solidFill>
                  <a:srgbClr val="0000FF"/>
                </a:solidFill>
                <a:latin typeface="Consolas" panose="020B0609020204030204" pitchFamily="49" charset="0"/>
              </a:rPr>
              <a:t>item.color</a:t>
            </a:r>
            <a:r>
              <a:rPr lang="en-US" sz="1300" dirty="0">
                <a:solidFill>
                  <a:srgbClr val="0000FF"/>
                </a:solidFill>
                <a:latin typeface="Consolas" panose="020B0609020204030204" pitchFamily="49" charset="0"/>
              </a:rPr>
              <a:t>"</a:t>
            </a:r>
            <a:r>
              <a:rPr lang="en-US" sz="1300" dirty="0">
                <a:solidFill>
                  <a:srgbClr val="000000"/>
                </a:solidFill>
                <a:latin typeface="Consolas" panose="020B0609020204030204" pitchFamily="49" charset="0"/>
              </a:rPr>
              <a:t> </a:t>
            </a:r>
            <a:r>
              <a:rPr lang="en-US" sz="1300" dirty="0">
                <a:solidFill>
                  <a:srgbClr val="FF0000"/>
                </a:solidFill>
                <a:latin typeface="Consolas" panose="020B0609020204030204" pitchFamily="49" charset="0"/>
              </a:rPr>
              <a:t>expand</a:t>
            </a:r>
            <a:r>
              <a:rPr lang="en-US" sz="1300" dirty="0">
                <a:solidFill>
                  <a:srgbClr val="000000"/>
                </a:solidFill>
                <a:latin typeface="Consolas" panose="020B0609020204030204" pitchFamily="49" charset="0"/>
              </a:rPr>
              <a:t>=</a:t>
            </a:r>
            <a:r>
              <a:rPr lang="en-US" sz="1300" dirty="0">
                <a:solidFill>
                  <a:srgbClr val="0000FF"/>
                </a:solidFill>
                <a:latin typeface="Consolas" panose="020B0609020204030204" pitchFamily="49" charset="0"/>
              </a:rPr>
              <a:t>"block"</a:t>
            </a:r>
            <a:r>
              <a:rPr lang="en-US" sz="1300" dirty="0">
                <a:solidFill>
                  <a:srgbClr val="000000"/>
                </a:solidFill>
                <a:latin typeface="Consolas" panose="020B0609020204030204" pitchFamily="49" charset="0"/>
              </a:rPr>
              <a:t> </a:t>
            </a:r>
            <a:r>
              <a:rPr lang="en-US" sz="1300" dirty="0">
                <a:solidFill>
                  <a:srgbClr val="FF0000"/>
                </a:solidFill>
                <a:latin typeface="Consolas" panose="020B0609020204030204" pitchFamily="49" charset="0"/>
              </a:rPr>
              <a:t>text-wrap</a:t>
            </a:r>
            <a:r>
              <a:rPr lang="en-US" sz="1300" dirty="0">
                <a:solidFill>
                  <a:srgbClr val="800000"/>
                </a:solidFill>
                <a:latin typeface="Consolas" panose="020B0609020204030204" pitchFamily="49" charset="0"/>
              </a:rPr>
              <a:t>&gt;</a:t>
            </a:r>
            <a:endParaRPr lang="en-US" sz="1300" dirty="0">
              <a:solidFill>
                <a:srgbClr val="000000"/>
              </a:solidFill>
              <a:latin typeface="Consolas" panose="020B0609020204030204" pitchFamily="49" charset="0"/>
            </a:endParaRPr>
          </a:p>
          <a:p>
            <a:pPr marL="114300" indent="0">
              <a:buNone/>
            </a:pPr>
            <a:r>
              <a:rPr lang="en-US" sz="1300" dirty="0">
                <a:solidFill>
                  <a:srgbClr val="000000"/>
                </a:solidFill>
                <a:latin typeface="Consolas" panose="020B0609020204030204" pitchFamily="49" charset="0"/>
              </a:rPr>
              <a:t>         {{ </a:t>
            </a:r>
            <a:r>
              <a:rPr lang="en-US" sz="1300" dirty="0" err="1">
                <a:solidFill>
                  <a:srgbClr val="000000"/>
                </a:solidFill>
                <a:latin typeface="Consolas" panose="020B0609020204030204" pitchFamily="49" charset="0"/>
              </a:rPr>
              <a:t>item.value</a:t>
            </a:r>
            <a:r>
              <a:rPr lang="en-US" sz="1300" dirty="0">
                <a:solidFill>
                  <a:srgbClr val="000000"/>
                </a:solidFill>
                <a:latin typeface="Consolas" panose="020B0609020204030204" pitchFamily="49" charset="0"/>
              </a:rPr>
              <a:t> }}</a:t>
            </a:r>
          </a:p>
          <a:p>
            <a:pPr marL="114300" indent="0">
              <a:buNone/>
            </a:pPr>
            <a:r>
              <a:rPr lang="en-US" sz="1300" dirty="0">
                <a:solidFill>
                  <a:srgbClr val="000000"/>
                </a:solidFill>
                <a:latin typeface="Consolas" panose="020B0609020204030204" pitchFamily="49" charset="0"/>
              </a:rPr>
              <a:t>     </a:t>
            </a:r>
            <a:r>
              <a:rPr lang="en-US" sz="1300" dirty="0">
                <a:solidFill>
                  <a:srgbClr val="800000"/>
                </a:solidFill>
                <a:latin typeface="Consolas" panose="020B0609020204030204" pitchFamily="49" charset="0"/>
              </a:rPr>
              <a:t>&lt;/ion-item&gt;</a:t>
            </a:r>
            <a:endParaRPr lang="en-US" sz="1300" dirty="0">
              <a:solidFill>
                <a:srgbClr val="000000"/>
              </a:solidFill>
              <a:latin typeface="Consolas" panose="020B0609020204030204" pitchFamily="49" charset="0"/>
            </a:endParaRPr>
          </a:p>
          <a:p>
            <a:pPr marL="114300" indent="0">
              <a:buNone/>
            </a:pPr>
            <a:r>
              <a:rPr lang="en-US" sz="1300" dirty="0">
                <a:solidFill>
                  <a:srgbClr val="000000"/>
                </a:solidFill>
                <a:latin typeface="Consolas" panose="020B0609020204030204" pitchFamily="49" charset="0"/>
              </a:rPr>
              <a:t>    </a:t>
            </a:r>
            <a:r>
              <a:rPr lang="en-US" sz="1300" dirty="0">
                <a:solidFill>
                  <a:srgbClr val="800000"/>
                </a:solidFill>
                <a:latin typeface="Consolas" panose="020B0609020204030204" pitchFamily="49" charset="0"/>
              </a:rPr>
              <a:t>&lt;/ion-list&gt;</a:t>
            </a:r>
            <a:endParaRPr lang="en-US" sz="1300" dirty="0">
              <a:solidFill>
                <a:srgbClr val="000000"/>
              </a:solidFill>
              <a:latin typeface="Consolas" panose="020B0609020204030204" pitchFamily="49" charset="0"/>
            </a:endParaRPr>
          </a:p>
          <a:p>
            <a:pPr marL="114300" indent="0">
              <a:buNone/>
            </a:pPr>
            <a:r>
              <a:rPr lang="en-US" sz="1300" dirty="0">
                <a:solidFill>
                  <a:srgbClr val="000000"/>
                </a:solidFill>
                <a:latin typeface="Consolas" panose="020B0609020204030204" pitchFamily="49" charset="0"/>
              </a:rPr>
              <a:t>   </a:t>
            </a:r>
            <a:r>
              <a:rPr lang="en-US" sz="1300" dirty="0">
                <a:solidFill>
                  <a:srgbClr val="800000"/>
                </a:solidFill>
                <a:latin typeface="Consolas" panose="020B0609020204030204" pitchFamily="49" charset="0"/>
              </a:rPr>
              <a:t>&lt;/ion-col&gt;</a:t>
            </a:r>
            <a:endParaRPr lang="en-US" sz="1300" dirty="0">
              <a:solidFill>
                <a:srgbClr val="000000"/>
              </a:solidFill>
              <a:latin typeface="Consolas" panose="020B0609020204030204" pitchFamily="49" charset="0"/>
            </a:endParaRPr>
          </a:p>
          <a:p>
            <a:pPr marL="114300" indent="0">
              <a:buNone/>
            </a:pPr>
            <a:r>
              <a:rPr lang="en-US" sz="1300" dirty="0">
                <a:solidFill>
                  <a:srgbClr val="000000"/>
                </a:solidFill>
                <a:latin typeface="Consolas" panose="020B0609020204030204" pitchFamily="49" charset="0"/>
              </a:rPr>
              <a:t> </a:t>
            </a:r>
          </a:p>
          <a:p>
            <a:pPr marL="114300" indent="0">
              <a:buNone/>
            </a:pPr>
            <a:r>
              <a:rPr lang="en-US" sz="1300" dirty="0" smtClean="0">
                <a:solidFill>
                  <a:srgbClr val="800000"/>
                </a:solidFill>
                <a:latin typeface="Consolas" panose="020B0609020204030204" pitchFamily="49" charset="0"/>
              </a:rPr>
              <a:t>   &lt;</a:t>
            </a:r>
            <a:r>
              <a:rPr lang="en-US" sz="1300" dirty="0">
                <a:solidFill>
                  <a:srgbClr val="800000"/>
                </a:solidFill>
                <a:latin typeface="Consolas" panose="020B0609020204030204" pitchFamily="49" charset="0"/>
              </a:rPr>
              <a:t>ion-col</a:t>
            </a:r>
            <a:r>
              <a:rPr lang="en-US" sz="1300" dirty="0">
                <a:solidFill>
                  <a:srgbClr val="000000"/>
                </a:solidFill>
                <a:latin typeface="Consolas" panose="020B0609020204030204" pitchFamily="49" charset="0"/>
              </a:rPr>
              <a:t> </a:t>
            </a:r>
            <a:r>
              <a:rPr lang="en-US" sz="1300" dirty="0">
                <a:solidFill>
                  <a:srgbClr val="FF0000"/>
                </a:solidFill>
                <a:latin typeface="Consolas" panose="020B0609020204030204" pitchFamily="49" charset="0"/>
              </a:rPr>
              <a:t>size</a:t>
            </a:r>
            <a:r>
              <a:rPr lang="en-US" sz="1300" dirty="0">
                <a:solidFill>
                  <a:srgbClr val="000000"/>
                </a:solidFill>
                <a:latin typeface="Consolas" panose="020B0609020204030204" pitchFamily="49" charset="0"/>
              </a:rPr>
              <a:t>=</a:t>
            </a:r>
            <a:r>
              <a:rPr lang="en-US" sz="1300" dirty="0">
                <a:solidFill>
                  <a:srgbClr val="0000FF"/>
                </a:solidFill>
                <a:latin typeface="Consolas" panose="020B0609020204030204" pitchFamily="49" charset="0"/>
              </a:rPr>
              <a:t>"6"</a:t>
            </a:r>
            <a:r>
              <a:rPr lang="en-US" sz="1300" dirty="0">
                <a:solidFill>
                  <a:srgbClr val="000000"/>
                </a:solidFill>
                <a:latin typeface="Consolas" panose="020B0609020204030204" pitchFamily="49" charset="0"/>
              </a:rPr>
              <a:t> </a:t>
            </a:r>
            <a:r>
              <a:rPr lang="en-US" sz="1300" dirty="0">
                <a:solidFill>
                  <a:srgbClr val="FF0000"/>
                </a:solidFill>
                <a:latin typeface="Consolas" panose="020B0609020204030204" pitchFamily="49" charset="0"/>
              </a:rPr>
              <a:t>class</a:t>
            </a:r>
            <a:r>
              <a:rPr lang="en-US" sz="1300" dirty="0">
                <a:solidFill>
                  <a:srgbClr val="000000"/>
                </a:solidFill>
                <a:latin typeface="Consolas" panose="020B0609020204030204" pitchFamily="49" charset="0"/>
              </a:rPr>
              <a:t>=</a:t>
            </a:r>
            <a:r>
              <a:rPr lang="en-US" sz="1300" dirty="0">
                <a:solidFill>
                  <a:srgbClr val="0000FF"/>
                </a:solidFill>
                <a:latin typeface="Consolas" panose="020B0609020204030204" pitchFamily="49" charset="0"/>
              </a:rPr>
              <a:t>"q2"</a:t>
            </a:r>
            <a:r>
              <a:rPr lang="en-US" sz="1300" dirty="0">
                <a:solidFill>
                  <a:srgbClr val="800000"/>
                </a:solidFill>
                <a:latin typeface="Consolas" panose="020B0609020204030204" pitchFamily="49" charset="0"/>
              </a:rPr>
              <a:t>&gt;</a:t>
            </a:r>
            <a:endParaRPr lang="en-US" sz="1300" dirty="0">
              <a:solidFill>
                <a:srgbClr val="000000"/>
              </a:solidFill>
              <a:latin typeface="Consolas" panose="020B0609020204030204" pitchFamily="49" charset="0"/>
            </a:endParaRPr>
          </a:p>
          <a:p>
            <a:pPr marL="114300" indent="0">
              <a:buNone/>
            </a:pPr>
            <a:r>
              <a:rPr lang="en-US" sz="1300" dirty="0">
                <a:solidFill>
                  <a:srgbClr val="000000"/>
                </a:solidFill>
                <a:latin typeface="Consolas" panose="020B0609020204030204" pitchFamily="49" charset="0"/>
              </a:rPr>
              <a:t>    </a:t>
            </a:r>
            <a:r>
              <a:rPr lang="en-US" sz="1300" dirty="0">
                <a:solidFill>
                  <a:srgbClr val="800000"/>
                </a:solidFill>
                <a:latin typeface="Consolas" panose="020B0609020204030204" pitchFamily="49" charset="0"/>
              </a:rPr>
              <a:t>&lt;div</a:t>
            </a:r>
            <a:r>
              <a:rPr lang="en-US" sz="1300" dirty="0">
                <a:solidFill>
                  <a:srgbClr val="000000"/>
                </a:solidFill>
                <a:latin typeface="Consolas" panose="020B0609020204030204" pitchFamily="49" charset="0"/>
              </a:rPr>
              <a:t> </a:t>
            </a:r>
            <a:r>
              <a:rPr lang="en-US" sz="1300" dirty="0">
                <a:solidFill>
                  <a:srgbClr val="FF0000"/>
                </a:solidFill>
                <a:latin typeface="Consolas" panose="020B0609020204030204" pitchFamily="49" charset="0"/>
              </a:rPr>
              <a:t>class</a:t>
            </a:r>
            <a:r>
              <a:rPr lang="en-US" sz="1300" dirty="0">
                <a:solidFill>
                  <a:srgbClr val="000000"/>
                </a:solidFill>
                <a:latin typeface="Consolas" panose="020B0609020204030204" pitchFamily="49" charset="0"/>
              </a:rPr>
              <a:t>=</a:t>
            </a:r>
            <a:r>
              <a:rPr lang="en-US" sz="1300" dirty="0">
                <a:solidFill>
                  <a:srgbClr val="0000FF"/>
                </a:solidFill>
                <a:latin typeface="Consolas" panose="020B0609020204030204" pitchFamily="49" charset="0"/>
              </a:rPr>
              <a:t>"q-header"</a:t>
            </a:r>
            <a:r>
              <a:rPr lang="en-US" sz="1300" dirty="0">
                <a:solidFill>
                  <a:srgbClr val="800000"/>
                </a:solidFill>
                <a:latin typeface="Consolas" panose="020B0609020204030204" pitchFamily="49" charset="0"/>
              </a:rPr>
              <a:t>&gt;</a:t>
            </a:r>
            <a:r>
              <a:rPr lang="en-US" sz="1300" dirty="0">
                <a:solidFill>
                  <a:srgbClr val="000000"/>
                </a:solidFill>
                <a:latin typeface="Consolas" panose="020B0609020204030204" pitchFamily="49" charset="0"/>
              </a:rPr>
              <a:t>Schedule</a:t>
            </a:r>
            <a:r>
              <a:rPr lang="en-US" sz="1300" dirty="0">
                <a:solidFill>
                  <a:srgbClr val="800000"/>
                </a:solidFill>
                <a:latin typeface="Consolas" panose="020B0609020204030204" pitchFamily="49" charset="0"/>
              </a:rPr>
              <a:t>&lt;/div&gt;</a:t>
            </a:r>
            <a:endParaRPr lang="en-US" sz="1300" dirty="0">
              <a:solidFill>
                <a:srgbClr val="000000"/>
              </a:solidFill>
              <a:latin typeface="Consolas" panose="020B0609020204030204" pitchFamily="49" charset="0"/>
            </a:endParaRPr>
          </a:p>
          <a:p>
            <a:pPr marL="114300" indent="0">
              <a:buNone/>
            </a:pPr>
            <a:r>
              <a:rPr lang="en-US" sz="1300" dirty="0">
                <a:solidFill>
                  <a:srgbClr val="000000"/>
                </a:solidFill>
                <a:latin typeface="Consolas" panose="020B0609020204030204" pitchFamily="49" charset="0"/>
              </a:rPr>
              <a:t>     </a:t>
            </a:r>
            <a:r>
              <a:rPr lang="en-US" sz="1300" dirty="0">
                <a:solidFill>
                  <a:srgbClr val="800000"/>
                </a:solidFill>
                <a:latin typeface="Consolas" panose="020B0609020204030204" pitchFamily="49" charset="0"/>
              </a:rPr>
              <a:t>&lt;ion-list</a:t>
            </a:r>
            <a:r>
              <a:rPr lang="en-US" sz="1300" dirty="0">
                <a:solidFill>
                  <a:srgbClr val="000000"/>
                </a:solidFill>
                <a:latin typeface="Consolas" panose="020B0609020204030204" pitchFamily="49" charset="0"/>
              </a:rPr>
              <a:t> </a:t>
            </a:r>
            <a:r>
              <a:rPr lang="en-US" sz="1300" dirty="0" err="1">
                <a:solidFill>
                  <a:srgbClr val="FF0000"/>
                </a:solidFill>
                <a:latin typeface="Consolas" panose="020B0609020204030204" pitchFamily="49" charset="0"/>
              </a:rPr>
              <a:t>dragula</a:t>
            </a:r>
            <a:r>
              <a:rPr lang="en-US" sz="1300" dirty="0">
                <a:solidFill>
                  <a:srgbClr val="000000"/>
                </a:solidFill>
                <a:latin typeface="Consolas" panose="020B0609020204030204" pitchFamily="49" charset="0"/>
              </a:rPr>
              <a:t>=</a:t>
            </a:r>
            <a:r>
              <a:rPr lang="en-US" sz="1300" dirty="0">
                <a:solidFill>
                  <a:srgbClr val="0000FF"/>
                </a:solidFill>
                <a:latin typeface="Consolas" panose="020B0609020204030204" pitchFamily="49" charset="0"/>
              </a:rPr>
              <a:t>"bag"</a:t>
            </a:r>
            <a:r>
              <a:rPr lang="en-US" sz="1300" dirty="0">
                <a:solidFill>
                  <a:srgbClr val="000000"/>
                </a:solidFill>
                <a:latin typeface="Consolas" panose="020B0609020204030204" pitchFamily="49" charset="0"/>
              </a:rPr>
              <a:t> </a:t>
            </a:r>
            <a:r>
              <a:rPr lang="en-US" sz="1300" dirty="0">
                <a:solidFill>
                  <a:srgbClr val="FF0000"/>
                </a:solidFill>
                <a:latin typeface="Consolas" panose="020B0609020204030204" pitchFamily="49" charset="0"/>
              </a:rPr>
              <a:t>[(</a:t>
            </a:r>
            <a:r>
              <a:rPr lang="en-US" sz="1300" dirty="0" err="1">
                <a:solidFill>
                  <a:srgbClr val="FF0000"/>
                </a:solidFill>
                <a:latin typeface="Consolas" panose="020B0609020204030204" pitchFamily="49" charset="0"/>
              </a:rPr>
              <a:t>dragulaModel</a:t>
            </a:r>
            <a:r>
              <a:rPr lang="en-US" sz="1300" dirty="0">
                <a:solidFill>
                  <a:srgbClr val="FF0000"/>
                </a:solidFill>
                <a:latin typeface="Consolas" panose="020B0609020204030204" pitchFamily="49" charset="0"/>
              </a:rPr>
              <a:t>)]</a:t>
            </a:r>
            <a:r>
              <a:rPr lang="en-US" sz="1300" dirty="0">
                <a:solidFill>
                  <a:srgbClr val="000000"/>
                </a:solidFill>
                <a:latin typeface="Consolas" panose="020B0609020204030204" pitchFamily="49" charset="0"/>
              </a:rPr>
              <a:t>=</a:t>
            </a:r>
            <a:r>
              <a:rPr lang="en-US" sz="1300" dirty="0">
                <a:solidFill>
                  <a:srgbClr val="0000FF"/>
                </a:solidFill>
                <a:latin typeface="Consolas" panose="020B0609020204030204" pitchFamily="49" charset="0"/>
              </a:rPr>
              <a:t>"q2"</a:t>
            </a:r>
            <a:r>
              <a:rPr lang="en-US" sz="1300" dirty="0">
                <a:solidFill>
                  <a:srgbClr val="000000"/>
                </a:solidFill>
                <a:latin typeface="Consolas" panose="020B0609020204030204" pitchFamily="49" charset="0"/>
              </a:rPr>
              <a:t> </a:t>
            </a:r>
            <a:r>
              <a:rPr lang="en-US" sz="1300" dirty="0">
                <a:solidFill>
                  <a:srgbClr val="FF0000"/>
                </a:solidFill>
                <a:latin typeface="Consolas" panose="020B0609020204030204" pitchFamily="49" charset="0"/>
              </a:rPr>
              <a:t>lines</a:t>
            </a:r>
            <a:r>
              <a:rPr lang="en-US" sz="1300" dirty="0">
                <a:solidFill>
                  <a:srgbClr val="000000"/>
                </a:solidFill>
                <a:latin typeface="Consolas" panose="020B0609020204030204" pitchFamily="49" charset="0"/>
              </a:rPr>
              <a:t>=</a:t>
            </a:r>
            <a:r>
              <a:rPr lang="en-US" sz="1300" dirty="0">
                <a:solidFill>
                  <a:srgbClr val="0000FF"/>
                </a:solidFill>
                <a:latin typeface="Consolas" panose="020B0609020204030204" pitchFamily="49" charset="0"/>
              </a:rPr>
              <a:t>"none"</a:t>
            </a:r>
            <a:r>
              <a:rPr lang="en-US" sz="1300" dirty="0">
                <a:solidFill>
                  <a:srgbClr val="800000"/>
                </a:solidFill>
                <a:latin typeface="Consolas" panose="020B0609020204030204" pitchFamily="49" charset="0"/>
              </a:rPr>
              <a:t>&gt;</a:t>
            </a:r>
            <a:endParaRPr lang="en-US" sz="1300" dirty="0">
              <a:solidFill>
                <a:srgbClr val="000000"/>
              </a:solidFill>
              <a:latin typeface="Consolas" panose="020B0609020204030204" pitchFamily="49" charset="0"/>
            </a:endParaRPr>
          </a:p>
          <a:p>
            <a:pPr marL="114300" indent="0">
              <a:buNone/>
            </a:pPr>
            <a:r>
              <a:rPr lang="en-US" sz="1300" dirty="0">
                <a:solidFill>
                  <a:srgbClr val="000000"/>
                </a:solidFill>
                <a:latin typeface="Consolas" panose="020B0609020204030204" pitchFamily="49" charset="0"/>
              </a:rPr>
              <a:t>       </a:t>
            </a:r>
            <a:r>
              <a:rPr lang="en-US" sz="1300" dirty="0">
                <a:solidFill>
                  <a:srgbClr val="800000"/>
                </a:solidFill>
                <a:latin typeface="Consolas" panose="020B0609020204030204" pitchFamily="49" charset="0"/>
              </a:rPr>
              <a:t>&lt;ion-item</a:t>
            </a:r>
            <a:r>
              <a:rPr lang="en-US" sz="1300" dirty="0">
                <a:solidFill>
                  <a:srgbClr val="000000"/>
                </a:solidFill>
                <a:latin typeface="Consolas" panose="020B0609020204030204" pitchFamily="49" charset="0"/>
              </a:rPr>
              <a:t> </a:t>
            </a:r>
            <a:r>
              <a:rPr lang="en-US" sz="1300" dirty="0">
                <a:solidFill>
                  <a:srgbClr val="FF0000"/>
                </a:solidFill>
                <a:latin typeface="Consolas" panose="020B0609020204030204" pitchFamily="49" charset="0"/>
              </a:rPr>
              <a:t>*</a:t>
            </a:r>
            <a:r>
              <a:rPr lang="en-US" sz="1300" dirty="0" err="1">
                <a:solidFill>
                  <a:srgbClr val="FF0000"/>
                </a:solidFill>
                <a:latin typeface="Consolas" panose="020B0609020204030204" pitchFamily="49" charset="0"/>
              </a:rPr>
              <a:t>ngFor</a:t>
            </a:r>
            <a:r>
              <a:rPr lang="en-US" sz="1300" dirty="0">
                <a:solidFill>
                  <a:srgbClr val="000000"/>
                </a:solidFill>
                <a:latin typeface="Consolas" panose="020B0609020204030204" pitchFamily="49" charset="0"/>
              </a:rPr>
              <a:t>=</a:t>
            </a:r>
            <a:r>
              <a:rPr lang="en-US" sz="1300" dirty="0">
                <a:solidFill>
                  <a:srgbClr val="0000FF"/>
                </a:solidFill>
                <a:latin typeface="Consolas" panose="020B0609020204030204" pitchFamily="49" charset="0"/>
              </a:rPr>
              <a:t>"let item of q2"</a:t>
            </a:r>
            <a:r>
              <a:rPr lang="en-US" sz="1300" dirty="0">
                <a:solidFill>
                  <a:srgbClr val="000000"/>
                </a:solidFill>
                <a:latin typeface="Consolas" panose="020B0609020204030204" pitchFamily="49" charset="0"/>
              </a:rPr>
              <a:t> </a:t>
            </a:r>
            <a:r>
              <a:rPr lang="en-US" sz="1300" dirty="0">
                <a:solidFill>
                  <a:srgbClr val="FF0000"/>
                </a:solidFill>
                <a:latin typeface="Consolas" panose="020B0609020204030204" pitchFamily="49" charset="0"/>
              </a:rPr>
              <a:t>[color]</a:t>
            </a:r>
            <a:r>
              <a:rPr lang="en-US" sz="1300" dirty="0">
                <a:solidFill>
                  <a:srgbClr val="000000"/>
                </a:solidFill>
                <a:latin typeface="Consolas" panose="020B0609020204030204" pitchFamily="49" charset="0"/>
              </a:rPr>
              <a:t>=</a:t>
            </a:r>
            <a:r>
              <a:rPr lang="en-US" sz="1300" dirty="0">
                <a:solidFill>
                  <a:srgbClr val="0000FF"/>
                </a:solidFill>
                <a:latin typeface="Consolas" panose="020B0609020204030204" pitchFamily="49" charset="0"/>
              </a:rPr>
              <a:t>"</a:t>
            </a:r>
            <a:r>
              <a:rPr lang="en-US" sz="1300" dirty="0" err="1">
                <a:solidFill>
                  <a:srgbClr val="0000FF"/>
                </a:solidFill>
                <a:latin typeface="Consolas" panose="020B0609020204030204" pitchFamily="49" charset="0"/>
              </a:rPr>
              <a:t>item.color</a:t>
            </a:r>
            <a:r>
              <a:rPr lang="en-US" sz="1300" dirty="0">
                <a:solidFill>
                  <a:srgbClr val="0000FF"/>
                </a:solidFill>
                <a:latin typeface="Consolas" panose="020B0609020204030204" pitchFamily="49" charset="0"/>
              </a:rPr>
              <a:t>"</a:t>
            </a:r>
            <a:r>
              <a:rPr lang="en-US" sz="1300" dirty="0">
                <a:solidFill>
                  <a:srgbClr val="000000"/>
                </a:solidFill>
                <a:latin typeface="Consolas" panose="020B0609020204030204" pitchFamily="49" charset="0"/>
              </a:rPr>
              <a:t> </a:t>
            </a:r>
            <a:r>
              <a:rPr lang="en-US" sz="1300" dirty="0">
                <a:solidFill>
                  <a:srgbClr val="FF0000"/>
                </a:solidFill>
                <a:latin typeface="Consolas" panose="020B0609020204030204" pitchFamily="49" charset="0"/>
              </a:rPr>
              <a:t>expand</a:t>
            </a:r>
            <a:r>
              <a:rPr lang="en-US" sz="1300" dirty="0">
                <a:solidFill>
                  <a:srgbClr val="000000"/>
                </a:solidFill>
                <a:latin typeface="Consolas" panose="020B0609020204030204" pitchFamily="49" charset="0"/>
              </a:rPr>
              <a:t>=</a:t>
            </a:r>
            <a:r>
              <a:rPr lang="en-US" sz="1300" dirty="0">
                <a:solidFill>
                  <a:srgbClr val="0000FF"/>
                </a:solidFill>
                <a:latin typeface="Consolas" panose="020B0609020204030204" pitchFamily="49" charset="0"/>
              </a:rPr>
              <a:t>"block"</a:t>
            </a:r>
            <a:r>
              <a:rPr lang="en-US" sz="1300" dirty="0">
                <a:solidFill>
                  <a:srgbClr val="000000"/>
                </a:solidFill>
                <a:latin typeface="Consolas" panose="020B0609020204030204" pitchFamily="49" charset="0"/>
              </a:rPr>
              <a:t> </a:t>
            </a:r>
            <a:r>
              <a:rPr lang="en-US" sz="1300" dirty="0">
                <a:solidFill>
                  <a:srgbClr val="FF0000"/>
                </a:solidFill>
                <a:latin typeface="Consolas" panose="020B0609020204030204" pitchFamily="49" charset="0"/>
              </a:rPr>
              <a:t>text-wrap</a:t>
            </a:r>
            <a:r>
              <a:rPr lang="en-US" sz="1300" dirty="0">
                <a:solidFill>
                  <a:srgbClr val="800000"/>
                </a:solidFill>
                <a:latin typeface="Consolas" panose="020B0609020204030204" pitchFamily="49" charset="0"/>
              </a:rPr>
              <a:t>&gt;</a:t>
            </a:r>
            <a:endParaRPr lang="en-US" sz="1300" dirty="0">
              <a:solidFill>
                <a:srgbClr val="000000"/>
              </a:solidFill>
              <a:latin typeface="Consolas" panose="020B0609020204030204" pitchFamily="49" charset="0"/>
            </a:endParaRPr>
          </a:p>
          <a:p>
            <a:pPr marL="114300" indent="0">
              <a:buNone/>
            </a:pPr>
            <a:r>
              <a:rPr lang="en-US" sz="1300" dirty="0">
                <a:solidFill>
                  <a:srgbClr val="000000"/>
                </a:solidFill>
                <a:latin typeface="Consolas" panose="020B0609020204030204" pitchFamily="49" charset="0"/>
              </a:rPr>
              <a:t>          {{ </a:t>
            </a:r>
            <a:r>
              <a:rPr lang="en-US" sz="1300" dirty="0" err="1">
                <a:solidFill>
                  <a:srgbClr val="000000"/>
                </a:solidFill>
                <a:latin typeface="Consolas" panose="020B0609020204030204" pitchFamily="49" charset="0"/>
              </a:rPr>
              <a:t>item.value</a:t>
            </a:r>
            <a:r>
              <a:rPr lang="en-US" sz="1300" dirty="0">
                <a:solidFill>
                  <a:srgbClr val="000000"/>
                </a:solidFill>
                <a:latin typeface="Consolas" panose="020B0609020204030204" pitchFamily="49" charset="0"/>
              </a:rPr>
              <a:t> }}</a:t>
            </a:r>
          </a:p>
          <a:p>
            <a:pPr marL="114300" indent="0">
              <a:buNone/>
            </a:pPr>
            <a:r>
              <a:rPr lang="en-US" sz="1300" dirty="0">
                <a:solidFill>
                  <a:srgbClr val="000000"/>
                </a:solidFill>
                <a:latin typeface="Consolas" panose="020B0609020204030204" pitchFamily="49" charset="0"/>
              </a:rPr>
              <a:t>      </a:t>
            </a:r>
            <a:r>
              <a:rPr lang="en-US" sz="1300" dirty="0">
                <a:solidFill>
                  <a:srgbClr val="800000"/>
                </a:solidFill>
                <a:latin typeface="Consolas" panose="020B0609020204030204" pitchFamily="49" charset="0"/>
              </a:rPr>
              <a:t>&lt;/ion-item&gt;</a:t>
            </a:r>
            <a:endParaRPr lang="en-US" sz="1300" dirty="0">
              <a:solidFill>
                <a:srgbClr val="000000"/>
              </a:solidFill>
              <a:latin typeface="Consolas" panose="020B0609020204030204" pitchFamily="49" charset="0"/>
            </a:endParaRPr>
          </a:p>
          <a:p>
            <a:pPr marL="114300" indent="0">
              <a:buNone/>
            </a:pPr>
            <a:r>
              <a:rPr lang="en-US" sz="1300" dirty="0">
                <a:solidFill>
                  <a:srgbClr val="000000"/>
                </a:solidFill>
                <a:latin typeface="Consolas" panose="020B0609020204030204" pitchFamily="49" charset="0"/>
              </a:rPr>
              <a:t>      </a:t>
            </a:r>
            <a:r>
              <a:rPr lang="en-US" sz="1300" dirty="0">
                <a:solidFill>
                  <a:srgbClr val="800000"/>
                </a:solidFill>
                <a:latin typeface="Consolas" panose="020B0609020204030204" pitchFamily="49" charset="0"/>
              </a:rPr>
              <a:t>&lt;/ion-list&gt;</a:t>
            </a:r>
            <a:endParaRPr lang="en-US" sz="1300" dirty="0">
              <a:solidFill>
                <a:srgbClr val="000000"/>
              </a:solidFill>
              <a:latin typeface="Consolas" panose="020B0609020204030204" pitchFamily="49" charset="0"/>
            </a:endParaRPr>
          </a:p>
          <a:p>
            <a:pPr marL="114300" indent="0">
              <a:buNone/>
            </a:pPr>
            <a:r>
              <a:rPr lang="en-US" sz="1300" dirty="0">
                <a:solidFill>
                  <a:srgbClr val="000000"/>
                </a:solidFill>
                <a:latin typeface="Consolas" panose="020B0609020204030204" pitchFamily="49" charset="0"/>
              </a:rPr>
              <a:t>   </a:t>
            </a:r>
            <a:r>
              <a:rPr lang="en-US" sz="1300" dirty="0" smtClean="0">
                <a:solidFill>
                  <a:srgbClr val="800000"/>
                </a:solidFill>
                <a:latin typeface="Consolas" panose="020B0609020204030204" pitchFamily="49" charset="0"/>
              </a:rPr>
              <a:t>&lt;/</a:t>
            </a:r>
            <a:r>
              <a:rPr lang="en-US" sz="1300" dirty="0">
                <a:solidFill>
                  <a:srgbClr val="800000"/>
                </a:solidFill>
                <a:latin typeface="Consolas" panose="020B0609020204030204" pitchFamily="49" charset="0"/>
              </a:rPr>
              <a:t>ion-col&gt;</a:t>
            </a:r>
            <a:endParaRPr lang="en-US" sz="1300" dirty="0">
              <a:solidFill>
                <a:srgbClr val="000000"/>
              </a:solidFill>
              <a:latin typeface="Consolas" panose="020B0609020204030204" pitchFamily="49" charset="0"/>
            </a:endParaRPr>
          </a:p>
          <a:p>
            <a:pPr marL="114300" indent="0">
              <a:buNone/>
            </a:pPr>
            <a:r>
              <a:rPr lang="en-US" sz="1300" dirty="0">
                <a:solidFill>
                  <a:srgbClr val="000000"/>
                </a:solidFill>
                <a:latin typeface="Consolas" panose="020B0609020204030204" pitchFamily="49" charset="0"/>
              </a:rPr>
              <a:t> </a:t>
            </a:r>
          </a:p>
          <a:p>
            <a:pPr marL="114300" indent="0">
              <a:buNone/>
            </a:pPr>
            <a:endParaRPr lang="en-US" dirty="0"/>
          </a:p>
        </p:txBody>
      </p:sp>
    </p:spTree>
    <p:extLst>
      <p:ext uri="{BB962C8B-B14F-4D97-AF65-F5344CB8AC3E}">
        <p14:creationId xmlns:p14="http://schemas.microsoft.com/office/powerpoint/2010/main" val="28887530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Home.html</a:t>
            </a:r>
            <a:endParaRPr lang="en-US" dirty="0"/>
          </a:p>
        </p:txBody>
      </p:sp>
      <p:sp>
        <p:nvSpPr>
          <p:cNvPr id="3" name="Content Placeholder 2"/>
          <p:cNvSpPr>
            <a:spLocks noGrp="1"/>
          </p:cNvSpPr>
          <p:nvPr>
            <p:ph idx="1"/>
          </p:nvPr>
        </p:nvSpPr>
        <p:spPr>
          <a:xfrm>
            <a:off x="457200" y="1524000"/>
            <a:ext cx="7620000" cy="4800600"/>
          </a:xfrm>
        </p:spPr>
        <p:txBody>
          <a:bodyPr>
            <a:normAutofit fontScale="55000" lnSpcReduction="20000"/>
          </a:bodyPr>
          <a:lstStyle/>
          <a:p>
            <a:pPr marL="114300" indent="0">
              <a:buNone/>
            </a:pPr>
            <a:r>
              <a:rPr lang="en-US" dirty="0" smtClean="0">
                <a:solidFill>
                  <a:srgbClr val="800000"/>
                </a:solidFill>
                <a:latin typeface="Consolas" panose="020B0609020204030204" pitchFamily="49" charset="0"/>
              </a:rPr>
              <a:t>&lt;</a:t>
            </a:r>
            <a:r>
              <a:rPr lang="en-US" dirty="0">
                <a:solidFill>
                  <a:srgbClr val="800000"/>
                </a:solidFill>
                <a:latin typeface="Consolas" panose="020B0609020204030204" pitchFamily="49" charset="0"/>
              </a:rPr>
              <a:t>ion-col</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size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"6"</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class</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"q3"</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&lt;div</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class</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"q-header"</a:t>
            </a:r>
            <a:r>
              <a:rPr lang="en-US" dirty="0">
                <a:solidFill>
                  <a:srgbClr val="800000"/>
                </a:solidFill>
                <a:latin typeface="Consolas" panose="020B0609020204030204" pitchFamily="49" charset="0"/>
              </a:rPr>
              <a:t>&gt;</a:t>
            </a:r>
            <a:r>
              <a:rPr lang="en-US" dirty="0">
                <a:solidFill>
                  <a:srgbClr val="000000"/>
                </a:solidFill>
                <a:latin typeface="Consolas" panose="020B0609020204030204" pitchFamily="49" charset="0"/>
              </a:rPr>
              <a:t>Delegate</a:t>
            </a:r>
            <a:r>
              <a:rPr lang="en-US" dirty="0">
                <a:solidFill>
                  <a:srgbClr val="800000"/>
                </a:solidFill>
                <a:latin typeface="Consolas" panose="020B0609020204030204" pitchFamily="49" charset="0"/>
              </a:rPr>
              <a:t>&lt;/div&gt;</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&lt;ion-list</a:t>
            </a:r>
            <a:r>
              <a:rPr lang="en-US" dirty="0">
                <a:solidFill>
                  <a:srgbClr val="000000"/>
                </a:solidFill>
                <a:latin typeface="Consolas" panose="020B0609020204030204" pitchFamily="49" charset="0"/>
              </a:rPr>
              <a:t> </a:t>
            </a:r>
            <a:r>
              <a:rPr lang="en-US" dirty="0" err="1">
                <a:solidFill>
                  <a:srgbClr val="FF0000"/>
                </a:solidFill>
                <a:latin typeface="Consolas" panose="020B0609020204030204" pitchFamily="49" charset="0"/>
              </a:rPr>
              <a:t>dragula</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"bag"</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dragulaModel</a:t>
            </a:r>
            <a:r>
              <a:rPr lang="en-US" dirty="0">
                <a:solidFill>
                  <a:srgbClr val="FF0000"/>
                </a:solidFill>
                <a:latin typeface="Consolas" panose="020B0609020204030204" pitchFamily="49" charset="0"/>
              </a:rPr>
              <a:t>)]</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"q3"</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lines</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"none"</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&lt;ion-item</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ngFor</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"let item of q3"</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[color]</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item.color</a:t>
            </a:r>
            <a:r>
              <a:rPr lang="en-US" dirty="0">
                <a:solidFill>
                  <a:srgbClr val="0000FF"/>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expand</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"block"</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text-wrap</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item.value</a:t>
            </a: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&lt;/ion-item&gt;</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&lt;/ion-list&gt;</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&lt;/ion-col&gt;</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a:t>
            </a:r>
          </a:p>
          <a:p>
            <a:pPr marL="114300" indent="0">
              <a:buNone/>
            </a:pP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&lt;ion-col</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size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"6"</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class</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"q4"</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&lt;div</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class</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"q-header"</a:t>
            </a:r>
            <a:r>
              <a:rPr lang="en-US" dirty="0">
                <a:solidFill>
                  <a:srgbClr val="800000"/>
                </a:solidFill>
                <a:latin typeface="Consolas" panose="020B0609020204030204" pitchFamily="49" charset="0"/>
              </a:rPr>
              <a:t>&gt;</a:t>
            </a:r>
            <a:r>
              <a:rPr lang="en-US" dirty="0">
                <a:solidFill>
                  <a:srgbClr val="000000"/>
                </a:solidFill>
                <a:latin typeface="Consolas" panose="020B0609020204030204" pitchFamily="49" charset="0"/>
              </a:rPr>
              <a:t>Don't do</a:t>
            </a:r>
            <a:r>
              <a:rPr lang="en-US" dirty="0">
                <a:solidFill>
                  <a:srgbClr val="800000"/>
                </a:solidFill>
                <a:latin typeface="Consolas" panose="020B0609020204030204" pitchFamily="49" charset="0"/>
              </a:rPr>
              <a:t>&lt;/div&gt;</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&lt;ion-list</a:t>
            </a:r>
            <a:r>
              <a:rPr lang="en-US" dirty="0">
                <a:solidFill>
                  <a:srgbClr val="000000"/>
                </a:solidFill>
                <a:latin typeface="Consolas" panose="020B0609020204030204" pitchFamily="49" charset="0"/>
              </a:rPr>
              <a:t> </a:t>
            </a:r>
            <a:r>
              <a:rPr lang="en-US" dirty="0" err="1">
                <a:solidFill>
                  <a:srgbClr val="FF0000"/>
                </a:solidFill>
                <a:latin typeface="Consolas" panose="020B0609020204030204" pitchFamily="49" charset="0"/>
              </a:rPr>
              <a:t>dragula</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"bag"</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dragulaModel</a:t>
            </a:r>
            <a:r>
              <a:rPr lang="en-US" dirty="0">
                <a:solidFill>
                  <a:srgbClr val="FF0000"/>
                </a:solidFill>
                <a:latin typeface="Consolas" panose="020B0609020204030204" pitchFamily="49" charset="0"/>
              </a:rPr>
              <a:t>)]</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"q4"</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lines</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"none"</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&lt;ion-item</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ngFor</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"let item of q4"</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[color]</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item.color</a:t>
            </a:r>
            <a:r>
              <a:rPr lang="en-US" dirty="0">
                <a:solidFill>
                  <a:srgbClr val="0000FF"/>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expand</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"block"</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text-wrap</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item.value</a:t>
            </a: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&lt;/ion-item&gt;</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&lt;/ion-list&gt;</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&lt;/ion-col&gt;</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&lt;/ion-row&gt;</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&lt;/ion-grid&gt;</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&lt;ion-row</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class</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"delete-area"</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align-items-center</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justify-content-center</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&lt;ion-icon</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name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"trash"</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color</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"medium"</a:t>
            </a:r>
            <a:r>
              <a:rPr lang="en-US" dirty="0">
                <a:solidFill>
                  <a:srgbClr val="800000"/>
                </a:solidFill>
                <a:latin typeface="Consolas" panose="020B0609020204030204" pitchFamily="49" charset="0"/>
              </a:rPr>
              <a:t>&gt;&lt;/ion-icon&gt;</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&lt;/ion-row&gt;</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800000"/>
                </a:solidFill>
                <a:latin typeface="Consolas" panose="020B0609020204030204" pitchFamily="49" charset="0"/>
              </a:rPr>
              <a:t>&lt;/ion-content</a:t>
            </a:r>
            <a:r>
              <a:rPr lang="en-US" dirty="0" smtClean="0">
                <a:solidFill>
                  <a:srgbClr val="800000"/>
                </a:solidFill>
                <a:latin typeface="Consolas" panose="020B0609020204030204" pitchFamily="49" charset="0"/>
              </a:rPr>
              <a:t>&gt;</a:t>
            </a:r>
            <a:endParaRPr lang="en-US" dirty="0"/>
          </a:p>
        </p:txBody>
      </p:sp>
    </p:spTree>
    <p:extLst>
      <p:ext uri="{BB962C8B-B14F-4D97-AF65-F5344CB8AC3E}">
        <p14:creationId xmlns:p14="http://schemas.microsoft.com/office/powerpoint/2010/main" val="5829196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7620000" cy="5562600"/>
          </a:xfrm>
        </p:spPr>
        <p:txBody>
          <a:bodyPr/>
          <a:lstStyle/>
          <a:p>
            <a:r>
              <a:rPr lang="en-US" dirty="0"/>
              <a:t>Whether you are directly following this tutorial or use your own view, adding some styling is important because </a:t>
            </a:r>
            <a:r>
              <a:rPr lang="en-US" dirty="0" err="1"/>
              <a:t>Dragula</a:t>
            </a:r>
            <a:r>
              <a:rPr lang="en-US" dirty="0"/>
              <a:t> might not work as expected otherwise. First, we had to add this overall CSS so we see anything happen, now it’s important to give your lists height:100%; in order to make them work when the array is empty!</a:t>
            </a:r>
          </a:p>
          <a:p>
            <a:endParaRPr lang="en-US" dirty="0"/>
          </a:p>
          <a:p>
            <a:r>
              <a:rPr lang="en-US" dirty="0"/>
              <a:t>Besides that I played around with some other styling properties but feel free to experiment a bit more on a real device! Here’s my styling that you can add to your app/home/</a:t>
            </a:r>
            <a:r>
              <a:rPr lang="en-US" b="1" dirty="0" err="1"/>
              <a:t>home.page.scss</a:t>
            </a:r>
            <a:r>
              <a:rPr lang="en-US" dirty="0"/>
              <a:t>:</a:t>
            </a:r>
          </a:p>
        </p:txBody>
      </p:sp>
    </p:spTree>
    <p:extLst>
      <p:ext uri="{BB962C8B-B14F-4D97-AF65-F5344CB8AC3E}">
        <p14:creationId xmlns:p14="http://schemas.microsoft.com/office/powerpoint/2010/main" val="2100960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868362"/>
          </a:xfrm>
        </p:spPr>
        <p:txBody>
          <a:bodyPr/>
          <a:lstStyle/>
          <a:p>
            <a:r>
              <a:rPr lang="en-US" sz="4000" dirty="0" err="1" smtClean="0"/>
              <a:t>Home.page.tcss</a:t>
            </a:r>
            <a:endParaRPr lang="en-US" sz="4000" dirty="0"/>
          </a:p>
        </p:txBody>
      </p:sp>
      <p:sp>
        <p:nvSpPr>
          <p:cNvPr id="3" name="Content Placeholder 2"/>
          <p:cNvSpPr>
            <a:spLocks noGrp="1"/>
          </p:cNvSpPr>
          <p:nvPr>
            <p:ph idx="1"/>
          </p:nvPr>
        </p:nvSpPr>
        <p:spPr>
          <a:xfrm>
            <a:off x="457200" y="1295400"/>
            <a:ext cx="7620000" cy="5105400"/>
          </a:xfrm>
        </p:spPr>
        <p:txBody>
          <a:bodyPr>
            <a:normAutofit fontScale="40000" lnSpcReduction="20000"/>
          </a:bodyPr>
          <a:lstStyle/>
          <a:p>
            <a:pPr marL="114300" indent="0">
              <a:buNone/>
            </a:pPr>
            <a:r>
              <a:rPr lang="en-US" dirty="0">
                <a:solidFill>
                  <a:srgbClr val="800000"/>
                </a:solidFill>
                <a:latin typeface="Consolas" panose="020B0609020204030204" pitchFamily="49" charset="0"/>
              </a:rPr>
              <a:t>.q1</a:t>
            </a: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.q2</a:t>
            </a: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.q3</a:t>
            </a: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.q4</a:t>
            </a: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border</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4px</a:t>
            </a:r>
            <a:r>
              <a:rPr lang="en-US" dirty="0">
                <a:solidFill>
                  <a:srgbClr val="000000"/>
                </a:solidFill>
                <a:latin typeface="Consolas" panose="020B0609020204030204" pitchFamily="49" charset="0"/>
              </a:rPr>
              <a:t> </a:t>
            </a:r>
            <a:r>
              <a:rPr lang="en-US" dirty="0">
                <a:solidFill>
                  <a:srgbClr val="0451A5"/>
                </a:solidFill>
                <a:latin typeface="Consolas" panose="020B0609020204030204" pitchFamily="49" charset="0"/>
              </a:rPr>
              <a:t>solid</a:t>
            </a:r>
            <a:r>
              <a:rPr lang="en-US" dirty="0">
                <a:solidFill>
                  <a:srgbClr val="000000"/>
                </a:solidFill>
                <a:latin typeface="Consolas" panose="020B0609020204030204" pitchFamily="49" charset="0"/>
              </a:rPr>
              <a:t> </a:t>
            </a:r>
            <a:r>
              <a:rPr lang="en-US" dirty="0">
                <a:solidFill>
                  <a:srgbClr val="0451A5"/>
                </a:solidFill>
                <a:latin typeface="Consolas" panose="020B0609020204030204" pitchFamily="49" charset="0"/>
              </a:rPr>
              <a:t>#</a:t>
            </a:r>
            <a:r>
              <a:rPr lang="en-US" dirty="0" err="1">
                <a:solidFill>
                  <a:srgbClr val="0451A5"/>
                </a:solidFill>
                <a:latin typeface="Consolas" panose="020B0609020204030204" pitchFamily="49" charset="0"/>
              </a:rPr>
              <a:t>fff</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p>
          <a:p>
            <a:pPr marL="114300" indent="0">
              <a:buNone/>
            </a:pPr>
            <a:r>
              <a:rPr lang="en-US" dirty="0">
                <a:solidFill>
                  <a:srgbClr val="800000"/>
                </a:solidFill>
                <a:latin typeface="Consolas" panose="020B0609020204030204" pitchFamily="49" charset="0"/>
              </a:rPr>
              <a:t>.matrix</a:t>
            </a: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margin-top</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30px</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ion-col</a:t>
            </a: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--ion-grid-column-padding</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0px</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min-height</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150px</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.list</a:t>
            </a: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padding</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0px</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height</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100%</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ion-item</a:t>
            </a: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margin-bottom</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2px</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p>
          <a:p>
            <a:pPr marL="114300" indent="0">
              <a:buNone/>
            </a:pPr>
            <a:r>
              <a:rPr lang="en-US" dirty="0">
                <a:solidFill>
                  <a:srgbClr val="800000"/>
                </a:solidFill>
                <a:latin typeface="Consolas" panose="020B0609020204030204" pitchFamily="49" charset="0"/>
              </a:rPr>
              <a:t>.q-header</a:t>
            </a: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background-color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var</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--ion-color-light</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height</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20px</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text-align</a:t>
            </a:r>
            <a:r>
              <a:rPr lang="en-US" dirty="0">
                <a:solidFill>
                  <a:srgbClr val="000000"/>
                </a:solidFill>
                <a:latin typeface="Consolas" panose="020B0609020204030204" pitchFamily="49" charset="0"/>
              </a:rPr>
              <a:t>: </a:t>
            </a:r>
            <a:r>
              <a:rPr lang="en-US" dirty="0">
                <a:solidFill>
                  <a:srgbClr val="0451A5"/>
                </a:solidFill>
                <a:latin typeface="Consolas" panose="020B0609020204030204" pitchFamily="49" charset="0"/>
              </a:rPr>
              <a:t>center</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p>
          <a:p>
            <a:pPr marL="114300" indent="0">
              <a:buNone/>
            </a:pPr>
            <a:r>
              <a:rPr lang="en-US" dirty="0">
                <a:solidFill>
                  <a:srgbClr val="800000"/>
                </a:solidFill>
                <a:latin typeface="Consolas" panose="020B0609020204030204" pitchFamily="49" charset="0"/>
              </a:rPr>
              <a:t>.delete-area</a:t>
            </a: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border</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2px</a:t>
            </a:r>
            <a:r>
              <a:rPr lang="en-US" dirty="0">
                <a:solidFill>
                  <a:srgbClr val="000000"/>
                </a:solidFill>
                <a:latin typeface="Consolas" panose="020B0609020204030204" pitchFamily="49" charset="0"/>
              </a:rPr>
              <a:t> </a:t>
            </a:r>
            <a:r>
              <a:rPr lang="en-US" dirty="0">
                <a:solidFill>
                  <a:srgbClr val="0451A5"/>
                </a:solidFill>
                <a:latin typeface="Consolas" panose="020B0609020204030204" pitchFamily="49" charset="0"/>
              </a:rPr>
              <a:t>dashed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var</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--ion-color-medium</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margin</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10px</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height</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100px</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ion-icon</a:t>
            </a: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font-size</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64px</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a:t>
            </a:r>
          </a:p>
          <a:p>
            <a:pPr marL="114300" indent="0">
              <a:buNone/>
            </a:pPr>
            <a:endParaRPr lang="en-US" dirty="0"/>
          </a:p>
        </p:txBody>
      </p:sp>
    </p:spTree>
    <p:extLst>
      <p:ext uri="{BB962C8B-B14F-4D97-AF65-F5344CB8AC3E}">
        <p14:creationId xmlns:p14="http://schemas.microsoft.com/office/powerpoint/2010/main" val="1346803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a:t>
            </a:r>
            <a:endParaRPr lang="en-US" dirty="0"/>
          </a:p>
        </p:txBody>
      </p:sp>
      <p:sp>
        <p:nvSpPr>
          <p:cNvPr id="3" name="Content Placeholder 2"/>
          <p:cNvSpPr>
            <a:spLocks noGrp="1"/>
          </p:cNvSpPr>
          <p:nvPr>
            <p:ph idx="1"/>
          </p:nvPr>
        </p:nvSpPr>
        <p:spPr/>
        <p:txBody>
          <a:bodyPr/>
          <a:lstStyle/>
          <a:p>
            <a:r>
              <a:rPr lang="en-US" b="1" u="sng" dirty="0" smtClean="0"/>
              <a:t>HTML</a:t>
            </a:r>
          </a:p>
          <a:p>
            <a:pPr marL="114300" indent="0">
              <a:buNone/>
            </a:pPr>
            <a:r>
              <a:rPr lang="en-US" sz="1500" dirty="0">
                <a:solidFill>
                  <a:srgbClr val="000000"/>
                </a:solidFill>
                <a:latin typeface="Consolas" panose="020B0609020204030204" pitchFamily="49" charset="0"/>
              </a:rPr>
              <a:t> </a:t>
            </a:r>
            <a:r>
              <a:rPr lang="en-US" sz="1500" dirty="0">
                <a:solidFill>
                  <a:srgbClr val="800000"/>
                </a:solidFill>
                <a:latin typeface="Consolas" panose="020B0609020204030204" pitchFamily="49" charset="0"/>
              </a:rPr>
              <a:t>&lt;div</a:t>
            </a:r>
            <a:r>
              <a:rPr lang="en-US" sz="1500" dirty="0">
                <a:solidFill>
                  <a:srgbClr val="000000"/>
                </a:solidFill>
                <a:latin typeface="Consolas" panose="020B0609020204030204" pitchFamily="49" charset="0"/>
              </a:rPr>
              <a:t> </a:t>
            </a:r>
            <a:r>
              <a:rPr lang="en-US" sz="1500" smtClean="0">
                <a:solidFill>
                  <a:srgbClr val="000000"/>
                </a:solidFill>
                <a:latin typeface="Consolas" panose="020B0609020204030204" pitchFamily="49" charset="0"/>
              </a:rPr>
              <a:t>#rectangle </a:t>
            </a:r>
            <a:r>
              <a:rPr lang="en-US" sz="1500" smtClean="0">
                <a:solidFill>
                  <a:srgbClr val="FF0000"/>
                </a:solidFill>
                <a:latin typeface="Consolas" panose="020B0609020204030204" pitchFamily="49" charset="0"/>
              </a:rPr>
              <a:t>class</a:t>
            </a:r>
            <a:r>
              <a:rPr lang="en-US" sz="1500" dirty="0">
                <a:solidFill>
                  <a:srgbClr val="000000"/>
                </a:solidFill>
                <a:latin typeface="Consolas" panose="020B0609020204030204" pitchFamily="49" charset="0"/>
              </a:rPr>
              <a:t>=</a:t>
            </a:r>
            <a:r>
              <a:rPr lang="en-US" sz="1500" dirty="0">
                <a:solidFill>
                  <a:srgbClr val="0000FF"/>
                </a:solidFill>
                <a:latin typeface="Consolas" panose="020B0609020204030204" pitchFamily="49" charset="0"/>
              </a:rPr>
              <a:t>"rectangle"</a:t>
            </a:r>
            <a:r>
              <a:rPr lang="en-US" sz="1500" dirty="0">
                <a:solidFill>
                  <a:srgbClr val="800000"/>
                </a:solidFill>
                <a:latin typeface="Consolas" panose="020B0609020204030204" pitchFamily="49" charset="0"/>
              </a:rPr>
              <a:t>&gt;&lt;/div&gt;</a:t>
            </a:r>
            <a:endParaRPr lang="en-US" sz="1500" dirty="0">
              <a:solidFill>
                <a:srgbClr val="000000"/>
              </a:solidFill>
              <a:latin typeface="Consolas" panose="020B0609020204030204" pitchFamily="49" charset="0"/>
            </a:endParaRPr>
          </a:p>
          <a:p>
            <a:pPr marL="114300" indent="0">
              <a:buNone/>
            </a:pPr>
            <a:r>
              <a:rPr lang="en-US" sz="1500" dirty="0">
                <a:solidFill>
                  <a:srgbClr val="000000"/>
                </a:solidFill>
                <a:latin typeface="Consolas" panose="020B0609020204030204" pitchFamily="49" charset="0"/>
              </a:rPr>
              <a:t>  </a:t>
            </a:r>
            <a:r>
              <a:rPr lang="en-US" sz="1500" dirty="0">
                <a:solidFill>
                  <a:srgbClr val="800000"/>
                </a:solidFill>
                <a:latin typeface="Consolas" panose="020B0609020204030204" pitchFamily="49" charset="0"/>
              </a:rPr>
              <a:t>&lt;p&gt;</a:t>
            </a:r>
            <a:endParaRPr lang="en-US" sz="1500" dirty="0">
              <a:solidFill>
                <a:srgbClr val="000000"/>
              </a:solidFill>
              <a:latin typeface="Consolas" panose="020B0609020204030204" pitchFamily="49" charset="0"/>
            </a:endParaRPr>
          </a:p>
          <a:p>
            <a:pPr marL="114300" indent="0">
              <a:buNone/>
            </a:pPr>
            <a:r>
              <a:rPr lang="en-US" sz="1500" dirty="0">
                <a:solidFill>
                  <a:srgbClr val="000000"/>
                </a:solidFill>
                <a:latin typeface="Consolas" panose="020B0609020204030204" pitchFamily="49" charset="0"/>
              </a:rPr>
              <a:t>    Swipe to start </a:t>
            </a:r>
            <a:r>
              <a:rPr lang="en-US" sz="1500" dirty="0" smtClean="0">
                <a:solidFill>
                  <a:srgbClr val="000000"/>
                </a:solidFill>
                <a:latin typeface="Consolas" panose="020B0609020204030204" pitchFamily="49" charset="0"/>
              </a:rPr>
              <a:t>tracking</a:t>
            </a:r>
          </a:p>
          <a:p>
            <a:pPr marL="114300" indent="0">
              <a:buNone/>
            </a:pPr>
            <a:r>
              <a:rPr lang="en-US" sz="1600" dirty="0" smtClean="0">
                <a:solidFill>
                  <a:srgbClr val="000000"/>
                </a:solidFill>
                <a:latin typeface="Consolas" panose="020B0609020204030204" pitchFamily="49" charset="0"/>
              </a:rPr>
              <a:t>	</a:t>
            </a:r>
            <a:r>
              <a:rPr lang="en-US" sz="1500" dirty="0" smtClean="0">
                <a:solidFill>
                  <a:srgbClr val="000000"/>
                </a:solidFill>
                <a:latin typeface="Consolas" panose="020B0609020204030204" pitchFamily="49" charset="0"/>
              </a:rPr>
              <a:t>{{</a:t>
            </a:r>
            <a:r>
              <a:rPr lang="en-US" sz="1500" dirty="0">
                <a:solidFill>
                  <a:srgbClr val="000000"/>
                </a:solidFill>
                <a:latin typeface="Consolas" panose="020B0609020204030204" pitchFamily="49" charset="0"/>
              </a:rPr>
              <a:t>type}} {{</a:t>
            </a:r>
            <a:r>
              <a:rPr lang="en-US" sz="1500" dirty="0" err="1">
                <a:solidFill>
                  <a:srgbClr val="000000"/>
                </a:solidFill>
                <a:latin typeface="Consolas" panose="020B0609020204030204" pitchFamily="49" charset="0"/>
              </a:rPr>
              <a:t>currentX</a:t>
            </a:r>
            <a:r>
              <a:rPr lang="en-US" sz="1500" dirty="0">
                <a:solidFill>
                  <a:srgbClr val="000000"/>
                </a:solidFill>
                <a:latin typeface="Consolas" panose="020B0609020204030204" pitchFamily="49" charset="0"/>
              </a:rPr>
              <a:t>}}</a:t>
            </a:r>
          </a:p>
          <a:p>
            <a:pPr marL="114300" indent="0">
              <a:buNone/>
            </a:pPr>
            <a:r>
              <a:rPr lang="en-US" sz="1500" dirty="0">
                <a:solidFill>
                  <a:srgbClr val="000000"/>
                </a:solidFill>
                <a:latin typeface="Consolas" panose="020B0609020204030204" pitchFamily="49" charset="0"/>
              </a:rPr>
              <a:t>  </a:t>
            </a:r>
            <a:r>
              <a:rPr lang="en-US" sz="1500" dirty="0">
                <a:solidFill>
                  <a:srgbClr val="800000"/>
                </a:solidFill>
                <a:latin typeface="Consolas" panose="020B0609020204030204" pitchFamily="49" charset="0"/>
              </a:rPr>
              <a:t>&lt;/p&gt;</a:t>
            </a:r>
            <a:endParaRPr lang="en-US" sz="1500" dirty="0">
              <a:solidFill>
                <a:srgbClr val="000000"/>
              </a:solidFill>
              <a:latin typeface="Consolas" panose="020B0609020204030204" pitchFamily="49" charset="0"/>
            </a:endParaRPr>
          </a:p>
          <a:p>
            <a:endParaRPr lang="en-US" dirty="0" smtClean="0"/>
          </a:p>
          <a:p>
            <a:r>
              <a:rPr lang="en-US" b="1" u="sng" dirty="0" smtClean="0"/>
              <a:t>CSS</a:t>
            </a:r>
          </a:p>
          <a:p>
            <a:pPr marL="114300" indent="0">
              <a:buNone/>
            </a:pPr>
            <a:r>
              <a:rPr lang="en-US" sz="1500" dirty="0">
                <a:solidFill>
                  <a:srgbClr val="800000"/>
                </a:solidFill>
                <a:latin typeface="Consolas" panose="020B0609020204030204" pitchFamily="49" charset="0"/>
              </a:rPr>
              <a:t>.rectangle</a:t>
            </a:r>
            <a:r>
              <a:rPr lang="en-US" sz="1500" dirty="0">
                <a:solidFill>
                  <a:srgbClr val="000000"/>
                </a:solidFill>
                <a:latin typeface="Consolas" panose="020B0609020204030204" pitchFamily="49" charset="0"/>
              </a:rPr>
              <a:t> {</a:t>
            </a:r>
          </a:p>
          <a:p>
            <a:pPr marL="114300" indent="0">
              <a:buNone/>
            </a:pPr>
            <a:r>
              <a:rPr lang="en-US" sz="1500" dirty="0">
                <a:solidFill>
                  <a:srgbClr val="000000"/>
                </a:solidFill>
                <a:latin typeface="Consolas" panose="020B0609020204030204" pitchFamily="49" charset="0"/>
              </a:rPr>
              <a:t>  </a:t>
            </a:r>
            <a:r>
              <a:rPr lang="en-US" sz="1500" dirty="0">
                <a:solidFill>
                  <a:srgbClr val="FF0000"/>
                </a:solidFill>
                <a:latin typeface="Consolas" panose="020B0609020204030204" pitchFamily="49" charset="0"/>
              </a:rPr>
              <a:t>width</a:t>
            </a:r>
            <a:r>
              <a:rPr lang="en-US" sz="1500" dirty="0">
                <a:solidFill>
                  <a:srgbClr val="000000"/>
                </a:solidFill>
                <a:latin typeface="Consolas" panose="020B0609020204030204" pitchFamily="49" charset="0"/>
              </a:rPr>
              <a:t>: </a:t>
            </a:r>
            <a:r>
              <a:rPr lang="en-US" sz="1500" dirty="0">
                <a:solidFill>
                  <a:srgbClr val="098658"/>
                </a:solidFill>
                <a:latin typeface="Consolas" panose="020B0609020204030204" pitchFamily="49" charset="0"/>
              </a:rPr>
              <a:t>500px</a:t>
            </a:r>
            <a:r>
              <a:rPr lang="en-US" sz="1500" dirty="0">
                <a:solidFill>
                  <a:srgbClr val="000000"/>
                </a:solidFill>
                <a:latin typeface="Consolas" panose="020B0609020204030204" pitchFamily="49" charset="0"/>
              </a:rPr>
              <a:t>;</a:t>
            </a:r>
          </a:p>
          <a:p>
            <a:pPr marL="114300" indent="0">
              <a:buNone/>
            </a:pPr>
            <a:r>
              <a:rPr lang="en-US" sz="1500" dirty="0">
                <a:solidFill>
                  <a:srgbClr val="000000"/>
                </a:solidFill>
                <a:latin typeface="Consolas" panose="020B0609020204030204" pitchFamily="49" charset="0"/>
              </a:rPr>
              <a:t>  </a:t>
            </a:r>
            <a:r>
              <a:rPr lang="en-US" sz="1500" dirty="0">
                <a:solidFill>
                  <a:srgbClr val="FF0000"/>
                </a:solidFill>
                <a:latin typeface="Consolas" panose="020B0609020204030204" pitchFamily="49" charset="0"/>
              </a:rPr>
              <a:t>height</a:t>
            </a:r>
            <a:r>
              <a:rPr lang="en-US" sz="1500" dirty="0">
                <a:solidFill>
                  <a:srgbClr val="000000"/>
                </a:solidFill>
                <a:latin typeface="Consolas" panose="020B0609020204030204" pitchFamily="49" charset="0"/>
              </a:rPr>
              <a:t>: </a:t>
            </a:r>
            <a:r>
              <a:rPr lang="en-US" sz="1500" dirty="0">
                <a:solidFill>
                  <a:srgbClr val="098658"/>
                </a:solidFill>
                <a:latin typeface="Consolas" panose="020B0609020204030204" pitchFamily="49" charset="0"/>
              </a:rPr>
              <a:t>100px</a:t>
            </a:r>
            <a:r>
              <a:rPr lang="en-US" sz="1500" dirty="0">
                <a:solidFill>
                  <a:srgbClr val="000000"/>
                </a:solidFill>
                <a:latin typeface="Consolas" panose="020B0609020204030204" pitchFamily="49" charset="0"/>
              </a:rPr>
              <a:t>;</a:t>
            </a:r>
          </a:p>
          <a:p>
            <a:pPr marL="114300" indent="0">
              <a:buNone/>
            </a:pPr>
            <a:r>
              <a:rPr lang="en-US" sz="1500" dirty="0">
                <a:solidFill>
                  <a:srgbClr val="000000"/>
                </a:solidFill>
                <a:latin typeface="Consolas" panose="020B0609020204030204" pitchFamily="49" charset="0"/>
              </a:rPr>
              <a:t>  </a:t>
            </a:r>
            <a:r>
              <a:rPr lang="en-US" sz="1500" dirty="0">
                <a:solidFill>
                  <a:srgbClr val="FF0000"/>
                </a:solidFill>
                <a:latin typeface="Consolas" panose="020B0609020204030204" pitchFamily="49" charset="0"/>
              </a:rPr>
              <a:t>background</a:t>
            </a:r>
            <a:r>
              <a:rPr lang="en-US" sz="1500" dirty="0">
                <a:solidFill>
                  <a:srgbClr val="000000"/>
                </a:solidFill>
                <a:latin typeface="Consolas" panose="020B0609020204030204" pitchFamily="49" charset="0"/>
              </a:rPr>
              <a:t>: </a:t>
            </a:r>
            <a:r>
              <a:rPr lang="en-US" sz="1500" dirty="0" err="1">
                <a:solidFill>
                  <a:srgbClr val="000000"/>
                </a:solidFill>
                <a:latin typeface="Consolas" panose="020B0609020204030204" pitchFamily="49" charset="0"/>
              </a:rPr>
              <a:t>rgba</a:t>
            </a:r>
            <a:r>
              <a:rPr lang="en-US" sz="1500" dirty="0">
                <a:solidFill>
                  <a:srgbClr val="000000"/>
                </a:solidFill>
                <a:latin typeface="Consolas" panose="020B0609020204030204" pitchFamily="49" charset="0"/>
              </a:rPr>
              <a:t>(</a:t>
            </a:r>
            <a:r>
              <a:rPr lang="en-US" sz="1500" dirty="0">
                <a:solidFill>
                  <a:srgbClr val="098658"/>
                </a:solidFill>
                <a:latin typeface="Consolas" panose="020B0609020204030204" pitchFamily="49" charset="0"/>
              </a:rPr>
              <a:t>0</a:t>
            </a:r>
            <a:r>
              <a:rPr lang="en-US" sz="1500" dirty="0">
                <a:solidFill>
                  <a:srgbClr val="000000"/>
                </a:solidFill>
                <a:latin typeface="Consolas" panose="020B0609020204030204" pitchFamily="49" charset="0"/>
              </a:rPr>
              <a:t>, </a:t>
            </a:r>
            <a:r>
              <a:rPr lang="en-US" sz="1500" dirty="0">
                <a:solidFill>
                  <a:srgbClr val="098658"/>
                </a:solidFill>
                <a:latin typeface="Consolas" panose="020B0609020204030204" pitchFamily="49" charset="0"/>
              </a:rPr>
              <a:t>0</a:t>
            </a:r>
            <a:r>
              <a:rPr lang="en-US" sz="1500" dirty="0">
                <a:solidFill>
                  <a:srgbClr val="000000"/>
                </a:solidFill>
                <a:latin typeface="Consolas" panose="020B0609020204030204" pitchFamily="49" charset="0"/>
              </a:rPr>
              <a:t>, </a:t>
            </a:r>
            <a:r>
              <a:rPr lang="en-US" sz="1500" dirty="0">
                <a:solidFill>
                  <a:srgbClr val="098658"/>
                </a:solidFill>
                <a:latin typeface="Consolas" panose="020B0609020204030204" pitchFamily="49" charset="0"/>
              </a:rPr>
              <a:t>255</a:t>
            </a:r>
            <a:r>
              <a:rPr lang="en-US" sz="1500" dirty="0">
                <a:solidFill>
                  <a:srgbClr val="000000"/>
                </a:solidFill>
                <a:latin typeface="Consolas" panose="020B0609020204030204" pitchFamily="49" charset="0"/>
              </a:rPr>
              <a:t>, </a:t>
            </a:r>
            <a:r>
              <a:rPr lang="en-US" sz="1500" dirty="0">
                <a:solidFill>
                  <a:srgbClr val="098658"/>
                </a:solidFill>
                <a:latin typeface="Consolas" panose="020B0609020204030204" pitchFamily="49" charset="0"/>
              </a:rPr>
              <a:t>0.5</a:t>
            </a:r>
            <a:r>
              <a:rPr lang="en-US" sz="1500" dirty="0">
                <a:solidFill>
                  <a:srgbClr val="000000"/>
                </a:solidFill>
                <a:latin typeface="Consolas" panose="020B0609020204030204" pitchFamily="49" charset="0"/>
              </a:rPr>
              <a:t>);</a:t>
            </a:r>
          </a:p>
          <a:p>
            <a:pPr marL="114300" indent="0">
              <a:buNone/>
            </a:pPr>
            <a:r>
              <a:rPr lang="en-US" sz="1500" dirty="0">
                <a:solidFill>
                  <a:srgbClr val="000000"/>
                </a:solidFill>
                <a:latin typeface="Consolas" panose="020B0609020204030204" pitchFamily="49" charset="0"/>
              </a:rPr>
              <a:t>}</a:t>
            </a:r>
          </a:p>
          <a:p>
            <a:endParaRPr lang="en-US" dirty="0" smtClean="0"/>
          </a:p>
        </p:txBody>
      </p:sp>
    </p:spTree>
    <p:extLst>
      <p:ext uri="{BB962C8B-B14F-4D97-AF65-F5344CB8AC3E}">
        <p14:creationId xmlns:p14="http://schemas.microsoft.com/office/powerpoint/2010/main" val="1672610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792162"/>
          </a:xfrm>
        </p:spPr>
        <p:txBody>
          <a:bodyPr/>
          <a:lstStyle/>
          <a:p>
            <a:r>
              <a:rPr lang="en-US" dirty="0" smtClean="0"/>
              <a:t>TS</a:t>
            </a:r>
            <a:endParaRPr lang="en-US" dirty="0"/>
          </a:p>
        </p:txBody>
      </p:sp>
      <p:sp>
        <p:nvSpPr>
          <p:cNvPr id="3" name="Content Placeholder 2"/>
          <p:cNvSpPr>
            <a:spLocks noGrp="1"/>
          </p:cNvSpPr>
          <p:nvPr>
            <p:ph idx="1"/>
          </p:nvPr>
        </p:nvSpPr>
        <p:spPr>
          <a:xfrm>
            <a:off x="457200" y="1371600"/>
            <a:ext cx="7620000" cy="5029200"/>
          </a:xfrm>
        </p:spPr>
        <p:txBody>
          <a:bodyPr>
            <a:normAutofit fontScale="25000" lnSpcReduction="20000"/>
          </a:bodyPr>
          <a:lstStyle/>
          <a:p>
            <a:pPr marL="114300" indent="0">
              <a:buNone/>
            </a:pPr>
            <a:r>
              <a:rPr lang="en-US" sz="4600" dirty="0">
                <a:solidFill>
                  <a:srgbClr val="0000FF"/>
                </a:solidFill>
                <a:latin typeface="Consolas" panose="020B0609020204030204" pitchFamily="49" charset="0"/>
              </a:rPr>
              <a:t>import</a:t>
            </a:r>
            <a:r>
              <a:rPr lang="en-US" sz="4600" dirty="0">
                <a:solidFill>
                  <a:srgbClr val="000000"/>
                </a:solidFill>
                <a:latin typeface="Consolas" panose="020B0609020204030204" pitchFamily="49" charset="0"/>
              </a:rPr>
              <a:t> { </a:t>
            </a:r>
            <a:r>
              <a:rPr lang="en-US" sz="4600" dirty="0" err="1">
                <a:solidFill>
                  <a:srgbClr val="000000"/>
                </a:solidFill>
                <a:latin typeface="Consolas" panose="020B0609020204030204" pitchFamily="49" charset="0"/>
              </a:rPr>
              <a:t>AfterViewInit</a:t>
            </a:r>
            <a:r>
              <a:rPr lang="en-US" sz="4600" dirty="0" smtClean="0">
                <a:solidFill>
                  <a:srgbClr val="000000"/>
                </a:solidFill>
                <a:latin typeface="Consolas" panose="020B0609020204030204" pitchFamily="49" charset="0"/>
              </a:rPr>
              <a:t>, </a:t>
            </a:r>
            <a:r>
              <a:rPr lang="en-US" sz="4600" dirty="0">
                <a:solidFill>
                  <a:srgbClr val="000000"/>
                </a:solidFill>
                <a:latin typeface="Consolas" panose="020B0609020204030204" pitchFamily="49" charset="0"/>
              </a:rPr>
              <a:t>Component, </a:t>
            </a:r>
            <a:r>
              <a:rPr lang="en-US" sz="4600" dirty="0" err="1">
                <a:solidFill>
                  <a:srgbClr val="000000"/>
                </a:solidFill>
                <a:latin typeface="Consolas" panose="020B0609020204030204" pitchFamily="49" charset="0"/>
              </a:rPr>
              <a:t>ElementRef</a:t>
            </a:r>
            <a:r>
              <a:rPr lang="en-US" sz="4600" dirty="0" smtClean="0">
                <a:solidFill>
                  <a:srgbClr val="000000"/>
                </a:solidFill>
                <a:latin typeface="Consolas" panose="020B0609020204030204" pitchFamily="49" charset="0"/>
              </a:rPr>
              <a:t>, </a:t>
            </a:r>
            <a:r>
              <a:rPr lang="en-US" sz="4600" dirty="0" err="1" smtClean="0">
                <a:solidFill>
                  <a:srgbClr val="000000"/>
                </a:solidFill>
                <a:latin typeface="Consolas" panose="020B0609020204030204" pitchFamily="49" charset="0"/>
              </a:rPr>
              <a:t>ViewChild</a:t>
            </a:r>
            <a:r>
              <a:rPr lang="en-US" sz="4600" dirty="0" smtClean="0">
                <a:solidFill>
                  <a:srgbClr val="000000"/>
                </a:solidFill>
                <a:latin typeface="Consolas" panose="020B0609020204030204" pitchFamily="49" charset="0"/>
              </a:rPr>
              <a:t> </a:t>
            </a:r>
            <a:r>
              <a:rPr lang="en-US" sz="4600" dirty="0">
                <a:solidFill>
                  <a:srgbClr val="000000"/>
                </a:solidFill>
                <a:latin typeface="Consolas" panose="020B0609020204030204" pitchFamily="49" charset="0"/>
              </a:rPr>
              <a:t>} </a:t>
            </a:r>
            <a:r>
              <a:rPr lang="en-US" sz="4600" dirty="0">
                <a:solidFill>
                  <a:srgbClr val="0000FF"/>
                </a:solidFill>
                <a:latin typeface="Consolas" panose="020B0609020204030204" pitchFamily="49" charset="0"/>
              </a:rPr>
              <a:t>from</a:t>
            </a:r>
            <a:r>
              <a:rPr lang="en-US" sz="4600" dirty="0">
                <a:solidFill>
                  <a:srgbClr val="000000"/>
                </a:solidFill>
                <a:latin typeface="Consolas" panose="020B0609020204030204" pitchFamily="49" charset="0"/>
              </a:rPr>
              <a:t> </a:t>
            </a:r>
            <a:r>
              <a:rPr lang="en-US" sz="4600" dirty="0">
                <a:solidFill>
                  <a:srgbClr val="A31515"/>
                </a:solidFill>
                <a:latin typeface="Consolas" panose="020B0609020204030204" pitchFamily="49" charset="0"/>
              </a:rPr>
              <a:t>'@angular/core'</a:t>
            </a:r>
            <a:r>
              <a:rPr lang="en-US" sz="4600" dirty="0">
                <a:solidFill>
                  <a:srgbClr val="000000"/>
                </a:solidFill>
                <a:latin typeface="Consolas" panose="020B0609020204030204" pitchFamily="49" charset="0"/>
              </a:rPr>
              <a:t>;</a:t>
            </a:r>
          </a:p>
          <a:p>
            <a:pPr marL="114300" indent="0">
              <a:buNone/>
            </a:pPr>
            <a:r>
              <a:rPr lang="en-US" sz="4600" dirty="0">
                <a:solidFill>
                  <a:srgbClr val="0000FF"/>
                </a:solidFill>
                <a:latin typeface="Consolas" panose="020B0609020204030204" pitchFamily="49" charset="0"/>
              </a:rPr>
              <a:t>import</a:t>
            </a:r>
            <a:r>
              <a:rPr lang="en-US" sz="4600" dirty="0">
                <a:solidFill>
                  <a:srgbClr val="000000"/>
                </a:solidFill>
                <a:latin typeface="Consolas" panose="020B0609020204030204" pitchFamily="49" charset="0"/>
              </a:rPr>
              <a:t> </a:t>
            </a:r>
            <a:r>
              <a:rPr lang="en-US" sz="4600" dirty="0" smtClean="0">
                <a:solidFill>
                  <a:srgbClr val="000000"/>
                </a:solidFill>
                <a:latin typeface="Consolas" panose="020B0609020204030204" pitchFamily="49" charset="0"/>
              </a:rPr>
              <a:t>{ </a:t>
            </a:r>
            <a:r>
              <a:rPr lang="en-US" sz="4600" dirty="0">
                <a:solidFill>
                  <a:srgbClr val="000000"/>
                </a:solidFill>
                <a:latin typeface="Consolas" panose="020B0609020204030204" pitchFamily="49" charset="0"/>
              </a:rPr>
              <a:t>Gesture, </a:t>
            </a:r>
            <a:r>
              <a:rPr lang="en-US" sz="4600" dirty="0" err="1">
                <a:solidFill>
                  <a:srgbClr val="000000"/>
                </a:solidFill>
                <a:latin typeface="Consolas" panose="020B0609020204030204" pitchFamily="49" charset="0"/>
              </a:rPr>
              <a:t>GestureController</a:t>
            </a:r>
            <a:r>
              <a:rPr lang="en-US" sz="4600" dirty="0">
                <a:solidFill>
                  <a:srgbClr val="000000"/>
                </a:solidFill>
                <a:latin typeface="Consolas" panose="020B0609020204030204" pitchFamily="49" charset="0"/>
              </a:rPr>
              <a:t> } </a:t>
            </a:r>
            <a:r>
              <a:rPr lang="en-US" sz="4600" dirty="0">
                <a:solidFill>
                  <a:srgbClr val="0000FF"/>
                </a:solidFill>
                <a:latin typeface="Consolas" panose="020B0609020204030204" pitchFamily="49" charset="0"/>
              </a:rPr>
              <a:t>from</a:t>
            </a:r>
            <a:r>
              <a:rPr lang="en-US" sz="4600" dirty="0">
                <a:solidFill>
                  <a:srgbClr val="000000"/>
                </a:solidFill>
                <a:latin typeface="Consolas" panose="020B0609020204030204" pitchFamily="49" charset="0"/>
              </a:rPr>
              <a:t> </a:t>
            </a:r>
            <a:r>
              <a:rPr lang="en-US" sz="4600" dirty="0">
                <a:solidFill>
                  <a:srgbClr val="A31515"/>
                </a:solidFill>
                <a:latin typeface="Consolas" panose="020B0609020204030204" pitchFamily="49" charset="0"/>
              </a:rPr>
              <a:t>'@ionic/angular'</a:t>
            </a:r>
            <a:r>
              <a:rPr lang="en-US" sz="4600" dirty="0">
                <a:solidFill>
                  <a:srgbClr val="000000"/>
                </a:solidFill>
                <a:latin typeface="Consolas" panose="020B0609020204030204" pitchFamily="49" charset="0"/>
              </a:rPr>
              <a:t>;</a:t>
            </a:r>
          </a:p>
          <a:p>
            <a:pPr marL="114300" indent="0">
              <a:buNone/>
            </a:pPr>
            <a:r>
              <a:rPr lang="en-US" sz="4600" dirty="0">
                <a:solidFill>
                  <a:srgbClr val="000000"/>
                </a:solidFill>
                <a:latin typeface="Consolas" panose="020B0609020204030204" pitchFamily="49" charset="0"/>
              </a:rPr>
              <a:t/>
            </a:r>
            <a:br>
              <a:rPr lang="en-US" sz="4600" dirty="0">
                <a:solidFill>
                  <a:srgbClr val="000000"/>
                </a:solidFill>
                <a:latin typeface="Consolas" panose="020B0609020204030204" pitchFamily="49" charset="0"/>
              </a:rPr>
            </a:br>
            <a:r>
              <a:rPr lang="en-US" sz="4600" dirty="0" smtClean="0">
                <a:solidFill>
                  <a:srgbClr val="0000FF"/>
                </a:solidFill>
                <a:latin typeface="Consolas" panose="020B0609020204030204" pitchFamily="49" charset="0"/>
              </a:rPr>
              <a:t>export</a:t>
            </a:r>
            <a:r>
              <a:rPr lang="en-US" sz="4600" dirty="0" smtClean="0">
                <a:solidFill>
                  <a:srgbClr val="000000"/>
                </a:solidFill>
                <a:latin typeface="Consolas" panose="020B0609020204030204" pitchFamily="49" charset="0"/>
              </a:rPr>
              <a:t> </a:t>
            </a:r>
            <a:r>
              <a:rPr lang="en-US" sz="4600" dirty="0">
                <a:solidFill>
                  <a:srgbClr val="0000FF"/>
                </a:solidFill>
                <a:latin typeface="Consolas" panose="020B0609020204030204" pitchFamily="49" charset="0"/>
              </a:rPr>
              <a:t>class</a:t>
            </a:r>
            <a:r>
              <a:rPr lang="en-US" sz="4600" dirty="0">
                <a:solidFill>
                  <a:srgbClr val="000000"/>
                </a:solidFill>
                <a:latin typeface="Consolas" panose="020B0609020204030204" pitchFamily="49" charset="0"/>
              </a:rPr>
              <a:t> </a:t>
            </a:r>
            <a:r>
              <a:rPr lang="en-US" sz="4600" dirty="0" err="1">
                <a:solidFill>
                  <a:srgbClr val="000000"/>
                </a:solidFill>
                <a:latin typeface="Consolas" panose="020B0609020204030204" pitchFamily="49" charset="0"/>
              </a:rPr>
              <a:t>HomePage</a:t>
            </a:r>
            <a:r>
              <a:rPr lang="en-US" sz="4600" dirty="0">
                <a:solidFill>
                  <a:srgbClr val="000000"/>
                </a:solidFill>
                <a:latin typeface="Consolas" panose="020B0609020204030204" pitchFamily="49" charset="0"/>
              </a:rPr>
              <a:t> </a:t>
            </a:r>
            <a:r>
              <a:rPr lang="en-US" sz="4600" dirty="0">
                <a:solidFill>
                  <a:srgbClr val="0000FF"/>
                </a:solidFill>
                <a:latin typeface="Consolas" panose="020B0609020204030204" pitchFamily="49" charset="0"/>
              </a:rPr>
              <a:t>implements</a:t>
            </a:r>
            <a:r>
              <a:rPr lang="en-US" sz="4600" dirty="0">
                <a:solidFill>
                  <a:srgbClr val="000000"/>
                </a:solidFill>
                <a:latin typeface="Consolas" panose="020B0609020204030204" pitchFamily="49" charset="0"/>
              </a:rPr>
              <a:t> </a:t>
            </a:r>
            <a:r>
              <a:rPr lang="en-US" sz="4600" b="1" dirty="0" err="1">
                <a:solidFill>
                  <a:srgbClr val="000000"/>
                </a:solidFill>
                <a:latin typeface="Consolas" panose="020B0609020204030204" pitchFamily="49" charset="0"/>
              </a:rPr>
              <a:t>AfterViewInit</a:t>
            </a:r>
            <a:r>
              <a:rPr lang="en-US" sz="4600" dirty="0">
                <a:solidFill>
                  <a:srgbClr val="000000"/>
                </a:solidFill>
                <a:latin typeface="Consolas" panose="020B0609020204030204" pitchFamily="49" charset="0"/>
              </a:rPr>
              <a:t>{</a:t>
            </a:r>
          </a:p>
          <a:p>
            <a:pPr marL="114300" indent="0">
              <a:buNone/>
            </a:pPr>
            <a:r>
              <a:rPr lang="en-US" sz="4600" dirty="0">
                <a:solidFill>
                  <a:srgbClr val="000000"/>
                </a:solidFill>
                <a:latin typeface="Consolas" panose="020B0609020204030204" pitchFamily="49" charset="0"/>
              </a:rPr>
              <a:t>  @</a:t>
            </a:r>
            <a:r>
              <a:rPr lang="en-US" sz="4600" dirty="0" err="1">
                <a:solidFill>
                  <a:srgbClr val="000000"/>
                </a:solidFill>
                <a:latin typeface="Consolas" panose="020B0609020204030204" pitchFamily="49" charset="0"/>
              </a:rPr>
              <a:t>ViewChild</a:t>
            </a:r>
            <a:r>
              <a:rPr lang="en-US" sz="4600" dirty="0">
                <a:solidFill>
                  <a:srgbClr val="000000"/>
                </a:solidFill>
                <a:latin typeface="Consolas" panose="020B0609020204030204" pitchFamily="49" charset="0"/>
              </a:rPr>
              <a:t>(</a:t>
            </a:r>
            <a:r>
              <a:rPr lang="en-US" sz="4600" dirty="0">
                <a:solidFill>
                  <a:srgbClr val="A31515"/>
                </a:solidFill>
                <a:latin typeface="Consolas" panose="020B0609020204030204" pitchFamily="49" charset="0"/>
              </a:rPr>
              <a:t>'rectangle'</a:t>
            </a:r>
            <a:r>
              <a:rPr lang="en-US" sz="4600" dirty="0">
                <a:solidFill>
                  <a:srgbClr val="000000"/>
                </a:solidFill>
                <a:latin typeface="Consolas" panose="020B0609020204030204" pitchFamily="49" charset="0"/>
              </a:rPr>
              <a:t>) </a:t>
            </a:r>
            <a:r>
              <a:rPr lang="en-US" sz="4600" dirty="0" err="1">
                <a:solidFill>
                  <a:srgbClr val="000000"/>
                </a:solidFill>
                <a:latin typeface="Consolas" panose="020B0609020204030204" pitchFamily="49" charset="0"/>
              </a:rPr>
              <a:t>rect</a:t>
            </a:r>
            <a:r>
              <a:rPr lang="en-US" sz="4600" dirty="0">
                <a:solidFill>
                  <a:srgbClr val="000000"/>
                </a:solidFill>
                <a:latin typeface="Consolas" panose="020B0609020204030204" pitchFamily="49" charset="0"/>
              </a:rPr>
              <a:t>: </a:t>
            </a:r>
            <a:r>
              <a:rPr lang="en-US" sz="4600" dirty="0" err="1">
                <a:solidFill>
                  <a:srgbClr val="000000"/>
                </a:solidFill>
                <a:latin typeface="Consolas" panose="020B0609020204030204" pitchFamily="49" charset="0"/>
              </a:rPr>
              <a:t>ElementRef</a:t>
            </a:r>
            <a:r>
              <a:rPr lang="en-US" sz="4600" dirty="0">
                <a:solidFill>
                  <a:srgbClr val="000000"/>
                </a:solidFill>
                <a:latin typeface="Consolas" panose="020B0609020204030204" pitchFamily="49" charset="0"/>
              </a:rPr>
              <a:t>;</a:t>
            </a:r>
          </a:p>
          <a:p>
            <a:pPr marL="114300" indent="0">
              <a:buNone/>
            </a:pPr>
            <a:r>
              <a:rPr lang="en-US" sz="4600" dirty="0">
                <a:solidFill>
                  <a:srgbClr val="000000"/>
                </a:solidFill>
                <a:latin typeface="Consolas" panose="020B0609020204030204" pitchFamily="49" charset="0"/>
              </a:rPr>
              <a:t/>
            </a:r>
            <a:br>
              <a:rPr lang="en-US" sz="4600" dirty="0">
                <a:solidFill>
                  <a:srgbClr val="000000"/>
                </a:solidFill>
                <a:latin typeface="Consolas" panose="020B0609020204030204" pitchFamily="49" charset="0"/>
              </a:rPr>
            </a:br>
            <a:r>
              <a:rPr lang="en-US" sz="4600" dirty="0">
                <a:solidFill>
                  <a:srgbClr val="000000"/>
                </a:solidFill>
                <a:latin typeface="Consolas" panose="020B0609020204030204" pitchFamily="49" charset="0"/>
              </a:rPr>
              <a:t>  </a:t>
            </a:r>
            <a:r>
              <a:rPr lang="en-US" sz="4600" dirty="0">
                <a:solidFill>
                  <a:srgbClr val="0000FF"/>
                </a:solidFill>
                <a:latin typeface="Consolas" panose="020B0609020204030204" pitchFamily="49" charset="0"/>
              </a:rPr>
              <a:t>constructor</a:t>
            </a:r>
            <a:r>
              <a:rPr lang="en-US" sz="4600" dirty="0">
                <a:solidFill>
                  <a:srgbClr val="000000"/>
                </a:solidFill>
                <a:latin typeface="Consolas" panose="020B0609020204030204" pitchFamily="49" charset="0"/>
              </a:rPr>
              <a:t>(</a:t>
            </a:r>
            <a:r>
              <a:rPr lang="en-US" sz="4600" dirty="0">
                <a:solidFill>
                  <a:srgbClr val="0000FF"/>
                </a:solidFill>
                <a:latin typeface="Consolas" panose="020B0609020204030204" pitchFamily="49" charset="0"/>
              </a:rPr>
              <a:t>private</a:t>
            </a:r>
            <a:r>
              <a:rPr lang="en-US" sz="4600" dirty="0">
                <a:solidFill>
                  <a:srgbClr val="000000"/>
                </a:solidFill>
                <a:latin typeface="Consolas" panose="020B0609020204030204" pitchFamily="49" charset="0"/>
              </a:rPr>
              <a:t> </a:t>
            </a:r>
            <a:r>
              <a:rPr lang="en-US" sz="4600" dirty="0" err="1">
                <a:solidFill>
                  <a:srgbClr val="000000"/>
                </a:solidFill>
                <a:latin typeface="Consolas" panose="020B0609020204030204" pitchFamily="49" charset="0"/>
              </a:rPr>
              <a:t>gestureCtrl</a:t>
            </a:r>
            <a:r>
              <a:rPr lang="en-US" sz="4600" dirty="0">
                <a:solidFill>
                  <a:srgbClr val="000000"/>
                </a:solidFill>
                <a:latin typeface="Consolas" panose="020B0609020204030204" pitchFamily="49" charset="0"/>
              </a:rPr>
              <a:t>: </a:t>
            </a:r>
            <a:r>
              <a:rPr lang="en-US" sz="4600" dirty="0" err="1">
                <a:solidFill>
                  <a:srgbClr val="000000"/>
                </a:solidFill>
                <a:latin typeface="Consolas" panose="020B0609020204030204" pitchFamily="49" charset="0"/>
              </a:rPr>
              <a:t>GestureController</a:t>
            </a:r>
            <a:r>
              <a:rPr lang="en-US" sz="4600" dirty="0">
                <a:solidFill>
                  <a:srgbClr val="000000"/>
                </a:solidFill>
                <a:latin typeface="Consolas" panose="020B0609020204030204" pitchFamily="49" charset="0"/>
              </a:rPr>
              <a:t>){}</a:t>
            </a:r>
          </a:p>
          <a:p>
            <a:pPr marL="114300" indent="0">
              <a:buNone/>
            </a:pPr>
            <a:r>
              <a:rPr lang="en-US" sz="4600" dirty="0">
                <a:solidFill>
                  <a:srgbClr val="000000"/>
                </a:solidFill>
                <a:latin typeface="Consolas" panose="020B0609020204030204" pitchFamily="49" charset="0"/>
              </a:rPr>
              <a:t>  </a:t>
            </a:r>
            <a:r>
              <a:rPr lang="en-US" sz="4600" dirty="0">
                <a:solidFill>
                  <a:srgbClr val="0000FF"/>
                </a:solidFill>
                <a:latin typeface="Consolas" panose="020B0609020204030204" pitchFamily="49" charset="0"/>
              </a:rPr>
              <a:t>public</a:t>
            </a:r>
            <a:r>
              <a:rPr lang="en-US" sz="4600" dirty="0">
                <a:solidFill>
                  <a:srgbClr val="000000"/>
                </a:solidFill>
                <a:latin typeface="Consolas" panose="020B0609020204030204" pitchFamily="49" charset="0"/>
              </a:rPr>
              <a:t> type;</a:t>
            </a:r>
          </a:p>
          <a:p>
            <a:pPr marL="114300" indent="0">
              <a:buNone/>
            </a:pPr>
            <a:r>
              <a:rPr lang="en-US" sz="4600" dirty="0">
                <a:solidFill>
                  <a:srgbClr val="000000"/>
                </a:solidFill>
                <a:latin typeface="Consolas" panose="020B0609020204030204" pitchFamily="49" charset="0"/>
              </a:rPr>
              <a:t>  </a:t>
            </a:r>
            <a:r>
              <a:rPr lang="en-US" sz="4600" dirty="0">
                <a:solidFill>
                  <a:srgbClr val="0000FF"/>
                </a:solidFill>
                <a:latin typeface="Consolas" panose="020B0609020204030204" pitchFamily="49" charset="0"/>
              </a:rPr>
              <a:t>public</a:t>
            </a:r>
            <a:r>
              <a:rPr lang="en-US" sz="4600" dirty="0">
                <a:solidFill>
                  <a:srgbClr val="000000"/>
                </a:solidFill>
                <a:latin typeface="Consolas" panose="020B0609020204030204" pitchFamily="49" charset="0"/>
              </a:rPr>
              <a:t> </a:t>
            </a:r>
            <a:r>
              <a:rPr lang="en-US" sz="4600" dirty="0" err="1">
                <a:solidFill>
                  <a:srgbClr val="000000"/>
                </a:solidFill>
                <a:latin typeface="Consolas" panose="020B0609020204030204" pitchFamily="49" charset="0"/>
              </a:rPr>
              <a:t>currentX</a:t>
            </a:r>
            <a:r>
              <a:rPr lang="en-US" sz="4600" dirty="0">
                <a:solidFill>
                  <a:srgbClr val="000000"/>
                </a:solidFill>
                <a:latin typeface="Consolas" panose="020B0609020204030204" pitchFamily="49" charset="0"/>
              </a:rPr>
              <a:t>;</a:t>
            </a:r>
          </a:p>
          <a:p>
            <a:pPr marL="114300" indent="0">
              <a:buNone/>
            </a:pPr>
            <a:r>
              <a:rPr lang="en-US" sz="4600" dirty="0">
                <a:solidFill>
                  <a:srgbClr val="000000"/>
                </a:solidFill>
                <a:latin typeface="Consolas" panose="020B0609020204030204" pitchFamily="49" charset="0"/>
              </a:rPr>
              <a:t/>
            </a:r>
            <a:br>
              <a:rPr lang="en-US" sz="4600" dirty="0">
                <a:solidFill>
                  <a:srgbClr val="000000"/>
                </a:solidFill>
                <a:latin typeface="Consolas" panose="020B0609020204030204" pitchFamily="49" charset="0"/>
              </a:rPr>
            </a:br>
            <a:r>
              <a:rPr lang="en-US" sz="4600" dirty="0">
                <a:solidFill>
                  <a:srgbClr val="000000"/>
                </a:solidFill>
                <a:latin typeface="Consolas" panose="020B0609020204030204" pitchFamily="49" charset="0"/>
              </a:rPr>
              <a:t>  </a:t>
            </a:r>
            <a:r>
              <a:rPr lang="en-US" sz="4600" dirty="0" err="1">
                <a:solidFill>
                  <a:srgbClr val="000000"/>
                </a:solidFill>
                <a:latin typeface="Consolas" panose="020B0609020204030204" pitchFamily="49" charset="0"/>
              </a:rPr>
              <a:t>ngAfterViewInit</a:t>
            </a:r>
            <a:r>
              <a:rPr lang="en-US" sz="4600" dirty="0">
                <a:solidFill>
                  <a:srgbClr val="000000"/>
                </a:solidFill>
                <a:latin typeface="Consolas" panose="020B0609020204030204" pitchFamily="49" charset="0"/>
              </a:rPr>
              <a:t>(): void { </a:t>
            </a:r>
          </a:p>
          <a:p>
            <a:pPr marL="114300" indent="0">
              <a:buNone/>
            </a:pPr>
            <a:r>
              <a:rPr lang="en-US" sz="4600" dirty="0">
                <a:solidFill>
                  <a:srgbClr val="000000"/>
                </a:solidFill>
                <a:latin typeface="Consolas" panose="020B0609020204030204" pitchFamily="49" charset="0"/>
              </a:rPr>
              <a:t>      </a:t>
            </a:r>
            <a:r>
              <a:rPr lang="en-US" sz="4600" dirty="0" err="1">
                <a:solidFill>
                  <a:srgbClr val="0000FF"/>
                </a:solidFill>
                <a:latin typeface="Consolas" panose="020B0609020204030204" pitchFamily="49" charset="0"/>
              </a:rPr>
              <a:t>this</a:t>
            </a:r>
            <a:r>
              <a:rPr lang="en-US" sz="4600" dirty="0" err="1">
                <a:solidFill>
                  <a:srgbClr val="000000"/>
                </a:solidFill>
                <a:latin typeface="Consolas" panose="020B0609020204030204" pitchFamily="49" charset="0"/>
              </a:rPr>
              <a:t>.updateGestures</a:t>
            </a:r>
            <a:r>
              <a:rPr lang="en-US" sz="4600" dirty="0">
                <a:solidFill>
                  <a:srgbClr val="000000"/>
                </a:solidFill>
                <a:latin typeface="Consolas" panose="020B0609020204030204" pitchFamily="49" charset="0"/>
              </a:rPr>
              <a:t>();</a:t>
            </a:r>
          </a:p>
          <a:p>
            <a:pPr marL="114300" indent="0">
              <a:buNone/>
            </a:pPr>
            <a:r>
              <a:rPr lang="en-US" sz="4600" dirty="0">
                <a:solidFill>
                  <a:srgbClr val="000000"/>
                </a:solidFill>
                <a:latin typeface="Consolas" panose="020B0609020204030204" pitchFamily="49" charset="0"/>
              </a:rPr>
              <a:t>  }</a:t>
            </a:r>
          </a:p>
          <a:p>
            <a:pPr marL="114300" indent="0">
              <a:buNone/>
            </a:pPr>
            <a:r>
              <a:rPr lang="en-US" sz="4600" dirty="0">
                <a:solidFill>
                  <a:srgbClr val="000000"/>
                </a:solidFill>
                <a:latin typeface="Consolas" panose="020B0609020204030204" pitchFamily="49" charset="0"/>
              </a:rPr>
              <a:t/>
            </a:r>
            <a:br>
              <a:rPr lang="en-US" sz="4600" dirty="0">
                <a:solidFill>
                  <a:srgbClr val="000000"/>
                </a:solidFill>
                <a:latin typeface="Consolas" panose="020B0609020204030204" pitchFamily="49" charset="0"/>
              </a:rPr>
            </a:br>
            <a:r>
              <a:rPr lang="en-US" sz="4600" dirty="0">
                <a:solidFill>
                  <a:srgbClr val="000000"/>
                </a:solidFill>
                <a:latin typeface="Consolas" panose="020B0609020204030204" pitchFamily="49" charset="0"/>
              </a:rPr>
              <a:t> </a:t>
            </a:r>
            <a:r>
              <a:rPr lang="en-US" sz="4600" dirty="0" smtClean="0">
                <a:solidFill>
                  <a:srgbClr val="000000"/>
                </a:solidFill>
                <a:latin typeface="Consolas" panose="020B0609020204030204" pitchFamily="49" charset="0"/>
              </a:rPr>
              <a:t> </a:t>
            </a:r>
            <a:r>
              <a:rPr lang="en-US" sz="4600" b="1" dirty="0" err="1">
                <a:solidFill>
                  <a:srgbClr val="000000"/>
                </a:solidFill>
                <a:latin typeface="Consolas" panose="020B0609020204030204" pitchFamily="49" charset="0"/>
              </a:rPr>
              <a:t>updateGestures</a:t>
            </a:r>
            <a:r>
              <a:rPr lang="en-US" sz="4600" dirty="0">
                <a:solidFill>
                  <a:srgbClr val="000000"/>
                </a:solidFill>
                <a:latin typeface="Consolas" panose="020B0609020204030204" pitchFamily="49" charset="0"/>
              </a:rPr>
              <a:t>(){</a:t>
            </a:r>
          </a:p>
          <a:p>
            <a:pPr marL="114300" indent="0">
              <a:buNone/>
            </a:pPr>
            <a:r>
              <a:rPr lang="en-US" sz="4600" dirty="0">
                <a:solidFill>
                  <a:srgbClr val="000000"/>
                </a:solidFill>
                <a:latin typeface="Consolas" panose="020B0609020204030204" pitchFamily="49" charset="0"/>
              </a:rPr>
              <a:t>   </a:t>
            </a:r>
          </a:p>
          <a:p>
            <a:pPr marL="114300" indent="0">
              <a:buNone/>
            </a:pPr>
            <a:r>
              <a:rPr lang="en-US" sz="4600" dirty="0">
                <a:solidFill>
                  <a:srgbClr val="000000"/>
                </a:solidFill>
                <a:latin typeface="Consolas" panose="020B0609020204030204" pitchFamily="49" charset="0"/>
              </a:rPr>
              <a:t>    </a:t>
            </a:r>
            <a:r>
              <a:rPr lang="en-US" sz="4600" dirty="0" err="1">
                <a:solidFill>
                  <a:srgbClr val="0000FF"/>
                </a:solidFill>
                <a:latin typeface="Consolas" panose="020B0609020204030204" pitchFamily="49" charset="0"/>
              </a:rPr>
              <a:t>const</a:t>
            </a:r>
            <a:r>
              <a:rPr lang="en-US" sz="4600" dirty="0">
                <a:solidFill>
                  <a:srgbClr val="000000"/>
                </a:solidFill>
                <a:latin typeface="Consolas" panose="020B0609020204030204" pitchFamily="49" charset="0"/>
              </a:rPr>
              <a:t> drag = </a:t>
            </a:r>
            <a:r>
              <a:rPr lang="en-US" sz="4600" dirty="0" err="1">
                <a:solidFill>
                  <a:srgbClr val="0000FF"/>
                </a:solidFill>
                <a:latin typeface="Consolas" panose="020B0609020204030204" pitchFamily="49" charset="0"/>
              </a:rPr>
              <a:t>this</a:t>
            </a:r>
            <a:r>
              <a:rPr lang="en-US" sz="4600" dirty="0" err="1">
                <a:solidFill>
                  <a:srgbClr val="000000"/>
                </a:solidFill>
                <a:latin typeface="Consolas" panose="020B0609020204030204" pitchFamily="49" charset="0"/>
              </a:rPr>
              <a:t>.gestureCtrl.create</a:t>
            </a:r>
            <a:r>
              <a:rPr lang="en-US" sz="4600" dirty="0">
                <a:solidFill>
                  <a:srgbClr val="000000"/>
                </a:solidFill>
                <a:latin typeface="Consolas" panose="020B0609020204030204" pitchFamily="49" charset="0"/>
              </a:rPr>
              <a:t>({</a:t>
            </a:r>
          </a:p>
          <a:p>
            <a:pPr marL="114300" indent="0">
              <a:buNone/>
            </a:pPr>
            <a:r>
              <a:rPr lang="en-US" sz="4600" dirty="0">
                <a:solidFill>
                  <a:srgbClr val="000000"/>
                </a:solidFill>
                <a:latin typeface="Consolas" panose="020B0609020204030204" pitchFamily="49" charset="0"/>
              </a:rPr>
              <a:t>       el: </a:t>
            </a:r>
            <a:r>
              <a:rPr lang="en-US" sz="4600" dirty="0" err="1">
                <a:solidFill>
                  <a:srgbClr val="0000FF"/>
                </a:solidFill>
                <a:latin typeface="Consolas" panose="020B0609020204030204" pitchFamily="49" charset="0"/>
              </a:rPr>
              <a:t>this</a:t>
            </a:r>
            <a:r>
              <a:rPr lang="en-US" sz="4600" dirty="0" err="1">
                <a:solidFill>
                  <a:srgbClr val="000000"/>
                </a:solidFill>
                <a:latin typeface="Consolas" panose="020B0609020204030204" pitchFamily="49" charset="0"/>
              </a:rPr>
              <a:t>.rect.nativeElement</a:t>
            </a:r>
            <a:r>
              <a:rPr lang="en-US" sz="4600" dirty="0">
                <a:solidFill>
                  <a:srgbClr val="000000"/>
                </a:solidFill>
                <a:latin typeface="Consolas" panose="020B0609020204030204" pitchFamily="49" charset="0"/>
              </a:rPr>
              <a:t>,</a:t>
            </a:r>
          </a:p>
          <a:p>
            <a:pPr marL="114300" indent="0">
              <a:buNone/>
            </a:pPr>
            <a:r>
              <a:rPr lang="en-US" sz="4600" dirty="0">
                <a:solidFill>
                  <a:srgbClr val="000000"/>
                </a:solidFill>
                <a:latin typeface="Consolas" panose="020B0609020204030204" pitchFamily="49" charset="0"/>
              </a:rPr>
              <a:t>       threshold: </a:t>
            </a:r>
            <a:r>
              <a:rPr lang="en-US" sz="4600" dirty="0">
                <a:solidFill>
                  <a:srgbClr val="098658"/>
                </a:solidFill>
                <a:latin typeface="Consolas" panose="020B0609020204030204" pitchFamily="49" charset="0"/>
              </a:rPr>
              <a:t>1</a:t>
            </a:r>
            <a:r>
              <a:rPr lang="en-US" sz="4600" dirty="0">
                <a:solidFill>
                  <a:srgbClr val="000000"/>
                </a:solidFill>
                <a:latin typeface="Consolas" panose="020B0609020204030204" pitchFamily="49" charset="0"/>
              </a:rPr>
              <a:t>,</a:t>
            </a:r>
          </a:p>
          <a:p>
            <a:pPr marL="114300" indent="0">
              <a:buNone/>
            </a:pPr>
            <a:r>
              <a:rPr lang="en-US" sz="4600" dirty="0">
                <a:solidFill>
                  <a:srgbClr val="000000"/>
                </a:solidFill>
                <a:latin typeface="Consolas" panose="020B0609020204030204" pitchFamily="49" charset="0"/>
              </a:rPr>
              <a:t>       </a:t>
            </a:r>
            <a:r>
              <a:rPr lang="en-US" sz="4600" dirty="0" err="1">
                <a:solidFill>
                  <a:srgbClr val="000000"/>
                </a:solidFill>
                <a:latin typeface="Consolas" panose="020B0609020204030204" pitchFamily="49" charset="0"/>
              </a:rPr>
              <a:t>gestureName</a:t>
            </a:r>
            <a:r>
              <a:rPr lang="en-US" sz="4600" dirty="0">
                <a:solidFill>
                  <a:srgbClr val="000000"/>
                </a:solidFill>
                <a:latin typeface="Consolas" panose="020B0609020204030204" pitchFamily="49" charset="0"/>
              </a:rPr>
              <a:t>: </a:t>
            </a:r>
            <a:r>
              <a:rPr lang="en-US" sz="4600" dirty="0">
                <a:solidFill>
                  <a:srgbClr val="A31515"/>
                </a:solidFill>
                <a:latin typeface="Consolas" panose="020B0609020204030204" pitchFamily="49" charset="0"/>
              </a:rPr>
              <a:t>'drag'</a:t>
            </a:r>
            <a:r>
              <a:rPr lang="en-US" sz="4600" dirty="0">
                <a:solidFill>
                  <a:srgbClr val="000000"/>
                </a:solidFill>
                <a:latin typeface="Consolas" panose="020B0609020204030204" pitchFamily="49" charset="0"/>
              </a:rPr>
              <a:t>,</a:t>
            </a:r>
          </a:p>
          <a:p>
            <a:pPr marL="114300" indent="0">
              <a:buNone/>
            </a:pPr>
            <a:r>
              <a:rPr lang="en-US" sz="4600" dirty="0">
                <a:solidFill>
                  <a:srgbClr val="000000"/>
                </a:solidFill>
                <a:latin typeface="Consolas" panose="020B0609020204030204" pitchFamily="49" charset="0"/>
              </a:rPr>
              <a:t>       </a:t>
            </a:r>
            <a:r>
              <a:rPr lang="en-US" sz="4600" dirty="0" err="1">
                <a:solidFill>
                  <a:srgbClr val="000000"/>
                </a:solidFill>
                <a:latin typeface="Consolas" panose="020B0609020204030204" pitchFamily="49" charset="0"/>
              </a:rPr>
              <a:t>onMove</a:t>
            </a:r>
            <a:r>
              <a:rPr lang="en-US" sz="4600" dirty="0">
                <a:solidFill>
                  <a:srgbClr val="000000"/>
                </a:solidFill>
                <a:latin typeface="Consolas" panose="020B0609020204030204" pitchFamily="49" charset="0"/>
              </a:rPr>
              <a:t>: </a:t>
            </a:r>
            <a:r>
              <a:rPr lang="en-US" sz="4600" dirty="0" err="1">
                <a:solidFill>
                  <a:srgbClr val="000000"/>
                </a:solidFill>
                <a:latin typeface="Consolas" panose="020B0609020204030204" pitchFamily="49" charset="0"/>
              </a:rPr>
              <a:t>ev</a:t>
            </a:r>
            <a:r>
              <a:rPr lang="en-US" sz="4600" dirty="0">
                <a:solidFill>
                  <a:srgbClr val="000000"/>
                </a:solidFill>
                <a:latin typeface="Consolas" panose="020B0609020204030204" pitchFamily="49" charset="0"/>
              </a:rPr>
              <a:t> </a:t>
            </a:r>
            <a:r>
              <a:rPr lang="en-US" sz="4600" dirty="0">
                <a:solidFill>
                  <a:srgbClr val="0000FF"/>
                </a:solidFill>
                <a:latin typeface="Consolas" panose="020B0609020204030204" pitchFamily="49" charset="0"/>
              </a:rPr>
              <a:t>=&gt;</a:t>
            </a:r>
            <a:r>
              <a:rPr lang="en-US" sz="4600" dirty="0">
                <a:solidFill>
                  <a:srgbClr val="000000"/>
                </a:solidFill>
                <a:latin typeface="Consolas" panose="020B0609020204030204" pitchFamily="49" charset="0"/>
              </a:rPr>
              <a:t> {</a:t>
            </a:r>
          </a:p>
          <a:p>
            <a:pPr marL="114300" indent="0">
              <a:buNone/>
            </a:pPr>
            <a:r>
              <a:rPr lang="en-US" sz="4600" dirty="0">
                <a:solidFill>
                  <a:srgbClr val="000000"/>
                </a:solidFill>
                <a:latin typeface="Consolas" panose="020B0609020204030204" pitchFamily="49" charset="0"/>
              </a:rPr>
              <a:t>          </a:t>
            </a:r>
            <a:r>
              <a:rPr lang="en-US" sz="4600" dirty="0" err="1">
                <a:solidFill>
                  <a:srgbClr val="0000FF"/>
                </a:solidFill>
                <a:latin typeface="Consolas" panose="020B0609020204030204" pitchFamily="49" charset="0"/>
              </a:rPr>
              <a:t>this</a:t>
            </a:r>
            <a:r>
              <a:rPr lang="en-US" sz="4600" dirty="0" err="1">
                <a:solidFill>
                  <a:srgbClr val="000000"/>
                </a:solidFill>
                <a:latin typeface="Consolas" panose="020B0609020204030204" pitchFamily="49" charset="0"/>
              </a:rPr>
              <a:t>.type</a:t>
            </a:r>
            <a:r>
              <a:rPr lang="en-US" sz="4600" dirty="0">
                <a:solidFill>
                  <a:srgbClr val="000000"/>
                </a:solidFill>
                <a:latin typeface="Consolas" panose="020B0609020204030204" pitchFamily="49" charset="0"/>
              </a:rPr>
              <a:t> = </a:t>
            </a:r>
            <a:r>
              <a:rPr lang="en-US" sz="4600" dirty="0" err="1">
                <a:solidFill>
                  <a:srgbClr val="000000"/>
                </a:solidFill>
                <a:latin typeface="Consolas" panose="020B0609020204030204" pitchFamily="49" charset="0"/>
              </a:rPr>
              <a:t>ev.type</a:t>
            </a:r>
            <a:r>
              <a:rPr lang="en-US" sz="4600" dirty="0">
                <a:solidFill>
                  <a:srgbClr val="000000"/>
                </a:solidFill>
                <a:latin typeface="Consolas" panose="020B0609020204030204" pitchFamily="49" charset="0"/>
              </a:rPr>
              <a:t>;</a:t>
            </a:r>
          </a:p>
          <a:p>
            <a:pPr marL="114300" indent="0">
              <a:buNone/>
            </a:pPr>
            <a:r>
              <a:rPr lang="en-US" sz="4600" dirty="0">
                <a:solidFill>
                  <a:srgbClr val="000000"/>
                </a:solidFill>
                <a:latin typeface="Consolas" panose="020B0609020204030204" pitchFamily="49" charset="0"/>
              </a:rPr>
              <a:t>          </a:t>
            </a:r>
            <a:r>
              <a:rPr lang="en-US" sz="4600" dirty="0" err="1">
                <a:solidFill>
                  <a:srgbClr val="0000FF"/>
                </a:solidFill>
                <a:latin typeface="Consolas" panose="020B0609020204030204" pitchFamily="49" charset="0"/>
              </a:rPr>
              <a:t>this</a:t>
            </a:r>
            <a:r>
              <a:rPr lang="en-US" sz="4600" dirty="0" err="1">
                <a:solidFill>
                  <a:srgbClr val="000000"/>
                </a:solidFill>
                <a:latin typeface="Consolas" panose="020B0609020204030204" pitchFamily="49" charset="0"/>
              </a:rPr>
              <a:t>.currentX</a:t>
            </a:r>
            <a:r>
              <a:rPr lang="en-US" sz="4600" dirty="0">
                <a:solidFill>
                  <a:srgbClr val="000000"/>
                </a:solidFill>
                <a:latin typeface="Consolas" panose="020B0609020204030204" pitchFamily="49" charset="0"/>
              </a:rPr>
              <a:t> = </a:t>
            </a:r>
            <a:r>
              <a:rPr lang="en-US" sz="4600" dirty="0" err="1">
                <a:solidFill>
                  <a:srgbClr val="000000"/>
                </a:solidFill>
                <a:latin typeface="Consolas" panose="020B0609020204030204" pitchFamily="49" charset="0"/>
              </a:rPr>
              <a:t>ev.currentX</a:t>
            </a:r>
            <a:r>
              <a:rPr lang="en-US" sz="4600" dirty="0">
                <a:solidFill>
                  <a:srgbClr val="000000"/>
                </a:solidFill>
                <a:latin typeface="Consolas" panose="020B0609020204030204" pitchFamily="49" charset="0"/>
              </a:rPr>
              <a:t>;</a:t>
            </a:r>
          </a:p>
          <a:p>
            <a:pPr marL="114300" indent="0">
              <a:buNone/>
            </a:pPr>
            <a:r>
              <a:rPr lang="en-US" sz="4600" dirty="0">
                <a:solidFill>
                  <a:srgbClr val="000000"/>
                </a:solidFill>
                <a:latin typeface="Consolas" panose="020B0609020204030204" pitchFamily="49" charset="0"/>
              </a:rPr>
              <a:t>          console.log(</a:t>
            </a:r>
            <a:r>
              <a:rPr lang="en-US" sz="4600" dirty="0" err="1">
                <a:solidFill>
                  <a:srgbClr val="0000FF"/>
                </a:solidFill>
                <a:latin typeface="Consolas" panose="020B0609020204030204" pitchFamily="49" charset="0"/>
              </a:rPr>
              <a:t>this</a:t>
            </a:r>
            <a:r>
              <a:rPr lang="en-US" sz="4600" dirty="0" err="1">
                <a:solidFill>
                  <a:srgbClr val="000000"/>
                </a:solidFill>
                <a:latin typeface="Consolas" panose="020B0609020204030204" pitchFamily="49" charset="0"/>
              </a:rPr>
              <a:t>.currentX</a:t>
            </a:r>
            <a:r>
              <a:rPr lang="en-US" sz="4600" dirty="0">
                <a:solidFill>
                  <a:srgbClr val="000000"/>
                </a:solidFill>
                <a:latin typeface="Consolas" panose="020B0609020204030204" pitchFamily="49" charset="0"/>
              </a:rPr>
              <a:t>);</a:t>
            </a:r>
          </a:p>
          <a:p>
            <a:pPr marL="114300" indent="0">
              <a:buNone/>
            </a:pPr>
            <a:r>
              <a:rPr lang="en-US" sz="4600" dirty="0">
                <a:solidFill>
                  <a:srgbClr val="000000"/>
                </a:solidFill>
                <a:latin typeface="Consolas" panose="020B0609020204030204" pitchFamily="49" charset="0"/>
              </a:rPr>
              <a:t>        }</a:t>
            </a:r>
          </a:p>
          <a:p>
            <a:pPr marL="114300" indent="0">
              <a:buNone/>
            </a:pPr>
            <a:r>
              <a:rPr lang="en-US" sz="4600" dirty="0">
                <a:solidFill>
                  <a:srgbClr val="000000"/>
                </a:solidFill>
                <a:latin typeface="Consolas" panose="020B0609020204030204" pitchFamily="49" charset="0"/>
              </a:rPr>
              <a:t>       });</a:t>
            </a:r>
          </a:p>
          <a:p>
            <a:pPr marL="114300" indent="0">
              <a:buNone/>
            </a:pPr>
            <a:r>
              <a:rPr lang="en-US" sz="4600" dirty="0">
                <a:solidFill>
                  <a:srgbClr val="000000"/>
                </a:solidFill>
                <a:latin typeface="Consolas" panose="020B0609020204030204" pitchFamily="49" charset="0"/>
              </a:rPr>
              <a:t>     </a:t>
            </a:r>
            <a:r>
              <a:rPr lang="en-US" sz="4600" dirty="0" err="1">
                <a:solidFill>
                  <a:srgbClr val="000000"/>
                </a:solidFill>
                <a:latin typeface="Consolas" panose="020B0609020204030204" pitchFamily="49" charset="0"/>
              </a:rPr>
              <a:t>drag.enable</a:t>
            </a:r>
            <a:r>
              <a:rPr lang="en-US" sz="4600" dirty="0" smtClean="0">
                <a:solidFill>
                  <a:srgbClr val="000000"/>
                </a:solidFill>
                <a:latin typeface="Consolas" panose="020B0609020204030204" pitchFamily="49" charset="0"/>
              </a:rPr>
              <a:t>();</a:t>
            </a:r>
            <a:endParaRPr lang="en-US" sz="4600" dirty="0">
              <a:solidFill>
                <a:srgbClr val="000000"/>
              </a:solidFill>
              <a:latin typeface="Consolas" panose="020B0609020204030204" pitchFamily="49" charset="0"/>
            </a:endParaRPr>
          </a:p>
          <a:p>
            <a:pPr marL="114300" indent="0">
              <a:buNone/>
            </a:pPr>
            <a:r>
              <a:rPr lang="en-US" sz="4600" dirty="0">
                <a:solidFill>
                  <a:srgbClr val="000000"/>
                </a:solidFill>
                <a:latin typeface="Consolas" panose="020B0609020204030204" pitchFamily="49" charset="0"/>
              </a:rPr>
              <a:t> </a:t>
            </a:r>
            <a:r>
              <a:rPr lang="en-US" sz="4600" dirty="0" smtClean="0">
                <a:solidFill>
                  <a:srgbClr val="000000"/>
                </a:solidFill>
                <a:latin typeface="Consolas" panose="020B0609020204030204" pitchFamily="49" charset="0"/>
              </a:rPr>
              <a:t>}</a:t>
            </a:r>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endParaRPr lang="en-US" dirty="0">
              <a:solidFill>
                <a:srgbClr val="000000"/>
              </a:solidFill>
              <a:latin typeface="Consolas" panose="020B0609020204030204" pitchFamily="49" charset="0"/>
            </a:endParaRPr>
          </a:p>
          <a:p>
            <a:endParaRPr lang="en-US" dirty="0"/>
          </a:p>
        </p:txBody>
      </p:sp>
    </p:spTree>
    <p:extLst>
      <p:ext uri="{BB962C8B-B14F-4D97-AF65-F5344CB8AC3E}">
        <p14:creationId xmlns:p14="http://schemas.microsoft.com/office/powerpoint/2010/main" val="4036886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a:t>
            </a:r>
            <a:endParaRPr lang="en-US" dirty="0"/>
          </a:p>
        </p:txBody>
      </p:sp>
      <p:sp>
        <p:nvSpPr>
          <p:cNvPr id="3" name="Content Placeholder 2"/>
          <p:cNvSpPr>
            <a:spLocks noGrp="1"/>
          </p:cNvSpPr>
          <p:nvPr>
            <p:ph idx="1"/>
          </p:nvPr>
        </p:nvSpPr>
        <p:spPr/>
        <p:txBody>
          <a:bodyPr/>
          <a:lstStyle/>
          <a:p>
            <a:r>
              <a:rPr lang="en-US" dirty="0" smtClean="0"/>
              <a:t>Gesture create has to run after </a:t>
            </a:r>
            <a:r>
              <a:rPr lang="en-US" sz="2400" dirty="0" err="1" smtClean="0">
                <a:solidFill>
                  <a:srgbClr val="000000"/>
                </a:solidFill>
                <a:latin typeface="Consolas" panose="020B0609020204030204" pitchFamily="49" charset="0"/>
              </a:rPr>
              <a:t>AfterViewInit</a:t>
            </a:r>
            <a:r>
              <a:rPr lang="en-US" sz="2400" dirty="0" smtClean="0">
                <a:solidFill>
                  <a:srgbClr val="000000"/>
                </a:solidFill>
                <a:latin typeface="Consolas" panose="020B0609020204030204" pitchFamily="49" charset="0"/>
              </a:rPr>
              <a:t> </a:t>
            </a:r>
            <a:r>
              <a:rPr lang="en-US" dirty="0"/>
              <a:t>and not before, otherwise you will face errors.</a:t>
            </a:r>
          </a:p>
          <a:p>
            <a:endParaRPr lang="en-US" dirty="0"/>
          </a:p>
        </p:txBody>
      </p:sp>
    </p:spTree>
    <p:extLst>
      <p:ext uri="{BB962C8B-B14F-4D97-AF65-F5344CB8AC3E}">
        <p14:creationId xmlns:p14="http://schemas.microsoft.com/office/powerpoint/2010/main" val="2375365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Drag &amp; Drop Example</a:t>
            </a:r>
            <a:endParaRPr lang="en-US" dirty="0"/>
          </a:p>
        </p:txBody>
      </p:sp>
      <p:pic>
        <p:nvPicPr>
          <p:cNvPr id="5" name="Content Placeholder 4"/>
          <p:cNvPicPr>
            <a:picLocks noGrp="1" noChangeAspect="1"/>
          </p:cNvPicPr>
          <p:nvPr>
            <p:ph idx="1"/>
          </p:nvPr>
        </p:nvPicPr>
        <p:blipFill>
          <a:blip r:embed="rId2"/>
          <a:stretch>
            <a:fillRect/>
          </a:stretch>
        </p:blipFill>
        <p:spPr>
          <a:xfrm>
            <a:off x="2362200" y="1417638"/>
            <a:ext cx="3482589" cy="4800600"/>
          </a:xfrm>
          <a:prstGeom prst="rect">
            <a:avLst/>
          </a:prstGeom>
          <a:ln w="19050">
            <a:solidFill>
              <a:schemeClr val="tx1"/>
            </a:solidFill>
          </a:ln>
        </p:spPr>
      </p:pic>
    </p:spTree>
    <p:extLst>
      <p:ext uri="{BB962C8B-B14F-4D97-AF65-F5344CB8AC3E}">
        <p14:creationId xmlns:p14="http://schemas.microsoft.com/office/powerpoint/2010/main" val="1688152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Dragging Item 2 to Zone A</a:t>
            </a:r>
            <a:endParaRPr lang="en-US" dirty="0"/>
          </a:p>
        </p:txBody>
      </p:sp>
      <p:pic>
        <p:nvPicPr>
          <p:cNvPr id="5" name="Content Placeholder 4"/>
          <p:cNvPicPr>
            <a:picLocks noGrp="1" noChangeAspect="1"/>
          </p:cNvPicPr>
          <p:nvPr>
            <p:ph idx="1"/>
          </p:nvPr>
        </p:nvPicPr>
        <p:blipFill>
          <a:blip r:embed="rId2"/>
          <a:stretch>
            <a:fillRect/>
          </a:stretch>
        </p:blipFill>
        <p:spPr>
          <a:xfrm>
            <a:off x="4191000" y="1524001"/>
            <a:ext cx="3502725" cy="4231676"/>
          </a:xfrm>
          <a:prstGeom prst="rect">
            <a:avLst/>
          </a:prstGeom>
          <a:ln w="19050">
            <a:solidFill>
              <a:schemeClr val="tx1"/>
            </a:solidFill>
          </a:ln>
        </p:spPr>
      </p:pic>
      <p:pic>
        <p:nvPicPr>
          <p:cNvPr id="4" name="Picture 3"/>
          <p:cNvPicPr>
            <a:picLocks noChangeAspect="1"/>
          </p:cNvPicPr>
          <p:nvPr/>
        </p:nvPicPr>
        <p:blipFill>
          <a:blip r:embed="rId3"/>
          <a:stretch>
            <a:fillRect/>
          </a:stretch>
        </p:blipFill>
        <p:spPr>
          <a:xfrm>
            <a:off x="463296" y="1524001"/>
            <a:ext cx="3343977" cy="4191000"/>
          </a:xfrm>
          <a:prstGeom prst="rect">
            <a:avLst/>
          </a:prstGeom>
          <a:ln w="19050">
            <a:solidFill>
              <a:schemeClr val="tx1"/>
            </a:solidFill>
          </a:ln>
        </p:spPr>
      </p:pic>
      <p:cxnSp>
        <p:nvCxnSpPr>
          <p:cNvPr id="9" name="Straight Arrow Connector 8"/>
          <p:cNvCxnSpPr/>
          <p:nvPr/>
        </p:nvCxnSpPr>
        <p:spPr>
          <a:xfrm flipH="1" flipV="1">
            <a:off x="1524000" y="3048000"/>
            <a:ext cx="30480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ight Arrow 9"/>
          <p:cNvSpPr/>
          <p:nvPr/>
        </p:nvSpPr>
        <p:spPr>
          <a:xfrm>
            <a:off x="3886200" y="3657600"/>
            <a:ext cx="228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4984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Add a drop area, that allows users to drag items to.</a:t>
            </a:r>
          </a:p>
          <a:p>
            <a:r>
              <a:rPr lang="en-US" dirty="0" smtClean="0"/>
              <a:t>Will draw two boxes with dashed lines (fixed height 150px)</a:t>
            </a:r>
          </a:p>
          <a:p>
            <a:r>
              <a:rPr lang="en-US" dirty="0" smtClean="0"/>
              <a:t>Will create an array of items and display the array of items.</a:t>
            </a:r>
          </a:p>
          <a:p>
            <a:endParaRPr lang="en-US" dirty="0" smtClean="0"/>
          </a:p>
          <a:p>
            <a:pPr marL="114300" indent="0">
              <a:buNone/>
            </a:pPr>
            <a:r>
              <a:rPr lang="en-US" b="1" dirty="0" smtClean="0"/>
              <a:t>CSS:</a:t>
            </a:r>
            <a:endParaRPr lang="en-US" b="1" dirty="0"/>
          </a:p>
          <a:p>
            <a:r>
              <a:rPr lang="en-US" dirty="0" smtClean="0"/>
              <a:t>Two boxes are fixed at the top (slot=fixed)</a:t>
            </a:r>
          </a:p>
          <a:p>
            <a:r>
              <a:rPr lang="en-US" dirty="0" smtClean="0"/>
              <a:t>Fixed background color, width and height.</a:t>
            </a:r>
          </a:p>
          <a:p>
            <a:r>
              <a:rPr lang="en-US" dirty="0" smtClean="0"/>
              <a:t>Border is dashed with near 50% width (48%) to compensate for margin width.</a:t>
            </a:r>
          </a:p>
          <a:p>
            <a:r>
              <a:rPr lang="en-US" dirty="0" smtClean="0"/>
              <a:t>List of items appear below the boxes at margin distance of 160px.</a:t>
            </a:r>
          </a:p>
          <a:p>
            <a:endParaRPr lang="en-US" dirty="0"/>
          </a:p>
        </p:txBody>
      </p:sp>
    </p:spTree>
    <p:extLst>
      <p:ext uri="{BB962C8B-B14F-4D97-AF65-F5344CB8AC3E}">
        <p14:creationId xmlns:p14="http://schemas.microsoft.com/office/powerpoint/2010/main" val="14413844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C1250E6E8FB684BBC04F67F8CC49D08" ma:contentTypeVersion="7" ma:contentTypeDescription="Create a new document." ma:contentTypeScope="" ma:versionID="67f037631e46caeea9217870e8b91b4d">
  <xsd:schema xmlns:xsd="http://www.w3.org/2001/XMLSchema" xmlns:xs="http://www.w3.org/2001/XMLSchema" xmlns:p="http://schemas.microsoft.com/office/2006/metadata/properties" xmlns:ns2="428a84e1-a420-40e7-a02a-2f4bc88473c1" xmlns:ns3="aec19504-ad7c-4a3b-88e4-2919dfd98ebe" targetNamespace="http://schemas.microsoft.com/office/2006/metadata/properties" ma:root="true" ma:fieldsID="89205cf719771c7dd2f4392a25754da0" ns2:_="" ns3:_="">
    <xsd:import namespace="428a84e1-a420-40e7-a02a-2f4bc88473c1"/>
    <xsd:import namespace="aec19504-ad7c-4a3b-88e4-2919dfd98ebe"/>
    <xsd:element name="properties">
      <xsd:complexType>
        <xsd:sequence>
          <xsd:element name="documentManagement">
            <xsd:complexType>
              <xsd:all>
                <xsd:element ref="ns2:MediaServiceMetadata" minOccurs="0"/>
                <xsd:element ref="ns2:MediaServiceFastMetadata" minOccurs="0"/>
                <xsd:element ref="ns2:MediaLengthInSeconds" minOccurs="0"/>
                <xsd:element ref="ns2:MediaServiceDateTaken" minOccurs="0"/>
                <xsd:element ref="ns3:SharedWithUsers" minOccurs="0"/>
                <xsd:element ref="ns3:SharedWithDetails"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28a84e1-a420-40e7-a02a-2f4bc88473c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element name="MediaServiceDateTaken" ma:index="11"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ec19504-ad7c-4a3b-88e4-2919dfd98ebe"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09BCB9F-0E4F-4CBC-BE05-ED4B5A2034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28a84e1-a420-40e7-a02a-2f4bc88473c1"/>
    <ds:schemaRef ds:uri="aec19504-ad7c-4a3b-88e4-2919dfd98eb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1279185-7A1F-4F9E-BCF5-03EE48509D52}">
  <ds:schemaRefs>
    <ds:schemaRef ds:uri="http://purl.org/dc/dcmitype/"/>
    <ds:schemaRef ds:uri="http://www.w3.org/XML/1998/namespace"/>
    <ds:schemaRef ds:uri="8d104e60-9d19-4786-82a2-7186b2e04dc3"/>
    <ds:schemaRef ds:uri="http://purl.org/dc/terms/"/>
    <ds:schemaRef ds:uri="http://schemas.microsoft.com/office/2006/documentManagement/types"/>
    <ds:schemaRef ds:uri="http://schemas.microsoft.com/office/infopath/2007/PartnerControls"/>
    <ds:schemaRef ds:uri="http://schemas.openxmlformats.org/package/2006/metadata/core-properties"/>
    <ds:schemaRef ds:uri="49cc8482-fe98-4a8e-acf2-795975d5c317"/>
    <ds:schemaRef ds:uri="http://schemas.microsoft.com/office/2006/metadata/properties"/>
    <ds:schemaRef ds:uri="http://purl.org/dc/elements/1.1/"/>
  </ds:schemaRefs>
</ds:datastoreItem>
</file>

<file path=customXml/itemProps3.xml><?xml version="1.0" encoding="utf-8"?>
<ds:datastoreItem xmlns:ds="http://schemas.openxmlformats.org/officeDocument/2006/customXml" ds:itemID="{998F05C5-E517-49BC-9FFF-62C6A105F7E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Adjacency</Template>
  <TotalTime>7892</TotalTime>
  <Words>5105</Words>
  <Application>Microsoft Office PowerPoint</Application>
  <PresentationFormat>On-screen Show (4:3)</PresentationFormat>
  <Paragraphs>533</Paragraphs>
  <Slides>38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Calibri</vt:lpstr>
      <vt:lpstr>Cambria</vt:lpstr>
      <vt:lpstr>Consolas</vt:lpstr>
      <vt:lpstr>inherit</vt:lpstr>
      <vt:lpstr>Monaco</vt:lpstr>
      <vt:lpstr>Adjacency</vt:lpstr>
      <vt:lpstr>DRAG &amp; DROP</vt:lpstr>
      <vt:lpstr>First Gestures</vt:lpstr>
      <vt:lpstr>Example</vt:lpstr>
      <vt:lpstr>Code</vt:lpstr>
      <vt:lpstr>TS</vt:lpstr>
      <vt:lpstr>Note</vt:lpstr>
      <vt:lpstr>Drag &amp; Drop Example</vt:lpstr>
      <vt:lpstr>Dragging Item 2 to Zone A</vt:lpstr>
      <vt:lpstr>Example</vt:lpstr>
      <vt:lpstr>HTML</vt:lpstr>
      <vt:lpstr>TS</vt:lpstr>
      <vt:lpstr>CSS</vt:lpstr>
      <vt:lpstr>Complete TS</vt:lpstr>
      <vt:lpstr>Continue TS</vt:lpstr>
      <vt:lpstr>PowerPoint Presentation</vt:lpstr>
      <vt:lpstr>Continue TS</vt:lpstr>
      <vt:lpstr>Continue TS</vt:lpstr>
      <vt:lpstr>More TS</vt:lpstr>
      <vt:lpstr>Old Drag &amp; Drop</vt:lpstr>
      <vt:lpstr>Intro</vt:lpstr>
      <vt:lpstr>PowerPoint Presentation</vt:lpstr>
      <vt:lpstr>app.module.ts</vt:lpstr>
      <vt:lpstr>Polyfills.ts</vt:lpstr>
      <vt:lpstr>PowerPoint Presentation</vt:lpstr>
      <vt:lpstr>Adding the Drag &amp; Drop Logic </vt:lpstr>
      <vt:lpstr>Dragula Drag</vt:lpstr>
      <vt:lpstr>PowerPoint Presentation</vt:lpstr>
      <vt:lpstr>PowerPoint Presentation</vt:lpstr>
      <vt:lpstr>home.page.ts</vt:lpstr>
      <vt:lpstr>Home.ts: continue</vt:lpstr>
      <vt:lpstr>Home.ts: continue</vt:lpstr>
      <vt:lpstr>PowerPoint Presentation</vt:lpstr>
      <vt:lpstr>PowerPoint Presentation</vt:lpstr>
      <vt:lpstr>Home.html</vt:lpstr>
      <vt:lpstr>Home.html</vt:lpstr>
      <vt:lpstr>Home.html</vt:lpstr>
      <vt:lpstr>PowerPoint Presentation</vt:lpstr>
      <vt:lpstr>Home.page.tcss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Ionic Inputs</dc:title>
  <dc:creator>Admin</dc:creator>
  <cp:lastModifiedBy>Dr. AHMED YOUSIF AHMED FAHAD</cp:lastModifiedBy>
  <cp:revision>481</cp:revision>
  <dcterms:created xsi:type="dcterms:W3CDTF">2016-08-04T10:58:39Z</dcterms:created>
  <dcterms:modified xsi:type="dcterms:W3CDTF">2022-05-18T06:03:23Z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0x0101007C1250E6E8FB684BBC04F67F8CC49D08</vt:lpwstr>
  </property>
</Properties>
</file>