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orben" panose="020B0604020202020204" charset="0"/>
      <p:regular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Nobile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9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926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216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491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3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4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57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8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8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56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57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8572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66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4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50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903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322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482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798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135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33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Hotel Network Infrastructure Design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Course: CIE 447 – Computer Networks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1379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Semester: Spring 2025 </a:t>
            </a:r>
            <a:b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Instructor: Dr Mohamed Samir</a:t>
            </a:r>
            <a:b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Eng: Mohamed Saleh</a:t>
            </a:r>
            <a:b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 Amira EzzEldein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D3BC8-ABC0-567F-1AEE-26B360B61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24" y="734221"/>
            <a:ext cx="6743817" cy="5344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7407" y="122925"/>
            <a:ext cx="63334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Testing and Verification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207407" y="12853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44523" y="13631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Connectivity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44523" y="185361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Ping tests passed between all departments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649510" y="12853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86625" y="13631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Website Access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86625" y="185361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Accessible: www.hotelservices.com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091612" y="12853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8728" y="13631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DNS Functionality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8728" y="185361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Resolves correctly for all clients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7407" y="30330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44523" y="3110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44523" y="3601336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OSPF routes verified via show commands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6870620" y="30330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07736" y="3110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DHCP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07736" y="3601336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Leases correctly assigned to clients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46BCB7-677B-991F-C8D2-5DC6F0C5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3" y="4100328"/>
            <a:ext cx="5830570" cy="3279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1F04F9-D46E-A428-A2BD-3204B3B6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31" y="3996742"/>
            <a:ext cx="59436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9E276D-E705-1036-D05D-653427E8574A}"/>
              </a:ext>
            </a:extLst>
          </p:cNvPr>
          <p:cNvSpPr txBox="1"/>
          <p:nvPr/>
        </p:nvSpPr>
        <p:spPr>
          <a:xfrm>
            <a:off x="307428" y="593100"/>
            <a:ext cx="7320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B6C28-6D04-CB52-2763-09FB18AE8E39}"/>
              </a:ext>
            </a:extLst>
          </p:cNvPr>
          <p:cNvSpPr txBox="1"/>
          <p:nvPr/>
        </p:nvSpPr>
        <p:spPr>
          <a:xfrm>
            <a:off x="423042" y="1699736"/>
            <a:ext cx="11958144" cy="426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designed a modular, scalable hotel network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subnets and VLANs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with OSPF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DHCP and DNS functioning as expected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adapted seamlessly to relocation scenario</a:t>
            </a:r>
          </a:p>
        </p:txBody>
      </p:sp>
    </p:spTree>
    <p:extLst>
      <p:ext uri="{BB962C8B-B14F-4D97-AF65-F5344CB8AC3E}">
        <p14:creationId xmlns:p14="http://schemas.microsoft.com/office/powerpoint/2010/main" val="37928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27404" y="656099"/>
            <a:ext cx="5644515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Project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3239128" y="1666518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47249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Network Scope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47249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3-floor hotel, scalable design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239128" y="3208139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472490" y="344150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Subnetting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47249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Address block 192.168.2.0/24 with VLANs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3239128" y="4749760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472490" y="498312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Routing Protocol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347249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OSPF for inter-floor routing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3239128" y="6291382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472490" y="652474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Services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347249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DHCP, DNS, Web servers deployed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645" y="823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Network Topology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46645" y="1358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Floors &amp; Devices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46645" y="193921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3 Floors, separate routers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46645" y="2744312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Layer 2 switches connecting departments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053261" y="1358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Router Placement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053261" y="193921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All routers centralized on 3rd floor IT room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59877" y="1358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Connections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459877" y="193921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Serial DCE cables link routers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866493" y="1358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VLANs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866493" y="193921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Consistent VLANs deployed across floors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09493-EDFB-C0CF-765A-9F1BC764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90" y="2931755"/>
            <a:ext cx="9543393" cy="4979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0366" y="574149"/>
            <a:ext cx="4612124" cy="576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Subnetting Strategy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330366" y="1427350"/>
            <a:ext cx="7852648" cy="4798695"/>
          </a:xfrm>
          <a:prstGeom prst="roundRect">
            <a:avLst>
              <a:gd name="adj" fmla="val 161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37986" y="1434970"/>
            <a:ext cx="7837408" cy="5314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522652" y="155320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Department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2485754" y="155320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Subnet Mask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4445047" y="155320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6404339" y="155320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IP Range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337986" y="1966465"/>
            <a:ext cx="7837408" cy="5314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522652" y="208469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Reception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2485754" y="208469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/27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4445047" y="208469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80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6404339" y="208469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192.168.2.64–95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337986" y="2497960"/>
            <a:ext cx="7837408" cy="5314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522652" y="261619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Store</a:t>
            </a:r>
            <a:endParaRPr lang="en-US" sz="1450" dirty="0"/>
          </a:p>
        </p:txBody>
      </p:sp>
      <p:sp>
        <p:nvSpPr>
          <p:cNvPr id="17" name="Text 14"/>
          <p:cNvSpPr/>
          <p:nvPr/>
        </p:nvSpPr>
        <p:spPr>
          <a:xfrm>
            <a:off x="2485754" y="261619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/29</a:t>
            </a:r>
            <a:endParaRPr lang="en-US" sz="1450" dirty="0"/>
          </a:p>
        </p:txBody>
      </p:sp>
      <p:sp>
        <p:nvSpPr>
          <p:cNvPr id="18" name="Text 15"/>
          <p:cNvSpPr/>
          <p:nvPr/>
        </p:nvSpPr>
        <p:spPr>
          <a:xfrm>
            <a:off x="4445047" y="261619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70</a:t>
            </a:r>
            <a:endParaRPr lang="en-US" sz="1450" dirty="0"/>
          </a:p>
        </p:txBody>
      </p:sp>
      <p:sp>
        <p:nvSpPr>
          <p:cNvPr id="19" name="Text 16"/>
          <p:cNvSpPr/>
          <p:nvPr/>
        </p:nvSpPr>
        <p:spPr>
          <a:xfrm>
            <a:off x="6404339" y="261619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192.168.2.120–127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337986" y="3029455"/>
            <a:ext cx="7837408" cy="5314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522652" y="314768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Logistics</a:t>
            </a:r>
            <a:endParaRPr lang="en-US" sz="1450" dirty="0"/>
          </a:p>
        </p:txBody>
      </p:sp>
      <p:sp>
        <p:nvSpPr>
          <p:cNvPr id="22" name="Text 19"/>
          <p:cNvSpPr/>
          <p:nvPr/>
        </p:nvSpPr>
        <p:spPr>
          <a:xfrm>
            <a:off x="2485754" y="314768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/29</a:t>
            </a:r>
            <a:endParaRPr lang="en-US" sz="1450" dirty="0"/>
          </a:p>
        </p:txBody>
      </p:sp>
      <p:sp>
        <p:nvSpPr>
          <p:cNvPr id="23" name="Text 20"/>
          <p:cNvSpPr/>
          <p:nvPr/>
        </p:nvSpPr>
        <p:spPr>
          <a:xfrm>
            <a:off x="4445047" y="314768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60</a:t>
            </a:r>
            <a:endParaRPr lang="en-US" sz="1450" dirty="0"/>
          </a:p>
        </p:txBody>
      </p:sp>
      <p:sp>
        <p:nvSpPr>
          <p:cNvPr id="24" name="Text 21"/>
          <p:cNvSpPr/>
          <p:nvPr/>
        </p:nvSpPr>
        <p:spPr>
          <a:xfrm>
            <a:off x="6404339" y="314768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192.168.2.136–143</a:t>
            </a:r>
            <a:endParaRPr lang="en-US" sz="1450" dirty="0"/>
          </a:p>
        </p:txBody>
      </p:sp>
      <p:sp>
        <p:nvSpPr>
          <p:cNvPr id="25" name="Shape 22"/>
          <p:cNvSpPr/>
          <p:nvPr/>
        </p:nvSpPr>
        <p:spPr>
          <a:xfrm>
            <a:off x="337986" y="3560950"/>
            <a:ext cx="7837408" cy="5314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522652" y="367918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Finance</a:t>
            </a:r>
            <a:endParaRPr lang="en-US" sz="1450" dirty="0"/>
          </a:p>
        </p:txBody>
      </p:sp>
      <p:sp>
        <p:nvSpPr>
          <p:cNvPr id="27" name="Text 24"/>
          <p:cNvSpPr/>
          <p:nvPr/>
        </p:nvSpPr>
        <p:spPr>
          <a:xfrm>
            <a:off x="2485754" y="367918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/28</a:t>
            </a:r>
            <a:endParaRPr lang="en-US" sz="1450" dirty="0"/>
          </a:p>
        </p:txBody>
      </p:sp>
      <p:sp>
        <p:nvSpPr>
          <p:cNvPr id="28" name="Text 25"/>
          <p:cNvSpPr/>
          <p:nvPr/>
        </p:nvSpPr>
        <p:spPr>
          <a:xfrm>
            <a:off x="4445047" y="367918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50</a:t>
            </a:r>
            <a:endParaRPr lang="en-US" sz="1450" dirty="0"/>
          </a:p>
        </p:txBody>
      </p:sp>
      <p:sp>
        <p:nvSpPr>
          <p:cNvPr id="29" name="Text 26"/>
          <p:cNvSpPr/>
          <p:nvPr/>
        </p:nvSpPr>
        <p:spPr>
          <a:xfrm>
            <a:off x="6404339" y="367918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192.168.2.96–111</a:t>
            </a:r>
            <a:endParaRPr lang="en-US" sz="1450" dirty="0"/>
          </a:p>
        </p:txBody>
      </p:sp>
      <p:sp>
        <p:nvSpPr>
          <p:cNvPr id="30" name="Shape 27"/>
          <p:cNvSpPr/>
          <p:nvPr/>
        </p:nvSpPr>
        <p:spPr>
          <a:xfrm>
            <a:off x="337986" y="4092445"/>
            <a:ext cx="7837408" cy="5314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522652" y="421067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HR</a:t>
            </a:r>
            <a:endParaRPr lang="en-US" sz="1450" dirty="0"/>
          </a:p>
        </p:txBody>
      </p:sp>
      <p:sp>
        <p:nvSpPr>
          <p:cNvPr id="32" name="Text 29"/>
          <p:cNvSpPr/>
          <p:nvPr/>
        </p:nvSpPr>
        <p:spPr>
          <a:xfrm>
            <a:off x="2485754" y="421067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/28</a:t>
            </a:r>
            <a:endParaRPr lang="en-US" sz="1450" dirty="0"/>
          </a:p>
        </p:txBody>
      </p:sp>
      <p:sp>
        <p:nvSpPr>
          <p:cNvPr id="33" name="Text 30"/>
          <p:cNvSpPr/>
          <p:nvPr/>
        </p:nvSpPr>
        <p:spPr>
          <a:xfrm>
            <a:off x="4445047" y="421067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40</a:t>
            </a:r>
            <a:endParaRPr lang="en-US" sz="1450" dirty="0"/>
          </a:p>
        </p:txBody>
      </p:sp>
      <p:sp>
        <p:nvSpPr>
          <p:cNvPr id="34" name="Text 31"/>
          <p:cNvSpPr/>
          <p:nvPr/>
        </p:nvSpPr>
        <p:spPr>
          <a:xfrm>
            <a:off x="6404339" y="421067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192.168.2.128–143</a:t>
            </a:r>
            <a:endParaRPr lang="en-US" sz="1450" dirty="0"/>
          </a:p>
        </p:txBody>
      </p:sp>
      <p:sp>
        <p:nvSpPr>
          <p:cNvPr id="35" name="Shape 32"/>
          <p:cNvSpPr/>
          <p:nvPr/>
        </p:nvSpPr>
        <p:spPr>
          <a:xfrm>
            <a:off x="337986" y="4623940"/>
            <a:ext cx="7837408" cy="5314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522652" y="474217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Sales</a:t>
            </a:r>
            <a:endParaRPr lang="en-US" sz="1450" dirty="0"/>
          </a:p>
        </p:txBody>
      </p:sp>
      <p:sp>
        <p:nvSpPr>
          <p:cNvPr id="37" name="Text 34"/>
          <p:cNvSpPr/>
          <p:nvPr/>
        </p:nvSpPr>
        <p:spPr>
          <a:xfrm>
            <a:off x="2485754" y="474217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/27</a:t>
            </a:r>
            <a:endParaRPr lang="en-US" sz="1450" dirty="0"/>
          </a:p>
        </p:txBody>
      </p:sp>
      <p:sp>
        <p:nvSpPr>
          <p:cNvPr id="38" name="Text 35"/>
          <p:cNvSpPr/>
          <p:nvPr/>
        </p:nvSpPr>
        <p:spPr>
          <a:xfrm>
            <a:off x="4445047" y="474217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30</a:t>
            </a:r>
            <a:endParaRPr lang="en-US" sz="1450" dirty="0"/>
          </a:p>
        </p:txBody>
      </p:sp>
      <p:sp>
        <p:nvSpPr>
          <p:cNvPr id="39" name="Text 36"/>
          <p:cNvSpPr/>
          <p:nvPr/>
        </p:nvSpPr>
        <p:spPr>
          <a:xfrm>
            <a:off x="6404339" y="474217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192.168.2.32–63</a:t>
            </a:r>
            <a:endParaRPr lang="en-US" sz="1450" dirty="0"/>
          </a:p>
        </p:txBody>
      </p:sp>
      <p:sp>
        <p:nvSpPr>
          <p:cNvPr id="40" name="Shape 37"/>
          <p:cNvSpPr/>
          <p:nvPr/>
        </p:nvSpPr>
        <p:spPr>
          <a:xfrm>
            <a:off x="337986" y="5155435"/>
            <a:ext cx="7837408" cy="5314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1" name="Text 38"/>
          <p:cNvSpPr/>
          <p:nvPr/>
        </p:nvSpPr>
        <p:spPr>
          <a:xfrm>
            <a:off x="522652" y="527366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</a:t>
            </a:r>
            <a:endParaRPr lang="en-US" sz="1450" dirty="0"/>
          </a:p>
        </p:txBody>
      </p:sp>
      <p:sp>
        <p:nvSpPr>
          <p:cNvPr id="42" name="Text 39"/>
          <p:cNvSpPr/>
          <p:nvPr/>
        </p:nvSpPr>
        <p:spPr>
          <a:xfrm>
            <a:off x="2485754" y="527366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/27</a:t>
            </a:r>
            <a:endParaRPr lang="en-US" sz="1450" dirty="0"/>
          </a:p>
        </p:txBody>
      </p:sp>
      <p:sp>
        <p:nvSpPr>
          <p:cNvPr id="43" name="Text 40"/>
          <p:cNvSpPr/>
          <p:nvPr/>
        </p:nvSpPr>
        <p:spPr>
          <a:xfrm>
            <a:off x="4445047" y="5273665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20</a:t>
            </a:r>
            <a:endParaRPr lang="en-US" sz="1450" dirty="0"/>
          </a:p>
        </p:txBody>
      </p:sp>
      <p:sp>
        <p:nvSpPr>
          <p:cNvPr id="44" name="Text 41"/>
          <p:cNvSpPr/>
          <p:nvPr/>
        </p:nvSpPr>
        <p:spPr>
          <a:xfrm>
            <a:off x="6404339" y="5273665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192.168.2.160–182</a:t>
            </a:r>
            <a:endParaRPr lang="en-US" sz="1450" dirty="0"/>
          </a:p>
        </p:txBody>
      </p:sp>
      <p:sp>
        <p:nvSpPr>
          <p:cNvPr id="45" name="Shape 42"/>
          <p:cNvSpPr/>
          <p:nvPr/>
        </p:nvSpPr>
        <p:spPr>
          <a:xfrm>
            <a:off x="337986" y="5686930"/>
            <a:ext cx="7837408" cy="5314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6" name="Text 43"/>
          <p:cNvSpPr/>
          <p:nvPr/>
        </p:nvSpPr>
        <p:spPr>
          <a:xfrm>
            <a:off x="522652" y="580516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</a:t>
            </a:r>
            <a:endParaRPr lang="en-US" sz="1450" dirty="0"/>
          </a:p>
        </p:txBody>
      </p:sp>
      <p:sp>
        <p:nvSpPr>
          <p:cNvPr id="47" name="Text 44"/>
          <p:cNvSpPr/>
          <p:nvPr/>
        </p:nvSpPr>
        <p:spPr>
          <a:xfrm>
            <a:off x="2485754" y="580516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/26</a:t>
            </a:r>
            <a:endParaRPr lang="en-US" sz="1450" dirty="0"/>
          </a:p>
        </p:txBody>
      </p:sp>
      <p:sp>
        <p:nvSpPr>
          <p:cNvPr id="48" name="Text 45"/>
          <p:cNvSpPr/>
          <p:nvPr/>
        </p:nvSpPr>
        <p:spPr>
          <a:xfrm>
            <a:off x="4445047" y="5805160"/>
            <a:ext cx="158281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10</a:t>
            </a:r>
            <a:endParaRPr lang="en-US" sz="1450" dirty="0"/>
          </a:p>
        </p:txBody>
      </p:sp>
      <p:sp>
        <p:nvSpPr>
          <p:cNvPr id="49" name="Text 46"/>
          <p:cNvSpPr/>
          <p:nvPr/>
        </p:nvSpPr>
        <p:spPr>
          <a:xfrm>
            <a:off x="6404339" y="5805160"/>
            <a:ext cx="158662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192.168.2.0–63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9293" y="41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VLAN and Server Assignments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89293" y="17987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6409" y="18766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DNS Server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6409" y="2367081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 20, IP 192.168.2.114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209306" y="17987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46422" y="18766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Web Server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46422" y="2367081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 50, IP 192.168.2.98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89293" y="31836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6409" y="326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DHCP Servers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6409" y="375189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 80 – 192.168.2.66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6409" y="419409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 40 – 192.168.2.130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6409" y="463629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 10 – 192.168.2.2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F6DA1B-353C-3379-10F1-7C457BAE0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69" y="4511758"/>
            <a:ext cx="6147731" cy="212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53CDDE-FA90-3EED-88BB-C0F7452CB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214" y="0"/>
            <a:ext cx="6260186" cy="2251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ED3EAD-F514-89D2-9258-A6EC6FDB2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166" y="2358939"/>
            <a:ext cx="5918234" cy="2044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7A2218-DBED-5635-3D9D-821C763E5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175" y="5214818"/>
            <a:ext cx="5603288" cy="1919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459" y="233983"/>
            <a:ext cx="60476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Routing Configuration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57459" y="1509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Routing Protocol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57459" y="2090881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OSPF between routers for dynamic routing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3864075" y="1509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Router IDs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864075" y="2090881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Loopback interfaces assigned uniquely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270691" y="1509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Router-on-a-Stick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270691" y="2090881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Subinterfaces manage VLAN routing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677307" y="1509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Serial Link IPs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0677307" y="2090881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R1-R2: 192.168.2.148/30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677307" y="289598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R2-R3: 192.168.2.152/30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677307" y="370108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R1-R3: 192.168.2.156/30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C764D-E61A-D0BA-A93B-D8F4E665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5" y="3129821"/>
            <a:ext cx="8754542" cy="3991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2866" y="427402"/>
            <a:ext cx="69480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DHCP Pool Configuration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62866" y="14763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447936" y="15188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099982" y="15542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DHCP Setup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99982" y="204462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Subnet, gateway, DNS assigned per pool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362866" y="28611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47936" y="290366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9982" y="29390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Conflict Resolution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9982" y="342944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 VLAN subnet size adjusted to /28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362866" y="42459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47936" y="428848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99982" y="4323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Overlap Handling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99982" y="481426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Eliminated overlapping IP ranges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362866" y="563079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47936" y="567329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9982" y="5708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Testing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9982" y="619907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Dynamic client lease verification performed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701B66-700E-2D2C-272D-762F96A2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24" y="1554209"/>
            <a:ext cx="8374640" cy="4710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403" y="1452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Relocation Scenario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384403" y="14210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Sales Department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384403" y="200218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Moved to headquarters with extended link connection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923541" y="14210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Admin Department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923541" y="200218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Moved to first floor, VLAN 20 reassigned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462680" y="14210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Config Migration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462680" y="200218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VLAN and DHCP pool shifted to floor 1 router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8CB89-E87D-5F1C-F072-0AB232A6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24" y="2954804"/>
            <a:ext cx="8542283" cy="4291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756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Implementation Steps for Relocation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3333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8333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Remove Old Config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32374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Delete VLAN 20 subinterface on floor 3 router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1346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Apply New Config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4038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 VLAN 20 on floor 1 router and DHCP server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9936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993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Switch Port Updates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4840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Reassign physical switch ports for Admin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60737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60737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Verification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56415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 connectivity and web access after changes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406</Words>
  <Application>Microsoft Office PowerPoint</Application>
  <PresentationFormat>Custom</PresentationFormat>
  <Paragraphs>135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Gill Sans MT</vt:lpstr>
      <vt:lpstr>Nobile</vt:lpstr>
      <vt:lpstr>Corben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Salah Mohamed Elabd</cp:lastModifiedBy>
  <cp:revision>2</cp:revision>
  <dcterms:created xsi:type="dcterms:W3CDTF">2025-05-08T01:30:16Z</dcterms:created>
  <dcterms:modified xsi:type="dcterms:W3CDTF">2025-05-08T01:42:41Z</dcterms:modified>
</cp:coreProperties>
</file>