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9" r:id="rId6"/>
    <p:sldId id="506" r:id="rId7"/>
    <p:sldId id="507" r:id="rId8"/>
    <p:sldId id="508" r:id="rId9"/>
    <p:sldId id="509" r:id="rId10"/>
    <p:sldId id="495" r:id="rId11"/>
    <p:sldId id="335" r:id="rId12"/>
    <p:sldId id="451" r:id="rId13"/>
    <p:sldId id="449" r:id="rId14"/>
    <p:sldId id="493" r:id="rId15"/>
    <p:sldId id="494" r:id="rId16"/>
    <p:sldId id="453" r:id="rId17"/>
    <p:sldId id="456" r:id="rId18"/>
    <p:sldId id="457" r:id="rId19"/>
    <p:sldId id="458" r:id="rId20"/>
    <p:sldId id="295" r:id="rId21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FBFBFB"/>
    <a:srgbClr val="5B5E77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068" autoAdjust="0"/>
    <p:restoredTop sz="94660"/>
  </p:normalViewPr>
  <p:slideViewPr>
    <p:cSldViewPr showGuides="1">
      <p:cViewPr>
        <p:scale>
          <a:sx n="59" d="100"/>
          <a:sy n="59" d="100"/>
        </p:scale>
        <p:origin x="-3114" y="-1518"/>
      </p:cViewPr>
      <p:guideLst>
        <p:guide orient="horz" pos="1712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文本框 16"/>
          <p:cNvSpPr/>
          <p:nvPr/>
        </p:nvSpPr>
        <p:spPr>
          <a:xfrm>
            <a:off x="669290" y="2067560"/>
            <a:ext cx="78054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基于OPENCV、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卷积神经网络的车牌识别APP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生成木板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//生成木板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Generate_Planks()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 p;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p.plank_Id = i;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p.length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p.width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Planks.push_back(p);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printPlanks();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004185"/>
            <a:ext cx="3429000" cy="1455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individual(N)={3,4,0,-1,2,-5}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046" y="3204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1006779" y="3215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种群和种群大小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60771" y="3485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91822" y="3387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8347" y="3596160"/>
            <a:ext cx="640726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 PopSize=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            //种群大小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vector&lt;vector&lt;int&gt;&gt; PopMain;  //种群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6551" y="1945096"/>
            <a:ext cx="394805" cy="355962"/>
            <a:chOff x="5424755" y="1340768"/>
            <a:chExt cx="670560" cy="60458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2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2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983284" y="195572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37276" y="222568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268327" y="2127888"/>
            <a:ext cx="193989" cy="17490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34" name="TextBox 103"/>
          <p:cNvSpPr txBox="1"/>
          <p:nvPr/>
        </p:nvSpPr>
        <p:spPr>
          <a:xfrm>
            <a:off x="964852" y="233632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个绝对值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的且绝对值各不相同的整数组成的随机序列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生成种群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//生成主种群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Generate_PopMain()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srand(int(time(0)));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cout &lt;&lt; "Population:"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t = 0; t &lt; PopSize; t++)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vector&lt;int&gt; vec = Generate_Individual();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PopMain.push_back(vec);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cout &lt;&lt; "Pop" &lt;&lt; t &lt;&lt; ":"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printIndividual(vec);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771525"/>
            <a:ext cx="3665220" cy="4127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计算适应度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//计算外接矩形面积(适应度)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Calc_Fitness(vector&lt;Plank&gt; _Planks)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max_length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max_width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(_Planks[i].x + _Planks[i].length &gt; max_length)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max_length = _Planks[i].x + _Planks[i].length;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(_Planks[i].y + _Planks[i].width &gt; max_width)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max_width = _Planks[i].y + _Planks[i].width;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Fit.push_back(double(100000.0 / (max_length * max_width)));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// cout &lt;&lt; "Area:" &lt;&lt; double(100000.0/(max_length * max_width))&lt;&lt;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获得当前适应度最高的个体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//获得当前适应度最高的个体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Get_best_solution()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PopSize;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(Fit[i] &gt; Max_fitness)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Max_fitness = Fit[i];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BestIndividual = PopMain[i];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精英选择和轮盘赌选择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54100" y="1491615"/>
            <a:ext cx="46507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精英保留：保留适应度最高的个体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轮盘赌：依据适应值进行选择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284095"/>
            <a:ext cx="810006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13526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24230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基于次序的交叉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09411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996318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9160" y="1505585"/>
            <a:ext cx="6515100" cy="2792730"/>
            <a:chOff x="1416" y="3483"/>
            <a:chExt cx="10260" cy="43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70538"/>
            <a:stretch>
              <a:fillRect/>
            </a:stretch>
          </p:blipFill>
          <p:spPr>
            <a:xfrm>
              <a:off x="1416" y="5339"/>
              <a:ext cx="10260" cy="25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b="75220"/>
            <a:stretch>
              <a:fillRect/>
            </a:stretch>
          </p:blipFill>
          <p:spPr>
            <a:xfrm>
              <a:off x="1416" y="3483"/>
              <a:ext cx="10260" cy="185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27405" y="4444365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static double Cross_rate = 0.9;      //交叉概率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2541401" y="2191116"/>
            <a:ext cx="4102914" cy="7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en-US" altLang="zh-CN" sz="49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211819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411957" y="198323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473329" y="203856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264664" y="199569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323638" y="204886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6003213" y="1995060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6062187" y="204823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710545" y="222196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492716" y="2216082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230731" y="2188945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861849" y="2957058"/>
            <a:ext cx="1917065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级联分类器</a:t>
            </a:r>
            <a:endParaRPr lang="en-US" altLang="zh-CN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40389" y="2938008"/>
            <a:ext cx="1325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卷积神经网络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64435" y="2937373"/>
            <a:ext cx="9575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展示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78" grpId="0" bldLvl="0" animBg="1"/>
      <p:bldP spid="28" grpId="0"/>
      <p:bldP spid="79" grpId="0" bldLvl="0" animBg="1"/>
      <p:bldP spid="80" grpId="0"/>
      <p:bldP spid="84" grpId="0" bldLvl="0" animBg="1"/>
      <p:bldP spid="88" grpId="0" bldLvl="0" animBg="1"/>
      <p:bldP spid="92" grpId="0" bldLvl="0" animBg="1"/>
      <p:bldP spid="39" grpId="0" bldLvl="0" animBg="1"/>
      <p:bldP spid="40" grpId="0" bldLvl="0" animBg="1"/>
      <p:bldP spid="44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1"/>
          <p:cNvSpPr txBox="1"/>
          <p:nvPr/>
        </p:nvSpPr>
        <p:spPr>
          <a:xfrm>
            <a:off x="495275" y="771791"/>
            <a:ext cx="70168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分类器=Haar-like特征+级联</a:t>
            </a:r>
            <a:endParaRPr sz="15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924050"/>
            <a:ext cx="4231005" cy="2788920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523061" y="131581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32643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Haar-like特征</a:t>
            </a:r>
            <a:endParaRPr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59639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49860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999355" y="4084320"/>
            <a:ext cx="2759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特征值=白色区域像素之和-黑色区域像素之和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89590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endParaRPr 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pic>
        <p:nvPicPr>
          <p:cNvPr id="4" name="图片 3" descr="未命名文件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273810"/>
            <a:ext cx="5591175" cy="3829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95985"/>
            <a:ext cx="282194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多尺度检测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564005"/>
            <a:ext cx="5575935" cy="2616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970" y="1635760"/>
            <a:ext cx="26689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OpenCV是采取逐步缩小检测图片的方式，如图所示，最先检测的图片是底部那张大图。</a:t>
            </a:r>
            <a:endParaRPr lang="zh-CN" altLang="en-US"/>
          </a:p>
          <a:p>
            <a:r>
              <a:rPr lang="zh-CN" altLang="en-US"/>
              <a:t>对应每张图，级联分类器的大小固定的检测窗口器开始遍历图像，以便在图像找到位置不同的目标。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95985"/>
            <a:ext cx="282194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4970" y="1635760"/>
            <a:ext cx="4881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positive\nagative</a:t>
            </a:r>
            <a:r>
              <a:rPr lang="zh-CN" altLang="en-US">
                <a:sym typeface="+mn-ea"/>
              </a:rPr>
              <a:t>文件夹：分别存放车牌图片和不带车牌的图片</a:t>
            </a:r>
            <a:endParaRPr lang="zh-CN" altLang="en-US"/>
          </a:p>
          <a:p>
            <a:r>
              <a:rPr lang="en-US" altLang="zh-CN">
                <a:sym typeface="+mn-ea"/>
              </a:rPr>
              <a:t>positive.txt\negative.txt </a:t>
            </a:r>
            <a:r>
              <a:rPr lang="zh-CN" altLang="en-US">
                <a:sym typeface="+mn-ea"/>
              </a:rPr>
              <a:t>：图片的描述信息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名称、大小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en-US" altLang="zh-CN">
                <a:sym typeface="+mn-ea"/>
              </a:rPr>
              <a:t>opencv_createsample.exe </a:t>
            </a:r>
            <a:r>
              <a:rPr lang="zh-CN" altLang="en-US">
                <a:sym typeface="+mn-ea"/>
              </a:rPr>
              <a:t>：生成正样本</a:t>
            </a:r>
            <a:r>
              <a:rPr lang="en-US" altLang="zh-CN">
                <a:sym typeface="+mn-ea"/>
              </a:rPr>
              <a:t>pos.vec</a:t>
            </a:r>
            <a:endParaRPr lang="zh-CN" altLang="en-US"/>
          </a:p>
          <a:p>
            <a:r>
              <a:rPr lang="en-US" altLang="zh-CN">
                <a:sym typeface="+mn-ea"/>
              </a:rPr>
              <a:t>opencv_traincascade.exe </a:t>
            </a:r>
            <a:r>
              <a:rPr lang="zh-CN" altLang="en-US">
                <a:sym typeface="+mn-ea"/>
              </a:rPr>
              <a:t>：训练应用程序</a:t>
            </a:r>
            <a:endParaRPr lang="zh-CN" altLang="en-US"/>
          </a:p>
          <a:p>
            <a:r>
              <a:rPr lang="en-US" altLang="zh-CN">
                <a:sym typeface="+mn-ea"/>
              </a:rPr>
              <a:t>cascade.xml</a:t>
            </a:r>
            <a:r>
              <a:rPr lang="zh-CN" altLang="en-US">
                <a:sym typeface="+mn-ea"/>
              </a:rPr>
              <a:t>：最终生成的目标检测器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9745" y="1419860"/>
            <a:ext cx="2783840" cy="36271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95985"/>
            <a:ext cx="282194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59740" y="1636395"/>
            <a:ext cx="503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加载分类器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CascadeClassifier </a:t>
            </a:r>
            <a:r>
              <a:rPr>
                <a:sym typeface="+mn-ea"/>
              </a:rPr>
              <a:t>cascade</a:t>
            </a:r>
            <a:r>
              <a:rPr lang="en-US">
                <a:sym typeface="+mn-ea"/>
              </a:rPr>
              <a:t>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cascade.load(</a:t>
            </a:r>
            <a:r>
              <a:rPr lang="en-US">
                <a:sym typeface="+mn-ea"/>
              </a:rPr>
              <a:t>“cascade.xml”</a:t>
            </a:r>
            <a:r>
              <a:rPr>
                <a:sym typeface="+mn-ea"/>
              </a:rPr>
              <a:t>);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获得要检测的图片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cv::Mat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processImage(InputImage);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多尺度检测</a:t>
            </a:r>
            <a:r>
              <a:rPr lang="zh-CN" altLang="en-US">
                <a:sym typeface="+mn-ea"/>
              </a:rPr>
              <a:t>返回</a:t>
            </a:r>
            <a:r>
              <a:rPr lang="en-US">
                <a:sym typeface="+mn-ea"/>
              </a:rPr>
              <a:t>一组包含检测目标的矩形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cascade.detectMultiScale(processImage,platesRegions,1.1,3,cv::CASCADE_SCALE_IMAGE,minSize,maxSize);</a:t>
            </a:r>
            <a:endParaRPr 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1564005"/>
            <a:ext cx="3583305" cy="15849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542925"/>
            <a:ext cx="3555365" cy="4449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木板数据结构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typedef struct Plank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plank_Id;   //木板序号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x = 0;      //左上角x坐标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y = 0;      //左上角y坐标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length = 0; //长度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width = 0;  //宽度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426" y="3585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99159" y="3596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3151" y="3866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84202" y="3768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0727" y="397716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vector&lt;Plank&gt; Planks;         //木板数组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956,&quot;width&quot;:3804}"/>
</p:tagLst>
</file>

<file path=ppt/tags/tag2.xml><?xml version="1.0" encoding="utf-8"?>
<p:tagLst xmlns:p="http://schemas.openxmlformats.org/presentationml/2006/main">
  <p:tag name="COMMONDATA" val="eyJoZGlkIjoiN2ZmNDA0ZDAwYTQ4MGI0MzY2YmIzNDNjZTgwM2IwZ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2450</Words>
  <Application>WPS 演示</Application>
  <PresentationFormat>全屏显示(16:9)</PresentationFormat>
  <Paragraphs>183</Paragraphs>
  <Slides>18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方正兰亭黑简体</vt:lpstr>
      <vt:lpstr>黑体</vt:lpstr>
      <vt:lpstr>Times New Roman</vt:lpstr>
      <vt:lpstr>Arial Unicode MS</vt:lpstr>
      <vt:lpstr>Calibri</vt:lpstr>
      <vt:lpstr>HGHD_CNKI</vt:lpstr>
      <vt:lpstr>华光标题宋_CNKI</vt:lpstr>
      <vt:lpstr>华光标题黑_CNKI</vt:lpstr>
      <vt:lpstr>华光超粗黑_CNKI</vt:lpstr>
      <vt:lpstr>华光粗黑_CNKI</vt:lpstr>
      <vt:lpstr>华光方珊瑚_CNKI</vt:lpstr>
      <vt:lpstr>华光行草_CNKI</vt:lpstr>
      <vt:lpstr>华光黑体_CNKI</vt:lpstr>
      <vt:lpstr>华光胖头鱼_CNKI</vt:lpstr>
      <vt:lpstr>华光细圆_CNKI</vt:lpstr>
      <vt:lpstr>华光中雅_CNKI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自然笑</cp:lastModifiedBy>
  <cp:revision>338</cp:revision>
  <dcterms:created xsi:type="dcterms:W3CDTF">2015-11-26T04:19:00Z</dcterms:created>
  <dcterms:modified xsi:type="dcterms:W3CDTF">2022-05-10T09:11:01Z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852078CE97984E8D9F10A27FDF642853</vt:lpwstr>
  </property>
</Properties>
</file>