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333" r:id="rId4"/>
    <p:sldId id="299" r:id="rId6"/>
    <p:sldId id="495" r:id="rId7"/>
    <p:sldId id="335" r:id="rId8"/>
    <p:sldId id="451" r:id="rId9"/>
    <p:sldId id="449" r:id="rId10"/>
    <p:sldId id="493" r:id="rId11"/>
    <p:sldId id="494" r:id="rId12"/>
    <p:sldId id="453" r:id="rId13"/>
    <p:sldId id="456" r:id="rId14"/>
    <p:sldId id="457" r:id="rId15"/>
    <p:sldId id="458" r:id="rId16"/>
    <p:sldId id="295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55"/>
    <a:srgbClr val="FBFBFB"/>
    <a:srgbClr val="5B5E77"/>
    <a:srgbClr val="4C4F64"/>
    <a:srgbClr val="C00000"/>
    <a:srgbClr val="A6A6A6"/>
    <a:srgbClr val="E20000"/>
    <a:srgbClr val="14B28B"/>
    <a:srgbClr val="0D0D0D"/>
    <a:srgbClr val="18D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068" autoAdjust="0"/>
    <p:restoredTop sz="94660"/>
  </p:normalViewPr>
  <p:slideViewPr>
    <p:cSldViewPr showGuides="1">
      <p:cViewPr>
        <p:scale>
          <a:sx n="59" d="100"/>
          <a:sy n="59" d="100"/>
        </p:scale>
        <p:origin x="-3114" y="-1518"/>
      </p:cViewPr>
      <p:guideLst>
        <p:guide orient="horz" pos="1724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EB9A-23AB-4D00-A72E-AD507B0F1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文本框 16"/>
          <p:cNvSpPr/>
          <p:nvPr/>
        </p:nvSpPr>
        <p:spPr>
          <a:xfrm>
            <a:off x="1115060" y="2067560"/>
            <a:ext cx="66020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基于遗传算法的木板放置问题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8" name="矩形 8"/>
          <p:cNvSpPr/>
          <p:nvPr/>
        </p:nvSpPr>
        <p:spPr>
          <a:xfrm>
            <a:off x="4410909" y="3462788"/>
            <a:ext cx="1325880" cy="321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00000"/>
              </a:lnSpc>
            </a:pP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：施旸</a:t>
            </a:r>
            <a:endParaRPr lang="zh-CN" altLang="en-US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9" name="矩形 9"/>
          <p:cNvSpPr/>
          <p:nvPr/>
        </p:nvSpPr>
        <p:spPr>
          <a:xfrm>
            <a:off x="5812672" y="3462788"/>
            <a:ext cx="1694180" cy="321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00000"/>
              </a:lnSpc>
            </a:pP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endParaRPr lang="zh-CN" altLang="en-US" sz="15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计算适应度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68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//计算外接矩形面积(适应度)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Calc_Fitness(vector&lt;Plank&gt; _Planks)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max_length = 0;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max_width = 0;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i = 0; i &lt;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 i++)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if (_Planks[i].x + _Planks[i].length &gt; max_length)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max_length = _Planks[i].x + _Planks[i].length;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if (_Planks[i].y + _Planks[i].width &gt; max_width)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max_width = _Planks[i].y + _Planks[i].width;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Fit.push_back(double(100000.0 / (max_length * max_width)));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// cout &lt;&lt; "Area:" &lt;&lt; double(100000.0/(max_length * max_width))&lt;&lt; endl;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1039495"/>
            <a:ext cx="263588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获得当前适应度最高的个体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//获得当前适应度最高的个体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Get_best_solution()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i = 0; i &lt; PopSize; i++)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if (Fit[i] &gt; Max_fitness)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Max_fitness = Fit[i];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BestIndividual = PopMain[i];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全局变量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1039495"/>
            <a:ext cx="263588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精英选择和轮盘赌选择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054100" y="1491615"/>
            <a:ext cx="465074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精英保留：保留适应度最高的个体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轮盘赌：依据适应值进行选择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2284095"/>
            <a:ext cx="8100060" cy="2095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813526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824230"/>
            <a:ext cx="263588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基于次序的交叉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09411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996318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99160" y="1505585"/>
            <a:ext cx="6515100" cy="2792730"/>
            <a:chOff x="1416" y="3483"/>
            <a:chExt cx="10260" cy="43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rcRect t="70538"/>
            <a:stretch>
              <a:fillRect/>
            </a:stretch>
          </p:blipFill>
          <p:spPr>
            <a:xfrm>
              <a:off x="1416" y="5339"/>
              <a:ext cx="10260" cy="254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rcRect b="75220"/>
            <a:stretch>
              <a:fillRect/>
            </a:stretch>
          </p:blipFill>
          <p:spPr>
            <a:xfrm>
              <a:off x="1416" y="3483"/>
              <a:ext cx="10260" cy="1856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827405" y="4444365"/>
            <a:ext cx="516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static double Cross_rate = 0.9;      //交叉概率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7314" y="1437748"/>
            <a:ext cx="9161314" cy="2375645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2541401" y="2191116"/>
            <a:ext cx="4102914" cy="76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9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en-US" altLang="zh-CN" sz="495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643726" y="1978289"/>
            <a:ext cx="208734" cy="138347"/>
            <a:chOff x="9482595" y="2565731"/>
            <a:chExt cx="278384" cy="184511"/>
          </a:xfrm>
        </p:grpSpPr>
        <p:sp>
          <p:nvSpPr>
            <p:cNvPr id="22" name="椭圆 2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5"/>
          <p:cNvSpPr/>
          <p:nvPr/>
        </p:nvSpPr>
        <p:spPr bwMode="auto">
          <a:xfrm rot="3564117">
            <a:off x="3705581" y="-820187"/>
            <a:ext cx="1701563" cy="153415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28" name="TextBox 7"/>
          <p:cNvSpPr>
            <a:spLocks noChangeArrowheads="1"/>
          </p:cNvSpPr>
          <p:nvPr/>
        </p:nvSpPr>
        <p:spPr bwMode="auto">
          <a:xfrm>
            <a:off x="4121278" y="60279"/>
            <a:ext cx="882657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  <a:endParaRPr lang="zh-CN" altLang="en-US" sz="30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Freeform 5"/>
          <p:cNvSpPr/>
          <p:nvPr/>
        </p:nvSpPr>
        <p:spPr bwMode="auto">
          <a:xfrm rot="3564117">
            <a:off x="3782655" y="-750695"/>
            <a:ext cx="1547413" cy="13951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0" name="TextBox 79"/>
          <p:cNvSpPr txBox="1"/>
          <p:nvPr/>
        </p:nvSpPr>
        <p:spPr>
          <a:xfrm>
            <a:off x="4211819" y="744747"/>
            <a:ext cx="645160" cy="228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CONTENTS</a:t>
            </a:r>
            <a:endParaRPr lang="zh-CN" altLang="en-US" sz="900" b="1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411957" y="1983235"/>
            <a:ext cx="896234" cy="808057"/>
            <a:chOff x="3720691" y="2824413"/>
            <a:chExt cx="1341120" cy="1209172"/>
          </a:xfrm>
        </p:grpSpPr>
        <p:sp>
          <p:nvSpPr>
            <p:cNvPr id="8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4" name="Freeform 5"/>
          <p:cNvSpPr/>
          <p:nvPr/>
        </p:nvSpPr>
        <p:spPr bwMode="auto">
          <a:xfrm rot="1855731">
            <a:off x="2473329" y="2038567"/>
            <a:ext cx="773492" cy="6973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85" name="组合 84"/>
          <p:cNvGrpSpPr/>
          <p:nvPr/>
        </p:nvGrpSpPr>
        <p:grpSpPr>
          <a:xfrm>
            <a:off x="4264664" y="1995695"/>
            <a:ext cx="861221" cy="776489"/>
            <a:chOff x="3720691" y="2824413"/>
            <a:chExt cx="1341120" cy="1209172"/>
          </a:xfrm>
        </p:grpSpPr>
        <p:sp>
          <p:nvSpPr>
            <p:cNvPr id="8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8" name="Freeform 5"/>
          <p:cNvSpPr/>
          <p:nvPr/>
        </p:nvSpPr>
        <p:spPr bwMode="auto">
          <a:xfrm rot="1855731">
            <a:off x="4323638" y="2048866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89" name="组合 88"/>
          <p:cNvGrpSpPr/>
          <p:nvPr/>
        </p:nvGrpSpPr>
        <p:grpSpPr>
          <a:xfrm>
            <a:off x="6003213" y="1995060"/>
            <a:ext cx="861221" cy="776489"/>
            <a:chOff x="3720691" y="2824413"/>
            <a:chExt cx="1341120" cy="1209172"/>
          </a:xfrm>
        </p:grpSpPr>
        <p:sp>
          <p:nvSpPr>
            <p:cNvPr id="9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2" name="Freeform 5"/>
          <p:cNvSpPr/>
          <p:nvPr/>
        </p:nvSpPr>
        <p:spPr bwMode="auto">
          <a:xfrm rot="1855731">
            <a:off x="6062187" y="2048231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39" name="Freeform 126"/>
          <p:cNvSpPr>
            <a:spLocks noChangeAspect="1" noEditPoints="1"/>
          </p:cNvSpPr>
          <p:nvPr/>
        </p:nvSpPr>
        <p:spPr bwMode="auto">
          <a:xfrm>
            <a:off x="2710545" y="2221966"/>
            <a:ext cx="293926" cy="36779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261"/>
          <p:cNvSpPr/>
          <p:nvPr/>
        </p:nvSpPr>
        <p:spPr bwMode="auto">
          <a:xfrm>
            <a:off x="4492716" y="2216082"/>
            <a:ext cx="389353" cy="389353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6230731" y="2188945"/>
            <a:ext cx="453151" cy="388719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42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2347941" y="2957058"/>
            <a:ext cx="944880" cy="626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  <a:endParaRPr lang="en-US" altLang="zh-CN" sz="1200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500" b="1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问题介绍</a:t>
            </a: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230889" y="2938008"/>
            <a:ext cx="944880" cy="787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  <a:endParaRPr lang="en-US" altLang="zh-CN" sz="1200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zh-CN" altLang="en-US" sz="1500" b="1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代码实现</a:t>
            </a:r>
            <a:endParaRPr lang="zh-CN" altLang="en-US" sz="1500" b="1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70785" y="2937373"/>
            <a:ext cx="944880" cy="787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  <a:endParaRPr lang="en-US" altLang="zh-CN" sz="1200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zh-CN" altLang="en-US" sz="1500" b="1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结果展示</a:t>
            </a:r>
            <a:endParaRPr lang="zh-CN" altLang="en-US" sz="1500" b="1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78" grpId="0" bldLvl="0" animBg="1"/>
      <p:bldP spid="28" grpId="0"/>
      <p:bldP spid="79" grpId="0" bldLvl="0" animBg="1"/>
      <p:bldP spid="80" grpId="0"/>
      <p:bldP spid="84" grpId="0" bldLvl="0" animBg="1"/>
      <p:bldP spid="88" grpId="0" bldLvl="0" animBg="1"/>
      <p:bldP spid="92" grpId="0" bldLvl="0" animBg="1"/>
      <p:bldP spid="39" grpId="0" bldLvl="0" animBg="1"/>
      <p:bldP spid="40" grpId="0" bldLvl="0" animBg="1"/>
      <p:bldP spid="44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1"/>
          <p:cNvSpPr txBox="1"/>
          <p:nvPr/>
        </p:nvSpPr>
        <p:spPr>
          <a:xfrm>
            <a:off x="1115035" y="676541"/>
            <a:ext cx="701682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概述：按照某种放置规则，将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块尺寸随机、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90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度旋转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的矩形木板放入某个正方形区域内，求外接矩形面积最小的木板放置方案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默认放得下）</a:t>
            </a:r>
            <a:endParaRPr lang="zh-CN" altLang="en-US" sz="1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文本框 25"/>
          <p:cNvSpPr txBox="1"/>
          <p:nvPr/>
        </p:nvSpPr>
        <p:spPr>
          <a:xfrm>
            <a:off x="1071220" y="4305083"/>
            <a:ext cx="7016829" cy="74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放置规则：从左往右，从上到下，最高水平线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en-US" altLang="zh-CN" sz="1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en-US" altLang="zh-CN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zh-CN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正方形区域：120*120</a:t>
            </a:r>
            <a:endParaRPr lang="zh-CN" altLang="en-US" sz="1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980726" y="1138046"/>
            <a:ext cx="208734" cy="138347"/>
            <a:chOff x="9482595" y="2565731"/>
            <a:chExt cx="278384" cy="184511"/>
          </a:xfrm>
        </p:grpSpPr>
        <p:sp>
          <p:nvSpPr>
            <p:cNvPr id="49" name="椭圆 48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椭圆 49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187450" y="1924050"/>
          <a:ext cx="557276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595"/>
                <a:gridCol w="696595"/>
                <a:gridCol w="696595"/>
                <a:gridCol w="696595"/>
                <a:gridCol w="696595"/>
                <a:gridCol w="696595"/>
                <a:gridCol w="696595"/>
                <a:gridCol w="696595"/>
              </a:tblGrid>
              <a:tr h="297180">
                <a:tc rowSpan="5"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5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3"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3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3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gridSpan="3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gridSpan="3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 vMerge="1" gridSpan="2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gridSpan="5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9718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左大括号 3"/>
          <p:cNvSpPr/>
          <p:nvPr/>
        </p:nvSpPr>
        <p:spPr>
          <a:xfrm rot="5400000">
            <a:off x="3492500" y="-755650"/>
            <a:ext cx="264160" cy="48742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827405" y="1924050"/>
            <a:ext cx="215900" cy="17392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33420" y="1321435"/>
            <a:ext cx="1480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最大长度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29260" y="2571750"/>
            <a:ext cx="398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最大宽度</a:t>
            </a:r>
            <a:endParaRPr lang="zh-CN" altLang="en-US" sz="1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6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7795" y="542925"/>
            <a:ext cx="3555365" cy="4449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木板数据结构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typedef struct Plank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plank_Id;   //木板序号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x = 0;      //左上角x坐标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y = 0;      //左上角y坐标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length = 0; //长度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width = 0;  //宽度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};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2426" y="3585936"/>
            <a:ext cx="394805" cy="355962"/>
            <a:chOff x="5424755" y="1340768"/>
            <a:chExt cx="670560" cy="604586"/>
          </a:xfrm>
        </p:grpSpPr>
        <p:grpSp>
          <p:nvGrpSpPr>
            <p:cNvPr id="3" name="组合 2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99159" y="3596561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木板数组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53151" y="386652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284202" y="3768728"/>
            <a:ext cx="193989" cy="174903"/>
            <a:chOff x="3720691" y="2824413"/>
            <a:chExt cx="1341120" cy="1209172"/>
          </a:xfrm>
        </p:grpSpPr>
        <p:sp>
          <p:nvSpPr>
            <p:cNvPr id="1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12" name="TextBox 103"/>
          <p:cNvSpPr txBox="1"/>
          <p:nvPr/>
        </p:nvSpPr>
        <p:spPr>
          <a:xfrm>
            <a:off x="980727" y="3977160"/>
            <a:ext cx="6407261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vector&lt;Plank&gt; Planks;         //木板数组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  <p:bldP spid="7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sz="135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生成木板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208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//生成木板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Generate_Planks()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i = 0; i &lt;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 i++)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Plank p;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p.plank_Id = i;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p.length = rand() %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+ 2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p.width = rand() %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+ 2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Planks.push_back(p);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printPlanks();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3004185"/>
            <a:ext cx="3429000" cy="14554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vector&lt;int&gt;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individual(N)={3,4,0,-1,2,-5}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0046" y="3204936"/>
            <a:ext cx="394805" cy="355962"/>
            <a:chOff x="5424755" y="1340768"/>
            <a:chExt cx="670560" cy="604586"/>
          </a:xfrm>
        </p:grpSpPr>
        <p:grpSp>
          <p:nvGrpSpPr>
            <p:cNvPr id="3" name="组合 2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1006779" y="3215561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种群和种群大小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60771" y="348552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291822" y="3387728"/>
            <a:ext cx="193989" cy="174903"/>
            <a:chOff x="3720691" y="2824413"/>
            <a:chExt cx="1341120" cy="1209172"/>
          </a:xfrm>
        </p:grpSpPr>
        <p:sp>
          <p:nvSpPr>
            <p:cNvPr id="1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12" name="TextBox 103"/>
          <p:cNvSpPr txBox="1"/>
          <p:nvPr/>
        </p:nvSpPr>
        <p:spPr>
          <a:xfrm>
            <a:off x="988347" y="3596160"/>
            <a:ext cx="6407261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int PopSize= 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             //种群大小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vector&lt;vector&lt;int&gt;&gt; PopMain;  //种群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06551" y="1945096"/>
            <a:ext cx="394805" cy="355962"/>
            <a:chOff x="5424755" y="1340768"/>
            <a:chExt cx="670560" cy="60458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20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27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28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29" name="文本框 9"/>
          <p:cNvSpPr txBox="1"/>
          <p:nvPr/>
        </p:nvSpPr>
        <p:spPr>
          <a:xfrm>
            <a:off x="983284" y="1955721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037276" y="222568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7268327" y="2127888"/>
            <a:ext cx="193989" cy="17490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34" name="TextBox 103"/>
          <p:cNvSpPr txBox="1"/>
          <p:nvPr/>
        </p:nvSpPr>
        <p:spPr>
          <a:xfrm>
            <a:off x="964852" y="2336320"/>
            <a:ext cx="6407261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个绝对值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&lt;N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的且绝对值各不相同的整数组成的随机序列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  <p:bldP spid="7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生成种群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208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//生成主种群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Generate_PopMain()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srand(int(time(0)));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cout &lt;&lt; "Population:" &lt;&lt; endl;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t = 0; t &lt; PopSize; t++)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vector&lt;int&gt; vec = Generate_Individual();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PopMain.push_back(vec);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cout &lt;&lt; "Pop" &lt;&lt; t &lt;&lt; ":" &lt;&lt; endl;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printIndividual(vec);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771525"/>
            <a:ext cx="3665220" cy="4127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</p:bldLst>
  </p:timing>
</p:sld>
</file>

<file path=ppt/tags/tag1.xml><?xml version="1.0" encoding="utf-8"?>
<p:tagLst xmlns:p="http://schemas.openxmlformats.org/presentationml/2006/main">
  <p:tag name="KSO_WM_UNIT_TABLE_BEAUTIFY" val="smartTable{1bfd0845-9b42-4c4b-9e31-7cac5e58ae68}"/>
  <p:tag name="TABLE_ENDDRAG_ORIGIN_RECT" val="438*150"/>
  <p:tag name="TABLE_ENDDRAG_RECT" val="173*172*438*1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2018</Words>
  <Application>WPS 演示</Application>
  <PresentationFormat>全屏显示(16:9)</PresentationFormat>
  <Paragraphs>230</Paragraphs>
  <Slides>14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方正兰亭黑简体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自然笑</cp:lastModifiedBy>
  <cp:revision>337</cp:revision>
  <dcterms:created xsi:type="dcterms:W3CDTF">2015-11-26T04:19:00Z</dcterms:created>
  <dcterms:modified xsi:type="dcterms:W3CDTF">2022-05-09T01:25:28Z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852078CE97984E8D9F10A27FDF642853</vt:lpwstr>
  </property>
</Properties>
</file>