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409" r:id="rId3"/>
    <p:sldId id="333" r:id="rId4"/>
    <p:sldId id="299" r:id="rId6"/>
    <p:sldId id="506" r:id="rId7"/>
    <p:sldId id="507" r:id="rId8"/>
    <p:sldId id="508" r:id="rId9"/>
    <p:sldId id="509" r:id="rId10"/>
    <p:sldId id="526" r:id="rId11"/>
    <p:sldId id="527" r:id="rId12"/>
    <p:sldId id="528" r:id="rId13"/>
    <p:sldId id="529" r:id="rId14"/>
    <p:sldId id="530" r:id="rId15"/>
    <p:sldId id="531" r:id="rId16"/>
    <p:sldId id="521" r:id="rId17"/>
    <p:sldId id="522" r:id="rId18"/>
    <p:sldId id="523" r:id="rId19"/>
    <p:sldId id="524" r:id="rId20"/>
    <p:sldId id="495" r:id="rId21"/>
    <p:sldId id="525" r:id="rId22"/>
    <p:sldId id="532" r:id="rId23"/>
    <p:sldId id="295" r:id="rId24"/>
  </p:sldIdLst>
  <p:sldSz cx="9144000" cy="5143500" type="screen16x9"/>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4455"/>
    <a:srgbClr val="FBFBFB"/>
    <a:srgbClr val="5B5E77"/>
    <a:srgbClr val="4C4F64"/>
    <a:srgbClr val="C00000"/>
    <a:srgbClr val="A6A6A6"/>
    <a:srgbClr val="E20000"/>
    <a:srgbClr val="14B28B"/>
    <a:srgbClr val="0D0D0D"/>
    <a:srgbClr val="18D2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4068" autoAdjust="0"/>
    <p:restoredTop sz="94660"/>
  </p:normalViewPr>
  <p:slideViewPr>
    <p:cSldViewPr showGuides="1">
      <p:cViewPr>
        <p:scale>
          <a:sx n="59" d="100"/>
          <a:sy n="59" d="100"/>
        </p:scale>
        <p:origin x="-3114" y="-1518"/>
      </p:cViewPr>
      <p:guideLst>
        <p:guide orient="horz" pos="1739"/>
        <p:guide pos="281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6FEB9A-23AB-4D00-A72E-AD507B0F16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533" y="685800"/>
            <a:ext cx="6094933"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E6CF1A-E888-4A07-B96A-456D0CF6948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8CB8A1C-C157-405F-B346-695F24FFBC2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8CB8A1C-C157-405F-B346-695F24FFBC2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8CB8A1C-C157-405F-B346-695F24FFBC2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7293F-7C25-4187-86A1-538228AE741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7293F-7C25-4187-86A1-538228AE741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099"/>
            <a:ext cx="7772400" cy="1102712"/>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5160"/>
            <a:ext cx="6400800" cy="131468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8035" indent="0" algn="ctr">
              <a:buNone/>
              <a:defRPr>
                <a:solidFill>
                  <a:schemeClr val="tx1">
                    <a:tint val="75000"/>
                  </a:schemeClr>
                </a:solidFill>
              </a:defRPr>
            </a:lvl7pPr>
            <a:lvl8pPr marL="2400935" indent="0" algn="ctr">
              <a:buNone/>
              <a:defRPr>
                <a:solidFill>
                  <a:schemeClr val="tx1">
                    <a:tint val="75000"/>
                  </a:schemeClr>
                </a:solidFill>
              </a:defRPr>
            </a:lvl8pPr>
            <a:lvl9pPr marL="274383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D4B1069-3899-470A-8AB1-7342372776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8C7957-89EC-4DC7-A1B9-6F0B3159CBF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4B1069-3899-470A-8AB1-7342372776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8C7957-89EC-4DC7-A1B9-6F0B3159CBF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015"/>
            <a:ext cx="6019800" cy="43894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4B1069-3899-470A-8AB1-7342372776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8C7957-89EC-4DC7-A1B9-6F0B3159CBF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4B1069-3899-470A-8AB1-7342372776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8C7957-89EC-4DC7-A1B9-6F0B3159CBF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754"/>
            <a:ext cx="7772400" cy="102173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416"/>
            <a:ext cx="7772400" cy="112533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8035" indent="0">
              <a:buNone/>
              <a:defRPr sz="1050">
                <a:solidFill>
                  <a:schemeClr val="tx1">
                    <a:tint val="75000"/>
                  </a:schemeClr>
                </a:solidFill>
              </a:defRPr>
            </a:lvl7pPr>
            <a:lvl8pPr marL="2400935" indent="0">
              <a:buNone/>
              <a:defRPr sz="1050">
                <a:solidFill>
                  <a:schemeClr val="tx1">
                    <a:tint val="75000"/>
                  </a:schemeClr>
                </a:solidFill>
              </a:defRPr>
            </a:lvl8pPr>
            <a:lvl9pPr marL="2743835" indent="0">
              <a:buNone/>
              <a:defRPr sz="105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D4B1069-3899-470A-8AB1-7342372776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8C7957-89EC-4DC7-A1B9-6F0B3159CBF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361"/>
            <a:ext cx="4038600"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361"/>
            <a:ext cx="4038600"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D4B1069-3899-470A-8AB1-7342372776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8C7957-89EC-4DC7-A1B9-6F0B3159CBF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536"/>
            <a:ext cx="4040188"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442"/>
            <a:ext cx="4040188" cy="296398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151536"/>
            <a:ext cx="4041775"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1631442"/>
            <a:ext cx="4041775" cy="296398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D4B1069-3899-470A-8AB1-73423727764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8C7957-89EC-4DC7-A1B9-6F0B3159CBF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D4B1069-3899-470A-8AB1-73423727764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A8C7957-89EC-4DC7-A1B9-6F0B3159CBF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4B1069-3899-470A-8AB1-73423727764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A8C7957-89EC-4DC7-A1B9-6F0B3159CBF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823"/>
            <a:ext cx="3008313" cy="87169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49" y="204824"/>
            <a:ext cx="5111750" cy="43906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076514"/>
            <a:ext cx="3008313" cy="351891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D4B1069-3899-470A-8AB1-7342372776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8C7957-89EC-4DC7-A1B9-6F0B3159CBF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080"/>
            <a:ext cx="5486400" cy="42512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662"/>
            <a:ext cx="5486400" cy="308664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a:p>
        </p:txBody>
      </p:sp>
      <p:sp>
        <p:nvSpPr>
          <p:cNvPr id="4" name="文本占位符 3"/>
          <p:cNvSpPr>
            <a:spLocks noGrp="1"/>
          </p:cNvSpPr>
          <p:nvPr>
            <p:ph type="body" sz="half" idx="2"/>
          </p:nvPr>
        </p:nvSpPr>
        <p:spPr>
          <a:xfrm>
            <a:off x="1792288" y="4026208"/>
            <a:ext cx="5486400" cy="60375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D4B1069-3899-470A-8AB1-7342372776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8C7957-89EC-4DC7-A1B9-6F0B3159CBF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15"/>
            <a:ext cx="8229600" cy="8574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361"/>
            <a:ext cx="8229600" cy="339506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8098"/>
            <a:ext cx="21336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6D4B1069-3899-470A-8AB1-734237277644}" type="datetimeFigureOut">
              <a:rPr lang="zh-CN" altLang="en-US" smtClean="0"/>
            </a:fld>
            <a:endParaRPr lang="zh-CN" altLang="en-US"/>
          </a:p>
        </p:txBody>
      </p:sp>
      <p:sp>
        <p:nvSpPr>
          <p:cNvPr id="5" name="页脚占位符 4"/>
          <p:cNvSpPr>
            <a:spLocks noGrp="1"/>
          </p:cNvSpPr>
          <p:nvPr>
            <p:ph type="ftr" sz="quarter" idx="3"/>
          </p:nvPr>
        </p:nvSpPr>
        <p:spPr>
          <a:xfrm>
            <a:off x="3124200" y="4768098"/>
            <a:ext cx="28956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098"/>
            <a:ext cx="21336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BA8C7957-89EC-4DC7-A1B9-6F0B3159CBF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6540" algn="l" defTabSz="685800" rtl="0" eaLnBrk="1" latinLnBrk="0" hangingPunct="1">
        <a:spcBef>
          <a:spcPct val="15000"/>
        </a:spcBef>
        <a:buFont typeface="Arial" panose="020B0604020202020204" pitchFamily="34" charset="0"/>
        <a:buChar char="•"/>
        <a:defRPr sz="2400" kern="1200">
          <a:solidFill>
            <a:schemeClr val="tx1"/>
          </a:solidFill>
          <a:latin typeface="+mn-lt"/>
          <a:ea typeface="+mn-ea"/>
          <a:cs typeface="+mn-cs"/>
        </a:defRPr>
      </a:lvl1pPr>
      <a:lvl2pPr marL="557530" indent="-213995" algn="l" defTabSz="685800" rtl="0" eaLnBrk="1" latinLnBrk="0" hangingPunct="1">
        <a:spcBef>
          <a:spcPct val="15000"/>
        </a:spcBef>
        <a:buFont typeface="Arial" panose="020B0604020202020204" pitchFamily="34" charset="0"/>
        <a:buChar char="–"/>
        <a:defRPr sz="2100" kern="1200">
          <a:solidFill>
            <a:schemeClr val="tx1"/>
          </a:solidFill>
          <a:latin typeface="+mn-lt"/>
          <a:ea typeface="+mn-ea"/>
          <a:cs typeface="+mn-cs"/>
        </a:defRPr>
      </a:lvl2pPr>
      <a:lvl3pPr marL="857250" indent="-170815" algn="l" defTabSz="685800" rtl="0" eaLnBrk="1" latinLnBrk="0" hangingPunct="1">
        <a:spcBef>
          <a:spcPct val="15000"/>
        </a:spcBef>
        <a:buFont typeface="Arial" panose="020B0604020202020204" pitchFamily="34" charset="0"/>
        <a:buChar char="•"/>
        <a:defRPr sz="1800" kern="1200">
          <a:solidFill>
            <a:schemeClr val="tx1"/>
          </a:solidFill>
          <a:latin typeface="+mn-lt"/>
          <a:ea typeface="+mn-ea"/>
          <a:cs typeface="+mn-cs"/>
        </a:defRPr>
      </a:lvl3pPr>
      <a:lvl4pPr marL="1200150"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4pPr>
      <a:lvl5pPr marL="1543050"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5pPr>
      <a:lvl6pPr marL="18865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6pPr>
      <a:lvl7pPr marL="22294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7pPr>
      <a:lvl8pPr marL="25723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8pPr>
      <a:lvl9pPr marL="29152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7" name="文本框 16"/>
          <p:cNvSpPr/>
          <p:nvPr/>
        </p:nvSpPr>
        <p:spPr>
          <a:xfrm>
            <a:off x="669290" y="2067560"/>
            <a:ext cx="7805420" cy="1198880"/>
          </a:xfrm>
          <a:prstGeom prst="rect">
            <a:avLst/>
          </a:prstGeom>
          <a:noFill/>
          <a:ln w="9525">
            <a:noFill/>
          </a:ln>
        </p:spPr>
        <p:txBody>
          <a:bodyPr wrap="square">
            <a:spAutoFit/>
          </a:bodyPr>
          <a:lstStyle/>
          <a:p>
            <a:pPr algn="ctr" fontAlgn="auto">
              <a:spcBef>
                <a:spcPts val="0"/>
              </a:spcBef>
              <a:spcAft>
                <a:spcPts val="0"/>
              </a:spcAft>
              <a:defRPr/>
            </a:pPr>
            <a:r>
              <a:rPr lang="zh-CN" altLang="en-US" sz="3600"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基于OPENCV、</a:t>
            </a:r>
            <a:endParaRPr lang="zh-CN" altLang="en-US" sz="3600"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ctr" fontAlgn="auto">
              <a:spcBef>
                <a:spcPts val="0"/>
              </a:spcBef>
              <a:spcAft>
                <a:spcPts val="0"/>
              </a:spcAft>
              <a:defRPr/>
            </a:pPr>
            <a:r>
              <a:rPr lang="zh-CN" altLang="en-US" sz="3600"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卷积神经网络的车牌识别APP</a:t>
            </a:r>
            <a:endParaRPr lang="zh-CN" altLang="en-US" sz="3600"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文本框 10"/>
          <p:cNvSpPr txBox="1">
            <a:spLocks noChangeArrowheads="1"/>
          </p:cNvSpPr>
          <p:nvPr/>
        </p:nvSpPr>
        <p:spPr bwMode="auto">
          <a:xfrm>
            <a:off x="130968" y="165497"/>
            <a:ext cx="355025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r>
              <a:rPr lang="zh-CN" altLang="en-US" dirty="0">
                <a:latin typeface="微软雅黑" panose="020B0503020204020204" pitchFamily="34" charset="-122"/>
                <a:ea typeface="微软雅黑" panose="020B0503020204020204" pitchFamily="34" charset="-122"/>
                <a:sym typeface="FZHei-B01S" panose="02010601030101010101" pitchFamily="2" charset="-122"/>
              </a:rPr>
              <a:t>为什么使用</a:t>
            </a:r>
            <a:r>
              <a:rPr lang="en-US" altLang="zh-CN" dirty="0" err="1">
                <a:latin typeface="微软雅黑" panose="020B0503020204020204" pitchFamily="34" charset="-122"/>
                <a:ea typeface="微软雅黑" panose="020B0503020204020204" pitchFamily="34" charset="-122"/>
                <a:sym typeface="FZHei-B01S" panose="02010601030101010101" pitchFamily="2" charset="-122"/>
              </a:rPr>
              <a:t>ReLu</a:t>
            </a:r>
            <a:r>
              <a:rPr lang="zh-CN" altLang="en-US" dirty="0">
                <a:latin typeface="微软雅黑" panose="020B0503020204020204" pitchFamily="34" charset="-122"/>
                <a:ea typeface="微软雅黑" panose="020B0503020204020204" pitchFamily="34" charset="-122"/>
                <a:sym typeface="FZHei-B01S" panose="02010601030101010101" pitchFamily="2" charset="-122"/>
              </a:rPr>
              <a:t>作为激励函数？</a:t>
            </a: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69" name="矩形 1"/>
          <p:cNvSpPr>
            <a:spLocks noChangeArrowheads="1"/>
          </p:cNvSpPr>
          <p:nvPr/>
        </p:nvSpPr>
        <p:spPr bwMode="auto">
          <a:xfrm>
            <a:off x="0" y="141685"/>
            <a:ext cx="108347" cy="347663"/>
          </a:xfrm>
          <a:prstGeom prst="rect">
            <a:avLst/>
          </a:prstGeom>
          <a:solidFill>
            <a:schemeClr val="accent1"/>
          </a:solidFill>
          <a:ln>
            <a:noFill/>
          </a:ln>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sz="1350"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70" name="文本框 69"/>
          <p:cNvSpPr txBox="1"/>
          <p:nvPr/>
        </p:nvSpPr>
        <p:spPr>
          <a:xfrm>
            <a:off x="4081217" y="477210"/>
            <a:ext cx="4763483" cy="4246245"/>
          </a:xfrm>
          <a:prstGeom prst="rect">
            <a:avLst/>
          </a:prstGeom>
          <a:noFill/>
        </p:spPr>
        <p:txBody>
          <a:bodyPr wrap="square" rtlCol="0">
            <a:spAutoFit/>
          </a:bodyPr>
          <a:lstStyle/>
          <a:p>
            <a:pPr>
              <a:lnSpc>
                <a:spcPct val="150000"/>
              </a:lnSpc>
            </a:pPr>
            <a:r>
              <a:rPr lang="en-US" altLang="zh-CN" sz="1500" dirty="0"/>
              <a:t>1.</a:t>
            </a:r>
            <a:r>
              <a:rPr lang="zh-CN" altLang="en-US" sz="1500" b="1" dirty="0"/>
              <a:t>计算方便</a:t>
            </a:r>
            <a:r>
              <a:rPr lang="zh-CN" altLang="en-US" sz="1500" dirty="0"/>
              <a:t>。采用</a:t>
            </a:r>
            <a:r>
              <a:rPr lang="en-US" altLang="zh-CN" sz="1500" dirty="0"/>
              <a:t>sigmoid</a:t>
            </a:r>
            <a:r>
              <a:rPr lang="zh-CN" altLang="en-US" sz="1500" dirty="0"/>
              <a:t>等函数，反向传播求误差梯度时，求导涉及除法，计算量相当大，而采用</a:t>
            </a:r>
            <a:r>
              <a:rPr lang="en-US" altLang="zh-CN" sz="1500" dirty="0" err="1"/>
              <a:t>Relu</a:t>
            </a:r>
            <a:r>
              <a:rPr lang="zh-CN" altLang="en-US" sz="1500" dirty="0"/>
              <a:t>激活函数，整个过程的计算量节省很多。</a:t>
            </a:r>
            <a:endParaRPr lang="en-US" altLang="zh-CN" sz="1500" dirty="0"/>
          </a:p>
          <a:p>
            <a:pPr>
              <a:lnSpc>
                <a:spcPct val="150000"/>
              </a:lnSpc>
            </a:pPr>
            <a:endParaRPr lang="en-US" altLang="zh-CN" sz="1500" dirty="0"/>
          </a:p>
          <a:p>
            <a:pPr>
              <a:lnSpc>
                <a:spcPct val="150000"/>
              </a:lnSpc>
            </a:pPr>
            <a:r>
              <a:rPr lang="en-US" altLang="zh-CN" sz="1500" dirty="0"/>
              <a:t>2.</a:t>
            </a:r>
            <a:r>
              <a:rPr lang="zh-CN" altLang="en-US" sz="1500" b="1" dirty="0"/>
              <a:t>不易导致梯度消失</a:t>
            </a:r>
            <a:r>
              <a:rPr lang="zh-CN" altLang="en-US" sz="1500" dirty="0"/>
              <a:t>。对于深层网络，</a:t>
            </a:r>
            <a:r>
              <a:rPr lang="en-US" altLang="zh-CN" sz="1500" dirty="0"/>
              <a:t>sigmoid</a:t>
            </a:r>
            <a:r>
              <a:rPr lang="zh-CN" altLang="en-US" sz="1500" dirty="0"/>
              <a:t>函数反向传播时，很容易就出现梯度消失的情况（在</a:t>
            </a:r>
            <a:r>
              <a:rPr lang="en-US" altLang="zh-CN" sz="1500" dirty="0"/>
              <a:t>sigmoid</a:t>
            </a:r>
            <a:r>
              <a:rPr lang="zh-CN" altLang="en-US" sz="1500" dirty="0"/>
              <a:t>函数接近饱和区时，变换太缓慢，导数趋于</a:t>
            </a:r>
            <a:r>
              <a:rPr lang="en-US" altLang="zh-CN" sz="1500" dirty="0"/>
              <a:t>0</a:t>
            </a:r>
            <a:r>
              <a:rPr lang="zh-CN" altLang="en-US" sz="1500" dirty="0"/>
              <a:t>，这种情况会造成信息丢失），从而无法完成深层网络的训练。</a:t>
            </a:r>
            <a:endParaRPr lang="en-US" altLang="zh-CN" sz="1500" dirty="0"/>
          </a:p>
          <a:p>
            <a:pPr>
              <a:lnSpc>
                <a:spcPct val="150000"/>
              </a:lnSpc>
            </a:pPr>
            <a:endParaRPr lang="en-US" altLang="zh-CN" sz="1500" dirty="0"/>
          </a:p>
          <a:p>
            <a:pPr>
              <a:lnSpc>
                <a:spcPct val="150000"/>
              </a:lnSpc>
            </a:pPr>
            <a:r>
              <a:rPr lang="en-US" altLang="zh-CN" sz="1500" dirty="0"/>
              <a:t>3.</a:t>
            </a:r>
            <a:r>
              <a:rPr lang="zh-CN" altLang="en-US" sz="1500" dirty="0"/>
              <a:t> </a:t>
            </a:r>
            <a:r>
              <a:rPr lang="zh-CN" altLang="en-US" sz="1500" b="1" dirty="0"/>
              <a:t>稀疏激活性</a:t>
            </a:r>
            <a:r>
              <a:rPr lang="zh-CN" altLang="en-US" sz="1500" dirty="0"/>
              <a:t>。</a:t>
            </a:r>
            <a:r>
              <a:rPr lang="en-US" altLang="zh-CN" sz="1500" dirty="0" err="1"/>
              <a:t>Relu</a:t>
            </a:r>
            <a:r>
              <a:rPr lang="zh-CN" altLang="en-US" sz="1500" dirty="0"/>
              <a:t>会使一部分神经元的输出为</a:t>
            </a:r>
            <a:r>
              <a:rPr lang="en-US" altLang="zh-CN" sz="1500" dirty="0"/>
              <a:t>0</a:t>
            </a:r>
            <a:r>
              <a:rPr lang="zh-CN" altLang="en-US" sz="1500" dirty="0"/>
              <a:t>，这样就造成了网络的稀疏性，并且减少了参数的相互依存关系，缓解了过拟合问题的发生。</a:t>
            </a:r>
            <a:endParaRPr lang="zh-CN" altLang="en-US" sz="1500"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0968" y="1144613"/>
            <a:ext cx="3650456" cy="2500313"/>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2"/>
          <a:stretch>
            <a:fillRect/>
          </a:stretch>
        </p:blipFill>
        <p:spPr>
          <a:xfrm>
            <a:off x="1301771" y="3843995"/>
            <a:ext cx="1308848" cy="41723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0"/>
          <p:cNvSpPr txBox="1">
            <a:spLocks noChangeArrowheads="1"/>
          </p:cNvSpPr>
          <p:nvPr/>
        </p:nvSpPr>
        <p:spPr bwMode="auto">
          <a:xfrm>
            <a:off x="130969" y="165497"/>
            <a:ext cx="1981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什么是池化操作？</a:t>
            </a:r>
            <a:endPar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18" name="矩形 1"/>
          <p:cNvSpPr>
            <a:spLocks noChangeArrowheads="1"/>
          </p:cNvSpPr>
          <p:nvPr/>
        </p:nvSpPr>
        <p:spPr bwMode="auto">
          <a:xfrm>
            <a:off x="0" y="141685"/>
            <a:ext cx="108347" cy="347663"/>
          </a:xfrm>
          <a:prstGeom prst="rect">
            <a:avLst/>
          </a:prstGeom>
          <a:solidFill>
            <a:schemeClr val="accent1"/>
          </a:solidFill>
          <a:ln>
            <a:noFill/>
          </a:ln>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20" name="文本框 19"/>
          <p:cNvSpPr txBox="1"/>
          <p:nvPr/>
        </p:nvSpPr>
        <p:spPr>
          <a:xfrm>
            <a:off x="496672" y="745314"/>
            <a:ext cx="8150651" cy="1630045"/>
          </a:xfrm>
          <a:prstGeom prst="rect">
            <a:avLst/>
          </a:prstGeom>
          <a:noFill/>
        </p:spPr>
        <p:txBody>
          <a:bodyPr wrap="square" rtlCol="0">
            <a:spAutoFit/>
          </a:bodyPr>
          <a:lstStyle/>
          <a:p>
            <a:pPr marL="0" marR="0" lvl="0" indent="0" algn="l" defTabSz="914400" rtl="0" eaLnBrk="1" fontAlgn="auto" latinLnBrk="0" hangingPunct="1">
              <a:lnSpc>
                <a:spcPts val="2400"/>
              </a:lnSpc>
              <a:spcBef>
                <a:spcPts val="0"/>
              </a:spcBef>
              <a:spcAft>
                <a:spcPts val="0"/>
              </a:spcAft>
              <a:buClrTx/>
              <a:buSzTx/>
              <a:buFontTx/>
              <a:buNone/>
              <a:defRPr/>
            </a:pPr>
            <a:r>
              <a:rPr kumimoji="0" lang="zh-CN" altLang="en-US" sz="15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池化也称为欠采样或下采样。主要用于特征降维，压缩数据和参数的数量，减小过拟合，同时提高模型的容错性。</a:t>
            </a:r>
            <a:endParaRPr kumimoji="0" lang="en-US" altLang="zh-CN" sz="15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ts val="2400"/>
              </a:lnSpc>
              <a:spcBef>
                <a:spcPts val="0"/>
              </a:spcBef>
              <a:spcAft>
                <a:spcPts val="0"/>
              </a:spcAft>
              <a:buClrTx/>
              <a:buSzTx/>
              <a:buFontTx/>
              <a:buNone/>
              <a:defRPr/>
            </a:pPr>
            <a:r>
              <a:rPr lang="zh-CN" altLang="en-US" sz="1500" dirty="0">
                <a:solidFill>
                  <a:prstClr val="black"/>
                </a:solidFill>
                <a:latin typeface="等线" panose="02010600030101010101" charset="-122"/>
                <a:ea typeface="等线" panose="02010600030101010101" charset="-122"/>
              </a:rPr>
              <a:t>池化具有平移不变性，因为池化抽象了窗口内的区域特征，一定程度上对具体位置的关心减少了。</a:t>
            </a:r>
            <a:r>
              <a:rPr kumimoji="0" lang="zh-CN" altLang="en-US" sz="15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常见的池化有平均池化（保留整体数据的特征）和最大池化（保留纹理特征），</a:t>
            </a:r>
            <a:r>
              <a:rPr kumimoji="0" lang="en-US" altLang="zh-CN" sz="15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Alexnet</a:t>
            </a:r>
            <a:r>
              <a:rPr kumimoji="0" lang="zh-CN" altLang="en-US" sz="15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网络中采用的是最大池化方法。</a:t>
            </a:r>
            <a:endParaRPr kumimoji="0" lang="zh-CN" altLang="en-US" sz="15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4098" name="Picture 2" descr="preview"/>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3260" y="2470785"/>
            <a:ext cx="7301230" cy="22275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0"/>
          <p:cNvSpPr txBox="1">
            <a:spLocks noChangeArrowheads="1"/>
          </p:cNvSpPr>
          <p:nvPr/>
        </p:nvSpPr>
        <p:spPr bwMode="auto">
          <a:xfrm>
            <a:off x="130810" y="165735"/>
            <a:ext cx="2428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卷积神经网络的实现</a:t>
            </a:r>
            <a:endPar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18" name="矩形 1"/>
          <p:cNvSpPr>
            <a:spLocks noChangeArrowheads="1"/>
          </p:cNvSpPr>
          <p:nvPr/>
        </p:nvSpPr>
        <p:spPr bwMode="auto">
          <a:xfrm>
            <a:off x="0" y="141685"/>
            <a:ext cx="108347" cy="347663"/>
          </a:xfrm>
          <a:prstGeom prst="rect">
            <a:avLst/>
          </a:prstGeom>
          <a:solidFill>
            <a:schemeClr val="accent1"/>
          </a:solidFill>
          <a:ln>
            <a:noFill/>
          </a:ln>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20" name="文本框 19"/>
          <p:cNvSpPr txBox="1"/>
          <p:nvPr/>
        </p:nvSpPr>
        <p:spPr>
          <a:xfrm>
            <a:off x="496672" y="745314"/>
            <a:ext cx="8150651" cy="355346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1500" b="1" noProof="0" dirty="0">
                <a:ln>
                  <a:noFill/>
                </a:ln>
                <a:solidFill>
                  <a:prstClr val="black"/>
                </a:solidFill>
                <a:effectLst/>
                <a:uLnTx/>
                <a:uFillTx/>
                <a:latin typeface="等线" panose="02010600030101010101" charset="-122"/>
                <a:ea typeface="等线" panose="02010600030101010101" charset="-122"/>
                <a:sym typeface="+mn-ea"/>
              </a:rPr>
              <a:t>第一步：前向传播</a:t>
            </a:r>
            <a:endParaRPr kumimoji="0" lang="en-US" altLang="zh-CN" sz="15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lang="zh-CN" altLang="en-US" sz="1500" noProof="0" dirty="0">
                <a:ln>
                  <a:noFill/>
                </a:ln>
                <a:solidFill>
                  <a:prstClr val="black"/>
                </a:solidFill>
                <a:effectLst/>
                <a:uLnTx/>
                <a:uFillTx/>
                <a:latin typeface="等线" panose="02010600030101010101" charset="-122"/>
                <a:ea typeface="等线" panose="02010600030101010101" charset="-122"/>
                <a:sym typeface="+mn-ea"/>
              </a:rPr>
              <a:t>将原图的图像数据经过右图中的卷积、</a:t>
            </a:r>
            <a:r>
              <a:rPr lang="en-US" altLang="zh-CN" sz="1500" noProof="0" dirty="0">
                <a:ln>
                  <a:noFill/>
                </a:ln>
                <a:solidFill>
                  <a:prstClr val="black"/>
                </a:solidFill>
                <a:effectLst/>
                <a:uLnTx/>
                <a:uFillTx/>
                <a:latin typeface="等线" panose="02010600030101010101" charset="-122"/>
                <a:ea typeface="等线" panose="02010600030101010101" charset="-122"/>
                <a:sym typeface="+mn-ea"/>
              </a:rPr>
              <a:t>RULE</a:t>
            </a:r>
            <a:r>
              <a:rPr lang="zh-CN" altLang="en-US" sz="1500" noProof="0" dirty="0">
                <a:ln>
                  <a:noFill/>
                </a:ln>
                <a:solidFill>
                  <a:prstClr val="black"/>
                </a:solidFill>
                <a:effectLst/>
                <a:uLnTx/>
                <a:uFillTx/>
                <a:latin typeface="等线" panose="02010600030101010101" charset="-122"/>
                <a:ea typeface="等线" panose="02010600030101010101" charset="-122"/>
                <a:sym typeface="+mn-ea"/>
              </a:rPr>
              <a:t>、池化等操作，最后生成一个尺寸与输入矩阵相同的输出。</a:t>
            </a:r>
            <a:endParaRPr lang="zh-CN" altLang="en-US" sz="1500" noProof="0" dirty="0">
              <a:ln>
                <a:noFill/>
              </a:ln>
              <a:solidFill>
                <a:prstClr val="black"/>
              </a:solidFill>
              <a:effectLst/>
              <a:uLnTx/>
              <a:uFillTx/>
              <a:latin typeface="等线" panose="02010600030101010101" charset="-122"/>
              <a:ea typeface="等线" panose="02010600030101010101" charset="-122"/>
              <a:sym typeface="+mn-ea"/>
            </a:endParaRPr>
          </a:p>
          <a:p>
            <a:pPr marL="0" marR="0" lvl="0" indent="0" algn="l" defTabSz="914400" rtl="0" eaLnBrk="1" fontAlgn="auto" latinLnBrk="0" hangingPunct="1">
              <a:lnSpc>
                <a:spcPct val="150000"/>
              </a:lnSpc>
              <a:spcBef>
                <a:spcPts val="0"/>
              </a:spcBef>
              <a:spcAft>
                <a:spcPts val="0"/>
              </a:spcAft>
              <a:buClrTx/>
              <a:buSzTx/>
              <a:buFontTx/>
              <a:buNone/>
              <a:defRPr/>
            </a:pPr>
            <a:r>
              <a:rPr lang="zh-CN" altLang="en-US" sz="1500" b="1" noProof="0" dirty="0">
                <a:ln>
                  <a:noFill/>
                </a:ln>
                <a:solidFill>
                  <a:prstClr val="black"/>
                </a:solidFill>
                <a:effectLst/>
                <a:uLnTx/>
                <a:uFillTx/>
                <a:latin typeface="等线" panose="02010600030101010101" charset="-122"/>
                <a:ea typeface="等线" panose="02010600030101010101" charset="-122"/>
                <a:sym typeface="+mn-ea"/>
              </a:rPr>
              <a:t>第二步：计算二元交叉熵误差</a:t>
            </a:r>
            <a:endParaRPr kumimoji="0" lang="en-US" altLang="zh-CN" sz="15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lang="zh-CN" altLang="en-US" sz="1500" dirty="0">
                <a:solidFill>
                  <a:prstClr val="black"/>
                </a:solidFill>
                <a:latin typeface="等线" panose="02010600030101010101" charset="-122"/>
                <a:ea typeface="等线" panose="02010600030101010101" charset="-122"/>
                <a:sym typeface="+mn-ea"/>
              </a:rPr>
              <a:t>前向传播计算出来的结果和目标值相差了多少，这就是</a:t>
            </a:r>
            <a:r>
              <a:rPr lang="zh-CN" altLang="en-US" sz="1500" b="1" dirty="0">
                <a:solidFill>
                  <a:prstClr val="black"/>
                </a:solidFill>
                <a:latin typeface="等线" panose="02010600030101010101" charset="-122"/>
                <a:ea typeface="等线" panose="02010600030101010101" charset="-122"/>
                <a:sym typeface="+mn-ea"/>
              </a:rPr>
              <a:t>误差</a:t>
            </a:r>
            <a:r>
              <a:rPr lang="en-US" altLang="zh-CN" sz="1500" b="1" dirty="0">
                <a:solidFill>
                  <a:prstClr val="black"/>
                </a:solidFill>
                <a:latin typeface="等线" panose="02010600030101010101" charset="-122"/>
                <a:ea typeface="等线" panose="02010600030101010101" charset="-122"/>
                <a:sym typeface="+mn-ea"/>
              </a:rPr>
              <a:t>(</a:t>
            </a:r>
            <a:r>
              <a:rPr lang="zh-CN" altLang="en-US" sz="1500" b="1" dirty="0">
                <a:solidFill>
                  <a:prstClr val="black"/>
                </a:solidFill>
                <a:latin typeface="等线" panose="02010600030101010101" charset="-122"/>
                <a:ea typeface="等线" panose="02010600030101010101" charset="-122"/>
                <a:sym typeface="+mn-ea"/>
              </a:rPr>
              <a:t>损失值</a:t>
            </a:r>
            <a:r>
              <a:rPr lang="en-US" altLang="zh-CN" sz="1500" b="1" dirty="0">
                <a:solidFill>
                  <a:prstClr val="black"/>
                </a:solidFill>
                <a:latin typeface="等线" panose="02010600030101010101" charset="-122"/>
                <a:ea typeface="等线" panose="02010600030101010101" charset="-122"/>
                <a:sym typeface="+mn-ea"/>
              </a:rPr>
              <a:t>)</a:t>
            </a:r>
            <a:r>
              <a:rPr lang="zh-CN" altLang="en-US" sz="1500" dirty="0">
                <a:solidFill>
                  <a:prstClr val="black"/>
                </a:solidFill>
                <a:latin typeface="等线" panose="02010600030101010101" charset="-122"/>
                <a:ea typeface="等线" panose="02010600030101010101" charset="-122"/>
                <a:sym typeface="+mn-ea"/>
              </a:rPr>
              <a:t>。</a:t>
            </a:r>
            <a:endParaRPr lang="zh-CN" altLang="en-US" sz="1500" dirty="0">
              <a:solidFill>
                <a:prstClr val="black"/>
              </a:solidFill>
              <a:latin typeface="等线" panose="02010600030101010101" charset="-122"/>
              <a:ea typeface="等线" panose="02010600030101010101" charset="-122"/>
              <a:sym typeface="+mn-ea"/>
            </a:endParaRPr>
          </a:p>
          <a:p>
            <a:pPr marL="0" marR="0" lvl="0" indent="0" algn="l" defTabSz="914400" rtl="0" eaLnBrk="1" fontAlgn="auto" latinLnBrk="0" hangingPunct="1">
              <a:lnSpc>
                <a:spcPct val="150000"/>
              </a:lnSpc>
              <a:spcBef>
                <a:spcPts val="0"/>
              </a:spcBef>
              <a:spcAft>
                <a:spcPts val="0"/>
              </a:spcAft>
              <a:buClrTx/>
              <a:buSzTx/>
              <a:buFontTx/>
              <a:buNone/>
              <a:defRPr/>
            </a:pPr>
            <a:r>
              <a:rPr lang="zh-CN" altLang="en-US" sz="1500" b="1" noProof="0" dirty="0">
                <a:ln>
                  <a:noFill/>
                </a:ln>
                <a:solidFill>
                  <a:prstClr val="black"/>
                </a:solidFill>
                <a:effectLst/>
                <a:uLnTx/>
                <a:uFillTx/>
                <a:latin typeface="等线" panose="02010600030101010101" charset="-122"/>
                <a:ea typeface="等线" panose="02010600030101010101" charset="-122"/>
                <a:sym typeface="+mn-ea"/>
              </a:rPr>
              <a:t>第三步：反向传播</a:t>
            </a:r>
            <a:endParaRPr kumimoji="0" lang="en-US" altLang="zh-CN" sz="15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lang="zh-CN" altLang="en-US" sz="1500" noProof="0" dirty="0">
                <a:ln>
                  <a:noFill/>
                </a:ln>
                <a:solidFill>
                  <a:prstClr val="black"/>
                </a:solidFill>
                <a:effectLst/>
                <a:uLnTx/>
                <a:uFillTx/>
                <a:latin typeface="等线" panose="02010600030101010101" charset="-122"/>
                <a:ea typeface="等线" panose="02010600030101010101" charset="-122"/>
                <a:sym typeface="+mn-ea"/>
              </a:rPr>
              <a:t>得到了预测输出与真实样本标签之间的</a:t>
            </a:r>
            <a:r>
              <a:rPr lang="zh-CN" altLang="en-US" sz="1500" dirty="0">
                <a:solidFill>
                  <a:prstClr val="black"/>
                </a:solidFill>
                <a:latin typeface="等线" panose="02010600030101010101" charset="-122"/>
                <a:ea typeface="等线" panose="02010600030101010101" charset="-122"/>
                <a:sym typeface="+mn-ea"/>
              </a:rPr>
              <a:t>误差</a:t>
            </a:r>
            <a:r>
              <a:rPr lang="zh-CN" altLang="en-US" sz="1500" noProof="0" dirty="0">
                <a:ln>
                  <a:noFill/>
                </a:ln>
                <a:solidFill>
                  <a:prstClr val="black"/>
                </a:solidFill>
                <a:effectLst/>
                <a:uLnTx/>
                <a:uFillTx/>
                <a:latin typeface="等线" panose="02010600030101010101" charset="-122"/>
                <a:ea typeface="等线" panose="02010600030101010101" charset="-122"/>
                <a:sym typeface="+mn-ea"/>
              </a:rPr>
              <a:t>值之后，就需要</a:t>
            </a:r>
            <a:r>
              <a:rPr lang="zh-CN" altLang="en-US" sz="1500" b="1" noProof="0" dirty="0">
                <a:ln>
                  <a:noFill/>
                </a:ln>
                <a:solidFill>
                  <a:prstClr val="black"/>
                </a:solidFill>
                <a:effectLst/>
                <a:uLnTx/>
                <a:uFillTx/>
                <a:latin typeface="等线" panose="02010600030101010101" charset="-122"/>
                <a:ea typeface="等线" panose="02010600030101010101" charset="-122"/>
                <a:sym typeface="+mn-ea"/>
              </a:rPr>
              <a:t>反向传播</a:t>
            </a:r>
            <a:r>
              <a:rPr lang="zh-CN" altLang="en-US" sz="1500" noProof="0" dirty="0">
                <a:ln>
                  <a:noFill/>
                </a:ln>
                <a:solidFill>
                  <a:prstClr val="black"/>
                </a:solidFill>
                <a:effectLst/>
                <a:uLnTx/>
                <a:uFillTx/>
                <a:latin typeface="等线" panose="02010600030101010101" charset="-122"/>
                <a:ea typeface="等线" panose="02010600030101010101" charset="-122"/>
                <a:sym typeface="+mn-ea"/>
              </a:rPr>
              <a:t>，计算整个网络中每个权重</a:t>
            </a:r>
            <a:r>
              <a:rPr lang="en-US" altLang="zh-CN" sz="1500" b="1" dirty="0">
                <a:solidFill>
                  <a:prstClr val="black"/>
                </a:solidFill>
                <a:latin typeface="等线" panose="02010600030101010101" charset="-122"/>
                <a:ea typeface="等线" panose="02010600030101010101" charset="-122"/>
                <a:sym typeface="+mn-ea"/>
              </a:rPr>
              <a:t>Wi</a:t>
            </a:r>
            <a:r>
              <a:rPr lang="zh-CN" altLang="en-US" sz="1500" noProof="0" dirty="0">
                <a:ln>
                  <a:noFill/>
                </a:ln>
                <a:solidFill>
                  <a:prstClr val="black"/>
                </a:solidFill>
                <a:effectLst/>
                <a:uLnTx/>
                <a:uFillTx/>
                <a:latin typeface="等线" panose="02010600030101010101" charset="-122"/>
                <a:ea typeface="等线" panose="02010600030101010101" charset="-122"/>
                <a:sym typeface="+mn-ea"/>
              </a:rPr>
              <a:t>的梯度值</a:t>
            </a:r>
            <a:r>
              <a:rPr lang="en-US" altLang="zh-CN" sz="1500" b="1" dirty="0">
                <a:solidFill>
                  <a:prstClr val="black"/>
                </a:solidFill>
                <a:latin typeface="等线" panose="02010600030101010101" charset="-122"/>
                <a:ea typeface="等线" panose="02010600030101010101" charset="-122"/>
                <a:sym typeface="+mn-ea"/>
              </a:rPr>
              <a:t>Wi-grad </a:t>
            </a:r>
            <a:r>
              <a:rPr lang="zh-CN" altLang="en-US" sz="1500" noProof="0" dirty="0">
                <a:ln>
                  <a:noFill/>
                </a:ln>
                <a:solidFill>
                  <a:prstClr val="black"/>
                </a:solidFill>
                <a:effectLst/>
                <a:uLnTx/>
                <a:uFillTx/>
                <a:latin typeface="等线" panose="02010600030101010101" charset="-122"/>
                <a:ea typeface="等线" panose="02010600030101010101" charset="-122"/>
                <a:sym typeface="+mn-ea"/>
              </a:rPr>
              <a:t>。</a:t>
            </a:r>
            <a:endParaRPr lang="zh-CN" altLang="en-US" sz="1500" noProof="0" dirty="0">
              <a:ln>
                <a:noFill/>
              </a:ln>
              <a:solidFill>
                <a:prstClr val="black"/>
              </a:solidFill>
              <a:effectLst/>
              <a:uLnTx/>
              <a:uFillTx/>
              <a:latin typeface="等线" panose="02010600030101010101" charset="-122"/>
              <a:ea typeface="等线" panose="02010600030101010101" charset="-122"/>
              <a:sym typeface="+mn-ea"/>
            </a:endParaRPr>
          </a:p>
          <a:p>
            <a:pPr marL="0" marR="0" lvl="0" indent="0" algn="l" defTabSz="914400" rtl="0" eaLnBrk="1" fontAlgn="auto" latinLnBrk="0" hangingPunct="1">
              <a:lnSpc>
                <a:spcPct val="150000"/>
              </a:lnSpc>
              <a:spcBef>
                <a:spcPts val="0"/>
              </a:spcBef>
              <a:spcAft>
                <a:spcPts val="0"/>
              </a:spcAft>
              <a:buClrTx/>
              <a:buSzTx/>
              <a:buFontTx/>
              <a:buNone/>
              <a:defRPr/>
            </a:pPr>
            <a:r>
              <a:rPr lang="zh-CN" altLang="en-US" sz="1500" b="1" noProof="0" dirty="0">
                <a:ln>
                  <a:noFill/>
                </a:ln>
                <a:solidFill>
                  <a:prstClr val="black"/>
                </a:solidFill>
                <a:effectLst/>
                <a:uLnTx/>
                <a:uFillTx/>
                <a:latin typeface="等线" panose="02010600030101010101" charset="-122"/>
                <a:ea typeface="等线" panose="02010600030101010101" charset="-122"/>
                <a:sym typeface="+mn-ea"/>
              </a:rPr>
              <a:t>第四步：梯度更新</a:t>
            </a:r>
            <a:endParaRPr kumimoji="0" lang="en-US" altLang="zh-CN" sz="15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lang="zh-CN" altLang="en-US" sz="1500" noProof="0" dirty="0">
                <a:ln>
                  <a:noFill/>
                </a:ln>
                <a:solidFill>
                  <a:prstClr val="black"/>
                </a:solidFill>
                <a:effectLst/>
                <a:uLnTx/>
                <a:uFillTx/>
                <a:latin typeface="等线" panose="02010600030101010101" charset="-122"/>
                <a:ea typeface="等线" panose="02010600030101010101" charset="-122"/>
                <a:sym typeface="+mn-ea"/>
              </a:rPr>
              <a:t>计算出每个权重</a:t>
            </a:r>
            <a:r>
              <a:rPr lang="en-US" altLang="zh-CN" sz="1500" b="1" dirty="0">
                <a:solidFill>
                  <a:prstClr val="black"/>
                </a:solidFill>
                <a:latin typeface="等线" panose="02010600030101010101" charset="-122"/>
                <a:ea typeface="等线" panose="02010600030101010101" charset="-122"/>
                <a:sym typeface="+mn-ea"/>
              </a:rPr>
              <a:t>Wi</a:t>
            </a:r>
            <a:r>
              <a:rPr lang="zh-CN" altLang="en-US" sz="1500" noProof="0" dirty="0">
                <a:ln>
                  <a:noFill/>
                </a:ln>
                <a:solidFill>
                  <a:prstClr val="black"/>
                </a:solidFill>
                <a:effectLst/>
                <a:uLnTx/>
                <a:uFillTx/>
                <a:latin typeface="等线" panose="02010600030101010101" charset="-122"/>
                <a:ea typeface="等线" panose="02010600030101010101" charset="-122"/>
                <a:sym typeface="+mn-ea"/>
              </a:rPr>
              <a:t>的梯度值后，更新权重的值。</a:t>
            </a:r>
            <a:endParaRPr kumimoji="0" lang="zh-CN" altLang="en-US" sz="15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0"/>
          <p:cNvSpPr txBox="1">
            <a:spLocks noChangeArrowheads="1"/>
          </p:cNvSpPr>
          <p:nvPr/>
        </p:nvSpPr>
        <p:spPr bwMode="auto">
          <a:xfrm>
            <a:off x="130810" y="165735"/>
            <a:ext cx="2428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卷积神经网络的实现</a:t>
            </a:r>
            <a:endPar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18" name="矩形 1"/>
          <p:cNvSpPr>
            <a:spLocks noChangeArrowheads="1"/>
          </p:cNvSpPr>
          <p:nvPr/>
        </p:nvSpPr>
        <p:spPr bwMode="auto">
          <a:xfrm>
            <a:off x="0" y="141685"/>
            <a:ext cx="108347" cy="347663"/>
          </a:xfrm>
          <a:prstGeom prst="rect">
            <a:avLst/>
          </a:prstGeom>
          <a:solidFill>
            <a:schemeClr val="accent1"/>
          </a:solidFill>
          <a:ln>
            <a:noFill/>
          </a:ln>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15" name="文本框 14"/>
          <p:cNvSpPr txBox="1"/>
          <p:nvPr/>
        </p:nvSpPr>
        <p:spPr>
          <a:xfrm>
            <a:off x="539115" y="1059815"/>
            <a:ext cx="7550150" cy="2861310"/>
          </a:xfrm>
          <a:prstGeom prst="rect">
            <a:avLst/>
          </a:prstGeom>
          <a:noFill/>
        </p:spPr>
        <p:txBody>
          <a:bodyPr wrap="square" rtlCol="0">
            <a:spAutoFit/>
          </a:bodyPr>
          <a:p>
            <a:pPr marL="0" marR="0" lvl="0" indent="0" algn="l" defTabSz="914400" rtl="0" eaLnBrk="1" fontAlgn="auto" latinLnBrk="0" hangingPunct="1">
              <a:lnSpc>
                <a:spcPct val="150000"/>
              </a:lnSpc>
              <a:spcBef>
                <a:spcPts val="0"/>
              </a:spcBef>
              <a:spcAft>
                <a:spcPts val="0"/>
              </a:spcAft>
              <a:buClrTx/>
              <a:buSzTx/>
              <a:buFontTx/>
              <a:buNone/>
              <a:defRPr/>
            </a:pPr>
            <a:r>
              <a:rPr lang="en-US" altLang="zh-CN" sz="1500" b="1" dirty="0">
                <a:solidFill>
                  <a:prstClr val="black"/>
                </a:solidFill>
                <a:latin typeface="等线" panose="02010600030101010101" charset="-122"/>
                <a:ea typeface="等线" panose="02010600030101010101" charset="-122"/>
              </a:rPr>
              <a:t>1. </a:t>
            </a:r>
            <a:r>
              <a:rPr lang="zh-CN" altLang="en-US" sz="1500" b="1" dirty="0">
                <a:solidFill>
                  <a:prstClr val="black"/>
                </a:solidFill>
                <a:latin typeface="等线" panose="02010600030101010101" charset="-122"/>
                <a:ea typeface="等线" panose="02010600030101010101" charset="-122"/>
              </a:rPr>
              <a:t>前向传播、交叉熵误差计算、误差反向传播、梯度值更新</a:t>
            </a:r>
            <a:r>
              <a:rPr lang="zh-CN" altLang="en-US" sz="1500" dirty="0">
                <a:solidFill>
                  <a:prstClr val="black"/>
                </a:solidFill>
                <a:latin typeface="等线" panose="02010600030101010101" charset="-122"/>
                <a:ea typeface="等线" panose="02010600030101010101" charset="-122"/>
              </a:rPr>
              <a:t>，以这四步为一轮循环，每次输入一张训练图片和对应的标签图片，生成新的权重值。</a:t>
            </a:r>
            <a:endParaRPr lang="en-US" altLang="zh-CN" sz="1500" dirty="0">
              <a:solidFill>
                <a:prstClr val="black"/>
              </a:solidFill>
              <a:latin typeface="等线" panose="02010600030101010101" charset="-122"/>
              <a:ea typeface="等线" panose="02010600030101010101"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lang="en-US" altLang="zh-CN" sz="1500" b="1" dirty="0">
                <a:solidFill>
                  <a:prstClr val="black"/>
                </a:solidFill>
                <a:latin typeface="等线" panose="02010600030101010101" charset="-122"/>
                <a:ea typeface="等线" panose="02010600030101010101" charset="-122"/>
              </a:rPr>
              <a:t>2. </a:t>
            </a:r>
            <a:r>
              <a:rPr lang="zh-CN" altLang="en-US" sz="1500" dirty="0">
                <a:solidFill>
                  <a:prstClr val="black"/>
                </a:solidFill>
                <a:latin typeface="等线" panose="02010600030101010101" charset="-122"/>
                <a:ea typeface="等线" panose="02010600030101010101" charset="-122"/>
              </a:rPr>
              <a:t>新的权重值根据梯度下降原理，计算得出的预测值相比于上一轮的权重，会更加接近目标值。</a:t>
            </a:r>
            <a:endParaRPr lang="en-US" altLang="zh-CN" sz="1500" dirty="0">
              <a:solidFill>
                <a:prstClr val="black"/>
              </a:solidFill>
              <a:latin typeface="等线" panose="02010600030101010101" charset="-122"/>
              <a:ea typeface="等线" panose="02010600030101010101"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lang="en-US" altLang="zh-CN" sz="1500" b="1" dirty="0">
                <a:solidFill>
                  <a:prstClr val="black"/>
                </a:solidFill>
                <a:latin typeface="等线" panose="02010600030101010101" charset="-122"/>
                <a:ea typeface="等线" panose="02010600030101010101" charset="-122"/>
              </a:rPr>
              <a:t>3. </a:t>
            </a:r>
            <a:r>
              <a:rPr lang="zh-CN" altLang="en-US" sz="1500" dirty="0">
                <a:solidFill>
                  <a:prstClr val="black"/>
                </a:solidFill>
                <a:latin typeface="等线" panose="02010600030101010101" charset="-122"/>
                <a:ea typeface="等线" panose="02010600030101010101" charset="-122"/>
              </a:rPr>
              <a:t>将训练集所有图片实现一遍循环计算，就是训练了一个</a:t>
            </a:r>
            <a:r>
              <a:rPr lang="en-US" altLang="zh-CN" sz="1500" dirty="0">
                <a:solidFill>
                  <a:prstClr val="black"/>
                </a:solidFill>
                <a:latin typeface="等线" panose="02010600030101010101" charset="-122"/>
                <a:ea typeface="等线" panose="02010600030101010101" charset="-122"/>
              </a:rPr>
              <a:t>epoch</a:t>
            </a:r>
            <a:r>
              <a:rPr lang="zh-CN" altLang="en-US" sz="1500" dirty="0">
                <a:solidFill>
                  <a:prstClr val="black"/>
                </a:solidFill>
                <a:latin typeface="等线" panose="02010600030101010101" charset="-122"/>
                <a:ea typeface="等线" panose="02010600030101010101" charset="-122"/>
              </a:rPr>
              <a:t>（大循环）。循环指定个</a:t>
            </a:r>
            <a:r>
              <a:rPr lang="en-US" altLang="zh-CN" sz="1500" dirty="0">
                <a:solidFill>
                  <a:prstClr val="black"/>
                </a:solidFill>
                <a:latin typeface="等线" panose="02010600030101010101" charset="-122"/>
                <a:ea typeface="等线" panose="02010600030101010101" charset="-122"/>
              </a:rPr>
              <a:t>epoch</a:t>
            </a:r>
            <a:r>
              <a:rPr lang="zh-CN" altLang="en-US" sz="1500" dirty="0">
                <a:solidFill>
                  <a:prstClr val="black"/>
                </a:solidFill>
                <a:latin typeface="等线" panose="02010600030101010101" charset="-122"/>
                <a:ea typeface="等线" panose="02010600030101010101" charset="-122"/>
              </a:rPr>
              <a:t>，最终得到的权重值就是相对最合适的卷积核权重，保存在模型文件中。</a:t>
            </a:r>
            <a:endParaRPr lang="en-US" altLang="zh-CN" sz="1500" dirty="0">
              <a:solidFill>
                <a:prstClr val="black"/>
              </a:solidFill>
              <a:latin typeface="等线" panose="02010600030101010101" charset="-122"/>
              <a:ea typeface="等线" panose="02010600030101010101"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lang="en-US" altLang="zh-CN" sz="1500" b="1" dirty="0">
                <a:solidFill>
                  <a:prstClr val="black"/>
                </a:solidFill>
                <a:latin typeface="等线" panose="02010600030101010101" charset="-122"/>
                <a:ea typeface="等线" panose="02010600030101010101" charset="-122"/>
              </a:rPr>
              <a:t>4. </a:t>
            </a:r>
            <a:r>
              <a:rPr lang="zh-CN" altLang="en-US" sz="1500" dirty="0">
                <a:solidFill>
                  <a:prstClr val="black"/>
                </a:solidFill>
                <a:latin typeface="等线" panose="02010600030101010101" charset="-122"/>
                <a:ea typeface="等线" panose="02010600030101010101" charset="-122"/>
              </a:rPr>
              <a:t>最后将需要识别的图片通过该网络和计算出的权重值进行矩阵运算（前向传播），输出最终结果。</a:t>
            </a:r>
            <a:endParaRPr lang="en-US" altLang="zh-CN" sz="1500" dirty="0">
              <a:solidFill>
                <a:prstClr val="black"/>
              </a:solidFill>
              <a:latin typeface="等线" panose="02010600030101010101" charset="-122"/>
              <a:ea typeface="等线" panose="0201060003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414620" y="142563"/>
            <a:ext cx="502789" cy="453321"/>
            <a:chOff x="5424755" y="1340768"/>
            <a:chExt cx="670560" cy="604586"/>
          </a:xfrm>
        </p:grpSpPr>
        <p:grpSp>
          <p:nvGrpSpPr>
            <p:cNvPr id="16" name="组合 15"/>
            <p:cNvGrpSpPr/>
            <p:nvPr/>
          </p:nvGrpSpPr>
          <p:grpSpPr>
            <a:xfrm>
              <a:off x="5424755" y="1340768"/>
              <a:ext cx="670560" cy="604586"/>
              <a:chOff x="3720691" y="2824413"/>
              <a:chExt cx="1341120" cy="1209172"/>
            </a:xfrm>
          </p:grpSpPr>
          <p:sp>
            <p:nvSpPr>
              <p:cNvPr id="18"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9"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sp>
        <p:nvSpPr>
          <p:cNvPr id="21" name="文本框 9"/>
          <p:cNvSpPr txBox="1"/>
          <p:nvPr/>
        </p:nvSpPr>
        <p:spPr>
          <a:xfrm>
            <a:off x="952500" y="231775"/>
            <a:ext cx="2281555" cy="258445"/>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卷积神经网络</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8427406" y="345603"/>
            <a:ext cx="193989" cy="174903"/>
            <a:chOff x="3720691" y="2824413"/>
            <a:chExt cx="1341120" cy="1209172"/>
          </a:xfrm>
        </p:grpSpPr>
        <p:sp>
          <p:nvSpPr>
            <p:cNvPr id="24"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25"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sp>
        <p:nvSpPr>
          <p:cNvPr id="44" name="Freeform 126"/>
          <p:cNvSpPr>
            <a:spLocks noChangeAspect="1" noEditPoints="1"/>
          </p:cNvSpPr>
          <p:nvPr/>
        </p:nvSpPr>
        <p:spPr bwMode="auto">
          <a:xfrm>
            <a:off x="567694" y="263306"/>
            <a:ext cx="200874" cy="251355"/>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414455"/>
          </a:solidFill>
          <a:ln>
            <a:noFill/>
          </a:ln>
        </p:spPr>
        <p:txBody>
          <a:bodyPr vert="horz" wrap="square" lIns="68562" tIns="34281" rIns="68562" bIns="34281" numCol="1" anchor="t" anchorCtr="0" compatLnSpc="1"/>
          <a:lstStyle/>
          <a:p>
            <a:endParaRPr lang="zh-CN" altLang="en-US" sz="1350">
              <a:solidFill>
                <a:schemeClr val="tx1">
                  <a:lumMod val="65000"/>
                  <a:lumOff val="35000"/>
                </a:schemeClr>
              </a:solidFill>
              <a:latin typeface="Arial" panose="020B0604020202020204" pitchFamily="34" charset="0"/>
              <a:cs typeface="Arial" panose="020B0604020202020204" pitchFamily="34" charset="0"/>
            </a:endParaRPr>
          </a:p>
        </p:txBody>
      </p:sp>
      <p:grpSp>
        <p:nvGrpSpPr>
          <p:cNvPr id="94" name="组合 93"/>
          <p:cNvGrpSpPr/>
          <p:nvPr/>
        </p:nvGrpSpPr>
        <p:grpSpPr>
          <a:xfrm>
            <a:off x="523061" y="885281"/>
            <a:ext cx="394805" cy="355962"/>
            <a:chOff x="5424755" y="1340768"/>
            <a:chExt cx="670560" cy="604586"/>
          </a:xfrm>
        </p:grpSpPr>
        <p:grpSp>
          <p:nvGrpSpPr>
            <p:cNvPr id="95" name="组合 94"/>
            <p:cNvGrpSpPr/>
            <p:nvPr/>
          </p:nvGrpSpPr>
          <p:grpSpPr>
            <a:xfrm>
              <a:off x="5424755" y="1340768"/>
              <a:ext cx="670560" cy="604586"/>
              <a:chOff x="3720691" y="2824413"/>
              <a:chExt cx="1341120" cy="1209172"/>
            </a:xfrm>
          </p:grpSpPr>
          <p:sp>
            <p:nvSpPr>
              <p:cNvPr id="97"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p>
                <a:endParaRPr lang="zh-CN" altLang="en-US" sz="1350"/>
              </a:p>
            </p:txBody>
          </p:sp>
          <p:sp>
            <p:nvSpPr>
              <p:cNvPr id="98"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p>
                <a:endParaRPr lang="zh-CN" altLang="en-US" sz="1350"/>
              </a:p>
            </p:txBody>
          </p:sp>
        </p:grpSp>
        <p:sp>
          <p:nvSpPr>
            <p:cNvPr id="96"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p>
              <a:endParaRPr lang="zh-CN" altLang="en-US" sz="1350"/>
            </a:p>
          </p:txBody>
        </p:sp>
      </p:grpSp>
      <p:sp>
        <p:nvSpPr>
          <p:cNvPr id="99" name="文本框 9"/>
          <p:cNvSpPr txBox="1"/>
          <p:nvPr/>
        </p:nvSpPr>
        <p:spPr>
          <a:xfrm>
            <a:off x="999490" y="895985"/>
            <a:ext cx="2821940" cy="258445"/>
          </a:xfrm>
          <a:prstGeom prst="rect">
            <a:avLst/>
          </a:prstGeom>
          <a:noFill/>
        </p:spPr>
        <p:txBody>
          <a:bodyPr wrap="square" lIns="51421" tIns="25710" rIns="51421" bIns="25710" rtlCol="0">
            <a:spAutoFit/>
          </a:bodyPr>
          <a:p>
            <a:pPr marL="0" lvl="1"/>
            <a:r>
              <a:rPr lang="zh-CN" altLang="en-US" sz="1350" dirty="0">
                <a:solidFill>
                  <a:srgbClr val="414455"/>
                </a:solidFill>
                <a:latin typeface="微软雅黑" panose="020B0503020204020204" pitchFamily="34" charset="-122"/>
                <a:ea typeface="微软雅黑" panose="020B0503020204020204" pitchFamily="34" charset="-122"/>
              </a:rPr>
              <a:t>训练</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00" name="直接连接符 99"/>
          <p:cNvCxnSpPr/>
          <p:nvPr/>
        </p:nvCxnSpPr>
        <p:spPr>
          <a:xfrm>
            <a:off x="1053786" y="1165866"/>
            <a:ext cx="6123925"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01" name="组合 100"/>
          <p:cNvGrpSpPr/>
          <p:nvPr/>
        </p:nvGrpSpPr>
        <p:grpSpPr>
          <a:xfrm>
            <a:off x="7284837" y="1068073"/>
            <a:ext cx="193989" cy="174903"/>
            <a:chOff x="3720691" y="2824413"/>
            <a:chExt cx="1341120" cy="1209172"/>
          </a:xfrm>
        </p:grpSpPr>
        <p:sp>
          <p:nvSpPr>
            <p:cNvPr id="10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p>
              <a:endParaRPr lang="zh-CN" altLang="en-US" sz="1350"/>
            </a:p>
          </p:txBody>
        </p:sp>
        <p:sp>
          <p:nvSpPr>
            <p:cNvPr id="10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p>
              <a:endParaRPr lang="zh-CN" altLang="en-US" sz="1350"/>
            </a:p>
          </p:txBody>
        </p:sp>
      </p:grpSp>
      <p:pic>
        <p:nvPicPr>
          <p:cNvPr id="3" name="图片 2"/>
          <p:cNvPicPr>
            <a:picLocks noChangeAspect="1"/>
          </p:cNvPicPr>
          <p:nvPr/>
        </p:nvPicPr>
        <p:blipFill>
          <a:blip r:embed="rId1"/>
          <a:stretch>
            <a:fillRect/>
          </a:stretch>
        </p:blipFill>
        <p:spPr>
          <a:xfrm>
            <a:off x="611505" y="2931795"/>
            <a:ext cx="7711440" cy="2179320"/>
          </a:xfrm>
          <a:prstGeom prst="rect">
            <a:avLst/>
          </a:prstGeom>
        </p:spPr>
      </p:pic>
      <p:pic>
        <p:nvPicPr>
          <p:cNvPr id="7" name="图片 6"/>
          <p:cNvPicPr>
            <a:picLocks noChangeAspect="1"/>
          </p:cNvPicPr>
          <p:nvPr/>
        </p:nvPicPr>
        <p:blipFill>
          <a:blip r:embed="rId2"/>
          <a:stretch>
            <a:fillRect/>
          </a:stretch>
        </p:blipFill>
        <p:spPr>
          <a:xfrm>
            <a:off x="684530" y="1353820"/>
            <a:ext cx="5501640" cy="1272540"/>
          </a:xfrm>
          <a:prstGeom prst="rect">
            <a:avLst/>
          </a:prstGeom>
        </p:spPr>
      </p:pic>
      <p:sp>
        <p:nvSpPr>
          <p:cNvPr id="8" name="文本框 7"/>
          <p:cNvSpPr txBox="1"/>
          <p:nvPr/>
        </p:nvSpPr>
        <p:spPr>
          <a:xfrm>
            <a:off x="683260" y="2576830"/>
            <a:ext cx="742315" cy="368300"/>
          </a:xfrm>
          <a:prstGeom prst="rect">
            <a:avLst/>
          </a:prstGeom>
          <a:noFill/>
        </p:spPr>
        <p:txBody>
          <a:bodyPr wrap="square" rtlCol="0">
            <a:spAutoFit/>
          </a:bodyPr>
          <a:p>
            <a:r>
              <a:rPr lang="en-US" altLang="zh-CN"/>
              <a:t>train</a:t>
            </a:r>
            <a:r>
              <a:rPr lang="zh-CN" altLang="en-US"/>
              <a:t>：</a:t>
            </a:r>
            <a:endParaRPr lang="zh-CN" altLang="en-US"/>
          </a:p>
        </p:txBody>
      </p:sp>
    </p:spTree>
  </p:cSld>
  <p:clrMapOvr>
    <a:masterClrMapping/>
  </p:clrMapOvr>
  <p:transition spd="slow">
    <p:push dir="u"/>
  </p:transition>
  <p:timing>
    <p:tnLst>
      <p:par>
        <p:cTn id="1" dur="indefinite" restart="never" nodeType="tmRoot"/>
      </p:par>
    </p:tnLst>
    <p:bldLst>
      <p:bldP spid="4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414620" y="142563"/>
            <a:ext cx="502789" cy="453321"/>
            <a:chOff x="5424755" y="1340768"/>
            <a:chExt cx="670560" cy="604586"/>
          </a:xfrm>
        </p:grpSpPr>
        <p:grpSp>
          <p:nvGrpSpPr>
            <p:cNvPr id="16" name="组合 15"/>
            <p:cNvGrpSpPr/>
            <p:nvPr/>
          </p:nvGrpSpPr>
          <p:grpSpPr>
            <a:xfrm>
              <a:off x="5424755" y="1340768"/>
              <a:ext cx="670560" cy="604586"/>
              <a:chOff x="3720691" y="2824413"/>
              <a:chExt cx="1341120" cy="1209172"/>
            </a:xfrm>
          </p:grpSpPr>
          <p:sp>
            <p:nvSpPr>
              <p:cNvPr id="18"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9"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sp>
        <p:nvSpPr>
          <p:cNvPr id="21" name="文本框 9"/>
          <p:cNvSpPr txBox="1"/>
          <p:nvPr/>
        </p:nvSpPr>
        <p:spPr>
          <a:xfrm>
            <a:off x="952500" y="231775"/>
            <a:ext cx="2281555" cy="258445"/>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卷积神经网络</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8427406" y="345603"/>
            <a:ext cx="193989" cy="174903"/>
            <a:chOff x="3720691" y="2824413"/>
            <a:chExt cx="1341120" cy="1209172"/>
          </a:xfrm>
        </p:grpSpPr>
        <p:sp>
          <p:nvSpPr>
            <p:cNvPr id="24"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25"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sp>
        <p:nvSpPr>
          <p:cNvPr id="44" name="Freeform 126"/>
          <p:cNvSpPr>
            <a:spLocks noChangeAspect="1" noEditPoints="1"/>
          </p:cNvSpPr>
          <p:nvPr/>
        </p:nvSpPr>
        <p:spPr bwMode="auto">
          <a:xfrm>
            <a:off x="567694" y="263306"/>
            <a:ext cx="200874" cy="251355"/>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414455"/>
          </a:solidFill>
          <a:ln>
            <a:noFill/>
          </a:ln>
        </p:spPr>
        <p:txBody>
          <a:bodyPr vert="horz" wrap="square" lIns="68562" tIns="34281" rIns="68562" bIns="34281" numCol="1" anchor="t" anchorCtr="0" compatLnSpc="1"/>
          <a:lstStyle/>
          <a:p>
            <a:endParaRPr lang="zh-CN" altLang="en-US" sz="1350">
              <a:solidFill>
                <a:schemeClr val="tx1">
                  <a:lumMod val="65000"/>
                  <a:lumOff val="35000"/>
                </a:schemeClr>
              </a:solidFill>
              <a:latin typeface="Arial" panose="020B0604020202020204" pitchFamily="34" charset="0"/>
              <a:cs typeface="Arial" panose="020B0604020202020204" pitchFamily="34" charset="0"/>
            </a:endParaRPr>
          </a:p>
        </p:txBody>
      </p:sp>
      <p:grpSp>
        <p:nvGrpSpPr>
          <p:cNvPr id="94" name="组合 93"/>
          <p:cNvGrpSpPr/>
          <p:nvPr/>
        </p:nvGrpSpPr>
        <p:grpSpPr>
          <a:xfrm>
            <a:off x="523061" y="885281"/>
            <a:ext cx="394805" cy="355962"/>
            <a:chOff x="5424755" y="1340768"/>
            <a:chExt cx="670560" cy="604586"/>
          </a:xfrm>
        </p:grpSpPr>
        <p:grpSp>
          <p:nvGrpSpPr>
            <p:cNvPr id="95" name="组合 94"/>
            <p:cNvGrpSpPr/>
            <p:nvPr/>
          </p:nvGrpSpPr>
          <p:grpSpPr>
            <a:xfrm>
              <a:off x="5424755" y="1340768"/>
              <a:ext cx="670560" cy="604586"/>
              <a:chOff x="3720691" y="2824413"/>
              <a:chExt cx="1341120" cy="1209172"/>
            </a:xfrm>
          </p:grpSpPr>
          <p:sp>
            <p:nvSpPr>
              <p:cNvPr id="97"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p>
                <a:endParaRPr lang="zh-CN" altLang="en-US" sz="1350"/>
              </a:p>
            </p:txBody>
          </p:sp>
          <p:sp>
            <p:nvSpPr>
              <p:cNvPr id="98"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p>
                <a:endParaRPr lang="zh-CN" altLang="en-US" sz="1350"/>
              </a:p>
            </p:txBody>
          </p:sp>
        </p:grpSp>
        <p:sp>
          <p:nvSpPr>
            <p:cNvPr id="96"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p>
              <a:endParaRPr lang="zh-CN" altLang="en-US" sz="1350"/>
            </a:p>
          </p:txBody>
        </p:sp>
      </p:grpSp>
      <p:sp>
        <p:nvSpPr>
          <p:cNvPr id="99" name="文本框 9"/>
          <p:cNvSpPr txBox="1"/>
          <p:nvPr/>
        </p:nvSpPr>
        <p:spPr>
          <a:xfrm>
            <a:off x="999490" y="895985"/>
            <a:ext cx="2821940" cy="258445"/>
          </a:xfrm>
          <a:prstGeom prst="rect">
            <a:avLst/>
          </a:prstGeom>
          <a:noFill/>
        </p:spPr>
        <p:txBody>
          <a:bodyPr wrap="square" lIns="51421" tIns="25710" rIns="51421" bIns="25710" rtlCol="0">
            <a:spAutoFit/>
          </a:bodyPr>
          <a:p>
            <a:pPr marL="0" lvl="1"/>
            <a:r>
              <a:rPr lang="zh-CN" altLang="en-US" sz="1350" dirty="0">
                <a:solidFill>
                  <a:srgbClr val="414455"/>
                </a:solidFill>
                <a:latin typeface="微软雅黑" panose="020B0503020204020204" pitchFamily="34" charset="-122"/>
                <a:ea typeface="微软雅黑" panose="020B0503020204020204" pitchFamily="34" charset="-122"/>
              </a:rPr>
              <a:t>训练</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00" name="直接连接符 99"/>
          <p:cNvCxnSpPr/>
          <p:nvPr/>
        </p:nvCxnSpPr>
        <p:spPr>
          <a:xfrm>
            <a:off x="1053786" y="1165866"/>
            <a:ext cx="6123925"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01" name="组合 100"/>
          <p:cNvGrpSpPr/>
          <p:nvPr/>
        </p:nvGrpSpPr>
        <p:grpSpPr>
          <a:xfrm>
            <a:off x="7284837" y="1068073"/>
            <a:ext cx="193989" cy="174903"/>
            <a:chOff x="3720691" y="2824413"/>
            <a:chExt cx="1341120" cy="1209172"/>
          </a:xfrm>
        </p:grpSpPr>
        <p:sp>
          <p:nvSpPr>
            <p:cNvPr id="10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p>
              <a:endParaRPr lang="zh-CN" altLang="en-US" sz="1350"/>
            </a:p>
          </p:txBody>
        </p:sp>
        <p:sp>
          <p:nvSpPr>
            <p:cNvPr id="10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p>
              <a:endParaRPr lang="zh-CN" altLang="en-US" sz="1350"/>
            </a:p>
          </p:txBody>
        </p:sp>
      </p:grpSp>
      <p:pic>
        <p:nvPicPr>
          <p:cNvPr id="4" name="图片 3"/>
          <p:cNvPicPr>
            <a:picLocks noChangeAspect="1"/>
          </p:cNvPicPr>
          <p:nvPr/>
        </p:nvPicPr>
        <p:blipFill>
          <a:blip r:embed="rId1"/>
          <a:stretch>
            <a:fillRect/>
          </a:stretch>
        </p:blipFill>
        <p:spPr>
          <a:xfrm>
            <a:off x="1691005" y="1546225"/>
            <a:ext cx="3169920" cy="3238500"/>
          </a:xfrm>
          <a:prstGeom prst="rect">
            <a:avLst/>
          </a:prstGeom>
        </p:spPr>
      </p:pic>
      <p:sp>
        <p:nvSpPr>
          <p:cNvPr id="8" name="文本框 7"/>
          <p:cNvSpPr txBox="1"/>
          <p:nvPr/>
        </p:nvSpPr>
        <p:spPr>
          <a:xfrm>
            <a:off x="603250" y="1397000"/>
            <a:ext cx="1326515" cy="368300"/>
          </a:xfrm>
          <a:prstGeom prst="rect">
            <a:avLst/>
          </a:prstGeom>
          <a:noFill/>
        </p:spPr>
        <p:txBody>
          <a:bodyPr wrap="square" rtlCol="0">
            <a:spAutoFit/>
          </a:bodyPr>
          <a:p>
            <a:r>
              <a:rPr lang="en-US" altLang="zh-CN"/>
              <a:t>train.txt</a:t>
            </a:r>
            <a:r>
              <a:rPr lang="zh-CN" altLang="en-US"/>
              <a:t>：</a:t>
            </a:r>
            <a:endParaRPr lang="zh-CN" altLang="en-US"/>
          </a:p>
        </p:txBody>
      </p:sp>
    </p:spTree>
  </p:cSld>
  <p:clrMapOvr>
    <a:masterClrMapping/>
  </p:clrMapOvr>
  <p:transition spd="slow">
    <p:push dir="u"/>
  </p:transition>
  <p:timing>
    <p:tnLst>
      <p:par>
        <p:cTn id="1" dur="indefinite" restart="never" nodeType="tmRoot"/>
      </p:par>
    </p:tnLst>
    <p:bldLst>
      <p:bldP spid="44"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414620" y="142563"/>
            <a:ext cx="502789" cy="453321"/>
            <a:chOff x="5424755" y="1340768"/>
            <a:chExt cx="670560" cy="604586"/>
          </a:xfrm>
        </p:grpSpPr>
        <p:grpSp>
          <p:nvGrpSpPr>
            <p:cNvPr id="16" name="组合 15"/>
            <p:cNvGrpSpPr/>
            <p:nvPr/>
          </p:nvGrpSpPr>
          <p:grpSpPr>
            <a:xfrm>
              <a:off x="5424755" y="1340768"/>
              <a:ext cx="670560" cy="604586"/>
              <a:chOff x="3720691" y="2824413"/>
              <a:chExt cx="1341120" cy="1209172"/>
            </a:xfrm>
          </p:grpSpPr>
          <p:sp>
            <p:nvSpPr>
              <p:cNvPr id="18"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9"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sp>
        <p:nvSpPr>
          <p:cNvPr id="21" name="文本框 9"/>
          <p:cNvSpPr txBox="1"/>
          <p:nvPr/>
        </p:nvSpPr>
        <p:spPr>
          <a:xfrm>
            <a:off x="952500" y="231775"/>
            <a:ext cx="2281555" cy="258445"/>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卷积神经网络</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8427406" y="345603"/>
            <a:ext cx="193989" cy="174903"/>
            <a:chOff x="3720691" y="2824413"/>
            <a:chExt cx="1341120" cy="1209172"/>
          </a:xfrm>
        </p:grpSpPr>
        <p:sp>
          <p:nvSpPr>
            <p:cNvPr id="24"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25"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sp>
        <p:nvSpPr>
          <p:cNvPr id="44" name="Freeform 126"/>
          <p:cNvSpPr>
            <a:spLocks noChangeAspect="1" noEditPoints="1"/>
          </p:cNvSpPr>
          <p:nvPr/>
        </p:nvSpPr>
        <p:spPr bwMode="auto">
          <a:xfrm>
            <a:off x="567694" y="263306"/>
            <a:ext cx="200874" cy="251355"/>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414455"/>
          </a:solidFill>
          <a:ln>
            <a:noFill/>
          </a:ln>
        </p:spPr>
        <p:txBody>
          <a:bodyPr vert="horz" wrap="square" lIns="68562" tIns="34281" rIns="68562" bIns="34281" numCol="1" anchor="t" anchorCtr="0" compatLnSpc="1"/>
          <a:lstStyle/>
          <a:p>
            <a:endParaRPr lang="zh-CN" altLang="en-US" sz="1350">
              <a:solidFill>
                <a:schemeClr val="tx1">
                  <a:lumMod val="65000"/>
                  <a:lumOff val="35000"/>
                </a:schemeClr>
              </a:solidFill>
              <a:latin typeface="Arial" panose="020B0604020202020204" pitchFamily="34" charset="0"/>
              <a:cs typeface="Arial" panose="020B0604020202020204" pitchFamily="34" charset="0"/>
            </a:endParaRPr>
          </a:p>
        </p:txBody>
      </p:sp>
      <p:grpSp>
        <p:nvGrpSpPr>
          <p:cNvPr id="94" name="组合 93"/>
          <p:cNvGrpSpPr/>
          <p:nvPr/>
        </p:nvGrpSpPr>
        <p:grpSpPr>
          <a:xfrm>
            <a:off x="523061" y="885281"/>
            <a:ext cx="394805" cy="355962"/>
            <a:chOff x="5424755" y="1340768"/>
            <a:chExt cx="670560" cy="604586"/>
          </a:xfrm>
        </p:grpSpPr>
        <p:grpSp>
          <p:nvGrpSpPr>
            <p:cNvPr id="95" name="组合 94"/>
            <p:cNvGrpSpPr/>
            <p:nvPr/>
          </p:nvGrpSpPr>
          <p:grpSpPr>
            <a:xfrm>
              <a:off x="5424755" y="1340768"/>
              <a:ext cx="670560" cy="604586"/>
              <a:chOff x="3720691" y="2824413"/>
              <a:chExt cx="1341120" cy="1209172"/>
            </a:xfrm>
          </p:grpSpPr>
          <p:sp>
            <p:nvSpPr>
              <p:cNvPr id="97"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p>
                <a:endParaRPr lang="zh-CN" altLang="en-US" sz="1350"/>
              </a:p>
            </p:txBody>
          </p:sp>
          <p:sp>
            <p:nvSpPr>
              <p:cNvPr id="98"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p>
                <a:endParaRPr lang="zh-CN" altLang="en-US" sz="1350"/>
              </a:p>
            </p:txBody>
          </p:sp>
        </p:grpSp>
        <p:sp>
          <p:nvSpPr>
            <p:cNvPr id="96"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p>
              <a:endParaRPr lang="zh-CN" altLang="en-US" sz="1350"/>
            </a:p>
          </p:txBody>
        </p:sp>
      </p:grpSp>
      <p:sp>
        <p:nvSpPr>
          <p:cNvPr id="99" name="文本框 9"/>
          <p:cNvSpPr txBox="1"/>
          <p:nvPr/>
        </p:nvSpPr>
        <p:spPr>
          <a:xfrm>
            <a:off x="999490" y="895985"/>
            <a:ext cx="2821940" cy="258445"/>
          </a:xfrm>
          <a:prstGeom prst="rect">
            <a:avLst/>
          </a:prstGeom>
          <a:noFill/>
        </p:spPr>
        <p:txBody>
          <a:bodyPr wrap="square" lIns="51421" tIns="25710" rIns="51421" bIns="25710" rtlCol="0">
            <a:spAutoFit/>
          </a:bodyPr>
          <a:p>
            <a:pPr marL="0" lvl="1"/>
            <a:r>
              <a:rPr lang="zh-CN" altLang="en-US" sz="1350" dirty="0">
                <a:solidFill>
                  <a:srgbClr val="414455"/>
                </a:solidFill>
                <a:latin typeface="微软雅黑" panose="020B0503020204020204" pitchFamily="34" charset="-122"/>
                <a:ea typeface="微软雅黑" panose="020B0503020204020204" pitchFamily="34" charset="-122"/>
              </a:rPr>
              <a:t>训练</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00" name="直接连接符 99"/>
          <p:cNvCxnSpPr/>
          <p:nvPr/>
        </p:nvCxnSpPr>
        <p:spPr>
          <a:xfrm>
            <a:off x="1053786" y="1165866"/>
            <a:ext cx="6123925"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01" name="组合 100"/>
          <p:cNvGrpSpPr/>
          <p:nvPr/>
        </p:nvGrpSpPr>
        <p:grpSpPr>
          <a:xfrm>
            <a:off x="7284837" y="1068073"/>
            <a:ext cx="193989" cy="174903"/>
            <a:chOff x="3720691" y="2824413"/>
            <a:chExt cx="1341120" cy="1209172"/>
          </a:xfrm>
        </p:grpSpPr>
        <p:sp>
          <p:nvSpPr>
            <p:cNvPr id="10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p>
              <a:endParaRPr lang="zh-CN" altLang="en-US" sz="1350"/>
            </a:p>
          </p:txBody>
        </p:sp>
        <p:sp>
          <p:nvSpPr>
            <p:cNvPr id="10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p>
              <a:endParaRPr lang="zh-CN" altLang="en-US" sz="1350"/>
            </a:p>
          </p:txBody>
        </p:sp>
      </p:grpSp>
      <p:sp>
        <p:nvSpPr>
          <p:cNvPr id="8" name="文本框 7"/>
          <p:cNvSpPr txBox="1"/>
          <p:nvPr/>
        </p:nvSpPr>
        <p:spPr>
          <a:xfrm>
            <a:off x="603250" y="1397000"/>
            <a:ext cx="4690745" cy="368300"/>
          </a:xfrm>
          <a:prstGeom prst="rect">
            <a:avLst/>
          </a:prstGeom>
          <a:noFill/>
        </p:spPr>
        <p:txBody>
          <a:bodyPr wrap="square" rtlCol="0">
            <a:spAutoFit/>
          </a:bodyPr>
          <a:p>
            <a:r>
              <a:rPr lang="zh-CN" altLang="en-US"/>
              <a:t>调用convert_imageset</a:t>
            </a:r>
            <a:r>
              <a:rPr lang="en-US" altLang="zh-CN"/>
              <a:t>.exe</a:t>
            </a:r>
            <a:r>
              <a:rPr lang="zh-CN" altLang="en-US"/>
              <a:t>生成</a:t>
            </a:r>
            <a:r>
              <a:rPr lang="en-US" altLang="zh-CN"/>
              <a:t>lmdb</a:t>
            </a:r>
            <a:r>
              <a:rPr lang="zh-CN" altLang="en-US"/>
              <a:t>文件</a:t>
            </a:r>
            <a:endParaRPr lang="zh-CN" altLang="en-US"/>
          </a:p>
        </p:txBody>
      </p:sp>
      <p:pic>
        <p:nvPicPr>
          <p:cNvPr id="2" name="图片 1"/>
          <p:cNvPicPr>
            <a:picLocks noChangeAspect="1"/>
          </p:cNvPicPr>
          <p:nvPr/>
        </p:nvPicPr>
        <p:blipFill>
          <a:blip r:embed="rId1"/>
          <a:stretch>
            <a:fillRect/>
          </a:stretch>
        </p:blipFill>
        <p:spPr>
          <a:xfrm>
            <a:off x="683260" y="1844675"/>
            <a:ext cx="4198620" cy="3124200"/>
          </a:xfrm>
          <a:prstGeom prst="rect">
            <a:avLst/>
          </a:prstGeom>
        </p:spPr>
      </p:pic>
    </p:spTree>
  </p:cSld>
  <p:clrMapOvr>
    <a:masterClrMapping/>
  </p:clrMapOvr>
  <p:transition spd="slow">
    <p:push dir="u"/>
  </p:transition>
  <p:timing>
    <p:tnLst>
      <p:par>
        <p:cTn id="1" dur="indefinite" restart="never" nodeType="tmRoot"/>
      </p:par>
    </p:tnLst>
    <p:bldLst>
      <p:bldP spid="44"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414620" y="142563"/>
            <a:ext cx="502789" cy="453321"/>
            <a:chOff x="5424755" y="1340768"/>
            <a:chExt cx="670560" cy="604586"/>
          </a:xfrm>
        </p:grpSpPr>
        <p:grpSp>
          <p:nvGrpSpPr>
            <p:cNvPr id="16" name="组合 15"/>
            <p:cNvGrpSpPr/>
            <p:nvPr/>
          </p:nvGrpSpPr>
          <p:grpSpPr>
            <a:xfrm>
              <a:off x="5424755" y="1340768"/>
              <a:ext cx="670560" cy="604586"/>
              <a:chOff x="3720691" y="2824413"/>
              <a:chExt cx="1341120" cy="1209172"/>
            </a:xfrm>
          </p:grpSpPr>
          <p:sp>
            <p:nvSpPr>
              <p:cNvPr id="18"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9"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sp>
        <p:nvSpPr>
          <p:cNvPr id="21" name="文本框 9"/>
          <p:cNvSpPr txBox="1"/>
          <p:nvPr/>
        </p:nvSpPr>
        <p:spPr>
          <a:xfrm>
            <a:off x="952500" y="231775"/>
            <a:ext cx="2281555" cy="258445"/>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卷积神经网络</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8427406" y="345603"/>
            <a:ext cx="193989" cy="174903"/>
            <a:chOff x="3720691" y="2824413"/>
            <a:chExt cx="1341120" cy="1209172"/>
          </a:xfrm>
        </p:grpSpPr>
        <p:sp>
          <p:nvSpPr>
            <p:cNvPr id="24"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25"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sp>
        <p:nvSpPr>
          <p:cNvPr id="44" name="Freeform 126"/>
          <p:cNvSpPr>
            <a:spLocks noChangeAspect="1" noEditPoints="1"/>
          </p:cNvSpPr>
          <p:nvPr/>
        </p:nvSpPr>
        <p:spPr bwMode="auto">
          <a:xfrm>
            <a:off x="567694" y="263306"/>
            <a:ext cx="200874" cy="251355"/>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414455"/>
          </a:solidFill>
          <a:ln>
            <a:noFill/>
          </a:ln>
        </p:spPr>
        <p:txBody>
          <a:bodyPr vert="horz" wrap="square" lIns="68562" tIns="34281" rIns="68562" bIns="34281" numCol="1" anchor="t" anchorCtr="0" compatLnSpc="1"/>
          <a:lstStyle/>
          <a:p>
            <a:endParaRPr lang="zh-CN" altLang="en-US" sz="1350">
              <a:solidFill>
                <a:schemeClr val="tx1">
                  <a:lumMod val="65000"/>
                  <a:lumOff val="35000"/>
                </a:schemeClr>
              </a:solidFill>
              <a:latin typeface="Arial" panose="020B0604020202020204" pitchFamily="34" charset="0"/>
              <a:cs typeface="Arial" panose="020B0604020202020204" pitchFamily="34" charset="0"/>
            </a:endParaRPr>
          </a:p>
        </p:txBody>
      </p:sp>
      <p:grpSp>
        <p:nvGrpSpPr>
          <p:cNvPr id="94" name="组合 93"/>
          <p:cNvGrpSpPr/>
          <p:nvPr/>
        </p:nvGrpSpPr>
        <p:grpSpPr>
          <a:xfrm>
            <a:off x="523061" y="885281"/>
            <a:ext cx="394805" cy="355962"/>
            <a:chOff x="5424755" y="1340768"/>
            <a:chExt cx="670560" cy="604586"/>
          </a:xfrm>
        </p:grpSpPr>
        <p:grpSp>
          <p:nvGrpSpPr>
            <p:cNvPr id="95" name="组合 94"/>
            <p:cNvGrpSpPr/>
            <p:nvPr/>
          </p:nvGrpSpPr>
          <p:grpSpPr>
            <a:xfrm>
              <a:off x="5424755" y="1340768"/>
              <a:ext cx="670560" cy="604586"/>
              <a:chOff x="3720691" y="2824413"/>
              <a:chExt cx="1341120" cy="1209172"/>
            </a:xfrm>
          </p:grpSpPr>
          <p:sp>
            <p:nvSpPr>
              <p:cNvPr id="97"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p>
                <a:endParaRPr lang="zh-CN" altLang="en-US" sz="1350"/>
              </a:p>
            </p:txBody>
          </p:sp>
          <p:sp>
            <p:nvSpPr>
              <p:cNvPr id="98"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p>
                <a:endParaRPr lang="zh-CN" altLang="en-US" sz="1350"/>
              </a:p>
            </p:txBody>
          </p:sp>
        </p:grpSp>
        <p:sp>
          <p:nvSpPr>
            <p:cNvPr id="96"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p>
              <a:endParaRPr lang="zh-CN" altLang="en-US" sz="1350"/>
            </a:p>
          </p:txBody>
        </p:sp>
      </p:grpSp>
      <p:sp>
        <p:nvSpPr>
          <p:cNvPr id="99" name="文本框 9"/>
          <p:cNvSpPr txBox="1"/>
          <p:nvPr/>
        </p:nvSpPr>
        <p:spPr>
          <a:xfrm>
            <a:off x="999490" y="895985"/>
            <a:ext cx="2821940" cy="258445"/>
          </a:xfrm>
          <a:prstGeom prst="rect">
            <a:avLst/>
          </a:prstGeom>
          <a:noFill/>
        </p:spPr>
        <p:txBody>
          <a:bodyPr wrap="square" lIns="51421" tIns="25710" rIns="51421" bIns="25710" rtlCol="0">
            <a:spAutoFit/>
          </a:bodyPr>
          <a:p>
            <a:pPr marL="0" lvl="1"/>
            <a:r>
              <a:rPr lang="zh-CN" altLang="en-US" sz="1350" dirty="0">
                <a:solidFill>
                  <a:srgbClr val="414455"/>
                </a:solidFill>
                <a:latin typeface="微软雅黑" panose="020B0503020204020204" pitchFamily="34" charset="-122"/>
                <a:ea typeface="微软雅黑" panose="020B0503020204020204" pitchFamily="34" charset="-122"/>
              </a:rPr>
              <a:t>训练</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00" name="直接连接符 99"/>
          <p:cNvCxnSpPr/>
          <p:nvPr/>
        </p:nvCxnSpPr>
        <p:spPr>
          <a:xfrm>
            <a:off x="1053786" y="1165866"/>
            <a:ext cx="6123925"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01" name="组合 100"/>
          <p:cNvGrpSpPr/>
          <p:nvPr/>
        </p:nvGrpSpPr>
        <p:grpSpPr>
          <a:xfrm>
            <a:off x="7284837" y="1068073"/>
            <a:ext cx="193989" cy="174903"/>
            <a:chOff x="3720691" y="2824413"/>
            <a:chExt cx="1341120" cy="1209172"/>
          </a:xfrm>
        </p:grpSpPr>
        <p:sp>
          <p:nvSpPr>
            <p:cNvPr id="10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p>
              <a:endParaRPr lang="zh-CN" altLang="en-US" sz="1350"/>
            </a:p>
          </p:txBody>
        </p:sp>
        <p:sp>
          <p:nvSpPr>
            <p:cNvPr id="10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p>
              <a:endParaRPr lang="zh-CN" altLang="en-US" sz="1350"/>
            </a:p>
          </p:txBody>
        </p:sp>
      </p:grpSp>
      <p:sp>
        <p:nvSpPr>
          <p:cNvPr id="8" name="文本框 7"/>
          <p:cNvSpPr txBox="1"/>
          <p:nvPr/>
        </p:nvSpPr>
        <p:spPr>
          <a:xfrm>
            <a:off x="603250" y="1397000"/>
            <a:ext cx="4690745" cy="368300"/>
          </a:xfrm>
          <a:prstGeom prst="rect">
            <a:avLst/>
          </a:prstGeom>
          <a:noFill/>
        </p:spPr>
        <p:txBody>
          <a:bodyPr wrap="square" rtlCol="0">
            <a:spAutoFit/>
          </a:bodyPr>
          <a:p>
            <a:r>
              <a:rPr lang="zh-CN" altLang="en-US"/>
              <a:t>配置网络结构</a:t>
            </a:r>
            <a:r>
              <a:rPr lang="en-US" altLang="zh-CN"/>
              <a:t>train_val.prototxt</a:t>
            </a:r>
            <a:endParaRPr lang="en-US" altLang="zh-CN"/>
          </a:p>
        </p:txBody>
      </p:sp>
      <p:pic>
        <p:nvPicPr>
          <p:cNvPr id="3" name="图片 2"/>
          <p:cNvPicPr>
            <a:picLocks noChangeAspect="1"/>
          </p:cNvPicPr>
          <p:nvPr/>
        </p:nvPicPr>
        <p:blipFill>
          <a:blip r:embed="rId1"/>
          <a:stretch>
            <a:fillRect/>
          </a:stretch>
        </p:blipFill>
        <p:spPr>
          <a:xfrm>
            <a:off x="375285" y="2007870"/>
            <a:ext cx="8530590" cy="2668905"/>
          </a:xfrm>
          <a:prstGeom prst="rect">
            <a:avLst/>
          </a:prstGeom>
        </p:spPr>
      </p:pic>
    </p:spTree>
  </p:cSld>
  <p:clrMapOvr>
    <a:masterClrMapping/>
  </p:clrMapOvr>
  <p:transition spd="slow">
    <p:push dir="u"/>
  </p:transition>
  <p:timing>
    <p:tnLst>
      <p:par>
        <p:cTn id="1" dur="indefinite" restart="never" nodeType="tmRoot"/>
      </p:par>
    </p:tnLst>
    <p:bldLst>
      <p:bldP spid="44"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414620" y="142563"/>
            <a:ext cx="502789" cy="453321"/>
            <a:chOff x="5424755" y="1340768"/>
            <a:chExt cx="670560" cy="604586"/>
          </a:xfrm>
        </p:grpSpPr>
        <p:grpSp>
          <p:nvGrpSpPr>
            <p:cNvPr id="16" name="组合 15"/>
            <p:cNvGrpSpPr/>
            <p:nvPr/>
          </p:nvGrpSpPr>
          <p:grpSpPr>
            <a:xfrm>
              <a:off x="5424755" y="1340768"/>
              <a:ext cx="670560" cy="604586"/>
              <a:chOff x="3720691" y="2824413"/>
              <a:chExt cx="1341120" cy="1209172"/>
            </a:xfrm>
          </p:grpSpPr>
          <p:sp>
            <p:nvSpPr>
              <p:cNvPr id="18"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9"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sp>
        <p:nvSpPr>
          <p:cNvPr id="21" name="文本框 9"/>
          <p:cNvSpPr txBox="1"/>
          <p:nvPr/>
        </p:nvSpPr>
        <p:spPr>
          <a:xfrm>
            <a:off x="952374" y="231626"/>
            <a:ext cx="1403790" cy="258445"/>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问题介绍</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8427406" y="345603"/>
            <a:ext cx="193989" cy="174903"/>
            <a:chOff x="3720691" y="2824413"/>
            <a:chExt cx="1341120" cy="1209172"/>
          </a:xfrm>
        </p:grpSpPr>
        <p:sp>
          <p:nvSpPr>
            <p:cNvPr id="24"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25"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sp>
        <p:nvSpPr>
          <p:cNvPr id="26" name="文本框 9"/>
          <p:cNvSpPr txBox="1"/>
          <p:nvPr/>
        </p:nvSpPr>
        <p:spPr>
          <a:xfrm>
            <a:off x="8027484" y="250547"/>
            <a:ext cx="323952" cy="258445"/>
          </a:xfrm>
          <a:prstGeom prst="rect">
            <a:avLst/>
          </a:prstGeom>
          <a:noFill/>
        </p:spPr>
        <p:txBody>
          <a:bodyPr wrap="square" lIns="51421" tIns="25710" rIns="51421" bIns="25710" rtlCol="0">
            <a:spAutoFit/>
          </a:bodyPr>
          <a:lstStyle/>
          <a:p>
            <a:pPr marL="0" lvl="1"/>
            <a:endParaRPr lang="zh-CN" altLang="en-US" sz="1350" dirty="0">
              <a:solidFill>
                <a:srgbClr val="414455"/>
              </a:solidFill>
              <a:latin typeface="方正兰亭黑简体" panose="02000000000000000000" pitchFamily="2" charset="-122"/>
              <a:ea typeface="方正兰亭黑简体" panose="02000000000000000000" pitchFamily="2" charset="-122"/>
            </a:endParaRPr>
          </a:p>
        </p:txBody>
      </p:sp>
      <p:sp>
        <p:nvSpPr>
          <p:cNvPr id="44" name="Freeform 126"/>
          <p:cNvSpPr>
            <a:spLocks noChangeAspect="1" noEditPoints="1"/>
          </p:cNvSpPr>
          <p:nvPr/>
        </p:nvSpPr>
        <p:spPr bwMode="auto">
          <a:xfrm>
            <a:off x="567694" y="263306"/>
            <a:ext cx="200874" cy="251355"/>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414455"/>
          </a:solidFill>
          <a:ln>
            <a:noFill/>
          </a:ln>
        </p:spPr>
        <p:txBody>
          <a:bodyPr vert="horz" wrap="square" lIns="68562" tIns="34281" rIns="68562" bIns="34281" numCol="1" anchor="t" anchorCtr="0" compatLnSpc="1"/>
          <a:lstStyle/>
          <a:p>
            <a:endParaRPr lang="zh-CN" altLang="en-US" sz="1350">
              <a:solidFill>
                <a:schemeClr val="tx1">
                  <a:lumMod val="65000"/>
                  <a:lumOff val="35000"/>
                </a:schemeClr>
              </a:solidFill>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1"/>
          <a:stretch>
            <a:fillRect/>
          </a:stretch>
        </p:blipFill>
        <p:spPr>
          <a:xfrm>
            <a:off x="1976755" y="627380"/>
            <a:ext cx="2026920" cy="4411980"/>
          </a:xfrm>
          <a:prstGeom prst="rect">
            <a:avLst/>
          </a:prstGeom>
        </p:spPr>
      </p:pic>
      <p:sp>
        <p:nvSpPr>
          <p:cNvPr id="5" name="文本框 4"/>
          <p:cNvSpPr txBox="1"/>
          <p:nvPr/>
        </p:nvSpPr>
        <p:spPr>
          <a:xfrm>
            <a:off x="179070" y="843915"/>
            <a:ext cx="1651000" cy="1476375"/>
          </a:xfrm>
          <a:prstGeom prst="rect">
            <a:avLst/>
          </a:prstGeom>
          <a:noFill/>
        </p:spPr>
        <p:txBody>
          <a:bodyPr wrap="square" rtlCol="0">
            <a:spAutoFit/>
          </a:bodyPr>
          <a:p>
            <a:r>
              <a:rPr lang="en-US" altLang="zh-CN"/>
              <a:t>Slice Layer</a:t>
            </a:r>
            <a:r>
              <a:rPr lang="zh-CN" altLang="en-US"/>
              <a:t>用于指定维度做分割处理。</a:t>
            </a:r>
            <a:endParaRPr lang="zh-CN" altLang="en-US"/>
          </a:p>
          <a:p>
            <a:r>
              <a:rPr lang="en-US" altLang="zh-CN"/>
              <a:t>7</a:t>
            </a:r>
            <a:r>
              <a:rPr lang="zh-CN" altLang="en-US"/>
              <a:t>个</a:t>
            </a:r>
            <a:r>
              <a:rPr lang="en-US" altLang="zh-CN"/>
              <a:t>label</a:t>
            </a:r>
            <a:r>
              <a:rPr lang="zh-CN" altLang="en-US"/>
              <a:t>需要</a:t>
            </a:r>
            <a:r>
              <a:rPr lang="en-US" altLang="zh-CN"/>
              <a:t>6</a:t>
            </a:r>
            <a:r>
              <a:rPr lang="zh-CN" altLang="en-US"/>
              <a:t>个</a:t>
            </a:r>
            <a:r>
              <a:rPr lang="en-US" altLang="zh-CN"/>
              <a:t>slice</a:t>
            </a:r>
            <a:r>
              <a:rPr lang="zh-CN" altLang="en-US"/>
              <a:t>切割</a:t>
            </a:r>
            <a:endParaRPr lang="zh-CN" altLang="en-US"/>
          </a:p>
        </p:txBody>
      </p:sp>
      <p:pic>
        <p:nvPicPr>
          <p:cNvPr id="6" name="图片 5"/>
          <p:cNvPicPr>
            <a:picLocks noChangeAspect="1"/>
          </p:cNvPicPr>
          <p:nvPr/>
        </p:nvPicPr>
        <p:blipFill>
          <a:blip r:embed="rId2"/>
          <a:stretch>
            <a:fillRect/>
          </a:stretch>
        </p:blipFill>
        <p:spPr>
          <a:xfrm>
            <a:off x="6228080" y="563245"/>
            <a:ext cx="1942465" cy="4540250"/>
          </a:xfrm>
          <a:prstGeom prst="rect">
            <a:avLst/>
          </a:prstGeom>
        </p:spPr>
      </p:pic>
      <p:sp>
        <p:nvSpPr>
          <p:cNvPr id="7" name="文本框 6"/>
          <p:cNvSpPr txBox="1"/>
          <p:nvPr/>
        </p:nvSpPr>
        <p:spPr>
          <a:xfrm>
            <a:off x="4150360" y="843915"/>
            <a:ext cx="1651000" cy="1476375"/>
          </a:xfrm>
          <a:prstGeom prst="rect">
            <a:avLst/>
          </a:prstGeom>
          <a:noFill/>
        </p:spPr>
        <p:txBody>
          <a:bodyPr wrap="square" rtlCol="0">
            <a:spAutoFit/>
          </a:bodyPr>
          <a:p>
            <a:r>
              <a:rPr lang="zh-CN"/>
              <a:t>全连接层输出个数改为</a:t>
            </a:r>
            <a:r>
              <a:rPr lang="en-US" altLang="zh-CN"/>
              <a:t>65</a:t>
            </a:r>
            <a:r>
              <a:rPr lang="zh-CN" altLang="en-US"/>
              <a:t>，因为共有</a:t>
            </a:r>
            <a:r>
              <a:rPr lang="en-US" altLang="zh-CN"/>
              <a:t>65</a:t>
            </a:r>
            <a:r>
              <a:rPr lang="zh-CN" altLang="en-US"/>
              <a:t>个类（</a:t>
            </a:r>
            <a:r>
              <a:rPr lang="en-US" altLang="zh-CN"/>
              <a:t>31</a:t>
            </a:r>
            <a:r>
              <a:rPr lang="zh-CN" altLang="en-US"/>
              <a:t>省</a:t>
            </a:r>
            <a:r>
              <a:rPr lang="en-US" altLang="zh-CN"/>
              <a:t>+10</a:t>
            </a:r>
            <a:r>
              <a:rPr lang="zh-CN" altLang="en-US"/>
              <a:t>数字</a:t>
            </a:r>
            <a:r>
              <a:rPr lang="en-US" altLang="zh-CN"/>
              <a:t>+24</a:t>
            </a:r>
            <a:r>
              <a:rPr lang="zh-CN" altLang="en-US"/>
              <a:t>字母）</a:t>
            </a:r>
            <a:endParaRPr lang="zh-CN" altLang="en-US"/>
          </a:p>
        </p:txBody>
      </p:sp>
    </p:spTree>
  </p:cSld>
  <p:clrMapOvr>
    <a:masterClrMapping/>
  </p:clrMapOvr>
  <p:transition spd="slow">
    <p:push dir="u"/>
  </p:transition>
  <p:timing>
    <p:tnLst>
      <p:par>
        <p:cTn id="1" dur="indefinite" restart="never" nodeType="tmRoot"/>
      </p:par>
    </p:tnLst>
    <p:bldLst>
      <p:bldP spid="44"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414620" y="142563"/>
            <a:ext cx="502789" cy="453321"/>
            <a:chOff x="5424755" y="1340768"/>
            <a:chExt cx="670560" cy="604586"/>
          </a:xfrm>
        </p:grpSpPr>
        <p:grpSp>
          <p:nvGrpSpPr>
            <p:cNvPr id="16" name="组合 15"/>
            <p:cNvGrpSpPr/>
            <p:nvPr/>
          </p:nvGrpSpPr>
          <p:grpSpPr>
            <a:xfrm>
              <a:off x="5424755" y="1340768"/>
              <a:ext cx="670560" cy="604586"/>
              <a:chOff x="3720691" y="2824413"/>
              <a:chExt cx="1341120" cy="1209172"/>
            </a:xfrm>
          </p:grpSpPr>
          <p:sp>
            <p:nvSpPr>
              <p:cNvPr id="18"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9"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sp>
        <p:nvSpPr>
          <p:cNvPr id="21" name="文本框 9"/>
          <p:cNvSpPr txBox="1"/>
          <p:nvPr/>
        </p:nvSpPr>
        <p:spPr>
          <a:xfrm>
            <a:off x="952500" y="231775"/>
            <a:ext cx="2281555" cy="258445"/>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卷积神经网络</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8427406" y="345603"/>
            <a:ext cx="193989" cy="174903"/>
            <a:chOff x="3720691" y="2824413"/>
            <a:chExt cx="1341120" cy="1209172"/>
          </a:xfrm>
        </p:grpSpPr>
        <p:sp>
          <p:nvSpPr>
            <p:cNvPr id="24"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25"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sp>
        <p:nvSpPr>
          <p:cNvPr id="44" name="Freeform 126"/>
          <p:cNvSpPr>
            <a:spLocks noChangeAspect="1" noEditPoints="1"/>
          </p:cNvSpPr>
          <p:nvPr/>
        </p:nvSpPr>
        <p:spPr bwMode="auto">
          <a:xfrm>
            <a:off x="567694" y="263306"/>
            <a:ext cx="200874" cy="251355"/>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414455"/>
          </a:solidFill>
          <a:ln>
            <a:noFill/>
          </a:ln>
        </p:spPr>
        <p:txBody>
          <a:bodyPr vert="horz" wrap="square" lIns="68562" tIns="34281" rIns="68562" bIns="34281" numCol="1" anchor="t" anchorCtr="0" compatLnSpc="1"/>
          <a:lstStyle/>
          <a:p>
            <a:endParaRPr lang="zh-CN" altLang="en-US" sz="1350">
              <a:solidFill>
                <a:schemeClr val="tx1">
                  <a:lumMod val="65000"/>
                  <a:lumOff val="35000"/>
                </a:schemeClr>
              </a:solidFill>
              <a:latin typeface="Arial" panose="020B0604020202020204" pitchFamily="34" charset="0"/>
              <a:cs typeface="Arial" panose="020B0604020202020204" pitchFamily="34" charset="0"/>
            </a:endParaRPr>
          </a:p>
        </p:txBody>
      </p:sp>
      <p:grpSp>
        <p:nvGrpSpPr>
          <p:cNvPr id="94" name="组合 93"/>
          <p:cNvGrpSpPr/>
          <p:nvPr/>
        </p:nvGrpSpPr>
        <p:grpSpPr>
          <a:xfrm>
            <a:off x="523061" y="885281"/>
            <a:ext cx="394805" cy="355962"/>
            <a:chOff x="5424755" y="1340768"/>
            <a:chExt cx="670560" cy="604586"/>
          </a:xfrm>
        </p:grpSpPr>
        <p:grpSp>
          <p:nvGrpSpPr>
            <p:cNvPr id="95" name="组合 94"/>
            <p:cNvGrpSpPr/>
            <p:nvPr/>
          </p:nvGrpSpPr>
          <p:grpSpPr>
            <a:xfrm>
              <a:off x="5424755" y="1340768"/>
              <a:ext cx="670560" cy="604586"/>
              <a:chOff x="3720691" y="2824413"/>
              <a:chExt cx="1341120" cy="1209172"/>
            </a:xfrm>
          </p:grpSpPr>
          <p:sp>
            <p:nvSpPr>
              <p:cNvPr id="97"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p>
                <a:endParaRPr lang="zh-CN" altLang="en-US" sz="1350"/>
              </a:p>
            </p:txBody>
          </p:sp>
          <p:sp>
            <p:nvSpPr>
              <p:cNvPr id="98"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p>
                <a:endParaRPr lang="zh-CN" altLang="en-US" sz="1350"/>
              </a:p>
            </p:txBody>
          </p:sp>
        </p:grpSp>
        <p:sp>
          <p:nvSpPr>
            <p:cNvPr id="96"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p>
              <a:endParaRPr lang="zh-CN" altLang="en-US" sz="1350"/>
            </a:p>
          </p:txBody>
        </p:sp>
      </p:grpSp>
      <p:sp>
        <p:nvSpPr>
          <p:cNvPr id="99" name="文本框 9"/>
          <p:cNvSpPr txBox="1"/>
          <p:nvPr/>
        </p:nvSpPr>
        <p:spPr>
          <a:xfrm>
            <a:off x="999490" y="895985"/>
            <a:ext cx="2821940" cy="258445"/>
          </a:xfrm>
          <a:prstGeom prst="rect">
            <a:avLst/>
          </a:prstGeom>
          <a:noFill/>
        </p:spPr>
        <p:txBody>
          <a:bodyPr wrap="square" lIns="51421" tIns="25710" rIns="51421" bIns="25710" rtlCol="0">
            <a:spAutoFit/>
          </a:bodyPr>
          <a:p>
            <a:pPr marL="0" lvl="1"/>
            <a:r>
              <a:rPr lang="zh-CN" altLang="en-US" sz="1350" dirty="0">
                <a:solidFill>
                  <a:srgbClr val="414455"/>
                </a:solidFill>
                <a:latin typeface="微软雅黑" panose="020B0503020204020204" pitchFamily="34" charset="-122"/>
                <a:ea typeface="微软雅黑" panose="020B0503020204020204" pitchFamily="34" charset="-122"/>
              </a:rPr>
              <a:t>训练</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00" name="直接连接符 99"/>
          <p:cNvCxnSpPr/>
          <p:nvPr/>
        </p:nvCxnSpPr>
        <p:spPr>
          <a:xfrm>
            <a:off x="1053786" y="1165866"/>
            <a:ext cx="6123925"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01" name="组合 100"/>
          <p:cNvGrpSpPr/>
          <p:nvPr/>
        </p:nvGrpSpPr>
        <p:grpSpPr>
          <a:xfrm>
            <a:off x="7284837" y="1068073"/>
            <a:ext cx="193989" cy="174903"/>
            <a:chOff x="3720691" y="2824413"/>
            <a:chExt cx="1341120" cy="1209172"/>
          </a:xfrm>
        </p:grpSpPr>
        <p:sp>
          <p:nvSpPr>
            <p:cNvPr id="10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p>
              <a:endParaRPr lang="zh-CN" altLang="en-US" sz="1350"/>
            </a:p>
          </p:txBody>
        </p:sp>
        <p:sp>
          <p:nvSpPr>
            <p:cNvPr id="10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p>
              <a:endParaRPr lang="zh-CN" altLang="en-US" sz="1350"/>
            </a:p>
          </p:txBody>
        </p:sp>
      </p:grpSp>
      <p:sp>
        <p:nvSpPr>
          <p:cNvPr id="8" name="文本框 7"/>
          <p:cNvSpPr txBox="1"/>
          <p:nvPr/>
        </p:nvSpPr>
        <p:spPr>
          <a:xfrm>
            <a:off x="603250" y="1397000"/>
            <a:ext cx="4690745" cy="368300"/>
          </a:xfrm>
          <a:prstGeom prst="rect">
            <a:avLst/>
          </a:prstGeom>
          <a:noFill/>
        </p:spPr>
        <p:txBody>
          <a:bodyPr wrap="square" rtlCol="0">
            <a:spAutoFit/>
          </a:bodyPr>
          <a:p>
            <a:r>
              <a:rPr lang="zh-CN" altLang="en-US"/>
              <a:t>配置训练参数文件solver</a:t>
            </a:r>
            <a:r>
              <a:rPr lang="en-US" altLang="zh-CN"/>
              <a:t>.prototxt</a:t>
            </a:r>
            <a:endParaRPr lang="en-US" altLang="zh-CN"/>
          </a:p>
        </p:txBody>
      </p:sp>
      <p:pic>
        <p:nvPicPr>
          <p:cNvPr id="2" name="图片 1"/>
          <p:cNvPicPr>
            <a:picLocks noChangeAspect="1"/>
          </p:cNvPicPr>
          <p:nvPr/>
        </p:nvPicPr>
        <p:blipFill>
          <a:blip r:embed="rId1"/>
          <a:stretch>
            <a:fillRect/>
          </a:stretch>
        </p:blipFill>
        <p:spPr>
          <a:xfrm>
            <a:off x="611505" y="1830070"/>
            <a:ext cx="4206240" cy="2926080"/>
          </a:xfrm>
          <a:prstGeom prst="rect">
            <a:avLst/>
          </a:prstGeom>
        </p:spPr>
      </p:pic>
      <p:sp>
        <p:nvSpPr>
          <p:cNvPr id="4" name="文本框 3"/>
          <p:cNvSpPr txBox="1"/>
          <p:nvPr/>
        </p:nvSpPr>
        <p:spPr>
          <a:xfrm>
            <a:off x="5438775" y="1916430"/>
            <a:ext cx="2670810" cy="1476375"/>
          </a:xfrm>
          <a:prstGeom prst="rect">
            <a:avLst/>
          </a:prstGeom>
          <a:noFill/>
        </p:spPr>
        <p:txBody>
          <a:bodyPr wrap="square" rtlCol="0">
            <a:spAutoFit/>
          </a:bodyPr>
          <a:p>
            <a:r>
              <a:rPr lang="zh-CN" altLang="en-US"/>
              <a:t>调整基础学习率</a:t>
            </a:r>
            <a:r>
              <a:rPr lang="en-US" altLang="zh-CN"/>
              <a:t>base_lr</a:t>
            </a:r>
            <a:r>
              <a:rPr lang="zh-CN" altLang="en-US"/>
              <a:t>、步长</a:t>
            </a:r>
            <a:r>
              <a:rPr lang="en-US" altLang="zh-CN"/>
              <a:t>stepsize</a:t>
            </a:r>
            <a:r>
              <a:rPr lang="zh-CN" altLang="en-US"/>
              <a:t>、</a:t>
            </a:r>
            <a:r>
              <a:rPr lang="en-US" altLang="zh-CN"/>
              <a:t>最大迭代次数max_iter</a:t>
            </a:r>
            <a:r>
              <a:rPr lang="zh-CN" altLang="en-US"/>
              <a:t>等来寻找收敛速度快、准确度高的训练</a:t>
            </a:r>
            <a:endParaRPr lang="zh-CN" altLang="en-US"/>
          </a:p>
        </p:txBody>
      </p:sp>
    </p:spTree>
  </p:cSld>
  <p:clrMapOvr>
    <a:masterClrMapping/>
  </p:clrMapOvr>
  <p:transition spd="slow">
    <p:push dir="u"/>
  </p:transition>
  <p:timing>
    <p:tnLst>
      <p:par>
        <p:cTn id="1" dur="indefinite" restart="never" nodeType="tmRoot"/>
      </p:par>
    </p:tnLst>
    <p:bldLst>
      <p:bldP spid="44"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Freeform 5"/>
          <p:cNvSpPr/>
          <p:nvPr/>
        </p:nvSpPr>
        <p:spPr bwMode="auto">
          <a:xfrm rot="3564117">
            <a:off x="3705581" y="-820187"/>
            <a:ext cx="1701563" cy="153415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8" name="TextBox 7"/>
          <p:cNvSpPr>
            <a:spLocks noChangeArrowheads="1"/>
          </p:cNvSpPr>
          <p:nvPr/>
        </p:nvSpPr>
        <p:spPr bwMode="auto">
          <a:xfrm>
            <a:off x="4121278" y="60279"/>
            <a:ext cx="882657" cy="489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3000" b="1" dirty="0" smtClean="0">
                <a:solidFill>
                  <a:srgbClr val="414455"/>
                </a:solidFill>
                <a:latin typeface="微软雅黑" panose="020B0503020204020204" pitchFamily="34" charset="-122"/>
                <a:ea typeface="微软雅黑" panose="020B0503020204020204" pitchFamily="34" charset="-122"/>
                <a:sym typeface="微软雅黑" panose="020B0503020204020204" pitchFamily="34" charset="-122"/>
              </a:rPr>
              <a:t>目 录</a:t>
            </a:r>
            <a:endParaRPr lang="zh-CN" altLang="en-US" sz="3000" b="1" dirty="0">
              <a:solidFill>
                <a:srgbClr val="414455"/>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9" name="Freeform 5"/>
          <p:cNvSpPr/>
          <p:nvPr/>
        </p:nvSpPr>
        <p:spPr bwMode="auto">
          <a:xfrm rot="3564117">
            <a:off x="3782655" y="-750695"/>
            <a:ext cx="1547413" cy="139516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12700"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sp>
        <p:nvSpPr>
          <p:cNvPr id="80" name="TextBox 79"/>
          <p:cNvSpPr txBox="1"/>
          <p:nvPr/>
        </p:nvSpPr>
        <p:spPr>
          <a:xfrm>
            <a:off x="4211819" y="744747"/>
            <a:ext cx="645160" cy="228600"/>
          </a:xfrm>
          <a:prstGeom prst="rect">
            <a:avLst/>
          </a:prstGeom>
          <a:noFill/>
        </p:spPr>
        <p:txBody>
          <a:bodyPr wrap="none" rtlCol="0">
            <a:spAutoFit/>
          </a:bodyPr>
          <a:lstStyle/>
          <a:p>
            <a:r>
              <a:rPr lang="en-US" altLang="zh-CN" sz="900" b="1" dirty="0" smtClean="0">
                <a:solidFill>
                  <a:srgbClr val="414455"/>
                </a:solidFill>
                <a:latin typeface="方正兰亭黑简体" panose="02000000000000000000" pitchFamily="2" charset="-122"/>
                <a:ea typeface="方正兰亭黑简体" panose="02000000000000000000" pitchFamily="2" charset="-122"/>
              </a:rPr>
              <a:t>CONTENTS</a:t>
            </a:r>
            <a:endParaRPr lang="zh-CN" altLang="en-US" sz="900" b="1" dirty="0">
              <a:solidFill>
                <a:srgbClr val="414455"/>
              </a:solidFill>
              <a:latin typeface="方正兰亭黑简体" panose="02000000000000000000" pitchFamily="2" charset="-122"/>
              <a:ea typeface="方正兰亭黑简体" panose="02000000000000000000" pitchFamily="2" charset="-122"/>
            </a:endParaRPr>
          </a:p>
        </p:txBody>
      </p:sp>
      <p:grpSp>
        <p:nvGrpSpPr>
          <p:cNvPr id="81" name="组合 80"/>
          <p:cNvGrpSpPr/>
          <p:nvPr/>
        </p:nvGrpSpPr>
        <p:grpSpPr>
          <a:xfrm>
            <a:off x="2268447" y="1983235"/>
            <a:ext cx="896234" cy="808057"/>
            <a:chOff x="3720691" y="2824413"/>
            <a:chExt cx="1341120" cy="1209172"/>
          </a:xfrm>
        </p:grpSpPr>
        <p:sp>
          <p:nvSpPr>
            <p:cNvPr id="8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8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84" name="Freeform 5"/>
          <p:cNvSpPr/>
          <p:nvPr/>
        </p:nvSpPr>
        <p:spPr bwMode="auto">
          <a:xfrm rot="1855731">
            <a:off x="2329819" y="2038567"/>
            <a:ext cx="773492" cy="6973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85" name="组合 84"/>
          <p:cNvGrpSpPr/>
          <p:nvPr/>
        </p:nvGrpSpPr>
        <p:grpSpPr>
          <a:xfrm>
            <a:off x="4121154" y="1995695"/>
            <a:ext cx="861221" cy="776489"/>
            <a:chOff x="3720691" y="2824413"/>
            <a:chExt cx="1341120" cy="1209172"/>
          </a:xfrm>
        </p:grpSpPr>
        <p:sp>
          <p:nvSpPr>
            <p:cNvPr id="8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8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88" name="Freeform 5"/>
          <p:cNvSpPr/>
          <p:nvPr/>
        </p:nvSpPr>
        <p:spPr bwMode="auto">
          <a:xfrm rot="1855731">
            <a:off x="4180128" y="2048866"/>
            <a:ext cx="743274" cy="6701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89" name="组合 88"/>
          <p:cNvGrpSpPr/>
          <p:nvPr/>
        </p:nvGrpSpPr>
        <p:grpSpPr>
          <a:xfrm>
            <a:off x="5859703" y="1995060"/>
            <a:ext cx="861221" cy="776489"/>
            <a:chOff x="3720691" y="2824413"/>
            <a:chExt cx="1341120" cy="1209172"/>
          </a:xfrm>
        </p:grpSpPr>
        <p:sp>
          <p:nvSpPr>
            <p:cNvPr id="90"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91"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92" name="Freeform 5"/>
          <p:cNvSpPr/>
          <p:nvPr/>
        </p:nvSpPr>
        <p:spPr bwMode="auto">
          <a:xfrm rot="1855731">
            <a:off x="5918677" y="2048231"/>
            <a:ext cx="743274" cy="6701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sp>
        <p:nvSpPr>
          <p:cNvPr id="39" name="Freeform 126"/>
          <p:cNvSpPr>
            <a:spLocks noChangeAspect="1" noEditPoints="1"/>
          </p:cNvSpPr>
          <p:nvPr/>
        </p:nvSpPr>
        <p:spPr bwMode="auto">
          <a:xfrm>
            <a:off x="2567035" y="2221966"/>
            <a:ext cx="293926" cy="36779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414455"/>
          </a:solidFill>
          <a:ln>
            <a:noFill/>
          </a:ln>
        </p:spPr>
        <p:txBody>
          <a:bodyPr vert="horz" wrap="square" lIns="68562" tIns="34281" rIns="68562" bIns="34281" numCol="1" anchor="t" anchorCtr="0" compatLnSpc="1"/>
          <a:lstStyle/>
          <a:p>
            <a:endParaRPr lang="zh-CN" altLang="en-US" sz="1350">
              <a:solidFill>
                <a:schemeClr val="tx1">
                  <a:lumMod val="65000"/>
                  <a:lumOff val="35000"/>
                </a:schemeClr>
              </a:solidFill>
              <a:latin typeface="Arial" panose="020B0604020202020204" pitchFamily="34" charset="0"/>
              <a:cs typeface="Arial" panose="020B0604020202020204" pitchFamily="34" charset="0"/>
            </a:endParaRPr>
          </a:p>
        </p:txBody>
      </p:sp>
      <p:sp>
        <p:nvSpPr>
          <p:cNvPr id="40" name="Freeform 261"/>
          <p:cNvSpPr/>
          <p:nvPr/>
        </p:nvSpPr>
        <p:spPr bwMode="auto">
          <a:xfrm>
            <a:off x="4349206" y="2216082"/>
            <a:ext cx="389353" cy="389353"/>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rgbClr val="414455"/>
          </a:solidFill>
          <a:ln>
            <a:noFill/>
          </a:ln>
        </p:spPr>
        <p:txBody>
          <a:bodyPr vert="horz" wrap="square" lIns="68562" tIns="34281" rIns="68562" bIns="34281" numCol="1" anchor="t" anchorCtr="0" compatLnSpc="1"/>
          <a:lstStyle/>
          <a:p>
            <a:endParaRPr lang="zh-CN" altLang="en-US" sz="1350">
              <a:solidFill>
                <a:schemeClr val="tx1">
                  <a:lumMod val="65000"/>
                  <a:lumOff val="35000"/>
                </a:schemeClr>
              </a:solidFill>
            </a:endParaRPr>
          </a:p>
        </p:txBody>
      </p:sp>
      <p:grpSp>
        <p:nvGrpSpPr>
          <p:cNvPr id="41" name="组合 40"/>
          <p:cNvGrpSpPr>
            <a:grpSpLocks noChangeAspect="1"/>
          </p:cNvGrpSpPr>
          <p:nvPr/>
        </p:nvGrpSpPr>
        <p:grpSpPr>
          <a:xfrm>
            <a:off x="6087221" y="2188945"/>
            <a:ext cx="453151" cy="388719"/>
            <a:chOff x="5084763" y="971548"/>
            <a:chExt cx="323865" cy="277813"/>
          </a:xfrm>
          <a:solidFill>
            <a:srgbClr val="414455"/>
          </a:solidFill>
        </p:grpSpPr>
        <p:sp>
          <p:nvSpPr>
            <p:cNvPr id="42"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65000"/>
                    <a:lumOff val="35000"/>
                  </a:schemeClr>
                </a:solidFill>
              </a:endParaRPr>
            </a:p>
          </p:txBody>
        </p:sp>
        <p:sp>
          <p:nvSpPr>
            <p:cNvPr id="43"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65000"/>
                    <a:lumOff val="35000"/>
                  </a:schemeClr>
                </a:solidFill>
              </a:endParaRPr>
            </a:p>
          </p:txBody>
        </p:sp>
        <p:sp>
          <p:nvSpPr>
            <p:cNvPr id="45"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65000"/>
                    <a:lumOff val="35000"/>
                  </a:schemeClr>
                </a:solidFill>
              </a:endParaRPr>
            </a:p>
          </p:txBody>
        </p:sp>
      </p:grpSp>
      <p:sp>
        <p:nvSpPr>
          <p:cNvPr id="44" name="矩形 43"/>
          <p:cNvSpPr/>
          <p:nvPr/>
        </p:nvSpPr>
        <p:spPr>
          <a:xfrm>
            <a:off x="1718339" y="2957058"/>
            <a:ext cx="1917065" cy="626110"/>
          </a:xfrm>
          <a:prstGeom prst="rect">
            <a:avLst/>
          </a:prstGeom>
        </p:spPr>
        <p:txBody>
          <a:bodyPr wrap="none">
            <a:spAutoFit/>
          </a:bodyPr>
          <a:lstStyle/>
          <a:p>
            <a:pPr algn="ctr">
              <a:lnSpc>
                <a:spcPct val="130000"/>
              </a:lnSpc>
              <a:spcAft>
                <a:spcPts val="0"/>
              </a:spcAft>
              <a:defRPr/>
            </a:pPr>
            <a:r>
              <a:rPr lang="en-US" altLang="zh-CN" sz="1200" kern="100" dirty="0" smtClean="0">
                <a:solidFill>
                  <a:srgbClr val="414455"/>
                </a:solidFill>
                <a:latin typeface="微软雅黑" panose="020B0503020204020204" pitchFamily="34" charset="-122"/>
                <a:ea typeface="微软雅黑" panose="020B0503020204020204" pitchFamily="34" charset="-122"/>
                <a:cs typeface="Times New Roman" panose="02020603050405020304" pitchFamily="18" charset="0"/>
              </a:rPr>
              <a:t>PART 01</a:t>
            </a:r>
            <a:endParaRPr lang="en-US" altLang="zh-CN" sz="1200" kern="100" dirty="0" smtClean="0">
              <a:solidFill>
                <a:srgbClr val="414455"/>
              </a:solidFill>
              <a:latin typeface="微软雅黑" panose="020B0503020204020204" pitchFamily="34" charset="-122"/>
              <a:ea typeface="微软雅黑" panose="020B0503020204020204" pitchFamily="34" charset="-122"/>
              <a:cs typeface="Times New Roman" panose="02020603050405020304" pitchFamily="18" charset="0"/>
            </a:endParaRPr>
          </a:p>
          <a:p>
            <a:pPr algn="ctr">
              <a:spcBef>
                <a:spcPts val="500"/>
              </a:spcBef>
              <a:spcAft>
                <a:spcPts val="0"/>
              </a:spcAft>
              <a:defRPr/>
            </a:pPr>
            <a:r>
              <a:rPr lang="en-US" altLang="zh-CN" sz="1500" b="1" kern="100" dirty="0" smtClean="0">
                <a:solidFill>
                  <a:srgbClr val="414455"/>
                </a:solidFill>
                <a:latin typeface="微软雅黑" panose="020B0503020204020204" pitchFamily="34" charset="-122"/>
                <a:ea typeface="微软雅黑" panose="020B0503020204020204" pitchFamily="34" charset="-122"/>
                <a:cs typeface="Times New Roman" panose="02020603050405020304" pitchFamily="18" charset="0"/>
              </a:rPr>
              <a:t>OpenCV</a:t>
            </a:r>
            <a:r>
              <a:rPr lang="zh-CN" altLang="en-US" sz="1500" b="1" kern="100" dirty="0" smtClean="0">
                <a:solidFill>
                  <a:srgbClr val="414455"/>
                </a:solidFill>
                <a:latin typeface="微软雅黑" panose="020B0503020204020204" pitchFamily="34" charset="-122"/>
                <a:ea typeface="微软雅黑" panose="020B0503020204020204" pitchFamily="34" charset="-122"/>
                <a:cs typeface="Times New Roman" panose="02020603050405020304" pitchFamily="18" charset="0"/>
              </a:rPr>
              <a:t>级联分类器</a:t>
            </a:r>
            <a:endParaRPr lang="en-US" altLang="zh-CN" sz="1500" b="1" kern="100" dirty="0" smtClean="0">
              <a:solidFill>
                <a:srgbClr val="414455"/>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8" name="矩形 47"/>
          <p:cNvSpPr/>
          <p:nvPr/>
        </p:nvSpPr>
        <p:spPr>
          <a:xfrm>
            <a:off x="3896879" y="2938008"/>
            <a:ext cx="1325880" cy="787400"/>
          </a:xfrm>
          <a:prstGeom prst="rect">
            <a:avLst/>
          </a:prstGeom>
        </p:spPr>
        <p:txBody>
          <a:bodyPr wrap="none">
            <a:spAutoFit/>
          </a:bodyPr>
          <a:lstStyle/>
          <a:p>
            <a:pPr algn="ctr">
              <a:lnSpc>
                <a:spcPct val="130000"/>
              </a:lnSpc>
              <a:spcAft>
                <a:spcPts val="0"/>
              </a:spcAft>
              <a:defRPr/>
            </a:pPr>
            <a:r>
              <a:rPr lang="en-US" altLang="zh-CN" sz="1200" kern="100" dirty="0" smtClean="0">
                <a:solidFill>
                  <a:srgbClr val="414455"/>
                </a:solidFill>
                <a:latin typeface="微软雅黑" panose="020B0503020204020204" pitchFamily="34" charset="-122"/>
                <a:ea typeface="微软雅黑" panose="020B0503020204020204" pitchFamily="34" charset="-122"/>
                <a:cs typeface="Times New Roman" panose="02020603050405020304" pitchFamily="18" charset="0"/>
              </a:rPr>
              <a:t>PART 02</a:t>
            </a:r>
            <a:endParaRPr lang="en-US" altLang="zh-CN" sz="1200" kern="100" dirty="0" smtClean="0">
              <a:solidFill>
                <a:srgbClr val="414455"/>
              </a:solidFill>
              <a:latin typeface="微软雅黑" panose="020B0503020204020204" pitchFamily="34" charset="-122"/>
              <a:ea typeface="微软雅黑" panose="020B0503020204020204" pitchFamily="34" charset="-122"/>
              <a:cs typeface="Times New Roman" panose="02020603050405020304" pitchFamily="18" charset="0"/>
            </a:endParaRPr>
          </a:p>
          <a:p>
            <a:pPr algn="ctr">
              <a:spcBef>
                <a:spcPts val="500"/>
              </a:spcBef>
              <a:defRPr/>
            </a:pPr>
            <a:r>
              <a:rPr lang="zh-CN" altLang="en-US" sz="1500" b="1" kern="100" dirty="0" smtClean="0">
                <a:solidFill>
                  <a:srgbClr val="414455"/>
                </a:solidFill>
                <a:latin typeface="微软雅黑" panose="020B0503020204020204" pitchFamily="34" charset="-122"/>
                <a:ea typeface="微软雅黑" panose="020B0503020204020204" pitchFamily="34" charset="-122"/>
                <a:cs typeface="Times New Roman" panose="02020603050405020304" pitchFamily="18" charset="0"/>
              </a:rPr>
              <a:t>卷积神经网络</a:t>
            </a:r>
            <a:endParaRPr lang="zh-CN" altLang="en-US" sz="1500" b="1" kern="100" dirty="0" smtClean="0">
              <a:solidFill>
                <a:srgbClr val="414455"/>
              </a:solidFill>
              <a:latin typeface="微软雅黑" panose="020B0503020204020204" pitchFamily="34" charset="-122"/>
              <a:ea typeface="微软雅黑" panose="020B0503020204020204" pitchFamily="34" charset="-122"/>
              <a:cs typeface="Times New Roman" panose="02020603050405020304" pitchFamily="18" charset="0"/>
            </a:endParaRPr>
          </a:p>
          <a:p>
            <a:pPr algn="ctr">
              <a:defRPr/>
            </a:pPr>
            <a:endParaRPr lang="zh-CN" altLang="zh-CN" sz="1050" kern="100" dirty="0">
              <a:solidFill>
                <a:srgbClr val="414455"/>
              </a:solidFill>
              <a:latin typeface="Arial" panose="020B0604020202020204" pitchFamily="34" charset="0"/>
              <a:ea typeface="微软雅黑" panose="020B0503020204020204" pitchFamily="34" charset="-122"/>
              <a:cs typeface="Arial" panose="020B0604020202020204" pitchFamily="34" charset="0"/>
            </a:endParaRPr>
          </a:p>
        </p:txBody>
      </p:sp>
      <p:sp>
        <p:nvSpPr>
          <p:cNvPr id="49" name="矩形 48"/>
          <p:cNvSpPr/>
          <p:nvPr/>
        </p:nvSpPr>
        <p:spPr>
          <a:xfrm>
            <a:off x="5820925" y="2937373"/>
            <a:ext cx="957580" cy="787400"/>
          </a:xfrm>
          <a:prstGeom prst="rect">
            <a:avLst/>
          </a:prstGeom>
        </p:spPr>
        <p:txBody>
          <a:bodyPr wrap="none">
            <a:spAutoFit/>
          </a:bodyPr>
          <a:lstStyle/>
          <a:p>
            <a:pPr algn="ctr">
              <a:lnSpc>
                <a:spcPct val="130000"/>
              </a:lnSpc>
              <a:spcAft>
                <a:spcPts val="0"/>
              </a:spcAft>
              <a:defRPr/>
            </a:pPr>
            <a:r>
              <a:rPr lang="en-US" altLang="zh-CN" sz="1200" kern="100" dirty="0" smtClean="0">
                <a:solidFill>
                  <a:srgbClr val="414455"/>
                </a:solidFill>
                <a:latin typeface="微软雅黑" panose="020B0503020204020204" pitchFamily="34" charset="-122"/>
                <a:ea typeface="微软雅黑" panose="020B0503020204020204" pitchFamily="34" charset="-122"/>
                <a:cs typeface="Times New Roman" panose="02020603050405020304" pitchFamily="18" charset="0"/>
              </a:rPr>
              <a:t>PART 03</a:t>
            </a:r>
            <a:endParaRPr lang="en-US" altLang="zh-CN" sz="1200" kern="100" dirty="0" smtClean="0">
              <a:solidFill>
                <a:srgbClr val="414455"/>
              </a:solidFill>
              <a:latin typeface="微软雅黑" panose="020B0503020204020204" pitchFamily="34" charset="-122"/>
              <a:ea typeface="微软雅黑" panose="020B0503020204020204" pitchFamily="34" charset="-122"/>
              <a:cs typeface="Times New Roman" panose="02020603050405020304" pitchFamily="18" charset="0"/>
            </a:endParaRPr>
          </a:p>
          <a:p>
            <a:pPr algn="ctr">
              <a:spcBef>
                <a:spcPts val="500"/>
              </a:spcBef>
              <a:defRPr/>
            </a:pPr>
            <a:r>
              <a:rPr lang="en-US" altLang="zh-CN" sz="1500" b="1" kern="100" dirty="0" smtClean="0">
                <a:solidFill>
                  <a:srgbClr val="414455"/>
                </a:solidFill>
                <a:latin typeface="微软雅黑" panose="020B0503020204020204" pitchFamily="34" charset="-122"/>
                <a:ea typeface="微软雅黑" panose="020B0503020204020204" pitchFamily="34" charset="-122"/>
                <a:cs typeface="Times New Roman" panose="02020603050405020304" pitchFamily="18" charset="0"/>
              </a:rPr>
              <a:t>APP</a:t>
            </a:r>
            <a:r>
              <a:rPr lang="zh-CN" altLang="en-US" sz="1500" b="1" kern="100" dirty="0" smtClean="0">
                <a:solidFill>
                  <a:srgbClr val="414455"/>
                </a:solidFill>
                <a:latin typeface="微软雅黑" panose="020B0503020204020204" pitchFamily="34" charset="-122"/>
                <a:ea typeface="微软雅黑" panose="020B0503020204020204" pitchFamily="34" charset="-122"/>
                <a:cs typeface="Times New Roman" panose="02020603050405020304" pitchFamily="18" charset="0"/>
              </a:rPr>
              <a:t>展示</a:t>
            </a:r>
            <a:endParaRPr lang="zh-CN" altLang="en-US" sz="1500" b="1" kern="100" dirty="0" smtClean="0">
              <a:solidFill>
                <a:srgbClr val="414455"/>
              </a:solidFill>
              <a:latin typeface="微软雅黑" panose="020B0503020204020204" pitchFamily="34" charset="-122"/>
              <a:ea typeface="微软雅黑" panose="020B0503020204020204" pitchFamily="34" charset="-122"/>
              <a:cs typeface="Times New Roman" panose="02020603050405020304" pitchFamily="18" charset="0"/>
            </a:endParaRPr>
          </a:p>
          <a:p>
            <a:pPr algn="ctr">
              <a:defRPr/>
            </a:pPr>
            <a:endParaRPr lang="zh-CN" altLang="zh-CN" sz="1050" kern="100" dirty="0">
              <a:solidFill>
                <a:srgbClr val="414455"/>
              </a:solidFill>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p:transition spd="slow">
    <p:push dir="u"/>
  </p:transition>
  <p:timing>
    <p:tnLst>
      <p:par>
        <p:cTn id="1" dur="indefinite" restart="never" nodeType="tmRoot"/>
      </p:par>
    </p:tnLst>
    <p:bldLst>
      <p:bldP spid="78" grpId="0" bldLvl="0" animBg="1"/>
      <p:bldP spid="28" grpId="0"/>
      <p:bldP spid="79" grpId="0" bldLvl="0" animBg="1"/>
      <p:bldP spid="80" grpId="0"/>
      <p:bldP spid="84" grpId="0" bldLvl="0" animBg="1"/>
      <p:bldP spid="88" grpId="0" bldLvl="0" animBg="1"/>
      <p:bldP spid="92" grpId="0" bldLvl="0" animBg="1"/>
      <p:bldP spid="39" grpId="0" bldLvl="0" animBg="1"/>
      <p:bldP spid="40" grpId="0" bldLvl="0" animBg="1"/>
      <p:bldP spid="44" grpId="0"/>
      <p:bldP spid="48" grpId="0"/>
      <p:bldP spid="4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414620" y="142563"/>
            <a:ext cx="502789" cy="453321"/>
            <a:chOff x="5424755" y="1340768"/>
            <a:chExt cx="670560" cy="604586"/>
          </a:xfrm>
        </p:grpSpPr>
        <p:grpSp>
          <p:nvGrpSpPr>
            <p:cNvPr id="16" name="组合 15"/>
            <p:cNvGrpSpPr/>
            <p:nvPr/>
          </p:nvGrpSpPr>
          <p:grpSpPr>
            <a:xfrm>
              <a:off x="5424755" y="1340768"/>
              <a:ext cx="670560" cy="604586"/>
              <a:chOff x="3720691" y="2824413"/>
              <a:chExt cx="1341120" cy="1209172"/>
            </a:xfrm>
          </p:grpSpPr>
          <p:sp>
            <p:nvSpPr>
              <p:cNvPr id="18"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9"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sp>
        <p:nvSpPr>
          <p:cNvPr id="21" name="文本框 9"/>
          <p:cNvSpPr txBox="1"/>
          <p:nvPr/>
        </p:nvSpPr>
        <p:spPr>
          <a:xfrm>
            <a:off x="952500" y="231775"/>
            <a:ext cx="2281555" cy="258445"/>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卷积神经网络</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8427406" y="345603"/>
            <a:ext cx="193989" cy="174903"/>
            <a:chOff x="3720691" y="2824413"/>
            <a:chExt cx="1341120" cy="1209172"/>
          </a:xfrm>
        </p:grpSpPr>
        <p:sp>
          <p:nvSpPr>
            <p:cNvPr id="24"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25"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sp>
        <p:nvSpPr>
          <p:cNvPr id="44" name="Freeform 126"/>
          <p:cNvSpPr>
            <a:spLocks noChangeAspect="1" noEditPoints="1"/>
          </p:cNvSpPr>
          <p:nvPr/>
        </p:nvSpPr>
        <p:spPr bwMode="auto">
          <a:xfrm>
            <a:off x="567694" y="263306"/>
            <a:ext cx="200874" cy="251355"/>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414455"/>
          </a:solidFill>
          <a:ln>
            <a:noFill/>
          </a:ln>
        </p:spPr>
        <p:txBody>
          <a:bodyPr vert="horz" wrap="square" lIns="68562" tIns="34281" rIns="68562" bIns="34281" numCol="1" anchor="t" anchorCtr="0" compatLnSpc="1"/>
          <a:lstStyle/>
          <a:p>
            <a:endParaRPr lang="zh-CN" altLang="en-US" sz="1350">
              <a:solidFill>
                <a:schemeClr val="tx1">
                  <a:lumMod val="65000"/>
                  <a:lumOff val="35000"/>
                </a:schemeClr>
              </a:solidFill>
              <a:latin typeface="Arial" panose="020B0604020202020204" pitchFamily="34" charset="0"/>
              <a:cs typeface="Arial" panose="020B0604020202020204" pitchFamily="34" charset="0"/>
            </a:endParaRPr>
          </a:p>
        </p:txBody>
      </p:sp>
      <p:grpSp>
        <p:nvGrpSpPr>
          <p:cNvPr id="94" name="组合 93"/>
          <p:cNvGrpSpPr/>
          <p:nvPr/>
        </p:nvGrpSpPr>
        <p:grpSpPr>
          <a:xfrm>
            <a:off x="523061" y="885281"/>
            <a:ext cx="394805" cy="355962"/>
            <a:chOff x="5424755" y="1340768"/>
            <a:chExt cx="670560" cy="604586"/>
          </a:xfrm>
        </p:grpSpPr>
        <p:grpSp>
          <p:nvGrpSpPr>
            <p:cNvPr id="95" name="组合 94"/>
            <p:cNvGrpSpPr/>
            <p:nvPr/>
          </p:nvGrpSpPr>
          <p:grpSpPr>
            <a:xfrm>
              <a:off x="5424755" y="1340768"/>
              <a:ext cx="670560" cy="604586"/>
              <a:chOff x="3720691" y="2824413"/>
              <a:chExt cx="1341120" cy="1209172"/>
            </a:xfrm>
          </p:grpSpPr>
          <p:sp>
            <p:nvSpPr>
              <p:cNvPr id="97"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p>
                <a:endParaRPr lang="zh-CN" altLang="en-US" sz="1350"/>
              </a:p>
            </p:txBody>
          </p:sp>
          <p:sp>
            <p:nvSpPr>
              <p:cNvPr id="98"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p>
                <a:endParaRPr lang="zh-CN" altLang="en-US" sz="1350"/>
              </a:p>
            </p:txBody>
          </p:sp>
        </p:grpSp>
        <p:sp>
          <p:nvSpPr>
            <p:cNvPr id="96"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p>
              <a:endParaRPr lang="zh-CN" altLang="en-US" sz="1350"/>
            </a:p>
          </p:txBody>
        </p:sp>
      </p:grpSp>
      <p:sp>
        <p:nvSpPr>
          <p:cNvPr id="99" name="文本框 9"/>
          <p:cNvSpPr txBox="1"/>
          <p:nvPr/>
        </p:nvSpPr>
        <p:spPr>
          <a:xfrm>
            <a:off x="999490" y="895985"/>
            <a:ext cx="2821940" cy="258445"/>
          </a:xfrm>
          <a:prstGeom prst="rect">
            <a:avLst/>
          </a:prstGeom>
          <a:noFill/>
        </p:spPr>
        <p:txBody>
          <a:bodyPr wrap="square" lIns="51421" tIns="25710" rIns="51421" bIns="25710" rtlCol="0">
            <a:spAutoFit/>
          </a:bodyPr>
          <a:p>
            <a:pPr marL="0" lvl="1"/>
            <a:r>
              <a:rPr lang="zh-CN" altLang="en-US" sz="1350" dirty="0">
                <a:solidFill>
                  <a:srgbClr val="414455"/>
                </a:solidFill>
                <a:latin typeface="微软雅黑" panose="020B0503020204020204" pitchFamily="34" charset="-122"/>
                <a:ea typeface="微软雅黑" panose="020B0503020204020204" pitchFamily="34" charset="-122"/>
              </a:rPr>
              <a:t>训练</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00" name="直接连接符 99"/>
          <p:cNvCxnSpPr/>
          <p:nvPr/>
        </p:nvCxnSpPr>
        <p:spPr>
          <a:xfrm>
            <a:off x="1053786" y="1165866"/>
            <a:ext cx="6123925"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01" name="组合 100"/>
          <p:cNvGrpSpPr/>
          <p:nvPr/>
        </p:nvGrpSpPr>
        <p:grpSpPr>
          <a:xfrm>
            <a:off x="7284837" y="1068073"/>
            <a:ext cx="193989" cy="174903"/>
            <a:chOff x="3720691" y="2824413"/>
            <a:chExt cx="1341120" cy="1209172"/>
          </a:xfrm>
        </p:grpSpPr>
        <p:sp>
          <p:nvSpPr>
            <p:cNvPr id="10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p>
              <a:endParaRPr lang="zh-CN" altLang="en-US" sz="1350"/>
            </a:p>
          </p:txBody>
        </p:sp>
        <p:sp>
          <p:nvSpPr>
            <p:cNvPr id="10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p>
              <a:endParaRPr lang="zh-CN" altLang="en-US" sz="1350"/>
            </a:p>
          </p:txBody>
        </p:sp>
      </p:grpSp>
      <p:sp>
        <p:nvSpPr>
          <p:cNvPr id="8" name="文本框 7"/>
          <p:cNvSpPr txBox="1"/>
          <p:nvPr/>
        </p:nvSpPr>
        <p:spPr>
          <a:xfrm>
            <a:off x="611505" y="1414780"/>
            <a:ext cx="4690745" cy="368300"/>
          </a:xfrm>
          <a:prstGeom prst="rect">
            <a:avLst/>
          </a:prstGeom>
          <a:noFill/>
        </p:spPr>
        <p:txBody>
          <a:bodyPr wrap="square" rtlCol="0">
            <a:spAutoFit/>
          </a:bodyPr>
          <a:p>
            <a:r>
              <a:rPr lang="zh-CN"/>
              <a:t>开始训练</a:t>
            </a:r>
            <a:endParaRPr lang="zh-CN"/>
          </a:p>
        </p:txBody>
      </p:sp>
      <p:sp>
        <p:nvSpPr>
          <p:cNvPr id="3" name="文本框 2"/>
          <p:cNvSpPr txBox="1"/>
          <p:nvPr/>
        </p:nvSpPr>
        <p:spPr>
          <a:xfrm>
            <a:off x="574040" y="1880235"/>
            <a:ext cx="7995920" cy="368300"/>
          </a:xfrm>
          <a:prstGeom prst="rect">
            <a:avLst/>
          </a:prstGeom>
          <a:noFill/>
        </p:spPr>
        <p:txBody>
          <a:bodyPr wrap="square" rtlCol="0">
            <a:spAutoFit/>
          </a:bodyPr>
          <a:p>
            <a:r>
              <a:rPr lang="zh-CN" altLang="en-US"/>
              <a:t>/d/Caffe/caffe/Build/x64/Release/caffe train --solver solver.prototxt --gpu 0</a:t>
            </a:r>
            <a:endParaRPr lang="zh-CN" altLang="en-US"/>
          </a:p>
        </p:txBody>
      </p:sp>
      <p:pic>
        <p:nvPicPr>
          <p:cNvPr id="4" name="图片 3"/>
          <p:cNvPicPr>
            <a:picLocks noChangeAspect="1"/>
          </p:cNvPicPr>
          <p:nvPr/>
        </p:nvPicPr>
        <p:blipFill>
          <a:blip r:embed="rId1"/>
          <a:stretch>
            <a:fillRect/>
          </a:stretch>
        </p:blipFill>
        <p:spPr>
          <a:xfrm>
            <a:off x="459740" y="2788920"/>
            <a:ext cx="7694295" cy="420370"/>
          </a:xfrm>
          <a:prstGeom prst="rect">
            <a:avLst/>
          </a:prstGeom>
        </p:spPr>
      </p:pic>
      <p:sp>
        <p:nvSpPr>
          <p:cNvPr id="5" name="文本框 4"/>
          <p:cNvSpPr txBox="1"/>
          <p:nvPr/>
        </p:nvSpPr>
        <p:spPr>
          <a:xfrm>
            <a:off x="639445" y="3435985"/>
            <a:ext cx="4690745" cy="368300"/>
          </a:xfrm>
          <a:prstGeom prst="rect">
            <a:avLst/>
          </a:prstGeom>
          <a:noFill/>
        </p:spPr>
        <p:txBody>
          <a:bodyPr wrap="square" rtlCol="0">
            <a:spAutoFit/>
          </a:bodyPr>
          <a:p>
            <a:r>
              <a:rPr lang="zh-CN"/>
              <a:t>调用模型</a:t>
            </a:r>
            <a:endParaRPr lang="zh-CN"/>
          </a:p>
        </p:txBody>
      </p:sp>
      <p:pic>
        <p:nvPicPr>
          <p:cNvPr id="6" name="图片 5"/>
          <p:cNvPicPr>
            <a:picLocks noChangeAspect="1"/>
          </p:cNvPicPr>
          <p:nvPr/>
        </p:nvPicPr>
        <p:blipFill>
          <a:blip r:embed="rId2"/>
          <a:stretch>
            <a:fillRect/>
          </a:stretch>
        </p:blipFill>
        <p:spPr>
          <a:xfrm>
            <a:off x="574040" y="4011930"/>
            <a:ext cx="6362700" cy="594360"/>
          </a:xfrm>
          <a:prstGeom prst="rect">
            <a:avLst/>
          </a:prstGeom>
        </p:spPr>
      </p:pic>
      <p:sp>
        <p:nvSpPr>
          <p:cNvPr id="7" name="文本框 6"/>
          <p:cNvSpPr txBox="1"/>
          <p:nvPr/>
        </p:nvSpPr>
        <p:spPr>
          <a:xfrm>
            <a:off x="611505" y="2389505"/>
            <a:ext cx="4690745" cy="368300"/>
          </a:xfrm>
          <a:prstGeom prst="rect">
            <a:avLst/>
          </a:prstGeom>
          <a:noFill/>
        </p:spPr>
        <p:txBody>
          <a:bodyPr wrap="square" rtlCol="0">
            <a:spAutoFit/>
          </a:bodyPr>
          <a:p>
            <a:r>
              <a:rPr lang="zh-CN"/>
              <a:t>训练结果</a:t>
            </a:r>
            <a:endParaRPr lang="zh-CN"/>
          </a:p>
        </p:txBody>
      </p:sp>
    </p:spTree>
  </p:cSld>
  <p:clrMapOvr>
    <a:masterClrMapping/>
  </p:clrMapOvr>
  <p:transition spd="slow">
    <p:push dir="u"/>
  </p:transition>
  <p:timing>
    <p:tnLst>
      <p:par>
        <p:cTn id="1" dur="indefinite" restart="never" nodeType="tmRoot"/>
      </p:par>
    </p:tnLst>
    <p:bldLst>
      <p:bldP spid="44"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7314" y="1437748"/>
            <a:ext cx="9161314" cy="2375645"/>
          </a:xfrm>
          <a:prstGeom prst="rect">
            <a:avLst/>
          </a:prstGeom>
          <a:solidFill>
            <a:schemeClr val="tx1">
              <a:lumMod val="95000"/>
              <a:lumOff val="5000"/>
              <a:alpha val="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TextBox 7"/>
          <p:cNvSpPr>
            <a:spLocks noChangeArrowheads="1"/>
          </p:cNvSpPr>
          <p:nvPr/>
        </p:nvSpPr>
        <p:spPr bwMode="auto">
          <a:xfrm>
            <a:off x="2541401" y="2191116"/>
            <a:ext cx="4102914" cy="761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4950" b="1" dirty="0">
                <a:solidFill>
                  <a:srgbClr val="414455"/>
                </a:solidFill>
                <a:latin typeface="微软雅黑" panose="020B0503020204020204" pitchFamily="34" charset="-122"/>
                <a:ea typeface="微软雅黑" panose="020B0503020204020204" pitchFamily="34" charset="-122"/>
                <a:sym typeface="微软雅黑" panose="020B0503020204020204" pitchFamily="34" charset="-122"/>
              </a:rPr>
              <a:t>THANKS</a:t>
            </a:r>
            <a:endParaRPr lang="en-US" altLang="zh-CN" sz="4950" b="1" dirty="0">
              <a:solidFill>
                <a:srgbClr val="414455"/>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4" name="组合 23"/>
          <p:cNvGrpSpPr/>
          <p:nvPr/>
        </p:nvGrpSpPr>
        <p:grpSpPr>
          <a:xfrm>
            <a:off x="6643726" y="1978289"/>
            <a:ext cx="208734" cy="138347"/>
            <a:chOff x="9482595" y="2565731"/>
            <a:chExt cx="278384" cy="184511"/>
          </a:xfrm>
        </p:grpSpPr>
        <p:sp>
          <p:nvSpPr>
            <p:cNvPr id="22" name="椭圆 21"/>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椭圆 22"/>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cSld>
  <p:clrMapOvr>
    <a:masterClrMapping/>
  </p:clrMapOvr>
  <p:transition spd="slow">
    <p:push dir="u"/>
  </p:transition>
  <p:timing>
    <p:tnLst>
      <p:par>
        <p:cTn id="1" dur="indefinite" restart="never" nodeType="tmRoot"/>
      </p:par>
    </p:tnLst>
    <p:bldLst>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414620" y="142563"/>
            <a:ext cx="502789" cy="453321"/>
            <a:chOff x="5424755" y="1340768"/>
            <a:chExt cx="670560" cy="604586"/>
          </a:xfrm>
        </p:grpSpPr>
        <p:grpSp>
          <p:nvGrpSpPr>
            <p:cNvPr id="16" name="组合 15"/>
            <p:cNvGrpSpPr/>
            <p:nvPr/>
          </p:nvGrpSpPr>
          <p:grpSpPr>
            <a:xfrm>
              <a:off x="5424755" y="1340768"/>
              <a:ext cx="670560" cy="604586"/>
              <a:chOff x="3720691" y="2824413"/>
              <a:chExt cx="1341120" cy="1209172"/>
            </a:xfrm>
          </p:grpSpPr>
          <p:sp>
            <p:nvSpPr>
              <p:cNvPr id="18"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9"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sp>
        <p:nvSpPr>
          <p:cNvPr id="21" name="文本框 9"/>
          <p:cNvSpPr txBox="1"/>
          <p:nvPr/>
        </p:nvSpPr>
        <p:spPr>
          <a:xfrm>
            <a:off x="952500" y="231775"/>
            <a:ext cx="2281555" cy="258445"/>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OpenCV级联分类器</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8427406" y="345603"/>
            <a:ext cx="193989" cy="174903"/>
            <a:chOff x="3720691" y="2824413"/>
            <a:chExt cx="1341120" cy="1209172"/>
          </a:xfrm>
        </p:grpSpPr>
        <p:sp>
          <p:nvSpPr>
            <p:cNvPr id="24"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25"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sp>
        <p:nvSpPr>
          <p:cNvPr id="44" name="Freeform 126"/>
          <p:cNvSpPr>
            <a:spLocks noChangeAspect="1" noEditPoints="1"/>
          </p:cNvSpPr>
          <p:nvPr/>
        </p:nvSpPr>
        <p:spPr bwMode="auto">
          <a:xfrm>
            <a:off x="567694" y="263306"/>
            <a:ext cx="200874" cy="251355"/>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414455"/>
          </a:solidFill>
          <a:ln>
            <a:noFill/>
          </a:ln>
        </p:spPr>
        <p:txBody>
          <a:bodyPr vert="horz" wrap="square" lIns="68562" tIns="34281" rIns="68562" bIns="34281" numCol="1" anchor="t" anchorCtr="0" compatLnSpc="1"/>
          <a:lstStyle/>
          <a:p>
            <a:endParaRPr lang="zh-CN" altLang="en-US" sz="1350">
              <a:solidFill>
                <a:schemeClr val="tx1">
                  <a:lumMod val="65000"/>
                  <a:lumOff val="35000"/>
                </a:schemeClr>
              </a:solidFill>
              <a:latin typeface="Arial" panose="020B0604020202020204" pitchFamily="34" charset="0"/>
              <a:cs typeface="Arial" panose="020B0604020202020204" pitchFamily="34" charset="0"/>
            </a:endParaRPr>
          </a:p>
        </p:txBody>
      </p:sp>
      <p:sp>
        <p:nvSpPr>
          <p:cNvPr id="45" name="文本框 1"/>
          <p:cNvSpPr txBox="1"/>
          <p:nvPr/>
        </p:nvSpPr>
        <p:spPr>
          <a:xfrm>
            <a:off x="495275" y="771791"/>
            <a:ext cx="7016829" cy="368300"/>
          </a:xfrm>
          <a:prstGeom prst="rect">
            <a:avLst/>
          </a:prstGeom>
          <a:noFill/>
        </p:spPr>
        <p:txBody>
          <a:bodyPr wrap="square" rtlCol="0">
            <a:spAutoFit/>
          </a:bodyPr>
          <a:lstStyle/>
          <a:p>
            <a:pPr>
              <a:lnSpc>
                <a:spcPct val="120000"/>
              </a:lnSpc>
            </a:pPr>
            <a:r>
              <a:rPr lang="zh-CN" sz="1500" b="1" dirty="0" smtClean="0">
                <a:solidFill>
                  <a:schemeClr val="tx1"/>
                </a:solidFill>
                <a:latin typeface="微软雅黑" panose="020B0503020204020204" pitchFamily="34" charset="-122"/>
                <a:ea typeface="微软雅黑" panose="020B0503020204020204" pitchFamily="34" charset="-122"/>
              </a:rPr>
              <a:t>级联</a:t>
            </a:r>
            <a:r>
              <a:rPr sz="1500" b="1" dirty="0" smtClean="0">
                <a:solidFill>
                  <a:schemeClr val="tx1"/>
                </a:solidFill>
                <a:latin typeface="微软雅黑" panose="020B0503020204020204" pitchFamily="34" charset="-122"/>
                <a:ea typeface="微软雅黑" panose="020B0503020204020204" pitchFamily="34" charset="-122"/>
              </a:rPr>
              <a:t>分类器=Haar-like特征+级联</a:t>
            </a:r>
            <a:endParaRPr sz="1500" b="1" dirty="0" smtClean="0">
              <a:solidFill>
                <a:schemeClr val="tx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3491865" y="1851660"/>
            <a:ext cx="4231005" cy="2788920"/>
          </a:xfrm>
          <a:prstGeom prst="rect">
            <a:avLst/>
          </a:prstGeom>
        </p:spPr>
      </p:pic>
      <p:grpSp>
        <p:nvGrpSpPr>
          <p:cNvPr id="94" name="组合 93"/>
          <p:cNvGrpSpPr/>
          <p:nvPr/>
        </p:nvGrpSpPr>
        <p:grpSpPr>
          <a:xfrm>
            <a:off x="523061" y="1315811"/>
            <a:ext cx="394805" cy="355962"/>
            <a:chOff x="5424755" y="1340768"/>
            <a:chExt cx="670560" cy="604586"/>
          </a:xfrm>
        </p:grpSpPr>
        <p:grpSp>
          <p:nvGrpSpPr>
            <p:cNvPr id="95" name="组合 94"/>
            <p:cNvGrpSpPr/>
            <p:nvPr/>
          </p:nvGrpSpPr>
          <p:grpSpPr>
            <a:xfrm>
              <a:off x="5424755" y="1340768"/>
              <a:ext cx="670560" cy="604586"/>
              <a:chOff x="3720691" y="2824413"/>
              <a:chExt cx="1341120" cy="1209172"/>
            </a:xfrm>
          </p:grpSpPr>
          <p:sp>
            <p:nvSpPr>
              <p:cNvPr id="97"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p>
                <a:endParaRPr lang="zh-CN" altLang="en-US" sz="1350"/>
              </a:p>
            </p:txBody>
          </p:sp>
          <p:sp>
            <p:nvSpPr>
              <p:cNvPr id="98"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p>
                <a:endParaRPr lang="zh-CN" altLang="en-US" sz="1350"/>
              </a:p>
            </p:txBody>
          </p:sp>
        </p:grpSp>
        <p:sp>
          <p:nvSpPr>
            <p:cNvPr id="96"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p>
              <a:endParaRPr lang="zh-CN" altLang="en-US" sz="1350"/>
            </a:p>
          </p:txBody>
        </p:sp>
      </p:grpSp>
      <p:sp>
        <p:nvSpPr>
          <p:cNvPr id="99" name="文本框 9"/>
          <p:cNvSpPr txBox="1"/>
          <p:nvPr/>
        </p:nvSpPr>
        <p:spPr>
          <a:xfrm>
            <a:off x="999794" y="1326436"/>
            <a:ext cx="1403790" cy="258445"/>
          </a:xfrm>
          <a:prstGeom prst="rect">
            <a:avLst/>
          </a:prstGeom>
          <a:noFill/>
        </p:spPr>
        <p:txBody>
          <a:bodyPr wrap="square" lIns="51421" tIns="25710" rIns="51421" bIns="25710" rtlCol="0">
            <a:spAutoFit/>
          </a:bodyPr>
          <a:p>
            <a:pPr marL="0" lvl="1"/>
            <a:r>
              <a:rPr sz="1350" dirty="0">
                <a:solidFill>
                  <a:srgbClr val="414455"/>
                </a:solidFill>
                <a:latin typeface="微软雅黑" panose="020B0503020204020204" pitchFamily="34" charset="-122"/>
                <a:ea typeface="微软雅黑" panose="020B0503020204020204" pitchFamily="34" charset="-122"/>
              </a:rPr>
              <a:t>Haar-like特征</a:t>
            </a:r>
            <a:endParaRPr sz="1350" dirty="0">
              <a:solidFill>
                <a:srgbClr val="414455"/>
              </a:solidFill>
              <a:latin typeface="微软雅黑" panose="020B0503020204020204" pitchFamily="34" charset="-122"/>
              <a:ea typeface="微软雅黑" panose="020B0503020204020204" pitchFamily="34" charset="-122"/>
            </a:endParaRPr>
          </a:p>
        </p:txBody>
      </p:sp>
      <p:cxnSp>
        <p:nvCxnSpPr>
          <p:cNvPr id="100" name="直接连接符 99"/>
          <p:cNvCxnSpPr/>
          <p:nvPr/>
        </p:nvCxnSpPr>
        <p:spPr>
          <a:xfrm>
            <a:off x="1053786" y="1596396"/>
            <a:ext cx="6123925"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01" name="组合 100"/>
          <p:cNvGrpSpPr/>
          <p:nvPr/>
        </p:nvGrpSpPr>
        <p:grpSpPr>
          <a:xfrm>
            <a:off x="7284837" y="1498603"/>
            <a:ext cx="193989" cy="174903"/>
            <a:chOff x="3720691" y="2824413"/>
            <a:chExt cx="1341120" cy="1209172"/>
          </a:xfrm>
        </p:grpSpPr>
        <p:sp>
          <p:nvSpPr>
            <p:cNvPr id="10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p>
              <a:endParaRPr lang="zh-CN" altLang="en-US" sz="1350"/>
            </a:p>
          </p:txBody>
        </p:sp>
        <p:sp>
          <p:nvSpPr>
            <p:cNvPr id="10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p>
              <a:endParaRPr lang="zh-CN" altLang="en-US" sz="1350"/>
            </a:p>
          </p:txBody>
        </p:sp>
      </p:grpSp>
      <p:sp>
        <p:nvSpPr>
          <p:cNvPr id="8" name="文本框 7"/>
          <p:cNvSpPr txBox="1"/>
          <p:nvPr/>
        </p:nvSpPr>
        <p:spPr>
          <a:xfrm>
            <a:off x="539115" y="2279650"/>
            <a:ext cx="2759075" cy="58356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特征值=白色区域像素之和-黑色区域像素之和</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bldLst>
      <p:bldP spid="44" grpId="0" bldLvl="0" animBg="1"/>
      <p:bldP spid="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414620" y="142563"/>
            <a:ext cx="502789" cy="453321"/>
            <a:chOff x="5424755" y="1340768"/>
            <a:chExt cx="670560" cy="604586"/>
          </a:xfrm>
        </p:grpSpPr>
        <p:grpSp>
          <p:nvGrpSpPr>
            <p:cNvPr id="16" name="组合 15"/>
            <p:cNvGrpSpPr/>
            <p:nvPr/>
          </p:nvGrpSpPr>
          <p:grpSpPr>
            <a:xfrm>
              <a:off x="5424755" y="1340768"/>
              <a:ext cx="670560" cy="604586"/>
              <a:chOff x="3720691" y="2824413"/>
              <a:chExt cx="1341120" cy="1209172"/>
            </a:xfrm>
          </p:grpSpPr>
          <p:sp>
            <p:nvSpPr>
              <p:cNvPr id="18"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9"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sp>
        <p:nvSpPr>
          <p:cNvPr id="21" name="文本框 9"/>
          <p:cNvSpPr txBox="1"/>
          <p:nvPr/>
        </p:nvSpPr>
        <p:spPr>
          <a:xfrm>
            <a:off x="952500" y="231775"/>
            <a:ext cx="2281555" cy="258445"/>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OpenCV级联分类器</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8427406" y="345603"/>
            <a:ext cx="193989" cy="174903"/>
            <a:chOff x="3720691" y="2824413"/>
            <a:chExt cx="1341120" cy="1209172"/>
          </a:xfrm>
        </p:grpSpPr>
        <p:sp>
          <p:nvSpPr>
            <p:cNvPr id="24"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25"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sp>
        <p:nvSpPr>
          <p:cNvPr id="44" name="Freeform 126"/>
          <p:cNvSpPr>
            <a:spLocks noChangeAspect="1" noEditPoints="1"/>
          </p:cNvSpPr>
          <p:nvPr/>
        </p:nvSpPr>
        <p:spPr bwMode="auto">
          <a:xfrm>
            <a:off x="567694" y="263306"/>
            <a:ext cx="200874" cy="251355"/>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414455"/>
          </a:solidFill>
          <a:ln>
            <a:noFill/>
          </a:ln>
        </p:spPr>
        <p:txBody>
          <a:bodyPr vert="horz" wrap="square" lIns="68562" tIns="34281" rIns="68562" bIns="34281" numCol="1" anchor="t" anchorCtr="0" compatLnSpc="1"/>
          <a:lstStyle/>
          <a:p>
            <a:endParaRPr lang="zh-CN" altLang="en-US" sz="1350">
              <a:solidFill>
                <a:schemeClr val="tx1">
                  <a:lumMod val="65000"/>
                  <a:lumOff val="35000"/>
                </a:schemeClr>
              </a:solidFill>
              <a:latin typeface="Arial" panose="020B0604020202020204" pitchFamily="34" charset="0"/>
              <a:cs typeface="Arial" panose="020B0604020202020204" pitchFamily="34" charset="0"/>
            </a:endParaRPr>
          </a:p>
        </p:txBody>
      </p:sp>
      <p:grpSp>
        <p:nvGrpSpPr>
          <p:cNvPr id="94" name="组合 93"/>
          <p:cNvGrpSpPr/>
          <p:nvPr/>
        </p:nvGrpSpPr>
        <p:grpSpPr>
          <a:xfrm>
            <a:off x="523061" y="885281"/>
            <a:ext cx="394805" cy="355962"/>
            <a:chOff x="5424755" y="1340768"/>
            <a:chExt cx="670560" cy="604586"/>
          </a:xfrm>
        </p:grpSpPr>
        <p:grpSp>
          <p:nvGrpSpPr>
            <p:cNvPr id="95" name="组合 94"/>
            <p:cNvGrpSpPr/>
            <p:nvPr/>
          </p:nvGrpSpPr>
          <p:grpSpPr>
            <a:xfrm>
              <a:off x="5424755" y="1340768"/>
              <a:ext cx="670560" cy="604586"/>
              <a:chOff x="3720691" y="2824413"/>
              <a:chExt cx="1341120" cy="1209172"/>
            </a:xfrm>
          </p:grpSpPr>
          <p:sp>
            <p:nvSpPr>
              <p:cNvPr id="97"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p>
                <a:endParaRPr lang="zh-CN" altLang="en-US" sz="1350"/>
              </a:p>
            </p:txBody>
          </p:sp>
          <p:sp>
            <p:nvSpPr>
              <p:cNvPr id="98"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p>
                <a:endParaRPr lang="zh-CN" altLang="en-US" sz="1350"/>
              </a:p>
            </p:txBody>
          </p:sp>
        </p:grpSp>
        <p:sp>
          <p:nvSpPr>
            <p:cNvPr id="96"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p>
              <a:endParaRPr lang="zh-CN" altLang="en-US" sz="1350"/>
            </a:p>
          </p:txBody>
        </p:sp>
      </p:grpSp>
      <p:sp>
        <p:nvSpPr>
          <p:cNvPr id="99" name="文本框 9"/>
          <p:cNvSpPr txBox="1"/>
          <p:nvPr/>
        </p:nvSpPr>
        <p:spPr>
          <a:xfrm>
            <a:off x="999794" y="895906"/>
            <a:ext cx="1403790" cy="258445"/>
          </a:xfrm>
          <a:prstGeom prst="rect">
            <a:avLst/>
          </a:prstGeom>
          <a:noFill/>
        </p:spPr>
        <p:txBody>
          <a:bodyPr wrap="square" lIns="51421" tIns="25710" rIns="51421" bIns="25710" rtlCol="0">
            <a:spAutoFit/>
          </a:bodyPr>
          <a:p>
            <a:pPr marL="0" lvl="1"/>
            <a:r>
              <a:rPr lang="zh-CN" sz="1350" dirty="0">
                <a:solidFill>
                  <a:srgbClr val="414455"/>
                </a:solidFill>
                <a:latin typeface="微软雅黑" panose="020B0503020204020204" pitchFamily="34" charset="-122"/>
                <a:ea typeface="微软雅黑" panose="020B0503020204020204" pitchFamily="34" charset="-122"/>
              </a:rPr>
              <a:t>级联</a:t>
            </a:r>
            <a:endParaRPr lang="zh-CN" sz="1350" dirty="0">
              <a:solidFill>
                <a:srgbClr val="414455"/>
              </a:solidFill>
              <a:latin typeface="微软雅黑" panose="020B0503020204020204" pitchFamily="34" charset="-122"/>
              <a:ea typeface="微软雅黑" panose="020B0503020204020204" pitchFamily="34" charset="-122"/>
            </a:endParaRPr>
          </a:p>
        </p:txBody>
      </p:sp>
      <p:cxnSp>
        <p:nvCxnSpPr>
          <p:cNvPr id="100" name="直接连接符 99"/>
          <p:cNvCxnSpPr/>
          <p:nvPr/>
        </p:nvCxnSpPr>
        <p:spPr>
          <a:xfrm>
            <a:off x="1053786" y="1165866"/>
            <a:ext cx="6123925"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01" name="组合 100"/>
          <p:cNvGrpSpPr/>
          <p:nvPr/>
        </p:nvGrpSpPr>
        <p:grpSpPr>
          <a:xfrm>
            <a:off x="7284837" y="1068073"/>
            <a:ext cx="193989" cy="174903"/>
            <a:chOff x="3720691" y="2824413"/>
            <a:chExt cx="1341120" cy="1209172"/>
          </a:xfrm>
        </p:grpSpPr>
        <p:sp>
          <p:nvSpPr>
            <p:cNvPr id="10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p>
              <a:endParaRPr lang="zh-CN" altLang="en-US" sz="1350"/>
            </a:p>
          </p:txBody>
        </p:sp>
        <p:sp>
          <p:nvSpPr>
            <p:cNvPr id="10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p>
              <a:endParaRPr lang="zh-CN" altLang="en-US" sz="1350"/>
            </a:p>
          </p:txBody>
        </p:sp>
      </p:grpSp>
      <p:pic>
        <p:nvPicPr>
          <p:cNvPr id="4" name="图片 3" descr="未命名文件 (3)"/>
          <p:cNvPicPr>
            <a:picLocks noChangeAspect="1"/>
          </p:cNvPicPr>
          <p:nvPr/>
        </p:nvPicPr>
        <p:blipFill>
          <a:blip r:embed="rId1"/>
          <a:stretch>
            <a:fillRect/>
          </a:stretch>
        </p:blipFill>
        <p:spPr>
          <a:xfrm>
            <a:off x="323215" y="1273810"/>
            <a:ext cx="5591175" cy="3829050"/>
          </a:xfrm>
          <a:prstGeom prst="rect">
            <a:avLst/>
          </a:prstGeom>
        </p:spPr>
      </p:pic>
    </p:spTree>
  </p:cSld>
  <p:clrMapOvr>
    <a:masterClrMapping/>
  </p:clrMapOvr>
  <p:transition spd="slow">
    <p:push dir="u"/>
  </p:transition>
  <p:timing>
    <p:tnLst>
      <p:par>
        <p:cTn id="1" dur="indefinite" restart="never" nodeType="tmRoot"/>
      </p:par>
    </p:tnLst>
    <p:bldLst>
      <p:bldP spid="44"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414620" y="142563"/>
            <a:ext cx="502789" cy="453321"/>
            <a:chOff x="5424755" y="1340768"/>
            <a:chExt cx="670560" cy="604586"/>
          </a:xfrm>
        </p:grpSpPr>
        <p:grpSp>
          <p:nvGrpSpPr>
            <p:cNvPr id="16" name="组合 15"/>
            <p:cNvGrpSpPr/>
            <p:nvPr/>
          </p:nvGrpSpPr>
          <p:grpSpPr>
            <a:xfrm>
              <a:off x="5424755" y="1340768"/>
              <a:ext cx="670560" cy="604586"/>
              <a:chOff x="3720691" y="2824413"/>
              <a:chExt cx="1341120" cy="1209172"/>
            </a:xfrm>
          </p:grpSpPr>
          <p:sp>
            <p:nvSpPr>
              <p:cNvPr id="18"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9"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sp>
        <p:nvSpPr>
          <p:cNvPr id="21" name="文本框 9"/>
          <p:cNvSpPr txBox="1"/>
          <p:nvPr/>
        </p:nvSpPr>
        <p:spPr>
          <a:xfrm>
            <a:off x="952500" y="231775"/>
            <a:ext cx="2281555" cy="258445"/>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OpenCV级联分类器</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8427406" y="345603"/>
            <a:ext cx="193989" cy="174903"/>
            <a:chOff x="3720691" y="2824413"/>
            <a:chExt cx="1341120" cy="1209172"/>
          </a:xfrm>
        </p:grpSpPr>
        <p:sp>
          <p:nvSpPr>
            <p:cNvPr id="24"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25"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sp>
        <p:nvSpPr>
          <p:cNvPr id="44" name="Freeform 126"/>
          <p:cNvSpPr>
            <a:spLocks noChangeAspect="1" noEditPoints="1"/>
          </p:cNvSpPr>
          <p:nvPr/>
        </p:nvSpPr>
        <p:spPr bwMode="auto">
          <a:xfrm>
            <a:off x="567694" y="263306"/>
            <a:ext cx="200874" cy="251355"/>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414455"/>
          </a:solidFill>
          <a:ln>
            <a:noFill/>
          </a:ln>
        </p:spPr>
        <p:txBody>
          <a:bodyPr vert="horz" wrap="square" lIns="68562" tIns="34281" rIns="68562" bIns="34281" numCol="1" anchor="t" anchorCtr="0" compatLnSpc="1"/>
          <a:lstStyle/>
          <a:p>
            <a:endParaRPr lang="zh-CN" altLang="en-US" sz="1350">
              <a:solidFill>
                <a:schemeClr val="tx1">
                  <a:lumMod val="65000"/>
                  <a:lumOff val="35000"/>
                </a:schemeClr>
              </a:solidFill>
              <a:latin typeface="Arial" panose="020B0604020202020204" pitchFamily="34" charset="0"/>
              <a:cs typeface="Arial" panose="020B0604020202020204" pitchFamily="34" charset="0"/>
            </a:endParaRPr>
          </a:p>
        </p:txBody>
      </p:sp>
      <p:grpSp>
        <p:nvGrpSpPr>
          <p:cNvPr id="94" name="组合 93"/>
          <p:cNvGrpSpPr/>
          <p:nvPr/>
        </p:nvGrpSpPr>
        <p:grpSpPr>
          <a:xfrm>
            <a:off x="523061" y="885281"/>
            <a:ext cx="394805" cy="355962"/>
            <a:chOff x="5424755" y="1340768"/>
            <a:chExt cx="670560" cy="604586"/>
          </a:xfrm>
        </p:grpSpPr>
        <p:grpSp>
          <p:nvGrpSpPr>
            <p:cNvPr id="95" name="组合 94"/>
            <p:cNvGrpSpPr/>
            <p:nvPr/>
          </p:nvGrpSpPr>
          <p:grpSpPr>
            <a:xfrm>
              <a:off x="5424755" y="1340768"/>
              <a:ext cx="670560" cy="604586"/>
              <a:chOff x="3720691" y="2824413"/>
              <a:chExt cx="1341120" cy="1209172"/>
            </a:xfrm>
          </p:grpSpPr>
          <p:sp>
            <p:nvSpPr>
              <p:cNvPr id="97"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p>
                <a:endParaRPr lang="zh-CN" altLang="en-US" sz="1350"/>
              </a:p>
            </p:txBody>
          </p:sp>
          <p:sp>
            <p:nvSpPr>
              <p:cNvPr id="98"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p>
                <a:endParaRPr lang="zh-CN" altLang="en-US" sz="1350"/>
              </a:p>
            </p:txBody>
          </p:sp>
        </p:grpSp>
        <p:sp>
          <p:nvSpPr>
            <p:cNvPr id="96"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p>
              <a:endParaRPr lang="zh-CN" altLang="en-US" sz="1350"/>
            </a:p>
          </p:txBody>
        </p:sp>
      </p:grpSp>
      <p:sp>
        <p:nvSpPr>
          <p:cNvPr id="99" name="文本框 9"/>
          <p:cNvSpPr txBox="1"/>
          <p:nvPr/>
        </p:nvSpPr>
        <p:spPr>
          <a:xfrm>
            <a:off x="999490" y="895985"/>
            <a:ext cx="2821940" cy="258445"/>
          </a:xfrm>
          <a:prstGeom prst="rect">
            <a:avLst/>
          </a:prstGeom>
          <a:noFill/>
        </p:spPr>
        <p:txBody>
          <a:bodyPr wrap="square" lIns="51421" tIns="25710" rIns="51421" bIns="25710" rtlCol="0">
            <a:spAutoFit/>
          </a:bodyPr>
          <a:p>
            <a:pPr marL="0" lvl="1"/>
            <a:r>
              <a:rPr lang="zh-CN" sz="1350" dirty="0">
                <a:solidFill>
                  <a:srgbClr val="414455"/>
                </a:solidFill>
                <a:latin typeface="微软雅黑" panose="020B0503020204020204" pitchFamily="34" charset="-122"/>
                <a:ea typeface="微软雅黑" panose="020B0503020204020204" pitchFamily="34" charset="-122"/>
              </a:rPr>
              <a:t>滑动窗口</a:t>
            </a:r>
            <a:r>
              <a:rPr lang="en-US" altLang="zh-CN" sz="1350" dirty="0">
                <a:solidFill>
                  <a:srgbClr val="414455"/>
                </a:solidFill>
                <a:latin typeface="微软雅黑" panose="020B0503020204020204" pitchFamily="34" charset="-122"/>
                <a:ea typeface="微软雅黑" panose="020B0503020204020204" pitchFamily="34" charset="-122"/>
              </a:rPr>
              <a:t>+</a:t>
            </a:r>
            <a:r>
              <a:rPr lang="zh-CN" altLang="en-US" sz="1350" dirty="0">
                <a:solidFill>
                  <a:srgbClr val="414455"/>
                </a:solidFill>
                <a:latin typeface="微软雅黑" panose="020B0503020204020204" pitchFamily="34" charset="-122"/>
                <a:ea typeface="微软雅黑" panose="020B0503020204020204" pitchFamily="34" charset="-122"/>
              </a:rPr>
              <a:t>多尺度检测</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00" name="直接连接符 99"/>
          <p:cNvCxnSpPr/>
          <p:nvPr/>
        </p:nvCxnSpPr>
        <p:spPr>
          <a:xfrm>
            <a:off x="1053786" y="1165866"/>
            <a:ext cx="6123925"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01" name="组合 100"/>
          <p:cNvGrpSpPr/>
          <p:nvPr/>
        </p:nvGrpSpPr>
        <p:grpSpPr>
          <a:xfrm>
            <a:off x="7284837" y="1068073"/>
            <a:ext cx="193989" cy="174903"/>
            <a:chOff x="3720691" y="2824413"/>
            <a:chExt cx="1341120" cy="1209172"/>
          </a:xfrm>
        </p:grpSpPr>
        <p:sp>
          <p:nvSpPr>
            <p:cNvPr id="10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p>
              <a:endParaRPr lang="zh-CN" altLang="en-US" sz="1350"/>
            </a:p>
          </p:txBody>
        </p:sp>
        <p:sp>
          <p:nvSpPr>
            <p:cNvPr id="10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p>
              <a:endParaRPr lang="zh-CN" altLang="en-US" sz="1350"/>
            </a:p>
          </p:txBody>
        </p:sp>
      </p:grpSp>
      <p:pic>
        <p:nvPicPr>
          <p:cNvPr id="2" name="图片 1"/>
          <p:cNvPicPr>
            <a:picLocks noChangeAspect="1"/>
          </p:cNvPicPr>
          <p:nvPr/>
        </p:nvPicPr>
        <p:blipFill>
          <a:blip r:embed="rId1"/>
          <a:stretch>
            <a:fillRect/>
          </a:stretch>
        </p:blipFill>
        <p:spPr>
          <a:xfrm>
            <a:off x="2987675" y="1564005"/>
            <a:ext cx="5575935" cy="2616200"/>
          </a:xfrm>
          <a:prstGeom prst="rect">
            <a:avLst/>
          </a:prstGeom>
        </p:spPr>
      </p:pic>
      <p:sp>
        <p:nvSpPr>
          <p:cNvPr id="5" name="文本框 4"/>
          <p:cNvSpPr txBox="1"/>
          <p:nvPr/>
        </p:nvSpPr>
        <p:spPr>
          <a:xfrm>
            <a:off x="394970" y="1635760"/>
            <a:ext cx="2668905" cy="2584450"/>
          </a:xfrm>
          <a:prstGeom prst="rect">
            <a:avLst/>
          </a:prstGeom>
          <a:noFill/>
        </p:spPr>
        <p:txBody>
          <a:bodyPr wrap="square" rtlCol="0">
            <a:spAutoFit/>
          </a:bodyPr>
          <a:p>
            <a:r>
              <a:rPr lang="zh-CN" altLang="en-US"/>
              <a:t>OpenCV是采取逐步缩小检测图片的方式，如图所示，最先检测的图片是底部那张大图。</a:t>
            </a:r>
            <a:endParaRPr lang="zh-CN" altLang="en-US"/>
          </a:p>
          <a:p>
            <a:r>
              <a:rPr lang="zh-CN" altLang="en-US"/>
              <a:t>对应每张图，级联分类器的大小固定的检测窗口器开始遍历图像，以便在图像找到位置不同的目标。</a:t>
            </a:r>
            <a:endParaRPr lang="zh-CN" altLang="en-US"/>
          </a:p>
        </p:txBody>
      </p:sp>
    </p:spTree>
  </p:cSld>
  <p:clrMapOvr>
    <a:masterClrMapping/>
  </p:clrMapOvr>
  <p:transition spd="slow">
    <p:push dir="u"/>
  </p:transition>
  <p:timing>
    <p:tnLst>
      <p:par>
        <p:cTn id="1" dur="indefinite" restart="never" nodeType="tmRoot"/>
      </p:par>
    </p:tnLst>
    <p:bldLst>
      <p:bldP spid="44"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414620" y="142563"/>
            <a:ext cx="502789" cy="453321"/>
            <a:chOff x="5424755" y="1340768"/>
            <a:chExt cx="670560" cy="604586"/>
          </a:xfrm>
        </p:grpSpPr>
        <p:grpSp>
          <p:nvGrpSpPr>
            <p:cNvPr id="16" name="组合 15"/>
            <p:cNvGrpSpPr/>
            <p:nvPr/>
          </p:nvGrpSpPr>
          <p:grpSpPr>
            <a:xfrm>
              <a:off x="5424755" y="1340768"/>
              <a:ext cx="670560" cy="604586"/>
              <a:chOff x="3720691" y="2824413"/>
              <a:chExt cx="1341120" cy="1209172"/>
            </a:xfrm>
          </p:grpSpPr>
          <p:sp>
            <p:nvSpPr>
              <p:cNvPr id="18"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9"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sp>
        <p:nvSpPr>
          <p:cNvPr id="21" name="文本框 9"/>
          <p:cNvSpPr txBox="1"/>
          <p:nvPr/>
        </p:nvSpPr>
        <p:spPr>
          <a:xfrm>
            <a:off x="952500" y="231775"/>
            <a:ext cx="2281555" cy="258445"/>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OpenCV级联分类器</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8427406" y="345603"/>
            <a:ext cx="193989" cy="174903"/>
            <a:chOff x="3720691" y="2824413"/>
            <a:chExt cx="1341120" cy="1209172"/>
          </a:xfrm>
        </p:grpSpPr>
        <p:sp>
          <p:nvSpPr>
            <p:cNvPr id="24"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25"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sp>
        <p:nvSpPr>
          <p:cNvPr id="44" name="Freeform 126"/>
          <p:cNvSpPr>
            <a:spLocks noChangeAspect="1" noEditPoints="1"/>
          </p:cNvSpPr>
          <p:nvPr/>
        </p:nvSpPr>
        <p:spPr bwMode="auto">
          <a:xfrm>
            <a:off x="567694" y="263306"/>
            <a:ext cx="200874" cy="251355"/>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414455"/>
          </a:solidFill>
          <a:ln>
            <a:noFill/>
          </a:ln>
        </p:spPr>
        <p:txBody>
          <a:bodyPr vert="horz" wrap="square" lIns="68562" tIns="34281" rIns="68562" bIns="34281" numCol="1" anchor="t" anchorCtr="0" compatLnSpc="1"/>
          <a:lstStyle/>
          <a:p>
            <a:endParaRPr lang="zh-CN" altLang="en-US" sz="1350">
              <a:solidFill>
                <a:schemeClr val="tx1">
                  <a:lumMod val="65000"/>
                  <a:lumOff val="35000"/>
                </a:schemeClr>
              </a:solidFill>
              <a:latin typeface="Arial" panose="020B0604020202020204" pitchFamily="34" charset="0"/>
              <a:cs typeface="Arial" panose="020B0604020202020204" pitchFamily="34" charset="0"/>
            </a:endParaRPr>
          </a:p>
        </p:txBody>
      </p:sp>
      <p:grpSp>
        <p:nvGrpSpPr>
          <p:cNvPr id="94" name="组合 93"/>
          <p:cNvGrpSpPr/>
          <p:nvPr/>
        </p:nvGrpSpPr>
        <p:grpSpPr>
          <a:xfrm>
            <a:off x="523061" y="885281"/>
            <a:ext cx="394805" cy="355962"/>
            <a:chOff x="5424755" y="1340768"/>
            <a:chExt cx="670560" cy="604586"/>
          </a:xfrm>
        </p:grpSpPr>
        <p:grpSp>
          <p:nvGrpSpPr>
            <p:cNvPr id="95" name="组合 94"/>
            <p:cNvGrpSpPr/>
            <p:nvPr/>
          </p:nvGrpSpPr>
          <p:grpSpPr>
            <a:xfrm>
              <a:off x="5424755" y="1340768"/>
              <a:ext cx="670560" cy="604586"/>
              <a:chOff x="3720691" y="2824413"/>
              <a:chExt cx="1341120" cy="1209172"/>
            </a:xfrm>
          </p:grpSpPr>
          <p:sp>
            <p:nvSpPr>
              <p:cNvPr id="97"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p>
                <a:endParaRPr lang="zh-CN" altLang="en-US" sz="1350"/>
              </a:p>
            </p:txBody>
          </p:sp>
          <p:sp>
            <p:nvSpPr>
              <p:cNvPr id="98"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p>
                <a:endParaRPr lang="zh-CN" altLang="en-US" sz="1350"/>
              </a:p>
            </p:txBody>
          </p:sp>
        </p:grpSp>
        <p:sp>
          <p:nvSpPr>
            <p:cNvPr id="96"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p>
              <a:endParaRPr lang="zh-CN" altLang="en-US" sz="1350"/>
            </a:p>
          </p:txBody>
        </p:sp>
      </p:grpSp>
      <p:sp>
        <p:nvSpPr>
          <p:cNvPr id="99" name="文本框 9"/>
          <p:cNvSpPr txBox="1"/>
          <p:nvPr/>
        </p:nvSpPr>
        <p:spPr>
          <a:xfrm>
            <a:off x="999490" y="895985"/>
            <a:ext cx="2821940" cy="258445"/>
          </a:xfrm>
          <a:prstGeom prst="rect">
            <a:avLst/>
          </a:prstGeom>
          <a:noFill/>
        </p:spPr>
        <p:txBody>
          <a:bodyPr wrap="square" lIns="51421" tIns="25710" rIns="51421" bIns="25710" rtlCol="0">
            <a:spAutoFit/>
          </a:bodyPr>
          <a:p>
            <a:pPr marL="0" lvl="1"/>
            <a:r>
              <a:rPr lang="zh-CN" altLang="en-US" sz="1350" dirty="0">
                <a:solidFill>
                  <a:srgbClr val="414455"/>
                </a:solidFill>
                <a:latin typeface="微软雅黑" panose="020B0503020204020204" pitchFamily="34" charset="-122"/>
                <a:ea typeface="微软雅黑" panose="020B0503020204020204" pitchFamily="34" charset="-122"/>
              </a:rPr>
              <a:t>训练</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00" name="直接连接符 99"/>
          <p:cNvCxnSpPr/>
          <p:nvPr/>
        </p:nvCxnSpPr>
        <p:spPr>
          <a:xfrm>
            <a:off x="1053786" y="1165866"/>
            <a:ext cx="6123925"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01" name="组合 100"/>
          <p:cNvGrpSpPr/>
          <p:nvPr/>
        </p:nvGrpSpPr>
        <p:grpSpPr>
          <a:xfrm>
            <a:off x="7284837" y="1068073"/>
            <a:ext cx="193989" cy="174903"/>
            <a:chOff x="3720691" y="2824413"/>
            <a:chExt cx="1341120" cy="1209172"/>
          </a:xfrm>
        </p:grpSpPr>
        <p:sp>
          <p:nvSpPr>
            <p:cNvPr id="10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p>
              <a:endParaRPr lang="zh-CN" altLang="en-US" sz="1350"/>
            </a:p>
          </p:txBody>
        </p:sp>
        <p:sp>
          <p:nvSpPr>
            <p:cNvPr id="10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p>
              <a:endParaRPr lang="zh-CN" altLang="en-US" sz="1350"/>
            </a:p>
          </p:txBody>
        </p:sp>
      </p:grpSp>
      <p:sp>
        <p:nvSpPr>
          <p:cNvPr id="5" name="文本框 4"/>
          <p:cNvSpPr txBox="1"/>
          <p:nvPr/>
        </p:nvSpPr>
        <p:spPr>
          <a:xfrm>
            <a:off x="394970" y="1635760"/>
            <a:ext cx="4881880" cy="2030095"/>
          </a:xfrm>
          <a:prstGeom prst="rect">
            <a:avLst/>
          </a:prstGeom>
          <a:noFill/>
        </p:spPr>
        <p:txBody>
          <a:bodyPr wrap="square" rtlCol="0">
            <a:spAutoFit/>
          </a:bodyPr>
          <a:p>
            <a:r>
              <a:rPr lang="en-US" altLang="zh-CN">
                <a:sym typeface="+mn-ea"/>
              </a:rPr>
              <a:t>positive\nagative</a:t>
            </a:r>
            <a:r>
              <a:rPr lang="zh-CN" altLang="en-US">
                <a:sym typeface="+mn-ea"/>
              </a:rPr>
              <a:t>文件夹：分别存放车牌图片和不带车牌的图片</a:t>
            </a:r>
            <a:endParaRPr lang="zh-CN" altLang="en-US"/>
          </a:p>
          <a:p>
            <a:r>
              <a:rPr lang="en-US" altLang="zh-CN">
                <a:sym typeface="+mn-ea"/>
              </a:rPr>
              <a:t>positive.txt\negative.txt </a:t>
            </a:r>
            <a:r>
              <a:rPr lang="zh-CN" altLang="en-US">
                <a:sym typeface="+mn-ea"/>
              </a:rPr>
              <a:t>：图片的描述信息</a:t>
            </a:r>
            <a:r>
              <a:rPr lang="en-US" altLang="zh-CN">
                <a:sym typeface="+mn-ea"/>
              </a:rPr>
              <a:t>(</a:t>
            </a:r>
            <a:r>
              <a:rPr lang="zh-CN" altLang="en-US">
                <a:sym typeface="+mn-ea"/>
              </a:rPr>
              <a:t>名称、大小</a:t>
            </a:r>
            <a:r>
              <a:rPr lang="en-US" altLang="zh-CN">
                <a:sym typeface="+mn-ea"/>
              </a:rPr>
              <a:t>)</a:t>
            </a:r>
            <a:endParaRPr lang="zh-CN" altLang="en-US"/>
          </a:p>
          <a:p>
            <a:r>
              <a:rPr lang="en-US" altLang="zh-CN">
                <a:sym typeface="+mn-ea"/>
              </a:rPr>
              <a:t>opencv_createsample.exe </a:t>
            </a:r>
            <a:r>
              <a:rPr lang="zh-CN" altLang="en-US">
                <a:sym typeface="+mn-ea"/>
              </a:rPr>
              <a:t>：生成正样本</a:t>
            </a:r>
            <a:r>
              <a:rPr lang="en-US" altLang="zh-CN">
                <a:sym typeface="+mn-ea"/>
              </a:rPr>
              <a:t>pos.vec</a:t>
            </a:r>
            <a:endParaRPr lang="zh-CN" altLang="en-US"/>
          </a:p>
          <a:p>
            <a:r>
              <a:rPr lang="en-US" altLang="zh-CN">
                <a:sym typeface="+mn-ea"/>
              </a:rPr>
              <a:t>opencv_traincascade.exe </a:t>
            </a:r>
            <a:r>
              <a:rPr lang="zh-CN" altLang="en-US">
                <a:sym typeface="+mn-ea"/>
              </a:rPr>
              <a:t>：训练应用程序</a:t>
            </a:r>
            <a:endParaRPr lang="zh-CN" altLang="en-US"/>
          </a:p>
          <a:p>
            <a:r>
              <a:rPr lang="en-US" altLang="zh-CN">
                <a:sym typeface="+mn-ea"/>
              </a:rPr>
              <a:t>cascade.xml</a:t>
            </a:r>
            <a:r>
              <a:rPr lang="zh-CN" altLang="en-US">
                <a:sym typeface="+mn-ea"/>
              </a:rPr>
              <a:t>：最终生成的目标检测器</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5579745" y="1419860"/>
            <a:ext cx="2783840" cy="3627120"/>
          </a:xfrm>
          <a:prstGeom prst="rect">
            <a:avLst/>
          </a:prstGeom>
        </p:spPr>
      </p:pic>
    </p:spTree>
  </p:cSld>
  <p:clrMapOvr>
    <a:masterClrMapping/>
  </p:clrMapOvr>
  <p:transition spd="slow">
    <p:push dir="u"/>
  </p:transition>
  <p:timing>
    <p:tnLst>
      <p:par>
        <p:cTn id="1" dur="indefinite" restart="never" nodeType="tmRoot"/>
      </p:par>
    </p:tnLst>
    <p:bldLst>
      <p:bldP spid="44"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414620" y="142563"/>
            <a:ext cx="502789" cy="453321"/>
            <a:chOff x="5424755" y="1340768"/>
            <a:chExt cx="670560" cy="604586"/>
          </a:xfrm>
        </p:grpSpPr>
        <p:grpSp>
          <p:nvGrpSpPr>
            <p:cNvPr id="16" name="组合 15"/>
            <p:cNvGrpSpPr/>
            <p:nvPr/>
          </p:nvGrpSpPr>
          <p:grpSpPr>
            <a:xfrm>
              <a:off x="5424755" y="1340768"/>
              <a:ext cx="670560" cy="604586"/>
              <a:chOff x="3720691" y="2824413"/>
              <a:chExt cx="1341120" cy="1209172"/>
            </a:xfrm>
          </p:grpSpPr>
          <p:sp>
            <p:nvSpPr>
              <p:cNvPr id="18"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9"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sp>
        <p:nvSpPr>
          <p:cNvPr id="21" name="文本框 9"/>
          <p:cNvSpPr txBox="1"/>
          <p:nvPr/>
        </p:nvSpPr>
        <p:spPr>
          <a:xfrm>
            <a:off x="952500" y="231775"/>
            <a:ext cx="2281555" cy="258445"/>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OpenCV级联分类器</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8427406" y="345603"/>
            <a:ext cx="193989" cy="174903"/>
            <a:chOff x="3720691" y="2824413"/>
            <a:chExt cx="1341120" cy="1209172"/>
          </a:xfrm>
        </p:grpSpPr>
        <p:sp>
          <p:nvSpPr>
            <p:cNvPr id="24"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25"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sp>
        <p:nvSpPr>
          <p:cNvPr id="44" name="Freeform 126"/>
          <p:cNvSpPr>
            <a:spLocks noChangeAspect="1" noEditPoints="1"/>
          </p:cNvSpPr>
          <p:nvPr/>
        </p:nvSpPr>
        <p:spPr bwMode="auto">
          <a:xfrm>
            <a:off x="567694" y="263306"/>
            <a:ext cx="200874" cy="251355"/>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414455"/>
          </a:solidFill>
          <a:ln>
            <a:noFill/>
          </a:ln>
        </p:spPr>
        <p:txBody>
          <a:bodyPr vert="horz" wrap="square" lIns="68562" tIns="34281" rIns="68562" bIns="34281" numCol="1" anchor="t" anchorCtr="0" compatLnSpc="1"/>
          <a:lstStyle/>
          <a:p>
            <a:endParaRPr lang="zh-CN" altLang="en-US" sz="1350">
              <a:solidFill>
                <a:schemeClr val="tx1">
                  <a:lumMod val="65000"/>
                  <a:lumOff val="35000"/>
                </a:schemeClr>
              </a:solidFill>
              <a:latin typeface="Arial" panose="020B0604020202020204" pitchFamily="34" charset="0"/>
              <a:cs typeface="Arial" panose="020B0604020202020204" pitchFamily="34" charset="0"/>
            </a:endParaRPr>
          </a:p>
        </p:txBody>
      </p:sp>
      <p:grpSp>
        <p:nvGrpSpPr>
          <p:cNvPr id="94" name="组合 93"/>
          <p:cNvGrpSpPr/>
          <p:nvPr/>
        </p:nvGrpSpPr>
        <p:grpSpPr>
          <a:xfrm>
            <a:off x="523061" y="885281"/>
            <a:ext cx="394805" cy="355962"/>
            <a:chOff x="5424755" y="1340768"/>
            <a:chExt cx="670560" cy="604586"/>
          </a:xfrm>
        </p:grpSpPr>
        <p:grpSp>
          <p:nvGrpSpPr>
            <p:cNvPr id="95" name="组合 94"/>
            <p:cNvGrpSpPr/>
            <p:nvPr/>
          </p:nvGrpSpPr>
          <p:grpSpPr>
            <a:xfrm>
              <a:off x="5424755" y="1340768"/>
              <a:ext cx="670560" cy="604586"/>
              <a:chOff x="3720691" y="2824413"/>
              <a:chExt cx="1341120" cy="1209172"/>
            </a:xfrm>
          </p:grpSpPr>
          <p:sp>
            <p:nvSpPr>
              <p:cNvPr id="97"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p>
                <a:endParaRPr lang="zh-CN" altLang="en-US" sz="1350"/>
              </a:p>
            </p:txBody>
          </p:sp>
          <p:sp>
            <p:nvSpPr>
              <p:cNvPr id="98"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p>
                <a:endParaRPr lang="zh-CN" altLang="en-US" sz="1350"/>
              </a:p>
            </p:txBody>
          </p:sp>
        </p:grpSp>
        <p:sp>
          <p:nvSpPr>
            <p:cNvPr id="96"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p>
              <a:endParaRPr lang="zh-CN" altLang="en-US" sz="1350"/>
            </a:p>
          </p:txBody>
        </p:sp>
      </p:grpSp>
      <p:sp>
        <p:nvSpPr>
          <p:cNvPr id="99" name="文本框 9"/>
          <p:cNvSpPr txBox="1"/>
          <p:nvPr/>
        </p:nvSpPr>
        <p:spPr>
          <a:xfrm>
            <a:off x="999490" y="895985"/>
            <a:ext cx="2821940" cy="258445"/>
          </a:xfrm>
          <a:prstGeom prst="rect">
            <a:avLst/>
          </a:prstGeom>
          <a:noFill/>
        </p:spPr>
        <p:txBody>
          <a:bodyPr wrap="square" lIns="51421" tIns="25710" rIns="51421" bIns="25710" rtlCol="0">
            <a:spAutoFit/>
          </a:bodyPr>
          <a:p>
            <a:pPr marL="0" lvl="1"/>
            <a:r>
              <a:rPr lang="zh-CN" altLang="en-US" sz="1350" dirty="0">
                <a:solidFill>
                  <a:srgbClr val="414455"/>
                </a:solidFill>
                <a:latin typeface="微软雅黑" panose="020B0503020204020204" pitchFamily="34" charset="-122"/>
                <a:ea typeface="微软雅黑" panose="020B0503020204020204" pitchFamily="34" charset="-122"/>
              </a:rPr>
              <a:t>调用级联分类器</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00" name="直接连接符 99"/>
          <p:cNvCxnSpPr/>
          <p:nvPr/>
        </p:nvCxnSpPr>
        <p:spPr>
          <a:xfrm>
            <a:off x="1053786" y="1165866"/>
            <a:ext cx="6123925"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01" name="组合 100"/>
          <p:cNvGrpSpPr/>
          <p:nvPr/>
        </p:nvGrpSpPr>
        <p:grpSpPr>
          <a:xfrm>
            <a:off x="7284837" y="1068073"/>
            <a:ext cx="193989" cy="174903"/>
            <a:chOff x="3720691" y="2824413"/>
            <a:chExt cx="1341120" cy="1209172"/>
          </a:xfrm>
        </p:grpSpPr>
        <p:sp>
          <p:nvSpPr>
            <p:cNvPr id="10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p>
              <a:endParaRPr lang="zh-CN" altLang="en-US" sz="1350"/>
            </a:p>
          </p:txBody>
        </p:sp>
        <p:sp>
          <p:nvSpPr>
            <p:cNvPr id="10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p>
              <a:endParaRPr lang="zh-CN" altLang="en-US" sz="1350"/>
            </a:p>
          </p:txBody>
        </p:sp>
      </p:grpSp>
      <p:sp>
        <p:nvSpPr>
          <p:cNvPr id="5" name="文本框 4"/>
          <p:cNvSpPr txBox="1"/>
          <p:nvPr/>
        </p:nvSpPr>
        <p:spPr>
          <a:xfrm>
            <a:off x="459740" y="1636395"/>
            <a:ext cx="5030470" cy="2584450"/>
          </a:xfrm>
          <a:prstGeom prst="rect">
            <a:avLst/>
          </a:prstGeom>
          <a:noFill/>
        </p:spPr>
        <p:txBody>
          <a:bodyPr wrap="square" rtlCol="0">
            <a:spAutoFit/>
          </a:bodyPr>
          <a:p>
            <a:r>
              <a:rPr lang="en-US" altLang="zh-CN">
                <a:sym typeface="+mn-ea"/>
              </a:rPr>
              <a:t>1.</a:t>
            </a:r>
            <a:r>
              <a:rPr lang="zh-CN" altLang="en-US">
                <a:sym typeface="+mn-ea"/>
              </a:rPr>
              <a:t>加载分类器</a:t>
            </a:r>
            <a:endParaRPr>
              <a:sym typeface="+mn-ea"/>
            </a:endParaRPr>
          </a:p>
          <a:p>
            <a:r>
              <a:rPr>
                <a:sym typeface="+mn-ea"/>
              </a:rPr>
              <a:t>CascadeClassifier </a:t>
            </a:r>
            <a:r>
              <a:rPr>
                <a:sym typeface="+mn-ea"/>
              </a:rPr>
              <a:t>cascade</a:t>
            </a:r>
            <a:r>
              <a:rPr lang="en-US">
                <a:sym typeface="+mn-ea"/>
              </a:rPr>
              <a:t>;</a:t>
            </a:r>
            <a:endParaRPr>
              <a:sym typeface="+mn-ea"/>
            </a:endParaRPr>
          </a:p>
          <a:p>
            <a:r>
              <a:rPr>
                <a:sym typeface="+mn-ea"/>
              </a:rPr>
              <a:t>cascade.load(</a:t>
            </a:r>
            <a:r>
              <a:rPr lang="en-US">
                <a:sym typeface="+mn-ea"/>
              </a:rPr>
              <a:t>“cascade.xml”</a:t>
            </a:r>
            <a:r>
              <a:rPr>
                <a:sym typeface="+mn-ea"/>
              </a:rPr>
              <a:t>);</a:t>
            </a:r>
            <a:endParaRPr>
              <a:sym typeface="+mn-ea"/>
            </a:endParaRPr>
          </a:p>
          <a:p>
            <a:r>
              <a:rPr lang="en-US" altLang="zh-CN">
                <a:sym typeface="+mn-ea"/>
              </a:rPr>
              <a:t>2.</a:t>
            </a:r>
            <a:r>
              <a:rPr lang="zh-CN" altLang="en-US">
                <a:sym typeface="+mn-ea"/>
              </a:rPr>
              <a:t>获得要检测的图片</a:t>
            </a:r>
            <a:endParaRPr>
              <a:sym typeface="+mn-ea"/>
            </a:endParaRPr>
          </a:p>
          <a:p>
            <a:r>
              <a:rPr>
                <a:sym typeface="+mn-ea"/>
              </a:rPr>
              <a:t>cv::Mat</a:t>
            </a:r>
            <a:r>
              <a:rPr lang="en-US">
                <a:sym typeface="+mn-ea"/>
              </a:rPr>
              <a:t> </a:t>
            </a:r>
            <a:r>
              <a:rPr>
                <a:sym typeface="+mn-ea"/>
              </a:rPr>
              <a:t>processImage(InputImage);</a:t>
            </a:r>
            <a:endParaRPr>
              <a:sym typeface="+mn-ea"/>
            </a:endParaRPr>
          </a:p>
          <a:p>
            <a:r>
              <a:rPr lang="en-US">
                <a:sym typeface="+mn-ea"/>
              </a:rPr>
              <a:t>3.</a:t>
            </a:r>
            <a:r>
              <a:rPr lang="zh-CN" altLang="en-US">
                <a:sym typeface="+mn-ea"/>
              </a:rPr>
              <a:t>多尺度检测</a:t>
            </a:r>
            <a:r>
              <a:rPr lang="zh-CN" altLang="en-US">
                <a:sym typeface="+mn-ea"/>
              </a:rPr>
              <a:t>返回</a:t>
            </a:r>
            <a:r>
              <a:rPr lang="en-US">
                <a:sym typeface="+mn-ea"/>
              </a:rPr>
              <a:t>一组包含检测目标的矩形</a:t>
            </a:r>
            <a:endParaRPr>
              <a:sym typeface="+mn-ea"/>
            </a:endParaRPr>
          </a:p>
          <a:p>
            <a:r>
              <a:rPr>
                <a:sym typeface="+mn-ea"/>
              </a:rPr>
              <a:t>cascade.detectMultiScale(processImage,platesRegions,1.1,3,cv::CASCADE_SCALE_IMAGE,minSize,maxSize);</a:t>
            </a:r>
            <a:endParaRPr lang="en-US">
              <a:sym typeface="+mn-ea"/>
            </a:endParaRPr>
          </a:p>
        </p:txBody>
      </p:sp>
      <p:pic>
        <p:nvPicPr>
          <p:cNvPr id="2" name="图片 1"/>
          <p:cNvPicPr>
            <a:picLocks noChangeAspect="1"/>
          </p:cNvPicPr>
          <p:nvPr/>
        </p:nvPicPr>
        <p:blipFill>
          <a:blip r:embed="rId1"/>
          <a:stretch>
            <a:fillRect/>
          </a:stretch>
        </p:blipFill>
        <p:spPr>
          <a:xfrm>
            <a:off x="5490210" y="1841500"/>
            <a:ext cx="3412490" cy="2265045"/>
          </a:xfrm>
          <a:prstGeom prst="rect">
            <a:avLst/>
          </a:prstGeom>
        </p:spPr>
      </p:pic>
    </p:spTree>
  </p:cSld>
  <p:clrMapOvr>
    <a:masterClrMapping/>
  </p:clrMapOvr>
  <p:transition spd="slow">
    <p:push dir="u"/>
  </p:transition>
  <p:timing>
    <p:tnLst>
      <p:par>
        <p:cTn id="1" dur="indefinite" restart="never" nodeType="tmRoot"/>
      </p:par>
    </p:tnLst>
    <p:bldLst>
      <p:bldP spid="44"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0"/>
          <p:cNvSpPr txBox="1">
            <a:spLocks noChangeArrowheads="1"/>
          </p:cNvSpPr>
          <p:nvPr/>
        </p:nvSpPr>
        <p:spPr bwMode="auto">
          <a:xfrm>
            <a:off x="130969" y="165497"/>
            <a:ext cx="1981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r>
              <a:rPr lang="zh-CN" altLang="en-US" dirty="0">
                <a:latin typeface="微软雅黑" panose="020B0503020204020204" pitchFamily="34" charset="-122"/>
                <a:ea typeface="微软雅黑" panose="020B0503020204020204" pitchFamily="34" charset="-122"/>
                <a:sym typeface="FZHei-B01S" panose="02010601030101010101" pitchFamily="2" charset="-122"/>
              </a:rPr>
              <a:t>什么是卷积操作？</a:t>
            </a: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8" name="矩形 1"/>
          <p:cNvSpPr>
            <a:spLocks noChangeArrowheads="1"/>
          </p:cNvSpPr>
          <p:nvPr/>
        </p:nvSpPr>
        <p:spPr bwMode="auto">
          <a:xfrm>
            <a:off x="0" y="141685"/>
            <a:ext cx="108347" cy="347663"/>
          </a:xfrm>
          <a:prstGeom prst="rect">
            <a:avLst/>
          </a:prstGeom>
          <a:solidFill>
            <a:schemeClr val="accent1"/>
          </a:solidFill>
          <a:ln>
            <a:noFill/>
          </a:ln>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sz="1350"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0" name="文本框 19"/>
          <p:cNvSpPr txBox="1"/>
          <p:nvPr/>
        </p:nvSpPr>
        <p:spPr>
          <a:xfrm>
            <a:off x="496672" y="745314"/>
            <a:ext cx="8150651" cy="1014730"/>
          </a:xfrm>
          <a:prstGeom prst="rect">
            <a:avLst/>
          </a:prstGeom>
          <a:noFill/>
        </p:spPr>
        <p:txBody>
          <a:bodyPr wrap="square" rtlCol="0">
            <a:spAutoFit/>
          </a:bodyPr>
          <a:lstStyle/>
          <a:p>
            <a:pPr>
              <a:lnSpc>
                <a:spcPts val="2400"/>
              </a:lnSpc>
            </a:pPr>
            <a:r>
              <a:rPr lang="zh-CN" altLang="en-US" sz="1500" dirty="0"/>
              <a:t>数字图像是一个二维的离散信号，对数字图像做卷积操作其实就是利用卷积核（卷积模板）在图像上滑动，将图像点上的像素灰度值与对应的卷积核上的数值相乘，然后将所有相乘后的值相加作为卷积核中间像素对应的图像上像素的灰度值，并最终滑动完所有图像的过程。</a:t>
            </a:r>
            <a:endParaRPr lang="zh-CN" altLang="en-US" sz="1500"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14155" y="1648298"/>
            <a:ext cx="4715685" cy="32545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文本框 10"/>
          <p:cNvSpPr txBox="1">
            <a:spLocks noChangeArrowheads="1"/>
          </p:cNvSpPr>
          <p:nvPr/>
        </p:nvSpPr>
        <p:spPr bwMode="auto">
          <a:xfrm>
            <a:off x="130969" y="165497"/>
            <a:ext cx="1981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r>
              <a:rPr lang="zh-CN" altLang="en-US" dirty="0">
                <a:latin typeface="微软雅黑" panose="020B0503020204020204" pitchFamily="34" charset="-122"/>
                <a:ea typeface="微软雅黑" panose="020B0503020204020204" pitchFamily="34" charset="-122"/>
                <a:sym typeface="FZHei-B01S" panose="02010601030101010101" pitchFamily="2" charset="-122"/>
              </a:rPr>
              <a:t>什么是激励函数？</a:t>
            </a: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69" name="矩形 1"/>
          <p:cNvSpPr>
            <a:spLocks noChangeArrowheads="1"/>
          </p:cNvSpPr>
          <p:nvPr/>
        </p:nvSpPr>
        <p:spPr bwMode="auto">
          <a:xfrm>
            <a:off x="0" y="141685"/>
            <a:ext cx="108347" cy="347663"/>
          </a:xfrm>
          <a:prstGeom prst="rect">
            <a:avLst/>
          </a:prstGeom>
          <a:solidFill>
            <a:schemeClr val="accent1"/>
          </a:solidFill>
          <a:ln>
            <a:noFill/>
          </a:ln>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sz="1350"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70" name="文本框 69"/>
          <p:cNvSpPr txBox="1"/>
          <p:nvPr/>
        </p:nvSpPr>
        <p:spPr>
          <a:xfrm>
            <a:off x="496674" y="1466465"/>
            <a:ext cx="8150651" cy="2168525"/>
          </a:xfrm>
          <a:prstGeom prst="rect">
            <a:avLst/>
          </a:prstGeom>
          <a:noFill/>
        </p:spPr>
        <p:txBody>
          <a:bodyPr wrap="square" rtlCol="0">
            <a:spAutoFit/>
          </a:bodyPr>
          <a:lstStyle/>
          <a:p>
            <a:pPr>
              <a:lnSpc>
                <a:spcPct val="150000"/>
              </a:lnSpc>
            </a:pPr>
            <a:r>
              <a:rPr lang="zh-CN" altLang="en-US" sz="1500" dirty="0"/>
              <a:t>激励函数是用来加入非线性因素的，因为线性模型的表达能力不够。</a:t>
            </a:r>
            <a:endParaRPr lang="en-US" altLang="zh-CN" sz="1500" dirty="0"/>
          </a:p>
          <a:p>
            <a:pPr>
              <a:lnSpc>
                <a:spcPct val="150000"/>
              </a:lnSpc>
            </a:pPr>
            <a:r>
              <a:rPr lang="zh-CN" altLang="en-US" sz="1500" dirty="0"/>
              <a:t>如果不使用激励函数，那么在这种情况下每一层的输出都是上层输入的线性函数，很容易验证，无论你神经网络有多少层，输出都是输入的线性组合，与没有隐藏层效果相当，这种情况就是最原始的感知机了。</a:t>
            </a:r>
            <a:endParaRPr lang="zh-CN" altLang="en-US" sz="1500" dirty="0"/>
          </a:p>
          <a:p>
            <a:pPr>
              <a:lnSpc>
                <a:spcPct val="150000"/>
              </a:lnSpc>
            </a:pPr>
            <a:r>
              <a:rPr lang="zh-CN" altLang="en-US" sz="1500" dirty="0"/>
              <a:t>正因为上面的原因，才需要引入非线性函数作为激励函数，这样深层神经网络就有意义了，不再是输入的线性组合，可以逼近任意函数，使得神经网络有了更多的表现力。</a:t>
            </a:r>
            <a:endParaRPr lang="zh-CN" altLang="en-US" sz="1500" dirty="0"/>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tags/tag1.xml><?xml version="1.0" encoding="utf-8"?>
<p:tagLst xmlns:p="http://schemas.openxmlformats.org/presentationml/2006/main">
  <p:tag name="KSO_WM_UNIT_PLACING_PICTURE_USER_VIEWPORT" val="{&quot;height&quot;:4956,&quot;width&quot;:3804}"/>
</p:tagLst>
</file>

<file path=ppt/tags/tag2.xml><?xml version="1.0" encoding="utf-8"?>
<p:tagLst xmlns:p="http://schemas.openxmlformats.org/presentationml/2006/main">
  <p:tag name="COMMONDATA" val="eyJoZGlkIjoiN2ZmNDA0ZDAwYTQ4MGI0MzY2YmIzNDNjZTgwM2IwZW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2250</Words>
  <Application>WPS 演示</Application>
  <PresentationFormat>全屏显示(16:9)</PresentationFormat>
  <Paragraphs>153</Paragraphs>
  <Slides>21</Slides>
  <Notes>39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Arial</vt:lpstr>
      <vt:lpstr>宋体</vt:lpstr>
      <vt:lpstr>Wingdings</vt:lpstr>
      <vt:lpstr>微软雅黑</vt:lpstr>
      <vt:lpstr>方正兰亭黑简体</vt:lpstr>
      <vt:lpstr>黑体</vt:lpstr>
      <vt:lpstr>Times New Roman</vt:lpstr>
      <vt:lpstr>Arial Unicode MS</vt:lpstr>
      <vt:lpstr>Calibri</vt:lpstr>
      <vt:lpstr>FZHei-B01S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http://www.deepbbs.org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深度联盟http://www.deepbbs.org</dc:creator>
  <cp:lastModifiedBy>自然笑</cp:lastModifiedBy>
  <cp:revision>340</cp:revision>
  <dcterms:created xsi:type="dcterms:W3CDTF">2015-11-26T04:19:00Z</dcterms:created>
  <dcterms:modified xsi:type="dcterms:W3CDTF">2022-05-11T07:34:12Z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2052-11.1.0.11691</vt:lpwstr>
  </property>
  <property fmtid="{D5CDD505-2E9C-101B-9397-08002B2CF9AE}" pid="3" name="ICV">
    <vt:lpwstr>852078CE97984E8D9F10A27FDF642853</vt:lpwstr>
  </property>
</Properties>
</file>