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Shrikhand" charset="1" panose="02000000000000000000"/>
      <p:regular r:id="rId17"/>
    </p:embeddedFont>
    <p:embeddedFont>
      <p:font typeface="Times New Roman Bold" charset="1" panose="02030802070405020303"/>
      <p:regular r:id="rId18"/>
    </p:embeddedFont>
    <p:embeddedFont>
      <p:font typeface="Times New Roman" charset="1" panose="020305020704050203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 Id="rId6" Target="../media/image8.png" Type="http://schemas.openxmlformats.org/officeDocument/2006/relationships/image"/><Relationship Id="rId7"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grpSp>
        <p:nvGrpSpPr>
          <p:cNvPr name="Group 2" id="2"/>
          <p:cNvGrpSpPr/>
          <p:nvPr/>
        </p:nvGrpSpPr>
        <p:grpSpPr>
          <a:xfrm rot="-5400000">
            <a:off x="11392544" y="4154952"/>
            <a:ext cx="11958151" cy="1929323"/>
            <a:chOff x="0" y="0"/>
            <a:chExt cx="3149472" cy="508135"/>
          </a:xfrm>
        </p:grpSpPr>
        <p:sp>
          <p:nvSpPr>
            <p:cNvPr name="Freeform 3" id="3"/>
            <p:cNvSpPr/>
            <p:nvPr/>
          </p:nvSpPr>
          <p:spPr>
            <a:xfrm flipH="false" flipV="false" rot="0">
              <a:off x="0" y="0"/>
              <a:ext cx="3149472" cy="508135"/>
            </a:xfrm>
            <a:custGeom>
              <a:avLst/>
              <a:gdLst/>
              <a:ahLst/>
              <a:cxnLst/>
              <a:rect r="r" b="b" t="t" l="l"/>
              <a:pathLst>
                <a:path h="508135" w="3149472">
                  <a:moveTo>
                    <a:pt x="0" y="0"/>
                  </a:moveTo>
                  <a:lnTo>
                    <a:pt x="3149472" y="0"/>
                  </a:lnTo>
                  <a:lnTo>
                    <a:pt x="3149472" y="508135"/>
                  </a:lnTo>
                  <a:lnTo>
                    <a:pt x="0" y="508135"/>
                  </a:lnTo>
                  <a:close/>
                </a:path>
              </a:pathLst>
            </a:custGeom>
            <a:solidFill>
              <a:srgbClr val="145DA0"/>
            </a:solidFill>
          </p:spPr>
        </p:sp>
        <p:sp>
          <p:nvSpPr>
            <p:cNvPr name="TextBox 4" id="4"/>
            <p:cNvSpPr txBox="true"/>
            <p:nvPr/>
          </p:nvSpPr>
          <p:spPr>
            <a:xfrm>
              <a:off x="0" y="-28575"/>
              <a:ext cx="3149472" cy="536710"/>
            </a:xfrm>
            <a:prstGeom prst="rect">
              <a:avLst/>
            </a:prstGeom>
          </p:spPr>
          <p:txBody>
            <a:bodyPr anchor="ctr" rtlCol="false" tIns="50800" lIns="50800" bIns="50800" rIns="50800"/>
            <a:lstStyle/>
            <a:p>
              <a:pPr algn="ctr">
                <a:lnSpc>
                  <a:spcPts val="2590"/>
                </a:lnSpc>
              </a:pPr>
            </a:p>
          </p:txBody>
        </p:sp>
      </p:grpSp>
      <p:sp>
        <p:nvSpPr>
          <p:cNvPr name="Freeform 5" id="5"/>
          <p:cNvSpPr/>
          <p:nvPr/>
        </p:nvSpPr>
        <p:spPr>
          <a:xfrm flipH="false" flipV="false" rot="0">
            <a:off x="11208957" y="-1011147"/>
            <a:ext cx="2647750" cy="2647750"/>
          </a:xfrm>
          <a:custGeom>
            <a:avLst/>
            <a:gdLst/>
            <a:ahLst/>
            <a:cxnLst/>
            <a:rect r="r" b="b" t="t" l="l"/>
            <a:pathLst>
              <a:path h="2647750" w="2647750">
                <a:moveTo>
                  <a:pt x="0" y="0"/>
                </a:moveTo>
                <a:lnTo>
                  <a:pt x="2647750" y="0"/>
                </a:lnTo>
                <a:lnTo>
                  <a:pt x="2647750" y="2647750"/>
                </a:lnTo>
                <a:lnTo>
                  <a:pt x="0" y="26477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0098209" y="322673"/>
            <a:ext cx="7516996" cy="9641655"/>
            <a:chOff x="0" y="0"/>
            <a:chExt cx="8603361" cy="11035077"/>
          </a:xfrm>
        </p:grpSpPr>
        <p:sp>
          <p:nvSpPr>
            <p:cNvPr name="Freeform 7" id="7"/>
            <p:cNvSpPr/>
            <p:nvPr/>
          </p:nvSpPr>
          <p:spPr>
            <a:xfrm flipH="false" flipV="false" rot="0">
              <a:off x="-2794" y="-127"/>
              <a:ext cx="8606155" cy="11035204"/>
            </a:xfrm>
            <a:custGeom>
              <a:avLst/>
              <a:gdLst/>
              <a:ahLst/>
              <a:cxnLst/>
              <a:rect r="r" b="b" t="t" l="l"/>
              <a:pathLst>
                <a:path h="11035204" w="8606155">
                  <a:moveTo>
                    <a:pt x="8606155" y="10997194"/>
                  </a:moveTo>
                  <a:cubicBezTo>
                    <a:pt x="8606155" y="11032752"/>
                    <a:pt x="8595487" y="11035204"/>
                    <a:pt x="8567674" y="11035204"/>
                  </a:cubicBezTo>
                  <a:cubicBezTo>
                    <a:pt x="5713095" y="11034523"/>
                    <a:pt x="2858643" y="11034523"/>
                    <a:pt x="4064" y="11034523"/>
                  </a:cubicBezTo>
                  <a:cubicBezTo>
                    <a:pt x="0" y="11019674"/>
                    <a:pt x="6350" y="11006185"/>
                    <a:pt x="9271" y="10992426"/>
                  </a:cubicBezTo>
                  <a:cubicBezTo>
                    <a:pt x="134747" y="10389977"/>
                    <a:pt x="260350" y="9787664"/>
                    <a:pt x="386207" y="9185353"/>
                  </a:cubicBezTo>
                  <a:cubicBezTo>
                    <a:pt x="565658" y="8326639"/>
                    <a:pt x="745490" y="7468062"/>
                    <a:pt x="924814" y="6609348"/>
                  </a:cubicBezTo>
                  <a:cubicBezTo>
                    <a:pt x="1146302" y="5548864"/>
                    <a:pt x="1367282" y="4488381"/>
                    <a:pt x="1588643" y="3428034"/>
                  </a:cubicBezTo>
                  <a:cubicBezTo>
                    <a:pt x="1813560" y="2350793"/>
                    <a:pt x="2038604" y="1273688"/>
                    <a:pt x="2264156" y="196584"/>
                  </a:cubicBezTo>
                  <a:cubicBezTo>
                    <a:pt x="2277872" y="131053"/>
                    <a:pt x="2286635" y="64023"/>
                    <a:pt x="2308860" y="672"/>
                  </a:cubicBezTo>
                  <a:cubicBezTo>
                    <a:pt x="4395216" y="672"/>
                    <a:pt x="6481572" y="672"/>
                    <a:pt x="8567928" y="0"/>
                  </a:cubicBezTo>
                  <a:cubicBezTo>
                    <a:pt x="8596249" y="0"/>
                    <a:pt x="8605901" y="3669"/>
                    <a:pt x="8605901" y="38410"/>
                  </a:cubicBezTo>
                  <a:cubicBezTo>
                    <a:pt x="8605139" y="3691383"/>
                    <a:pt x="8605139" y="7344357"/>
                    <a:pt x="8606155" y="10997194"/>
                  </a:cubicBezTo>
                  <a:close/>
                </a:path>
              </a:pathLst>
            </a:custGeom>
            <a:blipFill>
              <a:blip r:embed="rId4"/>
              <a:stretch>
                <a:fillRect l="-35510" t="0" r="-35510" b="0"/>
              </a:stretch>
            </a:blipFill>
          </p:spPr>
        </p:sp>
      </p:grpSp>
      <p:sp>
        <p:nvSpPr>
          <p:cNvPr name="Freeform 8" id="8"/>
          <p:cNvSpPr/>
          <p:nvPr/>
        </p:nvSpPr>
        <p:spPr>
          <a:xfrm flipH="false" flipV="false" rot="0">
            <a:off x="-295175" y="8630507"/>
            <a:ext cx="2647750" cy="2647750"/>
          </a:xfrm>
          <a:custGeom>
            <a:avLst/>
            <a:gdLst/>
            <a:ahLst/>
            <a:cxnLst/>
            <a:rect r="r" b="b" t="t" l="l"/>
            <a:pathLst>
              <a:path h="2647750" w="2647750">
                <a:moveTo>
                  <a:pt x="0" y="0"/>
                </a:moveTo>
                <a:lnTo>
                  <a:pt x="2647750" y="0"/>
                </a:lnTo>
                <a:lnTo>
                  <a:pt x="2647750" y="2647751"/>
                </a:lnTo>
                <a:lnTo>
                  <a:pt x="0" y="26477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560866" y="4883434"/>
            <a:ext cx="10208731" cy="1486165"/>
          </a:xfrm>
          <a:prstGeom prst="rect">
            <a:avLst/>
          </a:prstGeom>
        </p:spPr>
        <p:txBody>
          <a:bodyPr anchor="t" rtlCol="false" tIns="0" lIns="0" bIns="0" rIns="0">
            <a:spAutoFit/>
          </a:bodyPr>
          <a:lstStyle/>
          <a:p>
            <a:pPr algn="l">
              <a:lnSpc>
                <a:spcPts val="2989"/>
              </a:lnSpc>
            </a:pPr>
            <a:r>
              <a:rPr lang="en-US" sz="2430">
                <a:solidFill>
                  <a:srgbClr val="56AEFF"/>
                </a:solidFill>
                <a:latin typeface="Shrikhand"/>
                <a:ea typeface="Shrikhand"/>
                <a:cs typeface="Shrikhand"/>
                <a:sym typeface="Shrikhand"/>
              </a:rPr>
              <a:t>Presented by: </a:t>
            </a:r>
          </a:p>
          <a:p>
            <a:pPr algn="l">
              <a:lnSpc>
                <a:spcPts val="2989"/>
              </a:lnSpc>
            </a:pPr>
            <a:r>
              <a:rPr lang="en-US" sz="2430">
                <a:solidFill>
                  <a:srgbClr val="56AEFF"/>
                </a:solidFill>
                <a:latin typeface="Shrikhand"/>
                <a:ea typeface="Shrikhand"/>
                <a:cs typeface="Shrikhand"/>
                <a:sym typeface="Shrikhand"/>
              </a:rPr>
              <a:t>NAME - ANIKET MITRA </a:t>
            </a:r>
          </a:p>
          <a:p>
            <a:pPr algn="l">
              <a:lnSpc>
                <a:spcPts val="2989"/>
              </a:lnSpc>
            </a:pPr>
            <a:r>
              <a:rPr lang="en-US" sz="2430">
                <a:solidFill>
                  <a:srgbClr val="56AEFF"/>
                </a:solidFill>
                <a:latin typeface="Shrikhand"/>
                <a:ea typeface="Shrikhand"/>
                <a:cs typeface="Shrikhand"/>
                <a:sym typeface="Shrikhand"/>
              </a:rPr>
              <a:t>M.Sc GEOINFORMATICS </a:t>
            </a:r>
          </a:p>
          <a:p>
            <a:pPr algn="l" marL="0" indent="0" lvl="0">
              <a:lnSpc>
                <a:spcPts val="2989"/>
              </a:lnSpc>
              <a:spcBef>
                <a:spcPct val="0"/>
              </a:spcBef>
            </a:pPr>
            <a:r>
              <a:rPr lang="en-US" sz="2430">
                <a:solidFill>
                  <a:srgbClr val="56AEFF"/>
                </a:solidFill>
                <a:latin typeface="Shrikhand"/>
                <a:ea typeface="Shrikhand"/>
                <a:cs typeface="Shrikhand"/>
                <a:sym typeface="Shrikhand"/>
              </a:rPr>
              <a:t>SYMBIOSIS INSTITUTE OF GEOINFORMATICS </a:t>
            </a:r>
          </a:p>
        </p:txBody>
      </p:sp>
      <p:sp>
        <p:nvSpPr>
          <p:cNvPr name="TextBox 10" id="10"/>
          <p:cNvSpPr txBox="true"/>
          <p:nvPr/>
        </p:nvSpPr>
        <p:spPr>
          <a:xfrm rot="0">
            <a:off x="560866" y="1550878"/>
            <a:ext cx="11340404" cy="2524125"/>
          </a:xfrm>
          <a:prstGeom prst="rect">
            <a:avLst/>
          </a:prstGeom>
        </p:spPr>
        <p:txBody>
          <a:bodyPr anchor="t" rtlCol="false" tIns="0" lIns="0" bIns="0" rIns="0">
            <a:spAutoFit/>
          </a:bodyPr>
          <a:lstStyle/>
          <a:p>
            <a:pPr algn="l">
              <a:lnSpc>
                <a:spcPts val="4800"/>
              </a:lnSpc>
            </a:pPr>
            <a:r>
              <a:rPr lang="en-US" sz="4000">
                <a:solidFill>
                  <a:srgbClr val="FFFBFB"/>
                </a:solidFill>
                <a:latin typeface="Times New Roman Bold"/>
                <a:ea typeface="Times New Roman Bold"/>
                <a:cs typeface="Times New Roman Bold"/>
                <a:sym typeface="Times New Roman Bold"/>
              </a:rPr>
              <a:t>ANALYSIS AND PREDICTION  OF HOUSEHOLD ELECTRICITY PRICE  CONSUMPTION USING TIME SERIES ANALYSIS AND DATA HANDLING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605909" y="2035474"/>
            <a:ext cx="7820188" cy="2331838"/>
          </a:xfrm>
          <a:custGeom>
            <a:avLst/>
            <a:gdLst/>
            <a:ahLst/>
            <a:cxnLst/>
            <a:rect r="r" b="b" t="t" l="l"/>
            <a:pathLst>
              <a:path h="2331838" w="7820188">
                <a:moveTo>
                  <a:pt x="0" y="0"/>
                </a:moveTo>
                <a:lnTo>
                  <a:pt x="7820189" y="0"/>
                </a:lnTo>
                <a:lnTo>
                  <a:pt x="7820189" y="2331838"/>
                </a:lnTo>
                <a:lnTo>
                  <a:pt x="0" y="2331838"/>
                </a:lnTo>
                <a:lnTo>
                  <a:pt x="0" y="0"/>
                </a:lnTo>
                <a:close/>
              </a:path>
            </a:pathLst>
          </a:custGeom>
          <a:blipFill>
            <a:blip r:embed="rId2"/>
            <a:stretch>
              <a:fillRect l="0" t="0" r="0" b="0"/>
            </a:stretch>
          </a:blipFill>
        </p:spPr>
      </p:sp>
      <p:sp>
        <p:nvSpPr>
          <p:cNvPr name="Freeform 3" id="3"/>
          <p:cNvSpPr/>
          <p:nvPr/>
        </p:nvSpPr>
        <p:spPr>
          <a:xfrm flipH="false" flipV="false" rot="0">
            <a:off x="9817577" y="2035474"/>
            <a:ext cx="6945812" cy="5802971"/>
          </a:xfrm>
          <a:custGeom>
            <a:avLst/>
            <a:gdLst/>
            <a:ahLst/>
            <a:cxnLst/>
            <a:rect r="r" b="b" t="t" l="l"/>
            <a:pathLst>
              <a:path h="5802971" w="6945812">
                <a:moveTo>
                  <a:pt x="0" y="0"/>
                </a:moveTo>
                <a:lnTo>
                  <a:pt x="6945813" y="0"/>
                </a:lnTo>
                <a:lnTo>
                  <a:pt x="6945813" y="5802971"/>
                </a:lnTo>
                <a:lnTo>
                  <a:pt x="0" y="5802971"/>
                </a:lnTo>
                <a:lnTo>
                  <a:pt x="0" y="0"/>
                </a:lnTo>
                <a:close/>
              </a:path>
            </a:pathLst>
          </a:custGeom>
          <a:blipFill>
            <a:blip r:embed="rId3"/>
            <a:stretch>
              <a:fillRect l="0" t="0" r="0" b="0"/>
            </a:stretch>
          </a:blipFill>
        </p:spPr>
      </p:sp>
      <p:sp>
        <p:nvSpPr>
          <p:cNvPr name="TextBox 4" id="4"/>
          <p:cNvSpPr txBox="true"/>
          <p:nvPr/>
        </p:nvSpPr>
        <p:spPr>
          <a:xfrm rot="0">
            <a:off x="3444776" y="1189131"/>
            <a:ext cx="10512177" cy="492517"/>
          </a:xfrm>
          <a:prstGeom prst="rect">
            <a:avLst/>
          </a:prstGeom>
        </p:spPr>
        <p:txBody>
          <a:bodyPr anchor="t" rtlCol="false" tIns="0" lIns="0" bIns="0" rIns="0">
            <a:spAutoFit/>
          </a:bodyPr>
          <a:lstStyle/>
          <a:p>
            <a:pPr algn="ctr">
              <a:lnSpc>
                <a:spcPts val="3973"/>
              </a:lnSpc>
              <a:spcBef>
                <a:spcPct val="0"/>
              </a:spcBef>
            </a:pPr>
            <a:r>
              <a:rPr lang="en-US" sz="3230" u="sng">
                <a:solidFill>
                  <a:srgbClr val="FFFFFF"/>
                </a:solidFill>
                <a:latin typeface="Shrikhand"/>
                <a:ea typeface="Shrikhand"/>
                <a:cs typeface="Shrikhand"/>
                <a:sym typeface="Shrikhand"/>
              </a:rPr>
              <a:t>ANALYSIS USING GRADIENT BOOSTING METHOD </a:t>
            </a:r>
          </a:p>
        </p:txBody>
      </p:sp>
      <p:sp>
        <p:nvSpPr>
          <p:cNvPr name="TextBox 5" id="5"/>
          <p:cNvSpPr txBox="true"/>
          <p:nvPr/>
        </p:nvSpPr>
        <p:spPr>
          <a:xfrm rot="0">
            <a:off x="820191" y="4484861"/>
            <a:ext cx="8605907" cy="5417537"/>
          </a:xfrm>
          <a:prstGeom prst="rect">
            <a:avLst/>
          </a:prstGeom>
        </p:spPr>
        <p:txBody>
          <a:bodyPr anchor="t" rtlCol="false" tIns="0" lIns="0" bIns="0" rIns="0">
            <a:spAutoFit/>
          </a:bodyPr>
          <a:lstStyle/>
          <a:p>
            <a:pPr algn="just">
              <a:lnSpc>
                <a:spcPts val="2982"/>
              </a:lnSpc>
            </a:pPr>
            <a:r>
              <a:rPr lang="en-US" sz="2130">
                <a:solidFill>
                  <a:srgbClr val="FFFFFF"/>
                </a:solidFill>
                <a:latin typeface="Times New Roman"/>
                <a:ea typeface="Times New Roman"/>
                <a:cs typeface="Times New Roman"/>
                <a:sym typeface="Times New Roman"/>
              </a:rPr>
              <a:t>It shows the accuracy, precision, and recall for two classes (likely 0 and 1).</a:t>
            </a:r>
          </a:p>
          <a:p>
            <a:pPr algn="just" marL="459911" indent="-229955" lvl="1">
              <a:lnSpc>
                <a:spcPts val="2982"/>
              </a:lnSpc>
              <a:buFont typeface="Arial"/>
              <a:buChar char="•"/>
            </a:pPr>
            <a:r>
              <a:rPr lang="en-US" sz="2130">
                <a:solidFill>
                  <a:srgbClr val="FFFFFF"/>
                </a:solidFill>
                <a:latin typeface="Times New Roman"/>
                <a:ea typeface="Times New Roman"/>
                <a:cs typeface="Times New Roman"/>
                <a:sym typeface="Times New Roman"/>
              </a:rPr>
              <a:t>Accuracy: 0.68, which means the model classified 68% of the data points correctly.</a:t>
            </a:r>
          </a:p>
          <a:p>
            <a:pPr algn="just" marL="459911" indent="-229955" lvl="1">
              <a:lnSpc>
                <a:spcPts val="2982"/>
              </a:lnSpc>
              <a:buFont typeface="Arial"/>
              <a:buChar char="•"/>
            </a:pPr>
            <a:r>
              <a:rPr lang="en-US" sz="2130">
                <a:solidFill>
                  <a:srgbClr val="FFFFFF"/>
                </a:solidFill>
                <a:latin typeface="Times New Roman"/>
                <a:ea typeface="Times New Roman"/>
                <a:cs typeface="Times New Roman"/>
                <a:sym typeface="Times New Roman"/>
              </a:rPr>
              <a:t>Precision: 0.68, which means of the data points the model classified as class 1, 68% were actually class 1.</a:t>
            </a:r>
          </a:p>
          <a:p>
            <a:pPr algn="just" marL="459911" indent="-229955" lvl="1">
              <a:lnSpc>
                <a:spcPts val="2982"/>
              </a:lnSpc>
              <a:buFont typeface="Arial"/>
              <a:buChar char="•"/>
            </a:pPr>
            <a:r>
              <a:rPr lang="en-US" sz="2130">
                <a:solidFill>
                  <a:srgbClr val="FFFFFF"/>
                </a:solidFill>
                <a:latin typeface="Times New Roman"/>
                <a:ea typeface="Times New Roman"/>
                <a:cs typeface="Times New Roman"/>
                <a:sym typeface="Times New Roman"/>
              </a:rPr>
              <a:t>Recall: 0.68, which means of the actual class 1 data points, the model classified 68% of them correctly.</a:t>
            </a:r>
          </a:p>
          <a:p>
            <a:pPr algn="just">
              <a:lnSpc>
                <a:spcPts val="2982"/>
              </a:lnSpc>
            </a:pPr>
            <a:r>
              <a:rPr lang="en-US" sz="2130">
                <a:solidFill>
                  <a:srgbClr val="FFFFFF"/>
                </a:solidFill>
                <a:latin typeface="Times New Roman"/>
                <a:ea typeface="Times New Roman"/>
                <a:cs typeface="Times New Roman"/>
                <a:sym typeface="Times New Roman"/>
              </a:rPr>
              <a:t>The confusion matrix shows the number of correct and incorrect predictions made by the model for two classes. The rows represent the actual classes, and the columns represent the predicted classes. For example, looking at the bottom right corner, 45,000 data points were actually in the class “Below Median” and the model correctly predicted this.</a:t>
            </a:r>
          </a:p>
          <a:p>
            <a:pPr algn="ctr">
              <a:lnSpc>
                <a:spcPts val="4608"/>
              </a:lnSpc>
            </a:pP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051D40"/>
        </a:solidFill>
      </p:bgPr>
    </p:bg>
    <p:spTree>
      <p:nvGrpSpPr>
        <p:cNvPr id="1" name=""/>
        <p:cNvGrpSpPr/>
        <p:nvPr/>
      </p:nvGrpSpPr>
      <p:grpSpPr>
        <a:xfrm>
          <a:off x="0" y="0"/>
          <a:ext cx="0" cy="0"/>
          <a:chOff x="0" y="0"/>
          <a:chExt cx="0" cy="0"/>
        </a:xfrm>
      </p:grpSpPr>
      <p:sp>
        <p:nvSpPr>
          <p:cNvPr name="TextBox 2" id="2"/>
          <p:cNvSpPr txBox="true"/>
          <p:nvPr/>
        </p:nvSpPr>
        <p:spPr>
          <a:xfrm rot="0">
            <a:off x="4879027" y="1822182"/>
            <a:ext cx="8340030" cy="492517"/>
          </a:xfrm>
          <a:prstGeom prst="rect">
            <a:avLst/>
          </a:prstGeom>
        </p:spPr>
        <p:txBody>
          <a:bodyPr anchor="t" rtlCol="false" tIns="0" lIns="0" bIns="0" rIns="0">
            <a:spAutoFit/>
          </a:bodyPr>
          <a:lstStyle/>
          <a:p>
            <a:pPr algn="ctr">
              <a:lnSpc>
                <a:spcPts val="3973"/>
              </a:lnSpc>
              <a:spcBef>
                <a:spcPct val="0"/>
              </a:spcBef>
            </a:pPr>
            <a:r>
              <a:rPr lang="en-US" sz="3230" u="sng">
                <a:solidFill>
                  <a:srgbClr val="FFFFFF"/>
                </a:solidFill>
                <a:latin typeface="Shrikhand"/>
                <a:ea typeface="Shrikhand"/>
                <a:cs typeface="Shrikhand"/>
                <a:sym typeface="Shrikhand"/>
              </a:rPr>
              <a:t>CONCLUSION AND FUTURE OUTCOMES </a:t>
            </a:r>
          </a:p>
        </p:txBody>
      </p:sp>
      <p:sp>
        <p:nvSpPr>
          <p:cNvPr name="TextBox 3" id="3"/>
          <p:cNvSpPr txBox="true"/>
          <p:nvPr/>
        </p:nvSpPr>
        <p:spPr>
          <a:xfrm rot="0">
            <a:off x="1800226" y="2878815"/>
            <a:ext cx="14143330" cy="7163422"/>
          </a:xfrm>
          <a:prstGeom prst="rect">
            <a:avLst/>
          </a:prstGeom>
        </p:spPr>
        <p:txBody>
          <a:bodyPr anchor="t" rtlCol="false" tIns="0" lIns="0" bIns="0" rIns="0">
            <a:spAutoFit/>
          </a:bodyPr>
          <a:lstStyle/>
          <a:p>
            <a:pPr algn="just">
              <a:lnSpc>
                <a:spcPts val="3020"/>
              </a:lnSpc>
            </a:pPr>
            <a:r>
              <a:rPr lang="en-US" sz="2157">
                <a:solidFill>
                  <a:srgbClr val="FFFFFF"/>
                </a:solidFill>
                <a:latin typeface="Times New Roman"/>
                <a:ea typeface="Times New Roman"/>
                <a:cs typeface="Times New Roman"/>
                <a:sym typeface="Times New Roman"/>
              </a:rPr>
              <a:t>Predicting the future of electricity price consumption is complex, but here's a breakdown of some factors that will likely influence it:</a:t>
            </a:r>
          </a:p>
          <a:p>
            <a:pPr algn="just">
              <a:lnSpc>
                <a:spcPts val="3020"/>
              </a:lnSpc>
            </a:pPr>
            <a:r>
              <a:rPr lang="en-US" sz="2157">
                <a:solidFill>
                  <a:srgbClr val="FFFFFF"/>
                </a:solidFill>
                <a:latin typeface="Times New Roman"/>
                <a:ea typeface="Times New Roman"/>
                <a:cs typeface="Times New Roman"/>
                <a:sym typeface="Times New Roman"/>
              </a:rPr>
              <a:t>Consumption:</a:t>
            </a:r>
          </a:p>
          <a:p>
            <a:pPr algn="just" marL="465795" indent="-232898" lvl="1">
              <a:lnSpc>
                <a:spcPts val="3020"/>
              </a:lnSpc>
              <a:buFont typeface="Arial"/>
              <a:buChar char="•"/>
            </a:pPr>
            <a:r>
              <a:rPr lang="en-US" sz="2157">
                <a:solidFill>
                  <a:srgbClr val="FFFFFF"/>
                </a:solidFill>
                <a:latin typeface="Times New Roman"/>
                <a:ea typeface="Times New Roman"/>
                <a:cs typeface="Times New Roman"/>
                <a:sym typeface="Times New Roman"/>
              </a:rPr>
              <a:t>Increase: Global electricity demand is expected to rise at an average of 3.4% annually through 2026, driven by factors like population growth, economic development, and electrification of industries and transportation. Sectors like data centers and artificial intelligence could see surging power consumption.</a:t>
            </a:r>
          </a:p>
          <a:p>
            <a:pPr algn="just" marL="465795" indent="-232898" lvl="1">
              <a:lnSpc>
                <a:spcPts val="3020"/>
              </a:lnSpc>
              <a:buFont typeface="Arial"/>
              <a:buChar char="•"/>
            </a:pPr>
            <a:r>
              <a:rPr lang="en-US" sz="2157">
                <a:solidFill>
                  <a:srgbClr val="FFFFFF"/>
                </a:solidFill>
                <a:latin typeface="Times New Roman"/>
                <a:ea typeface="Times New Roman"/>
                <a:cs typeface="Times New Roman"/>
                <a:sym typeface="Times New Roman"/>
              </a:rPr>
              <a:t>Decrease: Energy efficiency improvements in appliances and buildings, and a shift towards renewable energy sources, could moderate consumption growth.</a:t>
            </a:r>
          </a:p>
          <a:p>
            <a:pPr algn="just">
              <a:lnSpc>
                <a:spcPts val="3020"/>
              </a:lnSpc>
            </a:pPr>
            <a:r>
              <a:rPr lang="en-US" sz="2157">
                <a:solidFill>
                  <a:srgbClr val="FFFFFF"/>
                </a:solidFill>
                <a:latin typeface="Times New Roman"/>
                <a:ea typeface="Times New Roman"/>
                <a:cs typeface="Times New Roman"/>
                <a:sym typeface="Times New Roman"/>
              </a:rPr>
              <a:t>Prices:</a:t>
            </a:r>
          </a:p>
          <a:p>
            <a:pPr algn="just" marL="465795" indent="-232898" lvl="1">
              <a:lnSpc>
                <a:spcPts val="3020"/>
              </a:lnSpc>
              <a:buFont typeface="Arial"/>
              <a:buChar char="•"/>
            </a:pPr>
            <a:r>
              <a:rPr lang="en-US" sz="2157">
                <a:solidFill>
                  <a:srgbClr val="FFFFFF"/>
                </a:solidFill>
                <a:latin typeface="Times New Roman"/>
                <a:ea typeface="Times New Roman"/>
                <a:cs typeface="Times New Roman"/>
                <a:sym typeface="Times New Roman"/>
              </a:rPr>
              <a:t>Increase: Rising demand, along with potential fuel cost fluctuations (e.g., natural gas), could put upward pressure on prices. Upgrading and maintaining aging grids could also add costs.</a:t>
            </a:r>
          </a:p>
          <a:p>
            <a:pPr algn="just" marL="465795" indent="-232898" lvl="1">
              <a:lnSpc>
                <a:spcPts val="3020"/>
              </a:lnSpc>
              <a:buFont typeface="Arial"/>
              <a:buChar char="•"/>
            </a:pPr>
            <a:r>
              <a:rPr lang="en-US" sz="2157">
                <a:solidFill>
                  <a:srgbClr val="FFFFFF"/>
                </a:solidFill>
                <a:latin typeface="Times New Roman"/>
                <a:ea typeface="Times New Roman"/>
                <a:cs typeface="Times New Roman"/>
                <a:sym typeface="Times New Roman"/>
              </a:rPr>
              <a:t>Decrease: Increased use of cheaper renewable energy sources like solar and wind could stabilize or even decrease prices in some areas. Technological advancements in energy storage could also help smooth out price fluctuations.</a:t>
            </a:r>
          </a:p>
          <a:p>
            <a:pPr algn="just">
              <a:lnSpc>
                <a:spcPts val="3020"/>
              </a:lnSpc>
            </a:pPr>
            <a:r>
              <a:rPr lang="en-US" sz="2157">
                <a:solidFill>
                  <a:srgbClr val="FFFFFF"/>
                </a:solidFill>
                <a:latin typeface="Times New Roman"/>
                <a:ea typeface="Times New Roman"/>
                <a:cs typeface="Times New Roman"/>
                <a:sym typeface="Times New Roman"/>
              </a:rPr>
              <a:t>Uncertainties:</a:t>
            </a:r>
          </a:p>
          <a:p>
            <a:pPr algn="just" marL="465795" indent="-232898" lvl="1">
              <a:lnSpc>
                <a:spcPts val="3020"/>
              </a:lnSpc>
              <a:buFont typeface="Arial"/>
              <a:buChar char="•"/>
            </a:pPr>
            <a:r>
              <a:rPr lang="en-US" sz="2157">
                <a:solidFill>
                  <a:srgbClr val="FFFFFF"/>
                </a:solidFill>
                <a:latin typeface="Times New Roman"/>
                <a:ea typeface="Times New Roman"/>
                <a:cs typeface="Times New Roman"/>
                <a:sym typeface="Times New Roman"/>
              </a:rPr>
              <a:t>Policy changes: Government policies promoting renewable energy or energy efficiency can significantly impact prices and consumption.</a:t>
            </a:r>
          </a:p>
          <a:p>
            <a:pPr algn="just" marL="465795" indent="-232898" lvl="1">
              <a:lnSpc>
                <a:spcPts val="3020"/>
              </a:lnSpc>
              <a:buFont typeface="Arial"/>
              <a:buChar char="•"/>
            </a:pPr>
            <a:r>
              <a:rPr lang="en-US" sz="2157">
                <a:solidFill>
                  <a:srgbClr val="FFFFFF"/>
                </a:solidFill>
                <a:latin typeface="Times New Roman"/>
                <a:ea typeface="Times New Roman"/>
                <a:cs typeface="Times New Roman"/>
                <a:sym typeface="Times New Roman"/>
              </a:rPr>
              <a:t>Extreme weather: Climate change could lead to more frequent heat waves and cold snaps, increasing demand for cooling and heating, which could impact prices.</a:t>
            </a:r>
          </a:p>
          <a:p>
            <a:pPr algn="just">
              <a:lnSpc>
                <a:spcPts val="2161"/>
              </a:lnSpc>
            </a:pP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051D40"/>
        </a:solidFill>
      </p:bgPr>
    </p:bg>
    <p:spTree>
      <p:nvGrpSpPr>
        <p:cNvPr id="1" name=""/>
        <p:cNvGrpSpPr/>
        <p:nvPr/>
      </p:nvGrpSpPr>
      <p:grpSpPr>
        <a:xfrm>
          <a:off x="0" y="0"/>
          <a:ext cx="0" cy="0"/>
          <a:chOff x="0" y="0"/>
          <a:chExt cx="0" cy="0"/>
        </a:xfrm>
      </p:grpSpPr>
      <p:sp>
        <p:nvSpPr>
          <p:cNvPr name="TextBox 2" id="2"/>
          <p:cNvSpPr txBox="true"/>
          <p:nvPr/>
        </p:nvSpPr>
        <p:spPr>
          <a:xfrm rot="0">
            <a:off x="6321286" y="1009650"/>
            <a:ext cx="4221063" cy="613675"/>
          </a:xfrm>
          <a:prstGeom prst="rect">
            <a:avLst/>
          </a:prstGeom>
        </p:spPr>
        <p:txBody>
          <a:bodyPr anchor="t" rtlCol="false" tIns="0" lIns="0" bIns="0" rIns="0">
            <a:spAutoFit/>
          </a:bodyPr>
          <a:lstStyle/>
          <a:p>
            <a:pPr algn="ctr">
              <a:lnSpc>
                <a:spcPts val="4834"/>
              </a:lnSpc>
              <a:spcBef>
                <a:spcPct val="0"/>
              </a:spcBef>
            </a:pPr>
            <a:r>
              <a:rPr lang="en-US" sz="3930">
                <a:solidFill>
                  <a:srgbClr val="FFFFFF"/>
                </a:solidFill>
                <a:latin typeface="Shrikhand"/>
                <a:ea typeface="Shrikhand"/>
                <a:cs typeface="Shrikhand"/>
                <a:sym typeface="Shrikhand"/>
              </a:rPr>
              <a:t>INTRODUCTION </a:t>
            </a:r>
          </a:p>
        </p:txBody>
      </p:sp>
      <p:sp>
        <p:nvSpPr>
          <p:cNvPr name="TextBox 3" id="3"/>
          <p:cNvSpPr txBox="true"/>
          <p:nvPr/>
        </p:nvSpPr>
        <p:spPr>
          <a:xfrm rot="0">
            <a:off x="1143086" y="1908466"/>
            <a:ext cx="16116214" cy="5447665"/>
          </a:xfrm>
          <a:prstGeom prst="rect">
            <a:avLst/>
          </a:prstGeom>
        </p:spPr>
        <p:txBody>
          <a:bodyPr anchor="t" rtlCol="false" tIns="0" lIns="0" bIns="0" rIns="0">
            <a:spAutoFit/>
          </a:bodyPr>
          <a:lstStyle/>
          <a:p>
            <a:pPr algn="just">
              <a:lnSpc>
                <a:spcPts val="4759"/>
              </a:lnSpc>
            </a:pPr>
            <a:r>
              <a:rPr lang="en-US" sz="3399">
                <a:solidFill>
                  <a:srgbClr val="FFFFFF"/>
                </a:solidFill>
                <a:latin typeface="Times New Roman"/>
                <a:ea typeface="Times New Roman"/>
                <a:cs typeface="Times New Roman"/>
                <a:sym typeface="Times New Roman"/>
              </a:rPr>
              <a:t>Electricity Price refers to the cost you pay per unit of electricity used, typically measured in kilowatt-hours (kWh). The price can vary widely depending on your location, energy source (e.g., fossil fuels, renewables), and even the time of day you use the electricity (time-of-use billing). </a:t>
            </a:r>
          </a:p>
          <a:p>
            <a:pPr algn="just">
              <a:lnSpc>
                <a:spcPts val="4759"/>
              </a:lnSpc>
            </a:pPr>
            <a:r>
              <a:rPr lang="en-US" sz="3399">
                <a:solidFill>
                  <a:srgbClr val="FFFFFF"/>
                </a:solidFill>
                <a:latin typeface="Times New Roman"/>
                <a:ea typeface="Times New Roman"/>
                <a:cs typeface="Times New Roman"/>
                <a:sym typeface="Times New Roman"/>
              </a:rPr>
              <a:t>Electricity Consumption: This refers to the amount of electricity your household uses, measured in kWh. I have predicted the household electricity price consumption using from 2006-2010 based on time. Generating different analytical techniques i have predicted the modeling techniques and performing the time series analysis and  machine learning algorithms to visualize the outcomes. </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051D40"/>
        </a:solidFill>
      </p:bgPr>
    </p:bg>
    <p:spTree>
      <p:nvGrpSpPr>
        <p:cNvPr id="1" name=""/>
        <p:cNvGrpSpPr/>
        <p:nvPr/>
      </p:nvGrpSpPr>
      <p:grpSpPr>
        <a:xfrm>
          <a:off x="0" y="0"/>
          <a:ext cx="0" cy="0"/>
          <a:chOff x="0" y="0"/>
          <a:chExt cx="0" cy="0"/>
        </a:xfrm>
      </p:grpSpPr>
      <p:sp>
        <p:nvSpPr>
          <p:cNvPr name="TextBox 2" id="2"/>
          <p:cNvSpPr txBox="true"/>
          <p:nvPr/>
        </p:nvSpPr>
        <p:spPr>
          <a:xfrm rot="0">
            <a:off x="4703896" y="1028700"/>
            <a:ext cx="7455843" cy="501661"/>
          </a:xfrm>
          <a:prstGeom prst="rect">
            <a:avLst/>
          </a:prstGeom>
        </p:spPr>
        <p:txBody>
          <a:bodyPr anchor="t" rtlCol="false" tIns="0" lIns="0" bIns="0" rIns="0">
            <a:spAutoFit/>
          </a:bodyPr>
          <a:lstStyle/>
          <a:p>
            <a:pPr algn="ctr">
              <a:lnSpc>
                <a:spcPts val="4096"/>
              </a:lnSpc>
              <a:spcBef>
                <a:spcPct val="0"/>
              </a:spcBef>
            </a:pPr>
            <a:r>
              <a:rPr lang="en-US" sz="3330" u="sng">
                <a:solidFill>
                  <a:srgbClr val="FFFFFF"/>
                </a:solidFill>
                <a:latin typeface="Shrikhand"/>
                <a:ea typeface="Shrikhand"/>
                <a:cs typeface="Shrikhand"/>
                <a:sym typeface="Shrikhand"/>
              </a:rPr>
              <a:t>DATASETS  AND  DATA HANDLING </a:t>
            </a:r>
          </a:p>
        </p:txBody>
      </p:sp>
      <p:sp>
        <p:nvSpPr>
          <p:cNvPr name="TextBox 3" id="3"/>
          <p:cNvSpPr txBox="true"/>
          <p:nvPr/>
        </p:nvSpPr>
        <p:spPr>
          <a:xfrm rot="0">
            <a:off x="9139238" y="4652327"/>
            <a:ext cx="9525" cy="887095"/>
          </a:xfrm>
          <a:prstGeom prst="rect">
            <a:avLst/>
          </a:prstGeom>
        </p:spPr>
        <p:txBody>
          <a:bodyPr anchor="t" rtlCol="false" tIns="0" lIns="0" bIns="0" rIns="0">
            <a:spAutoFit/>
          </a:bodyPr>
          <a:lstStyle/>
          <a:p>
            <a:pPr algn="ctr">
              <a:lnSpc>
                <a:spcPts val="7279"/>
              </a:lnSpc>
            </a:pPr>
          </a:p>
        </p:txBody>
      </p:sp>
      <p:sp>
        <p:nvSpPr>
          <p:cNvPr name="TextBox 4" id="4"/>
          <p:cNvSpPr txBox="true"/>
          <p:nvPr/>
        </p:nvSpPr>
        <p:spPr>
          <a:xfrm rot="0">
            <a:off x="889902" y="1825432"/>
            <a:ext cx="14977616" cy="6047740"/>
          </a:xfrm>
          <a:prstGeom prst="rect">
            <a:avLst/>
          </a:prstGeom>
        </p:spPr>
        <p:txBody>
          <a:bodyPr anchor="t" rtlCol="false" tIns="0" lIns="0" bIns="0" rIns="0">
            <a:spAutoFit/>
          </a:bodyPr>
          <a:lstStyle/>
          <a:p>
            <a:pPr algn="l">
              <a:lnSpc>
                <a:spcPts val="4759"/>
              </a:lnSpc>
            </a:pPr>
            <a:r>
              <a:rPr lang="en-US" sz="3399">
                <a:solidFill>
                  <a:srgbClr val="FFFFFF"/>
                </a:solidFill>
                <a:latin typeface="Times New Roman"/>
                <a:ea typeface="Times New Roman"/>
                <a:cs typeface="Times New Roman"/>
                <a:sym typeface="Times New Roman"/>
              </a:rPr>
              <a:t>The datasets contains - </a:t>
            </a:r>
          </a:p>
          <a:p>
            <a:pPr algn="just">
              <a:lnSpc>
                <a:spcPts val="4759"/>
              </a:lnSpc>
            </a:pPr>
            <a:r>
              <a:rPr lang="en-US" sz="3399">
                <a:solidFill>
                  <a:srgbClr val="FFFFFF"/>
                </a:solidFill>
                <a:latin typeface="Times New Roman"/>
                <a:ea typeface="Times New Roman"/>
                <a:cs typeface="Times New Roman"/>
                <a:sym typeface="Times New Roman"/>
              </a:rPr>
              <a:t>1. Date: Date of the electricity consumption recording. </a:t>
            </a:r>
          </a:p>
          <a:p>
            <a:pPr algn="just">
              <a:lnSpc>
                <a:spcPts val="4759"/>
              </a:lnSpc>
            </a:pPr>
            <a:r>
              <a:rPr lang="en-US" sz="3399">
                <a:solidFill>
                  <a:srgbClr val="FFFFFF"/>
                </a:solidFill>
                <a:latin typeface="Times New Roman"/>
                <a:ea typeface="Times New Roman"/>
                <a:cs typeface="Times New Roman"/>
                <a:sym typeface="Times New Roman"/>
              </a:rPr>
              <a:t>2. Time: Time of the electricity consumption recording. </a:t>
            </a:r>
          </a:p>
          <a:p>
            <a:pPr algn="just">
              <a:lnSpc>
                <a:spcPts val="4759"/>
              </a:lnSpc>
            </a:pPr>
            <a:r>
              <a:rPr lang="en-US" sz="3399">
                <a:solidFill>
                  <a:srgbClr val="FFFFFF"/>
                </a:solidFill>
                <a:latin typeface="Times New Roman"/>
                <a:ea typeface="Times New Roman"/>
                <a:cs typeface="Times New Roman"/>
                <a:sym typeface="Times New Roman"/>
              </a:rPr>
              <a:t>3. Global_active_power: Total active power consumed by the household. </a:t>
            </a:r>
          </a:p>
          <a:p>
            <a:pPr algn="just">
              <a:lnSpc>
                <a:spcPts val="4759"/>
              </a:lnSpc>
            </a:pPr>
            <a:r>
              <a:rPr lang="en-US" sz="3399">
                <a:solidFill>
                  <a:srgbClr val="FFFFFF"/>
                </a:solidFill>
                <a:latin typeface="Times New Roman"/>
                <a:ea typeface="Times New Roman"/>
                <a:cs typeface="Times New Roman"/>
                <a:sym typeface="Times New Roman"/>
              </a:rPr>
              <a:t>4. Global_reactive_power: Total reactive power consumed by the household. </a:t>
            </a:r>
          </a:p>
          <a:p>
            <a:pPr algn="just">
              <a:lnSpc>
                <a:spcPts val="4759"/>
              </a:lnSpc>
            </a:pPr>
            <a:r>
              <a:rPr lang="en-US" sz="3399">
                <a:solidFill>
                  <a:srgbClr val="FFFFFF"/>
                </a:solidFill>
                <a:latin typeface="Times New Roman"/>
                <a:ea typeface="Times New Roman"/>
                <a:cs typeface="Times New Roman"/>
                <a:sym typeface="Times New Roman"/>
              </a:rPr>
              <a:t>5. Voltage: Voltage level during the electricity consumption period. </a:t>
            </a:r>
          </a:p>
          <a:p>
            <a:pPr algn="just">
              <a:lnSpc>
                <a:spcPts val="4759"/>
              </a:lnSpc>
            </a:pPr>
            <a:r>
              <a:rPr lang="en-US" sz="3399">
                <a:solidFill>
                  <a:srgbClr val="FFFFFF"/>
                </a:solidFill>
                <a:latin typeface="Times New Roman"/>
                <a:ea typeface="Times New Roman"/>
                <a:cs typeface="Times New Roman"/>
                <a:sym typeface="Times New Roman"/>
              </a:rPr>
              <a:t>6. Global_intensity: Total current intensity consumed by the household. </a:t>
            </a:r>
          </a:p>
          <a:p>
            <a:pPr algn="just">
              <a:lnSpc>
                <a:spcPts val="4759"/>
              </a:lnSpc>
            </a:pPr>
            <a:r>
              <a:rPr lang="en-US" sz="3399">
                <a:solidFill>
                  <a:srgbClr val="FFFFFF"/>
                </a:solidFill>
                <a:latin typeface="Times New Roman"/>
                <a:ea typeface="Times New Roman"/>
                <a:cs typeface="Times New Roman"/>
                <a:sym typeface="Times New Roman"/>
              </a:rPr>
              <a:t>7. Sub_metering_1: Electricity consumption in sub-metering 1 (e.g., kitchen). </a:t>
            </a:r>
          </a:p>
          <a:p>
            <a:pPr algn="just">
              <a:lnSpc>
                <a:spcPts val="4759"/>
              </a:lnSpc>
            </a:pPr>
            <a:r>
              <a:rPr lang="en-US" sz="3399">
                <a:solidFill>
                  <a:srgbClr val="FFFFFF"/>
                </a:solidFill>
                <a:latin typeface="Times New Roman"/>
                <a:ea typeface="Times New Roman"/>
                <a:cs typeface="Times New Roman"/>
                <a:sym typeface="Times New Roman"/>
              </a:rPr>
              <a:t>8. Sub_metering_2: Electricity consumption in sub-metering 2 (e.g., laundry). </a:t>
            </a:r>
          </a:p>
          <a:p>
            <a:pPr algn="just">
              <a:lnSpc>
                <a:spcPts val="4759"/>
              </a:lnSpc>
            </a:pPr>
            <a:r>
              <a:rPr lang="en-US" sz="3399">
                <a:solidFill>
                  <a:srgbClr val="FFFFFF"/>
                </a:solidFill>
                <a:latin typeface="Times New Roman"/>
                <a:ea typeface="Times New Roman"/>
                <a:cs typeface="Times New Roman"/>
                <a:sym typeface="Times New Roman"/>
              </a:rPr>
              <a:t>9. Sub_metering_3: Electricity consumption in sub-metering 3 (e.g., water heater).</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051D40"/>
        </a:solidFill>
      </p:bgPr>
    </p:bg>
    <p:spTree>
      <p:nvGrpSpPr>
        <p:cNvPr id="1" name=""/>
        <p:cNvGrpSpPr/>
        <p:nvPr/>
      </p:nvGrpSpPr>
      <p:grpSpPr>
        <a:xfrm>
          <a:off x="0" y="0"/>
          <a:ext cx="0" cy="0"/>
          <a:chOff x="0" y="0"/>
          <a:chExt cx="0" cy="0"/>
        </a:xfrm>
      </p:grpSpPr>
      <p:sp>
        <p:nvSpPr>
          <p:cNvPr name="TextBox 2" id="2"/>
          <p:cNvSpPr txBox="true"/>
          <p:nvPr/>
        </p:nvSpPr>
        <p:spPr>
          <a:xfrm rot="0">
            <a:off x="5205519" y="1019175"/>
            <a:ext cx="6357640" cy="492517"/>
          </a:xfrm>
          <a:prstGeom prst="rect">
            <a:avLst/>
          </a:prstGeom>
        </p:spPr>
        <p:txBody>
          <a:bodyPr anchor="t" rtlCol="false" tIns="0" lIns="0" bIns="0" rIns="0">
            <a:spAutoFit/>
          </a:bodyPr>
          <a:lstStyle/>
          <a:p>
            <a:pPr algn="ctr">
              <a:lnSpc>
                <a:spcPts val="3973"/>
              </a:lnSpc>
              <a:spcBef>
                <a:spcPct val="0"/>
              </a:spcBef>
            </a:pPr>
            <a:r>
              <a:rPr lang="en-US" sz="3230">
                <a:solidFill>
                  <a:srgbClr val="FFFFFF"/>
                </a:solidFill>
                <a:latin typeface="Shrikhand"/>
                <a:ea typeface="Shrikhand"/>
                <a:cs typeface="Shrikhand"/>
                <a:sym typeface="Shrikhand"/>
              </a:rPr>
              <a:t>OBJECTIVES OF THE STUDY -</a:t>
            </a:r>
          </a:p>
        </p:txBody>
      </p:sp>
      <p:sp>
        <p:nvSpPr>
          <p:cNvPr name="TextBox 3" id="3"/>
          <p:cNvSpPr txBox="true"/>
          <p:nvPr/>
        </p:nvSpPr>
        <p:spPr>
          <a:xfrm rot="0">
            <a:off x="1028700" y="2047000"/>
            <a:ext cx="16754980" cy="2447290"/>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FFFFFF"/>
                </a:solidFill>
                <a:latin typeface="Times New Roman"/>
                <a:ea typeface="Times New Roman"/>
                <a:cs typeface="Times New Roman"/>
                <a:sym typeface="Times New Roman"/>
              </a:rPr>
              <a:t>Clean and preprocess the dataset, handling any missing values or outlier</a:t>
            </a:r>
          </a:p>
          <a:p>
            <a:pPr algn="just" marL="734059" indent="-367030" lvl="1">
              <a:lnSpc>
                <a:spcPts val="4759"/>
              </a:lnSpc>
              <a:buFont typeface="Arial"/>
              <a:buChar char="•"/>
            </a:pPr>
            <a:r>
              <a:rPr lang="en-US" sz="3399">
                <a:solidFill>
                  <a:srgbClr val="FFFFFF"/>
                </a:solidFill>
                <a:latin typeface="Times New Roman"/>
                <a:ea typeface="Times New Roman"/>
                <a:cs typeface="Times New Roman"/>
                <a:sym typeface="Times New Roman"/>
              </a:rPr>
              <a:t>Visualize the relationships between different features to gain insights.</a:t>
            </a:r>
          </a:p>
          <a:p>
            <a:pPr algn="just" marL="734059" indent="-367030" lvl="1">
              <a:lnSpc>
                <a:spcPts val="4759"/>
              </a:lnSpc>
              <a:buFont typeface="Arial"/>
              <a:buChar char="•"/>
            </a:pPr>
            <a:r>
              <a:rPr lang="en-US" sz="3399">
                <a:solidFill>
                  <a:srgbClr val="FFFFFF"/>
                </a:solidFill>
                <a:latin typeface="Times New Roman"/>
                <a:ea typeface="Times New Roman"/>
                <a:cs typeface="Times New Roman"/>
                <a:sym typeface="Times New Roman"/>
              </a:rPr>
              <a:t>Explore the creation of new features that might enhance prediction accuracy.</a:t>
            </a:r>
          </a:p>
          <a:p>
            <a:pPr algn="just" marL="734059" indent="-367030" lvl="1">
              <a:lnSpc>
                <a:spcPts val="4759"/>
              </a:lnSpc>
              <a:buFont typeface="Arial"/>
              <a:buChar char="•"/>
            </a:pPr>
            <a:r>
              <a:rPr lang="en-US" sz="3399">
                <a:solidFill>
                  <a:srgbClr val="FFFFFF"/>
                </a:solidFill>
                <a:latin typeface="Times New Roman"/>
                <a:ea typeface="Times New Roman"/>
                <a:cs typeface="Times New Roman"/>
                <a:sym typeface="Times New Roman"/>
              </a:rPr>
              <a:t>Visualize and interpret the predictions to identify potential consumption patterns.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884409"/>
            <a:ext cx="6460990" cy="3508448"/>
          </a:xfrm>
          <a:custGeom>
            <a:avLst/>
            <a:gdLst/>
            <a:ahLst/>
            <a:cxnLst/>
            <a:rect r="r" b="b" t="t" l="l"/>
            <a:pathLst>
              <a:path h="3508448" w="6460990">
                <a:moveTo>
                  <a:pt x="0" y="0"/>
                </a:moveTo>
                <a:lnTo>
                  <a:pt x="6460990" y="0"/>
                </a:lnTo>
                <a:lnTo>
                  <a:pt x="6460990" y="3508447"/>
                </a:lnTo>
                <a:lnTo>
                  <a:pt x="0" y="3508447"/>
                </a:lnTo>
                <a:lnTo>
                  <a:pt x="0" y="0"/>
                </a:lnTo>
                <a:close/>
              </a:path>
            </a:pathLst>
          </a:custGeom>
          <a:blipFill>
            <a:blip r:embed="rId2"/>
            <a:stretch>
              <a:fillRect l="-8818" t="0" r="0" b="0"/>
            </a:stretch>
          </a:blipFill>
        </p:spPr>
      </p:sp>
      <p:sp>
        <p:nvSpPr>
          <p:cNvPr name="Freeform 3" id="3"/>
          <p:cNvSpPr/>
          <p:nvPr/>
        </p:nvSpPr>
        <p:spPr>
          <a:xfrm flipH="false" flipV="false" rot="0">
            <a:off x="7632478" y="1884409"/>
            <a:ext cx="3247040" cy="2504957"/>
          </a:xfrm>
          <a:custGeom>
            <a:avLst/>
            <a:gdLst/>
            <a:ahLst/>
            <a:cxnLst/>
            <a:rect r="r" b="b" t="t" l="l"/>
            <a:pathLst>
              <a:path h="2504957" w="3247040">
                <a:moveTo>
                  <a:pt x="0" y="0"/>
                </a:moveTo>
                <a:lnTo>
                  <a:pt x="3247040" y="0"/>
                </a:lnTo>
                <a:lnTo>
                  <a:pt x="3247040" y="2504957"/>
                </a:lnTo>
                <a:lnTo>
                  <a:pt x="0" y="2504957"/>
                </a:lnTo>
                <a:lnTo>
                  <a:pt x="0" y="0"/>
                </a:lnTo>
                <a:close/>
              </a:path>
            </a:pathLst>
          </a:custGeom>
          <a:blipFill>
            <a:blip r:embed="rId3"/>
            <a:stretch>
              <a:fillRect l="-18009" t="0" r="-118009" b="0"/>
            </a:stretch>
          </a:blipFill>
        </p:spPr>
      </p:sp>
      <p:sp>
        <p:nvSpPr>
          <p:cNvPr name="Freeform 4" id="4"/>
          <p:cNvSpPr/>
          <p:nvPr/>
        </p:nvSpPr>
        <p:spPr>
          <a:xfrm flipH="false" flipV="false" rot="0">
            <a:off x="1332156" y="5868643"/>
            <a:ext cx="6933372" cy="2580252"/>
          </a:xfrm>
          <a:custGeom>
            <a:avLst/>
            <a:gdLst/>
            <a:ahLst/>
            <a:cxnLst/>
            <a:rect r="r" b="b" t="t" l="l"/>
            <a:pathLst>
              <a:path h="2580252" w="6933372">
                <a:moveTo>
                  <a:pt x="0" y="0"/>
                </a:moveTo>
                <a:lnTo>
                  <a:pt x="6933373" y="0"/>
                </a:lnTo>
                <a:lnTo>
                  <a:pt x="6933373" y="2580252"/>
                </a:lnTo>
                <a:lnTo>
                  <a:pt x="0" y="2580252"/>
                </a:lnTo>
                <a:lnTo>
                  <a:pt x="0" y="0"/>
                </a:lnTo>
                <a:close/>
              </a:path>
            </a:pathLst>
          </a:custGeom>
          <a:blipFill>
            <a:blip r:embed="rId4"/>
            <a:stretch>
              <a:fillRect l="-7630" t="0" r="-16752" b="0"/>
            </a:stretch>
          </a:blipFill>
        </p:spPr>
      </p:sp>
      <p:sp>
        <p:nvSpPr>
          <p:cNvPr name="Freeform 5" id="5"/>
          <p:cNvSpPr/>
          <p:nvPr/>
        </p:nvSpPr>
        <p:spPr>
          <a:xfrm flipH="false" flipV="false" rot="0">
            <a:off x="11022393" y="1884409"/>
            <a:ext cx="2793500" cy="2279951"/>
          </a:xfrm>
          <a:custGeom>
            <a:avLst/>
            <a:gdLst/>
            <a:ahLst/>
            <a:cxnLst/>
            <a:rect r="r" b="b" t="t" l="l"/>
            <a:pathLst>
              <a:path h="2279951" w="2793500">
                <a:moveTo>
                  <a:pt x="0" y="0"/>
                </a:moveTo>
                <a:lnTo>
                  <a:pt x="2793500" y="0"/>
                </a:lnTo>
                <a:lnTo>
                  <a:pt x="2793500" y="2279951"/>
                </a:lnTo>
                <a:lnTo>
                  <a:pt x="0" y="2279951"/>
                </a:lnTo>
                <a:lnTo>
                  <a:pt x="0" y="0"/>
                </a:lnTo>
                <a:close/>
              </a:path>
            </a:pathLst>
          </a:custGeom>
          <a:blipFill>
            <a:blip r:embed="rId5"/>
            <a:stretch>
              <a:fillRect l="-23700" t="0" r="-12259" b="-6008"/>
            </a:stretch>
          </a:blipFill>
        </p:spPr>
      </p:sp>
      <p:sp>
        <p:nvSpPr>
          <p:cNvPr name="Freeform 6" id="6"/>
          <p:cNvSpPr/>
          <p:nvPr/>
        </p:nvSpPr>
        <p:spPr>
          <a:xfrm flipH="false" flipV="false" rot="0">
            <a:off x="14118127" y="1859465"/>
            <a:ext cx="3767174" cy="3284035"/>
          </a:xfrm>
          <a:custGeom>
            <a:avLst/>
            <a:gdLst/>
            <a:ahLst/>
            <a:cxnLst/>
            <a:rect r="r" b="b" t="t" l="l"/>
            <a:pathLst>
              <a:path h="3284035" w="3767174">
                <a:moveTo>
                  <a:pt x="0" y="0"/>
                </a:moveTo>
                <a:lnTo>
                  <a:pt x="3767174" y="0"/>
                </a:lnTo>
                <a:lnTo>
                  <a:pt x="3767174" y="3284035"/>
                </a:lnTo>
                <a:lnTo>
                  <a:pt x="0" y="3284035"/>
                </a:lnTo>
                <a:lnTo>
                  <a:pt x="0" y="0"/>
                </a:lnTo>
                <a:close/>
              </a:path>
            </a:pathLst>
          </a:custGeom>
          <a:blipFill>
            <a:blip r:embed="rId6"/>
            <a:stretch>
              <a:fillRect l="-14703" t="0" r="-13863" b="0"/>
            </a:stretch>
          </a:blipFill>
        </p:spPr>
      </p:sp>
      <p:sp>
        <p:nvSpPr>
          <p:cNvPr name="Freeform 7" id="7"/>
          <p:cNvSpPr/>
          <p:nvPr/>
        </p:nvSpPr>
        <p:spPr>
          <a:xfrm flipH="false" flipV="false" rot="0">
            <a:off x="8532255" y="5265272"/>
            <a:ext cx="6937222" cy="3993028"/>
          </a:xfrm>
          <a:custGeom>
            <a:avLst/>
            <a:gdLst/>
            <a:ahLst/>
            <a:cxnLst/>
            <a:rect r="r" b="b" t="t" l="l"/>
            <a:pathLst>
              <a:path h="3993028" w="6937222">
                <a:moveTo>
                  <a:pt x="0" y="0"/>
                </a:moveTo>
                <a:lnTo>
                  <a:pt x="6937222" y="0"/>
                </a:lnTo>
                <a:lnTo>
                  <a:pt x="6937222" y="3993028"/>
                </a:lnTo>
                <a:lnTo>
                  <a:pt x="0" y="3993028"/>
                </a:lnTo>
                <a:lnTo>
                  <a:pt x="0" y="0"/>
                </a:lnTo>
                <a:close/>
              </a:path>
            </a:pathLst>
          </a:custGeom>
          <a:blipFill>
            <a:blip r:embed="rId7"/>
            <a:stretch>
              <a:fillRect l="-7782" t="0" r="-5951" b="-530"/>
            </a:stretch>
          </a:blipFill>
        </p:spPr>
      </p:sp>
      <p:sp>
        <p:nvSpPr>
          <p:cNvPr name="TextBox 8" id="8"/>
          <p:cNvSpPr txBox="true"/>
          <p:nvPr/>
        </p:nvSpPr>
        <p:spPr>
          <a:xfrm rot="0">
            <a:off x="4801567" y="1019175"/>
            <a:ext cx="7798594" cy="557668"/>
          </a:xfrm>
          <a:prstGeom prst="rect">
            <a:avLst/>
          </a:prstGeom>
        </p:spPr>
        <p:txBody>
          <a:bodyPr anchor="t" rtlCol="false" tIns="0" lIns="0" bIns="0" rIns="0">
            <a:spAutoFit/>
          </a:bodyPr>
          <a:lstStyle/>
          <a:p>
            <a:pPr algn="ctr">
              <a:lnSpc>
                <a:spcPts val="4465"/>
              </a:lnSpc>
              <a:spcBef>
                <a:spcPct val="0"/>
              </a:spcBef>
            </a:pPr>
            <a:r>
              <a:rPr lang="en-US" sz="3630" u="sng">
                <a:solidFill>
                  <a:srgbClr val="FFFFFF"/>
                </a:solidFill>
                <a:latin typeface="Shrikhand"/>
                <a:ea typeface="Shrikhand"/>
                <a:cs typeface="Shrikhand"/>
                <a:sym typeface="Shrikhand"/>
              </a:rPr>
              <a:t>EXPLORATORY DATA ANALYSIS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357632" y="2058725"/>
            <a:ext cx="5646757" cy="3084775"/>
          </a:xfrm>
          <a:custGeom>
            <a:avLst/>
            <a:gdLst/>
            <a:ahLst/>
            <a:cxnLst/>
            <a:rect r="r" b="b" t="t" l="l"/>
            <a:pathLst>
              <a:path h="3084775" w="5646757">
                <a:moveTo>
                  <a:pt x="0" y="0"/>
                </a:moveTo>
                <a:lnTo>
                  <a:pt x="5646757" y="0"/>
                </a:lnTo>
                <a:lnTo>
                  <a:pt x="5646757" y="3084775"/>
                </a:lnTo>
                <a:lnTo>
                  <a:pt x="0" y="3084775"/>
                </a:lnTo>
                <a:lnTo>
                  <a:pt x="0" y="0"/>
                </a:lnTo>
                <a:close/>
              </a:path>
            </a:pathLst>
          </a:custGeom>
          <a:blipFill>
            <a:blip r:embed="rId2"/>
            <a:stretch>
              <a:fillRect l="-10930" t="0" r="0" b="0"/>
            </a:stretch>
          </a:blipFill>
        </p:spPr>
      </p:sp>
      <p:sp>
        <p:nvSpPr>
          <p:cNvPr name="Freeform 3" id="3"/>
          <p:cNvSpPr/>
          <p:nvPr/>
        </p:nvSpPr>
        <p:spPr>
          <a:xfrm flipH="false" flipV="false" rot="0">
            <a:off x="7404575" y="3838363"/>
            <a:ext cx="8934942" cy="4447111"/>
          </a:xfrm>
          <a:custGeom>
            <a:avLst/>
            <a:gdLst/>
            <a:ahLst/>
            <a:cxnLst/>
            <a:rect r="r" b="b" t="t" l="l"/>
            <a:pathLst>
              <a:path h="4447111" w="8934942">
                <a:moveTo>
                  <a:pt x="0" y="0"/>
                </a:moveTo>
                <a:lnTo>
                  <a:pt x="8934942" y="0"/>
                </a:lnTo>
                <a:lnTo>
                  <a:pt x="8934942" y="4447111"/>
                </a:lnTo>
                <a:lnTo>
                  <a:pt x="0" y="4447111"/>
                </a:lnTo>
                <a:lnTo>
                  <a:pt x="0" y="0"/>
                </a:lnTo>
                <a:close/>
              </a:path>
            </a:pathLst>
          </a:custGeom>
          <a:blipFill>
            <a:blip r:embed="rId3"/>
            <a:stretch>
              <a:fillRect l="-7460" t="0" r="0" b="0"/>
            </a:stretch>
          </a:blipFill>
        </p:spPr>
      </p:sp>
      <p:sp>
        <p:nvSpPr>
          <p:cNvPr name="TextBox 4" id="4"/>
          <p:cNvSpPr txBox="true"/>
          <p:nvPr/>
        </p:nvSpPr>
        <p:spPr>
          <a:xfrm rot="0">
            <a:off x="5592988" y="1019175"/>
            <a:ext cx="6279059" cy="492517"/>
          </a:xfrm>
          <a:prstGeom prst="rect">
            <a:avLst/>
          </a:prstGeom>
        </p:spPr>
        <p:txBody>
          <a:bodyPr anchor="t" rtlCol="false" tIns="0" lIns="0" bIns="0" rIns="0">
            <a:spAutoFit/>
          </a:bodyPr>
          <a:lstStyle/>
          <a:p>
            <a:pPr algn="ctr">
              <a:lnSpc>
                <a:spcPts val="3973"/>
              </a:lnSpc>
              <a:spcBef>
                <a:spcPct val="0"/>
              </a:spcBef>
            </a:pPr>
            <a:r>
              <a:rPr lang="en-US" sz="3230" u="sng">
                <a:solidFill>
                  <a:srgbClr val="FFFFFF"/>
                </a:solidFill>
                <a:latin typeface="Shrikhand"/>
                <a:ea typeface="Shrikhand"/>
                <a:cs typeface="Shrikhand"/>
                <a:sym typeface="Shrikhand"/>
              </a:rPr>
              <a:t>HANDLING  MISSING VALUES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2372120" y="2162471"/>
            <a:ext cx="4538954" cy="691668"/>
          </a:xfrm>
          <a:custGeom>
            <a:avLst/>
            <a:gdLst/>
            <a:ahLst/>
            <a:cxnLst/>
            <a:rect r="r" b="b" t="t" l="l"/>
            <a:pathLst>
              <a:path h="691668" w="4538954">
                <a:moveTo>
                  <a:pt x="0" y="0"/>
                </a:moveTo>
                <a:lnTo>
                  <a:pt x="4538954" y="0"/>
                </a:lnTo>
                <a:lnTo>
                  <a:pt x="4538954" y="691668"/>
                </a:lnTo>
                <a:lnTo>
                  <a:pt x="0" y="691668"/>
                </a:lnTo>
                <a:lnTo>
                  <a:pt x="0" y="0"/>
                </a:lnTo>
                <a:close/>
              </a:path>
            </a:pathLst>
          </a:custGeom>
          <a:blipFill>
            <a:blip r:embed="rId2"/>
            <a:stretch>
              <a:fillRect l="-24884" t="0" r="-237591" b="-1372523"/>
            </a:stretch>
          </a:blipFill>
        </p:spPr>
      </p:sp>
      <p:sp>
        <p:nvSpPr>
          <p:cNvPr name="Freeform 3" id="3"/>
          <p:cNvSpPr/>
          <p:nvPr/>
        </p:nvSpPr>
        <p:spPr>
          <a:xfrm flipH="false" flipV="false" rot="0">
            <a:off x="8653386" y="2162471"/>
            <a:ext cx="8221697" cy="6998926"/>
          </a:xfrm>
          <a:custGeom>
            <a:avLst/>
            <a:gdLst/>
            <a:ahLst/>
            <a:cxnLst/>
            <a:rect r="r" b="b" t="t" l="l"/>
            <a:pathLst>
              <a:path h="6998926" w="8221697">
                <a:moveTo>
                  <a:pt x="0" y="0"/>
                </a:moveTo>
                <a:lnTo>
                  <a:pt x="8221697" y="0"/>
                </a:lnTo>
                <a:lnTo>
                  <a:pt x="8221697" y="6998925"/>
                </a:lnTo>
                <a:lnTo>
                  <a:pt x="0" y="6998925"/>
                </a:lnTo>
                <a:lnTo>
                  <a:pt x="0" y="0"/>
                </a:lnTo>
                <a:close/>
              </a:path>
            </a:pathLst>
          </a:custGeom>
          <a:blipFill>
            <a:blip r:embed="rId2"/>
            <a:stretch>
              <a:fillRect l="-12313" t="-8954" r="-39767" b="-1639"/>
            </a:stretch>
          </a:blipFill>
        </p:spPr>
      </p:sp>
      <p:sp>
        <p:nvSpPr>
          <p:cNvPr name="TextBox 4" id="4"/>
          <p:cNvSpPr txBox="true"/>
          <p:nvPr/>
        </p:nvSpPr>
        <p:spPr>
          <a:xfrm rot="0">
            <a:off x="1372400" y="1217867"/>
            <a:ext cx="15764768" cy="455560"/>
          </a:xfrm>
          <a:prstGeom prst="rect">
            <a:avLst/>
          </a:prstGeom>
        </p:spPr>
        <p:txBody>
          <a:bodyPr anchor="t" rtlCol="false" tIns="0" lIns="0" bIns="0" rIns="0">
            <a:spAutoFit/>
          </a:bodyPr>
          <a:lstStyle/>
          <a:p>
            <a:pPr algn="ctr">
              <a:lnSpc>
                <a:spcPts val="3604"/>
              </a:lnSpc>
              <a:spcBef>
                <a:spcPct val="0"/>
              </a:spcBef>
            </a:pPr>
            <a:r>
              <a:rPr lang="en-US" sz="2930" u="sng">
                <a:solidFill>
                  <a:srgbClr val="FFFFFF"/>
                </a:solidFill>
                <a:latin typeface="Shrikhand"/>
                <a:ea typeface="Shrikhand"/>
                <a:cs typeface="Shrikhand"/>
                <a:sym typeface="Shrikhand"/>
              </a:rPr>
              <a:t>PREPARE A CORRELATION MATRIX OF HOUSEHOLD ELECTRICITY CONSUMPTION</a:t>
            </a:r>
          </a:p>
        </p:txBody>
      </p:sp>
      <p:sp>
        <p:nvSpPr>
          <p:cNvPr name="TextBox 5" id="5"/>
          <p:cNvSpPr txBox="true"/>
          <p:nvPr/>
        </p:nvSpPr>
        <p:spPr>
          <a:xfrm rot="0">
            <a:off x="1372400" y="3106089"/>
            <a:ext cx="6845882" cy="5922728"/>
          </a:xfrm>
          <a:prstGeom prst="rect">
            <a:avLst/>
          </a:prstGeom>
        </p:spPr>
        <p:txBody>
          <a:bodyPr anchor="t" rtlCol="false" tIns="0" lIns="0" bIns="0" rIns="0">
            <a:spAutoFit/>
          </a:bodyPr>
          <a:lstStyle/>
          <a:p>
            <a:pPr algn="just" marL="546254" indent="-273127" lvl="1">
              <a:lnSpc>
                <a:spcPts val="3112"/>
              </a:lnSpc>
              <a:buFont typeface="Arial"/>
              <a:buChar char="•"/>
            </a:pPr>
            <a:r>
              <a:rPr lang="en-US" sz="2530">
                <a:solidFill>
                  <a:srgbClr val="FFFFFF"/>
                </a:solidFill>
                <a:latin typeface="Times New Roman"/>
                <a:ea typeface="Times New Roman"/>
                <a:cs typeface="Times New Roman"/>
                <a:sym typeface="Times New Roman"/>
              </a:rPr>
              <a:t>Positive correlations are shown in red towards the bottom right corner of the matrix. Stronger positive correlations are bright red, while weaker correlations are a lighter shade of red.</a:t>
            </a:r>
          </a:p>
          <a:p>
            <a:pPr algn="just" marL="546254" indent="-273127" lvl="1">
              <a:lnSpc>
                <a:spcPts val="3112"/>
              </a:lnSpc>
              <a:spcBef>
                <a:spcPct val="0"/>
              </a:spcBef>
              <a:buFont typeface="Arial"/>
              <a:buChar char="•"/>
            </a:pPr>
            <a:r>
              <a:rPr lang="en-US" sz="2530">
                <a:solidFill>
                  <a:srgbClr val="FFFFFF"/>
                </a:solidFill>
                <a:latin typeface="Times New Roman"/>
                <a:ea typeface="Times New Roman"/>
                <a:cs typeface="Times New Roman"/>
                <a:sym typeface="Times New Roman"/>
              </a:rPr>
              <a:t>Negative correlations are sh</a:t>
            </a:r>
            <a:r>
              <a:rPr lang="en-US" sz="2530">
                <a:solidFill>
                  <a:srgbClr val="FFFFFF"/>
                </a:solidFill>
                <a:latin typeface="Times New Roman"/>
                <a:ea typeface="Times New Roman"/>
                <a:cs typeface="Times New Roman"/>
                <a:sym typeface="Times New Roman"/>
              </a:rPr>
              <a:t>own in blue towards the top left corner of the matrix. Stronger negative correlations are dark blue, while weaker correlations are a lighter shade of blue.</a:t>
            </a:r>
          </a:p>
          <a:p>
            <a:pPr algn="just" marL="546254" indent="-273127" lvl="1">
              <a:lnSpc>
                <a:spcPts val="3112"/>
              </a:lnSpc>
              <a:spcBef>
                <a:spcPct val="0"/>
              </a:spcBef>
              <a:buFont typeface="Arial"/>
              <a:buChar char="•"/>
            </a:pPr>
            <a:r>
              <a:rPr lang="en-US" sz="2530">
                <a:solidFill>
                  <a:srgbClr val="FFFFFF"/>
                </a:solidFill>
                <a:latin typeface="Times New Roman"/>
                <a:ea typeface="Times New Roman"/>
                <a:cs typeface="Times New Roman"/>
                <a:sym typeface="Times New Roman"/>
              </a:rPr>
              <a:t>A value of 1 indicates a perfect positive correlation, while -1 indicates a perfect negative correlation.</a:t>
            </a:r>
          </a:p>
          <a:p>
            <a:pPr algn="just" marL="546254" indent="-273127" lvl="1">
              <a:lnSpc>
                <a:spcPts val="3112"/>
              </a:lnSpc>
              <a:spcBef>
                <a:spcPct val="0"/>
              </a:spcBef>
              <a:buFont typeface="Arial"/>
              <a:buChar char="•"/>
            </a:pPr>
            <a:r>
              <a:rPr lang="en-US" sz="2530">
                <a:solidFill>
                  <a:srgbClr val="FFFFFF"/>
                </a:solidFill>
                <a:latin typeface="Times New Roman"/>
                <a:ea typeface="Times New Roman"/>
                <a:cs typeface="Times New Roman"/>
                <a:sym typeface="Times New Roman"/>
              </a:rPr>
              <a:t>A value of 0 indicates no correlation.</a:t>
            </a:r>
          </a:p>
          <a:p>
            <a:pPr algn="ctr">
              <a:lnSpc>
                <a:spcPts val="3112"/>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7251756" y="2187318"/>
            <a:ext cx="10468067" cy="5241261"/>
          </a:xfrm>
          <a:custGeom>
            <a:avLst/>
            <a:gdLst/>
            <a:ahLst/>
            <a:cxnLst/>
            <a:rect r="r" b="b" t="t" l="l"/>
            <a:pathLst>
              <a:path h="5241261" w="10468067">
                <a:moveTo>
                  <a:pt x="0" y="0"/>
                </a:moveTo>
                <a:lnTo>
                  <a:pt x="10468067" y="0"/>
                </a:lnTo>
                <a:lnTo>
                  <a:pt x="10468067" y="5241261"/>
                </a:lnTo>
                <a:lnTo>
                  <a:pt x="0" y="5241261"/>
                </a:lnTo>
                <a:lnTo>
                  <a:pt x="0" y="0"/>
                </a:lnTo>
                <a:close/>
              </a:path>
            </a:pathLst>
          </a:custGeom>
          <a:blipFill>
            <a:blip r:embed="rId2"/>
            <a:stretch>
              <a:fillRect l="0" t="-7823" r="-907" b="0"/>
            </a:stretch>
          </a:blipFill>
        </p:spPr>
      </p:sp>
      <p:sp>
        <p:nvSpPr>
          <p:cNvPr name="TextBox 3" id="3"/>
          <p:cNvSpPr txBox="true"/>
          <p:nvPr/>
        </p:nvSpPr>
        <p:spPr>
          <a:xfrm rot="0">
            <a:off x="2594090" y="1019175"/>
            <a:ext cx="11897023" cy="622819"/>
          </a:xfrm>
          <a:prstGeom prst="rect">
            <a:avLst/>
          </a:prstGeom>
        </p:spPr>
        <p:txBody>
          <a:bodyPr anchor="t" rtlCol="false" tIns="0" lIns="0" bIns="0" rIns="0">
            <a:spAutoFit/>
          </a:bodyPr>
          <a:lstStyle/>
          <a:p>
            <a:pPr algn="ctr">
              <a:lnSpc>
                <a:spcPts val="4957"/>
              </a:lnSpc>
              <a:spcBef>
                <a:spcPct val="0"/>
              </a:spcBef>
            </a:pPr>
            <a:r>
              <a:rPr lang="en-US" sz="4030" u="sng">
                <a:solidFill>
                  <a:srgbClr val="FFFFFF"/>
                </a:solidFill>
                <a:latin typeface="Shrikhand"/>
                <a:ea typeface="Shrikhand"/>
                <a:cs typeface="Shrikhand"/>
                <a:sym typeface="Shrikhand"/>
              </a:rPr>
              <a:t>TIME  SERIES ANALYSIS USING LINE GRAPH  </a:t>
            </a:r>
          </a:p>
        </p:txBody>
      </p:sp>
      <p:sp>
        <p:nvSpPr>
          <p:cNvPr name="TextBox 4" id="4"/>
          <p:cNvSpPr txBox="true"/>
          <p:nvPr/>
        </p:nvSpPr>
        <p:spPr>
          <a:xfrm rot="0">
            <a:off x="1210678" y="3558430"/>
            <a:ext cx="5702057" cy="2441888"/>
          </a:xfrm>
          <a:prstGeom prst="rect">
            <a:avLst/>
          </a:prstGeom>
        </p:spPr>
        <p:txBody>
          <a:bodyPr anchor="t" rtlCol="false" tIns="0" lIns="0" bIns="0" rIns="0">
            <a:spAutoFit/>
          </a:bodyPr>
          <a:lstStyle/>
          <a:p>
            <a:pPr algn="l">
              <a:lnSpc>
                <a:spcPts val="3180"/>
              </a:lnSpc>
              <a:spcBef>
                <a:spcPct val="0"/>
              </a:spcBef>
            </a:pPr>
            <a:r>
              <a:rPr lang="en-US" sz="2585">
                <a:solidFill>
                  <a:srgbClr val="FFFFFF"/>
                </a:solidFill>
                <a:latin typeface="Times New Roman"/>
                <a:ea typeface="Times New Roman"/>
                <a:cs typeface="Times New Roman"/>
                <a:sym typeface="Times New Roman"/>
              </a:rPr>
              <a:t>Global active power appears to be on an increasing trend over the ten year period.</a:t>
            </a:r>
          </a:p>
          <a:p>
            <a:pPr algn="l">
              <a:lnSpc>
                <a:spcPts val="3180"/>
              </a:lnSpc>
              <a:spcBef>
                <a:spcPct val="0"/>
              </a:spcBef>
            </a:pPr>
            <a:r>
              <a:rPr lang="en-US" sz="2585">
                <a:solidFill>
                  <a:srgbClr val="FFFFFF"/>
                </a:solidFill>
                <a:latin typeface="Times New Roman"/>
                <a:ea typeface="Times New Roman"/>
                <a:cs typeface="Times New Roman"/>
                <a:sym typeface="Times New Roman"/>
              </a:rPr>
              <a:t> Global reactive power appears to be on a decreasing trend over the ten year period.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611890" y="1530940"/>
            <a:ext cx="6018601" cy="4597417"/>
          </a:xfrm>
          <a:custGeom>
            <a:avLst/>
            <a:gdLst/>
            <a:ahLst/>
            <a:cxnLst/>
            <a:rect r="r" b="b" t="t" l="l"/>
            <a:pathLst>
              <a:path h="4597417" w="6018601">
                <a:moveTo>
                  <a:pt x="0" y="0"/>
                </a:moveTo>
                <a:lnTo>
                  <a:pt x="6018601" y="0"/>
                </a:lnTo>
                <a:lnTo>
                  <a:pt x="6018601" y="4597417"/>
                </a:lnTo>
                <a:lnTo>
                  <a:pt x="0" y="4597417"/>
                </a:lnTo>
                <a:lnTo>
                  <a:pt x="0" y="0"/>
                </a:lnTo>
                <a:close/>
              </a:path>
            </a:pathLst>
          </a:custGeom>
          <a:blipFill>
            <a:blip r:embed="rId2"/>
            <a:stretch>
              <a:fillRect l="-7245" t="0" r="-6641" b="-2371"/>
            </a:stretch>
          </a:blipFill>
        </p:spPr>
      </p:sp>
      <p:sp>
        <p:nvSpPr>
          <p:cNvPr name="Freeform 3" id="3"/>
          <p:cNvSpPr/>
          <p:nvPr/>
        </p:nvSpPr>
        <p:spPr>
          <a:xfrm flipH="false" flipV="false" rot="0">
            <a:off x="7831145" y="2243122"/>
            <a:ext cx="9263735" cy="6289157"/>
          </a:xfrm>
          <a:custGeom>
            <a:avLst/>
            <a:gdLst/>
            <a:ahLst/>
            <a:cxnLst/>
            <a:rect r="r" b="b" t="t" l="l"/>
            <a:pathLst>
              <a:path h="6289157" w="9263735">
                <a:moveTo>
                  <a:pt x="0" y="0"/>
                </a:moveTo>
                <a:lnTo>
                  <a:pt x="9263735" y="0"/>
                </a:lnTo>
                <a:lnTo>
                  <a:pt x="9263735" y="6289157"/>
                </a:lnTo>
                <a:lnTo>
                  <a:pt x="0" y="6289157"/>
                </a:lnTo>
                <a:lnTo>
                  <a:pt x="0" y="0"/>
                </a:lnTo>
                <a:close/>
              </a:path>
            </a:pathLst>
          </a:custGeom>
          <a:blipFill>
            <a:blip r:embed="rId3"/>
            <a:stretch>
              <a:fillRect l="-2050" t="0" r="-2904" b="0"/>
            </a:stretch>
          </a:blipFill>
        </p:spPr>
      </p:sp>
      <p:sp>
        <p:nvSpPr>
          <p:cNvPr name="TextBox 4" id="4"/>
          <p:cNvSpPr txBox="true"/>
          <p:nvPr/>
        </p:nvSpPr>
        <p:spPr>
          <a:xfrm rot="0">
            <a:off x="1847643" y="777679"/>
            <a:ext cx="14276189" cy="492517"/>
          </a:xfrm>
          <a:prstGeom prst="rect">
            <a:avLst/>
          </a:prstGeom>
        </p:spPr>
        <p:txBody>
          <a:bodyPr anchor="t" rtlCol="false" tIns="0" lIns="0" bIns="0" rIns="0">
            <a:spAutoFit/>
          </a:bodyPr>
          <a:lstStyle/>
          <a:p>
            <a:pPr algn="ctr">
              <a:lnSpc>
                <a:spcPts val="3973"/>
              </a:lnSpc>
              <a:spcBef>
                <a:spcPct val="0"/>
              </a:spcBef>
            </a:pPr>
            <a:r>
              <a:rPr lang="en-US" sz="3230" u="sng">
                <a:solidFill>
                  <a:srgbClr val="FFFFFF"/>
                </a:solidFill>
                <a:latin typeface="Shrikhand"/>
                <a:ea typeface="Shrikhand"/>
                <a:cs typeface="Shrikhand"/>
                <a:sym typeface="Shrikhand"/>
              </a:rPr>
              <a:t>TIME</a:t>
            </a:r>
            <a:r>
              <a:rPr lang="en-US" sz="3230" u="sng">
                <a:solidFill>
                  <a:srgbClr val="FFFFFF"/>
                </a:solidFill>
                <a:latin typeface="Shrikhand"/>
                <a:ea typeface="Shrikhand"/>
                <a:cs typeface="Shrikhand"/>
                <a:sym typeface="Shrikhand"/>
              </a:rPr>
              <a:t> SERIES ANALYSIS USING LINEAR REGRESSION TECHNIQUES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DAGKMpcfEVQ</dc:identifier>
  <dcterms:modified xsi:type="dcterms:W3CDTF">2011-08-01T06:04:30Z</dcterms:modified>
  <cp:revision>1</cp:revision>
  <dc:title>ANALYSIS AND PREDICTION OF HOUSEHOLD ELECTRICITY PRICE CONSUMPTION</dc:title>
</cp:coreProperties>
</file>