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0"/>
    </p:embeddedFont>
    <p:embeddedFont>
      <p:font typeface="Cinzel Bold" charset="1" panose="00000800000000000000"/>
      <p:regular r:id="rId21"/>
    </p:embeddedFont>
    <p:embeddedFont>
      <p:font typeface="Cinzel" charset="1" panose="00000500000000000000"/>
      <p:regular r:id="rId22"/>
    </p:embeddedFont>
    <p:embeddedFont>
      <p:font typeface="Klein Bold" charset="1" panose="02000503060000020004"/>
      <p:regular r:id="rId23"/>
    </p:embeddedFont>
    <p:embeddedFont>
      <p:font typeface="Shrikhand" charset="1" panose="02000000000000000000"/>
      <p:regular r:id="rId24"/>
    </p:embeddedFont>
    <p:embeddedFont>
      <p:font typeface="Times New Roman" charset="1" panose="02030502070405020303"/>
      <p:regular r:id="rId25"/>
    </p:embeddedFont>
    <p:embeddedFont>
      <p:font typeface="Helios" charset="1" panose="020B0504020202020204"/>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png" Type="http://schemas.openxmlformats.org/officeDocument/2006/relationships/image"/><Relationship Id="rId12" Target="../media/image35.png" Type="http://schemas.openxmlformats.org/officeDocument/2006/relationships/image"/><Relationship Id="rId13" Target="../media/image36.png" Type="http://schemas.openxmlformats.org/officeDocument/2006/relationships/image"/><Relationship Id="rId14" Target="../media/image37.png" Type="http://schemas.openxmlformats.org/officeDocument/2006/relationships/image"/><Relationship Id="rId15" Target="../media/image38.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13" Target="../media/image13.png" Type="http://schemas.openxmlformats.org/officeDocument/2006/relationships/image"/><Relationship Id="rId14" Target="../media/image14.png" Type="http://schemas.openxmlformats.org/officeDocument/2006/relationships/image"/><Relationship Id="rId15" Target="../media/image15.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977138" y="400255"/>
            <a:ext cx="5219133" cy="3829539"/>
          </a:xfrm>
          <a:custGeom>
            <a:avLst/>
            <a:gdLst/>
            <a:ahLst/>
            <a:cxnLst/>
            <a:rect r="r" b="b" t="t" l="l"/>
            <a:pathLst>
              <a:path h="3829539" w="5219133">
                <a:moveTo>
                  <a:pt x="0" y="0"/>
                </a:moveTo>
                <a:lnTo>
                  <a:pt x="5219133" y="0"/>
                </a:lnTo>
                <a:lnTo>
                  <a:pt x="5219133" y="3829538"/>
                </a:lnTo>
                <a:lnTo>
                  <a:pt x="0" y="3829538"/>
                </a:lnTo>
                <a:lnTo>
                  <a:pt x="0" y="0"/>
                </a:lnTo>
                <a:close/>
              </a:path>
            </a:pathLst>
          </a:custGeom>
          <a:blipFill>
            <a:blip r:embed="rId4"/>
            <a:stretch>
              <a:fillRect l="0" t="0" r="0" b="0"/>
            </a:stretch>
          </a:blipFill>
        </p:spPr>
      </p:sp>
      <p:grpSp>
        <p:nvGrpSpPr>
          <p:cNvPr name="Group 6" id="6"/>
          <p:cNvGrpSpPr/>
          <p:nvPr/>
        </p:nvGrpSpPr>
        <p:grpSpPr>
          <a:xfrm rot="0">
            <a:off x="6538963" y="4531361"/>
            <a:ext cx="10862774" cy="2918685"/>
            <a:chOff x="0" y="0"/>
            <a:chExt cx="14483698" cy="3891581"/>
          </a:xfrm>
        </p:grpSpPr>
        <p:sp>
          <p:nvSpPr>
            <p:cNvPr name="TextBox 7" id="7"/>
            <p:cNvSpPr txBox="true"/>
            <p:nvPr/>
          </p:nvSpPr>
          <p:spPr>
            <a:xfrm rot="0">
              <a:off x="0" y="-85725"/>
              <a:ext cx="14483698" cy="1787525"/>
            </a:xfrm>
            <a:prstGeom prst="rect">
              <a:avLst/>
            </a:prstGeom>
          </p:spPr>
          <p:txBody>
            <a:bodyPr anchor="t" rtlCol="false" tIns="0" lIns="0" bIns="0" rIns="0">
              <a:spAutoFit/>
            </a:bodyPr>
            <a:lstStyle/>
            <a:p>
              <a:pPr algn="l">
                <a:lnSpc>
                  <a:spcPts val="5047"/>
                </a:lnSpc>
              </a:pPr>
              <a:r>
                <a:rPr lang="en-US" sz="4205">
                  <a:solidFill>
                    <a:srgbClr val="000000"/>
                  </a:solidFill>
                  <a:latin typeface="Times New Roman Bold"/>
                </a:rPr>
                <a:t>GOLD STOCK PREDICTION USING MACHINE LEARNING ALGORITHMS </a:t>
              </a:r>
            </a:p>
          </p:txBody>
        </p:sp>
        <p:sp>
          <p:nvSpPr>
            <p:cNvPr name="TextBox 8" id="8"/>
            <p:cNvSpPr txBox="true"/>
            <p:nvPr/>
          </p:nvSpPr>
          <p:spPr>
            <a:xfrm rot="0">
              <a:off x="0" y="1993442"/>
              <a:ext cx="14053452" cy="1898139"/>
            </a:xfrm>
            <a:prstGeom prst="rect">
              <a:avLst/>
            </a:prstGeom>
          </p:spPr>
          <p:txBody>
            <a:bodyPr anchor="t" rtlCol="false" tIns="0" lIns="0" bIns="0" rIns="0">
              <a:spAutoFit/>
            </a:bodyPr>
            <a:lstStyle/>
            <a:p>
              <a:pPr algn="l">
                <a:lnSpc>
                  <a:spcPts val="3827"/>
                </a:lnSpc>
              </a:pPr>
              <a:r>
                <a:rPr lang="en-US" sz="2733">
                  <a:solidFill>
                    <a:srgbClr val="000000"/>
                  </a:solidFill>
                  <a:latin typeface="Cinzel Bold"/>
                </a:rPr>
                <a:t>NAME- ANIKET MITRA </a:t>
              </a:r>
            </a:p>
            <a:p>
              <a:pPr algn="l">
                <a:lnSpc>
                  <a:spcPts val="3827"/>
                </a:lnSpc>
              </a:pPr>
              <a:r>
                <a:rPr lang="en-US" sz="2733">
                  <a:solidFill>
                    <a:srgbClr val="000000"/>
                  </a:solidFill>
                  <a:latin typeface="Cinzel Bold"/>
                </a:rPr>
                <a:t>COURSE - M. Sc Geoinformatics </a:t>
              </a:r>
            </a:p>
            <a:p>
              <a:pPr algn="l">
                <a:lnSpc>
                  <a:spcPts val="3827"/>
                </a:lnSpc>
              </a:pPr>
              <a:r>
                <a:rPr lang="en-US" sz="2733">
                  <a:solidFill>
                    <a:srgbClr val="000000"/>
                  </a:solidFill>
                  <a:latin typeface="Cinzel Bold"/>
                </a:rPr>
                <a:t>UNIVERSITY - Symbiosis Institute Of Geoinformatics</a:t>
              </a:r>
              <a:r>
                <a:rPr lang="en-US" sz="2733">
                  <a:solidFill>
                    <a:srgbClr val="000000"/>
                  </a:solidFill>
                  <a:latin typeface="Cinzel"/>
                </a:rPr>
                <a:t>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109978" y="0"/>
            <a:ext cx="18288000" cy="2453379"/>
            <a:chOff x="0" y="0"/>
            <a:chExt cx="24384000" cy="3271172"/>
          </a:xfrm>
        </p:grpSpPr>
        <p:pic>
          <p:nvPicPr>
            <p:cNvPr name="Picture 3" id="3"/>
            <p:cNvPicPr>
              <a:picLocks noChangeAspect="true"/>
            </p:cNvPicPr>
            <p:nvPr/>
          </p:nvPicPr>
          <p:blipFill>
            <a:blip r:embed="rId2">
              <a:alphaModFix amt="14000"/>
            </a:blip>
            <a:srcRect l="0" t="33349" r="0" b="46515"/>
            <a:stretch>
              <a:fillRect/>
            </a:stretch>
          </p:blipFill>
          <p:spPr>
            <a:xfrm flipH="false" flipV="false">
              <a:off x="0" y="0"/>
              <a:ext cx="24384000" cy="3271172"/>
            </a:xfrm>
            <a:prstGeom prst="rect">
              <a:avLst/>
            </a:prstGeom>
          </p:spPr>
        </p:pic>
      </p:grpSp>
      <p:grpSp>
        <p:nvGrpSpPr>
          <p:cNvPr name="Group 4" id="4"/>
          <p:cNvGrpSpPr/>
          <p:nvPr/>
        </p:nvGrpSpPr>
        <p:grpSpPr>
          <a:xfrm rot="0">
            <a:off x="0" y="2343401"/>
            <a:ext cx="18288000" cy="7943599"/>
            <a:chOff x="0" y="0"/>
            <a:chExt cx="4816593" cy="2092141"/>
          </a:xfrm>
        </p:grpSpPr>
        <p:sp>
          <p:nvSpPr>
            <p:cNvPr name="Freeform 5" id="5"/>
            <p:cNvSpPr/>
            <p:nvPr/>
          </p:nvSpPr>
          <p:spPr>
            <a:xfrm flipH="false" flipV="false" rot="0">
              <a:off x="0" y="0"/>
              <a:ext cx="4816592" cy="2092141"/>
            </a:xfrm>
            <a:custGeom>
              <a:avLst/>
              <a:gdLst/>
              <a:ahLst/>
              <a:cxnLst/>
              <a:rect r="r" b="b" t="t" l="l"/>
              <a:pathLst>
                <a:path h="2092141" w="4816592">
                  <a:moveTo>
                    <a:pt x="0" y="0"/>
                  </a:moveTo>
                  <a:lnTo>
                    <a:pt x="4816592" y="0"/>
                  </a:lnTo>
                  <a:lnTo>
                    <a:pt x="4816592" y="2092141"/>
                  </a:lnTo>
                  <a:lnTo>
                    <a:pt x="0" y="2092141"/>
                  </a:lnTo>
                  <a:close/>
                </a:path>
              </a:pathLst>
            </a:custGeom>
            <a:solidFill>
              <a:srgbClr val="F4F4F4"/>
            </a:solidFill>
          </p:spPr>
        </p:sp>
        <p:sp>
          <p:nvSpPr>
            <p:cNvPr name="TextBox 6" id="6"/>
            <p:cNvSpPr txBox="true"/>
            <p:nvPr/>
          </p:nvSpPr>
          <p:spPr>
            <a:xfrm>
              <a:off x="0" y="-47625"/>
              <a:ext cx="4816593" cy="2139766"/>
            </a:xfrm>
            <a:prstGeom prst="rect">
              <a:avLst/>
            </a:prstGeom>
          </p:spPr>
          <p:txBody>
            <a:bodyPr anchor="ctr" rtlCol="false" tIns="50800" lIns="50800" bIns="50800" rIns="50800"/>
            <a:lstStyle/>
            <a:p>
              <a:pPr algn="ctr">
                <a:lnSpc>
                  <a:spcPts val="3220"/>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8640514" y="2645848"/>
            <a:ext cx="6870685" cy="2186632"/>
          </a:xfrm>
          <a:custGeom>
            <a:avLst/>
            <a:gdLst/>
            <a:ahLst/>
            <a:cxnLst/>
            <a:rect r="r" b="b" t="t" l="l"/>
            <a:pathLst>
              <a:path h="2186632" w="6870685">
                <a:moveTo>
                  <a:pt x="0" y="0"/>
                </a:moveTo>
                <a:lnTo>
                  <a:pt x="6870685" y="0"/>
                </a:lnTo>
                <a:lnTo>
                  <a:pt x="6870685" y="2186632"/>
                </a:lnTo>
                <a:lnTo>
                  <a:pt x="0" y="2186632"/>
                </a:lnTo>
                <a:lnTo>
                  <a:pt x="0" y="0"/>
                </a:lnTo>
                <a:close/>
              </a:path>
            </a:pathLst>
          </a:custGeom>
          <a:blipFill>
            <a:blip r:embed="rId7"/>
            <a:stretch>
              <a:fillRect l="0" t="0" r="0" b="0"/>
            </a:stretch>
          </a:blipFill>
        </p:spPr>
      </p:sp>
      <p:sp>
        <p:nvSpPr>
          <p:cNvPr name="Freeform 10" id="10"/>
          <p:cNvSpPr/>
          <p:nvPr/>
        </p:nvSpPr>
        <p:spPr>
          <a:xfrm flipH="false" flipV="false" rot="0">
            <a:off x="12075856" y="5131196"/>
            <a:ext cx="5451381" cy="4691100"/>
          </a:xfrm>
          <a:custGeom>
            <a:avLst/>
            <a:gdLst/>
            <a:ahLst/>
            <a:cxnLst/>
            <a:rect r="r" b="b" t="t" l="l"/>
            <a:pathLst>
              <a:path h="4691100" w="5451381">
                <a:moveTo>
                  <a:pt x="0" y="0"/>
                </a:moveTo>
                <a:lnTo>
                  <a:pt x="5451382" y="0"/>
                </a:lnTo>
                <a:lnTo>
                  <a:pt x="5451382" y="4691099"/>
                </a:lnTo>
                <a:lnTo>
                  <a:pt x="0" y="4691099"/>
                </a:lnTo>
                <a:lnTo>
                  <a:pt x="0" y="0"/>
                </a:lnTo>
                <a:close/>
              </a:path>
            </a:pathLst>
          </a:custGeom>
          <a:blipFill>
            <a:blip r:embed="rId8"/>
            <a:stretch>
              <a:fillRect l="0" t="0" r="0" b="0"/>
            </a:stretch>
          </a:blipFill>
        </p:spPr>
      </p:sp>
      <p:sp>
        <p:nvSpPr>
          <p:cNvPr name="Freeform 11" id="11"/>
          <p:cNvSpPr/>
          <p:nvPr/>
        </p:nvSpPr>
        <p:spPr>
          <a:xfrm flipH="false" flipV="false" rot="0">
            <a:off x="6074726" y="5131196"/>
            <a:ext cx="5816203" cy="4854982"/>
          </a:xfrm>
          <a:custGeom>
            <a:avLst/>
            <a:gdLst/>
            <a:ahLst/>
            <a:cxnLst/>
            <a:rect r="r" b="b" t="t" l="l"/>
            <a:pathLst>
              <a:path h="4854982" w="5816203">
                <a:moveTo>
                  <a:pt x="0" y="0"/>
                </a:moveTo>
                <a:lnTo>
                  <a:pt x="5816203" y="0"/>
                </a:lnTo>
                <a:lnTo>
                  <a:pt x="5816203" y="4854982"/>
                </a:lnTo>
                <a:lnTo>
                  <a:pt x="0" y="4854982"/>
                </a:lnTo>
                <a:lnTo>
                  <a:pt x="0" y="0"/>
                </a:lnTo>
                <a:close/>
              </a:path>
            </a:pathLst>
          </a:custGeom>
          <a:blipFill>
            <a:blip r:embed="rId9"/>
            <a:stretch>
              <a:fillRect l="0" t="0" r="0" b="0"/>
            </a:stretch>
          </a:blipFill>
        </p:spPr>
      </p:sp>
      <p:sp>
        <p:nvSpPr>
          <p:cNvPr name="TextBox 12" id="12"/>
          <p:cNvSpPr txBox="true"/>
          <p:nvPr/>
        </p:nvSpPr>
        <p:spPr>
          <a:xfrm rot="0">
            <a:off x="790278" y="826118"/>
            <a:ext cx="17367312" cy="927735"/>
          </a:xfrm>
          <a:prstGeom prst="rect">
            <a:avLst/>
          </a:prstGeom>
        </p:spPr>
        <p:txBody>
          <a:bodyPr anchor="t" rtlCol="false" tIns="0" lIns="0" bIns="0" rIns="0">
            <a:spAutoFit/>
          </a:bodyPr>
          <a:lstStyle/>
          <a:p>
            <a:pPr algn="ctr">
              <a:lnSpc>
                <a:spcPts val="7410"/>
              </a:lnSpc>
            </a:pPr>
            <a:r>
              <a:rPr lang="en-US" sz="5700">
                <a:solidFill>
                  <a:srgbClr val="FFFFFF"/>
                </a:solidFill>
                <a:latin typeface="Klein Bold"/>
              </a:rPr>
              <a:t>RANDOM FOREST Vs GRADIENT BOOSTING  </a:t>
            </a:r>
          </a:p>
        </p:txBody>
      </p:sp>
      <p:sp>
        <p:nvSpPr>
          <p:cNvPr name="TextBox 13" id="13"/>
          <p:cNvSpPr txBox="true"/>
          <p:nvPr/>
        </p:nvSpPr>
        <p:spPr>
          <a:xfrm rot="0">
            <a:off x="109978" y="2539565"/>
            <a:ext cx="5434176" cy="4053379"/>
          </a:xfrm>
          <a:prstGeom prst="rect">
            <a:avLst/>
          </a:prstGeom>
        </p:spPr>
        <p:txBody>
          <a:bodyPr anchor="t" rtlCol="false" tIns="0" lIns="0" bIns="0" rIns="0">
            <a:spAutoFit/>
          </a:bodyPr>
          <a:lstStyle/>
          <a:p>
            <a:pPr algn="l">
              <a:lnSpc>
                <a:spcPts val="2455"/>
              </a:lnSpc>
            </a:pPr>
            <a:r>
              <a:rPr lang="en-US" sz="1889">
                <a:solidFill>
                  <a:srgbClr val="000000"/>
                </a:solidFill>
                <a:latin typeface="Klein Bold"/>
              </a:rPr>
              <a:t>Random Forest:</a:t>
            </a:r>
          </a:p>
          <a:p>
            <a:pPr algn="just" marL="407879" indent="-203940" lvl="1">
              <a:lnSpc>
                <a:spcPts val="2455"/>
              </a:lnSpc>
              <a:buFont typeface="Arial"/>
              <a:buChar char="•"/>
            </a:pPr>
            <a:r>
              <a:rPr lang="en-US" sz="1889">
                <a:solidFill>
                  <a:srgbClr val="000000"/>
                </a:solidFill>
                <a:latin typeface="Klein Bold"/>
              </a:rPr>
              <a:t>Ensemble Method: Random Forest is an ensemble method, meaning it combines the predictions of multiple decision trees.</a:t>
            </a:r>
          </a:p>
          <a:p>
            <a:pPr algn="just" marL="407879" indent="-203940" lvl="1">
              <a:lnSpc>
                <a:spcPts val="2455"/>
              </a:lnSpc>
              <a:spcBef>
                <a:spcPct val="0"/>
              </a:spcBef>
              <a:buFont typeface="Arial"/>
              <a:buChar char="•"/>
            </a:pPr>
            <a:r>
              <a:rPr lang="en-US" sz="1889">
                <a:solidFill>
                  <a:srgbClr val="000000"/>
                </a:solidFill>
                <a:latin typeface="Klein Bold"/>
              </a:rPr>
              <a:t>Building Trees: This injects randomness and reduces </a:t>
            </a:r>
            <a:r>
              <a:rPr lang="en-US" sz="1889">
                <a:solidFill>
                  <a:srgbClr val="000000"/>
                </a:solidFill>
                <a:latin typeface="Klein Bold"/>
              </a:rPr>
              <a:t>overfitting.</a:t>
            </a:r>
          </a:p>
          <a:p>
            <a:pPr algn="just" marL="407879" indent="-203940" lvl="1">
              <a:lnSpc>
                <a:spcPts val="2455"/>
              </a:lnSpc>
              <a:spcBef>
                <a:spcPct val="0"/>
              </a:spcBef>
              <a:buFont typeface="Arial"/>
              <a:buChar char="•"/>
            </a:pPr>
            <a:r>
              <a:rPr lang="en-US" sz="1889">
                <a:solidFill>
                  <a:srgbClr val="000000"/>
                </a:solidFill>
                <a:latin typeface="Klein Bold"/>
              </a:rPr>
              <a:t>Strengths: Easy to use, robust to noise in data, interpretable due to individual trees.</a:t>
            </a:r>
          </a:p>
          <a:p>
            <a:pPr algn="just" marL="407879" indent="-203940" lvl="1">
              <a:lnSpc>
                <a:spcPts val="2455"/>
              </a:lnSpc>
              <a:spcBef>
                <a:spcPct val="0"/>
              </a:spcBef>
              <a:buFont typeface="Arial"/>
              <a:buChar char="•"/>
            </a:pPr>
            <a:r>
              <a:rPr lang="en-US" sz="1889">
                <a:solidFill>
                  <a:srgbClr val="000000"/>
                </a:solidFill>
                <a:latin typeface="Klein Bold"/>
              </a:rPr>
              <a:t>Weaknesses: Can be less accurate than Gradient Boosting for complex problems.</a:t>
            </a:r>
          </a:p>
          <a:p>
            <a:pPr algn="ctr">
              <a:lnSpc>
                <a:spcPts val="2455"/>
              </a:lnSpc>
              <a:spcBef>
                <a:spcPct val="0"/>
              </a:spcBef>
            </a:pPr>
          </a:p>
        </p:txBody>
      </p:sp>
      <p:sp>
        <p:nvSpPr>
          <p:cNvPr name="TextBox 14" id="14"/>
          <p:cNvSpPr txBox="true"/>
          <p:nvPr/>
        </p:nvSpPr>
        <p:spPr>
          <a:xfrm rot="0">
            <a:off x="0" y="6436166"/>
            <a:ext cx="5889799" cy="4148592"/>
          </a:xfrm>
          <a:prstGeom prst="rect">
            <a:avLst/>
          </a:prstGeom>
        </p:spPr>
        <p:txBody>
          <a:bodyPr anchor="t" rtlCol="false" tIns="0" lIns="0" bIns="0" rIns="0">
            <a:spAutoFit/>
          </a:bodyPr>
          <a:lstStyle/>
          <a:p>
            <a:pPr algn="l">
              <a:lnSpc>
                <a:spcPts val="2455"/>
              </a:lnSpc>
            </a:pPr>
            <a:r>
              <a:rPr lang="en-US" sz="1889">
                <a:solidFill>
                  <a:srgbClr val="000000"/>
                </a:solidFill>
                <a:latin typeface="Klein Bold"/>
              </a:rPr>
              <a:t>Gradient Boosting:</a:t>
            </a:r>
          </a:p>
          <a:p>
            <a:pPr algn="l" marL="386288" indent="-193144" lvl="1">
              <a:lnSpc>
                <a:spcPts val="2325"/>
              </a:lnSpc>
              <a:spcBef>
                <a:spcPct val="0"/>
              </a:spcBef>
              <a:buFont typeface="Arial"/>
              <a:buChar char="•"/>
            </a:pPr>
            <a:r>
              <a:rPr lang="en-US" sz="1789">
                <a:solidFill>
                  <a:srgbClr val="000000"/>
                </a:solidFill>
                <a:latin typeface="Klein Bold"/>
              </a:rPr>
              <a:t>Sequ</a:t>
            </a:r>
            <a:r>
              <a:rPr lang="en-US" sz="1789">
                <a:solidFill>
                  <a:srgbClr val="000000"/>
                </a:solidFill>
                <a:latin typeface="Klein Bold"/>
              </a:rPr>
              <a:t>ential Learner: Gradient Boosting takes a sequential approach. It trains decision trees one by one,  focusing on correcting the errors.</a:t>
            </a:r>
          </a:p>
          <a:p>
            <a:pPr algn="l" marL="386288" indent="-193144" lvl="1">
              <a:lnSpc>
                <a:spcPts val="2325"/>
              </a:lnSpc>
              <a:spcBef>
                <a:spcPct val="0"/>
              </a:spcBef>
              <a:buFont typeface="Arial"/>
              <a:buChar char="•"/>
            </a:pPr>
            <a:r>
              <a:rPr lang="en-US" sz="1789">
                <a:solidFill>
                  <a:srgbClr val="000000"/>
                </a:solidFill>
                <a:latin typeface="Klein Bold"/>
              </a:rPr>
              <a:t>P</a:t>
            </a:r>
            <a:r>
              <a:rPr lang="en-US" sz="1789">
                <a:solidFill>
                  <a:srgbClr val="000000"/>
                </a:solidFill>
                <a:latin typeface="Klein Bold"/>
              </a:rPr>
              <a:t>rediction: Similar to Random Forest, the final prediction is made by combining the predictions from all the trees.</a:t>
            </a:r>
          </a:p>
          <a:p>
            <a:pPr algn="l" marL="386288" indent="-193144" lvl="1">
              <a:lnSpc>
                <a:spcPts val="2325"/>
              </a:lnSpc>
              <a:spcBef>
                <a:spcPct val="0"/>
              </a:spcBef>
              <a:buFont typeface="Arial"/>
              <a:buChar char="•"/>
            </a:pPr>
            <a:r>
              <a:rPr lang="en-US" sz="1789">
                <a:solidFill>
                  <a:srgbClr val="000000"/>
                </a:solidFill>
                <a:latin typeface="Klein Bold"/>
              </a:rPr>
              <a:t>Strengths: Can achieve higher accuracy, especially for complex data.</a:t>
            </a:r>
          </a:p>
          <a:p>
            <a:pPr algn="l" marL="386288" indent="-193144" lvl="1">
              <a:lnSpc>
                <a:spcPts val="2325"/>
              </a:lnSpc>
              <a:spcBef>
                <a:spcPct val="0"/>
              </a:spcBef>
              <a:buFont typeface="Arial"/>
              <a:buChar char="•"/>
            </a:pPr>
            <a:r>
              <a:rPr lang="en-US" sz="1789">
                <a:solidFill>
                  <a:srgbClr val="000000"/>
                </a:solidFill>
                <a:latin typeface="Klein Bold"/>
              </a:rPr>
              <a:t>Weaknesses: Can be slower to train, more prone to overfitting if not carefully tuned, and less interpretable due to the complex interaction</a:t>
            </a:r>
          </a:p>
          <a:p>
            <a:pPr algn="ctr">
              <a:lnSpc>
                <a:spcPts val="232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1792516"/>
            <a:chOff x="0" y="0"/>
            <a:chExt cx="24384000" cy="2390021"/>
          </a:xfrm>
        </p:grpSpPr>
        <p:pic>
          <p:nvPicPr>
            <p:cNvPr name="Picture 3" id="3"/>
            <p:cNvPicPr>
              <a:picLocks noChangeAspect="true"/>
            </p:cNvPicPr>
            <p:nvPr/>
          </p:nvPicPr>
          <p:blipFill>
            <a:blip r:embed="rId2">
              <a:alphaModFix amt="14000"/>
            </a:blip>
            <a:srcRect l="0" t="36061" r="0" b="49227"/>
            <a:stretch>
              <a:fillRect/>
            </a:stretch>
          </p:blipFill>
          <p:spPr>
            <a:xfrm flipH="false" flipV="false">
              <a:off x="0" y="0"/>
              <a:ext cx="24384000" cy="2390021"/>
            </a:xfrm>
            <a:prstGeom prst="rect">
              <a:avLst/>
            </a:prstGeom>
          </p:spPr>
        </p:pic>
      </p:grpSp>
      <p:grpSp>
        <p:nvGrpSpPr>
          <p:cNvPr name="Group 4" id="4"/>
          <p:cNvGrpSpPr/>
          <p:nvPr/>
        </p:nvGrpSpPr>
        <p:grpSpPr>
          <a:xfrm rot="0">
            <a:off x="0" y="1792516"/>
            <a:ext cx="18288000" cy="8572044"/>
            <a:chOff x="0" y="0"/>
            <a:chExt cx="4816593" cy="2257658"/>
          </a:xfrm>
        </p:grpSpPr>
        <p:sp>
          <p:nvSpPr>
            <p:cNvPr name="Freeform 5" id="5"/>
            <p:cNvSpPr/>
            <p:nvPr/>
          </p:nvSpPr>
          <p:spPr>
            <a:xfrm flipH="false" flipV="false" rot="0">
              <a:off x="0" y="0"/>
              <a:ext cx="4816592" cy="2257658"/>
            </a:xfrm>
            <a:custGeom>
              <a:avLst/>
              <a:gdLst/>
              <a:ahLst/>
              <a:cxnLst/>
              <a:rect r="r" b="b" t="t" l="l"/>
              <a:pathLst>
                <a:path h="2257658" w="4816592">
                  <a:moveTo>
                    <a:pt x="0" y="0"/>
                  </a:moveTo>
                  <a:lnTo>
                    <a:pt x="4816592" y="0"/>
                  </a:lnTo>
                  <a:lnTo>
                    <a:pt x="4816592" y="2257658"/>
                  </a:lnTo>
                  <a:lnTo>
                    <a:pt x="0" y="2257658"/>
                  </a:lnTo>
                  <a:close/>
                </a:path>
              </a:pathLst>
            </a:custGeom>
            <a:solidFill>
              <a:srgbClr val="F4F4F4"/>
            </a:solidFill>
          </p:spPr>
        </p:sp>
        <p:sp>
          <p:nvSpPr>
            <p:cNvPr name="TextBox 6" id="6"/>
            <p:cNvSpPr txBox="true"/>
            <p:nvPr/>
          </p:nvSpPr>
          <p:spPr>
            <a:xfrm>
              <a:off x="0" y="-66675"/>
              <a:ext cx="4816593" cy="2324333"/>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7234" y="6078537"/>
            <a:ext cx="6449943" cy="3863935"/>
          </a:xfrm>
          <a:custGeom>
            <a:avLst/>
            <a:gdLst/>
            <a:ahLst/>
            <a:cxnLst/>
            <a:rect r="r" b="b" t="t" l="l"/>
            <a:pathLst>
              <a:path h="3863935" w="6449943">
                <a:moveTo>
                  <a:pt x="0" y="0"/>
                </a:moveTo>
                <a:lnTo>
                  <a:pt x="6449943" y="0"/>
                </a:lnTo>
                <a:lnTo>
                  <a:pt x="6449943" y="3863936"/>
                </a:lnTo>
                <a:lnTo>
                  <a:pt x="0" y="3863936"/>
                </a:lnTo>
                <a:lnTo>
                  <a:pt x="0" y="0"/>
                </a:lnTo>
                <a:close/>
              </a:path>
            </a:pathLst>
          </a:custGeom>
          <a:blipFill>
            <a:blip r:embed="rId7"/>
            <a:stretch>
              <a:fillRect l="-8765" t="0" r="0" b="0"/>
            </a:stretch>
          </a:blipFill>
        </p:spPr>
      </p:sp>
      <p:sp>
        <p:nvSpPr>
          <p:cNvPr name="Freeform 10" id="10"/>
          <p:cNvSpPr/>
          <p:nvPr/>
        </p:nvSpPr>
        <p:spPr>
          <a:xfrm flipH="false" flipV="false" rot="0">
            <a:off x="6724933" y="1887766"/>
            <a:ext cx="11436689" cy="7083664"/>
          </a:xfrm>
          <a:custGeom>
            <a:avLst/>
            <a:gdLst/>
            <a:ahLst/>
            <a:cxnLst/>
            <a:rect r="r" b="b" t="t" l="l"/>
            <a:pathLst>
              <a:path h="7083664" w="11436689">
                <a:moveTo>
                  <a:pt x="0" y="0"/>
                </a:moveTo>
                <a:lnTo>
                  <a:pt x="11436690" y="0"/>
                </a:lnTo>
                <a:lnTo>
                  <a:pt x="11436690" y="7083663"/>
                </a:lnTo>
                <a:lnTo>
                  <a:pt x="0" y="7083663"/>
                </a:lnTo>
                <a:lnTo>
                  <a:pt x="0" y="0"/>
                </a:lnTo>
                <a:close/>
              </a:path>
            </a:pathLst>
          </a:custGeom>
          <a:blipFill>
            <a:blip r:embed="rId8"/>
            <a:stretch>
              <a:fillRect l="0" t="0" r="0" b="0"/>
            </a:stretch>
          </a:blipFill>
        </p:spPr>
      </p:sp>
      <p:sp>
        <p:nvSpPr>
          <p:cNvPr name="TextBox 11" id="11"/>
          <p:cNvSpPr txBox="true"/>
          <p:nvPr/>
        </p:nvSpPr>
        <p:spPr>
          <a:xfrm rot="0">
            <a:off x="1591545" y="545148"/>
            <a:ext cx="15104910" cy="909955"/>
          </a:xfrm>
          <a:prstGeom prst="rect">
            <a:avLst/>
          </a:prstGeom>
        </p:spPr>
        <p:txBody>
          <a:bodyPr anchor="t" rtlCol="false" tIns="0" lIns="0" bIns="0" rIns="0">
            <a:spAutoFit/>
          </a:bodyPr>
          <a:lstStyle/>
          <a:p>
            <a:pPr algn="ctr">
              <a:lnSpc>
                <a:spcPts val="7280"/>
              </a:lnSpc>
            </a:pPr>
            <a:r>
              <a:rPr lang="en-US" sz="5600">
                <a:solidFill>
                  <a:srgbClr val="FFFFFF"/>
                </a:solidFill>
                <a:latin typeface="Klein Bold"/>
              </a:rPr>
              <a:t>SUPPORT VECTOR MACHINE (SVM) </a:t>
            </a:r>
          </a:p>
        </p:txBody>
      </p:sp>
      <p:sp>
        <p:nvSpPr>
          <p:cNvPr name="TextBox 12" id="12"/>
          <p:cNvSpPr txBox="true"/>
          <p:nvPr/>
        </p:nvSpPr>
        <p:spPr>
          <a:xfrm rot="0">
            <a:off x="0" y="1697266"/>
            <a:ext cx="6253275" cy="4412615"/>
          </a:xfrm>
          <a:prstGeom prst="rect">
            <a:avLst/>
          </a:prstGeom>
        </p:spPr>
        <p:txBody>
          <a:bodyPr anchor="t" rtlCol="false" tIns="0" lIns="0" bIns="0" rIns="0">
            <a:spAutoFit/>
          </a:bodyPr>
          <a:lstStyle/>
          <a:p>
            <a:pPr algn="l">
              <a:lnSpc>
                <a:spcPts val="3900"/>
              </a:lnSpc>
            </a:pPr>
            <a:r>
              <a:rPr lang="en-US" sz="3000">
                <a:solidFill>
                  <a:srgbClr val="000000"/>
                </a:solidFill>
                <a:latin typeface="Times New Roman Bold"/>
              </a:rPr>
              <a:t>SUPPORT VECTOR MACHINE -</a:t>
            </a:r>
          </a:p>
          <a:p>
            <a:pPr algn="just">
              <a:lnSpc>
                <a:spcPts val="3380"/>
              </a:lnSpc>
            </a:pPr>
            <a:r>
              <a:rPr lang="en-US" sz="2600">
                <a:solidFill>
                  <a:srgbClr val="000000"/>
                </a:solidFill>
                <a:latin typeface="Times New Roman Bold"/>
              </a:rPr>
              <a:t>SVM aims to identify the optimal hyperplane (decision boundary) in high-dimensional space that separates the data points belonging to different classes. </a:t>
            </a:r>
          </a:p>
          <a:p>
            <a:pPr algn="just">
              <a:lnSpc>
                <a:spcPts val="3380"/>
              </a:lnSpc>
            </a:pPr>
            <a:r>
              <a:rPr lang="en-US" sz="2600">
                <a:solidFill>
                  <a:srgbClr val="000000"/>
                </a:solidFill>
                <a:latin typeface="Times New Roman Bold"/>
              </a:rPr>
              <a:t>The algorithm primarily focuses on these support vectors as they define the decision boundary. </a:t>
            </a:r>
          </a:p>
          <a:p>
            <a:pPr algn="just">
              <a:lnSpc>
                <a:spcPts val="3380"/>
              </a:lnSpc>
              <a:spcBef>
                <a:spcPct val="0"/>
              </a:spcBef>
            </a:pPr>
            <a:r>
              <a:rPr lang="en-US" sz="2600">
                <a:solidFill>
                  <a:srgbClr val="000000"/>
                </a:solidFill>
                <a:latin typeface="Times New Roman Bold"/>
              </a:rPr>
              <a:t>SVMs can be used for classification (predicting categories) and regression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2139157"/>
            <a:chOff x="0" y="0"/>
            <a:chExt cx="24384000" cy="2852209"/>
          </a:xfrm>
        </p:grpSpPr>
        <p:pic>
          <p:nvPicPr>
            <p:cNvPr name="Picture 3" id="3"/>
            <p:cNvPicPr>
              <a:picLocks noChangeAspect="true"/>
            </p:cNvPicPr>
            <p:nvPr/>
          </p:nvPicPr>
          <p:blipFill>
            <a:blip r:embed="rId2">
              <a:alphaModFix amt="14000"/>
            </a:blip>
            <a:srcRect l="0" t="34638" r="0" b="47804"/>
            <a:stretch>
              <a:fillRect/>
            </a:stretch>
          </p:blipFill>
          <p:spPr>
            <a:xfrm flipH="false" flipV="false">
              <a:off x="0" y="0"/>
              <a:ext cx="24384000" cy="2852209"/>
            </a:xfrm>
            <a:prstGeom prst="rect">
              <a:avLst/>
            </a:prstGeom>
          </p:spPr>
        </p:pic>
      </p:grpSp>
      <p:grpSp>
        <p:nvGrpSpPr>
          <p:cNvPr name="Group 4" id="4"/>
          <p:cNvGrpSpPr/>
          <p:nvPr/>
        </p:nvGrpSpPr>
        <p:grpSpPr>
          <a:xfrm rot="0">
            <a:off x="9525" y="1909771"/>
            <a:ext cx="18288000" cy="8377229"/>
            <a:chOff x="0" y="0"/>
            <a:chExt cx="4816593" cy="2206349"/>
          </a:xfrm>
        </p:grpSpPr>
        <p:sp>
          <p:nvSpPr>
            <p:cNvPr name="Freeform 5" id="5"/>
            <p:cNvSpPr/>
            <p:nvPr/>
          </p:nvSpPr>
          <p:spPr>
            <a:xfrm flipH="false" flipV="false" rot="0">
              <a:off x="0" y="0"/>
              <a:ext cx="4816592" cy="2206348"/>
            </a:xfrm>
            <a:custGeom>
              <a:avLst/>
              <a:gdLst/>
              <a:ahLst/>
              <a:cxnLst/>
              <a:rect r="r" b="b" t="t" l="l"/>
              <a:pathLst>
                <a:path h="2206348" w="4816592">
                  <a:moveTo>
                    <a:pt x="0" y="0"/>
                  </a:moveTo>
                  <a:lnTo>
                    <a:pt x="4816592" y="0"/>
                  </a:lnTo>
                  <a:lnTo>
                    <a:pt x="4816592" y="2206348"/>
                  </a:lnTo>
                  <a:lnTo>
                    <a:pt x="0" y="2206348"/>
                  </a:lnTo>
                  <a:close/>
                </a:path>
              </a:pathLst>
            </a:custGeom>
            <a:solidFill>
              <a:srgbClr val="F4F4F4"/>
            </a:solidFill>
          </p:spPr>
        </p:sp>
        <p:sp>
          <p:nvSpPr>
            <p:cNvPr name="TextBox 6" id="6"/>
            <p:cNvSpPr txBox="true"/>
            <p:nvPr/>
          </p:nvSpPr>
          <p:spPr>
            <a:xfrm>
              <a:off x="0" y="-66675"/>
              <a:ext cx="4816593" cy="2273024"/>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8093" y="2798157"/>
            <a:ext cx="6448811" cy="3736694"/>
          </a:xfrm>
          <a:custGeom>
            <a:avLst/>
            <a:gdLst/>
            <a:ahLst/>
            <a:cxnLst/>
            <a:rect r="r" b="b" t="t" l="l"/>
            <a:pathLst>
              <a:path h="3736694" w="6448811">
                <a:moveTo>
                  <a:pt x="0" y="0"/>
                </a:moveTo>
                <a:lnTo>
                  <a:pt x="6448811" y="0"/>
                </a:lnTo>
                <a:lnTo>
                  <a:pt x="6448811" y="3736694"/>
                </a:lnTo>
                <a:lnTo>
                  <a:pt x="0" y="3736694"/>
                </a:lnTo>
                <a:lnTo>
                  <a:pt x="0" y="0"/>
                </a:lnTo>
                <a:close/>
              </a:path>
            </a:pathLst>
          </a:custGeom>
          <a:blipFill>
            <a:blip r:embed="rId7"/>
            <a:stretch>
              <a:fillRect l="0" t="0" r="0" b="0"/>
            </a:stretch>
          </a:blipFill>
        </p:spPr>
      </p:sp>
      <p:sp>
        <p:nvSpPr>
          <p:cNvPr name="Freeform 10" id="10"/>
          <p:cNvSpPr/>
          <p:nvPr/>
        </p:nvSpPr>
        <p:spPr>
          <a:xfrm flipH="false" flipV="false" rot="0">
            <a:off x="12896933" y="3132425"/>
            <a:ext cx="5170022" cy="2965960"/>
          </a:xfrm>
          <a:custGeom>
            <a:avLst/>
            <a:gdLst/>
            <a:ahLst/>
            <a:cxnLst/>
            <a:rect r="r" b="b" t="t" l="l"/>
            <a:pathLst>
              <a:path h="2965960" w="5170022">
                <a:moveTo>
                  <a:pt x="0" y="0"/>
                </a:moveTo>
                <a:lnTo>
                  <a:pt x="5170022" y="0"/>
                </a:lnTo>
                <a:lnTo>
                  <a:pt x="5170022" y="2965960"/>
                </a:lnTo>
                <a:lnTo>
                  <a:pt x="0" y="2965960"/>
                </a:lnTo>
                <a:lnTo>
                  <a:pt x="0" y="0"/>
                </a:lnTo>
                <a:close/>
              </a:path>
            </a:pathLst>
          </a:custGeom>
          <a:blipFill>
            <a:blip r:embed="rId8"/>
            <a:stretch>
              <a:fillRect l="0" t="0" r="0" b="0"/>
            </a:stretch>
          </a:blipFill>
        </p:spPr>
      </p:sp>
      <p:sp>
        <p:nvSpPr>
          <p:cNvPr name="Freeform 11" id="11"/>
          <p:cNvSpPr/>
          <p:nvPr/>
        </p:nvSpPr>
        <p:spPr>
          <a:xfrm flipH="false" flipV="false" rot="0">
            <a:off x="7904302" y="3234972"/>
            <a:ext cx="4866335" cy="2863065"/>
          </a:xfrm>
          <a:custGeom>
            <a:avLst/>
            <a:gdLst/>
            <a:ahLst/>
            <a:cxnLst/>
            <a:rect r="r" b="b" t="t" l="l"/>
            <a:pathLst>
              <a:path h="2863065" w="4866335">
                <a:moveTo>
                  <a:pt x="0" y="0"/>
                </a:moveTo>
                <a:lnTo>
                  <a:pt x="4866335" y="0"/>
                </a:lnTo>
                <a:lnTo>
                  <a:pt x="4866335" y="2863064"/>
                </a:lnTo>
                <a:lnTo>
                  <a:pt x="0" y="2863064"/>
                </a:lnTo>
                <a:lnTo>
                  <a:pt x="0" y="0"/>
                </a:lnTo>
                <a:close/>
              </a:path>
            </a:pathLst>
          </a:custGeom>
          <a:blipFill>
            <a:blip r:embed="rId9"/>
            <a:stretch>
              <a:fillRect l="0" t="0" r="0" b="-2434"/>
            </a:stretch>
          </a:blipFill>
        </p:spPr>
      </p:sp>
      <p:sp>
        <p:nvSpPr>
          <p:cNvPr name="Freeform 12" id="12"/>
          <p:cNvSpPr/>
          <p:nvPr/>
        </p:nvSpPr>
        <p:spPr>
          <a:xfrm flipH="false" flipV="false" rot="0">
            <a:off x="2343362" y="6582641"/>
            <a:ext cx="5669652" cy="3479105"/>
          </a:xfrm>
          <a:custGeom>
            <a:avLst/>
            <a:gdLst/>
            <a:ahLst/>
            <a:cxnLst/>
            <a:rect r="r" b="b" t="t" l="l"/>
            <a:pathLst>
              <a:path h="3479105" w="5669652">
                <a:moveTo>
                  <a:pt x="0" y="0"/>
                </a:moveTo>
                <a:lnTo>
                  <a:pt x="5669652" y="0"/>
                </a:lnTo>
                <a:lnTo>
                  <a:pt x="5669652" y="3479104"/>
                </a:lnTo>
                <a:lnTo>
                  <a:pt x="0" y="3479104"/>
                </a:lnTo>
                <a:lnTo>
                  <a:pt x="0" y="0"/>
                </a:lnTo>
                <a:close/>
              </a:path>
            </a:pathLst>
          </a:custGeom>
          <a:blipFill>
            <a:blip r:embed="rId10"/>
            <a:stretch>
              <a:fillRect l="0" t="0" r="0" b="0"/>
            </a:stretch>
          </a:blipFill>
        </p:spPr>
      </p:sp>
      <p:sp>
        <p:nvSpPr>
          <p:cNvPr name="Freeform 13" id="13"/>
          <p:cNvSpPr/>
          <p:nvPr/>
        </p:nvSpPr>
        <p:spPr>
          <a:xfrm flipH="false" flipV="false" rot="0">
            <a:off x="10703007" y="6120147"/>
            <a:ext cx="6686576" cy="4404091"/>
          </a:xfrm>
          <a:custGeom>
            <a:avLst/>
            <a:gdLst/>
            <a:ahLst/>
            <a:cxnLst/>
            <a:rect r="r" b="b" t="t" l="l"/>
            <a:pathLst>
              <a:path h="4404091" w="6686576">
                <a:moveTo>
                  <a:pt x="0" y="0"/>
                </a:moveTo>
                <a:lnTo>
                  <a:pt x="6686577" y="0"/>
                </a:lnTo>
                <a:lnTo>
                  <a:pt x="6686577" y="4404091"/>
                </a:lnTo>
                <a:lnTo>
                  <a:pt x="0" y="4404091"/>
                </a:lnTo>
                <a:lnTo>
                  <a:pt x="0" y="0"/>
                </a:lnTo>
                <a:close/>
              </a:path>
            </a:pathLst>
          </a:custGeom>
          <a:blipFill>
            <a:blip r:embed="rId11"/>
            <a:stretch>
              <a:fillRect l="0" t="0" r="0" b="0"/>
            </a:stretch>
          </a:blipFill>
        </p:spPr>
      </p:sp>
      <p:sp>
        <p:nvSpPr>
          <p:cNvPr name="TextBox 14" id="14"/>
          <p:cNvSpPr txBox="true"/>
          <p:nvPr/>
        </p:nvSpPr>
        <p:spPr>
          <a:xfrm rot="0">
            <a:off x="6022084" y="756834"/>
            <a:ext cx="6538368" cy="838612"/>
          </a:xfrm>
          <a:prstGeom prst="rect">
            <a:avLst/>
          </a:prstGeom>
        </p:spPr>
        <p:txBody>
          <a:bodyPr anchor="t" rtlCol="false" tIns="0" lIns="0" bIns="0" rIns="0">
            <a:spAutoFit/>
          </a:bodyPr>
          <a:lstStyle/>
          <a:p>
            <a:pPr algn="ctr">
              <a:lnSpc>
                <a:spcPts val="6604"/>
              </a:lnSpc>
            </a:pPr>
            <a:r>
              <a:rPr lang="en-US" sz="5080">
                <a:solidFill>
                  <a:srgbClr val="FFFFFF"/>
                </a:solidFill>
                <a:latin typeface="Klein Bold"/>
              </a:rPr>
              <a:t>ARIMA </a:t>
            </a:r>
          </a:p>
        </p:txBody>
      </p:sp>
      <p:sp>
        <p:nvSpPr>
          <p:cNvPr name="TextBox 15" id="15"/>
          <p:cNvSpPr txBox="true"/>
          <p:nvPr/>
        </p:nvSpPr>
        <p:spPr>
          <a:xfrm rot="0">
            <a:off x="9525" y="2072482"/>
            <a:ext cx="17659555" cy="725675"/>
          </a:xfrm>
          <a:prstGeom prst="rect">
            <a:avLst/>
          </a:prstGeom>
        </p:spPr>
        <p:txBody>
          <a:bodyPr anchor="t" rtlCol="false" tIns="0" lIns="0" bIns="0" rIns="0">
            <a:spAutoFit/>
          </a:bodyPr>
          <a:lstStyle/>
          <a:p>
            <a:pPr algn="just">
              <a:lnSpc>
                <a:spcPts val="2743"/>
              </a:lnSpc>
              <a:spcBef>
                <a:spcPct val="0"/>
              </a:spcBef>
            </a:pPr>
            <a:r>
              <a:rPr lang="en-US" sz="2110">
                <a:solidFill>
                  <a:srgbClr val="000000"/>
                </a:solidFill>
                <a:latin typeface="Times New Roman Bold"/>
              </a:rPr>
              <a:t>ARIMA, which stands for AutoRegressive Integrated Moving Average, is a statistical model widely used for time series forecasting. It's a powerful tool for analyzing and predicting future trends in data that exhibits a sequential order, like stock prices, sales figures, or weather patterns.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1793512"/>
            <a:chOff x="0" y="0"/>
            <a:chExt cx="24384000" cy="2391349"/>
          </a:xfrm>
        </p:grpSpPr>
        <p:pic>
          <p:nvPicPr>
            <p:cNvPr name="Picture 3" id="3"/>
            <p:cNvPicPr>
              <a:picLocks noChangeAspect="true"/>
            </p:cNvPicPr>
            <p:nvPr/>
          </p:nvPicPr>
          <p:blipFill>
            <a:blip r:embed="rId2">
              <a:alphaModFix amt="14000"/>
            </a:blip>
            <a:srcRect l="0" t="36057" r="0" b="49223"/>
            <a:stretch>
              <a:fillRect/>
            </a:stretch>
          </p:blipFill>
          <p:spPr>
            <a:xfrm flipH="false" flipV="false">
              <a:off x="0" y="0"/>
              <a:ext cx="24384000" cy="2391349"/>
            </a:xfrm>
            <a:prstGeom prst="rect">
              <a:avLst/>
            </a:prstGeom>
          </p:spPr>
        </p:pic>
      </p:grpSp>
      <p:grpSp>
        <p:nvGrpSpPr>
          <p:cNvPr name="Group 4" id="4"/>
          <p:cNvGrpSpPr/>
          <p:nvPr/>
        </p:nvGrpSpPr>
        <p:grpSpPr>
          <a:xfrm rot="0">
            <a:off x="16202" y="1751944"/>
            <a:ext cx="18288000" cy="8737601"/>
            <a:chOff x="0" y="0"/>
            <a:chExt cx="4816593" cy="2301261"/>
          </a:xfrm>
        </p:grpSpPr>
        <p:sp>
          <p:nvSpPr>
            <p:cNvPr name="Freeform 5" id="5"/>
            <p:cNvSpPr/>
            <p:nvPr/>
          </p:nvSpPr>
          <p:spPr>
            <a:xfrm flipH="false" flipV="false" rot="0">
              <a:off x="0" y="0"/>
              <a:ext cx="4816592" cy="2301261"/>
            </a:xfrm>
            <a:custGeom>
              <a:avLst/>
              <a:gdLst/>
              <a:ahLst/>
              <a:cxnLst/>
              <a:rect r="r" b="b" t="t" l="l"/>
              <a:pathLst>
                <a:path h="2301261" w="4816592">
                  <a:moveTo>
                    <a:pt x="0" y="0"/>
                  </a:moveTo>
                  <a:lnTo>
                    <a:pt x="4816592" y="0"/>
                  </a:lnTo>
                  <a:lnTo>
                    <a:pt x="4816592" y="2301261"/>
                  </a:lnTo>
                  <a:lnTo>
                    <a:pt x="0" y="2301261"/>
                  </a:lnTo>
                  <a:close/>
                </a:path>
              </a:pathLst>
            </a:custGeom>
            <a:solidFill>
              <a:srgbClr val="F4F4F4"/>
            </a:solidFill>
          </p:spPr>
        </p:sp>
        <p:sp>
          <p:nvSpPr>
            <p:cNvPr name="TextBox 6" id="6"/>
            <p:cNvSpPr txBox="true"/>
            <p:nvPr/>
          </p:nvSpPr>
          <p:spPr>
            <a:xfrm>
              <a:off x="0" y="-66675"/>
              <a:ext cx="4816593" cy="2367936"/>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6202" y="3213877"/>
            <a:ext cx="3932962" cy="3565285"/>
          </a:xfrm>
          <a:custGeom>
            <a:avLst/>
            <a:gdLst/>
            <a:ahLst/>
            <a:cxnLst/>
            <a:rect r="r" b="b" t="t" l="l"/>
            <a:pathLst>
              <a:path h="3565285" w="3932962">
                <a:moveTo>
                  <a:pt x="0" y="0"/>
                </a:moveTo>
                <a:lnTo>
                  <a:pt x="3932961" y="0"/>
                </a:lnTo>
                <a:lnTo>
                  <a:pt x="3932961" y="3565285"/>
                </a:lnTo>
                <a:lnTo>
                  <a:pt x="0" y="3565285"/>
                </a:lnTo>
                <a:lnTo>
                  <a:pt x="0" y="0"/>
                </a:lnTo>
                <a:close/>
              </a:path>
            </a:pathLst>
          </a:custGeom>
          <a:blipFill>
            <a:blip r:embed="rId7"/>
            <a:stretch>
              <a:fillRect l="0" t="0" r="-3148" b="0"/>
            </a:stretch>
          </a:blipFill>
        </p:spPr>
      </p:sp>
      <p:sp>
        <p:nvSpPr>
          <p:cNvPr name="Freeform 10" id="10"/>
          <p:cNvSpPr/>
          <p:nvPr/>
        </p:nvSpPr>
        <p:spPr>
          <a:xfrm flipH="false" flipV="false" rot="0">
            <a:off x="4129902" y="1751070"/>
            <a:ext cx="3921276" cy="3245450"/>
          </a:xfrm>
          <a:custGeom>
            <a:avLst/>
            <a:gdLst/>
            <a:ahLst/>
            <a:cxnLst/>
            <a:rect r="r" b="b" t="t" l="l"/>
            <a:pathLst>
              <a:path h="3245450" w="3921276">
                <a:moveTo>
                  <a:pt x="0" y="0"/>
                </a:moveTo>
                <a:lnTo>
                  <a:pt x="3921276" y="0"/>
                </a:lnTo>
                <a:lnTo>
                  <a:pt x="3921276" y="3245450"/>
                </a:lnTo>
                <a:lnTo>
                  <a:pt x="0" y="3245450"/>
                </a:lnTo>
                <a:lnTo>
                  <a:pt x="0" y="0"/>
                </a:lnTo>
                <a:close/>
              </a:path>
            </a:pathLst>
          </a:custGeom>
          <a:blipFill>
            <a:blip r:embed="rId8"/>
            <a:stretch>
              <a:fillRect l="0" t="0" r="0" b="0"/>
            </a:stretch>
          </a:blipFill>
        </p:spPr>
      </p:sp>
      <p:sp>
        <p:nvSpPr>
          <p:cNvPr name="Freeform 11" id="11"/>
          <p:cNvSpPr/>
          <p:nvPr/>
        </p:nvSpPr>
        <p:spPr>
          <a:xfrm flipH="false" flipV="false" rot="0">
            <a:off x="0" y="6693166"/>
            <a:ext cx="4036760" cy="3122963"/>
          </a:xfrm>
          <a:custGeom>
            <a:avLst/>
            <a:gdLst/>
            <a:ahLst/>
            <a:cxnLst/>
            <a:rect r="r" b="b" t="t" l="l"/>
            <a:pathLst>
              <a:path h="3122963" w="4036760">
                <a:moveTo>
                  <a:pt x="0" y="0"/>
                </a:moveTo>
                <a:lnTo>
                  <a:pt x="4036760" y="0"/>
                </a:lnTo>
                <a:lnTo>
                  <a:pt x="4036760" y="3122962"/>
                </a:lnTo>
                <a:lnTo>
                  <a:pt x="0" y="3122962"/>
                </a:lnTo>
                <a:lnTo>
                  <a:pt x="0" y="0"/>
                </a:lnTo>
                <a:close/>
              </a:path>
            </a:pathLst>
          </a:custGeom>
          <a:blipFill>
            <a:blip r:embed="rId9"/>
            <a:stretch>
              <a:fillRect l="0" t="-553" r="-2202" b="-553"/>
            </a:stretch>
          </a:blipFill>
        </p:spPr>
      </p:sp>
      <p:sp>
        <p:nvSpPr>
          <p:cNvPr name="Freeform 12" id="12"/>
          <p:cNvSpPr/>
          <p:nvPr/>
        </p:nvSpPr>
        <p:spPr>
          <a:xfrm flipH="false" flipV="false" rot="0">
            <a:off x="4212827" y="6693166"/>
            <a:ext cx="4205455" cy="3573373"/>
          </a:xfrm>
          <a:custGeom>
            <a:avLst/>
            <a:gdLst/>
            <a:ahLst/>
            <a:cxnLst/>
            <a:rect r="r" b="b" t="t" l="l"/>
            <a:pathLst>
              <a:path h="3573373" w="4205455">
                <a:moveTo>
                  <a:pt x="0" y="0"/>
                </a:moveTo>
                <a:lnTo>
                  <a:pt x="4205455" y="0"/>
                </a:lnTo>
                <a:lnTo>
                  <a:pt x="4205455" y="3573372"/>
                </a:lnTo>
                <a:lnTo>
                  <a:pt x="0" y="3573372"/>
                </a:lnTo>
                <a:lnTo>
                  <a:pt x="0" y="0"/>
                </a:lnTo>
                <a:close/>
              </a:path>
            </a:pathLst>
          </a:custGeom>
          <a:blipFill>
            <a:blip r:embed="rId10"/>
            <a:stretch>
              <a:fillRect l="0" t="0" r="0" b="0"/>
            </a:stretch>
          </a:blipFill>
        </p:spPr>
      </p:sp>
      <p:sp>
        <p:nvSpPr>
          <p:cNvPr name="Freeform 13" id="13"/>
          <p:cNvSpPr/>
          <p:nvPr/>
        </p:nvSpPr>
        <p:spPr>
          <a:xfrm flipH="false" flipV="false" rot="0">
            <a:off x="8418763" y="6520846"/>
            <a:ext cx="3838605" cy="2998693"/>
          </a:xfrm>
          <a:custGeom>
            <a:avLst/>
            <a:gdLst/>
            <a:ahLst/>
            <a:cxnLst/>
            <a:rect r="r" b="b" t="t" l="l"/>
            <a:pathLst>
              <a:path h="2998693" w="3838605">
                <a:moveTo>
                  <a:pt x="0" y="0"/>
                </a:moveTo>
                <a:lnTo>
                  <a:pt x="3838606" y="0"/>
                </a:lnTo>
                <a:lnTo>
                  <a:pt x="3838606" y="2998694"/>
                </a:lnTo>
                <a:lnTo>
                  <a:pt x="0" y="2998694"/>
                </a:lnTo>
                <a:lnTo>
                  <a:pt x="0" y="0"/>
                </a:lnTo>
                <a:close/>
              </a:path>
            </a:pathLst>
          </a:custGeom>
          <a:blipFill>
            <a:blip r:embed="rId11"/>
            <a:stretch>
              <a:fillRect l="0" t="0" r="0" b="0"/>
            </a:stretch>
          </a:blipFill>
        </p:spPr>
      </p:sp>
      <p:sp>
        <p:nvSpPr>
          <p:cNvPr name="Freeform 14" id="14"/>
          <p:cNvSpPr/>
          <p:nvPr/>
        </p:nvSpPr>
        <p:spPr>
          <a:xfrm flipH="false" flipV="false" rot="0">
            <a:off x="8333203" y="3532869"/>
            <a:ext cx="3865962" cy="2987978"/>
          </a:xfrm>
          <a:custGeom>
            <a:avLst/>
            <a:gdLst/>
            <a:ahLst/>
            <a:cxnLst/>
            <a:rect r="r" b="b" t="t" l="l"/>
            <a:pathLst>
              <a:path h="2987978" w="3865962">
                <a:moveTo>
                  <a:pt x="0" y="0"/>
                </a:moveTo>
                <a:lnTo>
                  <a:pt x="3865962" y="0"/>
                </a:lnTo>
                <a:lnTo>
                  <a:pt x="3865962" y="2987977"/>
                </a:lnTo>
                <a:lnTo>
                  <a:pt x="0" y="2987977"/>
                </a:lnTo>
                <a:lnTo>
                  <a:pt x="0" y="0"/>
                </a:lnTo>
                <a:close/>
              </a:path>
            </a:pathLst>
          </a:custGeom>
          <a:blipFill>
            <a:blip r:embed="rId12"/>
            <a:stretch>
              <a:fillRect l="0" t="0" r="0" b="0"/>
            </a:stretch>
          </a:blipFill>
        </p:spPr>
      </p:sp>
      <p:sp>
        <p:nvSpPr>
          <p:cNvPr name="Freeform 15" id="15"/>
          <p:cNvSpPr/>
          <p:nvPr/>
        </p:nvSpPr>
        <p:spPr>
          <a:xfrm flipH="false" flipV="false" rot="0">
            <a:off x="13183458" y="1924763"/>
            <a:ext cx="3583716" cy="3071756"/>
          </a:xfrm>
          <a:custGeom>
            <a:avLst/>
            <a:gdLst/>
            <a:ahLst/>
            <a:cxnLst/>
            <a:rect r="r" b="b" t="t" l="l"/>
            <a:pathLst>
              <a:path h="3071756" w="3583716">
                <a:moveTo>
                  <a:pt x="0" y="0"/>
                </a:moveTo>
                <a:lnTo>
                  <a:pt x="3583716" y="0"/>
                </a:lnTo>
                <a:lnTo>
                  <a:pt x="3583716" y="3071757"/>
                </a:lnTo>
                <a:lnTo>
                  <a:pt x="0" y="3071757"/>
                </a:lnTo>
                <a:lnTo>
                  <a:pt x="0" y="0"/>
                </a:lnTo>
                <a:close/>
              </a:path>
            </a:pathLst>
          </a:custGeom>
          <a:blipFill>
            <a:blip r:embed="rId13"/>
            <a:stretch>
              <a:fillRect l="0" t="0" r="0" b="0"/>
            </a:stretch>
          </a:blipFill>
        </p:spPr>
      </p:sp>
      <p:sp>
        <p:nvSpPr>
          <p:cNvPr name="Freeform 16" id="16"/>
          <p:cNvSpPr/>
          <p:nvPr/>
        </p:nvSpPr>
        <p:spPr>
          <a:xfrm flipH="false" flipV="false" rot="0">
            <a:off x="12266798" y="5143500"/>
            <a:ext cx="3265224" cy="2506696"/>
          </a:xfrm>
          <a:custGeom>
            <a:avLst/>
            <a:gdLst/>
            <a:ahLst/>
            <a:cxnLst/>
            <a:rect r="r" b="b" t="t" l="l"/>
            <a:pathLst>
              <a:path h="2506696" w="3265224">
                <a:moveTo>
                  <a:pt x="0" y="0"/>
                </a:moveTo>
                <a:lnTo>
                  <a:pt x="3265224" y="0"/>
                </a:lnTo>
                <a:lnTo>
                  <a:pt x="3265224" y="2506696"/>
                </a:lnTo>
                <a:lnTo>
                  <a:pt x="0" y="2506696"/>
                </a:lnTo>
                <a:lnTo>
                  <a:pt x="0" y="0"/>
                </a:lnTo>
                <a:close/>
              </a:path>
            </a:pathLst>
          </a:custGeom>
          <a:blipFill>
            <a:blip r:embed="rId14"/>
            <a:stretch>
              <a:fillRect l="0" t="0" r="0" b="0"/>
            </a:stretch>
          </a:blipFill>
        </p:spPr>
      </p:sp>
      <p:sp>
        <p:nvSpPr>
          <p:cNvPr name="Freeform 17" id="17"/>
          <p:cNvSpPr/>
          <p:nvPr/>
        </p:nvSpPr>
        <p:spPr>
          <a:xfrm flipH="false" flipV="false" rot="0">
            <a:off x="14675230" y="7650196"/>
            <a:ext cx="3455829" cy="2745814"/>
          </a:xfrm>
          <a:custGeom>
            <a:avLst/>
            <a:gdLst/>
            <a:ahLst/>
            <a:cxnLst/>
            <a:rect r="r" b="b" t="t" l="l"/>
            <a:pathLst>
              <a:path h="2745814" w="3455829">
                <a:moveTo>
                  <a:pt x="0" y="0"/>
                </a:moveTo>
                <a:lnTo>
                  <a:pt x="3455829" y="0"/>
                </a:lnTo>
                <a:lnTo>
                  <a:pt x="3455829" y="2745814"/>
                </a:lnTo>
                <a:lnTo>
                  <a:pt x="0" y="2745814"/>
                </a:lnTo>
                <a:lnTo>
                  <a:pt x="0" y="0"/>
                </a:lnTo>
                <a:close/>
              </a:path>
            </a:pathLst>
          </a:custGeom>
          <a:blipFill>
            <a:blip r:embed="rId15"/>
            <a:stretch>
              <a:fillRect l="0" t="0" r="0" b="0"/>
            </a:stretch>
          </a:blipFill>
        </p:spPr>
      </p:sp>
      <p:sp>
        <p:nvSpPr>
          <p:cNvPr name="TextBox 18" id="18"/>
          <p:cNvSpPr txBox="true"/>
          <p:nvPr/>
        </p:nvSpPr>
        <p:spPr>
          <a:xfrm rot="0">
            <a:off x="4649029" y="717551"/>
            <a:ext cx="9008992" cy="574674"/>
          </a:xfrm>
          <a:prstGeom prst="rect">
            <a:avLst/>
          </a:prstGeom>
        </p:spPr>
        <p:txBody>
          <a:bodyPr anchor="t" rtlCol="false" tIns="0" lIns="0" bIns="0" rIns="0">
            <a:spAutoFit/>
          </a:bodyPr>
          <a:lstStyle/>
          <a:p>
            <a:pPr algn="ctr">
              <a:lnSpc>
                <a:spcPts val="4550"/>
              </a:lnSpc>
            </a:pPr>
            <a:r>
              <a:rPr lang="en-US" sz="3500">
                <a:solidFill>
                  <a:srgbClr val="FFFFFF"/>
                </a:solidFill>
                <a:latin typeface="Klein Bold"/>
              </a:rPr>
              <a:t>NEURAL NETWORKS MODELS</a:t>
            </a:r>
          </a:p>
        </p:txBody>
      </p:sp>
      <p:sp>
        <p:nvSpPr>
          <p:cNvPr name="TextBox 19" id="19"/>
          <p:cNvSpPr txBox="true"/>
          <p:nvPr/>
        </p:nvSpPr>
        <p:spPr>
          <a:xfrm rot="0">
            <a:off x="9525" y="1755412"/>
            <a:ext cx="4120377" cy="1458465"/>
          </a:xfrm>
          <a:prstGeom prst="rect">
            <a:avLst/>
          </a:prstGeom>
        </p:spPr>
        <p:txBody>
          <a:bodyPr anchor="t" rtlCol="false" tIns="0" lIns="0" bIns="0" rIns="0">
            <a:spAutoFit/>
          </a:bodyPr>
          <a:lstStyle/>
          <a:p>
            <a:pPr algn="just">
              <a:lnSpc>
                <a:spcPts val="3653"/>
              </a:lnSpc>
            </a:pPr>
            <a:r>
              <a:rPr lang="en-US" sz="2810">
                <a:solidFill>
                  <a:srgbClr val="000000"/>
                </a:solidFill>
                <a:latin typeface="Klein Bold"/>
              </a:rPr>
              <a:t>ANN-</a:t>
            </a:r>
          </a:p>
          <a:p>
            <a:pPr algn="l">
              <a:lnSpc>
                <a:spcPts val="1963"/>
              </a:lnSpc>
              <a:spcBef>
                <a:spcPct val="0"/>
              </a:spcBef>
            </a:pPr>
            <a:r>
              <a:rPr lang="en-US" sz="1510">
                <a:solidFill>
                  <a:srgbClr val="000000"/>
                </a:solidFill>
                <a:latin typeface="Klein Bold"/>
              </a:rPr>
              <a:t>ANN stands for Artificial Neural Network. It's a computational model inspired by the structure and function of the biological neural networks in animal brains </a:t>
            </a:r>
          </a:p>
        </p:txBody>
      </p:sp>
      <p:sp>
        <p:nvSpPr>
          <p:cNvPr name="TextBox 20" id="20"/>
          <p:cNvSpPr txBox="true"/>
          <p:nvPr/>
        </p:nvSpPr>
        <p:spPr>
          <a:xfrm rot="0">
            <a:off x="4212827" y="5105400"/>
            <a:ext cx="4120377" cy="1458465"/>
          </a:xfrm>
          <a:prstGeom prst="rect">
            <a:avLst/>
          </a:prstGeom>
        </p:spPr>
        <p:txBody>
          <a:bodyPr anchor="t" rtlCol="false" tIns="0" lIns="0" bIns="0" rIns="0">
            <a:spAutoFit/>
          </a:bodyPr>
          <a:lstStyle/>
          <a:p>
            <a:pPr algn="just">
              <a:lnSpc>
                <a:spcPts val="3653"/>
              </a:lnSpc>
            </a:pPr>
            <a:r>
              <a:rPr lang="en-US" sz="2810">
                <a:solidFill>
                  <a:srgbClr val="000000"/>
                </a:solidFill>
                <a:latin typeface="Klein Bold"/>
              </a:rPr>
              <a:t>RNN-</a:t>
            </a:r>
          </a:p>
          <a:p>
            <a:pPr algn="l">
              <a:lnSpc>
                <a:spcPts val="1963"/>
              </a:lnSpc>
              <a:spcBef>
                <a:spcPct val="0"/>
              </a:spcBef>
            </a:pPr>
            <a:r>
              <a:rPr lang="en-US" sz="1510">
                <a:solidFill>
                  <a:srgbClr val="000000"/>
                </a:solidFill>
                <a:latin typeface="Klein Bold"/>
              </a:rPr>
              <a:t>RNN stands for Recurrent Neural Network.  RNNs are specifically designed to handle sequential data, where the order of information matters. </a:t>
            </a:r>
            <a:r>
              <a:rPr lang="en-US" sz="1510">
                <a:solidFill>
                  <a:srgbClr val="000000"/>
                </a:solidFill>
                <a:latin typeface="Klein Bold"/>
              </a:rPr>
              <a:t> </a:t>
            </a:r>
          </a:p>
        </p:txBody>
      </p:sp>
      <p:sp>
        <p:nvSpPr>
          <p:cNvPr name="TextBox 21" id="21"/>
          <p:cNvSpPr txBox="true"/>
          <p:nvPr/>
        </p:nvSpPr>
        <p:spPr>
          <a:xfrm rot="0">
            <a:off x="8601355" y="1712970"/>
            <a:ext cx="4418888" cy="1458465"/>
          </a:xfrm>
          <a:prstGeom prst="rect">
            <a:avLst/>
          </a:prstGeom>
        </p:spPr>
        <p:txBody>
          <a:bodyPr anchor="t" rtlCol="false" tIns="0" lIns="0" bIns="0" rIns="0">
            <a:spAutoFit/>
          </a:bodyPr>
          <a:lstStyle/>
          <a:p>
            <a:pPr algn="just">
              <a:lnSpc>
                <a:spcPts val="3653"/>
              </a:lnSpc>
            </a:pPr>
            <a:r>
              <a:rPr lang="en-US" sz="2810">
                <a:solidFill>
                  <a:srgbClr val="000000"/>
                </a:solidFill>
                <a:latin typeface="Klein Bold"/>
              </a:rPr>
              <a:t>CNN-</a:t>
            </a:r>
          </a:p>
          <a:p>
            <a:pPr algn="l">
              <a:lnSpc>
                <a:spcPts val="1963"/>
              </a:lnSpc>
              <a:spcBef>
                <a:spcPct val="0"/>
              </a:spcBef>
            </a:pPr>
            <a:r>
              <a:rPr lang="en-US" sz="1510">
                <a:solidFill>
                  <a:srgbClr val="000000"/>
                </a:solidFill>
                <a:latin typeface="Klein Bold"/>
              </a:rPr>
              <a:t>CNN stands for Convolutional Neural Network. It's a specific type of deep learning architecture particularly well-suited for image and video recognition tasks.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1620689"/>
            <a:chOff x="0" y="0"/>
            <a:chExt cx="24384000" cy="2160919"/>
          </a:xfrm>
        </p:grpSpPr>
        <p:pic>
          <p:nvPicPr>
            <p:cNvPr name="Picture 3" id="3"/>
            <p:cNvPicPr>
              <a:picLocks noChangeAspect="true"/>
            </p:cNvPicPr>
            <p:nvPr/>
          </p:nvPicPr>
          <p:blipFill>
            <a:blip r:embed="rId2">
              <a:alphaModFix amt="14000"/>
            </a:blip>
            <a:srcRect l="0" t="36766" r="0" b="49932"/>
            <a:stretch>
              <a:fillRect/>
            </a:stretch>
          </p:blipFill>
          <p:spPr>
            <a:xfrm flipH="false" flipV="false">
              <a:off x="0" y="0"/>
              <a:ext cx="24384000" cy="2160919"/>
            </a:xfrm>
            <a:prstGeom prst="rect">
              <a:avLst/>
            </a:prstGeom>
          </p:spPr>
        </p:pic>
      </p:grpSp>
      <p:grpSp>
        <p:nvGrpSpPr>
          <p:cNvPr name="Group 4" id="4"/>
          <p:cNvGrpSpPr/>
          <p:nvPr/>
        </p:nvGrpSpPr>
        <p:grpSpPr>
          <a:xfrm rot="0">
            <a:off x="0" y="1823234"/>
            <a:ext cx="18288000" cy="8666311"/>
            <a:chOff x="0" y="0"/>
            <a:chExt cx="4816593" cy="2282485"/>
          </a:xfrm>
        </p:grpSpPr>
        <p:sp>
          <p:nvSpPr>
            <p:cNvPr name="Freeform 5" id="5"/>
            <p:cNvSpPr/>
            <p:nvPr/>
          </p:nvSpPr>
          <p:spPr>
            <a:xfrm flipH="false" flipV="false" rot="0">
              <a:off x="0" y="0"/>
              <a:ext cx="4816592" cy="2282485"/>
            </a:xfrm>
            <a:custGeom>
              <a:avLst/>
              <a:gdLst/>
              <a:ahLst/>
              <a:cxnLst/>
              <a:rect r="r" b="b" t="t" l="l"/>
              <a:pathLst>
                <a:path h="2282485" w="4816592">
                  <a:moveTo>
                    <a:pt x="0" y="0"/>
                  </a:moveTo>
                  <a:lnTo>
                    <a:pt x="4816592" y="0"/>
                  </a:lnTo>
                  <a:lnTo>
                    <a:pt x="4816592" y="2282485"/>
                  </a:lnTo>
                  <a:lnTo>
                    <a:pt x="0" y="2282485"/>
                  </a:lnTo>
                  <a:close/>
                </a:path>
              </a:pathLst>
            </a:custGeom>
            <a:solidFill>
              <a:srgbClr val="F4F4F4"/>
            </a:solidFill>
          </p:spPr>
        </p:sp>
        <p:sp>
          <p:nvSpPr>
            <p:cNvPr name="TextBox 6" id="6"/>
            <p:cNvSpPr txBox="true"/>
            <p:nvPr/>
          </p:nvSpPr>
          <p:spPr>
            <a:xfrm>
              <a:off x="0" y="-66675"/>
              <a:ext cx="4816593" cy="2349160"/>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82858" y="5253478"/>
            <a:ext cx="7650345" cy="4177848"/>
          </a:xfrm>
          <a:custGeom>
            <a:avLst/>
            <a:gdLst/>
            <a:ahLst/>
            <a:cxnLst/>
            <a:rect r="r" b="b" t="t" l="l"/>
            <a:pathLst>
              <a:path h="4177848" w="7650345">
                <a:moveTo>
                  <a:pt x="0" y="0"/>
                </a:moveTo>
                <a:lnTo>
                  <a:pt x="7650345" y="0"/>
                </a:lnTo>
                <a:lnTo>
                  <a:pt x="7650345" y="4177848"/>
                </a:lnTo>
                <a:lnTo>
                  <a:pt x="0" y="4177848"/>
                </a:lnTo>
                <a:lnTo>
                  <a:pt x="0" y="0"/>
                </a:lnTo>
                <a:close/>
              </a:path>
            </a:pathLst>
          </a:custGeom>
          <a:blipFill>
            <a:blip r:embed="rId7"/>
            <a:stretch>
              <a:fillRect l="0" t="0" r="0" b="0"/>
            </a:stretch>
          </a:blipFill>
        </p:spPr>
      </p:sp>
      <p:sp>
        <p:nvSpPr>
          <p:cNvPr name="TextBox 10" id="10"/>
          <p:cNvSpPr txBox="true"/>
          <p:nvPr/>
        </p:nvSpPr>
        <p:spPr>
          <a:xfrm rot="0">
            <a:off x="3304058" y="678498"/>
            <a:ext cx="12166928" cy="662304"/>
          </a:xfrm>
          <a:prstGeom prst="rect">
            <a:avLst/>
          </a:prstGeom>
        </p:spPr>
        <p:txBody>
          <a:bodyPr anchor="t" rtlCol="false" tIns="0" lIns="0" bIns="0" rIns="0">
            <a:spAutoFit/>
          </a:bodyPr>
          <a:lstStyle/>
          <a:p>
            <a:pPr algn="ctr">
              <a:lnSpc>
                <a:spcPts val="5330"/>
              </a:lnSpc>
            </a:pPr>
            <a:r>
              <a:rPr lang="en-US" sz="4100">
                <a:solidFill>
                  <a:srgbClr val="FFFFFF"/>
                </a:solidFill>
                <a:latin typeface="Klein Bold"/>
              </a:rPr>
              <a:t>CONCLUSION AND RECOMMENDATIONS </a:t>
            </a:r>
          </a:p>
        </p:txBody>
      </p:sp>
      <p:sp>
        <p:nvSpPr>
          <p:cNvPr name="TextBox 11" id="11"/>
          <p:cNvSpPr txBox="true"/>
          <p:nvPr/>
        </p:nvSpPr>
        <p:spPr>
          <a:xfrm rot="0">
            <a:off x="2733736" y="2048640"/>
            <a:ext cx="12050682" cy="3094860"/>
          </a:xfrm>
          <a:prstGeom prst="rect">
            <a:avLst/>
          </a:prstGeom>
        </p:spPr>
        <p:txBody>
          <a:bodyPr anchor="t" rtlCol="false" tIns="0" lIns="0" bIns="0" rIns="0">
            <a:spAutoFit/>
          </a:bodyPr>
          <a:lstStyle/>
          <a:p>
            <a:pPr algn="just">
              <a:lnSpc>
                <a:spcPts val="3003"/>
              </a:lnSpc>
            </a:pPr>
            <a:r>
              <a:rPr lang="en-US" sz="2310">
                <a:solidFill>
                  <a:srgbClr val="000000"/>
                </a:solidFill>
                <a:latin typeface="Times New Roman Bold"/>
              </a:rPr>
              <a:t>The best machine learning technique depends on your prediction task. For numerical predictions, linear regression is a good starting point. For images, Convolutional Neural Networks (CNNs) excel at recognizing patterns. For sequential data like text or time series, Recurrent Neural Networks (RNNs) can handle the order of information. These are just a few examples, and the best approach depends on your specific data and what you're trying to predict. Decision Trees are easy to interpret and robust to noise, making them good for initial predictions or understanding which factors influence the outcome.</a:t>
            </a:r>
          </a:p>
          <a:p>
            <a:pPr algn="ctr">
              <a:lnSpc>
                <a:spcPts val="300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928904"/>
            <a:chOff x="0" y="0"/>
            <a:chExt cx="24384000" cy="3905206"/>
          </a:xfrm>
        </p:grpSpPr>
        <p:pic>
          <p:nvPicPr>
            <p:cNvPr name="Picture 3" id="3"/>
            <p:cNvPicPr>
              <a:picLocks noChangeAspect="true"/>
            </p:cNvPicPr>
            <p:nvPr/>
          </p:nvPicPr>
          <p:blipFill>
            <a:blip r:embed="rId2">
              <a:alphaModFix amt="14000"/>
            </a:blip>
            <a:srcRect l="0" t="31397" r="0" b="44563"/>
            <a:stretch>
              <a:fillRect/>
            </a:stretch>
          </p:blipFill>
          <p:spPr>
            <a:xfrm flipH="false" flipV="false">
              <a:off x="0" y="0"/>
              <a:ext cx="24384000" cy="3905206"/>
            </a:xfrm>
            <a:prstGeom prst="rect">
              <a:avLst/>
            </a:prstGeom>
          </p:spPr>
        </p:pic>
      </p:grpSp>
      <p:grpSp>
        <p:nvGrpSpPr>
          <p:cNvPr name="Group 4" id="4"/>
          <p:cNvGrpSpPr/>
          <p:nvPr/>
        </p:nvGrpSpPr>
        <p:grpSpPr>
          <a:xfrm rot="0">
            <a:off x="-97409" y="2928904"/>
            <a:ext cx="18482818" cy="7423035"/>
            <a:chOff x="0" y="0"/>
            <a:chExt cx="4867903" cy="1955038"/>
          </a:xfrm>
        </p:grpSpPr>
        <p:sp>
          <p:nvSpPr>
            <p:cNvPr name="Freeform 5" id="5"/>
            <p:cNvSpPr/>
            <p:nvPr/>
          </p:nvSpPr>
          <p:spPr>
            <a:xfrm flipH="false" flipV="false" rot="0">
              <a:off x="0" y="0"/>
              <a:ext cx="4867902" cy="1955038"/>
            </a:xfrm>
            <a:custGeom>
              <a:avLst/>
              <a:gdLst/>
              <a:ahLst/>
              <a:cxnLst/>
              <a:rect r="r" b="b" t="t" l="l"/>
              <a:pathLst>
                <a:path h="1955038" w="4867902">
                  <a:moveTo>
                    <a:pt x="0" y="0"/>
                  </a:moveTo>
                  <a:lnTo>
                    <a:pt x="4867902" y="0"/>
                  </a:lnTo>
                  <a:lnTo>
                    <a:pt x="4867902" y="1955038"/>
                  </a:lnTo>
                  <a:lnTo>
                    <a:pt x="0" y="1955038"/>
                  </a:lnTo>
                  <a:close/>
                </a:path>
              </a:pathLst>
            </a:custGeom>
            <a:solidFill>
              <a:srgbClr val="F4F4F4"/>
            </a:solidFill>
            <a:ln w="38100" cap="sq">
              <a:solidFill>
                <a:srgbClr val="000000"/>
              </a:solidFill>
              <a:prstDash val="solid"/>
              <a:miter/>
            </a:ln>
          </p:spPr>
        </p:sp>
        <p:sp>
          <p:nvSpPr>
            <p:cNvPr name="TextBox 6" id="6"/>
            <p:cNvSpPr txBox="true"/>
            <p:nvPr/>
          </p:nvSpPr>
          <p:spPr>
            <a:xfrm>
              <a:off x="0" y="-66675"/>
              <a:ext cx="4867903" cy="2021713"/>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4824287" y="807012"/>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CONTENTS </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867689" y="3252754"/>
            <a:ext cx="12136041" cy="5941999"/>
          </a:xfrm>
          <a:prstGeom prst="rect">
            <a:avLst/>
          </a:prstGeom>
        </p:spPr>
        <p:txBody>
          <a:bodyPr anchor="t" rtlCol="false" tIns="0" lIns="0" bIns="0" rIns="0">
            <a:spAutoFit/>
          </a:bodyPr>
          <a:lstStyle/>
          <a:p>
            <a:pPr algn="just" marL="661305" indent="-330652" lvl="1">
              <a:lnSpc>
                <a:spcPts val="4288"/>
              </a:lnSpc>
              <a:buAutoNum type="arabicPeriod" startAt="1"/>
            </a:pPr>
            <a:r>
              <a:rPr lang="en-US" sz="3063">
                <a:solidFill>
                  <a:srgbClr val="000000"/>
                </a:solidFill>
                <a:latin typeface="Shrikhand"/>
              </a:rPr>
              <a:t>INTRODUCTION </a:t>
            </a:r>
          </a:p>
          <a:p>
            <a:pPr algn="just" marL="661305" indent="-330652" lvl="1">
              <a:lnSpc>
                <a:spcPts val="4288"/>
              </a:lnSpc>
              <a:buAutoNum type="arabicPeriod" startAt="1"/>
            </a:pPr>
            <a:r>
              <a:rPr lang="en-US" sz="3063">
                <a:solidFill>
                  <a:srgbClr val="000000"/>
                </a:solidFill>
                <a:latin typeface="Shrikhand"/>
              </a:rPr>
              <a:t>OBJECTIVES </a:t>
            </a:r>
          </a:p>
          <a:p>
            <a:pPr algn="just" marL="661305" indent="-330652" lvl="1">
              <a:lnSpc>
                <a:spcPts val="4288"/>
              </a:lnSpc>
              <a:buAutoNum type="arabicPeriod" startAt="1"/>
            </a:pPr>
            <a:r>
              <a:rPr lang="en-US" sz="3063">
                <a:solidFill>
                  <a:srgbClr val="000000"/>
                </a:solidFill>
                <a:latin typeface="Shrikhand"/>
              </a:rPr>
              <a:t>DATASET OVERVIEW </a:t>
            </a:r>
          </a:p>
          <a:p>
            <a:pPr algn="just" marL="661305" indent="-330652" lvl="1">
              <a:lnSpc>
                <a:spcPts val="4288"/>
              </a:lnSpc>
              <a:buAutoNum type="arabicPeriod" startAt="1"/>
            </a:pPr>
            <a:r>
              <a:rPr lang="en-US" sz="3063">
                <a:solidFill>
                  <a:srgbClr val="000000"/>
                </a:solidFill>
                <a:latin typeface="Shrikhand"/>
              </a:rPr>
              <a:t>EDA</a:t>
            </a:r>
          </a:p>
          <a:p>
            <a:pPr algn="just" marL="661305" indent="-330652" lvl="1">
              <a:lnSpc>
                <a:spcPts val="4288"/>
              </a:lnSpc>
              <a:buAutoNum type="arabicPeriod" startAt="1"/>
            </a:pPr>
            <a:r>
              <a:rPr lang="en-US" sz="3063">
                <a:solidFill>
                  <a:srgbClr val="000000"/>
                </a:solidFill>
                <a:latin typeface="Shrikhand"/>
              </a:rPr>
              <a:t>MACHINE LEARNING ALGORITHMS</a:t>
            </a:r>
          </a:p>
          <a:p>
            <a:pPr algn="just" marL="661305" indent="-330652" lvl="1">
              <a:lnSpc>
                <a:spcPts val="4288"/>
              </a:lnSpc>
              <a:buAutoNum type="arabicPeriod" startAt="1"/>
            </a:pPr>
            <a:r>
              <a:rPr lang="en-US" sz="3063">
                <a:solidFill>
                  <a:srgbClr val="000000"/>
                </a:solidFill>
                <a:latin typeface="Shrikhand"/>
              </a:rPr>
              <a:t>TIME SERIES ANALYSIS - LINEAR REGRESSION  </a:t>
            </a:r>
          </a:p>
          <a:p>
            <a:pPr algn="just" marL="661305" indent="-330652" lvl="1">
              <a:lnSpc>
                <a:spcPts val="4288"/>
              </a:lnSpc>
              <a:buAutoNum type="arabicPeriod" startAt="1"/>
            </a:pPr>
            <a:r>
              <a:rPr lang="en-US" sz="3063">
                <a:solidFill>
                  <a:srgbClr val="000000"/>
                </a:solidFill>
                <a:latin typeface="Shrikhand"/>
              </a:rPr>
              <a:t>DECISION TREE AND SUPPORT VECTOR MACHINE (SVM) </a:t>
            </a:r>
          </a:p>
          <a:p>
            <a:pPr algn="just" marL="661305" indent="-330652" lvl="1">
              <a:lnSpc>
                <a:spcPts val="4288"/>
              </a:lnSpc>
              <a:buAutoNum type="arabicPeriod" startAt="1"/>
            </a:pPr>
            <a:r>
              <a:rPr lang="en-US" sz="3063">
                <a:solidFill>
                  <a:srgbClr val="000000"/>
                </a:solidFill>
                <a:latin typeface="Shrikhand"/>
              </a:rPr>
              <a:t>GRADIENT BOOSTING AND RANDOM FOREST</a:t>
            </a:r>
          </a:p>
          <a:p>
            <a:pPr algn="just" marL="661305" indent="-330652" lvl="1">
              <a:lnSpc>
                <a:spcPts val="4288"/>
              </a:lnSpc>
              <a:buAutoNum type="arabicPeriod" startAt="1"/>
            </a:pPr>
            <a:r>
              <a:rPr lang="en-US" sz="3063">
                <a:solidFill>
                  <a:srgbClr val="000000"/>
                </a:solidFill>
                <a:latin typeface="Shrikhand"/>
              </a:rPr>
              <a:t>DEEP LEARNING ALGORTIHMS - CNN, ANN, RNN </a:t>
            </a:r>
          </a:p>
          <a:p>
            <a:pPr algn="just" marL="661305" indent="-330652" lvl="1">
              <a:lnSpc>
                <a:spcPts val="4288"/>
              </a:lnSpc>
              <a:buAutoNum type="arabicPeriod" startAt="1"/>
            </a:pPr>
            <a:r>
              <a:rPr lang="en-US" sz="3063">
                <a:solidFill>
                  <a:srgbClr val="000000"/>
                </a:solidFill>
                <a:latin typeface="Shrikhand"/>
              </a:rPr>
              <a:t>CONCLUSION </a:t>
            </a:r>
          </a:p>
          <a:p>
            <a:pPr algn="just" marL="661305" indent="-330652" lvl="1">
              <a:lnSpc>
                <a:spcPts val="4288"/>
              </a:lnSpc>
              <a:buAutoNum type="arabicPeriod" startAt="1"/>
            </a:pPr>
            <a:r>
              <a:rPr lang="en-US" sz="3063">
                <a:solidFill>
                  <a:srgbClr val="000000"/>
                </a:solidFill>
                <a:latin typeface="Shrikhand"/>
              </a:rPr>
              <a:t>RECOMMENDATIONS</a:t>
            </a:r>
          </a:p>
        </p:txBody>
      </p:sp>
      <p:sp>
        <p:nvSpPr>
          <p:cNvPr name="TextBox 11" id="11"/>
          <p:cNvSpPr txBox="true"/>
          <p:nvPr/>
        </p:nvSpPr>
        <p:spPr>
          <a:xfrm rot="0">
            <a:off x="13953747" y="3262279"/>
            <a:ext cx="2681241" cy="6339930"/>
          </a:xfrm>
          <a:prstGeom prst="rect">
            <a:avLst/>
          </a:prstGeom>
        </p:spPr>
        <p:txBody>
          <a:bodyPr anchor="t" rtlCol="false" tIns="0" lIns="0" bIns="0" rIns="0">
            <a:spAutoFit/>
          </a:bodyPr>
          <a:lstStyle/>
          <a:p>
            <a:pPr algn="ctr">
              <a:lnSpc>
                <a:spcPts val="4173"/>
              </a:lnSpc>
            </a:pPr>
            <a:r>
              <a:rPr lang="en-US" sz="3210">
                <a:solidFill>
                  <a:srgbClr val="000000"/>
                </a:solidFill>
                <a:latin typeface="Klein Bold"/>
              </a:rPr>
              <a:t>3</a:t>
            </a:r>
          </a:p>
          <a:p>
            <a:pPr algn="ctr">
              <a:lnSpc>
                <a:spcPts val="4173"/>
              </a:lnSpc>
            </a:pPr>
            <a:r>
              <a:rPr lang="en-US" sz="3210">
                <a:solidFill>
                  <a:srgbClr val="000000"/>
                </a:solidFill>
                <a:latin typeface="Klein Bold"/>
              </a:rPr>
              <a:t>4</a:t>
            </a:r>
          </a:p>
          <a:p>
            <a:pPr algn="ctr">
              <a:lnSpc>
                <a:spcPts val="4173"/>
              </a:lnSpc>
            </a:pPr>
            <a:r>
              <a:rPr lang="en-US" sz="3210">
                <a:solidFill>
                  <a:srgbClr val="000000"/>
                </a:solidFill>
                <a:latin typeface="Klein Bold"/>
              </a:rPr>
              <a:t>5</a:t>
            </a:r>
          </a:p>
          <a:p>
            <a:pPr algn="ctr">
              <a:lnSpc>
                <a:spcPts val="4173"/>
              </a:lnSpc>
            </a:pPr>
            <a:r>
              <a:rPr lang="en-US" sz="3210">
                <a:solidFill>
                  <a:srgbClr val="000000"/>
                </a:solidFill>
                <a:latin typeface="Klein Bold"/>
              </a:rPr>
              <a:t>6</a:t>
            </a:r>
          </a:p>
          <a:p>
            <a:pPr algn="ctr">
              <a:lnSpc>
                <a:spcPts val="4173"/>
              </a:lnSpc>
            </a:pPr>
            <a:r>
              <a:rPr lang="en-US" sz="3210">
                <a:solidFill>
                  <a:srgbClr val="000000"/>
                </a:solidFill>
                <a:latin typeface="Klein Bold"/>
              </a:rPr>
              <a:t>7</a:t>
            </a:r>
          </a:p>
          <a:p>
            <a:pPr algn="ctr">
              <a:lnSpc>
                <a:spcPts val="4173"/>
              </a:lnSpc>
            </a:pPr>
            <a:r>
              <a:rPr lang="en-US" sz="3210">
                <a:solidFill>
                  <a:srgbClr val="000000"/>
                </a:solidFill>
                <a:latin typeface="Klein Bold"/>
              </a:rPr>
              <a:t>8</a:t>
            </a:r>
          </a:p>
          <a:p>
            <a:pPr algn="ctr">
              <a:lnSpc>
                <a:spcPts val="4173"/>
              </a:lnSpc>
            </a:pPr>
            <a:r>
              <a:rPr lang="en-US" sz="3210">
                <a:solidFill>
                  <a:srgbClr val="000000"/>
                </a:solidFill>
                <a:latin typeface="Klein Bold"/>
              </a:rPr>
              <a:t>9</a:t>
            </a:r>
          </a:p>
          <a:p>
            <a:pPr algn="ctr">
              <a:lnSpc>
                <a:spcPts val="4173"/>
              </a:lnSpc>
            </a:pPr>
            <a:r>
              <a:rPr lang="en-US" sz="3210">
                <a:solidFill>
                  <a:srgbClr val="000000"/>
                </a:solidFill>
                <a:latin typeface="Klein Bold"/>
              </a:rPr>
              <a:t>12</a:t>
            </a:r>
          </a:p>
          <a:p>
            <a:pPr algn="ctr">
              <a:lnSpc>
                <a:spcPts val="4173"/>
              </a:lnSpc>
            </a:pPr>
            <a:r>
              <a:rPr lang="en-US" sz="3210">
                <a:solidFill>
                  <a:srgbClr val="000000"/>
                </a:solidFill>
                <a:latin typeface="Klein Bold"/>
              </a:rPr>
              <a:t>13</a:t>
            </a:r>
          </a:p>
          <a:p>
            <a:pPr algn="ctr">
              <a:lnSpc>
                <a:spcPts val="4173"/>
              </a:lnSpc>
            </a:pPr>
            <a:r>
              <a:rPr lang="en-US" sz="3210">
                <a:solidFill>
                  <a:srgbClr val="000000"/>
                </a:solidFill>
                <a:latin typeface="Klein Bold"/>
              </a:rPr>
              <a:t>14</a:t>
            </a:r>
          </a:p>
          <a:p>
            <a:pPr algn="ctr">
              <a:lnSpc>
                <a:spcPts val="4173"/>
              </a:lnSpc>
            </a:pPr>
            <a:r>
              <a:rPr lang="en-US" sz="3210">
                <a:solidFill>
                  <a:srgbClr val="000000"/>
                </a:solidFill>
                <a:latin typeface="Klein Bold"/>
              </a:rPr>
              <a:t>15</a:t>
            </a:r>
          </a:p>
          <a:p>
            <a:pPr algn="ctr">
              <a:lnSpc>
                <a:spcPts val="417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795505"/>
            <a:ext cx="18288000" cy="1532711"/>
            <a:chOff x="0" y="0"/>
            <a:chExt cx="24384000" cy="2043615"/>
          </a:xfrm>
        </p:grpSpPr>
        <p:pic>
          <p:nvPicPr>
            <p:cNvPr name="Picture 3" id="3"/>
            <p:cNvPicPr>
              <a:picLocks noChangeAspect="true"/>
            </p:cNvPicPr>
            <p:nvPr/>
          </p:nvPicPr>
          <p:blipFill>
            <a:blip r:embed="rId2">
              <a:alphaModFix amt="14000"/>
            </a:blip>
            <a:srcRect l="0" t="37127" r="0" b="50293"/>
            <a:stretch>
              <a:fillRect/>
            </a:stretch>
          </p:blipFill>
          <p:spPr>
            <a:xfrm flipH="false" flipV="false">
              <a:off x="0" y="0"/>
              <a:ext cx="24384000" cy="2043615"/>
            </a:xfrm>
            <a:prstGeom prst="rect">
              <a:avLst/>
            </a:prstGeom>
          </p:spPr>
        </p:pic>
      </p:grpSp>
      <p:grpSp>
        <p:nvGrpSpPr>
          <p:cNvPr name="Group 4" id="4"/>
          <p:cNvGrpSpPr/>
          <p:nvPr/>
        </p:nvGrpSpPr>
        <p:grpSpPr>
          <a:xfrm rot="0">
            <a:off x="9525" y="2620443"/>
            <a:ext cx="18288000" cy="8098760"/>
            <a:chOff x="0" y="0"/>
            <a:chExt cx="4816593" cy="2133007"/>
          </a:xfrm>
        </p:grpSpPr>
        <p:sp>
          <p:nvSpPr>
            <p:cNvPr name="Freeform 5" id="5"/>
            <p:cNvSpPr/>
            <p:nvPr/>
          </p:nvSpPr>
          <p:spPr>
            <a:xfrm flipH="false" flipV="false" rot="0">
              <a:off x="0" y="0"/>
              <a:ext cx="4816592" cy="2133007"/>
            </a:xfrm>
            <a:custGeom>
              <a:avLst/>
              <a:gdLst/>
              <a:ahLst/>
              <a:cxnLst/>
              <a:rect r="r" b="b" t="t" l="l"/>
              <a:pathLst>
                <a:path h="2133007" w="4816592">
                  <a:moveTo>
                    <a:pt x="0" y="0"/>
                  </a:moveTo>
                  <a:lnTo>
                    <a:pt x="4816592" y="0"/>
                  </a:lnTo>
                  <a:lnTo>
                    <a:pt x="4816592" y="2133007"/>
                  </a:lnTo>
                  <a:lnTo>
                    <a:pt x="0" y="2133007"/>
                  </a:lnTo>
                  <a:close/>
                </a:path>
              </a:pathLst>
            </a:custGeom>
            <a:solidFill>
              <a:srgbClr val="F4F4F4"/>
            </a:solidFill>
          </p:spPr>
        </p:sp>
        <p:sp>
          <p:nvSpPr>
            <p:cNvPr name="TextBox 6" id="6"/>
            <p:cNvSpPr txBox="true"/>
            <p:nvPr/>
          </p:nvSpPr>
          <p:spPr>
            <a:xfrm>
              <a:off x="0" y="-152400"/>
              <a:ext cx="4816593" cy="2285407"/>
            </a:xfrm>
            <a:prstGeom prst="rect">
              <a:avLst/>
            </a:prstGeom>
          </p:spPr>
          <p:txBody>
            <a:bodyPr anchor="t" rtlCol="false" tIns="114300" lIns="114300" bIns="114300" rIns="114300"/>
            <a:lstStyle/>
            <a:p>
              <a:pPr algn="just">
                <a:lnSpc>
                  <a:spcPts val="4530"/>
                </a:lnSpc>
              </a:pPr>
              <a:r>
                <a:rPr lang="en-US" sz="3000" spc="135">
                  <a:solidFill>
                    <a:srgbClr val="000000"/>
                  </a:solidFill>
                  <a:latin typeface="Times New Roman"/>
                </a:rPr>
                <a:t>The Nasdaq, or Nasdaq Stock Market, is a stock exchange in the United States. It is one of the world's largest stock exchanges by market capitalization. The Nasdaq Composite is trading at 17,496.82, which is down 1.09% from the opening price. The Nasdaq-100 is trading at 19,700.43, which is down 0.26% from the opening price. The NASDAQ itself doesn't directly track individual stocks of gold companies. Several gold mining companies are listed on the NASDAQ exchange such as Barrick Gold Corporation (GOLD), Newmont Corporation (NEM) , Agnico Eagle Mines Limited (AEM).  I have used several machine learning algorithm techniques to detect the gold stock price prediction of Nasdaq from January 19,2014 to January 22, 2024. I have done a trend analysis for a decade and tries to detect the price of the  stock exchange market and observe the results. The detection was done to analyze the spanning in gold prices from 2014-2024. </a:t>
              </a:r>
            </a:p>
            <a:p>
              <a:pPr algn="just">
                <a:lnSpc>
                  <a:spcPts val="4530"/>
                </a:lnSpc>
              </a:pPr>
            </a:p>
            <a:p>
              <a:pPr algn="ctr">
                <a:lnSpc>
                  <a:spcPts val="4200"/>
                </a:lnSpc>
              </a:pPr>
            </a:p>
            <a:p>
              <a:pPr algn="ctr">
                <a:lnSpc>
                  <a:spcPts val="4200"/>
                </a:lnSpc>
              </a:pPr>
            </a:p>
            <a:p>
              <a:pPr algn="ctr">
                <a:lnSpc>
                  <a:spcPts val="4200"/>
                </a:lnSpc>
              </a:pPr>
              <a:r>
                <a:rPr lang="en-US" sz="3000">
                  <a:solidFill>
                    <a:srgbClr val="000000"/>
                  </a:solidFill>
                  <a:latin typeface="Helios"/>
                </a:rPr>
                <a:t>, </a:t>
              </a:r>
            </a:p>
          </p:txBody>
        </p:sp>
      </p:grpSp>
      <p:sp>
        <p:nvSpPr>
          <p:cNvPr name="TextBox 7" id="7"/>
          <p:cNvSpPr txBox="true"/>
          <p:nvPr/>
        </p:nvSpPr>
        <p:spPr>
          <a:xfrm rot="0">
            <a:off x="6025093" y="1208882"/>
            <a:ext cx="6799161" cy="859877"/>
          </a:xfrm>
          <a:prstGeom prst="rect">
            <a:avLst/>
          </a:prstGeom>
        </p:spPr>
        <p:txBody>
          <a:bodyPr anchor="t" rtlCol="false" tIns="0" lIns="0" bIns="0" rIns="0">
            <a:spAutoFit/>
          </a:bodyPr>
          <a:lstStyle/>
          <a:p>
            <a:pPr algn="ctr">
              <a:lnSpc>
                <a:spcPts val="6867"/>
              </a:lnSpc>
            </a:pPr>
            <a:r>
              <a:rPr lang="en-US" sz="5282">
                <a:solidFill>
                  <a:srgbClr val="FFFFFF"/>
                </a:solidFill>
                <a:latin typeface="Klein Bold"/>
              </a:rPr>
              <a:t>INTRODUCTION </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811740"/>
            <a:ext cx="18288000" cy="2490565"/>
            <a:chOff x="0" y="0"/>
            <a:chExt cx="24384000" cy="3320753"/>
          </a:xfrm>
        </p:grpSpPr>
        <p:pic>
          <p:nvPicPr>
            <p:cNvPr name="Picture 3" id="3"/>
            <p:cNvPicPr>
              <a:picLocks noChangeAspect="true"/>
            </p:cNvPicPr>
            <p:nvPr/>
          </p:nvPicPr>
          <p:blipFill>
            <a:blip r:embed="rId2">
              <a:alphaModFix amt="14000"/>
            </a:blip>
            <a:srcRect l="0" t="33196" r="0" b="46362"/>
            <a:stretch>
              <a:fillRect/>
            </a:stretch>
          </p:blipFill>
          <p:spPr>
            <a:xfrm flipH="false" flipV="false">
              <a:off x="0" y="0"/>
              <a:ext cx="24384000" cy="3320753"/>
            </a:xfrm>
            <a:prstGeom prst="rect">
              <a:avLst/>
            </a:prstGeom>
          </p:spPr>
        </p:pic>
      </p:grpSp>
      <p:grpSp>
        <p:nvGrpSpPr>
          <p:cNvPr name="Group 4" id="4"/>
          <p:cNvGrpSpPr/>
          <p:nvPr/>
        </p:nvGrpSpPr>
        <p:grpSpPr>
          <a:xfrm rot="0">
            <a:off x="9525" y="2376921"/>
            <a:ext cx="18288000" cy="7910079"/>
            <a:chOff x="0" y="0"/>
            <a:chExt cx="4816593" cy="2083313"/>
          </a:xfrm>
        </p:grpSpPr>
        <p:sp>
          <p:nvSpPr>
            <p:cNvPr name="Freeform 5" id="5"/>
            <p:cNvSpPr/>
            <p:nvPr/>
          </p:nvSpPr>
          <p:spPr>
            <a:xfrm flipH="false" flipV="false" rot="0">
              <a:off x="0" y="0"/>
              <a:ext cx="4816592" cy="2083313"/>
            </a:xfrm>
            <a:custGeom>
              <a:avLst/>
              <a:gdLst/>
              <a:ahLst/>
              <a:cxnLst/>
              <a:rect r="r" b="b" t="t" l="l"/>
              <a:pathLst>
                <a:path h="2083313" w="4816592">
                  <a:moveTo>
                    <a:pt x="0" y="0"/>
                  </a:moveTo>
                  <a:lnTo>
                    <a:pt x="4816592" y="0"/>
                  </a:lnTo>
                  <a:lnTo>
                    <a:pt x="4816592" y="2083313"/>
                  </a:lnTo>
                  <a:lnTo>
                    <a:pt x="0" y="2083313"/>
                  </a:lnTo>
                  <a:close/>
                </a:path>
              </a:pathLst>
            </a:custGeom>
            <a:solidFill>
              <a:srgbClr val="F4F4F4"/>
            </a:solidFill>
            <a:ln w="47625" cap="sq">
              <a:solidFill>
                <a:srgbClr val="000000"/>
              </a:solidFill>
              <a:prstDash val="solid"/>
              <a:miter/>
            </a:ln>
          </p:spPr>
        </p:sp>
        <p:sp>
          <p:nvSpPr>
            <p:cNvPr name="TextBox 6" id="6"/>
            <p:cNvSpPr txBox="true"/>
            <p:nvPr/>
          </p:nvSpPr>
          <p:spPr>
            <a:xfrm>
              <a:off x="0" y="-114300"/>
              <a:ext cx="4816593" cy="2197613"/>
            </a:xfrm>
            <a:prstGeom prst="rect">
              <a:avLst/>
            </a:prstGeom>
          </p:spPr>
          <p:txBody>
            <a:bodyPr anchor="ctr" rtlCol="false" tIns="50800" lIns="50800" bIns="50800" rIns="50800"/>
            <a:lstStyle/>
            <a:p>
              <a:pPr algn="just">
                <a:lnSpc>
                  <a:spcPts val="4059"/>
                </a:lnSpc>
              </a:pPr>
              <a:r>
                <a:rPr lang="en-US" sz="2899">
                  <a:solidFill>
                    <a:srgbClr val="000000"/>
                  </a:solidFill>
                  <a:latin typeface="Times New Roman"/>
                </a:rPr>
                <a:t>      1. Explore historical trends and patterns in gold prices over the specified time period.</a:t>
              </a:r>
            </a:p>
            <a:p>
              <a:pPr algn="just">
                <a:lnSpc>
                  <a:spcPts val="4059"/>
                </a:lnSpc>
              </a:pPr>
              <a:r>
                <a:rPr lang="en-US" sz="2899">
                  <a:solidFill>
                    <a:srgbClr val="000000"/>
                  </a:solidFill>
                  <a:latin typeface="Times New Roman"/>
                </a:rPr>
                <a:t>      </a:t>
              </a:r>
              <a:r>
                <a:rPr lang="en-US" sz="2899">
                  <a:solidFill>
                    <a:srgbClr val="000000"/>
                  </a:solidFill>
                  <a:latin typeface="Times New Roman"/>
                </a:rPr>
                <a:t>2. Develop predictive models to forecast future gold prices based on historical data.</a:t>
              </a:r>
            </a:p>
            <a:p>
              <a:pPr algn="just">
                <a:lnSpc>
                  <a:spcPts val="4059"/>
                </a:lnSpc>
              </a:pPr>
              <a:r>
                <a:rPr lang="en-US" sz="2899">
                  <a:solidFill>
                    <a:srgbClr val="000000"/>
                  </a:solidFill>
                  <a:latin typeface="Times New Roman"/>
                </a:rPr>
                <a:t>      </a:t>
              </a:r>
              <a:r>
                <a:rPr lang="en-US" sz="2899">
                  <a:solidFill>
                    <a:srgbClr val="000000"/>
                  </a:solidFill>
                  <a:latin typeface="Times New Roman"/>
                </a:rPr>
                <a:t>3. Formulate and back test trading strategies based on the provided price and volume information.</a:t>
              </a:r>
            </a:p>
            <a:p>
              <a:pPr algn="just">
                <a:lnSpc>
                  <a:spcPts val="4059"/>
                </a:lnSpc>
              </a:pPr>
              <a:r>
                <a:rPr lang="en-US" sz="2899">
                  <a:solidFill>
                    <a:srgbClr val="000000"/>
                  </a:solidFill>
                  <a:latin typeface="Times New Roman"/>
                </a:rPr>
                <a:t>      </a:t>
              </a:r>
              <a:r>
                <a:rPr lang="en-US" sz="2899">
                  <a:solidFill>
                    <a:srgbClr val="000000"/>
                  </a:solidFill>
                  <a:latin typeface="Times New Roman"/>
                </a:rPr>
                <a:t>4. Assess market sentiment and its influence on short-term and long-term price movements.</a:t>
              </a:r>
            </a:p>
            <a:p>
              <a:pPr algn="just">
                <a:lnSpc>
                  <a:spcPts val="4059"/>
                </a:lnSpc>
              </a:pPr>
              <a:r>
                <a:rPr lang="en-US" sz="2899">
                  <a:solidFill>
                    <a:srgbClr val="000000"/>
                  </a:solidFill>
                  <a:latin typeface="Times New Roman"/>
                </a:rPr>
                <a:t>      </a:t>
              </a:r>
              <a:r>
                <a:rPr lang="en-US" sz="2899">
                  <a:solidFill>
                    <a:srgbClr val="000000"/>
                  </a:solidFill>
                  <a:latin typeface="Times New Roman"/>
                </a:rPr>
                <a:t>5. Conduct statistical tests and analyses to gain insights into the characteristics of gold price movements.</a:t>
              </a:r>
            </a:p>
            <a:p>
              <a:pPr algn="just">
                <a:lnSpc>
                  <a:spcPts val="4059"/>
                </a:lnSpc>
              </a:pPr>
            </a:p>
          </p:txBody>
        </p:sp>
      </p:grpSp>
      <p:sp>
        <p:nvSpPr>
          <p:cNvPr name="TextBox 7" id="7"/>
          <p:cNvSpPr txBox="true"/>
          <p:nvPr/>
        </p:nvSpPr>
        <p:spPr>
          <a:xfrm rot="0">
            <a:off x="4639504" y="952500"/>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OBJECTIVES </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811740"/>
            <a:ext cx="18288000" cy="2490565"/>
            <a:chOff x="0" y="0"/>
            <a:chExt cx="24384000" cy="3320753"/>
          </a:xfrm>
        </p:grpSpPr>
        <p:pic>
          <p:nvPicPr>
            <p:cNvPr name="Picture 3" id="3"/>
            <p:cNvPicPr>
              <a:picLocks noChangeAspect="true"/>
            </p:cNvPicPr>
            <p:nvPr/>
          </p:nvPicPr>
          <p:blipFill>
            <a:blip r:embed="rId2">
              <a:alphaModFix amt="14000"/>
            </a:blip>
            <a:srcRect l="0" t="33196" r="0" b="46362"/>
            <a:stretch>
              <a:fillRect/>
            </a:stretch>
          </p:blipFill>
          <p:spPr>
            <a:xfrm flipH="false" flipV="false">
              <a:off x="0" y="0"/>
              <a:ext cx="24384000" cy="3320753"/>
            </a:xfrm>
            <a:prstGeom prst="rect">
              <a:avLst/>
            </a:prstGeom>
          </p:spPr>
        </p:pic>
      </p:grpSp>
      <p:grpSp>
        <p:nvGrpSpPr>
          <p:cNvPr name="Group 4" id="4"/>
          <p:cNvGrpSpPr/>
          <p:nvPr/>
        </p:nvGrpSpPr>
        <p:grpSpPr>
          <a:xfrm rot="0">
            <a:off x="0" y="2376921"/>
            <a:ext cx="18288000" cy="7910079"/>
            <a:chOff x="0" y="0"/>
            <a:chExt cx="4816593" cy="2083313"/>
          </a:xfrm>
        </p:grpSpPr>
        <p:sp>
          <p:nvSpPr>
            <p:cNvPr name="Freeform 5" id="5"/>
            <p:cNvSpPr/>
            <p:nvPr/>
          </p:nvSpPr>
          <p:spPr>
            <a:xfrm flipH="false" flipV="false" rot="0">
              <a:off x="0" y="0"/>
              <a:ext cx="4816592" cy="2083313"/>
            </a:xfrm>
            <a:custGeom>
              <a:avLst/>
              <a:gdLst/>
              <a:ahLst/>
              <a:cxnLst/>
              <a:rect r="r" b="b" t="t" l="l"/>
              <a:pathLst>
                <a:path h="2083313" w="4816592">
                  <a:moveTo>
                    <a:pt x="0" y="0"/>
                  </a:moveTo>
                  <a:lnTo>
                    <a:pt x="4816592" y="0"/>
                  </a:lnTo>
                  <a:lnTo>
                    <a:pt x="4816592" y="2083313"/>
                  </a:lnTo>
                  <a:lnTo>
                    <a:pt x="0" y="2083313"/>
                  </a:lnTo>
                  <a:close/>
                </a:path>
              </a:pathLst>
            </a:custGeom>
            <a:solidFill>
              <a:srgbClr val="F4F4F4"/>
            </a:solidFill>
            <a:ln w="47625" cap="sq">
              <a:solidFill>
                <a:srgbClr val="000000"/>
              </a:solidFill>
              <a:prstDash val="solid"/>
              <a:miter/>
            </a:ln>
          </p:spPr>
        </p:sp>
        <p:sp>
          <p:nvSpPr>
            <p:cNvPr name="TextBox 6" id="6"/>
            <p:cNvSpPr txBox="true"/>
            <p:nvPr/>
          </p:nvSpPr>
          <p:spPr>
            <a:xfrm>
              <a:off x="0" y="-171450"/>
              <a:ext cx="4816593" cy="2254763"/>
            </a:xfrm>
            <a:prstGeom prst="rect">
              <a:avLst/>
            </a:prstGeom>
          </p:spPr>
          <p:txBody>
            <a:bodyPr anchor="ctr" rtlCol="false" tIns="50800" lIns="50800" bIns="50800" rIns="50800"/>
            <a:lstStyle/>
            <a:p>
              <a:pPr algn="l">
                <a:lnSpc>
                  <a:spcPts val="6159"/>
                </a:lnSpc>
              </a:pPr>
              <a:r>
                <a:rPr lang="en-US" sz="4399">
                  <a:solidFill>
                    <a:srgbClr val="000000"/>
                  </a:solidFill>
                  <a:latin typeface="Times New Roman"/>
                </a:rPr>
                <a:t>1. Date: A unique identifier for each trading day. </a:t>
              </a:r>
            </a:p>
            <a:p>
              <a:pPr algn="l">
                <a:lnSpc>
                  <a:spcPts val="6019"/>
                </a:lnSpc>
              </a:pPr>
              <a:r>
                <a:rPr lang="en-US" sz="4299">
                  <a:solidFill>
                    <a:srgbClr val="000000"/>
                  </a:solidFill>
                  <a:latin typeface="Times New Roman"/>
                </a:rPr>
                <a:t>2. Close: Closing price of gold on the respective date. </a:t>
              </a:r>
            </a:p>
            <a:p>
              <a:pPr algn="l">
                <a:lnSpc>
                  <a:spcPts val="6159"/>
                </a:lnSpc>
              </a:pPr>
              <a:r>
                <a:rPr lang="en-US" sz="4399">
                  <a:solidFill>
                    <a:srgbClr val="000000"/>
                  </a:solidFill>
                  <a:latin typeface="Times New Roman"/>
                </a:rPr>
                <a:t>3. Volume: Gold trading volume on the corresponding date. </a:t>
              </a:r>
            </a:p>
            <a:p>
              <a:pPr algn="l">
                <a:lnSpc>
                  <a:spcPts val="6159"/>
                </a:lnSpc>
              </a:pPr>
              <a:r>
                <a:rPr lang="en-US" sz="4399">
                  <a:solidFill>
                    <a:srgbClr val="000000"/>
                  </a:solidFill>
                  <a:latin typeface="Times New Roman"/>
                </a:rPr>
                <a:t>4. Open: Opening price of gold on the respective date. </a:t>
              </a:r>
            </a:p>
            <a:p>
              <a:pPr algn="l">
                <a:lnSpc>
                  <a:spcPts val="6159"/>
                </a:lnSpc>
              </a:pPr>
              <a:r>
                <a:rPr lang="en-US" sz="4399">
                  <a:solidFill>
                    <a:srgbClr val="000000"/>
                  </a:solidFill>
                  <a:latin typeface="Times New Roman"/>
                </a:rPr>
                <a:t>5. High: The highest recorded price of gold during the trading day. </a:t>
              </a:r>
            </a:p>
            <a:p>
              <a:pPr algn="l">
                <a:lnSpc>
                  <a:spcPts val="6159"/>
                </a:lnSpc>
              </a:pPr>
              <a:r>
                <a:rPr lang="en-US" sz="4399">
                  <a:solidFill>
                    <a:srgbClr val="000000"/>
                  </a:solidFill>
                  <a:latin typeface="Times New Roman"/>
                </a:rPr>
                <a:t>6. Low: The lowest price recorded for gold in the trading day. </a:t>
              </a:r>
            </a:p>
            <a:p>
              <a:pPr algn="l">
                <a:lnSpc>
                  <a:spcPts val="6159"/>
                </a:lnSpc>
              </a:pPr>
            </a:p>
          </p:txBody>
        </p:sp>
      </p:grpSp>
      <p:sp>
        <p:nvSpPr>
          <p:cNvPr name="TextBox 7" id="7"/>
          <p:cNvSpPr txBox="true"/>
          <p:nvPr/>
        </p:nvSpPr>
        <p:spPr>
          <a:xfrm rot="0">
            <a:off x="4639504" y="952500"/>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DATA OVERVIEW </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198338"/>
            <a:chOff x="0" y="0"/>
            <a:chExt cx="24384000" cy="2931118"/>
          </a:xfrm>
        </p:grpSpPr>
        <p:pic>
          <p:nvPicPr>
            <p:cNvPr name="Picture 3" id="3"/>
            <p:cNvPicPr>
              <a:picLocks noChangeAspect="true"/>
            </p:cNvPicPr>
            <p:nvPr/>
          </p:nvPicPr>
          <p:blipFill>
            <a:blip r:embed="rId2">
              <a:alphaModFix amt="14000"/>
            </a:blip>
            <a:srcRect l="0" t="34395" r="0" b="47561"/>
            <a:stretch>
              <a:fillRect/>
            </a:stretch>
          </p:blipFill>
          <p:spPr>
            <a:xfrm flipH="false" flipV="false">
              <a:off x="0" y="0"/>
              <a:ext cx="24384000" cy="2931118"/>
            </a:xfrm>
            <a:prstGeom prst="rect">
              <a:avLst/>
            </a:prstGeom>
          </p:spPr>
        </p:pic>
      </p:grpSp>
      <p:grpSp>
        <p:nvGrpSpPr>
          <p:cNvPr name="Group 4" id="4"/>
          <p:cNvGrpSpPr/>
          <p:nvPr/>
        </p:nvGrpSpPr>
        <p:grpSpPr>
          <a:xfrm rot="0">
            <a:off x="0" y="2360263"/>
            <a:ext cx="18288000" cy="7926737"/>
            <a:chOff x="0" y="0"/>
            <a:chExt cx="4816593" cy="2087700"/>
          </a:xfrm>
        </p:grpSpPr>
        <p:sp>
          <p:nvSpPr>
            <p:cNvPr name="Freeform 5" id="5"/>
            <p:cNvSpPr/>
            <p:nvPr/>
          </p:nvSpPr>
          <p:spPr>
            <a:xfrm flipH="false" flipV="false" rot="0">
              <a:off x="0" y="0"/>
              <a:ext cx="4816592" cy="2087700"/>
            </a:xfrm>
            <a:custGeom>
              <a:avLst/>
              <a:gdLst/>
              <a:ahLst/>
              <a:cxnLst/>
              <a:rect r="r" b="b" t="t" l="l"/>
              <a:pathLst>
                <a:path h="2087700" w="4816592">
                  <a:moveTo>
                    <a:pt x="0" y="0"/>
                  </a:moveTo>
                  <a:lnTo>
                    <a:pt x="4816592" y="0"/>
                  </a:lnTo>
                  <a:lnTo>
                    <a:pt x="4816592" y="2087700"/>
                  </a:lnTo>
                  <a:lnTo>
                    <a:pt x="0" y="2087700"/>
                  </a:lnTo>
                  <a:close/>
                </a:path>
              </a:pathLst>
            </a:custGeom>
            <a:solidFill>
              <a:srgbClr val="F4F4F4"/>
            </a:solidFill>
          </p:spPr>
        </p:sp>
        <p:sp>
          <p:nvSpPr>
            <p:cNvPr name="TextBox 6" id="6"/>
            <p:cNvSpPr txBox="true"/>
            <p:nvPr/>
          </p:nvSpPr>
          <p:spPr>
            <a:xfrm>
              <a:off x="0" y="-66675"/>
              <a:ext cx="4816593" cy="2154375"/>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5366980" y="3778021"/>
            <a:ext cx="827843" cy="295954"/>
          </a:xfrm>
          <a:custGeom>
            <a:avLst/>
            <a:gdLst/>
            <a:ahLst/>
            <a:cxnLst/>
            <a:rect r="r" b="b" t="t" l="l"/>
            <a:pathLst>
              <a:path h="295954" w="827843">
                <a:moveTo>
                  <a:pt x="0" y="0"/>
                </a:moveTo>
                <a:lnTo>
                  <a:pt x="827842" y="0"/>
                </a:lnTo>
                <a:lnTo>
                  <a:pt x="827842" y="295953"/>
                </a:lnTo>
                <a:lnTo>
                  <a:pt x="0" y="2959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7867138" y="6850576"/>
            <a:ext cx="891448" cy="318693"/>
          </a:xfrm>
          <a:custGeom>
            <a:avLst/>
            <a:gdLst/>
            <a:ahLst/>
            <a:cxnLst/>
            <a:rect r="r" b="b" t="t" l="l"/>
            <a:pathLst>
              <a:path h="318693" w="891448">
                <a:moveTo>
                  <a:pt x="0" y="0"/>
                </a:moveTo>
                <a:lnTo>
                  <a:pt x="891448" y="0"/>
                </a:lnTo>
                <a:lnTo>
                  <a:pt x="891448" y="318693"/>
                </a:lnTo>
                <a:lnTo>
                  <a:pt x="0" y="3186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1134360" y="4073974"/>
            <a:ext cx="1136657" cy="406355"/>
          </a:xfrm>
          <a:custGeom>
            <a:avLst/>
            <a:gdLst/>
            <a:ahLst/>
            <a:cxnLst/>
            <a:rect r="r" b="b" t="t" l="l"/>
            <a:pathLst>
              <a:path h="406355" w="1136657">
                <a:moveTo>
                  <a:pt x="0" y="0"/>
                </a:moveTo>
                <a:lnTo>
                  <a:pt x="1136657" y="0"/>
                </a:lnTo>
                <a:lnTo>
                  <a:pt x="1136657" y="406355"/>
                </a:lnTo>
                <a:lnTo>
                  <a:pt x="0" y="406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2520222">
            <a:off x="3018173" y="4685110"/>
            <a:ext cx="709397" cy="253609"/>
          </a:xfrm>
          <a:custGeom>
            <a:avLst/>
            <a:gdLst/>
            <a:ahLst/>
            <a:cxnLst/>
            <a:rect r="r" b="b" t="t" l="l"/>
            <a:pathLst>
              <a:path h="253609" w="709397">
                <a:moveTo>
                  <a:pt x="0" y="0"/>
                </a:moveTo>
                <a:lnTo>
                  <a:pt x="709397" y="0"/>
                </a:lnTo>
                <a:lnTo>
                  <a:pt x="709397" y="253609"/>
                </a:lnTo>
                <a:lnTo>
                  <a:pt x="0" y="2536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62628" y="3265416"/>
            <a:ext cx="5204349" cy="1152715"/>
          </a:xfrm>
          <a:custGeom>
            <a:avLst/>
            <a:gdLst/>
            <a:ahLst/>
            <a:cxnLst/>
            <a:rect r="r" b="b" t="t" l="l"/>
            <a:pathLst>
              <a:path h="1152715" w="5204349">
                <a:moveTo>
                  <a:pt x="0" y="0"/>
                </a:moveTo>
                <a:lnTo>
                  <a:pt x="5204349" y="0"/>
                </a:lnTo>
                <a:lnTo>
                  <a:pt x="5204349" y="1152716"/>
                </a:lnTo>
                <a:lnTo>
                  <a:pt x="0" y="1152716"/>
                </a:lnTo>
                <a:lnTo>
                  <a:pt x="0" y="0"/>
                </a:lnTo>
                <a:close/>
              </a:path>
            </a:pathLst>
          </a:custGeom>
          <a:blipFill>
            <a:blip r:embed="rId11"/>
            <a:stretch>
              <a:fillRect l="0" t="0" r="-6315" b="0"/>
            </a:stretch>
          </a:blipFill>
        </p:spPr>
      </p:sp>
      <p:sp>
        <p:nvSpPr>
          <p:cNvPr name="Freeform 14" id="14"/>
          <p:cNvSpPr/>
          <p:nvPr/>
        </p:nvSpPr>
        <p:spPr>
          <a:xfrm flipH="false" flipV="false" rot="0">
            <a:off x="0" y="5852287"/>
            <a:ext cx="7827369" cy="3406013"/>
          </a:xfrm>
          <a:custGeom>
            <a:avLst/>
            <a:gdLst/>
            <a:ahLst/>
            <a:cxnLst/>
            <a:rect r="r" b="b" t="t" l="l"/>
            <a:pathLst>
              <a:path h="3406013" w="7827369">
                <a:moveTo>
                  <a:pt x="0" y="0"/>
                </a:moveTo>
                <a:lnTo>
                  <a:pt x="7827369" y="0"/>
                </a:lnTo>
                <a:lnTo>
                  <a:pt x="7827369" y="3406013"/>
                </a:lnTo>
                <a:lnTo>
                  <a:pt x="0" y="3406013"/>
                </a:lnTo>
                <a:lnTo>
                  <a:pt x="0" y="0"/>
                </a:lnTo>
                <a:close/>
              </a:path>
            </a:pathLst>
          </a:custGeom>
          <a:blipFill>
            <a:blip r:embed="rId12"/>
            <a:stretch>
              <a:fillRect l="0" t="0" r="0" b="0"/>
            </a:stretch>
          </a:blipFill>
        </p:spPr>
      </p:sp>
      <p:sp>
        <p:nvSpPr>
          <p:cNvPr name="Freeform 15" id="15"/>
          <p:cNvSpPr/>
          <p:nvPr/>
        </p:nvSpPr>
        <p:spPr>
          <a:xfrm flipH="false" flipV="false" rot="0">
            <a:off x="6215616" y="2559458"/>
            <a:ext cx="4442461" cy="2959453"/>
          </a:xfrm>
          <a:custGeom>
            <a:avLst/>
            <a:gdLst/>
            <a:ahLst/>
            <a:cxnLst/>
            <a:rect r="r" b="b" t="t" l="l"/>
            <a:pathLst>
              <a:path h="2959453" w="4442461">
                <a:moveTo>
                  <a:pt x="0" y="0"/>
                </a:moveTo>
                <a:lnTo>
                  <a:pt x="4442461" y="0"/>
                </a:lnTo>
                <a:lnTo>
                  <a:pt x="4442461" y="2959454"/>
                </a:lnTo>
                <a:lnTo>
                  <a:pt x="0" y="2959454"/>
                </a:lnTo>
                <a:lnTo>
                  <a:pt x="0" y="0"/>
                </a:lnTo>
                <a:close/>
              </a:path>
            </a:pathLst>
          </a:custGeom>
          <a:blipFill>
            <a:blip r:embed="rId13"/>
            <a:stretch>
              <a:fillRect l="0" t="0" r="0" b="0"/>
            </a:stretch>
          </a:blipFill>
        </p:spPr>
      </p:sp>
      <p:sp>
        <p:nvSpPr>
          <p:cNvPr name="Freeform 16" id="16"/>
          <p:cNvSpPr/>
          <p:nvPr/>
        </p:nvSpPr>
        <p:spPr>
          <a:xfrm flipH="false" flipV="false" rot="0">
            <a:off x="12570512" y="2559458"/>
            <a:ext cx="4578791" cy="4291118"/>
          </a:xfrm>
          <a:custGeom>
            <a:avLst/>
            <a:gdLst/>
            <a:ahLst/>
            <a:cxnLst/>
            <a:rect r="r" b="b" t="t" l="l"/>
            <a:pathLst>
              <a:path h="4291118" w="4578791">
                <a:moveTo>
                  <a:pt x="0" y="0"/>
                </a:moveTo>
                <a:lnTo>
                  <a:pt x="4578791" y="0"/>
                </a:lnTo>
                <a:lnTo>
                  <a:pt x="4578791" y="4291118"/>
                </a:lnTo>
                <a:lnTo>
                  <a:pt x="0" y="4291118"/>
                </a:lnTo>
                <a:lnTo>
                  <a:pt x="0" y="0"/>
                </a:lnTo>
                <a:close/>
              </a:path>
            </a:pathLst>
          </a:custGeom>
          <a:blipFill>
            <a:blip r:embed="rId14"/>
            <a:stretch>
              <a:fillRect l="0" t="0" r="0" b="0"/>
            </a:stretch>
          </a:blipFill>
        </p:spPr>
      </p:sp>
      <p:sp>
        <p:nvSpPr>
          <p:cNvPr name="Freeform 17" id="17"/>
          <p:cNvSpPr/>
          <p:nvPr/>
        </p:nvSpPr>
        <p:spPr>
          <a:xfrm flipH="false" flipV="false" rot="0">
            <a:off x="8798355" y="5880862"/>
            <a:ext cx="3297783" cy="3214732"/>
          </a:xfrm>
          <a:custGeom>
            <a:avLst/>
            <a:gdLst/>
            <a:ahLst/>
            <a:cxnLst/>
            <a:rect r="r" b="b" t="t" l="l"/>
            <a:pathLst>
              <a:path h="3214732" w="3297783">
                <a:moveTo>
                  <a:pt x="0" y="0"/>
                </a:moveTo>
                <a:lnTo>
                  <a:pt x="3297783" y="0"/>
                </a:lnTo>
                <a:lnTo>
                  <a:pt x="3297783" y="3214732"/>
                </a:lnTo>
                <a:lnTo>
                  <a:pt x="0" y="3214732"/>
                </a:lnTo>
                <a:lnTo>
                  <a:pt x="0" y="0"/>
                </a:lnTo>
                <a:close/>
              </a:path>
            </a:pathLst>
          </a:custGeom>
          <a:blipFill>
            <a:blip r:embed="rId15"/>
            <a:stretch>
              <a:fillRect l="-27619" t="0" r="0" b="0"/>
            </a:stretch>
          </a:blipFill>
        </p:spPr>
      </p:sp>
      <p:sp>
        <p:nvSpPr>
          <p:cNvPr name="TextBox 18" id="18"/>
          <p:cNvSpPr txBox="true"/>
          <p:nvPr/>
        </p:nvSpPr>
        <p:spPr>
          <a:xfrm rot="0">
            <a:off x="483394" y="596683"/>
            <a:ext cx="17321211"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EXPLORATORY DATA ANALYSIS (EDA) </a:t>
            </a:r>
          </a:p>
        </p:txBody>
      </p:sp>
      <p:sp>
        <p:nvSpPr>
          <p:cNvPr name="TextBox 19" id="19"/>
          <p:cNvSpPr txBox="true"/>
          <p:nvPr/>
        </p:nvSpPr>
        <p:spPr>
          <a:xfrm rot="0">
            <a:off x="-3062367" y="2473096"/>
            <a:ext cx="11009754"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BASIC FUNCTIONS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0" y="64939"/>
            <a:ext cx="18288000" cy="2441860"/>
            <a:chOff x="0" y="0"/>
            <a:chExt cx="24384000" cy="3255814"/>
          </a:xfrm>
        </p:grpSpPr>
        <p:pic>
          <p:nvPicPr>
            <p:cNvPr name="Picture 3" id="3"/>
            <p:cNvPicPr>
              <a:picLocks noChangeAspect="true"/>
            </p:cNvPicPr>
            <p:nvPr/>
          </p:nvPicPr>
          <p:blipFill>
            <a:blip r:embed="rId2">
              <a:alphaModFix amt="14000"/>
            </a:blip>
            <a:srcRect l="0" t="33396" r="0" b="46562"/>
            <a:stretch>
              <a:fillRect/>
            </a:stretch>
          </p:blipFill>
          <p:spPr>
            <a:xfrm flipH="false" flipV="false">
              <a:off x="0" y="0"/>
              <a:ext cx="24384000" cy="3255814"/>
            </a:xfrm>
            <a:prstGeom prst="rect">
              <a:avLst/>
            </a:prstGeom>
          </p:spPr>
        </p:pic>
      </p:grpSp>
      <p:grpSp>
        <p:nvGrpSpPr>
          <p:cNvPr name="Group 4" id="4"/>
          <p:cNvGrpSpPr/>
          <p:nvPr/>
        </p:nvGrpSpPr>
        <p:grpSpPr>
          <a:xfrm rot="0">
            <a:off x="-97409" y="2709344"/>
            <a:ext cx="18288000" cy="7577656"/>
            <a:chOff x="0" y="0"/>
            <a:chExt cx="4816593" cy="1995761"/>
          </a:xfrm>
        </p:grpSpPr>
        <p:sp>
          <p:nvSpPr>
            <p:cNvPr name="Freeform 5" id="5"/>
            <p:cNvSpPr/>
            <p:nvPr/>
          </p:nvSpPr>
          <p:spPr>
            <a:xfrm flipH="false" flipV="false" rot="0">
              <a:off x="0" y="0"/>
              <a:ext cx="4816592" cy="1995761"/>
            </a:xfrm>
            <a:custGeom>
              <a:avLst/>
              <a:gdLst/>
              <a:ahLst/>
              <a:cxnLst/>
              <a:rect r="r" b="b" t="t" l="l"/>
              <a:pathLst>
                <a:path h="1995761" w="4816592">
                  <a:moveTo>
                    <a:pt x="0" y="0"/>
                  </a:moveTo>
                  <a:lnTo>
                    <a:pt x="4816592" y="0"/>
                  </a:lnTo>
                  <a:lnTo>
                    <a:pt x="4816592" y="1995761"/>
                  </a:lnTo>
                  <a:lnTo>
                    <a:pt x="0" y="1995761"/>
                  </a:lnTo>
                  <a:close/>
                </a:path>
              </a:pathLst>
            </a:custGeom>
            <a:solidFill>
              <a:srgbClr val="F4F4F4"/>
            </a:solidFill>
          </p:spPr>
        </p:sp>
        <p:sp>
          <p:nvSpPr>
            <p:cNvPr name="TextBox 6" id="6"/>
            <p:cNvSpPr txBox="true"/>
            <p:nvPr/>
          </p:nvSpPr>
          <p:spPr>
            <a:xfrm>
              <a:off x="0" y="-114300"/>
              <a:ext cx="4816593" cy="2110061"/>
            </a:xfrm>
            <a:prstGeom prst="rect">
              <a:avLst/>
            </a:prstGeom>
          </p:spPr>
          <p:txBody>
            <a:bodyPr anchor="ctr" rtlCol="false" tIns="50800" lIns="50800" bIns="50800" rIns="50800"/>
            <a:lstStyle/>
            <a:p>
              <a:pPr algn="l">
                <a:lnSpc>
                  <a:spcPts val="3919"/>
                </a:lnSpc>
              </a:pPr>
            </a:p>
          </p:txBody>
        </p:sp>
      </p:grpSp>
      <p:sp>
        <p:nvSpPr>
          <p:cNvPr name="TextBox 7" id="7"/>
          <p:cNvSpPr txBox="true"/>
          <p:nvPr/>
        </p:nvSpPr>
        <p:spPr>
          <a:xfrm rot="0">
            <a:off x="1701005" y="1083004"/>
            <a:ext cx="15389270"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MACHINE LEARNING ALGORITHMS </a:t>
            </a:r>
          </a:p>
        </p:txBody>
      </p:sp>
      <p:sp>
        <p:nvSpPr>
          <p:cNvPr name="Freeform 8" id="8"/>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51970" y="2881091"/>
            <a:ext cx="17589242" cy="6571950"/>
          </a:xfrm>
          <a:prstGeom prst="rect">
            <a:avLst/>
          </a:prstGeom>
        </p:spPr>
        <p:txBody>
          <a:bodyPr anchor="t" rtlCol="false" tIns="0" lIns="0" bIns="0" rIns="0">
            <a:spAutoFit/>
          </a:bodyPr>
          <a:lstStyle/>
          <a:p>
            <a:pPr algn="just">
              <a:lnSpc>
                <a:spcPts val="3691"/>
              </a:lnSpc>
            </a:pPr>
            <a:r>
              <a:rPr lang="en-US" sz="2636">
                <a:solidFill>
                  <a:srgbClr val="000000"/>
                </a:solidFill>
                <a:latin typeface="Times New Roman"/>
              </a:rPr>
              <a:t>Machine learning algorithms are essentially the instructions that allow computers to learn from data. They are a set of rules or processes that a computer uses to analyze data, identify patterns, and then make predictions or decisions based on those patterns. There are many different machine learning algorithms, each with its own strengths and weaknesses, and the choice of algorithm depends on the specific task you want the computer to perform.</a:t>
            </a:r>
          </a:p>
          <a:p>
            <a:pPr algn="just">
              <a:lnSpc>
                <a:spcPts val="3691"/>
              </a:lnSpc>
            </a:pPr>
            <a:r>
              <a:rPr lang="en-US" sz="2636">
                <a:solidFill>
                  <a:srgbClr val="000000"/>
                </a:solidFill>
                <a:latin typeface="Times New Roman"/>
              </a:rPr>
              <a:t>Key Concepts related to Machine Learning are - </a:t>
            </a:r>
          </a:p>
          <a:p>
            <a:pPr algn="just" marL="569285" indent="-284642" lvl="1">
              <a:lnSpc>
                <a:spcPts val="3691"/>
              </a:lnSpc>
              <a:buFont typeface="Arial"/>
              <a:buChar char="•"/>
            </a:pPr>
            <a:r>
              <a:rPr lang="en-US" sz="2636">
                <a:solidFill>
                  <a:srgbClr val="000000"/>
                </a:solidFill>
                <a:latin typeface="Times New Roman Bold"/>
              </a:rPr>
              <a:t>Learning from Data</a:t>
            </a:r>
            <a:r>
              <a:rPr lang="en-US" sz="2636">
                <a:solidFill>
                  <a:srgbClr val="000000"/>
                </a:solidFill>
                <a:latin typeface="Times New Roman"/>
              </a:rPr>
              <a:t>: Machine learning algorithms don't need to be explicitly programmed for every situation. Instead, they are trained on large amounts of data. This data allows the algorithm to identify patterns and relationships within the data.</a:t>
            </a:r>
          </a:p>
          <a:p>
            <a:pPr algn="just" marL="569285" indent="-284642" lvl="1">
              <a:lnSpc>
                <a:spcPts val="3691"/>
              </a:lnSpc>
              <a:buFont typeface="Arial"/>
              <a:buChar char="•"/>
            </a:pPr>
            <a:r>
              <a:rPr lang="en-US" sz="2636">
                <a:solidFill>
                  <a:srgbClr val="000000"/>
                </a:solidFill>
                <a:latin typeface="Times New Roman Bold"/>
              </a:rPr>
              <a:t>Identifying Patterns</a:t>
            </a:r>
            <a:r>
              <a:rPr lang="en-US" sz="2636">
                <a:solidFill>
                  <a:srgbClr val="000000"/>
                </a:solidFill>
                <a:latin typeface="Times New Roman"/>
              </a:rPr>
              <a:t>: Once trained, the algorithm can then use those patterns to make predictions about new data. For instance, an algorithm trained on pictures of cats and dogs can be used to identify whether a new picture is a cat or a dog.</a:t>
            </a:r>
          </a:p>
          <a:p>
            <a:pPr algn="just" marL="569285" indent="-284642" lvl="1">
              <a:lnSpc>
                <a:spcPts val="3691"/>
              </a:lnSpc>
              <a:buFont typeface="Arial"/>
              <a:buChar char="•"/>
            </a:pPr>
            <a:r>
              <a:rPr lang="en-US" sz="2636">
                <a:solidFill>
                  <a:srgbClr val="000000"/>
                </a:solidFill>
                <a:latin typeface="Times New Roman Bold"/>
              </a:rPr>
              <a:t>Making Predictions or Decisions</a:t>
            </a:r>
            <a:r>
              <a:rPr lang="en-US" sz="2636">
                <a:solidFill>
                  <a:srgbClr val="000000"/>
                </a:solidFill>
                <a:latin typeface="Times New Roman"/>
              </a:rPr>
              <a:t>: These predictions can be used for a variety of purposes, such as recommending products to customers, filtering spam emails, or even controlling self-driving cars.</a:t>
            </a:r>
          </a:p>
          <a:p>
            <a:pPr algn="just">
              <a:lnSpc>
                <a:spcPts val="369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2344451"/>
            <a:chOff x="0" y="0"/>
            <a:chExt cx="24384000" cy="3125935"/>
          </a:xfrm>
        </p:grpSpPr>
        <p:pic>
          <p:nvPicPr>
            <p:cNvPr name="Picture 3" id="3"/>
            <p:cNvPicPr>
              <a:picLocks noChangeAspect="true"/>
            </p:cNvPicPr>
            <p:nvPr/>
          </p:nvPicPr>
          <p:blipFill>
            <a:blip r:embed="rId2">
              <a:alphaModFix amt="14000"/>
            </a:blip>
            <a:srcRect l="0" t="33796" r="0" b="46962"/>
            <a:stretch>
              <a:fillRect/>
            </a:stretch>
          </p:blipFill>
          <p:spPr>
            <a:xfrm flipH="false" flipV="false">
              <a:off x="0" y="0"/>
              <a:ext cx="24384000" cy="3125935"/>
            </a:xfrm>
            <a:prstGeom prst="rect">
              <a:avLst/>
            </a:prstGeom>
          </p:spPr>
        </p:pic>
      </p:grpSp>
      <p:grpSp>
        <p:nvGrpSpPr>
          <p:cNvPr name="Group 4" id="4"/>
          <p:cNvGrpSpPr/>
          <p:nvPr/>
        </p:nvGrpSpPr>
        <p:grpSpPr>
          <a:xfrm rot="0">
            <a:off x="0" y="2344451"/>
            <a:ext cx="18288000" cy="7942549"/>
            <a:chOff x="0" y="0"/>
            <a:chExt cx="4816593" cy="2091865"/>
          </a:xfrm>
        </p:grpSpPr>
        <p:sp>
          <p:nvSpPr>
            <p:cNvPr name="Freeform 5" id="5"/>
            <p:cNvSpPr/>
            <p:nvPr/>
          </p:nvSpPr>
          <p:spPr>
            <a:xfrm flipH="false" flipV="false" rot="0">
              <a:off x="0" y="0"/>
              <a:ext cx="4816592" cy="2091865"/>
            </a:xfrm>
            <a:custGeom>
              <a:avLst/>
              <a:gdLst/>
              <a:ahLst/>
              <a:cxnLst/>
              <a:rect r="r" b="b" t="t" l="l"/>
              <a:pathLst>
                <a:path h="2091865" w="4816592">
                  <a:moveTo>
                    <a:pt x="0" y="0"/>
                  </a:moveTo>
                  <a:lnTo>
                    <a:pt x="4816592" y="0"/>
                  </a:lnTo>
                  <a:lnTo>
                    <a:pt x="4816592" y="2091865"/>
                  </a:lnTo>
                  <a:lnTo>
                    <a:pt x="0" y="2091865"/>
                  </a:lnTo>
                  <a:close/>
                </a:path>
              </a:pathLst>
            </a:custGeom>
            <a:solidFill>
              <a:srgbClr val="F4F4F4"/>
            </a:solidFill>
          </p:spPr>
        </p:sp>
        <p:sp>
          <p:nvSpPr>
            <p:cNvPr name="TextBox 6" id="6"/>
            <p:cNvSpPr txBox="true"/>
            <p:nvPr/>
          </p:nvSpPr>
          <p:spPr>
            <a:xfrm>
              <a:off x="0" y="-66675"/>
              <a:ext cx="4816593" cy="2158540"/>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03535" y="6907081"/>
            <a:ext cx="6298367" cy="3102354"/>
          </a:xfrm>
          <a:custGeom>
            <a:avLst/>
            <a:gdLst/>
            <a:ahLst/>
            <a:cxnLst/>
            <a:rect r="r" b="b" t="t" l="l"/>
            <a:pathLst>
              <a:path h="3102354" w="6298367">
                <a:moveTo>
                  <a:pt x="0" y="0"/>
                </a:moveTo>
                <a:lnTo>
                  <a:pt x="6298366" y="0"/>
                </a:lnTo>
                <a:lnTo>
                  <a:pt x="6298366" y="3102354"/>
                </a:lnTo>
                <a:lnTo>
                  <a:pt x="0" y="3102354"/>
                </a:lnTo>
                <a:lnTo>
                  <a:pt x="0" y="0"/>
                </a:lnTo>
                <a:close/>
              </a:path>
            </a:pathLst>
          </a:custGeom>
          <a:blipFill>
            <a:blip r:embed="rId7">
              <a:alphaModFix amt="90000"/>
            </a:blip>
            <a:stretch>
              <a:fillRect l="-7072" t="-892" r="0" b="-9133"/>
            </a:stretch>
          </a:blipFill>
        </p:spPr>
      </p:sp>
      <p:sp>
        <p:nvSpPr>
          <p:cNvPr name="Freeform 10" id="10"/>
          <p:cNvSpPr/>
          <p:nvPr/>
        </p:nvSpPr>
        <p:spPr>
          <a:xfrm flipH="false" flipV="false" rot="0">
            <a:off x="7299666" y="2649251"/>
            <a:ext cx="10600761" cy="6217401"/>
          </a:xfrm>
          <a:custGeom>
            <a:avLst/>
            <a:gdLst/>
            <a:ahLst/>
            <a:cxnLst/>
            <a:rect r="r" b="b" t="t" l="l"/>
            <a:pathLst>
              <a:path h="6217401" w="10600761">
                <a:moveTo>
                  <a:pt x="0" y="0"/>
                </a:moveTo>
                <a:lnTo>
                  <a:pt x="10600762" y="0"/>
                </a:lnTo>
                <a:lnTo>
                  <a:pt x="10600762" y="6217402"/>
                </a:lnTo>
                <a:lnTo>
                  <a:pt x="0" y="6217402"/>
                </a:lnTo>
                <a:lnTo>
                  <a:pt x="0" y="0"/>
                </a:lnTo>
                <a:close/>
              </a:path>
            </a:pathLst>
          </a:custGeom>
          <a:blipFill>
            <a:blip r:embed="rId8"/>
            <a:stretch>
              <a:fillRect l="-557" t="0" r="0" b="0"/>
            </a:stretch>
          </a:blipFill>
        </p:spPr>
      </p:sp>
      <p:sp>
        <p:nvSpPr>
          <p:cNvPr name="TextBox 11" id="11"/>
          <p:cNvSpPr txBox="true"/>
          <p:nvPr/>
        </p:nvSpPr>
        <p:spPr>
          <a:xfrm rot="0">
            <a:off x="2035380" y="742073"/>
            <a:ext cx="14486676"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rPr>
              <a:t>LINEAR REGRESSION MODEL </a:t>
            </a:r>
          </a:p>
        </p:txBody>
      </p:sp>
      <p:sp>
        <p:nvSpPr>
          <p:cNvPr name="TextBox 12" id="12"/>
          <p:cNvSpPr txBox="true"/>
          <p:nvPr/>
        </p:nvSpPr>
        <p:spPr>
          <a:xfrm rot="0">
            <a:off x="94913" y="2397703"/>
            <a:ext cx="5787756" cy="5400729"/>
          </a:xfrm>
          <a:prstGeom prst="rect">
            <a:avLst/>
          </a:prstGeom>
        </p:spPr>
        <p:txBody>
          <a:bodyPr anchor="t" rtlCol="false" tIns="0" lIns="0" bIns="0" rIns="0">
            <a:spAutoFit/>
          </a:bodyPr>
          <a:lstStyle/>
          <a:p>
            <a:pPr algn="just">
              <a:lnSpc>
                <a:spcPts val="3147"/>
              </a:lnSpc>
            </a:pPr>
            <a:r>
              <a:rPr lang="en-US" sz="2421">
                <a:solidFill>
                  <a:srgbClr val="000000"/>
                </a:solidFill>
                <a:latin typeface="Times New Roman Bold"/>
              </a:rPr>
              <a:t>LINEAR REGRESSION MODEL-</a:t>
            </a:r>
          </a:p>
          <a:p>
            <a:pPr algn="just">
              <a:lnSpc>
                <a:spcPts val="2496"/>
              </a:lnSpc>
            </a:pPr>
            <a:r>
              <a:rPr lang="en-US" sz="1920">
                <a:solidFill>
                  <a:srgbClr val="000000"/>
                </a:solidFill>
                <a:latin typeface="Times New Roman"/>
              </a:rPr>
              <a:t>Linear regression is a fundamental building block in machine learning, particularly useful for continuous predictions. It's a supervised learning method that unveils the relationship between a dependent variable (what you're trying to predict) and one or more independent variables (what influences the prediction). Imagine you want to predict house prices. The price (dependent variable) is influenced by factors like size (independent variable). Linear regression finds the equation for a best-fitting straight line that minimizes the difference between the actual prices and the predicted prices based on the size. This allows you to estimate prices for new houses based on their size. </a:t>
            </a:r>
          </a:p>
          <a:p>
            <a:pPr algn="ctr">
              <a:lnSpc>
                <a:spcPts val="7489"/>
              </a:lnSpc>
              <a:spcBef>
                <a:spcPct val="0"/>
              </a:spcBef>
            </a:pPr>
            <a:r>
              <a:rPr lang="en-US" sz="5761">
                <a:solidFill>
                  <a:srgbClr val="000000"/>
                </a:solidFill>
                <a:latin typeface="Klein Bol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484802"/>
            <a:chOff x="0" y="0"/>
            <a:chExt cx="24384000" cy="3313069"/>
          </a:xfrm>
        </p:grpSpPr>
        <p:pic>
          <p:nvPicPr>
            <p:cNvPr name="Picture 3" id="3"/>
            <p:cNvPicPr>
              <a:picLocks noChangeAspect="true"/>
            </p:cNvPicPr>
            <p:nvPr/>
          </p:nvPicPr>
          <p:blipFill>
            <a:blip r:embed="rId2">
              <a:alphaModFix amt="14000"/>
            </a:blip>
            <a:srcRect l="0" t="33220" r="0" b="46386"/>
            <a:stretch>
              <a:fillRect/>
            </a:stretch>
          </p:blipFill>
          <p:spPr>
            <a:xfrm flipH="false" flipV="false">
              <a:off x="0" y="0"/>
              <a:ext cx="24384000" cy="3313069"/>
            </a:xfrm>
            <a:prstGeom prst="rect">
              <a:avLst/>
            </a:prstGeom>
          </p:spPr>
        </p:pic>
      </p:grpSp>
      <p:grpSp>
        <p:nvGrpSpPr>
          <p:cNvPr name="Group 4" id="4"/>
          <p:cNvGrpSpPr/>
          <p:nvPr/>
        </p:nvGrpSpPr>
        <p:grpSpPr>
          <a:xfrm rot="0">
            <a:off x="0" y="2217712"/>
            <a:ext cx="18288000" cy="7959310"/>
            <a:chOff x="0" y="0"/>
            <a:chExt cx="4816593" cy="2096279"/>
          </a:xfrm>
        </p:grpSpPr>
        <p:sp>
          <p:nvSpPr>
            <p:cNvPr name="Freeform 5" id="5"/>
            <p:cNvSpPr/>
            <p:nvPr/>
          </p:nvSpPr>
          <p:spPr>
            <a:xfrm flipH="false" flipV="false" rot="0">
              <a:off x="0" y="0"/>
              <a:ext cx="4816592" cy="2096279"/>
            </a:xfrm>
            <a:custGeom>
              <a:avLst/>
              <a:gdLst/>
              <a:ahLst/>
              <a:cxnLst/>
              <a:rect r="r" b="b" t="t" l="l"/>
              <a:pathLst>
                <a:path h="2096279" w="4816592">
                  <a:moveTo>
                    <a:pt x="0" y="0"/>
                  </a:moveTo>
                  <a:lnTo>
                    <a:pt x="4816592" y="0"/>
                  </a:lnTo>
                  <a:lnTo>
                    <a:pt x="4816592" y="2096279"/>
                  </a:lnTo>
                  <a:lnTo>
                    <a:pt x="0" y="2096279"/>
                  </a:lnTo>
                  <a:close/>
                </a:path>
              </a:pathLst>
            </a:custGeom>
            <a:solidFill>
              <a:srgbClr val="F4F4F4"/>
            </a:solidFill>
          </p:spPr>
        </p:sp>
        <p:sp>
          <p:nvSpPr>
            <p:cNvPr name="TextBox 6" id="6"/>
            <p:cNvSpPr txBox="true"/>
            <p:nvPr/>
          </p:nvSpPr>
          <p:spPr>
            <a:xfrm>
              <a:off x="0" y="-66675"/>
              <a:ext cx="4816593" cy="2162954"/>
            </a:xfrm>
            <a:prstGeom prst="rect">
              <a:avLst/>
            </a:prstGeom>
          </p:spPr>
          <p:txBody>
            <a:bodyPr anchor="ctr" rtlCol="false" tIns="50800" lIns="50800" bIns="50800" rIns="50800"/>
            <a:lstStyle/>
            <a:p>
              <a:pPr algn="ctr">
                <a:lnSpc>
                  <a:spcPts val="3639"/>
                </a:lnSpc>
              </a:pPr>
            </a:p>
          </p:txBody>
        </p:sp>
      </p:grpSp>
      <p:sp>
        <p:nvSpPr>
          <p:cNvPr name="Freeform 7" id="7"/>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56444" y="5189512"/>
            <a:ext cx="6094860" cy="3014216"/>
          </a:xfrm>
          <a:custGeom>
            <a:avLst/>
            <a:gdLst/>
            <a:ahLst/>
            <a:cxnLst/>
            <a:rect r="r" b="b" t="t" l="l"/>
            <a:pathLst>
              <a:path h="3014216" w="6094860">
                <a:moveTo>
                  <a:pt x="0" y="0"/>
                </a:moveTo>
                <a:lnTo>
                  <a:pt x="6094860" y="0"/>
                </a:lnTo>
                <a:lnTo>
                  <a:pt x="6094860" y="3014216"/>
                </a:lnTo>
                <a:lnTo>
                  <a:pt x="0" y="3014216"/>
                </a:lnTo>
                <a:lnTo>
                  <a:pt x="0" y="0"/>
                </a:lnTo>
                <a:close/>
              </a:path>
            </a:pathLst>
          </a:custGeom>
          <a:blipFill>
            <a:blip r:embed="rId7"/>
            <a:stretch>
              <a:fillRect l="0" t="0" r="0" b="0"/>
            </a:stretch>
          </a:blipFill>
        </p:spPr>
      </p:sp>
      <p:sp>
        <p:nvSpPr>
          <p:cNvPr name="Freeform 10" id="10"/>
          <p:cNvSpPr/>
          <p:nvPr/>
        </p:nvSpPr>
        <p:spPr>
          <a:xfrm flipH="false" flipV="false" rot="0">
            <a:off x="7969197" y="4712060"/>
            <a:ext cx="9482694" cy="4966687"/>
          </a:xfrm>
          <a:custGeom>
            <a:avLst/>
            <a:gdLst/>
            <a:ahLst/>
            <a:cxnLst/>
            <a:rect r="r" b="b" t="t" l="l"/>
            <a:pathLst>
              <a:path h="4966687" w="9482694">
                <a:moveTo>
                  <a:pt x="0" y="0"/>
                </a:moveTo>
                <a:lnTo>
                  <a:pt x="9482694" y="0"/>
                </a:lnTo>
                <a:lnTo>
                  <a:pt x="9482694" y="4966687"/>
                </a:lnTo>
                <a:lnTo>
                  <a:pt x="0" y="4966687"/>
                </a:lnTo>
                <a:lnTo>
                  <a:pt x="0" y="0"/>
                </a:lnTo>
                <a:close/>
              </a:path>
            </a:pathLst>
          </a:custGeom>
          <a:blipFill>
            <a:blip r:embed="rId8"/>
            <a:stretch>
              <a:fillRect l="0" t="0" r="0" b="0"/>
            </a:stretch>
          </a:blipFill>
        </p:spPr>
      </p:sp>
      <p:sp>
        <p:nvSpPr>
          <p:cNvPr name="TextBox 11" id="11"/>
          <p:cNvSpPr txBox="true"/>
          <p:nvPr/>
        </p:nvSpPr>
        <p:spPr>
          <a:xfrm rot="0">
            <a:off x="4833624" y="764737"/>
            <a:ext cx="9114636" cy="888652"/>
          </a:xfrm>
          <a:prstGeom prst="rect">
            <a:avLst/>
          </a:prstGeom>
        </p:spPr>
        <p:txBody>
          <a:bodyPr anchor="t" rtlCol="false" tIns="0" lIns="0" bIns="0" rIns="0">
            <a:spAutoFit/>
          </a:bodyPr>
          <a:lstStyle/>
          <a:p>
            <a:pPr algn="ctr">
              <a:lnSpc>
                <a:spcPts val="7032"/>
              </a:lnSpc>
            </a:pPr>
            <a:r>
              <a:rPr lang="en-US" sz="5409">
                <a:solidFill>
                  <a:srgbClr val="FFFFFF"/>
                </a:solidFill>
                <a:latin typeface="Klein Bold"/>
              </a:rPr>
              <a:t>DECISION TREE CLASSIFIER </a:t>
            </a:r>
          </a:p>
        </p:txBody>
      </p:sp>
      <p:sp>
        <p:nvSpPr>
          <p:cNvPr name="TextBox 12" id="12"/>
          <p:cNvSpPr txBox="true"/>
          <p:nvPr/>
        </p:nvSpPr>
        <p:spPr>
          <a:xfrm rot="0">
            <a:off x="204245" y="2179612"/>
            <a:ext cx="17769533" cy="3009900"/>
          </a:xfrm>
          <a:prstGeom prst="rect">
            <a:avLst/>
          </a:prstGeom>
        </p:spPr>
        <p:txBody>
          <a:bodyPr anchor="t" rtlCol="false" tIns="0" lIns="0" bIns="0" rIns="0">
            <a:spAutoFit/>
          </a:bodyPr>
          <a:lstStyle/>
          <a:p>
            <a:pPr algn="just">
              <a:lnSpc>
                <a:spcPts val="3250"/>
              </a:lnSpc>
            </a:pPr>
            <a:r>
              <a:rPr lang="en-US" sz="2500">
                <a:solidFill>
                  <a:srgbClr val="000000"/>
                </a:solidFill>
                <a:latin typeface="Klein Bold"/>
              </a:rPr>
              <a:t>DECISION TREE CLASSIFIER -</a:t>
            </a:r>
          </a:p>
          <a:p>
            <a:pPr algn="just" marL="431805" indent="-215903" lvl="1">
              <a:lnSpc>
                <a:spcPts val="2600"/>
              </a:lnSpc>
              <a:buFont typeface="Arial"/>
              <a:buChar char="•"/>
            </a:pPr>
            <a:r>
              <a:rPr lang="en-US" sz="2000">
                <a:solidFill>
                  <a:srgbClr val="000000"/>
                </a:solidFill>
                <a:latin typeface="Klein Bold"/>
              </a:rPr>
              <a:t> Build a tree structure: The algorithm aims to create a tree-like model with decision rules at each branch.</a:t>
            </a:r>
          </a:p>
          <a:p>
            <a:pPr algn="just" marL="431805" indent="-215903" lvl="1">
              <a:lnSpc>
                <a:spcPts val="2600"/>
              </a:lnSpc>
              <a:buFont typeface="Arial"/>
              <a:buChar char="•"/>
            </a:pPr>
            <a:r>
              <a:rPr lang="en-US" sz="2000">
                <a:solidFill>
                  <a:srgbClr val="000000"/>
                </a:solidFill>
                <a:latin typeface="Klein Bold"/>
              </a:rPr>
              <a:t>Split data efficiently: At each branch, it seeks the best split that separates the data points into the most homogeneous groups regarding the target variable (what you're predicting).</a:t>
            </a:r>
          </a:p>
          <a:p>
            <a:pPr algn="just" marL="431805" indent="-215903" lvl="1">
              <a:lnSpc>
                <a:spcPts val="2600"/>
              </a:lnSpc>
              <a:buFont typeface="Arial"/>
              <a:buChar char="•"/>
            </a:pPr>
            <a:r>
              <a:rPr lang="en-US" sz="2000">
                <a:solidFill>
                  <a:srgbClr val="000000"/>
                </a:solidFill>
                <a:latin typeface="Klein Bold"/>
              </a:rPr>
              <a:t>Maximize purity: The goal is to reach "leaf nodes" containing only data points belonging to the same class (e.g., all emails classified as spam).</a:t>
            </a:r>
          </a:p>
          <a:p>
            <a:pPr algn="just" marL="431805" indent="-215903" lvl="1">
              <a:lnSpc>
                <a:spcPts val="2600"/>
              </a:lnSpc>
              <a:buFont typeface="Arial"/>
              <a:buChar char="•"/>
            </a:pPr>
            <a:r>
              <a:rPr lang="en-US" sz="2000">
                <a:solidFill>
                  <a:srgbClr val="000000"/>
                </a:solidFill>
                <a:latin typeface="Klein Bold"/>
              </a:rPr>
              <a:t>Improve classification accuracy: By creating these pure leaf nodes, the decision tree aims to make the most accurate predictions possible for new data.</a:t>
            </a:r>
          </a:p>
          <a:p>
            <a:pPr algn="just">
              <a:lnSpc>
                <a:spcPts val="26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DAGJIMrg7TU</dc:identifier>
  <dcterms:modified xsi:type="dcterms:W3CDTF">2011-08-01T06:04:30Z</dcterms:modified>
  <cp:revision>1</cp:revision>
  <dc:title>GOLD STOCK PREDICTION USING MACHINE LEARNING ALGORITHMS</dc:title>
</cp:coreProperties>
</file>