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 autoAdjust="0"/>
  </p:normalViewPr>
  <p:slideViewPr>
    <p:cSldViewPr snapToGrid="0">
      <p:cViewPr varScale="1">
        <p:scale>
          <a:sx n="36" d="100"/>
          <a:sy n="36" d="100"/>
        </p:scale>
        <p:origin x="89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CC2ED-C3EE-47FB-9BAE-2FBD5383420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6237C-70F7-4E02-B9DD-827A93EE7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35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2DEA-20FF-42E6-B0C9-7C561E496EB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82DFF-EE69-4C42-AE44-9804BCD8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3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4874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82DFF-EE69-4C42-AE44-9804BCD8AC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82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教学指导：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、打开页面，根据页面效果讲解需求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、学员独立完成页面的制作，教员巡视指导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011B6C-9AE8-422E-8D3A-B8978DE0C0CE}" type="slidenum">
              <a:rPr kumimoji="0" lang="zh-CN" altLang="en-US" sz="1200" smtClean="0">
                <a:solidFill>
                  <a:srgbClr val="000000"/>
                </a:solidFill>
              </a:rPr>
              <a:pPr/>
              <a:t>3</a:t>
            </a:fld>
            <a:endParaRPr kumimoji="0"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5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教学指导：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、根据页面效果讲解需求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、学员独立完成页面的制作，教员巡视指导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877791-9204-4740-935F-2F4AE36A13FF}" type="slidenum">
              <a:rPr kumimoji="0" lang="zh-CN" altLang="en-US" sz="1200" smtClean="0">
                <a:solidFill>
                  <a:srgbClr val="000000"/>
                </a:solidFill>
              </a:rPr>
              <a:pPr/>
              <a:t>4</a:t>
            </a:fld>
            <a:endParaRPr kumimoji="0"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教学指导：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、根据页面效果和学生用书中的需求描述讲解需求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、学员独立完成页面的制作，教员巡视指导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B7613B-1450-4351-97F8-1B90E85700E7}" type="slidenum">
              <a:rPr kumimoji="0" lang="zh-CN" altLang="en-US" sz="1200" smtClean="0">
                <a:solidFill>
                  <a:srgbClr val="000000"/>
                </a:solidFill>
              </a:rPr>
              <a:pPr/>
              <a:t>5</a:t>
            </a:fld>
            <a:endParaRPr kumimoji="0"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6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9B364F-5810-47C7-924A-B0B46364506A}" type="slidenum">
              <a:rPr kumimoji="0" lang="zh-CN" altLang="en-US" sz="1200" smtClean="0">
                <a:solidFill>
                  <a:srgbClr val="000000"/>
                </a:solidFill>
              </a:rPr>
              <a:pPr/>
              <a:t>6</a:t>
            </a:fld>
            <a:endParaRPr kumimoji="0"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1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D30048-01B2-4DE2-BE58-FB033166B7E1}" type="slidenum">
              <a:rPr kumimoji="0" lang="zh-CN" altLang="en-US" sz="1200" smtClean="0">
                <a:solidFill>
                  <a:srgbClr val="000000"/>
                </a:solidFill>
              </a:rPr>
              <a:pPr/>
              <a:t>7</a:t>
            </a:fld>
            <a:endParaRPr kumimoji="0"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4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117AA3-CDEE-4108-9F11-BD54A3867801}" type="slidenum">
              <a:rPr kumimoji="0" lang="zh-CN" altLang="en-US" sz="1200" smtClean="0">
                <a:solidFill>
                  <a:srgbClr val="000000"/>
                </a:solidFill>
              </a:rPr>
              <a:pPr/>
              <a:t>8</a:t>
            </a:fld>
            <a:endParaRPr kumimoji="0"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69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8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6987378" cy="14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2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2EF0-DA2A-4B11-84D0-C44691733027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1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503-B943-4919-8753-2B622C41BDFA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A941-BF88-47BE-87E9-4D0DB94561BB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65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330-8C4E-4163-8419-4B1A30E43991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7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B025-AA5A-4D79-8AFB-5991E44DFA74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DCAC-40E0-487F-BF9A-C4981FDCA49E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7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F18E-AB11-4B71-865F-F1A2EFD8D060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0688-A36F-4723-81AE-1FC579C958F5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3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2AE-DED8-4581-8128-94F8B360C6B1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3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6340-C91D-498B-9C79-8578D7C4DF60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3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 algn="r"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6987378" cy="14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7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B52A-D208-4B89-99C1-0876C426B097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FA89-FBF8-4F37-BEB6-3924D6883A6E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1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1F1D-791D-4B42-BB4D-C40D017F2555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26AD04-03A2-4DE7-9408-07124E4F805F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2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04241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416-B6F8-4E42-A29C-087105543F7F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2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2E1F-7B0B-4B74-B3FC-9275B30C264D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3" y="6247800"/>
            <a:ext cx="1888086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EA53-F63E-4E00-8E03-E1D8E35014D7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4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8BD-703C-4F76-BABD-33D6E4D6BAC0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6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Heading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212F-8815-4187-8E12-8AA64B05B8B8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8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9588-F342-49F4-BA6F-E9820B7AD2B4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9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DB1C-F9C3-4A89-92CE-FABA0D76866E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541DA1D8-5FE9-43C3-AA0A-5E34C3F35725}" type="datetime4">
              <a:rPr lang="en-US" smtClean="0"/>
              <a:t>January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3B92D8B-E9DE-4AA2-8E9C-6D84BADB35B7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124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6000" smtClean="0"/>
              <a:t>第六章 </a:t>
            </a:r>
            <a:r>
              <a:rPr lang="en-US" altLang="zh-CN" sz="6000" dirty="0" smtClean="0"/>
              <a:t>CSS</a:t>
            </a:r>
            <a:r>
              <a:rPr lang="zh-CN" altLang="en-US" sz="6000" dirty="0"/>
              <a:t>样</a:t>
            </a:r>
            <a:r>
              <a:rPr lang="zh-CN" altLang="en-US" sz="6000" dirty="0" smtClean="0"/>
              <a:t>式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zh-CN" altLang="en-US" sz="6000" dirty="0" smtClean="0"/>
              <a:t>上</a:t>
            </a:r>
            <a:r>
              <a:rPr lang="zh-CN" altLang="en-US" sz="6000" dirty="0"/>
              <a:t>机实验</a:t>
            </a:r>
            <a:r>
              <a:rPr lang="en-US" altLang="zh-CN" sz="6000" dirty="0"/>
              <a:t>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562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600" dirty="0" smtClean="0"/>
              <a:t>上机内容</a:t>
            </a:r>
            <a:endParaRPr lang="en-US" altLang="zh-CN" sz="3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28716" y="1475889"/>
            <a:ext cx="3762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kumimoji="1" lang="zh-CN" altLang="en-US" sz="2400" kern="0" dirty="0">
                <a:latin typeface="SimHei" panose="02010609060101010101" pitchFamily="49" charset="-122"/>
                <a:ea typeface="SimHei" panose="02010609060101010101" pitchFamily="49" charset="-122"/>
              </a:rPr>
              <a:t>制作</a:t>
            </a:r>
            <a:r>
              <a:rPr kumimoji="1" lang="en-US" altLang="zh-CN" sz="2400" kern="0" dirty="0">
                <a:latin typeface="SimHei" panose="02010609060101010101" pitchFamily="49" charset="-122"/>
                <a:ea typeface="SimHei" panose="02010609060101010101" pitchFamily="49" charset="-122"/>
              </a:rPr>
              <a:t>《</a:t>
            </a:r>
            <a:r>
              <a:rPr kumimoji="1" lang="zh-CN" altLang="en-US" sz="2400" kern="0" dirty="0">
                <a:latin typeface="SimHei" panose="02010609060101010101" pitchFamily="49" charset="-122"/>
                <a:ea typeface="SimHei" panose="02010609060101010101" pitchFamily="49" charset="-122"/>
              </a:rPr>
              <a:t>望庐山瀑布</a:t>
            </a:r>
            <a:r>
              <a:rPr kumimoji="1" lang="en-US" altLang="zh-CN" sz="2400" kern="0" dirty="0">
                <a:latin typeface="SimHei" panose="02010609060101010101" pitchFamily="49" charset="-122"/>
                <a:ea typeface="SimHei" panose="02010609060101010101" pitchFamily="49" charset="-122"/>
              </a:rPr>
              <a:t>》</a:t>
            </a:r>
            <a:endParaRPr kumimoji="1" lang="zh-CN" altLang="en-US" sz="2400" kern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28716" y="2108413"/>
            <a:ext cx="3454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kumimoji="1" lang="zh-CN" altLang="en-US" sz="2400" kern="0" dirty="0">
                <a:latin typeface="SimHei" panose="02010609060101010101" pitchFamily="49" charset="-122"/>
                <a:ea typeface="SimHei" panose="02010609060101010101" pitchFamily="49" charset="-122"/>
              </a:rPr>
              <a:t>制作</a:t>
            </a:r>
            <a:r>
              <a:rPr kumimoji="1" lang="en-US" altLang="zh-CN" sz="2400" kern="0" dirty="0">
                <a:latin typeface="SimHei" panose="02010609060101010101" pitchFamily="49" charset="-122"/>
                <a:ea typeface="SimHei" panose="02010609060101010101" pitchFamily="49" charset="-122"/>
              </a:rPr>
              <a:t>《</a:t>
            </a:r>
            <a:r>
              <a:rPr kumimoji="1" lang="zh-CN" altLang="en-US" sz="2400" kern="0" dirty="0">
                <a:latin typeface="SimHei" panose="02010609060101010101" pitchFamily="49" charset="-122"/>
                <a:ea typeface="SimHei" panose="02010609060101010101" pitchFamily="49" charset="-122"/>
              </a:rPr>
              <a:t>水调歌头</a:t>
            </a:r>
            <a:r>
              <a:rPr kumimoji="1" lang="en-US" altLang="zh-CN" sz="2400" kern="0" dirty="0">
                <a:latin typeface="SimHei" panose="02010609060101010101" pitchFamily="49" charset="-122"/>
                <a:ea typeface="SimHei" panose="02010609060101010101" pitchFamily="49" charset="-122"/>
              </a:rPr>
              <a:t>》</a:t>
            </a:r>
            <a:endParaRPr kumimoji="1" lang="zh-CN" altLang="en-US" sz="2400" kern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28716" y="2839206"/>
            <a:ext cx="3147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kumimoji="1" lang="zh-CN" altLang="en-US" sz="2400" kern="0" dirty="0">
                <a:latin typeface="SimHei" panose="02010609060101010101" pitchFamily="49" charset="-122"/>
                <a:ea typeface="SimHei" panose="02010609060101010101" pitchFamily="49" charset="-122"/>
              </a:rPr>
              <a:t>制作</a:t>
            </a:r>
            <a:r>
              <a:rPr kumimoji="1" lang="en-US" altLang="zh-CN" sz="2400" kern="0" dirty="0">
                <a:latin typeface="SimHei" panose="02010609060101010101" pitchFamily="49" charset="-122"/>
                <a:ea typeface="SimHei" panose="02010609060101010101" pitchFamily="49" charset="-122"/>
              </a:rPr>
              <a:t>《</a:t>
            </a:r>
            <a:r>
              <a:rPr kumimoji="1" lang="zh-CN" altLang="en-US" sz="2400" kern="0" dirty="0">
                <a:latin typeface="SimHei" panose="02010609060101010101" pitchFamily="49" charset="-122"/>
                <a:ea typeface="SimHei" panose="02010609060101010101" pitchFamily="49" charset="-122"/>
              </a:rPr>
              <a:t>如梦令</a:t>
            </a:r>
            <a:r>
              <a:rPr kumimoji="1" lang="en-US" altLang="zh-CN" sz="2400" kern="0" dirty="0">
                <a:latin typeface="SimHei" panose="02010609060101010101" pitchFamily="49" charset="-122"/>
                <a:ea typeface="SimHei" panose="02010609060101010101" pitchFamily="49" charset="-122"/>
              </a:rPr>
              <a:t>》</a:t>
            </a:r>
            <a:endParaRPr kumimoji="1" lang="zh-CN" altLang="en-US" sz="2400" kern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28716" y="3439568"/>
            <a:ext cx="3454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kumimoji="1" lang="zh-CN" altLang="en-US" sz="2400" kern="0" dirty="0">
                <a:latin typeface="SimHei" panose="02010609060101010101" pitchFamily="49" charset="-122"/>
                <a:ea typeface="SimHei" panose="02010609060101010101" pitchFamily="49" charset="-122"/>
              </a:rPr>
              <a:t>制作歌手分类页面</a:t>
            </a:r>
          </a:p>
        </p:txBody>
      </p:sp>
    </p:spTree>
    <p:extLst>
      <p:ext uri="{BB962C8B-B14F-4D97-AF65-F5344CB8AC3E}">
        <p14:creationId xmlns:p14="http://schemas.microsoft.com/office/powerpoint/2010/main" val="244712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 smtClean="0">
                <a:latin typeface="+mn-ea"/>
                <a:ea typeface="+mn-ea"/>
              </a:rPr>
              <a:t>实验一：制作</a:t>
            </a:r>
            <a:r>
              <a:rPr lang="en-US" altLang="zh-CN" dirty="0" smtClean="0">
                <a:latin typeface="+mn-ea"/>
                <a:ea typeface="+mn-ea"/>
              </a:rPr>
              <a:t>《</a:t>
            </a:r>
            <a:r>
              <a:rPr lang="zh-CN" altLang="en-US" dirty="0" smtClean="0">
                <a:latin typeface="+mn-ea"/>
                <a:ea typeface="+mn-ea"/>
              </a:rPr>
              <a:t>望庐山瀑布</a:t>
            </a:r>
            <a:r>
              <a:rPr lang="en-US" altLang="zh-CN" dirty="0" smtClean="0">
                <a:latin typeface="+mn-ea"/>
                <a:ea typeface="+mn-ea"/>
              </a:rPr>
              <a:t>》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50717" y="2241767"/>
            <a:ext cx="5731015" cy="231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需求说明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使用标题标签和段落标签制作李白的诗</a:t>
            </a:r>
            <a:r>
              <a:rPr lang="en-US" altLang="zh-CN" dirty="0"/>
              <a:t>《</a:t>
            </a:r>
            <a:r>
              <a:rPr lang="zh-CN" altLang="en-US" dirty="0"/>
              <a:t>望庐山瀑布</a:t>
            </a:r>
            <a:r>
              <a:rPr lang="en-US" altLang="zh-CN" dirty="0"/>
              <a:t>》</a:t>
            </a:r>
            <a:r>
              <a:rPr lang="zh-CN" altLang="en-US" dirty="0"/>
              <a:t>，诗正文字体颜色为绿色，字体大小为</a:t>
            </a:r>
            <a:r>
              <a:rPr lang="en-US" altLang="zh-CN" dirty="0"/>
              <a:t>14px</a:t>
            </a:r>
            <a:r>
              <a:rPr lang="zh-CN" altLang="en-US" dirty="0"/>
              <a:t>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</a:t>
            </a:fld>
            <a:endParaRPr lang="en-US">
              <a:solidFill>
                <a:srgbClr val="617D78"/>
              </a:solidFill>
            </a:endParaRPr>
          </a:p>
        </p:txBody>
      </p:sp>
      <p:grpSp>
        <p:nvGrpSpPr>
          <p:cNvPr id="18438" name="组合 10"/>
          <p:cNvGrpSpPr>
            <a:grpSpLocks/>
          </p:cNvGrpSpPr>
          <p:nvPr/>
        </p:nvGrpSpPr>
        <p:grpSpPr bwMode="auto">
          <a:xfrm>
            <a:off x="4246353" y="6108731"/>
            <a:ext cx="3071813" cy="438210"/>
            <a:chOff x="4071935" y="5500702"/>
            <a:chExt cx="3071834" cy="43821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600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2766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完成时间：</a:t>
              </a:r>
              <a:r>
                <a:rPr kumimoji="1" lang="en-US" altLang="zh-CN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15</a:t>
              </a:r>
              <a:r>
                <a:rPr kumimoji="1" lang="zh-CN" altLang="en-US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分钟</a:t>
              </a:r>
            </a:p>
          </p:txBody>
        </p:sp>
      </p:grpSp>
      <p:grpSp>
        <p:nvGrpSpPr>
          <p:cNvPr id="17413" name="组合 13"/>
          <p:cNvGrpSpPr>
            <a:grpSpLocks/>
          </p:cNvGrpSpPr>
          <p:nvPr/>
        </p:nvGrpSpPr>
        <p:grpSpPr bwMode="auto">
          <a:xfrm>
            <a:off x="609440" y="1343968"/>
            <a:ext cx="1032024" cy="461665"/>
            <a:chOff x="3786182" y="1165333"/>
            <a:chExt cx="1032031" cy="461608"/>
          </a:xfrm>
        </p:grpSpPr>
        <p:sp>
          <p:nvSpPr>
            <p:cNvPr id="16" name="TextBox 15"/>
            <p:cNvSpPr txBox="1"/>
            <p:nvPr/>
          </p:nvSpPr>
          <p:spPr>
            <a:xfrm>
              <a:off x="4014783" y="1165333"/>
              <a:ext cx="803430" cy="46160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练习</a:t>
              </a:r>
            </a:p>
          </p:txBody>
        </p:sp>
        <p:pic>
          <p:nvPicPr>
            <p:cNvPr id="174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87" y="2241767"/>
            <a:ext cx="5266297" cy="36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1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838" y="1805633"/>
            <a:ext cx="2911386" cy="3595268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 smtClean="0">
                <a:latin typeface="+mn-ea"/>
                <a:ea typeface="+mn-ea"/>
              </a:rPr>
              <a:t>实验二：制作</a:t>
            </a:r>
            <a:r>
              <a:rPr lang="en-US" altLang="zh-CN" dirty="0" smtClean="0">
                <a:latin typeface="+mn-ea"/>
                <a:ea typeface="+mn-ea"/>
              </a:rPr>
              <a:t>《</a:t>
            </a:r>
            <a:r>
              <a:rPr lang="zh-CN" altLang="en-US" dirty="0" smtClean="0">
                <a:latin typeface="+mn-ea"/>
                <a:ea typeface="+mn-ea"/>
              </a:rPr>
              <a:t>水调歌头</a:t>
            </a:r>
            <a:r>
              <a:rPr lang="en-US" altLang="zh-CN" dirty="0" smtClean="0">
                <a:latin typeface="+mn-ea"/>
                <a:ea typeface="+mn-ea"/>
              </a:rPr>
              <a:t>》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09441" y="2078534"/>
            <a:ext cx="4237981" cy="405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需求说明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标题颜色为红色，字体大小为</a:t>
            </a:r>
            <a:r>
              <a:rPr lang="en-US" altLang="zh-CN" dirty="0"/>
              <a:t>18px</a:t>
            </a:r>
            <a:r>
              <a:rPr lang="zh-CN" altLang="en-US" dirty="0"/>
              <a:t>；正文第一段字体大小为</a:t>
            </a:r>
            <a:r>
              <a:rPr lang="en-US" altLang="zh-CN" dirty="0"/>
              <a:t>12px</a:t>
            </a:r>
            <a:r>
              <a:rPr lang="zh-CN" altLang="en-US" dirty="0"/>
              <a:t>，字体颜色为红色，第二段字体颜色为黑色，字体大小为</a:t>
            </a:r>
            <a:r>
              <a:rPr lang="en-US" altLang="zh-CN" dirty="0"/>
              <a:t>12px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4</a:t>
            </a:fld>
            <a:endParaRPr lang="en-US">
              <a:solidFill>
                <a:srgbClr val="617D78"/>
              </a:solidFill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4558505" y="6191030"/>
            <a:ext cx="3071813" cy="438210"/>
            <a:chOff x="4071935" y="5500702"/>
            <a:chExt cx="3071834" cy="43821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600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2766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完成时间：</a:t>
              </a:r>
              <a:r>
                <a:rPr kumimoji="1" lang="en-US" altLang="zh-CN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15</a:t>
              </a:r>
              <a:r>
                <a:rPr kumimoji="1" lang="zh-CN" altLang="en-US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分钟</a:t>
              </a:r>
            </a:p>
          </p:txBody>
        </p:sp>
      </p:grpSp>
      <p:grpSp>
        <p:nvGrpSpPr>
          <p:cNvPr id="19462" name="组合 13"/>
          <p:cNvGrpSpPr>
            <a:grpSpLocks/>
          </p:cNvGrpSpPr>
          <p:nvPr/>
        </p:nvGrpSpPr>
        <p:grpSpPr bwMode="auto">
          <a:xfrm>
            <a:off x="609440" y="1343968"/>
            <a:ext cx="1032025" cy="461665"/>
            <a:chOff x="3786182" y="1165333"/>
            <a:chExt cx="1032033" cy="461608"/>
          </a:xfrm>
        </p:grpSpPr>
        <p:sp>
          <p:nvSpPr>
            <p:cNvPr id="16" name="TextBox 15"/>
            <p:cNvSpPr txBox="1"/>
            <p:nvPr/>
          </p:nvSpPr>
          <p:spPr>
            <a:xfrm>
              <a:off x="4014784" y="1165333"/>
              <a:ext cx="803431" cy="46160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练习</a:t>
              </a:r>
            </a:p>
          </p:txBody>
        </p:sp>
        <p:pic>
          <p:nvPicPr>
            <p:cNvPr id="1946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线形标注 1 12"/>
          <p:cNvSpPr/>
          <p:nvPr/>
        </p:nvSpPr>
        <p:spPr bwMode="auto">
          <a:xfrm flipH="1">
            <a:off x="5692163" y="2373632"/>
            <a:ext cx="1612019" cy="424848"/>
          </a:xfrm>
          <a:prstGeom prst="borderCallout1">
            <a:avLst>
              <a:gd name="adj1" fmla="val 48380"/>
              <a:gd name="adj2" fmla="val -3181"/>
              <a:gd name="adj3" fmla="val 57481"/>
              <a:gd name="adj4" fmla="val -4015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红色</a:t>
            </a:r>
            <a:r>
              <a:rPr kumimoji="1" lang="en-US" altLang="zh-CN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18px</a:t>
            </a:r>
            <a:r>
              <a:rPr kumimoji="1" lang="zh-CN" altLang="en-US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字体</a:t>
            </a:r>
          </a:p>
        </p:txBody>
      </p:sp>
      <p:sp>
        <p:nvSpPr>
          <p:cNvPr id="19" name="线形标注 1 18"/>
          <p:cNvSpPr/>
          <p:nvPr/>
        </p:nvSpPr>
        <p:spPr bwMode="auto">
          <a:xfrm flipH="1">
            <a:off x="10744199" y="3043239"/>
            <a:ext cx="1021815" cy="383008"/>
          </a:xfrm>
          <a:prstGeom prst="borderCallout1">
            <a:avLst>
              <a:gd name="adj1" fmla="val 61548"/>
              <a:gd name="adj2" fmla="val 103325"/>
              <a:gd name="adj3" fmla="val -18783"/>
              <a:gd name="adj4" fmla="val 12277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水平线</a:t>
            </a:r>
          </a:p>
        </p:txBody>
      </p:sp>
      <p:sp>
        <p:nvSpPr>
          <p:cNvPr id="20" name="线形标注 1 19"/>
          <p:cNvSpPr/>
          <p:nvPr/>
        </p:nvSpPr>
        <p:spPr bwMode="auto">
          <a:xfrm flipH="1">
            <a:off x="10458449" y="3964152"/>
            <a:ext cx="1714500" cy="412069"/>
          </a:xfrm>
          <a:prstGeom prst="borderCallout1">
            <a:avLst>
              <a:gd name="adj1" fmla="val 61548"/>
              <a:gd name="adj2" fmla="val 103325"/>
              <a:gd name="adj3" fmla="val 74665"/>
              <a:gd name="adj4" fmla="val 13723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黑色</a:t>
            </a:r>
            <a:r>
              <a:rPr kumimoji="1" lang="en-US" altLang="zh-CN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12 </a:t>
            </a:r>
            <a:r>
              <a:rPr kumimoji="1" lang="en-US" altLang="zh-CN" b="1" dirty="0" err="1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px</a:t>
            </a:r>
            <a:r>
              <a:rPr kumimoji="1" lang="zh-CN" altLang="en-US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字体</a:t>
            </a:r>
          </a:p>
        </p:txBody>
      </p:sp>
      <p:sp>
        <p:nvSpPr>
          <p:cNvPr id="22" name="线形标注 1 21"/>
          <p:cNvSpPr/>
          <p:nvPr/>
        </p:nvSpPr>
        <p:spPr bwMode="auto">
          <a:xfrm flipH="1">
            <a:off x="5676641" y="3550358"/>
            <a:ext cx="1643062" cy="350875"/>
          </a:xfrm>
          <a:prstGeom prst="borderCallout1">
            <a:avLst>
              <a:gd name="adj1" fmla="val 48380"/>
              <a:gd name="adj2" fmla="val -3181"/>
              <a:gd name="adj3" fmla="val 10712"/>
              <a:gd name="adj4" fmla="val -3416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红色</a:t>
            </a:r>
            <a:r>
              <a:rPr kumimoji="1" lang="en-US" altLang="zh-CN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12px</a:t>
            </a:r>
            <a:r>
              <a:rPr kumimoji="1" lang="zh-CN" altLang="en-US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字体</a:t>
            </a:r>
          </a:p>
        </p:txBody>
      </p:sp>
    </p:spTree>
    <p:extLst>
      <p:ext uri="{BB962C8B-B14F-4D97-AF65-F5344CB8AC3E}">
        <p14:creationId xmlns:p14="http://schemas.microsoft.com/office/powerpoint/2010/main" val="18927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 smtClean="0">
                <a:latin typeface="+mn-ea"/>
                <a:ea typeface="+mn-ea"/>
              </a:rPr>
              <a:t>实验三：制作</a:t>
            </a:r>
            <a:r>
              <a:rPr lang="en-US" altLang="zh-CN" dirty="0" smtClean="0">
                <a:latin typeface="+mn-ea"/>
                <a:ea typeface="+mn-ea"/>
              </a:rPr>
              <a:t>《</a:t>
            </a:r>
            <a:r>
              <a:rPr lang="zh-CN" altLang="en-US" dirty="0" smtClean="0">
                <a:latin typeface="+mn-ea"/>
                <a:ea typeface="+mn-ea"/>
              </a:rPr>
              <a:t>如梦令</a:t>
            </a:r>
            <a:r>
              <a:rPr lang="en-US" altLang="zh-CN" dirty="0" smtClean="0">
                <a:latin typeface="+mn-ea"/>
                <a:ea typeface="+mn-ea"/>
              </a:rPr>
              <a:t>》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09440" y="2150468"/>
            <a:ext cx="5493905" cy="349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需求说明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使用标签选择器设置标题字体大小为</a:t>
            </a:r>
            <a:r>
              <a:rPr lang="en-US" altLang="zh-CN" dirty="0"/>
              <a:t>20px</a:t>
            </a:r>
            <a:endParaRPr lang="zh-CN" altLang="en-US" dirty="0"/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页面中所有段落中的文本字体大小为</a:t>
            </a:r>
            <a:r>
              <a:rPr lang="en-US" altLang="zh-CN" dirty="0"/>
              <a:t>16px</a:t>
            </a:r>
            <a:endParaRPr lang="zh-CN" altLang="en-US" dirty="0"/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使用类选择器设置正文和译文内容字体颜色为绿色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ID</a:t>
            </a:r>
            <a:r>
              <a:rPr lang="zh-CN" altLang="en-US" dirty="0"/>
              <a:t>选择器设置译文标题颜色为蓝色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5</a:t>
            </a:fld>
            <a:endParaRPr lang="en-US">
              <a:solidFill>
                <a:srgbClr val="617D78"/>
              </a:solidFill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4558505" y="6080683"/>
            <a:ext cx="3071813" cy="438210"/>
            <a:chOff x="4071935" y="5500702"/>
            <a:chExt cx="3071834" cy="43821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600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2766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完成时间：</a:t>
              </a:r>
              <a:r>
                <a:rPr kumimoji="1" lang="en-US" altLang="zh-CN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15</a:t>
              </a:r>
              <a:r>
                <a:rPr kumimoji="1" lang="zh-CN" altLang="en-US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分钟</a:t>
              </a:r>
            </a:p>
          </p:txBody>
        </p:sp>
      </p:grpSp>
      <p:grpSp>
        <p:nvGrpSpPr>
          <p:cNvPr id="21509" name="组合 13"/>
          <p:cNvGrpSpPr>
            <a:grpSpLocks/>
          </p:cNvGrpSpPr>
          <p:nvPr/>
        </p:nvGrpSpPr>
        <p:grpSpPr bwMode="auto">
          <a:xfrm>
            <a:off x="609440" y="1248756"/>
            <a:ext cx="1032025" cy="461665"/>
            <a:chOff x="3786182" y="1165333"/>
            <a:chExt cx="1032033" cy="461608"/>
          </a:xfrm>
        </p:grpSpPr>
        <p:sp>
          <p:nvSpPr>
            <p:cNvPr id="16" name="TextBox 15"/>
            <p:cNvSpPr txBox="1"/>
            <p:nvPr/>
          </p:nvSpPr>
          <p:spPr>
            <a:xfrm>
              <a:off x="4014784" y="1165333"/>
              <a:ext cx="803431" cy="46160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练习</a:t>
              </a:r>
            </a:p>
          </p:txBody>
        </p:sp>
        <p:pic>
          <p:nvPicPr>
            <p:cNvPr id="215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328" y="2150468"/>
            <a:ext cx="4241056" cy="36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4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04202"/>
            <a:ext cx="10969943" cy="852364"/>
          </a:xfrm>
        </p:spPr>
        <p:txBody>
          <a:bodyPr/>
          <a:lstStyle/>
          <a:p>
            <a:pPr algn="l"/>
            <a:r>
              <a:rPr lang="zh-CN" altLang="en-US" dirty="0" smtClean="0"/>
              <a:t>共性问题集中讲解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 bwMode="auto">
          <a:xfrm>
            <a:off x="609759" y="1356566"/>
            <a:ext cx="10969784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常见问题及解决办法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代码规范问题</a:t>
            </a:r>
          </a:p>
          <a:p>
            <a:endParaRPr lang="zh-CN" altLang="en-US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6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949064" y="4243220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808080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共性问题集中讲解</a:t>
            </a:r>
          </a:p>
        </p:txBody>
      </p:sp>
    </p:spTree>
    <p:extLst>
      <p:ext uri="{BB962C8B-B14F-4D97-AF65-F5344CB8AC3E}">
        <p14:creationId xmlns:p14="http://schemas.microsoft.com/office/powerpoint/2010/main" val="37304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dirty="0" smtClean="0"/>
              <a:t>实验四：</a:t>
            </a:r>
            <a:r>
              <a:rPr lang="zh-CN" altLang="en-US" dirty="0"/>
              <a:t>歌手</a:t>
            </a:r>
            <a:r>
              <a:rPr lang="zh-CN" altLang="en-US" dirty="0" smtClean="0"/>
              <a:t>分类页面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 bwMode="auto">
          <a:xfrm>
            <a:off x="609440" y="2160464"/>
            <a:ext cx="5229498" cy="403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需求说明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歌手</a:t>
            </a:r>
            <a:r>
              <a:rPr lang="zh-CN" altLang="en-US" dirty="0" smtClean="0"/>
              <a:t>分类</a:t>
            </a:r>
            <a:r>
              <a:rPr lang="zh-CN" altLang="en-US" dirty="0"/>
              <a:t>无下划线，鼠标悬浮超链接时显示下划线。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分类内容超链无下划线，鼠标悬浮至超链接时字体颜色为棕红色（</a:t>
            </a:r>
            <a:r>
              <a:rPr lang="en-US" altLang="zh-CN" dirty="0"/>
              <a:t>#F60</a:t>
            </a:r>
            <a:r>
              <a:rPr lang="zh-CN" altLang="en-US" dirty="0"/>
              <a:t>），显示下划线。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7</a:t>
            </a:fld>
            <a:endParaRPr lang="en-US">
              <a:solidFill>
                <a:srgbClr val="617D78"/>
              </a:solidFill>
            </a:endParaRPr>
          </a:p>
        </p:txBody>
      </p:sp>
      <p:grpSp>
        <p:nvGrpSpPr>
          <p:cNvPr id="25604" name="组合 14"/>
          <p:cNvGrpSpPr>
            <a:grpSpLocks/>
          </p:cNvGrpSpPr>
          <p:nvPr/>
        </p:nvGrpSpPr>
        <p:grpSpPr bwMode="auto">
          <a:xfrm>
            <a:off x="609440" y="1280468"/>
            <a:ext cx="1032025" cy="461665"/>
            <a:chOff x="3786182" y="1165333"/>
            <a:chExt cx="1032033" cy="461608"/>
          </a:xfrm>
        </p:grpSpPr>
        <p:sp>
          <p:nvSpPr>
            <p:cNvPr id="16" name="TextBox 15"/>
            <p:cNvSpPr txBox="1"/>
            <p:nvPr/>
          </p:nvSpPr>
          <p:spPr>
            <a:xfrm>
              <a:off x="4014784" y="1165333"/>
              <a:ext cx="803431" cy="46160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练习</a:t>
              </a:r>
            </a:p>
          </p:txBody>
        </p:sp>
        <p:pic>
          <p:nvPicPr>
            <p:cNvPr id="256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组合 10"/>
          <p:cNvGrpSpPr>
            <a:grpSpLocks/>
          </p:cNvGrpSpPr>
          <p:nvPr/>
        </p:nvGrpSpPr>
        <p:grpSpPr bwMode="auto">
          <a:xfrm>
            <a:off x="4558505" y="6224805"/>
            <a:ext cx="3071813" cy="438210"/>
            <a:chOff x="4071935" y="5500702"/>
            <a:chExt cx="3071834" cy="438210"/>
          </a:xfrm>
          <a:solidFill>
            <a:srgbClr val="0070C0"/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600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0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2766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完成时间：</a:t>
              </a:r>
              <a:r>
                <a:rPr kumimoji="1" lang="en-US" altLang="zh-CN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25</a:t>
              </a:r>
              <a:r>
                <a:rPr kumimoji="1" lang="zh-CN" altLang="en-US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分钟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508" y="777240"/>
            <a:ext cx="4238625" cy="50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3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共性问题集中讲解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371600"/>
            <a:ext cx="10969784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常见问题及解决办法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代码规范问题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调试技巧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zh-CN" altLang="en-US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8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948905" y="4485590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808080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共性问题集中讲解</a:t>
            </a:r>
          </a:p>
        </p:txBody>
      </p:sp>
    </p:spTree>
    <p:extLst>
      <p:ext uri="{BB962C8B-B14F-4D97-AF65-F5344CB8AC3E}">
        <p14:creationId xmlns:p14="http://schemas.microsoft.com/office/powerpoint/2010/main" val="42425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58600" y="6430963"/>
            <a:ext cx="533400" cy="231775"/>
          </a:xfrm>
        </p:spPr>
        <p:txBody>
          <a:bodyPr/>
          <a:lstStyle/>
          <a:p>
            <a:fld id="{B016F8AB-BCEA-4347-8BA6-BE776009BC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381</Words>
  <Application>Microsoft Office PowerPoint</Application>
  <PresentationFormat>宽屏</PresentationFormat>
  <Paragraphs>70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黑体</vt:lpstr>
      <vt:lpstr>宋体</vt:lpstr>
      <vt:lpstr>Arial</vt:lpstr>
      <vt:lpstr>Calibri</vt:lpstr>
      <vt:lpstr>Wingdings</vt:lpstr>
      <vt:lpstr>1_HPE_Standard_Arial_16x9_v2</vt:lpstr>
      <vt:lpstr>第六章 CSS样式 上机实验1</vt:lpstr>
      <vt:lpstr>上机内容</vt:lpstr>
      <vt:lpstr>实验一：制作《望庐山瀑布》</vt:lpstr>
      <vt:lpstr>实验二：制作《水调歌头》</vt:lpstr>
      <vt:lpstr>实验三：制作《如梦令》</vt:lpstr>
      <vt:lpstr>共性问题集中讲解</vt:lpstr>
      <vt:lpstr>实验四：歌手分类页面</vt:lpstr>
      <vt:lpstr>共性问题集中讲解</vt:lpstr>
      <vt:lpstr>Thank you !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Yu, Jiang (Jiang, ES-Apps-GD-China-CQ)</dc:creator>
  <cp:lastModifiedBy>Shi, Yi</cp:lastModifiedBy>
  <cp:revision>59</cp:revision>
  <dcterms:created xsi:type="dcterms:W3CDTF">2016-02-16T09:03:19Z</dcterms:created>
  <dcterms:modified xsi:type="dcterms:W3CDTF">2017-01-18T03:27:08Z</dcterms:modified>
</cp:coreProperties>
</file>