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9"/>
  </p:notesMasterIdLst>
  <p:handoutMasterIdLst>
    <p:handoutMasterId r:id="rId10"/>
  </p:handoutMasterIdLst>
  <p:sldIdLst>
    <p:sldId id="258" r:id="rId2"/>
    <p:sldId id="265" r:id="rId3"/>
    <p:sldId id="266" r:id="rId4"/>
    <p:sldId id="267" r:id="rId5"/>
    <p:sldId id="268" r:id="rId6"/>
    <p:sldId id="26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30" autoAdjust="0"/>
  </p:normalViewPr>
  <p:slideViewPr>
    <p:cSldViewPr snapToGrid="0">
      <p:cViewPr varScale="1">
        <p:scale>
          <a:sx n="36" d="100"/>
          <a:sy n="36" d="100"/>
        </p:scale>
        <p:origin x="88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CC2ED-C3EE-47FB-9BAE-2FBD53834206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6237C-70F7-4E02-B9DD-827A93EE7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35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92DEA-20FF-42E6-B0C9-7C561E496EB5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82DFF-EE69-4C42-AE44-9804BCD8A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3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1</a:t>
            </a:fld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4874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82DFF-EE69-4C42-AE44-9804BCD8AC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CE57D9-711E-428A-9C9C-E8CE4FA34AC6}" type="slidenum">
              <a:rPr kumimoji="0" lang="zh-CN" altLang="en-US" sz="1200" smtClean="0">
                <a:solidFill>
                  <a:srgbClr val="000000"/>
                </a:solidFill>
              </a:rPr>
              <a:pPr/>
              <a:t>3</a:t>
            </a:fld>
            <a:endParaRPr kumimoji="0"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演示运行效果</a:t>
            </a:r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444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EC50C0-CC54-419F-B2DD-D04B271EC0E7}" type="slidenum">
              <a:rPr kumimoji="0" lang="zh-CN" altLang="en-US" sz="1200" smtClean="0">
                <a:solidFill>
                  <a:srgbClr val="000000"/>
                </a:solidFill>
              </a:rPr>
              <a:pPr/>
              <a:t>4</a:t>
            </a:fld>
            <a:endParaRPr kumimoji="0"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823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教学指导：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</a:rPr>
              <a:t>、打开页面，根据页面效果讲解需求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2</a:t>
            </a:r>
            <a:r>
              <a:rPr lang="zh-CN" altLang="en-US" smtClean="0">
                <a:latin typeface="Arial" panose="020B0604020202020204" pitchFamily="34" charset="0"/>
              </a:rPr>
              <a:t>、学员独立完成页面的制作，教员巡视指导</a:t>
            </a: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C483D9-60A3-4448-A6C0-4270CBF0AB2E}" type="slidenum">
              <a:rPr kumimoji="0" lang="zh-CN" altLang="en-US" sz="1200" smtClean="0">
                <a:solidFill>
                  <a:srgbClr val="000000"/>
                </a:solidFill>
              </a:rPr>
              <a:pPr/>
              <a:t>5</a:t>
            </a:fld>
            <a:endParaRPr kumimoji="0"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564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1601E7F-E9BF-49EE-BDAC-28440811A894}" type="slidenum">
              <a:rPr kumimoji="0" lang="zh-CN" altLang="en-US" sz="1200" smtClean="0">
                <a:solidFill>
                  <a:srgbClr val="000000"/>
                </a:solidFill>
              </a:rPr>
              <a:pPr/>
              <a:t>6</a:t>
            </a:fld>
            <a:endParaRPr kumimoji="0"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21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8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0"/>
            <a:ext cx="6987378" cy="141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8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0054-853F-4ED4-A7AF-6672160732F2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69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FA15-1E95-4B05-BC6F-07B791AFF031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71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8071-1DE7-44C5-83AC-45E604BD38C7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3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6EEF-AAA2-4346-851F-BDA60282D682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57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8B15-9743-4196-8A84-1BB3A7B1079C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27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3145-63CE-4D79-BF4F-7464D2145458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9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B606-3C4C-48BE-B834-B7858DA6FC1B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094F-3B5B-4658-BB56-2236D766DCD1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4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1FAE-6B3D-425C-8EB2-A1BE60F88CA9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2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CAF9-9F8A-41BE-B093-56D041D17D2C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98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 algn="r"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0"/>
            <a:ext cx="6987378" cy="141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3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2A02-346B-4F1D-8F3D-547DD1ADCA90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73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88C8-7D61-4276-A62F-FB7C515E651E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84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A809-5978-4E7D-BDC1-8950ECF10202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70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828F361-29B8-42D8-AC5A-092617F3D853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66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02352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DF33-84C5-4A5C-BC42-D93CC24E1A17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06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B833-A4FC-489A-BB8E-4AED8993D163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3" y="6247800"/>
            <a:ext cx="1888086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3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C0BC-0F20-4AC8-8DDD-81E13327FA44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59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88E0-5670-4425-A284-9C11CB4B8650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90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title, Heading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BE41-DB23-4D99-A74D-EB3BD711DF7C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4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CD76-31DB-40F9-96F4-F7FA86C047BB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5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D139-5A08-4087-B208-8551A202E0FC}" type="datetime4">
              <a:rPr lang="en-US" smtClean="0">
                <a:solidFill>
                  <a:prstClr val="black"/>
                </a:solidFill>
              </a:rPr>
              <a:t>January 18, 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AF973DFE-0B8E-4915-A2D6-802FE360E5BE}" type="datetime4">
              <a:rPr lang="en-US" smtClean="0"/>
              <a:t>January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3B92D8B-E9DE-4AA2-8E9C-6D84BADB35B7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72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6000"/>
              <a:t>第六</a:t>
            </a:r>
            <a:r>
              <a:rPr lang="zh-CN" altLang="en-US" sz="6000" smtClean="0"/>
              <a:t>章 </a:t>
            </a:r>
            <a:r>
              <a:rPr lang="en-US" altLang="zh-CN" sz="6000" dirty="0" smtClean="0"/>
              <a:t>CSS</a:t>
            </a:r>
            <a:r>
              <a:rPr lang="zh-CN" altLang="en-US" sz="6000" dirty="0"/>
              <a:t>样</a:t>
            </a:r>
            <a:r>
              <a:rPr lang="zh-CN" altLang="en-US" sz="6000" dirty="0" smtClean="0"/>
              <a:t>式</a:t>
            </a:r>
            <a:r>
              <a:rPr lang="en-US" altLang="zh-CN" sz="6000" dirty="0"/>
              <a:t/>
            </a:r>
            <a:br>
              <a:rPr lang="en-US" altLang="zh-CN" sz="6000" dirty="0"/>
            </a:br>
            <a:r>
              <a:rPr lang="zh-CN" altLang="en-US" sz="6000" dirty="0" smtClean="0"/>
              <a:t>上</a:t>
            </a:r>
            <a:r>
              <a:rPr lang="zh-CN" altLang="en-US" sz="6000" dirty="0"/>
              <a:t>机实</a:t>
            </a:r>
            <a:r>
              <a:rPr lang="zh-CN" altLang="en-US" sz="6000" dirty="0" smtClean="0"/>
              <a:t>验</a:t>
            </a:r>
            <a:r>
              <a:rPr lang="en-US" altLang="zh-CN" sz="6000" dirty="0" smtClean="0"/>
              <a:t>2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5621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600" dirty="0" smtClean="0"/>
              <a:t>上机内容</a:t>
            </a:r>
            <a:endParaRPr lang="en-US" altLang="zh-CN" sz="3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81244" y="1371600"/>
            <a:ext cx="3762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kumimoji="1" lang="zh-CN" altLang="en-US" sz="2400" kern="0" dirty="0">
                <a:latin typeface="SimHei" panose="02010609060101010101" pitchFamily="49" charset="-122"/>
                <a:ea typeface="SimHei" panose="02010609060101010101" pitchFamily="49" charset="-122"/>
              </a:rPr>
              <a:t>制作音乐排行榜页面</a:t>
            </a:r>
          </a:p>
        </p:txBody>
      </p:sp>
      <p:sp>
        <p:nvSpPr>
          <p:cNvPr id="4" name="矩形 3"/>
          <p:cNvSpPr/>
          <p:nvPr/>
        </p:nvSpPr>
        <p:spPr>
          <a:xfrm>
            <a:off x="1581244" y="2064312"/>
            <a:ext cx="5301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kumimoji="1" lang="zh-CN" altLang="en-US" sz="2400" kern="0" dirty="0">
                <a:latin typeface="SimHei" panose="02010609060101010101" pitchFamily="49" charset="-122"/>
                <a:ea typeface="SimHei" panose="02010609060101010101" pitchFamily="49" charset="-122"/>
              </a:rPr>
              <a:t>制作网上订餐系统后台登录页面</a:t>
            </a:r>
          </a:p>
        </p:txBody>
      </p:sp>
    </p:spTree>
    <p:extLst>
      <p:ext uri="{BB962C8B-B14F-4D97-AF65-F5344CB8AC3E}">
        <p14:creationId xmlns:p14="http://schemas.microsoft.com/office/powerpoint/2010/main" val="421110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dirty="0" smtClean="0">
                <a:latin typeface="+mn-ea"/>
                <a:ea typeface="+mn-ea"/>
              </a:rPr>
              <a:t>实验一：音乐排行榜页面</a:t>
            </a:r>
            <a:r>
              <a:rPr lang="en-US" altLang="zh-CN" dirty="0" smtClean="0">
                <a:latin typeface="+mn-ea"/>
                <a:ea typeface="+mn-ea"/>
              </a:rPr>
              <a:t>2-1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 bwMode="auto">
          <a:xfrm>
            <a:off x="487998" y="2116614"/>
            <a:ext cx="5638960" cy="365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训练要点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200" dirty="0"/>
              <a:t>设置页面的背景属性</a:t>
            </a:r>
          </a:p>
          <a:p>
            <a:pPr lvl="1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200" dirty="0"/>
              <a:t>使用</a:t>
            </a:r>
            <a:r>
              <a:rPr lang="en-US" altLang="zh-CN" sz="2200" dirty="0"/>
              <a:t>CSS</a:t>
            </a:r>
            <a:r>
              <a:rPr lang="zh-CN" altLang="en-US" sz="2200" dirty="0"/>
              <a:t>设置超链接样式</a:t>
            </a:r>
          </a:p>
          <a:p>
            <a:pPr lvl="1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200" dirty="0"/>
              <a:t>使用</a:t>
            </a:r>
            <a:r>
              <a:rPr lang="en-US" altLang="zh-CN" sz="2200" dirty="0"/>
              <a:t>CSS</a:t>
            </a:r>
            <a:r>
              <a:rPr lang="zh-CN" altLang="en-US" sz="2200" dirty="0"/>
              <a:t>设置列表样式</a:t>
            </a:r>
          </a:p>
          <a:p>
            <a:pPr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需求说明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200" dirty="0"/>
              <a:t>使用无序列表</a:t>
            </a:r>
            <a:r>
              <a:rPr lang="zh-CN" altLang="en-US" sz="2200" dirty="0" smtClean="0"/>
              <a:t>制作音乐排行</a:t>
            </a:r>
            <a:r>
              <a:rPr lang="zh-CN" altLang="en-US" sz="2200" dirty="0"/>
              <a:t>榜页面</a:t>
            </a:r>
            <a:endParaRPr lang="en-US" altLang="zh-CN" sz="2200" dirty="0"/>
          </a:p>
          <a:p>
            <a:pPr lvl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200" dirty="0"/>
              <a:t>超链接无下划线，鼠标悬浮至超链接时显示下划线</a:t>
            </a:r>
          </a:p>
          <a:p>
            <a:endParaRPr lang="zh-CN" altLang="en-US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3</a:t>
            </a:fld>
            <a:endParaRPr lang="en-US">
              <a:solidFill>
                <a:srgbClr val="617D78"/>
              </a:solidFill>
            </a:endParaRPr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3595670" y="6354786"/>
            <a:ext cx="3071812" cy="438210"/>
            <a:chOff x="4071935" y="5500702"/>
            <a:chExt cx="3071834" cy="43821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600" b="1" dirty="0">
                <a:solidFill>
                  <a:srgbClr val="FF6600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37897" name="TextBox 8"/>
            <p:cNvSpPr txBox="1">
              <a:spLocks noChangeArrowheads="1"/>
            </p:cNvSpPr>
            <p:nvPr/>
          </p:nvSpPr>
          <p:spPr bwMode="auto">
            <a:xfrm>
              <a:off x="4849816" y="5538802"/>
              <a:ext cx="172356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 dirty="0">
                  <a:solidFill>
                    <a:srgbClr val="FBFFFE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教员讲解需求</a:t>
              </a:r>
            </a:p>
          </p:txBody>
        </p:sp>
      </p:grpSp>
      <p:grpSp>
        <p:nvGrpSpPr>
          <p:cNvPr id="17413" name="组合 10"/>
          <p:cNvGrpSpPr>
            <a:grpSpLocks/>
          </p:cNvGrpSpPr>
          <p:nvPr/>
        </p:nvGrpSpPr>
        <p:grpSpPr bwMode="auto">
          <a:xfrm>
            <a:off x="609441" y="1264251"/>
            <a:ext cx="1213000" cy="502294"/>
            <a:chOff x="6072198" y="1140752"/>
            <a:chExt cx="1213106" cy="502298"/>
          </a:xfrm>
        </p:grpSpPr>
        <p:pic>
          <p:nvPicPr>
            <p:cNvPr id="1741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6481809" y="1140752"/>
              <a:ext cx="803495" cy="46166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指导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707" y="938653"/>
            <a:ext cx="5127992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5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dirty="0" smtClean="0">
                <a:latin typeface="+mn-ea"/>
                <a:ea typeface="+mn-ea"/>
              </a:rPr>
              <a:t>实验一：</a:t>
            </a:r>
            <a:r>
              <a:rPr lang="zh-CN" altLang="en-US" dirty="0">
                <a:latin typeface="+mn-ea"/>
                <a:ea typeface="+mn-ea"/>
              </a:rPr>
              <a:t>音乐</a:t>
            </a:r>
            <a:r>
              <a:rPr lang="zh-CN" altLang="en-US" dirty="0" smtClean="0">
                <a:latin typeface="+mn-ea"/>
                <a:ea typeface="+mn-ea"/>
              </a:rPr>
              <a:t>排行榜页面</a:t>
            </a:r>
            <a:r>
              <a:rPr lang="en-US" altLang="zh-CN" dirty="0" smtClean="0">
                <a:latin typeface="+mn-ea"/>
                <a:ea typeface="+mn-ea"/>
              </a:rPr>
              <a:t>2-2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 bwMode="auto">
          <a:xfrm>
            <a:off x="609441" y="2221732"/>
            <a:ext cx="9757272" cy="299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实现思路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使用</a:t>
            </a:r>
            <a:r>
              <a:rPr lang="en-US" altLang="zh-CN" dirty="0"/>
              <a:t>list-style-type</a:t>
            </a:r>
            <a:r>
              <a:rPr lang="zh-CN" altLang="en-US" dirty="0"/>
              <a:t>属性设置列表无标记符号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使用背景属性设置列表的图标样式，列表内容向内缩进</a:t>
            </a:r>
            <a:r>
              <a:rPr lang="en-US" altLang="zh-CN" dirty="0"/>
              <a:t>2</a:t>
            </a:r>
            <a:r>
              <a:rPr lang="zh-CN" altLang="en-US" dirty="0"/>
              <a:t>个字符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4</a:t>
            </a:fld>
            <a:endParaRPr lang="en-US">
              <a:solidFill>
                <a:srgbClr val="617D78"/>
              </a:solidFill>
            </a:endParaRPr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4558505" y="6020195"/>
            <a:ext cx="3071813" cy="438210"/>
            <a:chOff x="4071935" y="5500702"/>
            <a:chExt cx="3071834" cy="438210"/>
          </a:xfrm>
          <a:solidFill>
            <a:srgbClr val="0070C0"/>
          </a:solidFill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600" b="1" dirty="0">
                <a:solidFill>
                  <a:srgbClr val="FF6600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38929" name="TextBox 13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27660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 dirty="0">
                  <a:solidFill>
                    <a:srgbClr val="FBFFFE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完成时间：</a:t>
              </a:r>
              <a:r>
                <a:rPr kumimoji="1" lang="en-US" altLang="zh-CN" sz="2000" b="1" dirty="0">
                  <a:solidFill>
                    <a:srgbClr val="FBFFFE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35</a:t>
              </a:r>
              <a:r>
                <a:rPr kumimoji="1" lang="zh-CN" altLang="en-US" sz="2000" b="1" dirty="0">
                  <a:solidFill>
                    <a:srgbClr val="FBFFFE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分钟</a:t>
              </a:r>
            </a:p>
          </p:txBody>
        </p:sp>
      </p:grpSp>
      <p:grpSp>
        <p:nvGrpSpPr>
          <p:cNvPr id="19461" name="组合 22"/>
          <p:cNvGrpSpPr>
            <a:grpSpLocks/>
          </p:cNvGrpSpPr>
          <p:nvPr/>
        </p:nvGrpSpPr>
        <p:grpSpPr bwMode="auto">
          <a:xfrm>
            <a:off x="609441" y="1369368"/>
            <a:ext cx="1213000" cy="502294"/>
            <a:chOff x="6072198" y="1140752"/>
            <a:chExt cx="1213106" cy="502298"/>
          </a:xfrm>
        </p:grpSpPr>
        <p:pic>
          <p:nvPicPr>
            <p:cNvPr id="19462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9" y="1140752"/>
              <a:ext cx="803495" cy="46166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指导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03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zh-CN" altLang="en-US" dirty="0" smtClean="0"/>
              <a:t>实验二：网上订餐登录页面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09440" y="2196332"/>
            <a:ext cx="10439400" cy="203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需求说明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根据提供的素材，按照给定的页面图像制作符合要求的页面。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5</a:t>
            </a:fld>
            <a:endParaRPr lang="en-US">
              <a:solidFill>
                <a:srgbClr val="617D78"/>
              </a:solidFill>
            </a:endParaRPr>
          </a:p>
        </p:txBody>
      </p:sp>
      <p:grpSp>
        <p:nvGrpSpPr>
          <p:cNvPr id="18438" name="组合 10"/>
          <p:cNvGrpSpPr>
            <a:grpSpLocks/>
          </p:cNvGrpSpPr>
          <p:nvPr/>
        </p:nvGrpSpPr>
        <p:grpSpPr bwMode="auto">
          <a:xfrm>
            <a:off x="8680575" y="6443910"/>
            <a:ext cx="3071813" cy="438210"/>
            <a:chOff x="4071935" y="5500702"/>
            <a:chExt cx="3071834" cy="43821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600" b="1" dirty="0">
                <a:solidFill>
                  <a:srgbClr val="FF6600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8443" name="TextBox 10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27660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 dirty="0">
                  <a:solidFill>
                    <a:srgbClr val="FBFFFE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完成时间：</a:t>
              </a:r>
              <a:r>
                <a:rPr kumimoji="1" lang="en-US" altLang="zh-CN" sz="2000" b="1" dirty="0">
                  <a:solidFill>
                    <a:srgbClr val="FBFFFE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45</a:t>
              </a:r>
              <a:r>
                <a:rPr kumimoji="1" lang="zh-CN" altLang="en-US" sz="2000" b="1" dirty="0">
                  <a:solidFill>
                    <a:srgbClr val="FBFFFE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分钟</a:t>
              </a:r>
            </a:p>
          </p:txBody>
        </p:sp>
      </p:grpSp>
      <p:grpSp>
        <p:nvGrpSpPr>
          <p:cNvPr id="21509" name="组合 13"/>
          <p:cNvGrpSpPr>
            <a:grpSpLocks/>
          </p:cNvGrpSpPr>
          <p:nvPr/>
        </p:nvGrpSpPr>
        <p:grpSpPr bwMode="auto">
          <a:xfrm>
            <a:off x="609440" y="1343968"/>
            <a:ext cx="1032025" cy="461665"/>
            <a:chOff x="3786182" y="1165333"/>
            <a:chExt cx="1032033" cy="461608"/>
          </a:xfrm>
        </p:grpSpPr>
        <p:sp>
          <p:nvSpPr>
            <p:cNvPr id="16" name="TextBox 15"/>
            <p:cNvSpPr txBox="1"/>
            <p:nvPr/>
          </p:nvSpPr>
          <p:spPr>
            <a:xfrm>
              <a:off x="4014784" y="1165333"/>
              <a:ext cx="803431" cy="46160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练习</a:t>
              </a:r>
            </a:p>
          </p:txBody>
        </p:sp>
        <p:pic>
          <p:nvPicPr>
            <p:cNvPr id="215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41" y="3007432"/>
            <a:ext cx="5168981" cy="340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共性问题集中讲解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 bwMode="auto">
          <a:xfrm>
            <a:off x="609600" y="1371600"/>
            <a:ext cx="10969784" cy="45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常见问题及解决办法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代码规范问题</a:t>
            </a:r>
          </a:p>
          <a:p>
            <a:endParaRPr lang="zh-CN" altLang="en-US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6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948905" y="4331354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808080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共性问题集中讲解</a:t>
            </a:r>
          </a:p>
        </p:txBody>
      </p:sp>
    </p:spTree>
    <p:extLst>
      <p:ext uri="{BB962C8B-B14F-4D97-AF65-F5344CB8AC3E}">
        <p14:creationId xmlns:p14="http://schemas.microsoft.com/office/powerpoint/2010/main" val="425311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58600" y="6430963"/>
            <a:ext cx="533400" cy="231775"/>
          </a:xfrm>
        </p:spPr>
        <p:txBody>
          <a:bodyPr/>
          <a:lstStyle/>
          <a:p>
            <a:fld id="{B016F8AB-BCEA-4347-8BA6-BE776009BC8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9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205</Words>
  <Application>Microsoft Office PowerPoint</Application>
  <PresentationFormat>宽屏</PresentationFormat>
  <Paragraphs>47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黑体</vt:lpstr>
      <vt:lpstr>黑体</vt:lpstr>
      <vt:lpstr>宋体</vt:lpstr>
      <vt:lpstr>Arial</vt:lpstr>
      <vt:lpstr>Calibri</vt:lpstr>
      <vt:lpstr>Wingdings</vt:lpstr>
      <vt:lpstr>1_HPE_Standard_Arial_16x9_v2</vt:lpstr>
      <vt:lpstr>第六章 CSS样式 上机实验2</vt:lpstr>
      <vt:lpstr>上机内容</vt:lpstr>
      <vt:lpstr>实验一：音乐排行榜页面2-1</vt:lpstr>
      <vt:lpstr>实验一：音乐排行榜页面2-2</vt:lpstr>
      <vt:lpstr>实验二：网上订餐登录页面</vt:lpstr>
      <vt:lpstr>共性问题集中讲解</vt:lpstr>
      <vt:lpstr>Thank you !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picture</dc:title>
  <dc:creator>Yu, Jiang (Jiang, ES-Apps-GD-China-CQ)</dc:creator>
  <cp:lastModifiedBy>Shi, Yi</cp:lastModifiedBy>
  <cp:revision>54</cp:revision>
  <dcterms:created xsi:type="dcterms:W3CDTF">2016-02-16T09:03:19Z</dcterms:created>
  <dcterms:modified xsi:type="dcterms:W3CDTF">2017-01-18T03:26:56Z</dcterms:modified>
</cp:coreProperties>
</file>