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AE"/>
    <a:srgbClr val="3664CE"/>
    <a:srgbClr val="3B71EE"/>
    <a:srgbClr val="386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9"/>
  </p:normalViewPr>
  <p:slideViewPr>
    <p:cSldViewPr snapToGrid="0" snapToObjects="1">
      <p:cViewPr varScale="1">
        <p:scale>
          <a:sx n="74" d="100"/>
          <a:sy n="74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A778-A6C8-6F4E-AD0A-0E1930C99B91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16FA-A312-AE47-A0A3-3BB420E1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2E91-4EA5-1747-B4D7-684601BC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F75EE-8CED-0A49-8949-8E4FD061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E327-BBA1-1948-8A5C-6A9C184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E18F-1396-1D4E-8F1F-5FFACB100BB7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2336-6196-A14F-9E6D-AA66679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363D-1666-DB46-9D42-BA78E88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B3EB-D09A-264D-B790-0BD193A0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4FC1-2235-9B40-A866-B274A107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A1FD-71F3-9A4B-8615-D86DC51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F3F1-B22B-C340-8163-23250E154C9D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4596-2906-764B-9DB3-518C8EA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9A48-F098-2642-AD2A-04C021E2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4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C0872-43C2-3747-906B-053E2DC2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D13B-2E82-B34E-830E-BA4C04F8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90F1-784C-2746-8A42-64E0D60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A935-94B4-E64E-B111-C6C1066B4770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4D3-B0DF-DA41-BC15-50CA137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D575-C709-804E-999A-24BB04A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D0DE-BD29-7A48-B73D-9126C4F3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8EAA-114E-5B43-A213-C039F9C4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6D5C-AF7C-FF48-B3C2-6E6F928F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6298-0EF4-0849-AAAE-B0F35708384B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408E-B704-7941-AC4D-19E2D4C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342A-C2CE-4949-83F0-B798C3F2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316-33FE-F243-9822-6EF11C70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0A06-5D73-CE42-8536-AF53CF40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8667-2C47-624C-9AE5-5EB9AA5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E009-6D60-8248-B8C9-6BBA94A79463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D90B-B0B3-754C-93FF-B25CFAD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6219-5D94-8041-BF89-45F18F9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6AD2-05F7-F748-8AA9-1FD6477A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201B-E726-0040-AC8E-41039178F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AE54-6E00-1445-8AD8-B52664DAE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64B4-8D1C-3C42-9CE2-352C79A6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424-77DF-7842-8708-15B097BE36D4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B060-6FD2-3A42-8E76-5CC7716F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3797-59A0-1845-8E31-9F66427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7167-90AC-8046-B510-4365014D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0AE7-7D96-4448-A83A-6631A980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1AF1-5D21-E74C-B160-E7C8DAA8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1409B-0888-944A-B88B-B434FE2B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80537-0C86-4644-8319-7DAEB424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129B0-5B83-7747-B17B-DA2D0C6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5DA6-F9C3-2042-A9ED-1B928C0C0242}" type="datetime3">
              <a:rPr lang="en-US" smtClean="0"/>
              <a:t>26 May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0E8D4-2B39-E946-BA6B-40C0411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FCDE8-7103-DA4E-B966-5FEC00E3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E6A-8260-0248-B63C-C6387F9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C120-3F13-CB47-A49E-E07A3D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50AB-17C6-C645-A599-A33DB7215BE3}" type="datetime3">
              <a:rPr lang="en-US" smtClean="0"/>
              <a:t>26 May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D7BB-4094-724D-8B85-A425F25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6F94-4F37-2B40-9535-CEBF06A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1F0D5-CCBF-3B42-8682-353A346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560-6EB0-8842-87D9-0888B012F629}" type="datetime3">
              <a:rPr lang="en-US" smtClean="0"/>
              <a:t>26 May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2806-4C9D-F742-82A7-4EC9318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ED598-3162-1949-8031-E7A6D7B7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2143-6CC7-4045-A9D1-FA90267F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A28-2861-6242-B7D3-97E9AF8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1406-BD28-0844-BF90-91912F2C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9516-3025-CC47-9CA5-183AB3E4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F2F-2C4E-C443-B216-E4EF3C59B3B4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B088-7E6D-A745-8FD8-866D604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BE21-BD07-1C43-A74D-F6A2E8DF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A1C-02ED-994D-B969-54189F9A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FE5ED-D15E-2D45-9876-B797646E9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0331C-0EE3-6F4E-8FF2-627AFAD7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F468-2C51-3E47-938A-4439F30D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9FD7-CEE0-3A4E-A2DD-4DF2E89C7E41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96B4-D07C-9444-9708-8158E562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831C-AE17-9B43-8D93-35B8FB24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17B21-1B1A-E244-A252-D9947557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6" y="365125"/>
            <a:ext cx="10887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9B7D-D941-324F-A90E-53F3412E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826" y="1825625"/>
            <a:ext cx="108879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E45B-4C51-134E-AF09-9B37C54C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5826" y="6356350"/>
            <a:ext cx="311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837C-5692-524E-863A-49BFABA9AA7D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8B1A-ED32-D348-A576-E8564E4E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65D0-A49D-6342-B1A9-02048A182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tiff"/><Relationship Id="rId15" Type="http://schemas.openxmlformats.org/officeDocument/2006/relationships/image" Target="../media/image27.png"/><Relationship Id="rId10" Type="http://schemas.openxmlformats.org/officeDocument/2006/relationships/image" Target="../media/image22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hyperlink" Target="https://twitter.com/saentisgroupinc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B5EED3DF-ECE5-0946-B5B4-30869A7DF3EA}"/>
              </a:ext>
            </a:extLst>
          </p:cNvPr>
          <p:cNvSpPr/>
          <p:nvPr/>
        </p:nvSpPr>
        <p:spPr>
          <a:xfrm>
            <a:off x="1258957" y="2186609"/>
            <a:ext cx="9528313" cy="3578087"/>
          </a:xfrm>
          <a:prstGeom prst="wedgeRectCallout">
            <a:avLst/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0F07-D0FE-5845-BE3C-36F8B09A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Incident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1B6A0-21A6-F944-9C76-F8A435711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Säntis</a:t>
            </a:r>
            <a:r>
              <a:rPr lang="en-US" dirty="0">
                <a:solidFill>
                  <a:schemeClr val="bg1"/>
                </a:solidFill>
              </a:rPr>
              <a:t> Group</a:t>
            </a:r>
          </a:p>
          <a:p>
            <a:pPr algn="l"/>
            <a:fld id="{57AE036B-E12A-144F-AC9D-93E2458A623F}" type="datetime3">
              <a:rPr lang="en-US" smtClean="0">
                <a:solidFill>
                  <a:schemeClr val="bg1"/>
                </a:solidFill>
              </a:rPr>
              <a:t>26 May 2018</a:t>
            </a:fld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Digitalisation</a:t>
            </a:r>
            <a:r>
              <a:rPr lang="en-US" dirty="0">
                <a:solidFill>
                  <a:schemeClr val="bg1"/>
                </a:solidFill>
              </a:rPr>
              <a:t> of Business Processes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Jaime Ramirez, Moritz </a:t>
            </a:r>
            <a:r>
              <a:rPr lang="en-US" dirty="0" err="1">
                <a:solidFill>
                  <a:schemeClr val="bg1"/>
                </a:solidFill>
              </a:rPr>
              <a:t>Armingeon</a:t>
            </a:r>
            <a:r>
              <a:rPr lang="en-US" dirty="0">
                <a:solidFill>
                  <a:schemeClr val="bg1"/>
                </a:solidFill>
              </a:rPr>
              <a:t>, Joël Schmid</a:t>
            </a:r>
          </a:p>
        </p:txBody>
      </p:sp>
    </p:spTree>
    <p:extLst>
      <p:ext uri="{BB962C8B-B14F-4D97-AF65-F5344CB8AC3E}">
        <p14:creationId xmlns:p14="http://schemas.microsoft.com/office/powerpoint/2010/main" val="38831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1B8-6074-3949-870E-EDB1F07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E9F5-F8AE-AB40-AA5E-609A804B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4B5D-736D-F34B-B313-274CF59800A9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2BE2-829C-C448-8027-19371159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1D97-91F2-A244-AFDF-41BD829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2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0405445-2995-E449-87DD-B017C957D067}"/>
              </a:ext>
            </a:extLst>
          </p:cNvPr>
          <p:cNvSpPr/>
          <p:nvPr/>
        </p:nvSpPr>
        <p:spPr>
          <a:xfrm>
            <a:off x="7039154" y="1475909"/>
            <a:ext cx="3657599" cy="966248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Idea and Process Overview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1B12B5F-7A0A-E449-A301-5E7F2ECEA13A}"/>
              </a:ext>
            </a:extLst>
          </p:cNvPr>
          <p:cNvSpPr/>
          <p:nvPr/>
        </p:nvSpPr>
        <p:spPr>
          <a:xfrm flipH="1">
            <a:off x="4341964" y="2574147"/>
            <a:ext cx="2593674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Picture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D910F629-5C3B-9647-BAC1-28E3A1EC6F84}"/>
              </a:ext>
            </a:extLst>
          </p:cNvPr>
          <p:cNvSpPr/>
          <p:nvPr/>
        </p:nvSpPr>
        <p:spPr>
          <a:xfrm flipH="1">
            <a:off x="4624748" y="5010783"/>
            <a:ext cx="2310890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F7E80-612A-A249-82EB-8DCB3FE8C56A}"/>
              </a:ext>
            </a:extLst>
          </p:cNvPr>
          <p:cNvSpPr/>
          <p:nvPr/>
        </p:nvSpPr>
        <p:spPr>
          <a:xfrm>
            <a:off x="6935638" y="1398536"/>
            <a:ext cx="136044" cy="545946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1CCD250-E6AE-BE49-BBDF-CEC69A229E32}"/>
              </a:ext>
            </a:extLst>
          </p:cNvPr>
          <p:cNvSpPr/>
          <p:nvPr/>
        </p:nvSpPr>
        <p:spPr>
          <a:xfrm>
            <a:off x="7071682" y="3740563"/>
            <a:ext cx="3090235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 Steps</a:t>
            </a:r>
          </a:p>
        </p:txBody>
      </p:sp>
    </p:spTree>
    <p:extLst>
      <p:ext uri="{BB962C8B-B14F-4D97-AF65-F5344CB8AC3E}">
        <p14:creationId xmlns:p14="http://schemas.microsoft.com/office/powerpoint/2010/main" val="25187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8328" cy="1325563"/>
          </a:xfrm>
        </p:spPr>
        <p:txBody>
          <a:bodyPr/>
          <a:lstStyle/>
          <a:p>
            <a:r>
              <a:rPr lang="en-US" dirty="0"/>
              <a:t>Why Incident Management with BP?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826062C-2A63-3E47-A1E2-19CE3B2BEC58}"/>
              </a:ext>
            </a:extLst>
          </p:cNvPr>
          <p:cNvSpPr/>
          <p:nvPr/>
        </p:nvSpPr>
        <p:spPr>
          <a:xfrm>
            <a:off x="277534" y="1789849"/>
            <a:ext cx="3761066" cy="1153687"/>
          </a:xfrm>
          <a:prstGeom prst="wedgeRectCallout">
            <a:avLst>
              <a:gd name="adj1" fmla="val 29626"/>
              <a:gd name="adj2" fmla="val 96895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“An unplanned interruption to an IT Service or reduction in the quality of an IT service.”</a:t>
            </a:r>
            <a:endParaRPr lang="en-US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E183CE9-C2A9-4343-A05C-96CDA9F423C5}"/>
              </a:ext>
            </a:extLst>
          </p:cNvPr>
          <p:cNvSpPr/>
          <p:nvPr/>
        </p:nvSpPr>
        <p:spPr>
          <a:xfrm>
            <a:off x="5929763" y="1503700"/>
            <a:ext cx="4447273" cy="1282400"/>
          </a:xfrm>
          <a:prstGeom prst="wedgeRectCallout">
            <a:avLst>
              <a:gd name="adj1" fmla="val -96093"/>
              <a:gd name="adj2" fmla="val 125732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Applicable for almost every enterprise, however different processes are in place!</a:t>
            </a:r>
            <a:endParaRPr lang="en-US" dirty="0"/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8CC2E60-91E9-7542-954B-0E616454A724}"/>
              </a:ext>
            </a:extLst>
          </p:cNvPr>
          <p:cNvSpPr/>
          <p:nvPr/>
        </p:nvSpPr>
        <p:spPr>
          <a:xfrm>
            <a:off x="8085559" y="3146708"/>
            <a:ext cx="3268241" cy="1410410"/>
          </a:xfrm>
          <a:prstGeom prst="wedgeRectCallout">
            <a:avLst>
              <a:gd name="adj1" fmla="val -169699"/>
              <a:gd name="adj2" fmla="val 12347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Risky and costly if not tackled efficiently and effectively!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78982-EFB8-7A47-ADA2-DBA5E5F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96578"/>
            <a:ext cx="2012576" cy="3161422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B9CF4AEE-9708-F541-9EF0-086F7890DE14}"/>
              </a:ext>
            </a:extLst>
          </p:cNvPr>
          <p:cNvSpPr/>
          <p:nvPr/>
        </p:nvSpPr>
        <p:spPr>
          <a:xfrm>
            <a:off x="8153399" y="4822911"/>
            <a:ext cx="3268241" cy="1410410"/>
          </a:xfrm>
          <a:prstGeom prst="wedgeRectCallout">
            <a:avLst>
              <a:gd name="adj1" fmla="val -166532"/>
              <a:gd name="adj2" fmla="val -69610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Easy scalable and adaptable to the size of the company</a:t>
            </a:r>
            <a:endParaRPr lang="en-US" dirty="0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D494A339-6EFD-FA43-9F8C-7FEEC69D227B}"/>
              </a:ext>
            </a:extLst>
          </p:cNvPr>
          <p:cNvSpPr/>
          <p:nvPr/>
        </p:nvSpPr>
        <p:spPr>
          <a:xfrm flipH="1">
            <a:off x="10230928" y="365125"/>
            <a:ext cx="1961070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Idea and 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32486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64C010-62AB-E04E-83F4-B6EFEE1E5EE1}"/>
              </a:ext>
            </a:extLst>
          </p:cNvPr>
          <p:cNvSpPr/>
          <p:nvPr/>
        </p:nvSpPr>
        <p:spPr>
          <a:xfrm rot="16200000">
            <a:off x="-1365081" y="3417678"/>
            <a:ext cx="459403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Monitoring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Goals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236452E-39F6-9046-977E-8DFC1471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499" y="1621035"/>
            <a:ext cx="4191939" cy="4555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Our Goals</a:t>
            </a:r>
          </a:p>
          <a:p>
            <a:pPr marL="514350" indent="-514350">
              <a:buAutoNum type="arabicParenR"/>
            </a:pPr>
            <a:r>
              <a:rPr lang="en-US" dirty="0"/>
              <a:t>Easy to use</a:t>
            </a:r>
          </a:p>
          <a:p>
            <a:pPr marL="514350" indent="-514350">
              <a:buAutoNum type="arabicParenR"/>
            </a:pPr>
            <a:r>
              <a:rPr lang="en-US" dirty="0"/>
              <a:t>Customer friendly</a:t>
            </a:r>
          </a:p>
          <a:p>
            <a:pPr marL="514350" indent="-514350">
              <a:buAutoNum type="arabicParenR"/>
            </a:pPr>
            <a:r>
              <a:rPr lang="en-US" dirty="0"/>
              <a:t>Scalable</a:t>
            </a:r>
          </a:p>
          <a:p>
            <a:pPr marL="514350" indent="-514350">
              <a:buAutoNum type="arabicParenR"/>
            </a:pPr>
            <a:r>
              <a:rPr lang="en-US" dirty="0"/>
              <a:t>Easy manage- and predicable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4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10230928" y="365125"/>
            <a:ext cx="1961070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Idea and Process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399D7-AFA7-444C-9DF4-B6B29D0C38B3}"/>
              </a:ext>
            </a:extLst>
          </p:cNvPr>
          <p:cNvSpPr/>
          <p:nvPr/>
        </p:nvSpPr>
        <p:spPr>
          <a:xfrm>
            <a:off x="1562195" y="1621036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Creation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1E57F-6317-B947-AF5D-FCF17568DDA9}"/>
              </a:ext>
            </a:extLst>
          </p:cNvPr>
          <p:cNvSpPr/>
          <p:nvPr/>
        </p:nvSpPr>
        <p:spPr>
          <a:xfrm>
            <a:off x="1562195" y="2870398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Identification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9604-4D73-8B4E-A045-099E28C5B6FD}"/>
              </a:ext>
            </a:extLst>
          </p:cNvPr>
          <p:cNvSpPr/>
          <p:nvPr/>
        </p:nvSpPr>
        <p:spPr>
          <a:xfrm>
            <a:off x="1562195" y="4078171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Diagnosis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64461-48BF-B342-A75B-5E0B15C17AB5}"/>
              </a:ext>
            </a:extLst>
          </p:cNvPr>
          <p:cNvSpPr/>
          <p:nvPr/>
        </p:nvSpPr>
        <p:spPr>
          <a:xfrm>
            <a:off x="1562195" y="5244355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Resolution</a:t>
            </a:r>
          </a:p>
        </p:txBody>
      </p:sp>
      <p:pic>
        <p:nvPicPr>
          <p:cNvPr id="14" name="Graphic 4" descr="Gears">
            <a:extLst>
              <a:ext uri="{FF2B5EF4-FFF2-40B4-BE49-F238E27FC236}">
                <a16:creationId xmlns:a16="http://schemas.microsoft.com/office/drawing/2014/main" id="{618F3E16-37C9-A545-BE0C-5E921B470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833" y="4215216"/>
            <a:ext cx="790852" cy="790852"/>
          </a:xfrm>
          <a:prstGeom prst="rect">
            <a:avLst/>
          </a:prstGeom>
        </p:spPr>
      </p:pic>
      <p:pic>
        <p:nvPicPr>
          <p:cNvPr id="15" name="Graphic 5" descr="Lightbulb">
            <a:extLst>
              <a:ext uri="{FF2B5EF4-FFF2-40B4-BE49-F238E27FC236}">
                <a16:creationId xmlns:a16="http://schemas.microsoft.com/office/drawing/2014/main" id="{C11B3A83-9E83-7F4C-AC22-8765239E4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838" y="5391658"/>
            <a:ext cx="732433" cy="732433"/>
          </a:xfrm>
          <a:prstGeom prst="rect">
            <a:avLst/>
          </a:prstGeom>
        </p:spPr>
      </p:pic>
      <p:pic>
        <p:nvPicPr>
          <p:cNvPr id="17" name="Graphic 7" descr="Send">
            <a:extLst>
              <a:ext uri="{FF2B5EF4-FFF2-40B4-BE49-F238E27FC236}">
                <a16:creationId xmlns:a16="http://schemas.microsoft.com/office/drawing/2014/main" id="{CAB7C21B-01F1-C845-8A31-C5689DBFD0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1137" y="1797519"/>
            <a:ext cx="723371" cy="723371"/>
          </a:xfrm>
          <a:prstGeom prst="rect">
            <a:avLst/>
          </a:prstGeom>
        </p:spPr>
      </p:pic>
      <p:pic>
        <p:nvPicPr>
          <p:cNvPr id="19" name="Graphic 9" descr="MagnifyingGlass">
            <a:extLst>
              <a:ext uri="{FF2B5EF4-FFF2-40B4-BE49-F238E27FC236}">
                <a16:creationId xmlns:a16="http://schemas.microsoft.com/office/drawing/2014/main" id="{863B8B47-AF0D-7C40-B2B2-090361BBAD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9345" y="3081116"/>
            <a:ext cx="615163" cy="615163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7E13D61-5D52-1A4A-9E13-3ECE03E6BC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95995" y="2121413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63342C-E42E-A041-B7D5-8BA98A1390D3}"/>
              </a:ext>
            </a:extLst>
          </p:cNvPr>
          <p:cNvCxnSpPr>
            <a:cxnSpLocks/>
          </p:cNvCxnSpPr>
          <p:nvPr/>
        </p:nvCxnSpPr>
        <p:spPr>
          <a:xfrm>
            <a:off x="5282671" y="3398123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6F7FE31-8658-1744-ADA2-B99B88D6BF12}"/>
              </a:ext>
            </a:extLst>
          </p:cNvPr>
          <p:cNvCxnSpPr>
            <a:cxnSpLocks/>
          </p:cNvCxnSpPr>
          <p:nvPr/>
        </p:nvCxnSpPr>
        <p:spPr>
          <a:xfrm>
            <a:off x="5295995" y="4578548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10" descr="Gauge">
            <a:extLst>
              <a:ext uri="{FF2B5EF4-FFF2-40B4-BE49-F238E27FC236}">
                <a16:creationId xmlns:a16="http://schemas.microsoft.com/office/drawing/2014/main" id="{EF0B44B7-C403-5B4C-87A4-A5CE7414F57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00573" y="5026887"/>
            <a:ext cx="1217762" cy="1217762"/>
          </a:xfrm>
          <a:prstGeom prst="rect">
            <a:avLst/>
          </a:prstGeom>
        </p:spPr>
      </p:pic>
      <p:pic>
        <p:nvPicPr>
          <p:cNvPr id="34" name="Graphic 11" descr="Bullseye">
            <a:extLst>
              <a:ext uri="{FF2B5EF4-FFF2-40B4-BE49-F238E27FC236}">
                <a16:creationId xmlns:a16="http://schemas.microsoft.com/office/drawing/2014/main" id="{A8D22C40-DBDC-5C4D-8B4B-49300CEBB109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4100" y="1606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4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06036-1079-7342-95D4-4265CF4F8C47}"/>
              </a:ext>
            </a:extLst>
          </p:cNvPr>
          <p:cNvSpPr/>
          <p:nvPr/>
        </p:nvSpPr>
        <p:spPr>
          <a:xfrm>
            <a:off x="8171021" y="1456368"/>
            <a:ext cx="2332694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68F5B-7E0A-0E47-861F-40DBB98A0A1E}"/>
              </a:ext>
            </a:extLst>
          </p:cNvPr>
          <p:cNvSpPr/>
          <p:nvPr/>
        </p:nvSpPr>
        <p:spPr>
          <a:xfrm>
            <a:off x="4699285" y="1456368"/>
            <a:ext cx="3276334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Services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01B12F-7DBB-6D4C-9FF0-2BDD8D5684A6}"/>
              </a:ext>
            </a:extLst>
          </p:cNvPr>
          <p:cNvSpPr/>
          <p:nvPr/>
        </p:nvSpPr>
        <p:spPr>
          <a:xfrm>
            <a:off x="2040738" y="1474245"/>
            <a:ext cx="2468113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Camunda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3" name="Grafik 6">
            <a:extLst>
              <a:ext uri="{FF2B5EF4-FFF2-40B4-BE49-F238E27FC236}">
                <a16:creationId xmlns:a16="http://schemas.microsoft.com/office/drawing/2014/main" id="{67C4B34E-32BE-8342-BF5D-688BB1FF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13" y="3776337"/>
            <a:ext cx="839755" cy="839755"/>
          </a:xfrm>
          <a:prstGeom prst="rect">
            <a:avLst/>
          </a:prstGeom>
        </p:spPr>
      </p:pic>
      <p:pic>
        <p:nvPicPr>
          <p:cNvPr id="84" name="Grafik 12">
            <a:extLst>
              <a:ext uri="{FF2B5EF4-FFF2-40B4-BE49-F238E27FC236}">
                <a16:creationId xmlns:a16="http://schemas.microsoft.com/office/drawing/2014/main" id="{99D63C50-D555-BC44-B656-9B84AE1234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8753089" y="2223267"/>
            <a:ext cx="1082180" cy="1083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3AC300-FDD3-F948-ABAA-01D9C0F00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631" y="5078511"/>
            <a:ext cx="940638" cy="881848"/>
          </a:xfrm>
          <a:prstGeom prst="rect">
            <a:avLst/>
          </a:prstGeom>
        </p:spPr>
      </p:pic>
      <p:pic>
        <p:nvPicPr>
          <p:cNvPr id="85" name="Grafik 17">
            <a:extLst>
              <a:ext uri="{FF2B5EF4-FFF2-40B4-BE49-F238E27FC236}">
                <a16:creationId xmlns:a16="http://schemas.microsoft.com/office/drawing/2014/main" id="{7E045719-478A-A64A-A031-30B1D56BC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63" y="4076323"/>
            <a:ext cx="1338693" cy="612452"/>
          </a:xfrm>
          <a:prstGeom prst="rect">
            <a:avLst/>
          </a:prstGeom>
        </p:spPr>
      </p:pic>
      <p:pic>
        <p:nvPicPr>
          <p:cNvPr id="86" name="Grafik 15">
            <a:extLst>
              <a:ext uri="{FF2B5EF4-FFF2-40B4-BE49-F238E27FC236}">
                <a16:creationId xmlns:a16="http://schemas.microsoft.com/office/drawing/2014/main" id="{626AE01F-475A-4F43-98B3-338B2D5A3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17" y="5113975"/>
            <a:ext cx="647206" cy="647206"/>
          </a:xfrm>
          <a:prstGeom prst="rect">
            <a:avLst/>
          </a:prstGeom>
        </p:spPr>
      </p:pic>
      <p:pic>
        <p:nvPicPr>
          <p:cNvPr id="87" name="Grafik 33">
            <a:extLst>
              <a:ext uri="{FF2B5EF4-FFF2-40B4-BE49-F238E27FC236}">
                <a16:creationId xmlns:a16="http://schemas.microsoft.com/office/drawing/2014/main" id="{956068E6-038B-9145-8E52-06A40C904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42" y="1987604"/>
            <a:ext cx="1103650" cy="640117"/>
          </a:xfrm>
          <a:prstGeom prst="rect">
            <a:avLst/>
          </a:prstGeom>
        </p:spPr>
      </p:pic>
      <p:pic>
        <p:nvPicPr>
          <p:cNvPr id="88" name="Grafik 35">
            <a:extLst>
              <a:ext uri="{FF2B5EF4-FFF2-40B4-BE49-F238E27FC236}">
                <a16:creationId xmlns:a16="http://schemas.microsoft.com/office/drawing/2014/main" id="{7C9257BD-4861-2041-B2DA-3B64B07133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38" y="5153812"/>
            <a:ext cx="697784" cy="567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5C4B4-A5CA-E04D-8FC5-A22C00FF5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39" y="2627721"/>
            <a:ext cx="1037806" cy="1075544"/>
          </a:xfrm>
          <a:prstGeom prst="rect">
            <a:avLst/>
          </a:prstGeom>
        </p:spPr>
      </p:pic>
      <p:pic>
        <p:nvPicPr>
          <p:cNvPr id="89" name="Graphic 8" descr="CallCenter">
            <a:extLst>
              <a:ext uri="{FF2B5EF4-FFF2-40B4-BE49-F238E27FC236}">
                <a16:creationId xmlns:a16="http://schemas.microsoft.com/office/drawing/2014/main" id="{D256E187-7A0D-1B41-A81B-10BD2A7F322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000" y="3774375"/>
            <a:ext cx="914400" cy="914400"/>
          </a:xfrm>
          <a:prstGeom prst="rect">
            <a:avLst/>
          </a:prstGeom>
        </p:spPr>
      </p:pic>
      <p:pic>
        <p:nvPicPr>
          <p:cNvPr id="90" name="Graphic 13" descr="ConfusedFaceSolid">
            <a:extLst>
              <a:ext uri="{FF2B5EF4-FFF2-40B4-BE49-F238E27FC236}">
                <a16:creationId xmlns:a16="http://schemas.microsoft.com/office/drawing/2014/main" id="{BD5B886E-E28D-574C-9960-D18F250D6F55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000" y="2454039"/>
            <a:ext cx="914400" cy="914400"/>
          </a:xfrm>
          <a:prstGeom prst="rect">
            <a:avLst/>
          </a:prstGeom>
        </p:spPr>
      </p:pic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37253FC6-8CD7-FF48-8580-AB062C83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 dirty="0"/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3676B8C8-7237-7948-AACD-824CC781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Säntis Group</a:t>
            </a:r>
          </a:p>
        </p:txBody>
      </p:sp>
      <p:pic>
        <p:nvPicPr>
          <p:cNvPr id="94" name="Graphic 14" descr="Dance">
            <a:extLst>
              <a:ext uri="{FF2B5EF4-FFF2-40B4-BE49-F238E27FC236}">
                <a16:creationId xmlns:a16="http://schemas.microsoft.com/office/drawing/2014/main" id="{278A79E6-D352-A043-BA99-0F1B17E1170D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22304" y="3254907"/>
            <a:ext cx="914400" cy="9144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100349C-91CE-224A-8BCE-1642EB19D4AA}"/>
              </a:ext>
            </a:extLst>
          </p:cNvPr>
          <p:cNvSpPr txBox="1"/>
          <p:nvPr/>
        </p:nvSpPr>
        <p:spPr>
          <a:xfrm>
            <a:off x="375238" y="3263284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AF8CAE-11BA-EA42-AB58-0084E9784242}"/>
              </a:ext>
            </a:extLst>
          </p:cNvPr>
          <p:cNvSpPr txBox="1"/>
          <p:nvPr/>
        </p:nvSpPr>
        <p:spPr>
          <a:xfrm>
            <a:off x="440606" y="4639378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0AB5DC-5F68-BE4E-B855-FE2B5AE9DEBC}"/>
              </a:ext>
            </a:extLst>
          </p:cNvPr>
          <p:cNvSpPr txBox="1"/>
          <p:nvPr/>
        </p:nvSpPr>
        <p:spPr>
          <a:xfrm>
            <a:off x="10830815" y="4088934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6D4088D-D424-BA4F-B879-D75E3DC68015}"/>
              </a:ext>
            </a:extLst>
          </p:cNvPr>
          <p:cNvCxnSpPr>
            <a:stCxn id="90" idx="3"/>
            <a:endCxn id="18" idx="1"/>
          </p:cNvCxnSpPr>
          <p:nvPr/>
        </p:nvCxnSpPr>
        <p:spPr>
          <a:xfrm>
            <a:off x="1295400" y="2911239"/>
            <a:ext cx="1454439" cy="2542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5" descr="Monitor">
            <a:extLst>
              <a:ext uri="{FF2B5EF4-FFF2-40B4-BE49-F238E27FC236}">
                <a16:creationId xmlns:a16="http://schemas.microsoft.com/office/drawing/2014/main" id="{EF9F095E-BB15-174E-8502-21023FEABB70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541" y="4100242"/>
            <a:ext cx="914400" cy="9144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98C11F2-1BC3-3047-B9A9-711437EF33FC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>
          <a:xfrm flipV="1">
            <a:off x="1295400" y="3165493"/>
            <a:ext cx="1454439" cy="10660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63F28E-8657-254C-A495-B4BD1E0F5DE9}"/>
              </a:ext>
            </a:extLst>
          </p:cNvPr>
          <p:cNvCxnSpPr>
            <a:cxnSpLocks/>
            <a:stCxn id="89" idx="3"/>
            <a:endCxn id="104" idx="1"/>
          </p:cNvCxnSpPr>
          <p:nvPr/>
        </p:nvCxnSpPr>
        <p:spPr>
          <a:xfrm>
            <a:off x="1295400" y="4231575"/>
            <a:ext cx="1546141" cy="325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8FEBF9-E7D1-0948-AE16-CB2F327D52EA}"/>
              </a:ext>
            </a:extLst>
          </p:cNvPr>
          <p:cNvCxnSpPr>
            <a:cxnSpLocks/>
            <a:stCxn id="90" idx="3"/>
            <a:endCxn id="104" idx="1"/>
          </p:cNvCxnSpPr>
          <p:nvPr/>
        </p:nvCxnSpPr>
        <p:spPr>
          <a:xfrm>
            <a:off x="1295400" y="2911239"/>
            <a:ext cx="1546141" cy="16462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0F2B43-9B11-414F-BB43-B495ADFFF5DA}"/>
              </a:ext>
            </a:extLst>
          </p:cNvPr>
          <p:cNvCxnSpPr>
            <a:cxnSpLocks/>
            <a:stCxn id="94" idx="1"/>
            <a:endCxn id="16" idx="3"/>
          </p:cNvCxnSpPr>
          <p:nvPr/>
        </p:nvCxnSpPr>
        <p:spPr>
          <a:xfrm flipH="1">
            <a:off x="9835269" y="3712107"/>
            <a:ext cx="1087035" cy="1807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1312C6-28DA-2243-A8F9-4600275CABA5}"/>
              </a:ext>
            </a:extLst>
          </p:cNvPr>
          <p:cNvCxnSpPr>
            <a:cxnSpLocks/>
            <a:stCxn id="18" idx="3"/>
            <a:endCxn id="85" idx="1"/>
          </p:cNvCxnSpPr>
          <p:nvPr/>
        </p:nvCxnSpPr>
        <p:spPr>
          <a:xfrm>
            <a:off x="3787645" y="3165493"/>
            <a:ext cx="1905018" cy="1217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661E8F3-34F3-AA41-AB24-23A2063DEC9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flipH="1">
            <a:off x="5481830" y="4688775"/>
            <a:ext cx="880180" cy="4650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C51C06-24EC-E444-ACB8-604A09325883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6362010" y="4688775"/>
            <a:ext cx="634410" cy="4252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344B4EB-6B6A-8446-A237-83390D66616A}"/>
              </a:ext>
            </a:extLst>
          </p:cNvPr>
          <p:cNvCxnSpPr>
            <a:cxnSpLocks/>
            <a:stCxn id="87" idx="1"/>
            <a:endCxn id="104" idx="3"/>
          </p:cNvCxnSpPr>
          <p:nvPr/>
        </p:nvCxnSpPr>
        <p:spPr>
          <a:xfrm flipH="1">
            <a:off x="3755941" y="2307663"/>
            <a:ext cx="1962601" cy="22497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A64AAE0-9506-EE4F-946D-7C3C54CA4ED5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9294179" y="3306458"/>
            <a:ext cx="23512" cy="469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44C615F-40E3-6946-8AA2-77A3EA729AD7}"/>
              </a:ext>
            </a:extLst>
          </p:cNvPr>
          <p:cNvCxnSpPr>
            <a:cxnSpLocks/>
            <a:stCxn id="94" idx="1"/>
            <a:endCxn id="83" idx="3"/>
          </p:cNvCxnSpPr>
          <p:nvPr/>
        </p:nvCxnSpPr>
        <p:spPr>
          <a:xfrm flipH="1">
            <a:off x="9737568" y="3712107"/>
            <a:ext cx="1184736" cy="4841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D259342-5FBA-9E4E-8002-7F81A8FA9114}"/>
              </a:ext>
            </a:extLst>
          </p:cNvPr>
          <p:cNvCxnSpPr>
            <a:cxnSpLocks/>
            <a:stCxn id="16" idx="0"/>
            <a:endCxn id="83" idx="2"/>
          </p:cNvCxnSpPr>
          <p:nvPr/>
        </p:nvCxnSpPr>
        <p:spPr>
          <a:xfrm flipH="1" flipV="1">
            <a:off x="9317691" y="4616092"/>
            <a:ext cx="47259" cy="4624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EA25FA2-7F3D-9043-9E31-35B5EC5576AA}"/>
              </a:ext>
            </a:extLst>
          </p:cNvPr>
          <p:cNvCxnSpPr>
            <a:cxnSpLocks/>
            <a:stCxn id="84" idx="1"/>
            <a:endCxn id="18" idx="3"/>
          </p:cNvCxnSpPr>
          <p:nvPr/>
        </p:nvCxnSpPr>
        <p:spPr>
          <a:xfrm flipH="1">
            <a:off x="3787645" y="2764863"/>
            <a:ext cx="4965444" cy="4006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9FEF038-3A56-6E4B-B882-12B454E316B5}"/>
              </a:ext>
            </a:extLst>
          </p:cNvPr>
          <p:cNvCxnSpPr>
            <a:cxnSpLocks/>
            <a:stCxn id="84" idx="1"/>
            <a:endCxn id="104" idx="3"/>
          </p:cNvCxnSpPr>
          <p:nvPr/>
        </p:nvCxnSpPr>
        <p:spPr>
          <a:xfrm flipH="1">
            <a:off x="3755941" y="2764863"/>
            <a:ext cx="4997148" cy="17925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Slide Number Placeholder 5">
            <a:extLst>
              <a:ext uri="{FF2B5EF4-FFF2-40B4-BE49-F238E27FC236}">
                <a16:creationId xmlns:a16="http://schemas.microsoft.com/office/drawing/2014/main" id="{D9AB4ADE-51C2-0C48-BAC4-6B00A464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7406F2-5FD5-9649-B5DF-002647BDB376}" type="slidenum">
              <a:rPr lang="en-US" smtClean="0"/>
              <a:t>5</a:t>
            </a:fld>
            <a:endParaRPr lang="en-US"/>
          </a:p>
        </p:txBody>
      </p:sp>
      <p:sp>
        <p:nvSpPr>
          <p:cNvPr id="211" name="Pentagon 210">
            <a:extLst>
              <a:ext uri="{FF2B5EF4-FFF2-40B4-BE49-F238E27FC236}">
                <a16:creationId xmlns:a16="http://schemas.microsoft.com/office/drawing/2014/main" id="{BB5EB5E0-68BC-F148-88D1-4BF6BF70C8FA}"/>
              </a:ext>
            </a:extLst>
          </p:cNvPr>
          <p:cNvSpPr/>
          <p:nvPr/>
        </p:nvSpPr>
        <p:spPr>
          <a:xfrm flipH="1">
            <a:off x="10230928" y="365125"/>
            <a:ext cx="1961070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174620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6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10230928" y="365125"/>
            <a:ext cx="1961070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Process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399D7-AFA7-444C-9DF4-B6B29D0C38B3}"/>
              </a:ext>
            </a:extLst>
          </p:cNvPr>
          <p:cNvSpPr/>
          <p:nvPr/>
        </p:nvSpPr>
        <p:spPr>
          <a:xfrm>
            <a:off x="465826" y="1690688"/>
            <a:ext cx="264790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Issue Creation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1E57F-6317-B947-AF5D-FCF17568DDA9}"/>
              </a:ext>
            </a:extLst>
          </p:cNvPr>
          <p:cNvSpPr/>
          <p:nvPr/>
        </p:nvSpPr>
        <p:spPr>
          <a:xfrm>
            <a:off x="3252677" y="1690688"/>
            <a:ext cx="264790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Issue Identification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9604-4D73-8B4E-A045-099E28C5B6FD}"/>
              </a:ext>
            </a:extLst>
          </p:cNvPr>
          <p:cNvSpPr/>
          <p:nvPr/>
        </p:nvSpPr>
        <p:spPr>
          <a:xfrm>
            <a:off x="6039528" y="1690688"/>
            <a:ext cx="264790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Issue Diagnosis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64461-48BF-B342-A75B-5E0B15C17AB5}"/>
              </a:ext>
            </a:extLst>
          </p:cNvPr>
          <p:cNvSpPr/>
          <p:nvPr/>
        </p:nvSpPr>
        <p:spPr>
          <a:xfrm>
            <a:off x="8861075" y="1690688"/>
            <a:ext cx="264790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Issue Resolution</a:t>
            </a:r>
          </a:p>
        </p:txBody>
      </p:sp>
      <p:pic>
        <p:nvPicPr>
          <p:cNvPr id="14" name="Graphic 4" descr="Gears">
            <a:extLst>
              <a:ext uri="{FF2B5EF4-FFF2-40B4-BE49-F238E27FC236}">
                <a16:creationId xmlns:a16="http://schemas.microsoft.com/office/drawing/2014/main" id="{618F3E16-37C9-A545-BE0C-5E921B470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166" y="1827733"/>
            <a:ext cx="790852" cy="790852"/>
          </a:xfrm>
          <a:prstGeom prst="rect">
            <a:avLst/>
          </a:prstGeom>
        </p:spPr>
      </p:pic>
      <p:pic>
        <p:nvPicPr>
          <p:cNvPr id="15" name="Graphic 5" descr="Lightbulb">
            <a:extLst>
              <a:ext uri="{FF2B5EF4-FFF2-40B4-BE49-F238E27FC236}">
                <a16:creationId xmlns:a16="http://schemas.microsoft.com/office/drawing/2014/main" id="{C11B3A83-9E83-7F4C-AC22-8765239E4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718" y="1837991"/>
            <a:ext cx="732433" cy="732433"/>
          </a:xfrm>
          <a:prstGeom prst="rect">
            <a:avLst/>
          </a:prstGeom>
        </p:spPr>
      </p:pic>
      <p:pic>
        <p:nvPicPr>
          <p:cNvPr id="17" name="Graphic 7" descr="Send">
            <a:extLst>
              <a:ext uri="{FF2B5EF4-FFF2-40B4-BE49-F238E27FC236}">
                <a16:creationId xmlns:a16="http://schemas.microsoft.com/office/drawing/2014/main" id="{CAB7C21B-01F1-C845-8A31-C5689DBFD0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768" y="1867171"/>
            <a:ext cx="723371" cy="723371"/>
          </a:xfrm>
          <a:prstGeom prst="rect">
            <a:avLst/>
          </a:prstGeom>
        </p:spPr>
      </p:pic>
      <p:pic>
        <p:nvPicPr>
          <p:cNvPr id="19" name="Graphic 9" descr="MagnifyingGlass">
            <a:extLst>
              <a:ext uri="{FF2B5EF4-FFF2-40B4-BE49-F238E27FC236}">
                <a16:creationId xmlns:a16="http://schemas.microsoft.com/office/drawing/2014/main" id="{863B8B47-AF0D-7C40-B2B2-090361BBAD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068" y="1883483"/>
            <a:ext cx="615163" cy="6151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952812-7335-8247-B768-E3B1686EFEB5}"/>
              </a:ext>
            </a:extLst>
          </p:cNvPr>
          <p:cNvSpPr/>
          <p:nvPr/>
        </p:nvSpPr>
        <p:spPr>
          <a:xfrm>
            <a:off x="465826" y="2691442"/>
            <a:ext cx="2647909" cy="3347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742F7-B872-C341-914C-C5B0C45454C1}"/>
              </a:ext>
            </a:extLst>
          </p:cNvPr>
          <p:cNvSpPr/>
          <p:nvPr/>
        </p:nvSpPr>
        <p:spPr>
          <a:xfrm>
            <a:off x="3252676" y="2695096"/>
            <a:ext cx="2647909" cy="3347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24C8BA-46DA-FF4C-BF87-57050E82B549}"/>
              </a:ext>
            </a:extLst>
          </p:cNvPr>
          <p:cNvSpPr/>
          <p:nvPr/>
        </p:nvSpPr>
        <p:spPr>
          <a:xfrm>
            <a:off x="6039528" y="2691442"/>
            <a:ext cx="2647909" cy="3347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DF125C-940E-5647-AA61-05254A1A456C}"/>
              </a:ext>
            </a:extLst>
          </p:cNvPr>
          <p:cNvSpPr/>
          <p:nvPr/>
        </p:nvSpPr>
        <p:spPr>
          <a:xfrm>
            <a:off x="8861075" y="2691441"/>
            <a:ext cx="2647909" cy="3347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7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9540814" y="365125"/>
            <a:ext cx="2651185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Big Picture</a:t>
            </a:r>
          </a:p>
        </p:txBody>
      </p:sp>
      <p:pic>
        <p:nvPicPr>
          <p:cNvPr id="14" name="Graphic 4" descr="Gears">
            <a:extLst>
              <a:ext uri="{FF2B5EF4-FFF2-40B4-BE49-F238E27FC236}">
                <a16:creationId xmlns:a16="http://schemas.microsoft.com/office/drawing/2014/main" id="{618F3E16-37C9-A545-BE0C-5E921B470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20" y="4252774"/>
            <a:ext cx="790852" cy="790852"/>
          </a:xfrm>
          <a:prstGeom prst="rect">
            <a:avLst/>
          </a:prstGeom>
        </p:spPr>
      </p:pic>
      <p:pic>
        <p:nvPicPr>
          <p:cNvPr id="15" name="Graphic 5" descr="Lightbulb">
            <a:extLst>
              <a:ext uri="{FF2B5EF4-FFF2-40B4-BE49-F238E27FC236}">
                <a16:creationId xmlns:a16="http://schemas.microsoft.com/office/drawing/2014/main" id="{C11B3A83-9E83-7F4C-AC22-8765239E4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939" y="5482642"/>
            <a:ext cx="732433" cy="732433"/>
          </a:xfrm>
          <a:prstGeom prst="rect">
            <a:avLst/>
          </a:prstGeom>
        </p:spPr>
      </p:pic>
      <p:pic>
        <p:nvPicPr>
          <p:cNvPr id="17" name="Graphic 7" descr="Send">
            <a:extLst>
              <a:ext uri="{FF2B5EF4-FFF2-40B4-BE49-F238E27FC236}">
                <a16:creationId xmlns:a16="http://schemas.microsoft.com/office/drawing/2014/main" id="{CAB7C21B-01F1-C845-8A31-C5689DBFD0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824" y="1835077"/>
            <a:ext cx="723371" cy="723371"/>
          </a:xfrm>
          <a:prstGeom prst="rect">
            <a:avLst/>
          </a:prstGeom>
        </p:spPr>
      </p:pic>
      <p:pic>
        <p:nvPicPr>
          <p:cNvPr id="19" name="Graphic 9" descr="MagnifyingGlass">
            <a:extLst>
              <a:ext uri="{FF2B5EF4-FFF2-40B4-BE49-F238E27FC236}">
                <a16:creationId xmlns:a16="http://schemas.microsoft.com/office/drawing/2014/main" id="{863B8B47-AF0D-7C40-B2B2-090361BBAD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032" y="3118674"/>
            <a:ext cx="615163" cy="615163"/>
          </a:xfrm>
          <a:prstGeom prst="rect">
            <a:avLst/>
          </a:prstGeom>
        </p:spPr>
      </p:pic>
      <p:sp>
        <p:nvSpPr>
          <p:cNvPr id="21" name="Rechteck 49">
            <a:extLst>
              <a:ext uri="{FF2B5EF4-FFF2-40B4-BE49-F238E27FC236}">
                <a16:creationId xmlns:a16="http://schemas.microsoft.com/office/drawing/2014/main" id="{902EE9DF-8FB2-2846-A9F9-8A50D3AC826E}"/>
              </a:ext>
            </a:extLst>
          </p:cNvPr>
          <p:cNvSpPr/>
          <p:nvPr/>
        </p:nvSpPr>
        <p:spPr>
          <a:xfrm>
            <a:off x="10116797" y="157984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3" name="Rechteck 45">
            <a:extLst>
              <a:ext uri="{FF2B5EF4-FFF2-40B4-BE49-F238E27FC236}">
                <a16:creationId xmlns:a16="http://schemas.microsoft.com/office/drawing/2014/main" id="{981E3467-EA71-3E4A-8380-74935F95CA92}"/>
              </a:ext>
            </a:extLst>
          </p:cNvPr>
          <p:cNvSpPr/>
          <p:nvPr/>
        </p:nvSpPr>
        <p:spPr>
          <a:xfrm>
            <a:off x="3953495" y="225825"/>
            <a:ext cx="1641062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2">
            <a:extLst>
              <a:ext uri="{FF2B5EF4-FFF2-40B4-BE49-F238E27FC236}">
                <a16:creationId xmlns:a16="http://schemas.microsoft.com/office/drawing/2014/main" id="{1D528957-23A6-8D46-B3F2-F0E3785879F0}"/>
              </a:ext>
            </a:extLst>
          </p:cNvPr>
          <p:cNvSpPr/>
          <p:nvPr/>
        </p:nvSpPr>
        <p:spPr>
          <a:xfrm>
            <a:off x="2614804" y="2492297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18">
            <a:extLst>
              <a:ext uri="{FF2B5EF4-FFF2-40B4-BE49-F238E27FC236}">
                <a16:creationId xmlns:a16="http://schemas.microsoft.com/office/drawing/2014/main" id="{0DA6564D-6B2B-0542-BDC2-E070E9F241D3}"/>
              </a:ext>
            </a:extLst>
          </p:cNvPr>
          <p:cNvSpPr/>
          <p:nvPr/>
        </p:nvSpPr>
        <p:spPr>
          <a:xfrm>
            <a:off x="334650" y="324374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13">
            <a:extLst>
              <a:ext uri="{FF2B5EF4-FFF2-40B4-BE49-F238E27FC236}">
                <a16:creationId xmlns:a16="http://schemas.microsoft.com/office/drawing/2014/main" id="{2CA8BF3F-74EA-FE4F-A542-4A66DF5A1DAF}"/>
              </a:ext>
            </a:extLst>
          </p:cNvPr>
          <p:cNvSpPr/>
          <p:nvPr/>
        </p:nvSpPr>
        <p:spPr>
          <a:xfrm>
            <a:off x="7358341" y="2510028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BA6B9C57-3A7C-BB4A-B89D-C2B26B6C92A5}"/>
              </a:ext>
            </a:extLst>
          </p:cNvPr>
          <p:cNvSpPr/>
          <p:nvPr/>
        </p:nvSpPr>
        <p:spPr>
          <a:xfrm>
            <a:off x="6257098" y="12558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fik 6">
            <a:extLst>
              <a:ext uri="{FF2B5EF4-FFF2-40B4-BE49-F238E27FC236}">
                <a16:creationId xmlns:a16="http://schemas.microsoft.com/office/drawing/2014/main" id="{414F2501-0CA7-5448-AF75-F91BCFB48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0209" y="606795"/>
            <a:ext cx="839755" cy="839755"/>
          </a:xfrm>
          <a:prstGeom prst="rect">
            <a:avLst/>
          </a:prstGeom>
        </p:spPr>
      </p:pic>
      <p:sp>
        <p:nvSpPr>
          <p:cNvPr id="29" name="Textfeld 9">
            <a:extLst>
              <a:ext uri="{FF2B5EF4-FFF2-40B4-BE49-F238E27FC236}">
                <a16:creationId xmlns:a16="http://schemas.microsoft.com/office/drawing/2014/main" id="{ED05AA00-BBE6-7447-A078-AEF81179200B}"/>
              </a:ext>
            </a:extLst>
          </p:cNvPr>
          <p:cNvSpPr txBox="1"/>
          <p:nvPr/>
        </p:nvSpPr>
        <p:spPr>
          <a:xfrm>
            <a:off x="6483600" y="1424620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>
                <a:solidFill>
                  <a:schemeClr val="accent1"/>
                </a:solidFill>
              </a:rPr>
              <a:t>Repo</a:t>
            </a:r>
            <a:r>
              <a:rPr lang="de-CH" sz="1400" i="1" dirty="0">
                <a:solidFill>
                  <a:schemeClr val="accent1"/>
                </a:solidFill>
              </a:rPr>
              <a:t>: </a:t>
            </a:r>
            <a:r>
              <a:rPr lang="de-CH" sz="1400" i="1" dirty="0" err="1">
                <a:solidFill>
                  <a:schemeClr val="accent1"/>
                </a:solidFill>
              </a:rPr>
              <a:t>digipb-saentis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30" name="Textfeld 10">
            <a:extLst>
              <a:ext uri="{FF2B5EF4-FFF2-40B4-BE49-F238E27FC236}">
                <a16:creationId xmlns:a16="http://schemas.microsoft.com/office/drawing/2014/main" id="{5B91E0E8-8C9F-1D48-B51A-F1B4DCAA2519}"/>
              </a:ext>
            </a:extLst>
          </p:cNvPr>
          <p:cNvSpPr txBox="1"/>
          <p:nvPr/>
        </p:nvSpPr>
        <p:spPr>
          <a:xfrm>
            <a:off x="6257098" y="20506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pic>
        <p:nvPicPr>
          <p:cNvPr id="33" name="Grafik 12">
            <a:extLst>
              <a:ext uri="{FF2B5EF4-FFF2-40B4-BE49-F238E27FC236}">
                <a16:creationId xmlns:a16="http://schemas.microsoft.com/office/drawing/2014/main" id="{6AD89C0D-B3B3-1742-BB4C-9463D82BD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7626045" y="2900173"/>
            <a:ext cx="1082180" cy="1083191"/>
          </a:xfrm>
          <a:prstGeom prst="rect">
            <a:avLst/>
          </a:prstGeom>
        </p:spPr>
      </p:pic>
      <p:pic>
        <p:nvPicPr>
          <p:cNvPr id="34" name="Grafik 15">
            <a:extLst>
              <a:ext uri="{FF2B5EF4-FFF2-40B4-BE49-F238E27FC236}">
                <a16:creationId xmlns:a16="http://schemas.microsoft.com/office/drawing/2014/main" id="{6D1F752B-9C77-E846-A724-1193DEFA4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1" y="918748"/>
            <a:ext cx="647206" cy="647206"/>
          </a:xfrm>
          <a:prstGeom prst="rect">
            <a:avLst/>
          </a:prstGeom>
        </p:spPr>
      </p:pic>
      <p:pic>
        <p:nvPicPr>
          <p:cNvPr id="35" name="Grafik 17">
            <a:extLst>
              <a:ext uri="{FF2B5EF4-FFF2-40B4-BE49-F238E27FC236}">
                <a16:creationId xmlns:a16="http://schemas.microsoft.com/office/drawing/2014/main" id="{4FC4DFFB-3104-3342-8D20-AE5D8BF13E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2" y="3016930"/>
            <a:ext cx="1338693" cy="612452"/>
          </a:xfrm>
          <a:prstGeom prst="rect">
            <a:avLst/>
          </a:prstGeom>
        </p:spPr>
      </p:pic>
      <p:sp>
        <p:nvSpPr>
          <p:cNvPr id="36" name="Textfeld 20">
            <a:extLst>
              <a:ext uri="{FF2B5EF4-FFF2-40B4-BE49-F238E27FC236}">
                <a16:creationId xmlns:a16="http://schemas.microsoft.com/office/drawing/2014/main" id="{4CDE0495-DDB4-2C45-9420-DDB3249C6A67}"/>
              </a:ext>
            </a:extLst>
          </p:cNvPr>
          <p:cNvSpPr txBox="1"/>
          <p:nvPr/>
        </p:nvSpPr>
        <p:spPr>
          <a:xfrm>
            <a:off x="318079" y="1544972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37" name="Textfeld 21">
            <a:extLst>
              <a:ext uri="{FF2B5EF4-FFF2-40B4-BE49-F238E27FC236}">
                <a16:creationId xmlns:a16="http://schemas.microsoft.com/office/drawing/2014/main" id="{9A04597A-B8F2-A744-B2DE-B686F2FB839C}"/>
              </a:ext>
            </a:extLst>
          </p:cNvPr>
          <p:cNvSpPr txBox="1"/>
          <p:nvPr/>
        </p:nvSpPr>
        <p:spPr>
          <a:xfrm>
            <a:off x="497954" y="449705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Provider: </a:t>
            </a:r>
            <a:r>
              <a:rPr lang="de-CH" sz="1400" dirty="0" err="1"/>
              <a:t>GMail</a:t>
            </a:r>
            <a:endParaRPr lang="en-GB" sz="1400" dirty="0"/>
          </a:p>
        </p:txBody>
      </p:sp>
      <p:sp>
        <p:nvSpPr>
          <p:cNvPr id="38" name="Textfeld 24">
            <a:extLst>
              <a:ext uri="{FF2B5EF4-FFF2-40B4-BE49-F238E27FC236}">
                <a16:creationId xmlns:a16="http://schemas.microsoft.com/office/drawing/2014/main" id="{53AA7BA7-6302-3546-ABC3-60B33A86CF67}"/>
              </a:ext>
            </a:extLst>
          </p:cNvPr>
          <p:cNvSpPr txBox="1"/>
          <p:nvPr/>
        </p:nvSpPr>
        <p:spPr>
          <a:xfrm>
            <a:off x="2595346" y="3681769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accent1"/>
                </a:solidFill>
              </a:rPr>
              <a:t>User:</a:t>
            </a: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39" name="Textfeld 25">
            <a:extLst>
              <a:ext uri="{FF2B5EF4-FFF2-40B4-BE49-F238E27FC236}">
                <a16:creationId xmlns:a16="http://schemas.microsoft.com/office/drawing/2014/main" id="{5D904693-E995-C94F-8332-0918E6E755C7}"/>
              </a:ext>
            </a:extLst>
          </p:cNvPr>
          <p:cNvSpPr txBox="1"/>
          <p:nvPr/>
        </p:nvSpPr>
        <p:spPr>
          <a:xfrm>
            <a:off x="2778108" y="2617628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Parser: </a:t>
            </a:r>
            <a:r>
              <a:rPr lang="de-CH" sz="1400" dirty="0" err="1"/>
              <a:t>zapier</a:t>
            </a:r>
            <a:endParaRPr lang="en-GB" sz="1400" dirty="0"/>
          </a:p>
        </p:txBody>
      </p:sp>
      <p:sp>
        <p:nvSpPr>
          <p:cNvPr id="40" name="Textfeld 26">
            <a:extLst>
              <a:ext uri="{FF2B5EF4-FFF2-40B4-BE49-F238E27FC236}">
                <a16:creationId xmlns:a16="http://schemas.microsoft.com/office/drawing/2014/main" id="{ABC4F8AD-6CA2-AE4A-AD7B-E494900A4FB7}"/>
              </a:ext>
            </a:extLst>
          </p:cNvPr>
          <p:cNvSpPr txBox="1"/>
          <p:nvPr/>
        </p:nvSpPr>
        <p:spPr>
          <a:xfrm>
            <a:off x="7450394" y="4024548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App: </a:t>
            </a:r>
            <a:r>
              <a:rPr lang="en-GB" sz="1400" i="1" dirty="0" err="1">
                <a:solidFill>
                  <a:schemeClr val="accent1"/>
                </a:solidFill>
              </a:rPr>
              <a:t>saentisincident</a:t>
            </a:r>
            <a:r>
              <a:rPr lang="en-GB" sz="14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779BF90D-51C8-AD4E-A6FA-A21660AB9EBE}"/>
              </a:ext>
            </a:extLst>
          </p:cNvPr>
          <p:cNvSpPr txBox="1"/>
          <p:nvPr/>
        </p:nvSpPr>
        <p:spPr>
          <a:xfrm>
            <a:off x="7539581" y="2551212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pic>
        <p:nvPicPr>
          <p:cNvPr id="42" name="Grafik 33">
            <a:extLst>
              <a:ext uri="{FF2B5EF4-FFF2-40B4-BE49-F238E27FC236}">
                <a16:creationId xmlns:a16="http://schemas.microsoft.com/office/drawing/2014/main" id="{1BBE1A89-2D9D-C141-86B2-35FD561CC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5" y="2191528"/>
            <a:ext cx="1103650" cy="640117"/>
          </a:xfrm>
          <a:prstGeom prst="rect">
            <a:avLst/>
          </a:prstGeom>
        </p:spPr>
      </p:pic>
      <p:pic>
        <p:nvPicPr>
          <p:cNvPr id="43" name="Grafik 35">
            <a:extLst>
              <a:ext uri="{FF2B5EF4-FFF2-40B4-BE49-F238E27FC236}">
                <a16:creationId xmlns:a16="http://schemas.microsoft.com/office/drawing/2014/main" id="{1B0DF168-BE57-9048-AE78-9026974A99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35" y="764636"/>
            <a:ext cx="697784" cy="567531"/>
          </a:xfrm>
          <a:prstGeom prst="rect">
            <a:avLst/>
          </a:prstGeom>
        </p:spPr>
      </p:pic>
      <p:sp>
        <p:nvSpPr>
          <p:cNvPr id="44" name="Rechteck 36">
            <a:extLst>
              <a:ext uri="{FF2B5EF4-FFF2-40B4-BE49-F238E27FC236}">
                <a16:creationId xmlns:a16="http://schemas.microsoft.com/office/drawing/2014/main" id="{27429516-6FB4-C34F-901C-66D3B5880EFC}"/>
              </a:ext>
            </a:extLst>
          </p:cNvPr>
          <p:cNvSpPr/>
          <p:nvPr/>
        </p:nvSpPr>
        <p:spPr>
          <a:xfrm>
            <a:off x="1458479" y="490213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Grafik 37">
            <a:extLst>
              <a:ext uri="{FF2B5EF4-FFF2-40B4-BE49-F238E27FC236}">
                <a16:creationId xmlns:a16="http://schemas.microsoft.com/office/drawing/2014/main" id="{9CE4BA8A-62E9-DA40-823E-DDBAF47719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590" y="5383345"/>
            <a:ext cx="839755" cy="839755"/>
          </a:xfrm>
          <a:prstGeom prst="rect">
            <a:avLst/>
          </a:prstGeom>
        </p:spPr>
      </p:pic>
      <p:sp>
        <p:nvSpPr>
          <p:cNvPr id="46" name="Textfeld 38">
            <a:extLst>
              <a:ext uri="{FF2B5EF4-FFF2-40B4-BE49-F238E27FC236}">
                <a16:creationId xmlns:a16="http://schemas.microsoft.com/office/drawing/2014/main" id="{15F26BF2-BA61-6942-894F-014988C9E93F}"/>
              </a:ext>
            </a:extLst>
          </p:cNvPr>
          <p:cNvSpPr txBox="1"/>
          <p:nvPr/>
        </p:nvSpPr>
        <p:spPr>
          <a:xfrm>
            <a:off x="1566963" y="6201170"/>
            <a:ext cx="189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i="1" dirty="0" err="1">
                <a:solidFill>
                  <a:schemeClr val="accent1"/>
                </a:solidFill>
              </a:rPr>
              <a:t>Repo</a:t>
            </a:r>
            <a:r>
              <a:rPr lang="de-CH" sz="1200" i="1" dirty="0">
                <a:solidFill>
                  <a:schemeClr val="accent1"/>
                </a:solidFill>
              </a:rPr>
              <a:t>: digidigibp-saentis-2</a:t>
            </a:r>
            <a:endParaRPr lang="en-GB" sz="1200" i="1" dirty="0">
              <a:solidFill>
                <a:schemeClr val="accent1"/>
              </a:solidFill>
            </a:endParaRPr>
          </a:p>
        </p:txBody>
      </p:sp>
      <p:sp>
        <p:nvSpPr>
          <p:cNvPr id="47" name="Textfeld 39">
            <a:extLst>
              <a:ext uri="{FF2B5EF4-FFF2-40B4-BE49-F238E27FC236}">
                <a16:creationId xmlns:a16="http://schemas.microsoft.com/office/drawing/2014/main" id="{E51D9488-D4DB-2C44-92FE-1AF3D0E10B01}"/>
              </a:ext>
            </a:extLst>
          </p:cNvPr>
          <p:cNvSpPr txBox="1"/>
          <p:nvPr/>
        </p:nvSpPr>
        <p:spPr>
          <a:xfrm>
            <a:off x="1458479" y="498161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sp>
        <p:nvSpPr>
          <p:cNvPr id="48" name="Rechteck 40">
            <a:extLst>
              <a:ext uri="{FF2B5EF4-FFF2-40B4-BE49-F238E27FC236}">
                <a16:creationId xmlns:a16="http://schemas.microsoft.com/office/drawing/2014/main" id="{33AC56B2-3392-2448-81EB-1861524D4D53}"/>
              </a:ext>
            </a:extLst>
          </p:cNvPr>
          <p:cNvSpPr/>
          <p:nvPr/>
        </p:nvSpPr>
        <p:spPr>
          <a:xfrm>
            <a:off x="4829492" y="464298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49" name="Grafik 41">
            <a:extLst>
              <a:ext uri="{FF2B5EF4-FFF2-40B4-BE49-F238E27FC236}">
                <a16:creationId xmlns:a16="http://schemas.microsoft.com/office/drawing/2014/main" id="{3CBAFBC1-5D05-1C4C-A1CB-7AF2AFEACB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5097196" y="5033131"/>
            <a:ext cx="1082180" cy="1083191"/>
          </a:xfrm>
          <a:prstGeom prst="rect">
            <a:avLst/>
          </a:prstGeom>
        </p:spPr>
      </p:pic>
      <p:sp>
        <p:nvSpPr>
          <p:cNvPr id="50" name="Textfeld 42">
            <a:extLst>
              <a:ext uri="{FF2B5EF4-FFF2-40B4-BE49-F238E27FC236}">
                <a16:creationId xmlns:a16="http://schemas.microsoft.com/office/drawing/2014/main" id="{2594E706-31B1-0443-93CA-6BCDA1839C3A}"/>
              </a:ext>
            </a:extLst>
          </p:cNvPr>
          <p:cNvSpPr txBox="1"/>
          <p:nvPr/>
        </p:nvSpPr>
        <p:spPr>
          <a:xfrm>
            <a:off x="4921545" y="6157506"/>
            <a:ext cx="17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</a:rPr>
              <a:t>App: </a:t>
            </a:r>
            <a:r>
              <a:rPr lang="en-GB" sz="1200" i="1" dirty="0" err="1">
                <a:solidFill>
                  <a:schemeClr val="accent1"/>
                </a:solidFill>
              </a:rPr>
              <a:t>saentisincident-php</a:t>
            </a:r>
            <a:r>
              <a:rPr lang="en-GB" sz="12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1" name="Textfeld 43">
            <a:extLst>
              <a:ext uri="{FF2B5EF4-FFF2-40B4-BE49-F238E27FC236}">
                <a16:creationId xmlns:a16="http://schemas.microsoft.com/office/drawing/2014/main" id="{F31E6572-D7AA-C540-84A4-B289DBC96658}"/>
              </a:ext>
            </a:extLst>
          </p:cNvPr>
          <p:cNvSpPr txBox="1"/>
          <p:nvPr/>
        </p:nvSpPr>
        <p:spPr>
          <a:xfrm>
            <a:off x="5010732" y="468417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sp>
        <p:nvSpPr>
          <p:cNvPr id="52" name="Pfeil: nach rechts 44">
            <a:extLst>
              <a:ext uri="{FF2B5EF4-FFF2-40B4-BE49-F238E27FC236}">
                <a16:creationId xmlns:a16="http://schemas.microsoft.com/office/drawing/2014/main" id="{06827A94-98E3-F545-A0B7-4F449C20E1F5}"/>
              </a:ext>
            </a:extLst>
          </p:cNvPr>
          <p:cNvSpPr/>
          <p:nvPr/>
        </p:nvSpPr>
        <p:spPr>
          <a:xfrm>
            <a:off x="3651069" y="557472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feld 47">
            <a:extLst>
              <a:ext uri="{FF2B5EF4-FFF2-40B4-BE49-F238E27FC236}">
                <a16:creationId xmlns:a16="http://schemas.microsoft.com/office/drawing/2014/main" id="{503D32AA-F04F-A44C-BBFB-184992C69DBA}"/>
              </a:ext>
            </a:extLst>
          </p:cNvPr>
          <p:cNvSpPr txBox="1"/>
          <p:nvPr/>
        </p:nvSpPr>
        <p:spPr>
          <a:xfrm>
            <a:off x="4116799" y="351156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Twitter Account</a:t>
            </a:r>
            <a:endParaRPr lang="en-GB" sz="1400" dirty="0"/>
          </a:p>
        </p:txBody>
      </p:sp>
      <p:sp>
        <p:nvSpPr>
          <p:cNvPr id="54" name="Textfeld 48">
            <a:extLst>
              <a:ext uri="{FF2B5EF4-FFF2-40B4-BE49-F238E27FC236}">
                <a16:creationId xmlns:a16="http://schemas.microsoft.com/office/drawing/2014/main" id="{BFD43BCA-7874-E24E-AF56-22F8CC54537D}"/>
              </a:ext>
            </a:extLst>
          </p:cNvPr>
          <p:cNvSpPr txBox="1"/>
          <p:nvPr/>
        </p:nvSpPr>
        <p:spPr>
          <a:xfrm>
            <a:off x="3953495" y="1437870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dirty="0">
                <a:hlinkClick r:id="rId17"/>
              </a:rPr>
              <a:t>@</a:t>
            </a:r>
            <a:r>
              <a:rPr lang="en-GB" sz="1200" b="1" dirty="0" err="1">
                <a:hlinkClick r:id="rId17"/>
              </a:rPr>
              <a:t>saentisgroupinc</a:t>
            </a:r>
            <a:endParaRPr lang="en-GB" sz="1200" b="1" dirty="0"/>
          </a:p>
        </p:txBody>
      </p:sp>
      <p:sp>
        <p:nvSpPr>
          <p:cNvPr id="55" name="Textfeld 51">
            <a:extLst>
              <a:ext uri="{FF2B5EF4-FFF2-40B4-BE49-F238E27FC236}">
                <a16:creationId xmlns:a16="http://schemas.microsoft.com/office/drawing/2014/main" id="{12154CAA-B506-5E40-BCB8-87E0FC77E6DC}"/>
              </a:ext>
            </a:extLst>
          </p:cNvPr>
          <p:cNvSpPr txBox="1"/>
          <p:nvPr/>
        </p:nvSpPr>
        <p:spPr>
          <a:xfrm>
            <a:off x="10208850" y="3094366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User: ???</a:t>
            </a:r>
          </a:p>
        </p:txBody>
      </p:sp>
      <p:sp>
        <p:nvSpPr>
          <p:cNvPr id="56" name="Textfeld 52">
            <a:extLst>
              <a:ext uri="{FF2B5EF4-FFF2-40B4-BE49-F238E27FC236}">
                <a16:creationId xmlns:a16="http://schemas.microsoft.com/office/drawing/2014/main" id="{691D6182-6136-3349-84A2-88DB3A55E4F3}"/>
              </a:ext>
            </a:extLst>
          </p:cNvPr>
          <p:cNvSpPr txBox="1"/>
          <p:nvPr/>
        </p:nvSpPr>
        <p:spPr>
          <a:xfrm>
            <a:off x="10298037" y="162103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Reporting</a:t>
            </a:r>
            <a:endParaRPr lang="en-GB" sz="1400" dirty="0"/>
          </a:p>
        </p:txBody>
      </p:sp>
      <p:sp>
        <p:nvSpPr>
          <p:cNvPr id="57" name="Textfeld 53">
            <a:extLst>
              <a:ext uri="{FF2B5EF4-FFF2-40B4-BE49-F238E27FC236}">
                <a16:creationId xmlns:a16="http://schemas.microsoft.com/office/drawing/2014/main" id="{D740F504-88AB-314C-981A-E822E883C5DB}"/>
              </a:ext>
            </a:extLst>
          </p:cNvPr>
          <p:cNvSpPr txBox="1"/>
          <p:nvPr/>
        </p:nvSpPr>
        <p:spPr>
          <a:xfrm>
            <a:off x="3729928" y="5276823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58" name="Pfeil: nach rechts 54">
            <a:extLst>
              <a:ext uri="{FF2B5EF4-FFF2-40B4-BE49-F238E27FC236}">
                <a16:creationId xmlns:a16="http://schemas.microsoft.com/office/drawing/2014/main" id="{F33E1348-3C8B-A740-AEFF-A3F1EB3A8E16}"/>
              </a:ext>
            </a:extLst>
          </p:cNvPr>
          <p:cNvSpPr/>
          <p:nvPr/>
        </p:nvSpPr>
        <p:spPr>
          <a:xfrm rot="19219953">
            <a:off x="6673798" y="5106859"/>
            <a:ext cx="1522423" cy="191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feld 55">
            <a:extLst>
              <a:ext uri="{FF2B5EF4-FFF2-40B4-BE49-F238E27FC236}">
                <a16:creationId xmlns:a16="http://schemas.microsoft.com/office/drawing/2014/main" id="{F60DB42F-4AF5-5A4E-BD08-F683E86A133E}"/>
              </a:ext>
            </a:extLst>
          </p:cNvPr>
          <p:cNvSpPr txBox="1"/>
          <p:nvPr/>
        </p:nvSpPr>
        <p:spPr>
          <a:xfrm rot="19385529">
            <a:off x="6904324" y="4860250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0" name="Pfeil: nach rechts 56">
            <a:extLst>
              <a:ext uri="{FF2B5EF4-FFF2-40B4-BE49-F238E27FC236}">
                <a16:creationId xmlns:a16="http://schemas.microsoft.com/office/drawing/2014/main" id="{ABD4E201-D747-074B-A953-FD2B0439B4E8}"/>
              </a:ext>
            </a:extLst>
          </p:cNvPr>
          <p:cNvSpPr/>
          <p:nvPr/>
        </p:nvSpPr>
        <p:spPr>
          <a:xfrm rot="10800000">
            <a:off x="9227637" y="3402143"/>
            <a:ext cx="822374" cy="14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feld 57">
            <a:extLst>
              <a:ext uri="{FF2B5EF4-FFF2-40B4-BE49-F238E27FC236}">
                <a16:creationId xmlns:a16="http://schemas.microsoft.com/office/drawing/2014/main" id="{E7D6F45D-9EF4-534B-935E-E39857A69668}"/>
              </a:ext>
            </a:extLst>
          </p:cNvPr>
          <p:cNvSpPr txBox="1"/>
          <p:nvPr/>
        </p:nvSpPr>
        <p:spPr>
          <a:xfrm>
            <a:off x="9344679" y="2998174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SQL</a:t>
            </a:r>
            <a:endParaRPr lang="en-GB" dirty="0"/>
          </a:p>
        </p:txBody>
      </p:sp>
      <p:sp>
        <p:nvSpPr>
          <p:cNvPr id="62" name="Pfeil: nach rechts 58">
            <a:extLst>
              <a:ext uri="{FF2B5EF4-FFF2-40B4-BE49-F238E27FC236}">
                <a16:creationId xmlns:a16="http://schemas.microsoft.com/office/drawing/2014/main" id="{47C07AA7-7C89-B042-9857-DBC8CE94611D}"/>
              </a:ext>
            </a:extLst>
          </p:cNvPr>
          <p:cNvSpPr/>
          <p:nvPr/>
        </p:nvSpPr>
        <p:spPr>
          <a:xfrm rot="10800000">
            <a:off x="4968435" y="3306449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59">
            <a:extLst>
              <a:ext uri="{FF2B5EF4-FFF2-40B4-BE49-F238E27FC236}">
                <a16:creationId xmlns:a16="http://schemas.microsoft.com/office/drawing/2014/main" id="{1B73B53D-FE0E-014C-85DE-3F89E393EE53}"/>
              </a:ext>
            </a:extLst>
          </p:cNvPr>
          <p:cNvSpPr txBox="1"/>
          <p:nvPr/>
        </p:nvSpPr>
        <p:spPr>
          <a:xfrm>
            <a:off x="5731427" y="2987292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4" name="Pfeil: nach rechts 60">
            <a:extLst>
              <a:ext uri="{FF2B5EF4-FFF2-40B4-BE49-F238E27FC236}">
                <a16:creationId xmlns:a16="http://schemas.microsoft.com/office/drawing/2014/main" id="{405A9767-ACCA-A44A-91A3-689DE99DCF6B}"/>
              </a:ext>
            </a:extLst>
          </p:cNvPr>
          <p:cNvSpPr/>
          <p:nvPr/>
        </p:nvSpPr>
        <p:spPr>
          <a:xfrm>
            <a:off x="4977424" y="3591164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feld 61">
            <a:extLst>
              <a:ext uri="{FF2B5EF4-FFF2-40B4-BE49-F238E27FC236}">
                <a16:creationId xmlns:a16="http://schemas.microsoft.com/office/drawing/2014/main" id="{7A950562-C91C-334D-A25B-109206E71139}"/>
              </a:ext>
            </a:extLst>
          </p:cNvPr>
          <p:cNvSpPr txBox="1"/>
          <p:nvPr/>
        </p:nvSpPr>
        <p:spPr>
          <a:xfrm>
            <a:off x="5697438" y="3755898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6" name="Pfeil: nach rechts 66">
            <a:extLst>
              <a:ext uri="{FF2B5EF4-FFF2-40B4-BE49-F238E27FC236}">
                <a16:creationId xmlns:a16="http://schemas.microsoft.com/office/drawing/2014/main" id="{D5CAD5CE-EEF7-4F48-BDC1-51CEBA4E762E}"/>
              </a:ext>
            </a:extLst>
          </p:cNvPr>
          <p:cNvSpPr/>
          <p:nvPr/>
        </p:nvSpPr>
        <p:spPr>
          <a:xfrm rot="3388443">
            <a:off x="7104350" y="2110659"/>
            <a:ext cx="681895" cy="13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feld 67">
            <a:extLst>
              <a:ext uri="{FF2B5EF4-FFF2-40B4-BE49-F238E27FC236}">
                <a16:creationId xmlns:a16="http://schemas.microsoft.com/office/drawing/2014/main" id="{D784874C-9158-0948-A0E9-857A17BA0989}"/>
              </a:ext>
            </a:extLst>
          </p:cNvPr>
          <p:cNvSpPr txBox="1"/>
          <p:nvPr/>
        </p:nvSpPr>
        <p:spPr>
          <a:xfrm rot="3388443">
            <a:off x="7287906" y="2020487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68" name="Pfeil: nach rechts 68">
            <a:extLst>
              <a:ext uri="{FF2B5EF4-FFF2-40B4-BE49-F238E27FC236}">
                <a16:creationId xmlns:a16="http://schemas.microsoft.com/office/drawing/2014/main" id="{25FC8D92-8764-2045-AB72-8A05FCC44500}"/>
              </a:ext>
            </a:extLst>
          </p:cNvPr>
          <p:cNvSpPr/>
          <p:nvPr/>
        </p:nvSpPr>
        <p:spPr>
          <a:xfrm rot="20104112">
            <a:off x="3821165" y="208848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feld 69">
            <a:extLst>
              <a:ext uri="{FF2B5EF4-FFF2-40B4-BE49-F238E27FC236}">
                <a16:creationId xmlns:a16="http://schemas.microsoft.com/office/drawing/2014/main" id="{02755CA1-C91D-F440-9D64-FE08EA0B4D28}"/>
              </a:ext>
            </a:extLst>
          </p:cNvPr>
          <p:cNvSpPr txBox="1"/>
          <p:nvPr/>
        </p:nvSpPr>
        <p:spPr>
          <a:xfrm rot="19873863">
            <a:off x="4120941" y="2071301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Tweet</a:t>
            </a:r>
            <a:endParaRPr lang="en-GB" dirty="0"/>
          </a:p>
        </p:txBody>
      </p:sp>
      <p:sp>
        <p:nvSpPr>
          <p:cNvPr id="70" name="Pfeil: nach rechts 70">
            <a:extLst>
              <a:ext uri="{FF2B5EF4-FFF2-40B4-BE49-F238E27FC236}">
                <a16:creationId xmlns:a16="http://schemas.microsoft.com/office/drawing/2014/main" id="{0353B7D9-CA9B-514A-BAA5-622F8941DC51}"/>
              </a:ext>
            </a:extLst>
          </p:cNvPr>
          <p:cNvSpPr/>
          <p:nvPr/>
        </p:nvSpPr>
        <p:spPr>
          <a:xfrm rot="13704443">
            <a:off x="868310" y="2785398"/>
            <a:ext cx="1936754" cy="13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1">
            <a:extLst>
              <a:ext uri="{FF2B5EF4-FFF2-40B4-BE49-F238E27FC236}">
                <a16:creationId xmlns:a16="http://schemas.microsoft.com/office/drawing/2014/main" id="{95C44889-D3DD-CB47-BCE0-0915BC472C46}"/>
              </a:ext>
            </a:extLst>
          </p:cNvPr>
          <p:cNvSpPr txBox="1"/>
          <p:nvPr/>
        </p:nvSpPr>
        <p:spPr>
          <a:xfrm rot="2894397">
            <a:off x="1061799" y="2496569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Outbound E-Mail</a:t>
            </a:r>
            <a:endParaRPr lang="en-GB" sz="1600" dirty="0"/>
          </a:p>
        </p:txBody>
      </p:sp>
      <p:sp>
        <p:nvSpPr>
          <p:cNvPr id="72" name="Pfeil: nach rechts 72">
            <a:extLst>
              <a:ext uri="{FF2B5EF4-FFF2-40B4-BE49-F238E27FC236}">
                <a16:creationId xmlns:a16="http://schemas.microsoft.com/office/drawing/2014/main" id="{7FE8434D-A41B-D24A-883D-2A07C75E233F}"/>
              </a:ext>
            </a:extLst>
          </p:cNvPr>
          <p:cNvSpPr/>
          <p:nvPr/>
        </p:nvSpPr>
        <p:spPr>
          <a:xfrm rot="2931071">
            <a:off x="662251" y="3054090"/>
            <a:ext cx="2223208" cy="142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feld 73">
            <a:extLst>
              <a:ext uri="{FF2B5EF4-FFF2-40B4-BE49-F238E27FC236}">
                <a16:creationId xmlns:a16="http://schemas.microsoft.com/office/drawing/2014/main" id="{1D4D8472-8D6E-5549-A9F2-FEF5C1693548}"/>
              </a:ext>
            </a:extLst>
          </p:cNvPr>
          <p:cNvSpPr txBox="1"/>
          <p:nvPr/>
        </p:nvSpPr>
        <p:spPr>
          <a:xfrm rot="2894397">
            <a:off x="677908" y="3107160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Inbound E-Mail</a:t>
            </a:r>
            <a:endParaRPr lang="en-GB" sz="1600" dirty="0"/>
          </a:p>
        </p:txBody>
      </p:sp>
      <p:sp>
        <p:nvSpPr>
          <p:cNvPr id="74" name="Sprechblase: rechteckig 74">
            <a:extLst>
              <a:ext uri="{FF2B5EF4-FFF2-40B4-BE49-F238E27FC236}">
                <a16:creationId xmlns:a16="http://schemas.microsoft.com/office/drawing/2014/main" id="{E9711BF7-30F3-234E-8FD1-E2800060D0D6}"/>
              </a:ext>
            </a:extLst>
          </p:cNvPr>
          <p:cNvSpPr/>
          <p:nvPr/>
        </p:nvSpPr>
        <p:spPr>
          <a:xfrm>
            <a:off x="2922114" y="4424786"/>
            <a:ext cx="1014747" cy="4132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Web-App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5" name="Sprechblase: rechteckig 76">
            <a:extLst>
              <a:ext uri="{FF2B5EF4-FFF2-40B4-BE49-F238E27FC236}">
                <a16:creationId xmlns:a16="http://schemas.microsoft.com/office/drawing/2014/main" id="{0D45268A-62BE-0241-A00D-657568205DDE}"/>
              </a:ext>
            </a:extLst>
          </p:cNvPr>
          <p:cNvSpPr/>
          <p:nvPr/>
        </p:nvSpPr>
        <p:spPr>
          <a:xfrm>
            <a:off x="5573288" y="41230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Web-Apps:</a:t>
            </a:r>
          </a:p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Webform</a:t>
            </a:r>
            <a:br>
              <a:rPr lang="de-CH" sz="1000" dirty="0">
                <a:solidFill>
                  <a:schemeClr val="accent1"/>
                </a:solidFill>
              </a:rPr>
            </a:br>
            <a:r>
              <a:rPr lang="de-CH" sz="1000" dirty="0">
                <a:solidFill>
                  <a:schemeClr val="accent1"/>
                </a:solidFill>
              </a:rPr>
              <a:t>Statuspage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6" name="Sprechblase: rechteckig 77">
            <a:extLst>
              <a:ext uri="{FF2B5EF4-FFF2-40B4-BE49-F238E27FC236}">
                <a16:creationId xmlns:a16="http://schemas.microsoft.com/office/drawing/2014/main" id="{518CA8DA-C4CD-1F42-B2DD-D7B6D571E043}"/>
              </a:ext>
            </a:extLst>
          </p:cNvPr>
          <p:cNvSpPr/>
          <p:nvPr/>
        </p:nvSpPr>
        <p:spPr>
          <a:xfrm>
            <a:off x="834393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Process</a:t>
            </a:r>
            <a:r>
              <a:rPr lang="de-CH" sz="1000" dirty="0">
                <a:solidFill>
                  <a:schemeClr val="accent1"/>
                </a:solidFill>
              </a:rPr>
              <a:t> Engine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7" name="Sprechblase: rechteckig 78">
            <a:extLst>
              <a:ext uri="{FF2B5EF4-FFF2-40B4-BE49-F238E27FC236}">
                <a16:creationId xmlns:a16="http://schemas.microsoft.com/office/drawing/2014/main" id="{E59236EF-1416-694F-80A5-4CBB322D968D}"/>
              </a:ext>
            </a:extLst>
          </p:cNvPr>
          <p:cNvSpPr/>
          <p:nvPr/>
        </p:nvSpPr>
        <p:spPr>
          <a:xfrm>
            <a:off x="10314799" y="10416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Reporting Suite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8" name="Sprechblase: rechteckig 79">
            <a:extLst>
              <a:ext uri="{FF2B5EF4-FFF2-40B4-BE49-F238E27FC236}">
                <a16:creationId xmlns:a16="http://schemas.microsoft.com/office/drawing/2014/main" id="{3DC7663A-F767-E545-928B-402A3495F719}"/>
              </a:ext>
            </a:extLst>
          </p:cNvPr>
          <p:cNvSpPr/>
          <p:nvPr/>
        </p:nvSpPr>
        <p:spPr>
          <a:xfrm>
            <a:off x="261480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3rd Party Interface Service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9" name="Sprechblase: rechteckig 80">
            <a:extLst>
              <a:ext uri="{FF2B5EF4-FFF2-40B4-BE49-F238E27FC236}">
                <a16:creationId xmlns:a16="http://schemas.microsoft.com/office/drawing/2014/main" id="{7DC721F2-CFB5-DB47-BDB2-C0A5E499C359}"/>
              </a:ext>
            </a:extLst>
          </p:cNvPr>
          <p:cNvSpPr/>
          <p:nvPr/>
        </p:nvSpPr>
        <p:spPr>
          <a:xfrm>
            <a:off x="7932837" y="322748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0" name="Textfeld 81">
            <a:extLst>
              <a:ext uri="{FF2B5EF4-FFF2-40B4-BE49-F238E27FC236}">
                <a16:creationId xmlns:a16="http://schemas.microsoft.com/office/drawing/2014/main" id="{22978CD6-6927-D546-8C35-C4D10CF2B20F}"/>
              </a:ext>
            </a:extLst>
          </p:cNvPr>
          <p:cNvSpPr txBox="1"/>
          <p:nvPr/>
        </p:nvSpPr>
        <p:spPr>
          <a:xfrm>
            <a:off x="9157950" y="125581"/>
            <a:ext cx="312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Cloud Services </a:t>
            </a:r>
            <a:r>
              <a:rPr lang="en-US" sz="2000" b="1" dirty="0"/>
              <a:t>landscape</a:t>
            </a:r>
            <a:r>
              <a:rPr lang="de-CH" sz="2000" b="1" dirty="0"/>
              <a:t> and </a:t>
            </a:r>
            <a:r>
              <a:rPr lang="en-US" sz="2000" b="1" dirty="0"/>
              <a:t>interconnectivity</a:t>
            </a:r>
          </a:p>
        </p:txBody>
      </p:sp>
    </p:spTree>
    <p:extLst>
      <p:ext uri="{BB962C8B-B14F-4D97-AF65-F5344CB8AC3E}">
        <p14:creationId xmlns:p14="http://schemas.microsoft.com/office/powerpoint/2010/main" val="79031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260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Incident Management</vt:lpstr>
      <vt:lpstr>Agenda</vt:lpstr>
      <vt:lpstr>Why Incident Management with BP?</vt:lpstr>
      <vt:lpstr>Overview and Goals</vt:lpstr>
      <vt:lpstr>The Big Picture</vt:lpstr>
      <vt:lpstr>Process Steps</vt:lpstr>
      <vt:lpstr>The Big Picture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Joel Schmid</dc:creator>
  <cp:lastModifiedBy>Joel Schmid</cp:lastModifiedBy>
  <cp:revision>8</cp:revision>
  <dcterms:created xsi:type="dcterms:W3CDTF">2018-05-26T08:16:25Z</dcterms:created>
  <dcterms:modified xsi:type="dcterms:W3CDTF">2018-05-26T11:31:00Z</dcterms:modified>
</cp:coreProperties>
</file>