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geon Moritz (s)" initials="AM(" lastIdx="1" clrIdx="0">
    <p:extLst>
      <p:ext uri="{19B8F6BF-5375-455C-9EA6-DF929625EA0E}">
        <p15:presenceInfo xmlns:p15="http://schemas.microsoft.com/office/powerpoint/2012/main" userId="Armingeon Moritz (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FC4F-4F85-4034-9AC1-9BDBC800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968F2B-04D7-4810-A24D-B9443648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E2674-6177-4137-913A-94674BA2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FD8EE-FD61-49A9-9C4A-073DED3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5E30A-DF2E-4DA6-A85C-D3292B3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3F93-45F7-40B1-B7DA-EE2B92A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95EC7F-53C1-402F-868C-D8B7803E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6DD7-2940-4484-A79F-CDE8FC1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98E6C-6035-4726-BE91-B8B66BB2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77D85-9E2A-4B14-AE44-A4F535E3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8E2027-DFCE-49FF-A3BF-A41CE5CB0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6AA10A-B884-408F-95A7-70D8AE30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0648C-6C17-49AC-BD5F-73C56C77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967DD-D139-4B29-A612-5D1DEAB1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466E45-2A3A-4150-BDE9-C81FB43A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F717B-B015-402F-A2B2-3624B64D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8885E-E454-4BF7-91AB-B168EE6A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0EE4-9AEF-4619-B10E-7B9B937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E9EAE-7C9E-40A0-A87C-407F7D1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CC354F-C3CA-4232-B68A-71664E2F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4CF2F-A7CD-4293-BACA-695C29A0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DB3D0-FEFA-414F-B93F-1DE3AB8B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E6EAD-8560-4668-8F90-2289F6A9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681ED-F124-4C52-908E-B303B8C9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065EE-894A-48B8-9F05-531F8746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6FCA4-D8BC-4DED-B4A8-7C852A10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970A2-2D50-4873-9EB1-90E45AAC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CDE62D-72CC-4BAE-85E4-8408ED31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AABD70-C4F5-4D83-9A46-93AEB614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7BAF-465D-4D70-BDF0-4D6FAB40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E89CC-6F29-4BF4-BAB0-5AC10B6F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EF540-FD75-448E-9C9C-C826EBFF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51920F-39AE-484F-B6A4-85A0BA5F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A2197-5A23-4BF6-A92A-A9E13E5D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B54F2C-52CF-455B-B51F-4CF955BE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2E7D1C-74C2-4DDE-81B7-3ECCD5BE0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6D1684-1563-4049-AC70-3DF48606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BAF8ED-5B6B-4EAD-A995-E7F9E999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F7189-2900-4BF5-A580-4A06287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A3BE3-2881-4026-99A1-54A714BB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9B1F05-0AA6-40C3-82FC-FB7A473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2EC82-2A3F-472B-8D05-62360C67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94CDC4-5AEC-4935-A7D4-B33B875D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199FAF-0AEF-49DE-AD2B-CBF4439F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7E7AB3-29DE-41A4-8854-131D1330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0348FB-347F-4DC4-947B-C0C7A8A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B6DBE-1748-40F4-9FA4-A60A364B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2F740-532B-416D-8EA3-B673AECF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2220-B8FA-4F6E-B128-D393D32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E0BBF-289D-4E5F-A70A-DBB086B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87AEE4-9E4C-44F3-92F6-E804954A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05DC5-9A72-4C48-A392-6FF67157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23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FD6F-2918-456C-8430-E8A3C058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552A83-04A8-4334-B638-52AD5C9A1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764B1-01B8-43D1-9C17-43703F92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83DB08-A9D3-41AA-A71A-174ACC04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5911B-9A7D-4CAC-B8BE-DEB214C2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48C80F-794D-4CC5-80B8-F7032335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00D338-3B80-4186-BA5D-D9168FFB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AA6F1-D040-416F-A2A1-40F206BD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02A9A-B980-4FB9-9969-6DC59338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7BBF-4A8D-4887-9197-0E7825EFC3F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52599-4B19-4B59-898F-CF4C2EC2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77903-DD49-4C7D-BFFA-B0C93FBE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A91C-5DC8-47D9-8539-5408C6E9DA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twitter.com/saentisgroupinc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5EDC83BA-A9F6-48E8-914F-E2B2955522A3}"/>
              </a:ext>
            </a:extLst>
          </p:cNvPr>
          <p:cNvSpPr/>
          <p:nvPr/>
        </p:nvSpPr>
        <p:spPr>
          <a:xfrm>
            <a:off x="10116797" y="157984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B6787BF-AF41-4DB6-ACD4-0EA336B60483}"/>
              </a:ext>
            </a:extLst>
          </p:cNvPr>
          <p:cNvSpPr/>
          <p:nvPr/>
        </p:nvSpPr>
        <p:spPr>
          <a:xfrm>
            <a:off x="3953495" y="225825"/>
            <a:ext cx="1641062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3DAFCB6-68CB-4ADE-87B5-5EECEE9B7D6C}"/>
              </a:ext>
            </a:extLst>
          </p:cNvPr>
          <p:cNvSpPr/>
          <p:nvPr/>
        </p:nvSpPr>
        <p:spPr>
          <a:xfrm>
            <a:off x="2614804" y="2492297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47D917E-1399-402E-AF7A-1B68765AE14D}"/>
              </a:ext>
            </a:extLst>
          </p:cNvPr>
          <p:cNvSpPr/>
          <p:nvPr/>
        </p:nvSpPr>
        <p:spPr>
          <a:xfrm>
            <a:off x="334650" y="324374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6ACD53B-8CA4-442B-A10F-E8AFA613B0BB}"/>
              </a:ext>
            </a:extLst>
          </p:cNvPr>
          <p:cNvSpPr/>
          <p:nvPr/>
        </p:nvSpPr>
        <p:spPr>
          <a:xfrm>
            <a:off x="7358341" y="2510028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753ED-1189-45B6-9E67-7C055172E25F}"/>
              </a:ext>
            </a:extLst>
          </p:cNvPr>
          <p:cNvSpPr/>
          <p:nvPr/>
        </p:nvSpPr>
        <p:spPr>
          <a:xfrm>
            <a:off x="6257098" y="12558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73417-25FA-4F48-AB33-96CE00BE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0209" y="606795"/>
            <a:ext cx="839755" cy="8397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23739F-E140-429B-82C1-3A9BBA659230}"/>
              </a:ext>
            </a:extLst>
          </p:cNvPr>
          <p:cNvSpPr txBox="1"/>
          <p:nvPr/>
        </p:nvSpPr>
        <p:spPr>
          <a:xfrm>
            <a:off x="6483600" y="1424620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>
                <a:solidFill>
                  <a:schemeClr val="accent1"/>
                </a:solidFill>
              </a:rPr>
              <a:t>Repo</a:t>
            </a:r>
            <a:r>
              <a:rPr lang="de-CH" sz="1400" i="1" dirty="0">
                <a:solidFill>
                  <a:schemeClr val="accent1"/>
                </a:solidFill>
              </a:rPr>
              <a:t>: </a:t>
            </a:r>
            <a:r>
              <a:rPr lang="de-CH" sz="1400" i="1" dirty="0" err="1">
                <a:solidFill>
                  <a:schemeClr val="accent1"/>
                </a:solidFill>
              </a:rPr>
              <a:t>digipb-saentis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97573E-F6D3-49FA-8455-2BDFA037DC7C}"/>
              </a:ext>
            </a:extLst>
          </p:cNvPr>
          <p:cNvSpPr txBox="1"/>
          <p:nvPr/>
        </p:nvSpPr>
        <p:spPr>
          <a:xfrm>
            <a:off x="6257098" y="20506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E557EE7-144B-4FD9-8692-4585B36C7A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7626045" y="2900173"/>
            <a:ext cx="1082180" cy="108319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89A8070-896F-4532-A65B-E55846480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1" y="918748"/>
            <a:ext cx="647206" cy="6472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C0837FB-A2C8-4AED-A546-1843E098E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2" y="3016930"/>
            <a:ext cx="1338693" cy="61245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00B8D15-849C-44F3-A42E-CC9733F81F59}"/>
              </a:ext>
            </a:extLst>
          </p:cNvPr>
          <p:cNvSpPr txBox="1"/>
          <p:nvPr/>
        </p:nvSpPr>
        <p:spPr>
          <a:xfrm>
            <a:off x="318079" y="1544972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C06B2EF-862F-409F-8824-A9430BA05AE9}"/>
              </a:ext>
            </a:extLst>
          </p:cNvPr>
          <p:cNvSpPr txBox="1"/>
          <p:nvPr/>
        </p:nvSpPr>
        <p:spPr>
          <a:xfrm>
            <a:off x="497954" y="449705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Provider: </a:t>
            </a:r>
            <a:r>
              <a:rPr lang="de-CH" sz="1400" dirty="0" err="1"/>
              <a:t>GMail</a:t>
            </a:r>
            <a:endParaRPr lang="en-GB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FC18EF0-EDE1-4A95-A86F-ABFE2C503544}"/>
              </a:ext>
            </a:extLst>
          </p:cNvPr>
          <p:cNvSpPr txBox="1"/>
          <p:nvPr/>
        </p:nvSpPr>
        <p:spPr>
          <a:xfrm>
            <a:off x="2595346" y="3681769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accent1"/>
                </a:solidFill>
              </a:rPr>
              <a:t>User:</a:t>
            </a: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E80054-2742-4C2A-A9D7-D592692744FD}"/>
              </a:ext>
            </a:extLst>
          </p:cNvPr>
          <p:cNvSpPr txBox="1"/>
          <p:nvPr/>
        </p:nvSpPr>
        <p:spPr>
          <a:xfrm>
            <a:off x="2778108" y="2617628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Parser: </a:t>
            </a:r>
            <a:r>
              <a:rPr lang="de-CH" sz="1400" dirty="0" err="1"/>
              <a:t>zapier</a:t>
            </a:r>
            <a:endParaRPr lang="en-GB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D8A8A0B-8F4B-4957-BFDB-A26C35A592AF}"/>
              </a:ext>
            </a:extLst>
          </p:cNvPr>
          <p:cNvSpPr txBox="1"/>
          <p:nvPr/>
        </p:nvSpPr>
        <p:spPr>
          <a:xfrm>
            <a:off x="7450394" y="4024548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App: </a:t>
            </a:r>
            <a:r>
              <a:rPr lang="en-GB" sz="1400" i="1" dirty="0" err="1">
                <a:solidFill>
                  <a:schemeClr val="accent1"/>
                </a:solidFill>
              </a:rPr>
              <a:t>saentisincident</a:t>
            </a:r>
            <a:r>
              <a:rPr lang="en-GB" sz="14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4703967-8C93-450E-9E0C-EDCF91873AF4}"/>
              </a:ext>
            </a:extLst>
          </p:cNvPr>
          <p:cNvSpPr txBox="1"/>
          <p:nvPr/>
        </p:nvSpPr>
        <p:spPr>
          <a:xfrm>
            <a:off x="7539581" y="2551212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F05D970-7377-4109-A568-601776D55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5" y="2191528"/>
            <a:ext cx="1103650" cy="64011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CD1CBE8C-5180-40A6-9250-D9C53D5F2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35" y="764636"/>
            <a:ext cx="697784" cy="567531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038CA26C-555E-4B72-93E5-DDB3257FAD3E}"/>
              </a:ext>
            </a:extLst>
          </p:cNvPr>
          <p:cNvSpPr/>
          <p:nvPr/>
        </p:nvSpPr>
        <p:spPr>
          <a:xfrm>
            <a:off x="1458479" y="490213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1E23DAE8-3E44-4AA4-9D15-52EE54C17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590" y="5383345"/>
            <a:ext cx="839755" cy="839755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0E7211D-B7D1-4B2B-8555-6C6F698E4248}"/>
              </a:ext>
            </a:extLst>
          </p:cNvPr>
          <p:cNvSpPr txBox="1"/>
          <p:nvPr/>
        </p:nvSpPr>
        <p:spPr>
          <a:xfrm>
            <a:off x="1566963" y="6201170"/>
            <a:ext cx="189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i="1" dirty="0" err="1">
                <a:solidFill>
                  <a:schemeClr val="accent1"/>
                </a:solidFill>
              </a:rPr>
              <a:t>Repo</a:t>
            </a:r>
            <a:r>
              <a:rPr lang="de-CH" sz="1200" i="1" dirty="0">
                <a:solidFill>
                  <a:schemeClr val="accent1"/>
                </a:solidFill>
              </a:rPr>
              <a:t>: digidigibp-saentis-2</a:t>
            </a:r>
            <a:endParaRPr lang="en-GB" sz="1200" i="1" dirty="0">
              <a:solidFill>
                <a:schemeClr val="accent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1D48CD8-6679-491F-AFF0-71BCFB3B4C31}"/>
              </a:ext>
            </a:extLst>
          </p:cNvPr>
          <p:cNvSpPr txBox="1"/>
          <p:nvPr/>
        </p:nvSpPr>
        <p:spPr>
          <a:xfrm>
            <a:off x="1458479" y="498161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70EDF36-3C4C-4188-BA15-ADB5BE830073}"/>
              </a:ext>
            </a:extLst>
          </p:cNvPr>
          <p:cNvSpPr/>
          <p:nvPr/>
        </p:nvSpPr>
        <p:spPr>
          <a:xfrm>
            <a:off x="4829492" y="464298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E230E4F6-ACDB-4496-AA39-FF59231CD4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5097196" y="5033131"/>
            <a:ext cx="1082180" cy="1083191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61FCF7EA-B876-457A-B624-D7F97943D72E}"/>
              </a:ext>
            </a:extLst>
          </p:cNvPr>
          <p:cNvSpPr txBox="1"/>
          <p:nvPr/>
        </p:nvSpPr>
        <p:spPr>
          <a:xfrm>
            <a:off x="4921545" y="6157506"/>
            <a:ext cx="17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</a:rPr>
              <a:t>App: </a:t>
            </a:r>
            <a:r>
              <a:rPr lang="en-GB" sz="1200" i="1" dirty="0" err="1">
                <a:solidFill>
                  <a:schemeClr val="accent1"/>
                </a:solidFill>
              </a:rPr>
              <a:t>saentisincident-php</a:t>
            </a:r>
            <a:r>
              <a:rPr lang="en-GB" sz="12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D717A1E-EAB0-456A-BD06-CA070D746F37}"/>
              </a:ext>
            </a:extLst>
          </p:cNvPr>
          <p:cNvSpPr txBox="1"/>
          <p:nvPr/>
        </p:nvSpPr>
        <p:spPr>
          <a:xfrm>
            <a:off x="5010732" y="468417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D96FDB1B-1A07-441C-8377-195736B8486B}"/>
              </a:ext>
            </a:extLst>
          </p:cNvPr>
          <p:cNvSpPr/>
          <p:nvPr/>
        </p:nvSpPr>
        <p:spPr>
          <a:xfrm>
            <a:off x="3651069" y="557472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608016E-D937-4A15-A4A3-935E7639CA3C}"/>
              </a:ext>
            </a:extLst>
          </p:cNvPr>
          <p:cNvSpPr txBox="1"/>
          <p:nvPr/>
        </p:nvSpPr>
        <p:spPr>
          <a:xfrm>
            <a:off x="4116799" y="351156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Twitter Account</a:t>
            </a:r>
            <a:endParaRPr lang="en-GB" sz="1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8D1DCAD-ED9F-487C-B6F5-F38CC0168904}"/>
              </a:ext>
            </a:extLst>
          </p:cNvPr>
          <p:cNvSpPr txBox="1"/>
          <p:nvPr/>
        </p:nvSpPr>
        <p:spPr>
          <a:xfrm>
            <a:off x="3953495" y="1437870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dirty="0">
                <a:hlinkClick r:id="rId9"/>
              </a:rPr>
              <a:t>@</a:t>
            </a:r>
            <a:r>
              <a:rPr lang="en-GB" sz="1200" b="1" dirty="0" err="1">
                <a:hlinkClick r:id="rId9"/>
              </a:rPr>
              <a:t>saentisgroupinc</a:t>
            </a:r>
            <a:endParaRPr lang="en-GB" sz="1200" b="1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FBCA8C2-77C0-4724-B856-7B783F2565BE}"/>
              </a:ext>
            </a:extLst>
          </p:cNvPr>
          <p:cNvSpPr txBox="1"/>
          <p:nvPr/>
        </p:nvSpPr>
        <p:spPr>
          <a:xfrm>
            <a:off x="10208850" y="3094366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User: ???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D9DDBFF-973B-466C-8926-ECEC2CFB0EF9}"/>
              </a:ext>
            </a:extLst>
          </p:cNvPr>
          <p:cNvSpPr txBox="1"/>
          <p:nvPr/>
        </p:nvSpPr>
        <p:spPr>
          <a:xfrm>
            <a:off x="10298037" y="162103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Reporting</a:t>
            </a:r>
            <a:endParaRPr lang="en-GB" sz="14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ADE7AC5-7428-4412-BCB0-BCB82856BC1B}"/>
              </a:ext>
            </a:extLst>
          </p:cNvPr>
          <p:cNvSpPr txBox="1"/>
          <p:nvPr/>
        </p:nvSpPr>
        <p:spPr>
          <a:xfrm>
            <a:off x="3729928" y="5276823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F1E2BE6D-9FAD-4047-B863-A4806106C920}"/>
              </a:ext>
            </a:extLst>
          </p:cNvPr>
          <p:cNvSpPr/>
          <p:nvPr/>
        </p:nvSpPr>
        <p:spPr>
          <a:xfrm rot="19219953">
            <a:off x="6673798" y="5106859"/>
            <a:ext cx="1522423" cy="191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BDD106C-D6B3-4AED-A406-538BE78CDE87}"/>
              </a:ext>
            </a:extLst>
          </p:cNvPr>
          <p:cNvSpPr txBox="1"/>
          <p:nvPr/>
        </p:nvSpPr>
        <p:spPr>
          <a:xfrm rot="19385529">
            <a:off x="6904324" y="4860250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45EC8970-2753-4348-8697-43BABC3AA322}"/>
              </a:ext>
            </a:extLst>
          </p:cNvPr>
          <p:cNvSpPr/>
          <p:nvPr/>
        </p:nvSpPr>
        <p:spPr>
          <a:xfrm rot="10800000">
            <a:off x="9227637" y="3402143"/>
            <a:ext cx="822374" cy="14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D4A4F26-CFAA-46FE-AF85-78AC6030A5A8}"/>
              </a:ext>
            </a:extLst>
          </p:cNvPr>
          <p:cNvSpPr txBox="1"/>
          <p:nvPr/>
        </p:nvSpPr>
        <p:spPr>
          <a:xfrm>
            <a:off x="9344679" y="2998174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SQL</a:t>
            </a:r>
            <a:endParaRPr lang="en-GB" dirty="0"/>
          </a:p>
        </p:txBody>
      </p: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B5770869-FD82-45A3-9F1A-F64A805D93A7}"/>
              </a:ext>
            </a:extLst>
          </p:cNvPr>
          <p:cNvSpPr/>
          <p:nvPr/>
        </p:nvSpPr>
        <p:spPr>
          <a:xfrm rot="10800000">
            <a:off x="4968435" y="3306449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2814BE-D881-4E97-97F0-E4C30410B738}"/>
              </a:ext>
            </a:extLst>
          </p:cNvPr>
          <p:cNvSpPr txBox="1"/>
          <p:nvPr/>
        </p:nvSpPr>
        <p:spPr>
          <a:xfrm>
            <a:off x="5731427" y="2987292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718C7D22-6120-405F-A14F-6E319D28E3BC}"/>
              </a:ext>
            </a:extLst>
          </p:cNvPr>
          <p:cNvSpPr/>
          <p:nvPr/>
        </p:nvSpPr>
        <p:spPr>
          <a:xfrm>
            <a:off x="4977424" y="3591164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3AC18D6-84F8-43B6-8BF1-5A7AFD0A3BFE}"/>
              </a:ext>
            </a:extLst>
          </p:cNvPr>
          <p:cNvSpPr txBox="1"/>
          <p:nvPr/>
        </p:nvSpPr>
        <p:spPr>
          <a:xfrm>
            <a:off x="5697438" y="3755898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4E5F99F2-D312-45C3-A3F5-6BA7C91004D6}"/>
              </a:ext>
            </a:extLst>
          </p:cNvPr>
          <p:cNvSpPr/>
          <p:nvPr/>
        </p:nvSpPr>
        <p:spPr>
          <a:xfrm rot="3388443">
            <a:off x="7104350" y="2110659"/>
            <a:ext cx="681895" cy="13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59CE00B-0CA7-4D09-B547-B31F1594D8F6}"/>
              </a:ext>
            </a:extLst>
          </p:cNvPr>
          <p:cNvSpPr txBox="1"/>
          <p:nvPr/>
        </p:nvSpPr>
        <p:spPr>
          <a:xfrm rot="3388443">
            <a:off x="7287906" y="2020487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AB71CB8D-9EDC-4BC2-A80E-CD337012B2A4}"/>
              </a:ext>
            </a:extLst>
          </p:cNvPr>
          <p:cNvSpPr/>
          <p:nvPr/>
        </p:nvSpPr>
        <p:spPr>
          <a:xfrm rot="20104112">
            <a:off x="3821165" y="208848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F6BC08B-2A67-4FED-88D2-CC3C78BF6EBB}"/>
              </a:ext>
            </a:extLst>
          </p:cNvPr>
          <p:cNvSpPr txBox="1"/>
          <p:nvPr/>
        </p:nvSpPr>
        <p:spPr>
          <a:xfrm rot="19873863">
            <a:off x="4120941" y="2071301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Tweet</a:t>
            </a:r>
            <a:endParaRPr lang="en-GB" dirty="0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A3FC7F5A-B432-4B51-9CC4-43C634601B5E}"/>
              </a:ext>
            </a:extLst>
          </p:cNvPr>
          <p:cNvSpPr/>
          <p:nvPr/>
        </p:nvSpPr>
        <p:spPr>
          <a:xfrm rot="13704443">
            <a:off x="868310" y="2785398"/>
            <a:ext cx="1936754" cy="13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4E82DDB-8322-4D6C-A88C-DF3CB1923590}"/>
              </a:ext>
            </a:extLst>
          </p:cNvPr>
          <p:cNvSpPr txBox="1"/>
          <p:nvPr/>
        </p:nvSpPr>
        <p:spPr>
          <a:xfrm rot="2894397">
            <a:off x="1061799" y="2496569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Outbound E-Mail</a:t>
            </a:r>
            <a:endParaRPr lang="en-GB" sz="1600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FD6FF7E5-8BA7-430D-8E14-77B0A1807FFF}"/>
              </a:ext>
            </a:extLst>
          </p:cNvPr>
          <p:cNvSpPr/>
          <p:nvPr/>
        </p:nvSpPr>
        <p:spPr>
          <a:xfrm rot="2931071">
            <a:off x="662251" y="3054090"/>
            <a:ext cx="2223208" cy="142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0082797-BFE2-4C9C-A436-3927C29480F9}"/>
              </a:ext>
            </a:extLst>
          </p:cNvPr>
          <p:cNvSpPr txBox="1"/>
          <p:nvPr/>
        </p:nvSpPr>
        <p:spPr>
          <a:xfrm rot="2894397">
            <a:off x="677908" y="3107160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Inbound E-Mail</a:t>
            </a:r>
            <a:endParaRPr lang="en-GB" sz="1600" dirty="0"/>
          </a:p>
        </p:txBody>
      </p:sp>
      <p:sp>
        <p:nvSpPr>
          <p:cNvPr id="75" name="Sprechblase: rechteckig 74">
            <a:extLst>
              <a:ext uri="{FF2B5EF4-FFF2-40B4-BE49-F238E27FC236}">
                <a16:creationId xmlns:a16="http://schemas.microsoft.com/office/drawing/2014/main" id="{11D07339-05E2-4D4D-917A-C0A7675A510B}"/>
              </a:ext>
            </a:extLst>
          </p:cNvPr>
          <p:cNvSpPr/>
          <p:nvPr/>
        </p:nvSpPr>
        <p:spPr>
          <a:xfrm>
            <a:off x="2922114" y="4424786"/>
            <a:ext cx="1014747" cy="4132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Web-App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7" name="Sprechblase: rechteckig 76">
            <a:extLst>
              <a:ext uri="{FF2B5EF4-FFF2-40B4-BE49-F238E27FC236}">
                <a16:creationId xmlns:a16="http://schemas.microsoft.com/office/drawing/2014/main" id="{5AFBB8EF-F718-4213-B6FD-E42D9C5AE3C3}"/>
              </a:ext>
            </a:extLst>
          </p:cNvPr>
          <p:cNvSpPr/>
          <p:nvPr/>
        </p:nvSpPr>
        <p:spPr>
          <a:xfrm>
            <a:off x="5573288" y="41230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Web-Apps:</a:t>
            </a:r>
          </a:p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Webform</a:t>
            </a:r>
            <a:br>
              <a:rPr lang="de-CH" sz="1000" dirty="0">
                <a:solidFill>
                  <a:schemeClr val="accent1"/>
                </a:solidFill>
              </a:rPr>
            </a:br>
            <a:r>
              <a:rPr lang="de-CH" sz="1000" dirty="0">
                <a:solidFill>
                  <a:schemeClr val="accent1"/>
                </a:solidFill>
              </a:rPr>
              <a:t>Statuspage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8" name="Sprechblase: rechteckig 77">
            <a:extLst>
              <a:ext uri="{FF2B5EF4-FFF2-40B4-BE49-F238E27FC236}">
                <a16:creationId xmlns:a16="http://schemas.microsoft.com/office/drawing/2014/main" id="{F42A18F6-4F79-422A-9CD4-9E5CC29AC58A}"/>
              </a:ext>
            </a:extLst>
          </p:cNvPr>
          <p:cNvSpPr/>
          <p:nvPr/>
        </p:nvSpPr>
        <p:spPr>
          <a:xfrm>
            <a:off x="834393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Process</a:t>
            </a:r>
            <a:r>
              <a:rPr lang="de-CH" sz="1000" dirty="0">
                <a:solidFill>
                  <a:schemeClr val="accent1"/>
                </a:solidFill>
              </a:rPr>
              <a:t> Engine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9" name="Sprechblase: rechteckig 78">
            <a:extLst>
              <a:ext uri="{FF2B5EF4-FFF2-40B4-BE49-F238E27FC236}">
                <a16:creationId xmlns:a16="http://schemas.microsoft.com/office/drawing/2014/main" id="{6BE73E6F-4CE4-44AC-9BB2-6317F3E7BF04}"/>
              </a:ext>
            </a:extLst>
          </p:cNvPr>
          <p:cNvSpPr/>
          <p:nvPr/>
        </p:nvSpPr>
        <p:spPr>
          <a:xfrm>
            <a:off x="10314799" y="10416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Reporting Suite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0" name="Sprechblase: rechteckig 79">
            <a:extLst>
              <a:ext uri="{FF2B5EF4-FFF2-40B4-BE49-F238E27FC236}">
                <a16:creationId xmlns:a16="http://schemas.microsoft.com/office/drawing/2014/main" id="{27C49E00-156D-452A-AF52-13D55E289454}"/>
              </a:ext>
            </a:extLst>
          </p:cNvPr>
          <p:cNvSpPr/>
          <p:nvPr/>
        </p:nvSpPr>
        <p:spPr>
          <a:xfrm>
            <a:off x="261480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3rd Party Interface Service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1" name="Sprechblase: rechteckig 80">
            <a:extLst>
              <a:ext uri="{FF2B5EF4-FFF2-40B4-BE49-F238E27FC236}">
                <a16:creationId xmlns:a16="http://schemas.microsoft.com/office/drawing/2014/main" id="{E722E9C0-A190-48E9-A876-F00B2F1224DE}"/>
              </a:ext>
            </a:extLst>
          </p:cNvPr>
          <p:cNvSpPr/>
          <p:nvPr/>
        </p:nvSpPr>
        <p:spPr>
          <a:xfrm>
            <a:off x="7932837" y="322748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60175D9-00B9-42FA-A026-B2BEA1A9E22D}"/>
              </a:ext>
            </a:extLst>
          </p:cNvPr>
          <p:cNvSpPr txBox="1"/>
          <p:nvPr/>
        </p:nvSpPr>
        <p:spPr>
          <a:xfrm>
            <a:off x="9157950" y="125581"/>
            <a:ext cx="312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Cloud Services </a:t>
            </a:r>
            <a:r>
              <a:rPr lang="en-US" sz="2000" b="1" dirty="0"/>
              <a:t>landscape</a:t>
            </a:r>
            <a:r>
              <a:rPr lang="de-CH" sz="2000" b="1" dirty="0"/>
              <a:t> and </a:t>
            </a:r>
            <a:r>
              <a:rPr lang="en-US" sz="2000" b="1" dirty="0"/>
              <a:t>interconnectivity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4778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FCD967E-9FA4-4782-A5FE-8D8EACD3A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86" y="1650570"/>
            <a:ext cx="1000796" cy="10007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E58B78-CA81-4E4E-A50F-DAD9FD55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5" y="625058"/>
            <a:ext cx="1199594" cy="11915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6302D2-7327-4858-8B37-89DA0C8FB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81" y="2206056"/>
            <a:ext cx="937262" cy="11384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DDBF4A-F779-4559-B0B1-C28A25075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" y="1613908"/>
            <a:ext cx="869808" cy="83537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57862D3-E2D7-4FC7-AEBE-E5884CF6C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86" y="202788"/>
            <a:ext cx="1333500" cy="13335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71E3F1C-B66A-4439-B0CE-5F8FD0F9B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85" y="4716074"/>
            <a:ext cx="1258975" cy="102189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84EE0CD-B720-4698-A7EF-A2DC1E2D9137}"/>
              </a:ext>
            </a:extLst>
          </p:cNvPr>
          <p:cNvSpPr txBox="1"/>
          <p:nvPr/>
        </p:nvSpPr>
        <p:spPr>
          <a:xfrm>
            <a:off x="506676" y="2405939"/>
            <a:ext cx="9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User</a:t>
            </a:r>
            <a:endParaRPr lang="en-GB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1CB50C7-1FE9-4867-8B0E-366E5002A112}"/>
              </a:ext>
            </a:extLst>
          </p:cNvPr>
          <p:cNvCxnSpPr/>
          <p:nvPr/>
        </p:nvCxnSpPr>
        <p:spPr>
          <a:xfrm flipV="1">
            <a:off x="1352939" y="1306286"/>
            <a:ext cx="802432" cy="72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34407D6-1717-44E1-8A8B-AB544D97B48D}"/>
              </a:ext>
            </a:extLst>
          </p:cNvPr>
          <p:cNvSpPr txBox="1"/>
          <p:nvPr/>
        </p:nvSpPr>
        <p:spPr>
          <a:xfrm rot="19118966">
            <a:off x="1017225" y="1321830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Sends </a:t>
            </a:r>
            <a:r>
              <a:rPr lang="de-CH" sz="1200" dirty="0" err="1"/>
              <a:t>e-Mail</a:t>
            </a:r>
            <a:endParaRPr lang="en-GB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AAAEBC5-1A1A-4238-851F-4C757F1466A8}"/>
              </a:ext>
            </a:extLst>
          </p:cNvPr>
          <p:cNvCxnSpPr/>
          <p:nvPr/>
        </p:nvCxnSpPr>
        <p:spPr>
          <a:xfrm>
            <a:off x="1372006" y="2206056"/>
            <a:ext cx="895809" cy="617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7E4AFFA-732F-4737-8BE0-2DB668DE647D}"/>
              </a:ext>
            </a:extLst>
          </p:cNvPr>
          <p:cNvSpPr txBox="1"/>
          <p:nvPr/>
        </p:nvSpPr>
        <p:spPr>
          <a:xfrm rot="1923198">
            <a:off x="1374572" y="2244870"/>
            <a:ext cx="106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Fills </a:t>
            </a:r>
            <a:r>
              <a:rPr lang="de-CH" sz="1200" dirty="0" err="1"/>
              <a:t>Webform</a:t>
            </a:r>
            <a:endParaRPr lang="en-GB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D6457D-2D54-4BE3-853D-D5C13A5D4E89}"/>
              </a:ext>
            </a:extLst>
          </p:cNvPr>
          <p:cNvCxnSpPr>
            <a:cxnSpLocks/>
          </p:cNvCxnSpPr>
          <p:nvPr/>
        </p:nvCxnSpPr>
        <p:spPr>
          <a:xfrm>
            <a:off x="3513765" y="1258395"/>
            <a:ext cx="1543903" cy="77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6039A0A-401E-4AEC-8156-314206C796AA}"/>
              </a:ext>
            </a:extLst>
          </p:cNvPr>
          <p:cNvCxnSpPr>
            <a:cxnSpLocks/>
          </p:cNvCxnSpPr>
          <p:nvPr/>
        </p:nvCxnSpPr>
        <p:spPr>
          <a:xfrm flipV="1">
            <a:off x="3467409" y="2150968"/>
            <a:ext cx="1543903" cy="604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8DC9633-0650-4F25-9161-0F29B77B4A8B}"/>
              </a:ext>
            </a:extLst>
          </p:cNvPr>
          <p:cNvSpPr txBox="1"/>
          <p:nvPr/>
        </p:nvSpPr>
        <p:spPr>
          <a:xfrm rot="1516797">
            <a:off x="3795615" y="1397789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Issue</a:t>
            </a:r>
            <a:r>
              <a:rPr lang="de-CH" sz="1200" dirty="0"/>
              <a:t> </a:t>
            </a:r>
            <a:r>
              <a:rPr lang="de-CH" sz="1200" dirty="0" err="1"/>
              <a:t>created</a:t>
            </a:r>
            <a:endParaRPr lang="en-GB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E4B5B3E-3E98-4967-A0B4-8418ED1236A4}"/>
              </a:ext>
            </a:extLst>
          </p:cNvPr>
          <p:cNvSpPr txBox="1"/>
          <p:nvPr/>
        </p:nvSpPr>
        <p:spPr>
          <a:xfrm rot="20376852">
            <a:off x="3423321" y="2170943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Issue</a:t>
            </a:r>
            <a:r>
              <a:rPr lang="de-CH" sz="1200" dirty="0"/>
              <a:t> </a:t>
            </a:r>
            <a:r>
              <a:rPr lang="de-CH" sz="1200" dirty="0" err="1"/>
              <a:t>created</a:t>
            </a:r>
            <a:endParaRPr lang="en-GB" sz="12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4FA1941-2527-42CA-918A-FD742F9514CA}"/>
              </a:ext>
            </a:extLst>
          </p:cNvPr>
          <p:cNvCxnSpPr/>
          <p:nvPr/>
        </p:nvCxnSpPr>
        <p:spPr>
          <a:xfrm flipV="1">
            <a:off x="5830349" y="981512"/>
            <a:ext cx="1017870" cy="55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D2715AE-2769-4383-8C7B-5577CD1DB146}"/>
              </a:ext>
            </a:extLst>
          </p:cNvPr>
          <p:cNvCxnSpPr>
            <a:cxnSpLocks/>
          </p:cNvCxnSpPr>
          <p:nvPr/>
        </p:nvCxnSpPr>
        <p:spPr>
          <a:xfrm flipH="1">
            <a:off x="6212138" y="1220856"/>
            <a:ext cx="829348" cy="424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5FCC921-362F-478E-9063-2DFD82CA8220}"/>
              </a:ext>
            </a:extLst>
          </p:cNvPr>
          <p:cNvSpPr txBox="1"/>
          <p:nvPr/>
        </p:nvSpPr>
        <p:spPr>
          <a:xfrm rot="19874913">
            <a:off x="5585532" y="890829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Issue</a:t>
            </a:r>
            <a:r>
              <a:rPr lang="de-CH" sz="1200" dirty="0"/>
              <a:t> </a:t>
            </a:r>
            <a:r>
              <a:rPr lang="de-CH" sz="1200" dirty="0" err="1"/>
              <a:t>assigned</a:t>
            </a:r>
            <a:endParaRPr lang="en-GB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8E1D86-B619-4CC7-8350-B1216021F67F}"/>
              </a:ext>
            </a:extLst>
          </p:cNvPr>
          <p:cNvSpPr txBox="1"/>
          <p:nvPr/>
        </p:nvSpPr>
        <p:spPr>
          <a:xfrm rot="19902416">
            <a:off x="6233631" y="1307640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Updates </a:t>
            </a:r>
            <a:r>
              <a:rPr lang="de-CH" sz="1200" dirty="0" err="1"/>
              <a:t>Issue</a:t>
            </a:r>
            <a:endParaRPr lang="en-GB" sz="12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689C4A5-C40A-4B3D-8E04-52229485BF0F}"/>
              </a:ext>
            </a:extLst>
          </p:cNvPr>
          <p:cNvSpPr txBox="1"/>
          <p:nvPr/>
        </p:nvSpPr>
        <p:spPr>
          <a:xfrm>
            <a:off x="5056437" y="2708734"/>
            <a:ext cx="141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Camunda</a:t>
            </a:r>
            <a:r>
              <a:rPr lang="de-CH" sz="1400" dirty="0"/>
              <a:t> </a:t>
            </a:r>
            <a:r>
              <a:rPr lang="de-CH" sz="1400" dirty="0" err="1"/>
              <a:t>Process</a:t>
            </a:r>
            <a:r>
              <a:rPr lang="de-CH" sz="1400" dirty="0"/>
              <a:t> Engine</a:t>
            </a:r>
            <a:endParaRPr lang="en-GB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26EB62F-6FB4-4415-9A81-8056C762D7A8}"/>
              </a:ext>
            </a:extLst>
          </p:cNvPr>
          <p:cNvSpPr txBox="1"/>
          <p:nvPr/>
        </p:nvSpPr>
        <p:spPr>
          <a:xfrm>
            <a:off x="7372949" y="1460330"/>
            <a:ext cx="119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Säntis </a:t>
            </a:r>
            <a:r>
              <a:rPr lang="de-CH" dirty="0" err="1"/>
              <a:t>Employees</a:t>
            </a:r>
            <a:endParaRPr lang="en-GB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B538B0E-CC94-47A3-96DB-49C67C74A5C9}"/>
              </a:ext>
            </a:extLst>
          </p:cNvPr>
          <p:cNvCxnSpPr>
            <a:cxnSpLocks/>
          </p:cNvCxnSpPr>
          <p:nvPr/>
        </p:nvCxnSpPr>
        <p:spPr>
          <a:xfrm>
            <a:off x="6272612" y="2456681"/>
            <a:ext cx="3030779" cy="247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8CD9410-41E7-4488-B63E-8D12D4AD059A}"/>
              </a:ext>
            </a:extLst>
          </p:cNvPr>
          <p:cNvSpPr txBox="1"/>
          <p:nvPr/>
        </p:nvSpPr>
        <p:spPr>
          <a:xfrm rot="2300660">
            <a:off x="7135463" y="3408086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Tweet </a:t>
            </a:r>
            <a:r>
              <a:rPr lang="de-CH" sz="1200" dirty="0" err="1"/>
              <a:t>critical</a:t>
            </a:r>
            <a:r>
              <a:rPr lang="de-CH" sz="1200" dirty="0"/>
              <a:t> </a:t>
            </a:r>
            <a:r>
              <a:rPr lang="de-CH" sz="1200" dirty="0" err="1"/>
              <a:t>issues</a:t>
            </a:r>
            <a:endParaRPr lang="en-GB" sz="12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6DAA5C7-0F39-48A8-A56C-D75CF7C4D18E}"/>
              </a:ext>
            </a:extLst>
          </p:cNvPr>
          <p:cNvSpPr txBox="1"/>
          <p:nvPr/>
        </p:nvSpPr>
        <p:spPr>
          <a:xfrm>
            <a:off x="2330047" y="1726234"/>
            <a:ext cx="146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Helpdesk</a:t>
            </a:r>
            <a:endParaRPr lang="en-GB" sz="14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21AAFB9-146E-4EA0-A995-A24F48C42663}"/>
              </a:ext>
            </a:extLst>
          </p:cNvPr>
          <p:cNvSpPr txBox="1"/>
          <p:nvPr/>
        </p:nvSpPr>
        <p:spPr>
          <a:xfrm>
            <a:off x="2413791" y="3315252"/>
            <a:ext cx="1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Web Helpdesk</a:t>
            </a:r>
            <a:endParaRPr lang="en-GB" sz="1400" dirty="0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A13E4274-B352-41ED-9086-AB8B5BCBE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954" y="1982435"/>
            <a:ext cx="844680" cy="84468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7C08A075-5A68-4459-AAF2-C0219D50D5C3}"/>
              </a:ext>
            </a:extLst>
          </p:cNvPr>
          <p:cNvSpPr txBox="1"/>
          <p:nvPr/>
        </p:nvSpPr>
        <p:spPr>
          <a:xfrm>
            <a:off x="9801907" y="2755829"/>
            <a:ext cx="119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Tableau Reporting</a:t>
            </a:r>
            <a:endParaRPr lang="en-GB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B2ED5D4-7884-4C37-B50C-479553F38E83}"/>
              </a:ext>
            </a:extLst>
          </p:cNvPr>
          <p:cNvCxnSpPr>
            <a:cxnSpLocks/>
          </p:cNvCxnSpPr>
          <p:nvPr/>
        </p:nvCxnSpPr>
        <p:spPr>
          <a:xfrm>
            <a:off x="6215410" y="2342669"/>
            <a:ext cx="3586497" cy="25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937C536-73E8-4F07-85F7-C1F53EA81194}"/>
              </a:ext>
            </a:extLst>
          </p:cNvPr>
          <p:cNvCxnSpPr>
            <a:cxnSpLocks/>
          </p:cNvCxnSpPr>
          <p:nvPr/>
        </p:nvCxnSpPr>
        <p:spPr>
          <a:xfrm>
            <a:off x="8469241" y="991352"/>
            <a:ext cx="1454944" cy="88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AC9A2499-45E6-4C0F-AF64-006A79B153C3}"/>
              </a:ext>
            </a:extLst>
          </p:cNvPr>
          <p:cNvSpPr txBox="1"/>
          <p:nvPr/>
        </p:nvSpPr>
        <p:spPr>
          <a:xfrm rot="1919470">
            <a:off x="8665352" y="1213844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Get</a:t>
            </a:r>
            <a:r>
              <a:rPr lang="de-CH" sz="1200" dirty="0"/>
              <a:t> </a:t>
            </a:r>
            <a:r>
              <a:rPr lang="de-CH" sz="1200" dirty="0" err="1"/>
              <a:t>informed</a:t>
            </a:r>
            <a:endParaRPr lang="en-GB" sz="12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C6D763D-5B0F-442C-82E7-79875E8A0222}"/>
              </a:ext>
            </a:extLst>
          </p:cNvPr>
          <p:cNvSpPr txBox="1"/>
          <p:nvPr/>
        </p:nvSpPr>
        <p:spPr>
          <a:xfrm rot="207242">
            <a:off x="7254906" y="2177902"/>
            <a:ext cx="15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ETL</a:t>
            </a:r>
            <a:endParaRPr lang="en-GB" sz="1200" dirty="0"/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EEB49C19-01BF-4430-BFBD-088FCE349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0047" y="5127643"/>
            <a:ext cx="943923" cy="943923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9DDF06BF-867E-44C8-8704-CB5663C84C88}"/>
              </a:ext>
            </a:extLst>
          </p:cNvPr>
          <p:cNvSpPr txBox="1"/>
          <p:nvPr/>
        </p:nvSpPr>
        <p:spPr>
          <a:xfrm>
            <a:off x="2359869" y="6071566"/>
            <a:ext cx="1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Status Page</a:t>
            </a:r>
            <a:endParaRPr lang="en-GB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A28A45B-1310-4C30-A52D-E7140E34EB2B}"/>
              </a:ext>
            </a:extLst>
          </p:cNvPr>
          <p:cNvSpPr txBox="1"/>
          <p:nvPr/>
        </p:nvSpPr>
        <p:spPr>
          <a:xfrm rot="3613962">
            <a:off x="1169774" y="4046620"/>
            <a:ext cx="106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Check Status</a:t>
            </a:r>
            <a:endParaRPr lang="en-GB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EF2D05-B361-4A79-87AD-9E3B240EEB01}"/>
              </a:ext>
            </a:extLst>
          </p:cNvPr>
          <p:cNvCxnSpPr>
            <a:cxnSpLocks/>
          </p:cNvCxnSpPr>
          <p:nvPr/>
        </p:nvCxnSpPr>
        <p:spPr>
          <a:xfrm>
            <a:off x="767743" y="2807863"/>
            <a:ext cx="1454372" cy="257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C64569AC-D16C-4CD5-AC9F-976D6A58D7CF}"/>
              </a:ext>
            </a:extLst>
          </p:cNvPr>
          <p:cNvCxnSpPr>
            <a:cxnSpLocks/>
          </p:cNvCxnSpPr>
          <p:nvPr/>
        </p:nvCxnSpPr>
        <p:spPr>
          <a:xfrm flipV="1">
            <a:off x="3438290" y="3340662"/>
            <a:ext cx="2071175" cy="2397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54CA2799-4BBC-4219-99BF-014298D708DD}"/>
              </a:ext>
            </a:extLst>
          </p:cNvPr>
          <p:cNvSpPr/>
          <p:nvPr/>
        </p:nvSpPr>
        <p:spPr>
          <a:xfrm>
            <a:off x="1166117" y="2734423"/>
            <a:ext cx="3783388" cy="1633208"/>
          </a:xfrm>
          <a:custGeom>
            <a:avLst/>
            <a:gdLst>
              <a:gd name="connsiteX0" fmla="*/ 3691156 w 3691156"/>
              <a:gd name="connsiteY0" fmla="*/ 411060 h 1548929"/>
              <a:gd name="connsiteX1" fmla="*/ 1551963 w 3691156"/>
              <a:gd name="connsiteY1" fmla="*/ 1543574 h 1548929"/>
              <a:gd name="connsiteX2" fmla="*/ 0 w 3691156"/>
              <a:gd name="connsiteY2" fmla="*/ 0 h 15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1156" h="1548929">
                <a:moveTo>
                  <a:pt x="3691156" y="411060"/>
                </a:moveTo>
                <a:cubicBezTo>
                  <a:pt x="2929156" y="1011572"/>
                  <a:pt x="2167156" y="1612084"/>
                  <a:pt x="1551963" y="1543574"/>
                </a:cubicBezTo>
                <a:cubicBezTo>
                  <a:pt x="936770" y="1475064"/>
                  <a:pt x="468385" y="73753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BD9249B-59A1-485B-B188-825F214083E6}"/>
              </a:ext>
            </a:extLst>
          </p:cNvPr>
          <p:cNvSpPr txBox="1"/>
          <p:nvPr/>
        </p:nvSpPr>
        <p:spPr>
          <a:xfrm>
            <a:off x="2438188" y="3789666"/>
            <a:ext cx="106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Receive</a:t>
            </a:r>
            <a:r>
              <a:rPr lang="de-CH" sz="1200" dirty="0"/>
              <a:t> Update Mails</a:t>
            </a:r>
            <a:endParaRPr lang="en-GB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A300EB0-59FC-417F-B481-5C0452FB72CE}"/>
              </a:ext>
            </a:extLst>
          </p:cNvPr>
          <p:cNvSpPr txBox="1"/>
          <p:nvPr/>
        </p:nvSpPr>
        <p:spPr>
          <a:xfrm>
            <a:off x="9157950" y="125581"/>
            <a:ext cx="312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Media </a:t>
            </a:r>
            <a:r>
              <a:rPr lang="de-CH" sz="2000" b="1" dirty="0" err="1"/>
              <a:t>Flows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3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Armingeon Moritz (s)</dc:creator>
  <cp:lastModifiedBy>Armingeon Moritz (s)</cp:lastModifiedBy>
  <cp:revision>13</cp:revision>
  <dcterms:created xsi:type="dcterms:W3CDTF">2018-04-12T12:02:44Z</dcterms:created>
  <dcterms:modified xsi:type="dcterms:W3CDTF">2018-04-15T07:19:23Z</dcterms:modified>
</cp:coreProperties>
</file>