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4" r:id="rId10"/>
    <p:sldId id="274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8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4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11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1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5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5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1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3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4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hijeetsinghpanwar95@gmail.com" TargetMode="External"/><Relationship Id="rId2" Type="http://schemas.openxmlformats.org/officeDocument/2006/relationships/hyperlink" Target="mailto:ashwariyasah2036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nish.aryan4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41895"/>
            <a:ext cx="8281276" cy="2161182"/>
          </a:xfrm>
        </p:spPr>
        <p:txBody>
          <a:bodyPr/>
          <a:lstStyle/>
          <a:p>
            <a:r>
              <a:rPr lang="en-GB" sz="4000" dirty="0" smtClean="0"/>
              <a:t>Lead Score Case Study</a:t>
            </a:r>
            <a:br>
              <a:rPr lang="en-GB" sz="4000" dirty="0" smtClean="0"/>
            </a:br>
            <a:r>
              <a:rPr lang="en-GB" sz="4000" dirty="0" smtClean="0"/>
              <a:t>(Logistics Regression</a:t>
            </a:r>
            <a:r>
              <a:rPr lang="en-GB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57600"/>
            <a:ext cx="8825658" cy="1981200"/>
          </a:xfrm>
        </p:spPr>
        <p:txBody>
          <a:bodyPr>
            <a:normAutofit/>
          </a:bodyPr>
          <a:lstStyle/>
          <a:p>
            <a:r>
              <a:rPr lang="en-GB" dirty="0" smtClean="0"/>
              <a:t>By </a:t>
            </a:r>
            <a:r>
              <a:rPr lang="en-GB" dirty="0" err="1" smtClean="0"/>
              <a:t>Aishwariya</a:t>
            </a:r>
            <a:r>
              <a:rPr lang="en-GB" dirty="0" smtClean="0"/>
              <a:t>, </a:t>
            </a:r>
            <a:r>
              <a:rPr lang="en-GB" dirty="0" err="1" smtClean="0"/>
              <a:t>Abhijeet</a:t>
            </a:r>
            <a:r>
              <a:rPr lang="en-GB" dirty="0" smtClean="0"/>
              <a:t> &amp;</a:t>
            </a:r>
            <a:r>
              <a:rPr lang="en-GB" dirty="0" err="1" smtClean="0"/>
              <a:t>Manish.K</a:t>
            </a:r>
            <a:endParaRPr lang="en-GB" dirty="0" smtClean="0"/>
          </a:p>
          <a:p>
            <a:r>
              <a:rPr lang="en-GB" dirty="0" smtClean="0"/>
              <a:t>Email-   </a:t>
            </a:r>
            <a:r>
              <a:rPr lang="en-GB" dirty="0" smtClean="0">
                <a:hlinkClick r:id="rId2"/>
              </a:rPr>
              <a:t>ashwariyasah2036@gmail.com</a:t>
            </a:r>
            <a:endParaRPr lang="en-GB" dirty="0" smtClean="0"/>
          </a:p>
          <a:p>
            <a:r>
              <a:rPr lang="en-GB" dirty="0"/>
              <a:t>	 </a:t>
            </a:r>
            <a:r>
              <a:rPr lang="en-GB" dirty="0" smtClean="0"/>
              <a:t>      </a:t>
            </a:r>
            <a:r>
              <a:rPr lang="en-GB" dirty="0" smtClean="0">
                <a:hlinkClick r:id="rId3"/>
              </a:rPr>
              <a:t>abhijeetsinghpanwar95@gmail.com</a:t>
            </a:r>
            <a:endParaRPr lang="en-GB" dirty="0" smtClean="0"/>
          </a:p>
          <a:p>
            <a:r>
              <a:rPr lang="en-GB" dirty="0" smtClean="0"/>
              <a:t>        </a:t>
            </a:r>
            <a:r>
              <a:rPr lang="en-GB" dirty="0" smtClean="0"/>
              <a:t>	</a:t>
            </a:r>
            <a:r>
              <a:rPr lang="en-GB" dirty="0" smtClean="0">
                <a:hlinkClick r:id="rId4"/>
              </a:rPr>
              <a:t>manish.aryan4@gmail.com</a:t>
            </a:r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08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/>
              <a:t>Evaluation Of Model( Train)</a:t>
            </a:r>
            <a:endParaRPr lang="en-GB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ROC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Accuracy, Sensitivity &amp; Specificity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32" y="2991227"/>
            <a:ext cx="2882680" cy="284003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10" y="3179763"/>
            <a:ext cx="4032418" cy="2840037"/>
          </a:xfrm>
        </p:spPr>
      </p:pic>
    </p:spTree>
    <p:extLst>
      <p:ext uri="{BB962C8B-B14F-4D97-AF65-F5344CB8AC3E}">
        <p14:creationId xmlns:p14="http://schemas.microsoft.com/office/powerpoint/2010/main" val="67637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As per data set- Accuracy comes almost 81%, Sensitivity is 70% &amp; specificity is around 87% @ cut off 0.42.</a:t>
            </a:r>
          </a:p>
          <a:p>
            <a:r>
              <a:rPr lang="en-GB" dirty="0" smtClean="0"/>
              <a:t>Precision comes around 79% &amp; recall is 70%.</a:t>
            </a:r>
          </a:p>
          <a:p>
            <a:r>
              <a:rPr lang="en-GB" dirty="0" smtClean="0"/>
              <a:t>ROC curve comes .93.</a:t>
            </a:r>
          </a:p>
          <a:p>
            <a:r>
              <a:rPr lang="en-GB" dirty="0"/>
              <a:t>It was found that the variables that mattered the most in the potential buyers are (In descending order) </a:t>
            </a:r>
            <a:r>
              <a:rPr lang="en-GB" dirty="0" smtClean="0"/>
              <a:t>: -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The total time spend on the Website.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Total number of visits.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/>
              <a:t>When the lead source was</a:t>
            </a:r>
            <a:r>
              <a:rPr lang="en-GB" dirty="0" smtClean="0"/>
              <a:t>: Google , Direct Traffic , Organic Search, </a:t>
            </a:r>
            <a:r>
              <a:rPr lang="en-GB" dirty="0" err="1" smtClean="0"/>
              <a:t>Welingak</a:t>
            </a:r>
            <a:r>
              <a:rPr lang="en-GB" dirty="0" smtClean="0"/>
              <a:t> Website</a:t>
            </a:r>
          </a:p>
          <a:p>
            <a:pPr marL="400050" indent="-400050">
              <a:buFont typeface="+mj-lt"/>
              <a:buAutoNum type="romanUcPeriod"/>
            </a:pPr>
            <a:r>
              <a:rPr lang="en-GB" dirty="0" smtClean="0"/>
              <a:t>Last activity was- SMS,</a:t>
            </a:r>
            <a:r>
              <a:rPr lang="en-IN" dirty="0"/>
              <a:t> </a:t>
            </a:r>
            <a:r>
              <a:rPr lang="en-IN" dirty="0" err="1"/>
              <a:t>Olark</a:t>
            </a:r>
            <a:r>
              <a:rPr lang="en-IN" dirty="0"/>
              <a:t> chat </a:t>
            </a:r>
            <a:r>
              <a:rPr lang="en-IN" dirty="0" smtClean="0"/>
              <a:t>conversation.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99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1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</a:t>
            </a:r>
            <a:r>
              <a:rPr lang="en-GB" dirty="0" smtClean="0"/>
              <a:t>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X Education is an organization which provide online courses for industry professional. There presence on major online website like Google.</a:t>
            </a:r>
          </a:p>
          <a:p>
            <a:pPr marL="0" indent="0">
              <a:buNone/>
            </a:pPr>
            <a:r>
              <a:rPr lang="en-GB" dirty="0" smtClean="0"/>
              <a:t>They want to select most promising leads that can be converted to paying customers. But in all those process only 30% leads convert in pay customer.</a:t>
            </a:r>
          </a:p>
          <a:p>
            <a:pPr marL="0" indent="0">
              <a:buNone/>
            </a:pPr>
            <a:r>
              <a:rPr lang="en-GB" dirty="0" smtClean="0"/>
              <a:t>Now we will help to find out concerning point  &amp; implement make course of action for higher success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73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company requires a model to be built for selecting most promising leads.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model to be built in lead </a:t>
            </a:r>
            <a:r>
              <a:rPr lang="en-GB" b="1" dirty="0" smtClean="0"/>
              <a:t>conversion rate around 80% &amp; more from 30%.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72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Data Collection</a:t>
            </a:r>
          </a:p>
          <a:p>
            <a:r>
              <a:rPr lang="en-GB" dirty="0" smtClean="0"/>
              <a:t>Data Mining( Cleaning &amp; prepare for analysis)</a:t>
            </a:r>
          </a:p>
          <a:p>
            <a:r>
              <a:rPr lang="en-GB" dirty="0" smtClean="0"/>
              <a:t>Apply EDA for figure out most helpful attributes for conversion</a:t>
            </a:r>
          </a:p>
          <a:p>
            <a:r>
              <a:rPr lang="en-GB" dirty="0" smtClean="0"/>
              <a:t>Scaling Features</a:t>
            </a:r>
          </a:p>
          <a:p>
            <a:r>
              <a:rPr lang="en-GB" dirty="0" smtClean="0"/>
              <a:t>Build Model( Logistics Regression)</a:t>
            </a:r>
          </a:p>
          <a:p>
            <a:r>
              <a:rPr lang="en-GB" dirty="0" smtClean="0"/>
              <a:t>Test the model on train data set</a:t>
            </a:r>
          </a:p>
          <a:p>
            <a:r>
              <a:rPr lang="en-GB" dirty="0" smtClean="0"/>
              <a:t>Evaluate Model on different required parameters</a:t>
            </a:r>
          </a:p>
          <a:p>
            <a:r>
              <a:rPr lang="en-GB" dirty="0" smtClean="0"/>
              <a:t>Test the model on data set</a:t>
            </a:r>
          </a:p>
          <a:p>
            <a:r>
              <a:rPr lang="en-GB" dirty="0" smtClean="0"/>
              <a:t>Measure accuracy of the model</a:t>
            </a:r>
          </a:p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43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EDA- UNIVARIATE ANALYSIS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   </a:t>
            </a:r>
            <a:r>
              <a:rPr lang="en-IN" sz="2400" b="1" dirty="0" smtClean="0"/>
              <a:t>LEAD ORIGIN VS LEAD SOURCE</a:t>
            </a:r>
            <a:endParaRPr lang="en-IN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7409" y="2425963"/>
            <a:ext cx="4730366" cy="24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75" y="2425962"/>
            <a:ext cx="4279821" cy="2353427"/>
          </a:xfrm>
          <a:prstGeom prst="rect">
            <a:avLst/>
          </a:prstGeom>
        </p:spPr>
      </p:pic>
      <p:sp>
        <p:nvSpPr>
          <p:cNvPr id="8" name="AutoShape 4" descr="data:image/png;base64,iVBORw0KGgoAAAANSUhEUgAAAeMAAAD4CAYAAADfEY7UAAAAOXRFWHRTb2Z0d2FyZQBNYXRwbG90bGliIHZlcnNpb24zLjQuMywgaHR0cHM6Ly9tYXRwbG90bGliLm9yZy/MnkTPAAAACXBIWXMAAAsTAAALEwEAmpwYAAAXRUlEQVR4nO3de5RdZZ3m8e9DUDSiQQlqBKFsoGVQIGJAvCEiTauogB2V6FK0bfHSF2ccR2md0Yg3ULu9sUBpV4/XFloRYRlFG7mDIBVMCCiIQlTQHkExQIMg4Td/nB05lFXJqUpVvUnV97PWWbXPu/f77t97jvrUu/e2kqpCkiS1s0XrAiRJmu0MY0mSGjOMJUlqzDCWJKkxw1iSpMa2bF2ANk/z58+voaGh1mVI0mZl+fLlN1fVdiPbDWNNyNDQEMPDw63LkKTNSpKfjdbuZWpJkhozjCVJaswwliSpMcNYkqTGDGNJkhozjCVJaswwliSpMcNYkqTGDGNJkhozjCVJaswwliSpMcNYkqTGDGNJkhozjCVJaswwliSpMcNYkqTGDGNJkhqbFWGcZIckpye5Nsl1SY5PstUA/b6ZZJv17P9sksUDjLNlkpuTfHA9x7w6yfFj7Lt9jPa1SVb0vYY2VIskadMz48M4SYCvAV+vql2BXYEHAx/aUN+qen5V/W4SyjgYuAZ4aVfPZLmzqhb2vVYP0inJlpNYgyRpI834MAYOBH5fVf8XoKrWAv8DeFWSrUeuSJN8I8kB3fbqJPO77VcluSLJyiRfGHmSJO/tVsqjfaZLgI8DPwf26+vzmiQ/TnIe8PS+9scl+V6Sy5K8dzyTTbIwySVdracleXjXfm6SD3TnenP3/qNJzk/yoyT7JPlad/XgfeM5pyRp48yGMH4CsLy/oapuBVYDuwwyQJInAO8EDqyqvYA3j9j/IeCRwGuq6t4R+x4MPAf4BvBlesFMkgXAe+iF8F8Au/d1+zhwYlXtA/znekp7cN8l6tO6ts8Db6+qPYFVwLv7jt+mqp5VVf/Uvb+7qvYHPgWcDvwt8ETg1Um2HeVzOCrJcJLhm266aT1lSZLGYzaEcYAao31QBwJfraqbAarqt337/g+9kHt9VY12nhcA51TVHcCpwOFJ5gBPAc6tqpuq6m7glL4+T6cX3AB/sgrv03+Z+vAk87pazuv2fw7Yv+/4U0b0P6P7uQq4qqp+VVV3AdcBjx15sqo6qaoWVdWi7bbbbj1lSZLGYzaE8VXAov6GJA8DHkXvPu493P9zeNAoY4wV6ACXAU9O8ogx9i8BDkqymt4KfVvg2d2+scbc0L6J+q8R7+/qft7bt73uvfeVJWmazIYw/i4wN8mrALpV6T8Bx1fVnfQuVy9MskWSxwL7jjHGS9dduh0RvGcCxwLLkjy0v1MX+s8AdqyqoaoaoncpeAlwKXBAkm2TPAB4SV/Xi4Ajuu1XDDrRqloD3JLkmV3TK4Hz1tNFkrQJmPFh3F06PhxYnORa4DfAvVX1/u6Qi4Dr6V2q/Qhw+ShjXAW8HzgvyUrgn0fs/wrwL8AZ3T3idV4MnN1d+l3ndOBFwG+BpcD3gLNGnPfNwN8muQyYN84pHwl8OMkVwELgmHH2lyRNs4x+m3PmSvI0evdjX1xVyzd0vEa3aNGiGh4ebl2GJG1WkiyvqkUj22fdfcGquhjYqXUdkiStM+MvU0uStKkzjCVJaswwliSpMcNYkqTGDGNJkhozjCVJaswwliSpMcNYkqTGDGNJkhozjCVJaswwliSpMcNYkqTGDGNJkhozjCVJaswwliSpMcNYkqTGDGNJkhozjCVJaswwliSpMcNYkqTGDGNJkhozjCVJaswwliSpMcNYkqTGDGNJkhozjCVJasww1oSsunENQ0cvY+joZa1LkaTNnmEsSVJjhrEkSY0ZxpIkNWYYS5LUmGEsSVJjhrEkSY0ZxuOU5PYpGHN1kvmDtk+VJNskedN0nU+S1GMYC4Akc4BtAMNYkqaZYTwJkuyc5Mwky5NckGS3rv2FSS5N8oMkZyV5VNe+bZLvdO2fBrKB8YeSXJ3kM0muTPKlJAcluSjJtUn27Y5bmuQLSc7u2l/XtSfJh7u+q5K8rGs/IMk5Sf4NWAUcC+ycZEWSD0/dJyZJ6rdl6wJmiJOAN1TVtUmeApwAHAhcCOxXVZXkb4C3Af8TeDdwYVUdk+QQ4KgBzrEL8JLu2MuAlwPPAF4EvAM4rDtuT2A/4CHAD5IsA54KLAT2AuYDlyU5vzt+X+CJVXV9kqFue+EEPwdJ0gQYxhspydbA04CvJH9c4G7V/dwBOCXJAuCBwPVd+/7AiwGqalmSWwY41fVVtao751XAd7uQXwUM9R13elXdCdyZ5Bx6YfsM4MtVtRb4f0nOA/YBbgW+X1XXM4AkR9H94jDnYdsN0kWSNAAvU2+8LYDfVdXCvtd/6/Z9Eji+qvYAXg88qK9fjfM8d/Vt39v3/l7u/0vVyHGL9V8G/69BC6iqk6pqUVUtmjN33qDdJEkbYBhvpKq6Fbg+yUvgj/dn9+p2zwNu7LaP7Ot2PvCK7vjnAQ+fxJIOTfKgJNsCB9C7pH0+8LIkc5JsR29l/v1R+t4GPHQSa5EkDcAwHr+5SW7oe72FXrC+NslK4Crg0O7YpfQuX18A3Nw3xnuA/ZNcDhwM/HwS6/s+sAy4BHhvVf0SOA24AlgJnA28rar+c2THqvoNcFH3oJcPcEnSNEnVeK+WalOVZClwe1V9ZKrPtdWCXWvBkR8DYPWxh0z16SRpRkiyvKoWjWx3ZSxJUmM+TT2DVNXS1jVIksbPlbEkSY0ZxpIkNWYYS5LUmPeMNSF7bD+PYZ+ilqRJ4cpYkqTGDGNJkhozjCVJaswwliSpMcNYkqTGDGNJkhozjCVJaswwliSpMcNYkqTGDGNJkhozjCVJaswwliSpMcNYkqTGDGNJkhozjCVJaswwliSpMcNYkqTGDGNJkhozjCVJaswwliSpMcNYkqTGtmxdgDZPq25cw9DRy1qXMSGrjz2kdQmSdD+ujCVJaswwliSpMcNYkqTGDGNJkhozjCVJaswwliSpMcNYkqTGZmUYJ7l9CsZcnWT+GPuelKSS/OV6+n82yeJR2g9I8o0x2tckWdG9ztq4GUiSWvGPfkyPJcCF3c9vT+K4F1TVC8bbKcmcqlo7iXVIkjbCrFwZjybJzknOTLI8yQVJduvaX5jk0iQ/SHJWkkd17dsm+U7X/mkgY4wbYDHwauDgJA9a157k+CQ/TLIMeGRfn+cmuTrJhcCLxzmPJUlWJbkyyXF97bcnOSbJpcBTu/fHdfM9K8m+Sc5Ncl2SF43nnJKkjWMY3+ck4O+r6snAW4ETuvYLgf2q6knAycDbuvZ3Axd27WcAO44x7tOB66vqp8C5wPO79sOBxwN7AK8DngbQhfW/AC8Engk8ej01P7PvMvU7kzwGOA44EFgI7JPksO7YhwBXVtVTqurC7v253XxvA94H/EVX1zGjnSzJUUmGkwyvvWPNesqSJI2Hl6mBJFvTC8Ov9BayAGzV/dwBOCXJAuCBwPVd+/50q9aqWpbkljGGX0IvxOl+vhL4Wtf/y93l4l8mObs7Zjd64X1tV9sXgaPGGPt+l6mTHEovYG/q3n+pO8/XgbXAqX197wbO7LZXAXdV1R+SrAKGRjtZVZ1E75cWtlqwa41RkyRpnAzjni2A31XVwlH2fRL456o6I8kBwNK+fesNpCRzgL8CXpTknfQuZW+b5KEb6D/RoBv1Unnn9yPuE/+hqtad517gLoCqujeJ/7mQpGnkZWqgqm4Frk/yEvjj/dy9ut3zgBu77SP7up0PvKI7/nnAw0cZ+iBgZVU9tqqGqmoneqvTw7r+RySZ0626n931uRp4XJKdu/dLxjGVS4FnJZnf/SKwBDhvHP0lSQ3M1jCem+SGvtdb6AXra5OsBK4CDu2OXUrv8vUFwM19Y7wH2D/J5cDBwM9HOc8S4LQRbacCL+/ar6V3ifhEutCsqt/Tuyy9rHuA62eDTqqqfgX8I3AOsBK4vKpOH7S/JKmN3HelUhrcVgt2rQVHfqx1GRPiv2csqZUky6tq0cj22boyliRpk2EYS5LUmGEsSVJjhrEkSY0ZxpIkNeYfd9CE7LH9PIZ9KlmSJoUrY0mSGjOMJUlqzDCWJKkxw1iSpMYMY0mSGjOMJUlqzDCWJKkxw1iSpMYMY0mSGjOMJUlqzDCWJKkxw1iSpMYMY0mSGjOMJUlqzDCWJKkxw1iSpMYMY0mSGjOMJUlqzDCWJKkxw1iSpMYMY0mSGtuydQHaPK26cQ1DRy9rXYakMaw+9pDWJWgcXBlLktSYYSxJUmOGsSRJjRnGkiQ1ZhhLktSYYSxJUmOG8SyQ5PAklWS37v1QkjuTrEjywySfSrJF135l63olabYxjGeHJcCFwBF9bT+tqoXAnsDuwGHTX5YkCQzjGS/J1sDTgddy/zAGoKruAS4Gdpnm0iRJHcN45jsMOLOqfgz8Nsne/TuTzAWeA6xqUJskCcN4NlgCnNxtn9y9B9g5yQrgImBZVX1rQwMlOSrJcJLhtXesmZJiJWk28m9Tz2BJtgUOBJ6YpIA5QAEncN8944FV1UnASQBbLdi1JrdaSZq9XBnPbIuBz1fVTlU1VFWPBa4HdmhclySpj2E8sy0BThvRdirwjga1SJLG4GXqGayqDhil7RPAJ8Y4fjXwxKmtSpI0kitjSZIaM4wlSWrMMJYkqTHDWJKkxgxjSZIa82lqTcge289j+NhDWpchSTOCK2NJkhozjCVJaswwliSpMcNYkqTGDGNJkhozjCVJaswwliSpMcNYkqTGDGNJkhozjCVJaswwliSpMcNYkqTGDGNJkhozjCVJaswwliSpMcNYkqTGDGNJkhozjCVJaswwliSpMcNYkqTGDGNJkhrbsnUB2jytunENQ0cva12GJE2r1cceMiXjujKWJKkxw1iSpMYMY0mSGjOMJUlqzDCWJKkxw1iSpMYMY0mSGttgGCe5fbJPmmRpkrd228ckOWiSxl2dZFWSlUm+k+TRkzHuGOfaL8mlSVYk+VGSpRs4fijJlRtxvsck+eoE+n0mye4TPa8kaeo1/6MfVfWuSR7y2VV1c5IPAO8A/mGSx1/nc8BLq2plkjnA46foPABU1S+BxRPo9zdTUI4kaRJN6DJ1khd2q8IfJDkryaO69qVJ/jXJuUmuS/IPfX3emeSaJGfRF1xJPptkcbe9Osl7klzerXB369q3S/IfXfunk/wsyfwNlHk+sEuSfZNc3NV6cZLHd2POTfLvSa5Icko3n0XdvoOTfK8731eSbD3K+I8EfgVQVWur6od9n8Fb++Z3ZZKh7u2WST7XnfOrSeb2zfsD3TmHk+yd5NtJfprkDd0xf1xZJ3lCku93q/Irkuya5CFJlnVXBa5M8rLu2HP75rWk+1yvTHJcX423J3l/1/eSdd+nJGl6TPSe8YXAflX1JOBk4G19+3YD/hLYF3h3kgckeTJwBPAk4MXAPusZ++aq2hs4EVgXau8Gzu7aTwN2HKDGFwCrgKuB/bta3wV8oNv/JuCWqtoTeC/wZIAu5P83cFB3vmHgLaOM/1HgmiSnJXl9kgcNUNPjgZO6c97a1bDOL6rqqcAFwGfprYL3A44ZZZw3AB+vqoXAIuAG4LnAL6tqr6p6InBmf4ckjwGOAw4EFgL7JDms2/0Q4JKq2oveLzGvG634JEd1vywMr71jzQDTlSQNYqJhvAPw7SSrgP8FPKFv37KququqbgZ+DTwKeCZwWlXdUVW3AmesZ+yvdT+XA0Pd9jPohT5VdSZwy3r6n5NkBfAw4IPAPOAr3aryo3219o95JXBF174fsDtwUTfOkcBOI09SVcfQC8LvAC9nRPiN4RdVdVG3/cWuhnXWfSargEur6raqugn4fZJtRozzPeAdSd4O7FRVd3b9DkpyXJJnVtXItNwHOLeqbqqqe4AvAft3++4GvtFt93/uI+d8UlUtqqpFc+bOG2C6kqRBTDSMPwkcX1V7AK8H+leFd/Vtr+W++9I14Njr+vf3zThqe3ZVLayqV1XV7+ites/pVosv7Kt1rDED/Ec3xsKq2r2qXjvagVX106o6EXgOsFeSbYF7uP/n2v/ZjPwM+t+vm/e93P8zvJcR9/ar6t+AFwF30vul6MCq+jG91f0q4INJRt6LX99n+IeqWldL/+cuSZoGEw3jecCN3faRAxx/PnB4kgcneSi9UByPC4GXQu9+LvDwcfTtr/XVY4y5O7BH134J8PQku3T75ib585GDJjkkybqA25VeiP0OWA3s3R2zN/C4vm47Jnlqt72kq2HckvwZcF1VfYLeinrP7jL0HVX1ReAj62rocynwrCTzuwfOlgDnTeT8kqTJNUgYz01yQ9/rLcBSepd+LwBu3tAAVXU5cAqwAjiV3n3R8XgPcHCSy4Hn0Xtw6rYB+36I3krxImBOX/sJwHZJrgDeTu8y9Zru0vCrgS93+y6hdx98pFfSu2e8AvgC8IqqWktvfo/o2t8I/Livz4+AI7txH0HvvvhEvAy4sjvHbsDn6f0y8f2u7Z3A+/o7VNWvgH8EzgFWApdX1ekTPL8kaRLlvquTm64kWwFrq+qebmV5Yvfw0saMOQd4QFX9PsnOwHeBP6+quze+4plvqwW71oIjP9a6DEmaVhv77xknWV5Vi0a2by73BncE/j3JFvQeNhr1ad9xmkvvYa8H0Luf+kaDWJLUwmYRxlV1Lb3/W9RkjnkbvaehJUlqyr9NLUlSY4axJEmNGcaSJDW2Wdwz1qZnj+3nMbyRTxVKknpcGUuS1JhhLElSY4axJEmNGcaSJDVmGEuS1JhhLElSY4axJEmNGcaSJDVmGEuS1JhhLElSY6mq1jVoM5TkNuCa1nVMo/nAza2LmEazbb4w++bsfNvYqaq2G9no36bWRF1TVbPm34NOMux8Z7bZNmfnu2nxMrUkSY0ZxpIkNWYYa6JOal3ANHO+M99sm7Pz3YT4AJckSY25MpYkqTHDWJKkxgxjjSnJc5Nck+QnSY4eZX+SfKLbf0WSvVvUOZkGmPNuSb6X5K4kb21R42QaYL6v6L7bK5JcnGSvFnVOlgHme2g31xVJhpM8o0Wdk2lDc+47bp8ka5Msns76JtsA3/EBSdZ03/GKJO9qUeefqCpfvv7kBcwBfgr8GfBAYCWw+4hjng98CwiwH3Bp67qnYc6PBPYB3g+8tXXN0zDfpwEP77aftzl/xwPOd2vue5ZmT+Dq1nVP9Zz7jjsb+CawuHXdU/wdHwB8o3WtI1+ujDWWfYGfVNV1VXU3cDJw6IhjDgU+Xz2XANskWTDdhU6iDc65qn5dVZcBf2hR4CQbZL4XV9Ut3dtLgB2mucbJNMh8b6/uf7GBhwCb+xOug/z3GODvgVOBX09ncVNg0PlucgxjjWV74Bd972/o2sZ7zOZkps1nQ8Y739fSuxKyuRpovkkOT3I1sAz462mqbapscM5JtgcOBz41jXVNlUH/M/3UJCuTfCvJE6antPUzjDWWjNI2cpUwyDGbk5k2nw0ZeL5Jnk0vjN8+pRVNrYHmW1WnVdVuwGHAe6e6qCk2yJw/Bry9qtZOfTlTbpD5Xk7v70PvBXwS+PpUFzUIw1hjuQF4bN/7HYBfTuCYzclMm8+GDDTfJHsCnwEOrarfTFNtU2Fc329VnQ/snGT+VBc2hQaZ8yLg5CSrgcXACUkOm5bqJt8G51tVt1bV7d32N4EHbArfsWGssVwG7JrkcUkeCBwBnDHimDOAV3VPVe8HrKmqX013oZNokDnPJBucb5Idga8Br6yqHzeocTINMt9dkqTb3pveQ0Cb8y8gG5xzVT2uqoaqagj4KvCmqvr6tFc6OQb5jh/d9x3vSy8Hm3/H/qtNGlVV3ZPk74Bv03tC8V+r6qokb+j2f4rek5fPB34C3AG8plW9k2GQOSd5NDAMPAy4N8l/p/e05q2t6p6oAb/jdwHb0lstAdxTm/C/fLM+A873r+j9gvkH4E7gZX0PdG12BpzzjDHgfBcDb0xyD73v+IhN4Tv2z2FKktSYl6klSWrMMJYkqTHDWJKkxgxjSZIaM4wlSWrMMJYkqTHDWJKkxv4/zSLLU2WYfP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EDA- UNIVARIATE ANALYSIS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   </a:t>
            </a:r>
            <a:r>
              <a:rPr lang="en-IN" sz="2400" b="1" dirty="0" smtClean="0"/>
              <a:t>OPTING COURSE VS LAST COURSE OF ACTION</a:t>
            </a:r>
            <a:endParaRPr lang="en-IN" sz="2400" b="1" dirty="0"/>
          </a:p>
        </p:txBody>
      </p:sp>
      <p:sp>
        <p:nvSpPr>
          <p:cNvPr id="8" name="AutoShape 4" descr="data:image/png;base64,iVBORw0KGgoAAAANSUhEUgAAAeMAAAD4CAYAAADfEY7UAAAAOXRFWHRTb2Z0d2FyZQBNYXRwbG90bGliIHZlcnNpb24zLjQuMywgaHR0cHM6Ly9tYXRwbG90bGliLm9yZy/MnkTPAAAACXBIWXMAAAsTAAALEwEAmpwYAAAXRUlEQVR4nO3de5RdZZ3m8e9DUDSiQQlqBKFsoGVQIGJAvCEiTauogB2V6FK0bfHSF2ccR2md0Yg3ULu9sUBpV4/XFloRYRlFG7mDIBVMCCiIQlTQHkExQIMg4Td/nB05lFXJqUpVvUnV97PWWbXPu/f77t97jvrUu/e2kqpCkiS1s0XrAiRJmu0MY0mSGjOMJUlqzDCWJKkxw1iSpMa2bF2ANk/z58+voaGh1mVI0mZl+fLlN1fVdiPbDWNNyNDQEMPDw63LkKTNSpKfjdbuZWpJkhozjCVJaswwliSpMcNYkqTGDGNJkhozjCVJaswwliSpMcNYkqTGDGNJkhozjCVJaswwliSpMcNYkqTGDGNJkhozjCVJaswwliSpMcNYkqTGDGNJkhqbFWGcZIckpye5Nsl1SY5PstUA/b6ZZJv17P9sksUDjLNlkpuTfHA9x7w6yfFj7Lt9jPa1SVb0vYY2VIskadMz48M4SYCvAV+vql2BXYEHAx/aUN+qen5V/W4SyjgYuAZ4aVfPZLmzqhb2vVYP0inJlpNYgyRpI834MAYOBH5fVf8XoKrWAv8DeFWSrUeuSJN8I8kB3fbqJPO77VcluSLJyiRfGHmSJO/tVsqjfaZLgI8DPwf26+vzmiQ/TnIe8PS+9scl+V6Sy5K8dzyTTbIwySVdracleXjXfm6SD3TnenP3/qNJzk/yoyT7JPlad/XgfeM5pyRp48yGMH4CsLy/oapuBVYDuwwyQJInAO8EDqyqvYA3j9j/IeCRwGuq6t4R+x4MPAf4BvBlesFMkgXAe+iF8F8Au/d1+zhwYlXtA/znekp7cN8l6tO6ts8Db6+qPYFVwLv7jt+mqp5VVf/Uvb+7qvYHPgWcDvwt8ETg1Um2HeVzOCrJcJLhm266aT1lSZLGYzaEcYAao31QBwJfraqbAarqt337/g+9kHt9VY12nhcA51TVHcCpwOFJ5gBPAc6tqpuq6m7glL4+T6cX3AB/sgrv03+Z+vAk87pazuv2fw7Yv+/4U0b0P6P7uQq4qqp+VVV3AdcBjx15sqo6qaoWVdWi7bbbbj1lSZLGYzaE8VXAov6GJA8DHkXvPu493P9zeNAoY4wV6ACXAU9O8ogx9i8BDkqymt4KfVvg2d2+scbc0L6J+q8R7+/qft7bt73uvfeVJWmazIYw/i4wN8mrALpV6T8Bx1fVnfQuVy9MskWSxwL7jjHGS9dduh0RvGcCxwLLkjy0v1MX+s8AdqyqoaoaoncpeAlwKXBAkm2TPAB4SV/Xi4Ajuu1XDDrRqloD3JLkmV3TK4Hz1tNFkrQJmPFh3F06PhxYnORa4DfAvVX1/u6Qi4Dr6V2q/Qhw+ShjXAW8HzgvyUrgn0fs/wrwL8AZ3T3idV4MnN1d+l3ndOBFwG+BpcD3gLNGnPfNwN8muQyYN84pHwl8OMkVwELgmHH2lyRNs4x+m3PmSvI0evdjX1xVyzd0vEa3aNGiGh4ebl2GJG1WkiyvqkUj22fdfcGquhjYqXUdkiStM+MvU0uStKkzjCVJaswwliSpMcNYkqTGDGNJkhozjCVJaswwliSpMcNYkqTGDGNJkhozjCVJaswwliSpMcNYkqTGDGNJkhozjCVJaswwliSpMcNYkqTGDGNJkhozjCVJaswwliSpMcNYkqTGDGNJkhozjCVJaswwliSpMcNYkqTGDGNJkhozjCVJasww1oSsunENQ0cvY+joZa1LkaTNnmEsSVJjhrEkSY0ZxpIkNWYYS5LUmGEsSVJjhrEkSY0ZxuOU5PYpGHN1kvmDtk+VJNskedN0nU+S1GMYC4Akc4BtAMNYkqaZYTwJkuyc5Mwky5NckGS3rv2FSS5N8oMkZyV5VNe+bZLvdO2fBrKB8YeSXJ3kM0muTPKlJAcluSjJtUn27Y5bmuQLSc7u2l/XtSfJh7u+q5K8rGs/IMk5Sf4NWAUcC+ycZEWSD0/dJyZJ6rdl6wJmiJOAN1TVtUmeApwAHAhcCOxXVZXkb4C3Af8TeDdwYVUdk+QQ4KgBzrEL8JLu2MuAlwPPAF4EvAM4rDtuT2A/4CHAD5IsA54KLAT2AuYDlyU5vzt+X+CJVXV9kqFue+EEPwdJ0gQYxhspydbA04CvJH9c4G7V/dwBOCXJAuCBwPVd+/7AiwGqalmSWwY41fVVtao751XAd7uQXwUM9R13elXdCdyZ5Bx6YfsM4MtVtRb4f0nOA/YBbgW+X1XXM4AkR9H94jDnYdsN0kWSNAAvU2+8LYDfVdXCvtd/6/Z9Eji+qvYAXg88qK9fjfM8d/Vt39v3/l7u/0vVyHGL9V8G/69BC6iqk6pqUVUtmjN33qDdJEkbYBhvpKq6Fbg+yUvgj/dn9+p2zwNu7LaP7Ot2PvCK7vjnAQ+fxJIOTfKgJNsCB9C7pH0+8LIkc5JsR29l/v1R+t4GPHQSa5EkDcAwHr+5SW7oe72FXrC+NslK4Crg0O7YpfQuX18A3Nw3xnuA/ZNcDhwM/HwS6/s+sAy4BHhvVf0SOA24AlgJnA28rar+c2THqvoNcFH3oJcPcEnSNEnVeK+WalOVZClwe1V9ZKrPtdWCXWvBkR8DYPWxh0z16SRpRkiyvKoWjWx3ZSxJUmM+TT2DVNXS1jVIksbPlbEkSY0ZxpIkNWYYS5LUmPeMNSF7bD+PYZ+ilqRJ4cpYkqTGDGNJkhozjCVJaswwliSpMcNYkqTGDGNJkhozjCVJaswwliSpMcNYkqTGDGNJkhozjCVJaswwliSpMcNYkqTGDGNJkhozjCVJaswwliSpMcNYkqTGDGNJkhozjCVJaswwliSpMcNYkqTGtmxdgDZPq25cw9DRy1qXMSGrjz2kdQmSdD+ujCVJaswwliSpMcNYkqTGDGNJkhozjCVJaswwliSpMcNYkqTGZmUYJ7l9CsZcnWT+GPuelKSS/OV6+n82yeJR2g9I8o0x2tckWdG9ztq4GUiSWvGPfkyPJcCF3c9vT+K4F1TVC8bbKcmcqlo7iXVIkjbCrFwZjybJzknOTLI8yQVJduvaX5jk0iQ/SHJWkkd17dsm+U7X/mkgY4wbYDHwauDgJA9a157k+CQ/TLIMeGRfn+cmuTrJhcCLxzmPJUlWJbkyyXF97bcnOSbJpcBTu/fHdfM9K8m+Sc5Ncl2SF43nnJKkjWMY3+ck4O+r6snAW4ETuvYLgf2q6knAycDbuvZ3Axd27WcAO44x7tOB66vqp8C5wPO79sOBxwN7AK8DngbQhfW/AC8Engk8ej01P7PvMvU7kzwGOA44EFgI7JPksO7YhwBXVtVTqurC7v253XxvA94H/EVX1zGjnSzJUUmGkwyvvWPNesqSJI2Hl6mBJFvTC8Ov9BayAGzV/dwBOCXJAuCBwPVd+/50q9aqWpbkljGGX0IvxOl+vhL4Wtf/y93l4l8mObs7Zjd64X1tV9sXgaPGGPt+l6mTHEovYG/q3n+pO8/XgbXAqX197wbO7LZXAXdV1R+SrAKGRjtZVZ1E75cWtlqwa41RkyRpnAzjni2A31XVwlH2fRL456o6I8kBwNK+fesNpCRzgL8CXpTknfQuZW+b5KEb6D/RoBv1Unnn9yPuE/+hqtad517gLoCqujeJ/7mQpGnkZWqgqm4Frk/yEvjj/dy9ut3zgBu77SP7up0PvKI7/nnAw0cZ+iBgZVU9tqqGqmoneqvTw7r+RySZ0626n931uRp4XJKdu/dLxjGVS4FnJZnf/SKwBDhvHP0lSQ3M1jCem+SGvtdb6AXra5OsBK4CDu2OXUrv8vUFwM19Y7wH2D/J5cDBwM9HOc8S4LQRbacCL+/ar6V3ifhEutCsqt/Tuyy9rHuA62eDTqqqfgX8I3AOsBK4vKpOH7S/JKmN3HelUhrcVgt2rQVHfqx1GRPiv2csqZUky6tq0cj22boyliRpk2EYS5LUmGEsSVJjhrEkSY0ZxpIkNeYfd9CE7LH9PIZ9KlmSJoUrY0mSGjOMJUlqzDCWJKkxw1iSpMYMY0mSGjOMJUlqzDCWJKkxw1iSpMYMY0mSGjOMJUlqzDCWJKkxw1iSpMYMY0mSGjOMJUlqzDCWJKkxw1iSpMYMY0mSGjOMJUlqzDCWJKkxw1iSpMYMY0mSGtuydQHaPK26cQ1DRy9rXYakMaw+9pDWJWgcXBlLktSYYSxJUmOGsSRJjRnGkiQ1ZhhLktSYYSxJUmOG8SyQ5PAklWS37v1QkjuTrEjywySfSrJF135l63olabYxjGeHJcCFwBF9bT+tqoXAnsDuwGHTX5YkCQzjGS/J1sDTgddy/zAGoKruAS4Gdpnm0iRJHcN45jsMOLOqfgz8Nsne/TuTzAWeA6xqUJskCcN4NlgCnNxtn9y9B9g5yQrgImBZVX1rQwMlOSrJcJLhtXesmZJiJWk28m9Tz2BJtgUOBJ6YpIA5QAEncN8944FV1UnASQBbLdi1JrdaSZq9XBnPbIuBz1fVTlU1VFWPBa4HdmhclySpj2E8sy0BThvRdirwjga1SJLG4GXqGayqDhil7RPAJ8Y4fjXwxKmtSpI0kitjSZIaM4wlSWrMMJYkqTHDWJKkxgxjSZIa82lqTcge289j+NhDWpchSTOCK2NJkhozjCVJaswwliSpMcNYkqTGDGNJkhozjCVJaswwliSpMcNYkqTGDGNJkhozjCVJaswwliSpMcNYkqTGDGNJkhozjCVJaswwliSpMcNYkqTGDGNJkhozjCVJaswwliSpMcNYkqTGDGNJkhrbsnUB2jytunENQ0cva12GJE2r1cceMiXjujKWJKkxw1iSpMYMY0mSGjOMJUlqzDCWJKkxw1iSpMYMY0mSGttgGCe5fbJPmmRpkrd228ckOWiSxl2dZFWSlUm+k+TRkzHuGOfaL8mlSVYk+VGSpRs4fijJlRtxvsck+eoE+n0mye4TPa8kaeo1/6MfVfWuSR7y2VV1c5IPAO8A/mGSx1/nc8BLq2plkjnA46foPABU1S+BxRPo9zdTUI4kaRJN6DJ1khd2q8IfJDkryaO69qVJ/jXJuUmuS/IPfX3emeSaJGfRF1xJPptkcbe9Osl7klzerXB369q3S/IfXfunk/wsyfwNlHk+sEuSfZNc3NV6cZLHd2POTfLvSa5Icko3n0XdvoOTfK8731eSbD3K+I8EfgVQVWur6od9n8Fb++Z3ZZKh7u2WST7XnfOrSeb2zfsD3TmHk+yd5NtJfprkDd0xf1xZJ3lCku93q/Irkuya5CFJlnVXBa5M8rLu2HP75rWk+1yvTHJcX423J3l/1/eSdd+nJGl6TPSe8YXAflX1JOBk4G19+3YD/hLYF3h3kgckeTJwBPAk4MXAPusZ++aq2hs4EVgXau8Gzu7aTwN2HKDGFwCrgKuB/bta3wV8oNv/JuCWqtoTeC/wZIAu5P83cFB3vmHgLaOM/1HgmiSnJXl9kgcNUNPjgZO6c97a1bDOL6rqqcAFwGfprYL3A44ZZZw3AB+vqoXAIuAG4LnAL6tqr6p6InBmf4ckjwGOAw4EFgL7JDms2/0Q4JKq2oveLzGvG634JEd1vywMr71jzQDTlSQNYqJhvAPw7SSrgP8FPKFv37KququqbgZ+DTwKeCZwWlXdUVW3AmesZ+yvdT+XA0Pd9jPohT5VdSZwy3r6n5NkBfAw4IPAPOAr3aryo3219o95JXBF174fsDtwUTfOkcBOI09SVcfQC8LvAC9nRPiN4RdVdVG3/cWuhnXWfSargEur6raqugn4fZJtRozzPeAdSd4O7FRVd3b9DkpyXJJnVtXItNwHOLeqbqqqe4AvAft3++4GvtFt93/uI+d8UlUtqqpFc+bOG2C6kqRBTDSMPwkcX1V7AK8H+leFd/Vtr+W++9I14Njr+vf3zThqe3ZVLayqV1XV7+ites/pVosv7Kt1rDED/Ec3xsKq2r2qXjvagVX106o6EXgOsFeSbYF7uP/n2v/ZjPwM+t+vm/e93P8zvJcR9/ar6t+AFwF30vul6MCq+jG91f0q4INJRt6LX99n+IeqWldL/+cuSZoGEw3jecCN3faRAxx/PnB4kgcneSi9UByPC4GXQu9+LvDwcfTtr/XVY4y5O7BH134J8PQku3T75ib585GDJjkkybqA25VeiP0OWA3s3R2zN/C4vm47Jnlqt72kq2HckvwZcF1VfYLeinrP7jL0HVX1ReAj62rocynwrCTzuwfOlgDnTeT8kqTJNUgYz01yQ9/rLcBSepd+LwBu3tAAVXU5cAqwAjiV3n3R8XgPcHCSy4Hn0Xtw6rYB+36I3krxImBOX/sJwHZJrgDeTu8y9Zru0vCrgS93+y6hdx98pFfSu2e8AvgC8IqqWktvfo/o2t8I/Livz4+AI7txH0HvvvhEvAy4sjvHbsDn6f0y8f2u7Z3A+/o7VNWvgH8EzgFWApdX1ekTPL8kaRLlvquTm64kWwFrq+qebmV5Yvfw0saMOQd4QFX9PsnOwHeBP6+quze+4plvqwW71oIjP9a6DEmaVhv77xknWV5Vi0a2by73BncE/j3JFvQeNhr1ad9xmkvvYa8H0Luf+kaDWJLUwmYRxlV1Lb3/W9RkjnkbvaehJUlqyr9NLUlSY4axJEmNGcaSJDW2Wdwz1qZnj+3nMbyRTxVKknpcGUuS1JhhLElSY4axJEmNGcaSJDVmGEuS1JhhLElSY4axJEmNGcaSJDVmGEuS1JhhLElSY6mq1jVoM5TkNuCa1nVMo/nAza2LmEazbb4w++bsfNvYqaq2G9no36bWRF1TVbPm34NOMux8Z7bZNmfnu2nxMrUkSY0ZxpIkNWYYa6JOal3ANHO+M99sm7Pz3YT4AJckSY25MpYkqTHDWJKkxgxjjSnJc5Nck+QnSY4eZX+SfKLbf0WSvVvUOZkGmPNuSb6X5K4kb21R42QaYL6v6L7bK5JcnGSvFnVOlgHme2g31xVJhpM8o0Wdk2lDc+47bp8ka5Msns76JtsA3/EBSdZ03/GKJO9qUeefqCpfvv7kBcwBfgr8GfBAYCWw+4hjng98CwiwH3Bp67qnYc6PBPYB3g+8tXXN0zDfpwEP77aftzl/xwPOd2vue5ZmT+Dq1nVP9Zz7jjsb+CawuHXdU/wdHwB8o3WtI1+ujDWWfYGfVNV1VXU3cDJw6IhjDgU+Xz2XANskWTDdhU6iDc65qn5dVZcBf2hR4CQbZL4XV9Ut3dtLgB2mucbJNMh8b6/uf7GBhwCb+xOug/z3GODvgVOBX09ncVNg0PlucgxjjWV74Bd972/o2sZ7zOZkps1nQ8Y739fSuxKyuRpovkkOT3I1sAz462mqbapscM5JtgcOBz41jXVNlUH/M/3UJCuTfCvJE6antPUzjDWWjNI2cpUwyDGbk5k2nw0ZeL5Jnk0vjN8+pRVNrYHmW1WnVdVuwGHAe6e6qCk2yJw/Bry9qtZOfTlTbpD5Xk7v70PvBXwS+PpUFzUIw1hjuQF4bN/7HYBfTuCYzclMm8+GDDTfJHsCnwEOrarfTFNtU2Fc329VnQ/snGT+VBc2hQaZ8yLg5CSrgcXACUkOm5bqJt8G51tVt1bV7d32N4EHbArfsWGssVwG7JrkcUkeCBwBnDHimDOAV3VPVe8HrKmqX013oZNokDnPJBucb5Idga8Br6yqHzeocTINMt9dkqTb3pveQ0Cb8y8gG5xzVT2uqoaqagj4KvCmqvr6tFc6OQb5jh/d9x3vSy8Hm3/H/qtNGlVV3ZPk74Bv03tC8V+r6qokb+j2f4rek5fPB34C3AG8plW9k2GQOSd5NDAMPAy4N8l/p/e05q2t6p6oAb/jdwHb0lstAdxTm/C/fLM+A873r+j9gvkH4E7gZX0PdG12BpzzjDHgfBcDb0xyD73v+IhN4Tv2z2FKktSYl6klSWrMMJYkqTHDWJKkxgxjSZIaM4wlSWrMMJYkqTHDWJKkxv4/zSLLU2WYfP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96" b="50224"/>
          <a:stretch/>
        </p:blipFill>
        <p:spPr>
          <a:xfrm>
            <a:off x="865148" y="2479267"/>
            <a:ext cx="4847496" cy="32616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84" y="2479267"/>
            <a:ext cx="4980335" cy="33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EDA- BIVARIATE ANALYSIS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   </a:t>
            </a:r>
            <a:r>
              <a:rPr lang="en-IN" sz="2400" b="1" dirty="0" smtClean="0"/>
              <a:t>CONVERSION COMPARIOSN</a:t>
            </a:r>
            <a:endParaRPr lang="en-IN" sz="2400" b="1" dirty="0"/>
          </a:p>
        </p:txBody>
      </p:sp>
      <p:sp>
        <p:nvSpPr>
          <p:cNvPr id="8" name="AutoShape 4" descr="data:image/png;base64,iVBORw0KGgoAAAANSUhEUgAAAeMAAAD4CAYAAADfEY7UAAAAOXRFWHRTb2Z0d2FyZQBNYXRwbG90bGliIHZlcnNpb24zLjQuMywgaHR0cHM6Ly9tYXRwbG90bGliLm9yZy/MnkTPAAAACXBIWXMAAAsTAAALEwEAmpwYAAAXRUlEQVR4nO3de5RdZZ3m8e9DUDSiQQlqBKFsoGVQIGJAvCEiTauogB2V6FK0bfHSF2ccR2md0Yg3ULu9sUBpV4/XFloRYRlFG7mDIBVMCCiIQlTQHkExQIMg4Td/nB05lFXJqUpVvUnV97PWWbXPu/f77t97jvrUu/e2kqpCkiS1s0XrAiRJmu0MY0mSGjOMJUlqzDCWJKkxw1iSpMa2bF2ANk/z58+voaGh1mVI0mZl+fLlN1fVdiPbDWNNyNDQEMPDw63LkKTNSpKfjdbuZWpJkhozjCVJaswwliSpMcNYkqTGDGNJkhozjCVJaswwliSpMcNYkqTGDGNJkhozjCVJaswwliSpMcNYkqTGDGNJkhozjCVJaswwliSpMcNYkqTGDGNJkhqbFWGcZIckpye5Nsl1SY5PstUA/b6ZZJv17P9sksUDjLNlkpuTfHA9x7w6yfFj7Lt9jPa1SVb0vYY2VIskadMz48M4SYCvAV+vql2BXYEHAx/aUN+qen5V/W4SyjgYuAZ4aVfPZLmzqhb2vVYP0inJlpNYgyRpI834MAYOBH5fVf8XoKrWAv8DeFWSrUeuSJN8I8kB3fbqJPO77VcluSLJyiRfGHmSJO/tVsqjfaZLgI8DPwf26+vzmiQ/TnIe8PS+9scl+V6Sy5K8dzyTTbIwySVdracleXjXfm6SD3TnenP3/qNJzk/yoyT7JPlad/XgfeM5pyRp48yGMH4CsLy/oapuBVYDuwwyQJInAO8EDqyqvYA3j9j/IeCRwGuq6t4R+x4MPAf4BvBlesFMkgXAe+iF8F8Au/d1+zhwYlXtA/znekp7cN8l6tO6ts8Db6+qPYFVwLv7jt+mqp5VVf/Uvb+7qvYHPgWcDvwt8ETg1Um2HeVzOCrJcJLhm266aT1lSZLGYzaEcYAao31QBwJfraqbAarqt337/g+9kHt9VY12nhcA51TVHcCpwOFJ5gBPAc6tqpuq6m7glL4+T6cX3AB/sgrv03+Z+vAk87pazuv2fw7Yv+/4U0b0P6P7uQq4qqp+VVV3AdcBjx15sqo6qaoWVdWi7bbbbj1lSZLGYzaE8VXAov6GJA8DHkXvPu493P9zeNAoY4wV6ACXAU9O8ogx9i8BDkqymt4KfVvg2d2+scbc0L6J+q8R7+/qft7bt73uvfeVJWmazIYw/i4wN8mrALpV6T8Bx1fVnfQuVy9MskWSxwL7jjHGS9dduh0RvGcCxwLLkjy0v1MX+s8AdqyqoaoaoncpeAlwKXBAkm2TPAB4SV/Xi4Ajuu1XDDrRqloD3JLkmV3TK4Hz1tNFkrQJmPFh3F06PhxYnORa4DfAvVX1/u6Qi4Dr6V2q/Qhw+ShjXAW8HzgvyUrgn0fs/wrwL8AZ3T3idV4MnN1d+l3ndOBFwG+BpcD3gLNGnPfNwN8muQyYN84pHwl8OMkVwELgmHH2lyRNs4x+m3PmSvI0evdjX1xVyzd0vEa3aNGiGh4ebl2GJG1WkiyvqkUj22fdfcGquhjYqXUdkiStM+MvU0uStKkzjCVJaswwliSpMcNYkqTGDGNJkhozjCVJaswwliSpMcNYkqTGDGNJkhozjCVJaswwliSpMcNYkqTGDGNJkhozjCVJaswwliSpMcNYkqTGDGNJkhozjCVJaswwliSpMcNYkqTGDGNJkhozjCVJaswwliSpMcNYkqTGDGNJkhozjCVJasww1oSsunENQ0cvY+joZa1LkaTNnmEsSVJjhrEkSY0ZxpIkNWYYS5LUmGEsSVJjhrEkSY0ZxuOU5PYpGHN1kvmDtk+VJNskedN0nU+S1GMYC4Akc4BtAMNYkqaZYTwJkuyc5Mwky5NckGS3rv2FSS5N8oMkZyV5VNe+bZLvdO2fBrKB8YeSXJ3kM0muTPKlJAcluSjJtUn27Y5bmuQLSc7u2l/XtSfJh7u+q5K8rGs/IMk5Sf4NWAUcC+ycZEWSD0/dJyZJ6rdl6wJmiJOAN1TVtUmeApwAHAhcCOxXVZXkb4C3Af8TeDdwYVUdk+QQ4KgBzrEL8JLu2MuAlwPPAF4EvAM4rDtuT2A/4CHAD5IsA54KLAT2AuYDlyU5vzt+X+CJVXV9kqFue+EEPwdJ0gQYxhspydbA04CvJH9c4G7V/dwBOCXJAuCBwPVd+/7AiwGqalmSWwY41fVVtao751XAd7uQXwUM9R13elXdCdyZ5Bx6YfsM4MtVtRb4f0nOA/YBbgW+X1XXM4AkR9H94jDnYdsN0kWSNAAvU2+8LYDfVdXCvtd/6/Z9Eji+qvYAXg88qK9fjfM8d/Vt39v3/l7u/0vVyHGL9V8G/69BC6iqk6pqUVUtmjN33qDdJEkbYBhvpKq6Fbg+yUvgj/dn9+p2zwNu7LaP7Ot2PvCK7vjnAQ+fxJIOTfKgJNsCB9C7pH0+8LIkc5JsR29l/v1R+t4GPHQSa5EkDcAwHr+5SW7oe72FXrC+NslK4Crg0O7YpfQuX18A3Nw3xnuA/ZNcDhwM/HwS6/s+sAy4BHhvVf0SOA24AlgJnA28rar+c2THqvoNcFH3oJcPcEnSNEnVeK+WalOVZClwe1V9ZKrPtdWCXWvBkR8DYPWxh0z16SRpRkiyvKoWjWx3ZSxJUmM+TT2DVNXS1jVIksbPlbEkSY0ZxpIkNWYYS5LUmPeMNSF7bD+PYZ+ilqRJ4cpYkqTGDGNJkhozjCVJaswwliSpMcNYkqTGDGNJkhozjCVJaswwliSpMcNYkqTGDGNJkhozjCVJaswwliSpMcNYkqTGDGNJkhozjCVJaswwliSpMcNYkqTGDGNJkhozjCVJaswwliSpMcNYkqTGtmxdgDZPq25cw9DRy1qXMSGrjz2kdQmSdD+ujCVJaswwliSpMcNYkqTGDGNJkhozjCVJaswwliSpMcNYkqTGZmUYJ7l9CsZcnWT+GPuelKSS/OV6+n82yeJR2g9I8o0x2tckWdG9ztq4GUiSWvGPfkyPJcCF3c9vT+K4F1TVC8bbKcmcqlo7iXVIkjbCrFwZjybJzknOTLI8yQVJduvaX5jk0iQ/SHJWkkd17dsm+U7X/mkgY4wbYDHwauDgJA9a157k+CQ/TLIMeGRfn+cmuTrJhcCLxzmPJUlWJbkyyXF97bcnOSbJpcBTu/fHdfM9K8m+Sc5Ncl2SF43nnJKkjWMY3+ck4O+r6snAW4ETuvYLgf2q6knAycDbuvZ3Axd27WcAO44x7tOB66vqp8C5wPO79sOBxwN7AK8DngbQhfW/AC8Engk8ej01P7PvMvU7kzwGOA44EFgI7JPksO7YhwBXVtVTqurC7v253XxvA94H/EVX1zGjnSzJUUmGkwyvvWPNesqSJI2Hl6mBJFvTC8Ov9BayAGzV/dwBOCXJAuCBwPVd+/50q9aqWpbkljGGX0IvxOl+vhL4Wtf/y93l4l8mObs7Zjd64X1tV9sXgaPGGPt+l6mTHEovYG/q3n+pO8/XgbXAqX197wbO7LZXAXdV1R+SrAKGRjtZVZ1E75cWtlqwa41RkyRpnAzjni2A31XVwlH2fRL456o6I8kBwNK+fesNpCRzgL8CXpTknfQuZW+b5KEb6D/RoBv1Unnn9yPuE/+hqtad517gLoCqujeJ/7mQpGnkZWqgqm4Frk/yEvjj/dy9ut3zgBu77SP7up0PvKI7/nnAw0cZ+iBgZVU9tqqGqmoneqvTw7r+RySZ0626n931uRp4XJKdu/dLxjGVS4FnJZnf/SKwBDhvHP0lSQ3M1jCem+SGvtdb6AXra5OsBK4CDu2OXUrv8vUFwM19Y7wH2D/J5cDBwM9HOc8S4LQRbacCL+/ar6V3ifhEutCsqt/Tuyy9rHuA62eDTqqqfgX8I3AOsBK4vKpOH7S/JKmN3HelUhrcVgt2rQVHfqx1GRPiv2csqZUky6tq0cj22boyliRpk2EYS5LUmGEsSVJjhrEkSY0ZxpIkNeYfd9CE7LH9PIZ9KlmSJoUrY0mSGjOMJUlqzDCWJKkxw1iSpMYMY0mSGjOMJUlqzDCWJKkxw1iSpMYMY0mSGjOMJUlqzDCWJKkxw1iSpMYMY0mSGjOMJUlqzDCWJKkxw1iSpMYMY0mSGjOMJUlqzDCWJKkxw1iSpMYMY0mSGtuydQHaPK26cQ1DRy9rXYakMaw+9pDWJWgcXBlLktSYYSxJUmOGsSRJjRnGkiQ1ZhhLktSYYSxJUmOG8SyQ5PAklWS37v1QkjuTrEjywySfSrJF135l63olabYxjGeHJcCFwBF9bT+tqoXAnsDuwGHTX5YkCQzjGS/J1sDTgddy/zAGoKruAS4Gdpnm0iRJHcN45jsMOLOqfgz8Nsne/TuTzAWeA6xqUJskCcN4NlgCnNxtn9y9B9g5yQrgImBZVX1rQwMlOSrJcJLhtXesmZJiJWk28m9Tz2BJtgUOBJ6YpIA5QAEncN8944FV1UnASQBbLdi1JrdaSZq9XBnPbIuBz1fVTlU1VFWPBa4HdmhclySpj2E8sy0BThvRdirwjga1SJLG4GXqGayqDhil7RPAJ8Y4fjXwxKmtSpI0kitjSZIaM4wlSWrMMJYkqTHDWJKkxgxjSZIa82lqTcge289j+NhDWpchSTOCK2NJkhozjCVJaswwliSpMcNYkqTGDGNJkhozjCVJaswwliSpMcNYkqTGDGNJkhozjCVJaswwliSpMcNYkqTGDGNJkhozjCVJaswwliSpMcNYkqTGDGNJkhozjCVJaswwliSpMcNYkqTGDGNJkhrbsnUB2jytunENQ0cva12GJE2r1cceMiXjujKWJKkxw1iSpMYMY0mSGjOMJUlqzDCWJKkxw1iSpMYMY0mSGttgGCe5fbJPmmRpkrd228ckOWiSxl2dZFWSlUm+k+TRkzHuGOfaL8mlSVYk+VGSpRs4fijJlRtxvsck+eoE+n0mye4TPa8kaeo1/6MfVfWuSR7y2VV1c5IPAO8A/mGSx1/nc8BLq2plkjnA46foPABU1S+BxRPo9zdTUI4kaRJN6DJ1khd2q8IfJDkryaO69qVJ/jXJuUmuS/IPfX3emeSaJGfRF1xJPptkcbe9Osl7klzerXB369q3S/IfXfunk/wsyfwNlHk+sEuSfZNc3NV6cZLHd2POTfLvSa5Icko3n0XdvoOTfK8731eSbD3K+I8EfgVQVWur6od9n8Fb++Z3ZZKh7u2WST7XnfOrSeb2zfsD3TmHk+yd5NtJfprkDd0xf1xZJ3lCku93q/Irkuya5CFJlnVXBa5M8rLu2HP75rWk+1yvTHJcX423J3l/1/eSdd+nJGl6TPSe8YXAflX1JOBk4G19+3YD/hLYF3h3kgckeTJwBPAk4MXAPusZ++aq2hs4EVgXau8Gzu7aTwN2HKDGFwCrgKuB/bta3wV8oNv/JuCWqtoTeC/wZIAu5P83cFB3vmHgLaOM/1HgmiSnJXl9kgcNUNPjgZO6c97a1bDOL6rqqcAFwGfprYL3A44ZZZw3AB+vqoXAIuAG4LnAL6tqr6p6InBmf4ckjwGOAw4EFgL7JDms2/0Q4JKq2oveLzGvG634JEd1vywMr71jzQDTlSQNYqJhvAPw7SSrgP8FPKFv37KququqbgZ+DTwKeCZwWlXdUVW3AmesZ+yvdT+XA0Pd9jPohT5VdSZwy3r6n5NkBfAw4IPAPOAr3aryo3219o95JXBF174fsDtwUTfOkcBOI09SVcfQC8LvAC9nRPiN4RdVdVG3/cWuhnXWfSargEur6raqugn4fZJtRozzPeAdSd4O7FRVd3b9DkpyXJJnVtXItNwHOLeqbqqqe4AvAft3++4GvtFt93/uI+d8UlUtqqpFc+bOG2C6kqRBTDSMPwkcX1V7AK8H+leFd/Vtr+W++9I14Njr+vf3zThqe3ZVLayqV1XV7+ites/pVosv7Kt1rDED/Ec3xsKq2r2qXjvagVX106o6EXgOsFeSbYF7uP/n2v/ZjPwM+t+vm/e93P8zvJcR9/ar6t+AFwF30vul6MCq+jG91f0q4INJRt6LX99n+IeqWldL/+cuSZoGEw3jecCN3faRAxx/PnB4kgcneSi9UByPC4GXQu9+LvDwcfTtr/XVY4y5O7BH134J8PQku3T75ib585GDJjkkybqA25VeiP0OWA3s3R2zN/C4vm47Jnlqt72kq2HckvwZcF1VfYLeinrP7jL0HVX1ReAj62rocynwrCTzuwfOlgDnTeT8kqTJNUgYz01yQ9/rLcBSepd+LwBu3tAAVXU5cAqwAjiV3n3R8XgPcHCSy4Hn0Xtw6rYB+36I3krxImBOX/sJwHZJrgDeTu8y9Zru0vCrgS93+y6hdx98pFfSu2e8AvgC8IqqWktvfo/o2t8I/Livz4+AI7txH0HvvvhEvAy4sjvHbsDn6f0y8f2u7Z3A+/o7VNWvgH8EzgFWApdX1ekTPL8kaRLlvquTm64kWwFrq+qebmV5Yvfw0saMOQd4QFX9PsnOwHeBP6+quze+4plvqwW71oIjP9a6DEmaVhv77xknWV5Vi0a2by73BncE/j3JFvQeNhr1ad9xmkvvYa8H0Luf+kaDWJLUwmYRxlV1Lb3/W9RkjnkbvaehJUlqyr9NLUlSY4axJEmNGcaSJDW2Wdwz1qZnj+3nMbyRTxVKknpcGUuS1JhhLElSY4axJEmNGcaSJDVmGEuS1JhhLElSY4axJEmNGcaSJDVmGEuS1JhhLElSY6mq1jVoM5TkNuCa1nVMo/nAza2LmEazbb4w++bsfNvYqaq2G9no36bWRF1TVbPm34NOMux8Z7bZNmfnu2nxMrUkSY0ZxpIkNWYYa6JOal3ANHO+M99sm7Pz3YT4AJckSY25MpYkqTHDWJKkxgxjjSnJc5Nck+QnSY4eZX+SfKLbf0WSvVvUOZkGmPNuSb6X5K4kb21R42QaYL6v6L7bK5JcnGSvFnVOlgHme2g31xVJhpM8o0Wdk2lDc+47bp8ka5Msns76JtsA3/EBSdZ03/GKJO9qUeefqCpfvv7kBcwBfgr8GfBAYCWw+4hjng98CwiwH3Bp67qnYc6PBPYB3g+8tXXN0zDfpwEP77aftzl/xwPOd2vue5ZmT+Dq1nVP9Zz7jjsb+CawuHXdU/wdHwB8o3WtI1+ujDWWfYGfVNV1VXU3cDJw6IhjDgU+Xz2XANskWTDdhU6iDc65qn5dVZcBf2hR4CQbZL4XV9Ut3dtLgB2mucbJNMh8b6/uf7GBhwCb+xOug/z3GODvgVOBX09ncVNg0PlucgxjjWV74Bd972/o2sZ7zOZkps1nQ8Y739fSuxKyuRpovkkOT3I1sAz462mqbapscM5JtgcOBz41jXVNlUH/M/3UJCuTfCvJE6antPUzjDWWjNI2cpUwyDGbk5k2nw0ZeL5Jnk0vjN8+pRVNrYHmW1WnVdVuwGHAe6e6qCk2yJw/Bry9qtZOfTlTbpD5Xk7v70PvBXwS+PpUFzUIw1hjuQF4bN/7HYBfTuCYzclMm8+GDDTfJHsCnwEOrarfTFNtU2Fc329VnQ/snGT+VBc2hQaZ8yLg5CSrgcXACUkOm5bqJt8G51tVt1bV7d32N4EHbArfsWGssVwG7JrkcUkeCBwBnDHimDOAV3VPVe8HrKmqX013oZNokDnPJBucb5Idga8Br6yqHzeocTINMt9dkqTb3pveQ0Cb8y8gG5xzVT2uqoaqagj4KvCmqvr6tFc6OQb5jh/d9x3vSy8Hm3/H/qtNGlVV3ZPk74Bv03tC8V+r6qokb+j2f4rek5fPB34C3AG8plW9k2GQOSd5NDAMPAy4N8l/p/e05q2t6p6oAb/jdwHb0lstAdxTm/C/fLM+A873r+j9gvkH4E7gZX0PdG12BpzzjDHgfBcDb0xyD73v+IhN4Tv2z2FKktSYl6klSWrMMJYkqTHDWJKkxgxjSZIaM4wlSWrMMJYkqTHDWJKkxv4/zSLLU2WYfP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04" y="2281286"/>
            <a:ext cx="4033301" cy="320274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10" y="2281286"/>
            <a:ext cx="5821468" cy="32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Building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Now we starting to build Model based upon train data set. For we find VIF in different </a:t>
            </a:r>
            <a:r>
              <a:rPr lang="en-GB" dirty="0" smtClean="0"/>
              <a:t>different</a:t>
            </a:r>
            <a:r>
              <a:rPr lang="en-GB" dirty="0" smtClean="0"/>
              <a:t> way to minimise P-value to better outcomes.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470" y="1142999"/>
            <a:ext cx="3880049" cy="41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7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/>
              <a:t>Evaluation Of Model( Test)</a:t>
            </a:r>
            <a:endParaRPr lang="en-GB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Accuracy, Sensitivity &amp; Specificity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43713"/>
            <a:ext cx="4032418" cy="284003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Precision &amp; Recall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97" y="3283458"/>
            <a:ext cx="4260055" cy="2840037"/>
          </a:xfrm>
        </p:spPr>
      </p:pic>
    </p:spTree>
    <p:extLst>
      <p:ext uri="{BB962C8B-B14F-4D97-AF65-F5344CB8AC3E}">
        <p14:creationId xmlns:p14="http://schemas.microsoft.com/office/powerpoint/2010/main" val="4066503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</TotalTime>
  <Words>370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Lead Score Case Study (Logistics Regression)</vt:lpstr>
      <vt:lpstr>Problem Statement</vt:lpstr>
      <vt:lpstr>Objectives</vt:lpstr>
      <vt:lpstr>Steps</vt:lpstr>
      <vt:lpstr>EDA- UNIVARIATE ANALYSIS             LEAD ORIGIN VS LEAD SOURCE</vt:lpstr>
      <vt:lpstr>EDA- UNIVARIATE ANALYSIS             OPTING COURSE VS LAST COURSE OF ACTION</vt:lpstr>
      <vt:lpstr>EDA- BIVARIATE ANALYSIS             CONVERSION COMPARIOSN</vt:lpstr>
      <vt:lpstr>Model Building</vt:lpstr>
      <vt:lpstr>Evaluation Of Model( Test)</vt:lpstr>
      <vt:lpstr>Evaluation Of Model( Train)</vt:lpstr>
      <vt:lpstr>Observations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manisharyan kumar</dc:creator>
  <cp:lastModifiedBy>manisharyan kumar</cp:lastModifiedBy>
  <cp:revision>13</cp:revision>
  <dcterms:created xsi:type="dcterms:W3CDTF">2022-08-21T11:02:56Z</dcterms:created>
  <dcterms:modified xsi:type="dcterms:W3CDTF">2022-11-15T16:07:43Z</dcterms:modified>
</cp:coreProperties>
</file>