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Trebuchet MS" pitchFamily="34" charset="0"/>
      <p:regular r:id="rId35"/>
      <p:bold r:id="rId36"/>
      <p:italic r:id="rId37"/>
      <p:boldItalic r:id="rId38"/>
    </p:embeddedFont>
    <p:embeddedFont>
      <p:font typeface="Roboto" charset="0"/>
      <p:regular r:id="rId39"/>
      <p:bold r:id="rId40"/>
      <p:italic r:id="rId41"/>
      <p:boldItalic r:id="rId42"/>
    </p:embeddedFont>
    <p:embeddedFont>
      <p:font typeface="Georgia" pitchFamily="18" charset="0"/>
      <p:regular r:id="rId43"/>
      <p:bold r:id="rId44"/>
      <p:italic r:id="rId45"/>
      <p:boldItalic r:id="rId46"/>
    </p:embeddedFont>
    <p:embeddedFont>
      <p:font typeface="Verdana" pitchFamily="34" charset="0"/>
      <p:regular r:id="rId47"/>
      <p:bold r:id="rId48"/>
      <p:italic r:id="rId49"/>
      <p:boldItalic r:id="rId50"/>
    </p:embeddedFont>
    <p:embeddedFont>
      <p:font typeface="Playfair Display" charset="0"/>
      <p:regular r:id="rId51"/>
      <p:bold r:id="rId52"/>
      <p:italic r:id="rId53"/>
      <p:boldItalic r:id="rId54"/>
    </p:embeddedFont>
    <p:embeddedFont>
      <p:font typeface="Comfortaa" charset="0"/>
      <p:regular r:id="rId55"/>
      <p:bold r:id="rId56"/>
    </p:embeddedFont>
    <p:embeddedFont>
      <p:font typeface="Impact" pitchFamily="34" charset="0"/>
      <p:regular r:id="rId57"/>
    </p:embeddedFont>
    <p:embeddedFont>
      <p:font typeface="Lora"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61" Type="http://schemas.openxmlformats.org/officeDocument/2006/relationships/font" Target="fonts/font2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834a30bd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834a30bd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834a30bd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834a30bd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834a30bd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834a30bd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834a30bda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834a30bd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834a30bd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834a30bd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834a30bda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834a30bd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b15ad081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b15ad081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b15ad081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b15ad081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b15ad081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b15ad081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b15ad081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b15ad081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5fed170ad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5fed170ad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15ad081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b15ad08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9ac8d51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9ac8d51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9ac8d516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9ac8d516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9ac8d516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9ac8d516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9ac8d516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9ac8d516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9ac8d516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9ac8d516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9ac8d516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9ac8d516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b1c6a0f9d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b1c6a0f9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b1c6a0f9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b1c6a0f9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b1c6a0f9d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b1c6a0f9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5fed170ad_0_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5fed170ad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b1c6a0f9d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b1c6a0f9d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b1c6a0f9d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b1c6a0f9d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834a30bda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834a30bd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5fed170ad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5fed170ad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5fed170ad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5fed170ad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5fed170ad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5fed170a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8064805b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8064805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8064805b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8064805b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8064808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8064808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medium.com/@vworri/extracting-the-payload-from-a-pcap-file-using-python-d938d7622d71"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youtu.be/WGJC5vT5YJo" TargetMode="External"/><Relationship Id="rId5" Type="http://schemas.openxmlformats.org/officeDocument/2006/relationships/hyperlink" Target="https://cppsecrets.com/users/812115971219710810510797110971151014957494864103109971051084699111109/Python-Scapy-Reading-PCAP-file.php" TargetMode="External"/><Relationship Id="rId4" Type="http://schemas.openxmlformats.org/officeDocument/2006/relationships/hyperlink" Target="https://subscription.packtpub.com/book/networking_and_servers/9781784399771/8/ch08lvl1sec48/reading-and-writing-to-pcap-file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blog.eccouncil.org/what-are-sniffing-attacks-and-their-type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www.paessler.com/it-explained/packet-sniffing" TargetMode="External"/><Relationship Id="rId5" Type="http://schemas.openxmlformats.org/officeDocument/2006/relationships/hyperlink" Target="https://www.kaspersky.com/resource-center/definitions/what-is-a-packet-sniffer" TargetMode="External"/><Relationship Id="rId4" Type="http://schemas.openxmlformats.org/officeDocument/2006/relationships/hyperlink" Target="https://www.greycampus.com/opencampus/ethical-hacking/sniffing-and-its-typ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776250" y="123950"/>
            <a:ext cx="6044100" cy="244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b="1">
                <a:solidFill>
                  <a:srgbClr val="FEF7F0"/>
                </a:solidFill>
                <a:latin typeface="Trebuchet MS"/>
                <a:ea typeface="Trebuchet MS"/>
                <a:cs typeface="Trebuchet MS"/>
                <a:sym typeface="Trebuchet MS"/>
              </a:rPr>
              <a:t>Presentation on</a:t>
            </a:r>
            <a:endParaRPr b="1">
              <a:solidFill>
                <a:srgbClr val="FEF7F0"/>
              </a:solidFill>
              <a:latin typeface="Trebuchet MS"/>
              <a:ea typeface="Trebuchet MS"/>
              <a:cs typeface="Trebuchet MS"/>
              <a:sym typeface="Trebuchet MS"/>
            </a:endParaRPr>
          </a:p>
          <a:p>
            <a:pPr marL="0" lvl="0" indent="0" algn="ctr" rtl="0">
              <a:spcBef>
                <a:spcPts val="0"/>
              </a:spcBef>
              <a:spcAft>
                <a:spcPts val="0"/>
              </a:spcAft>
              <a:buNone/>
            </a:pPr>
            <a:r>
              <a:rPr lang="en-GB" b="1">
                <a:solidFill>
                  <a:srgbClr val="FEF7F0"/>
                </a:solidFill>
                <a:latin typeface="Trebuchet MS"/>
                <a:ea typeface="Trebuchet MS"/>
                <a:cs typeface="Trebuchet MS"/>
                <a:sym typeface="Trebuchet MS"/>
              </a:rPr>
              <a:t>Network Sniffing with Wireshark Similar Tool</a:t>
            </a:r>
            <a:endParaRPr/>
          </a:p>
        </p:txBody>
      </p:sp>
      <p:sp>
        <p:nvSpPr>
          <p:cNvPr id="86" name="Google Shape;86;p13"/>
          <p:cNvSpPr txBox="1">
            <a:spLocks noGrp="1"/>
          </p:cNvSpPr>
          <p:nvPr>
            <p:ph type="subTitle" idx="1"/>
          </p:nvPr>
        </p:nvSpPr>
        <p:spPr>
          <a:xfrm>
            <a:off x="598100" y="2715975"/>
            <a:ext cx="8222100" cy="2229300"/>
          </a:xfrm>
          <a:prstGeom prst="rect">
            <a:avLst/>
          </a:prstGeom>
        </p:spPr>
        <p:txBody>
          <a:bodyPr spcFirstLastPara="1" wrap="square" lIns="91425" tIns="91425" rIns="91425" bIns="91425" anchor="t" anchorCtr="0">
            <a:normAutofit fontScale="40000" lnSpcReduction="20000"/>
          </a:bodyPr>
          <a:lstStyle/>
          <a:p>
            <a:pPr marL="2286000" lvl="0" indent="0" algn="l" rtl="0">
              <a:lnSpc>
                <a:spcPct val="115000"/>
              </a:lnSpc>
              <a:spcBef>
                <a:spcPts val="600"/>
              </a:spcBef>
              <a:spcAft>
                <a:spcPts val="0"/>
              </a:spcAft>
              <a:buNone/>
            </a:pPr>
            <a:r>
              <a:rPr lang="en-GB" sz="2000" dirty="0">
                <a:solidFill>
                  <a:srgbClr val="FFFFFF"/>
                </a:solidFill>
                <a:latin typeface="Trebuchet MS"/>
                <a:ea typeface="Trebuchet MS"/>
                <a:cs typeface="Trebuchet MS"/>
                <a:sym typeface="Trebuchet MS"/>
              </a:rPr>
              <a:t>  Submitted to:                                                       	Submitted by:</a:t>
            </a:r>
            <a:endParaRPr sz="2000">
              <a:solidFill>
                <a:srgbClr val="FFFFFF"/>
              </a:solidFill>
              <a:latin typeface="Trebuchet MS"/>
              <a:ea typeface="Trebuchet MS"/>
              <a:cs typeface="Trebuchet MS"/>
              <a:sym typeface="Trebuchet MS"/>
            </a:endParaRPr>
          </a:p>
          <a:p>
            <a:pPr marL="1828800" lvl="0" indent="457200" algn="l" rtl="0">
              <a:lnSpc>
                <a:spcPct val="120000"/>
              </a:lnSpc>
              <a:spcBef>
                <a:spcPts val="600"/>
              </a:spcBef>
              <a:spcAft>
                <a:spcPts val="0"/>
              </a:spcAft>
              <a:buNone/>
            </a:pPr>
            <a:r>
              <a:rPr lang="en-GB" sz="2000" dirty="0">
                <a:solidFill>
                  <a:srgbClr val="FFFFFF"/>
                </a:solidFill>
                <a:latin typeface="Trebuchet MS"/>
                <a:ea typeface="Trebuchet MS"/>
                <a:cs typeface="Trebuchet MS"/>
                <a:sym typeface="Trebuchet MS"/>
              </a:rPr>
              <a:t>  Dr. </a:t>
            </a:r>
            <a:r>
              <a:rPr lang="en-GB" sz="2000" dirty="0" err="1">
                <a:solidFill>
                  <a:srgbClr val="FFFFFF"/>
                </a:solidFill>
                <a:latin typeface="Trebuchet MS"/>
                <a:ea typeface="Trebuchet MS"/>
                <a:cs typeface="Trebuchet MS"/>
                <a:sym typeface="Trebuchet MS"/>
              </a:rPr>
              <a:t>Vasudevan</a:t>
            </a:r>
            <a:r>
              <a:rPr lang="en-GB" sz="2000" dirty="0">
                <a:solidFill>
                  <a:srgbClr val="FFFFFF"/>
                </a:solidFill>
                <a:latin typeface="Trebuchet MS"/>
                <a:ea typeface="Trebuchet MS"/>
                <a:cs typeface="Trebuchet MS"/>
                <a:sym typeface="Trebuchet MS"/>
              </a:rPr>
              <a:t> A. R.                                                    	</a:t>
            </a:r>
            <a:r>
              <a:rPr lang="en-GB" sz="2000" dirty="0" err="1">
                <a:solidFill>
                  <a:srgbClr val="FFFFFF"/>
                </a:solidFill>
                <a:latin typeface="Trebuchet MS"/>
                <a:ea typeface="Trebuchet MS"/>
                <a:cs typeface="Trebuchet MS"/>
                <a:sym typeface="Trebuchet MS"/>
              </a:rPr>
              <a:t>Abhijeet</a:t>
            </a:r>
            <a:r>
              <a:rPr lang="en-GB" sz="2000" dirty="0">
                <a:solidFill>
                  <a:srgbClr val="FFFFFF"/>
                </a:solidFill>
                <a:latin typeface="Trebuchet MS"/>
                <a:ea typeface="Trebuchet MS"/>
                <a:cs typeface="Trebuchet MS"/>
                <a:sym typeface="Trebuchet MS"/>
              </a:rPr>
              <a:t> Kumar Singh</a:t>
            </a:r>
            <a:endParaRPr sz="2000">
              <a:solidFill>
                <a:srgbClr val="FFFFFF"/>
              </a:solidFill>
              <a:latin typeface="Trebuchet MS"/>
              <a:ea typeface="Trebuchet MS"/>
              <a:cs typeface="Trebuchet MS"/>
              <a:sym typeface="Trebuchet MS"/>
            </a:endParaRPr>
          </a:p>
          <a:p>
            <a:pPr marL="1828800" lvl="0" indent="457200" algn="l" rtl="0">
              <a:lnSpc>
                <a:spcPct val="120000"/>
              </a:lnSpc>
              <a:spcBef>
                <a:spcPts val="600"/>
              </a:spcBef>
              <a:spcAft>
                <a:spcPts val="0"/>
              </a:spcAft>
              <a:buNone/>
            </a:pPr>
            <a:r>
              <a:rPr lang="en-GB" sz="2000" dirty="0">
                <a:solidFill>
                  <a:srgbClr val="FFFFFF"/>
                </a:solidFill>
                <a:latin typeface="Trebuchet MS"/>
                <a:ea typeface="Trebuchet MS"/>
                <a:cs typeface="Trebuchet MS"/>
                <a:sym typeface="Trebuchet MS"/>
              </a:rPr>
              <a:t>  Department of CSED   						</a:t>
            </a:r>
            <a:r>
              <a:rPr lang="en-GB" sz="2000" dirty="0" smtClean="0">
                <a:solidFill>
                  <a:srgbClr val="FFFFFF"/>
                </a:solidFill>
                <a:latin typeface="Trebuchet MS"/>
                <a:ea typeface="Trebuchet MS"/>
                <a:cs typeface="Trebuchet MS"/>
                <a:sym typeface="Trebuchet MS"/>
              </a:rPr>
              <a:t>			M190675CA</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None/>
            </a:pPr>
            <a:r>
              <a:rPr lang="en-GB" sz="2000" dirty="0">
                <a:solidFill>
                  <a:srgbClr val="FFFFFF"/>
                </a:solidFill>
                <a:latin typeface="Trebuchet MS"/>
                <a:ea typeface="Trebuchet MS"/>
                <a:cs typeface="Trebuchet MS"/>
                <a:sym typeface="Trebuchet MS"/>
              </a:rPr>
              <a:t>    														</a:t>
            </a:r>
            <a:r>
              <a:rPr lang="en-GB" sz="2000" dirty="0" err="1">
                <a:solidFill>
                  <a:srgbClr val="FFFFFF"/>
                </a:solidFill>
                <a:latin typeface="Trebuchet MS"/>
                <a:ea typeface="Trebuchet MS"/>
                <a:cs typeface="Trebuchet MS"/>
                <a:sym typeface="Trebuchet MS"/>
              </a:rPr>
              <a:t>Ashish</a:t>
            </a:r>
            <a:r>
              <a:rPr lang="en-GB" sz="2000" dirty="0">
                <a:solidFill>
                  <a:srgbClr val="FFFFFF"/>
                </a:solidFill>
                <a:latin typeface="Trebuchet MS"/>
                <a:ea typeface="Trebuchet MS"/>
                <a:cs typeface="Trebuchet MS"/>
                <a:sym typeface="Trebuchet MS"/>
              </a:rPr>
              <a:t> Kumar </a:t>
            </a:r>
            <a:r>
              <a:rPr lang="en-GB" sz="2000" dirty="0" err="1">
                <a:solidFill>
                  <a:srgbClr val="FFFFFF"/>
                </a:solidFill>
                <a:latin typeface="Trebuchet MS"/>
                <a:ea typeface="Trebuchet MS"/>
                <a:cs typeface="Trebuchet MS"/>
                <a:sym typeface="Trebuchet MS"/>
              </a:rPr>
              <a:t>Sahu</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None/>
            </a:pPr>
            <a:r>
              <a:rPr lang="en-GB" sz="2000" dirty="0">
                <a:solidFill>
                  <a:srgbClr val="FFFFFF"/>
                </a:solidFill>
                <a:latin typeface="Trebuchet MS"/>
                <a:ea typeface="Trebuchet MS"/>
                <a:cs typeface="Trebuchet MS"/>
                <a:sym typeface="Trebuchet MS"/>
              </a:rPr>
              <a:t>    														M190365CA</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None/>
            </a:pPr>
            <a:r>
              <a:rPr lang="en-GB" sz="2000" dirty="0">
                <a:solidFill>
                  <a:srgbClr val="FFFFFF"/>
                </a:solidFill>
                <a:latin typeface="Trebuchet MS"/>
                <a:ea typeface="Trebuchet MS"/>
                <a:cs typeface="Trebuchet MS"/>
                <a:sym typeface="Trebuchet MS"/>
              </a:rPr>
              <a:t>    														</a:t>
            </a:r>
            <a:r>
              <a:rPr lang="en-GB" sz="2000" dirty="0" err="1">
                <a:solidFill>
                  <a:srgbClr val="FFFFFF"/>
                </a:solidFill>
                <a:latin typeface="Trebuchet MS"/>
                <a:ea typeface="Trebuchet MS"/>
                <a:cs typeface="Trebuchet MS"/>
                <a:sym typeface="Trebuchet MS"/>
              </a:rPr>
              <a:t>Abhilasha</a:t>
            </a:r>
            <a:r>
              <a:rPr lang="en-GB" sz="2000" dirty="0">
                <a:solidFill>
                  <a:srgbClr val="FFFFFF"/>
                </a:solidFill>
                <a:latin typeface="Trebuchet MS"/>
                <a:ea typeface="Trebuchet MS"/>
                <a:cs typeface="Trebuchet MS"/>
                <a:sym typeface="Trebuchet MS"/>
              </a:rPr>
              <a:t> Sharma</a:t>
            </a:r>
            <a:endParaRPr sz="2000">
              <a:solidFill>
                <a:srgbClr val="FFFFFF"/>
              </a:solidFill>
              <a:latin typeface="Trebuchet MS"/>
              <a:ea typeface="Trebuchet MS"/>
              <a:cs typeface="Trebuchet MS"/>
              <a:sym typeface="Trebuchet MS"/>
            </a:endParaRPr>
          </a:p>
          <a:p>
            <a:pPr marL="0" lvl="0" indent="0" algn="l" rtl="0">
              <a:lnSpc>
                <a:spcPct val="120000"/>
              </a:lnSpc>
              <a:spcBef>
                <a:spcPts val="600"/>
              </a:spcBef>
              <a:spcAft>
                <a:spcPts val="0"/>
              </a:spcAft>
              <a:buNone/>
            </a:pPr>
            <a:r>
              <a:rPr lang="en-GB" sz="2000" dirty="0">
                <a:solidFill>
                  <a:srgbClr val="FFFFFF"/>
                </a:solidFill>
                <a:latin typeface="Trebuchet MS"/>
                <a:ea typeface="Trebuchet MS"/>
                <a:cs typeface="Trebuchet MS"/>
                <a:sym typeface="Trebuchet MS"/>
              </a:rPr>
              <a:t>   														M180275CA</a:t>
            </a:r>
            <a:endParaRPr sz="2000">
              <a:solidFill>
                <a:srgbClr val="FFFFFF"/>
              </a:solidFill>
              <a:latin typeface="Trebuchet MS"/>
              <a:ea typeface="Trebuchet MS"/>
              <a:cs typeface="Trebuchet MS"/>
              <a:sym typeface="Trebuchet MS"/>
            </a:endParaRPr>
          </a:p>
          <a:p>
            <a:pPr marL="0" lvl="0" indent="0" algn="l" rtl="0">
              <a:spcBef>
                <a:spcPts val="0"/>
              </a:spcBef>
              <a:spcAft>
                <a:spcPts val="0"/>
              </a:spcAft>
              <a:buNone/>
            </a:pPr>
            <a:endParaRPr/>
          </a:p>
        </p:txBody>
      </p:sp>
      <p:pic>
        <p:nvPicPr>
          <p:cNvPr id="87" name="Google Shape;87;p13"/>
          <p:cNvPicPr preferRelativeResize="0"/>
          <p:nvPr/>
        </p:nvPicPr>
        <p:blipFill>
          <a:blip r:embed="rId3">
            <a:alphaModFix/>
          </a:blip>
          <a:stretch>
            <a:fillRect/>
          </a:stretch>
        </p:blipFill>
        <p:spPr>
          <a:xfrm>
            <a:off x="598100" y="697725"/>
            <a:ext cx="1522750" cy="1793450"/>
          </a:xfrm>
          <a:prstGeom prst="rect">
            <a:avLst/>
          </a:prstGeom>
          <a:noFill/>
          <a:ln>
            <a:noFill/>
          </a:ln>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 3: After some time stop the capturing of packets </a:t>
            </a:r>
            <a:endParaRPr/>
          </a:p>
        </p:txBody>
      </p:sp>
      <p:pic>
        <p:nvPicPr>
          <p:cNvPr id="142" name="Google Shape;142;p22"/>
          <p:cNvPicPr preferRelativeResize="0"/>
          <p:nvPr/>
        </p:nvPicPr>
        <p:blipFill>
          <a:blip r:embed="rId3">
            <a:alphaModFix/>
          </a:blip>
          <a:stretch>
            <a:fillRect/>
          </a:stretch>
        </p:blipFill>
        <p:spPr>
          <a:xfrm>
            <a:off x="499450" y="1255125"/>
            <a:ext cx="3144375" cy="2410150"/>
          </a:xfrm>
          <a:prstGeom prst="rect">
            <a:avLst/>
          </a:prstGeom>
          <a:noFill/>
          <a:ln>
            <a:noFill/>
          </a:ln>
        </p:spPr>
      </p:pic>
      <p:sp>
        <p:nvSpPr>
          <p:cNvPr id="143" name="Google Shape;143;p22"/>
          <p:cNvSpPr txBox="1"/>
          <p:nvPr/>
        </p:nvSpPr>
        <p:spPr>
          <a:xfrm>
            <a:off x="4375075" y="2813425"/>
            <a:ext cx="4015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latin typeface="Georgia"/>
                <a:ea typeface="Georgia"/>
                <a:cs typeface="Georgia"/>
                <a:sym typeface="Georgia"/>
              </a:rPr>
              <a:t>After Clicking on the Red button it will stop the capturing and a list of captured packets is available. </a:t>
            </a:r>
            <a:endParaRPr sz="1800" b="1">
              <a:latin typeface="Georgia"/>
              <a:ea typeface="Georgia"/>
              <a:cs typeface="Georgia"/>
              <a:sym typeface="Georgia"/>
            </a:endParaRPr>
          </a:p>
        </p:txBody>
      </p:sp>
      <p:sp>
        <p:nvSpPr>
          <p:cNvPr id="144" name="Google Shape;144;p22"/>
          <p:cNvSpPr/>
          <p:nvPr/>
        </p:nvSpPr>
        <p:spPr>
          <a:xfrm>
            <a:off x="954325" y="2367250"/>
            <a:ext cx="223200" cy="1933500"/>
          </a:xfrm>
          <a:prstGeom prst="upArrow">
            <a:avLst>
              <a:gd name="adj1" fmla="val 50000"/>
              <a:gd name="adj2" fmla="val 50000"/>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3705800" y="1908675"/>
            <a:ext cx="5317056" cy="2912544"/>
          </a:xfrm>
          <a:prstGeom prst="cloud">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2365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 4: Here we can see a complete list of all the captured packets that are ready to analyze</a:t>
            </a:r>
            <a:endParaRPr/>
          </a:p>
        </p:txBody>
      </p:sp>
      <p:pic>
        <p:nvPicPr>
          <p:cNvPr id="151" name="Google Shape;151;p23"/>
          <p:cNvPicPr preferRelativeResize="0"/>
          <p:nvPr/>
        </p:nvPicPr>
        <p:blipFill>
          <a:blip r:embed="rId3">
            <a:alphaModFix/>
          </a:blip>
          <a:stretch>
            <a:fillRect/>
          </a:stretch>
        </p:blipFill>
        <p:spPr>
          <a:xfrm>
            <a:off x="78025" y="1294150"/>
            <a:ext cx="9065976" cy="3629590"/>
          </a:xfrm>
          <a:prstGeom prst="rect">
            <a:avLst/>
          </a:prstGeom>
          <a:noFill/>
          <a:ln>
            <a:noFill/>
          </a:ln>
        </p:spPr>
      </p:pic>
      <p:cxnSp>
        <p:nvCxnSpPr>
          <p:cNvPr id="152" name="Google Shape;152;p23"/>
          <p:cNvCxnSpPr/>
          <p:nvPr/>
        </p:nvCxnSpPr>
        <p:spPr>
          <a:xfrm>
            <a:off x="74375" y="2032600"/>
            <a:ext cx="8861700" cy="37200"/>
          </a:xfrm>
          <a:prstGeom prst="straightConnector1">
            <a:avLst/>
          </a:prstGeom>
          <a:noFill/>
          <a:ln w="9525" cap="flat" cmpd="sng">
            <a:solidFill>
              <a:schemeClr val="dk2"/>
            </a:solidFill>
            <a:prstDash val="solid"/>
            <a:round/>
            <a:headEnd type="none" w="med" len="med"/>
            <a:tailEnd type="none" w="med" len="med"/>
          </a:ln>
        </p:spPr>
      </p:cxnSp>
      <p:sp>
        <p:nvSpPr>
          <p:cNvPr id="153" name="Google Shape;153;p23"/>
          <p:cNvSpPr/>
          <p:nvPr/>
        </p:nvSpPr>
        <p:spPr>
          <a:xfrm>
            <a:off x="18800" y="2032600"/>
            <a:ext cx="9066000" cy="1846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152400" y="152400"/>
            <a:ext cx="8839199" cy="4644075"/>
          </a:xfrm>
          <a:prstGeom prst="rect">
            <a:avLst/>
          </a:prstGeom>
          <a:noFill/>
          <a:ln>
            <a:noFill/>
          </a:ln>
        </p:spPr>
      </p:pic>
      <p:sp>
        <p:nvSpPr>
          <p:cNvPr id="159" name="Google Shape;159;p24"/>
          <p:cNvSpPr txBox="1"/>
          <p:nvPr/>
        </p:nvSpPr>
        <p:spPr>
          <a:xfrm>
            <a:off x="5143500" y="1536850"/>
            <a:ext cx="3247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Georgia"/>
              <a:ea typeface="Georgia"/>
              <a:cs typeface="Georgia"/>
              <a:sym typeface="Georgia"/>
            </a:endParaRPr>
          </a:p>
        </p:txBody>
      </p:sp>
      <p:sp>
        <p:nvSpPr>
          <p:cNvPr id="160" name="Google Shape;160;p24"/>
          <p:cNvSpPr/>
          <p:nvPr/>
        </p:nvSpPr>
        <p:spPr>
          <a:xfrm>
            <a:off x="5143500" y="2156550"/>
            <a:ext cx="3507516" cy="2739096"/>
          </a:xfrm>
          <a:prstGeom prst="cloud">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Georgia"/>
                <a:ea typeface="Georgia"/>
                <a:cs typeface="Georgia"/>
                <a:sym typeface="Georgia"/>
              </a:rPr>
              <a:t>Double click on any captured packet to get the details of that packet.</a:t>
            </a:r>
            <a:endParaRPr sz="1800">
              <a:latin typeface="Georgia"/>
              <a:ea typeface="Georgia"/>
              <a:cs typeface="Georgia"/>
              <a:sym typeface="Georgia"/>
            </a:endParaRPr>
          </a:p>
          <a:p>
            <a:pPr marL="0" lvl="0" indent="0" algn="l" rtl="0">
              <a:spcBef>
                <a:spcPts val="0"/>
              </a:spcBef>
              <a:spcAft>
                <a:spcPts val="0"/>
              </a:spcAft>
              <a:buNone/>
            </a:pPr>
            <a:r>
              <a:rPr lang="en-GB" sz="1800">
                <a:latin typeface="Georgia"/>
                <a:ea typeface="Georgia"/>
                <a:cs typeface="Georgia"/>
                <a:sym typeface="Georgia"/>
              </a:rPr>
              <a:t>Source IP, Destination IP,</a:t>
            </a:r>
            <a:endParaRPr sz="1800">
              <a:latin typeface="Georgia"/>
              <a:ea typeface="Georgia"/>
              <a:cs typeface="Georgia"/>
              <a:sym typeface="Georgia"/>
            </a:endParaRPr>
          </a:p>
          <a:p>
            <a:pPr marL="0" lvl="0" indent="0" algn="l" rtl="0">
              <a:spcBef>
                <a:spcPts val="0"/>
              </a:spcBef>
              <a:spcAft>
                <a:spcPts val="0"/>
              </a:spcAft>
              <a:buNone/>
            </a:pPr>
            <a:r>
              <a:rPr lang="en-GB" sz="1800">
                <a:latin typeface="Georgia"/>
                <a:ea typeface="Georgia"/>
                <a:cs typeface="Georgia"/>
                <a:sym typeface="Georgia"/>
              </a:rPr>
              <a:t>Protocol used, etc</a:t>
            </a:r>
            <a:endParaRPr sz="1800">
              <a:latin typeface="Georgia"/>
              <a:ea typeface="Georgia"/>
              <a:cs typeface="Georgia"/>
              <a:sym typeface="Georgia"/>
            </a:endParaRPr>
          </a:p>
        </p:txBody>
      </p:sp>
      <p:sp>
        <p:nvSpPr>
          <p:cNvPr id="161" name="Google Shape;161;p24"/>
          <p:cNvSpPr/>
          <p:nvPr/>
        </p:nvSpPr>
        <p:spPr>
          <a:xfrm rot="2700000">
            <a:off x="3759997" y="1959968"/>
            <a:ext cx="1809062" cy="453963"/>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598100" y="1871501"/>
            <a:ext cx="8222100" cy="1119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t>Implementation Of Tool that Capture Network Packets</a:t>
            </a:r>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Some libraries that we use (in our python tool)</a:t>
            </a:r>
            <a:endParaRPr/>
          </a:p>
        </p:txBody>
      </p:sp>
      <p:sp>
        <p:nvSpPr>
          <p:cNvPr id="172" name="Google Shape;172;p26"/>
          <p:cNvSpPr txBox="1">
            <a:spLocks noGrp="1"/>
          </p:cNvSpPr>
          <p:nvPr>
            <p:ph type="body" idx="1"/>
          </p:nvPr>
        </p:nvSpPr>
        <p:spPr>
          <a:xfrm>
            <a:off x="311700" y="535800"/>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sz="255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2350">
                <a:solidFill>
                  <a:srgbClr val="000000"/>
                </a:solidFill>
                <a:highlight>
                  <a:srgbClr val="FFFFFF"/>
                </a:highlight>
                <a:latin typeface="Times New Roman"/>
                <a:ea typeface="Times New Roman"/>
                <a:cs typeface="Times New Roman"/>
                <a:sym typeface="Times New Roman"/>
              </a:rPr>
              <a:t>A simple packet sniffer in Python can be created with the help socket module. We can use the raw socket type to get the packets. A raw socket provides access to the underlying protocols, which support socket abstractions. Since raw sockets are part of the internet socket API, they can only be used to generate and receive IP packets.</a:t>
            </a:r>
            <a:endParaRPr sz="235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22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173" name="Google Shape;173;p26"/>
          <p:cNvSpPr txBox="1"/>
          <p:nvPr/>
        </p:nvSpPr>
        <p:spPr>
          <a:xfrm>
            <a:off x="396600" y="607800"/>
            <a:ext cx="4040400" cy="57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2550" b="1">
                <a:solidFill>
                  <a:srgbClr val="9900FF"/>
                </a:solidFill>
                <a:highlight>
                  <a:srgbClr val="FFFFFF"/>
                </a:highlight>
              </a:rPr>
              <a:t>Socket Packet Capture</a:t>
            </a:r>
            <a:endParaRPr sz="2200" b="1">
              <a:solidFill>
                <a:srgbClr val="9900FF"/>
              </a:solidFill>
            </a:endParaRPr>
          </a:p>
        </p:txBody>
      </p:sp>
      <p:pic>
        <p:nvPicPr>
          <p:cNvPr id="174" name="Google Shape;174;p26"/>
          <p:cNvPicPr preferRelativeResize="0"/>
          <p:nvPr/>
        </p:nvPicPr>
        <p:blipFill>
          <a:blip r:embed="rId3">
            <a:alphaModFix/>
          </a:blip>
          <a:stretch>
            <a:fillRect/>
          </a:stretch>
        </p:blipFill>
        <p:spPr>
          <a:xfrm>
            <a:off x="396600" y="2933025"/>
            <a:ext cx="7315200" cy="1905000"/>
          </a:xfrm>
          <a:prstGeom prst="rect">
            <a:avLst/>
          </a:prstGeom>
          <a:noFill/>
          <a:ln>
            <a:noFill/>
          </a:ln>
        </p:spPr>
      </p:pic>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400" b="1"/>
              <a:t>scapy</a:t>
            </a:r>
            <a:endParaRPr sz="3400" b="1"/>
          </a:p>
        </p:txBody>
      </p:sp>
      <p:sp>
        <p:nvSpPr>
          <p:cNvPr id="180" name="Google Shape;180;p27"/>
          <p:cNvSpPr txBox="1">
            <a:spLocks noGrp="1"/>
          </p:cNvSpPr>
          <p:nvPr>
            <p:ph type="body" idx="1"/>
          </p:nvPr>
        </p:nvSpPr>
        <p:spPr>
          <a:xfrm>
            <a:off x="311700" y="1229875"/>
            <a:ext cx="8394900" cy="3492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350" b="1">
                <a:solidFill>
                  <a:srgbClr val="38761D"/>
                </a:solidFill>
                <a:highlight>
                  <a:srgbClr val="FDFDFD"/>
                </a:highlight>
                <a:latin typeface="Playfair Display"/>
                <a:ea typeface="Playfair Display"/>
                <a:cs typeface="Playfair Display"/>
                <a:sym typeface="Playfair Display"/>
              </a:rPr>
              <a:t> </a:t>
            </a:r>
            <a:r>
              <a:rPr lang="en-GB" sz="2350" b="1">
                <a:solidFill>
                  <a:srgbClr val="38761D"/>
                </a:solidFill>
                <a:highlight>
                  <a:srgbClr val="FFFFFF"/>
                </a:highlight>
                <a:latin typeface="Playfair Display"/>
                <a:ea typeface="Playfair Display"/>
                <a:cs typeface="Playfair Display"/>
                <a:sym typeface="Playfair Display"/>
              </a:rPr>
              <a:t>Scapy is a powerful interactive packet manipulation program. It is able to forge or decode packets of a wide number of protocols, send them on the wire, capture them, match requests and replies, and much more. It can easily handle most classical tasks like scanning, tracerouting, probing, unit tests, attacks or network discovery (it can replace hping, 85% of nmap, arpspoof, arp-sk, arping, tcpdump, tethereal, p0f, etc.). </a:t>
            </a:r>
            <a:endParaRPr sz="2350" b="1">
              <a:solidFill>
                <a:srgbClr val="38761D"/>
              </a:solidFill>
              <a:latin typeface="Playfair Display"/>
              <a:ea typeface="Playfair Display"/>
              <a:cs typeface="Playfair Display"/>
              <a:sym typeface="Playfair Display"/>
            </a:endParaRPr>
          </a:p>
        </p:txBody>
      </p:sp>
      <p:pic>
        <p:nvPicPr>
          <p:cNvPr id="181" name="Google Shape;181;p27"/>
          <p:cNvPicPr preferRelativeResize="0"/>
          <p:nvPr/>
        </p:nvPicPr>
        <p:blipFill>
          <a:blip r:embed="rId3">
            <a:alphaModFix/>
          </a:blip>
          <a:stretch>
            <a:fillRect/>
          </a:stretch>
        </p:blipFill>
        <p:spPr>
          <a:xfrm>
            <a:off x="2186075" y="98963"/>
            <a:ext cx="1229875" cy="1229875"/>
          </a:xfrm>
          <a:prstGeom prst="rect">
            <a:avLst/>
          </a:prstGeom>
          <a:noFill/>
          <a:ln>
            <a:noFill/>
          </a:ln>
        </p:spPr>
      </p:pic>
    </p:spTree>
  </p:cSld>
  <p:clrMapOvr>
    <a:masterClrMapping/>
  </p:clrMapOvr>
  <p:transition>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11700" y="201150"/>
            <a:ext cx="8520600" cy="8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400"/>
              <a:t>struct</a:t>
            </a:r>
            <a:endParaRPr sz="3400"/>
          </a:p>
        </p:txBody>
      </p:sp>
      <p:sp>
        <p:nvSpPr>
          <p:cNvPr id="187" name="Google Shape;187;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1400"/>
              </a:spcBef>
              <a:spcAft>
                <a:spcPts val="0"/>
              </a:spcAft>
              <a:buNone/>
            </a:pPr>
            <a:r>
              <a:rPr lang="en-GB" sz="2350">
                <a:solidFill>
                  <a:srgbClr val="6600FF"/>
                </a:solidFill>
                <a:highlight>
                  <a:srgbClr val="FFFFFF"/>
                </a:highlight>
                <a:latin typeface="Comfortaa"/>
                <a:ea typeface="Comfortaa"/>
                <a:cs typeface="Comfortaa"/>
                <a:sym typeface="Comfortaa"/>
              </a:rPr>
              <a:t>The </a:t>
            </a:r>
            <a:r>
              <a:rPr lang="en-GB" sz="2350">
                <a:solidFill>
                  <a:srgbClr val="6600FF"/>
                </a:solidFill>
                <a:highlight>
                  <a:srgbClr val="F9F2F4"/>
                </a:highlight>
                <a:latin typeface="Comfortaa"/>
                <a:ea typeface="Comfortaa"/>
                <a:cs typeface="Comfortaa"/>
                <a:sym typeface="Comfortaa"/>
              </a:rPr>
              <a:t>struct</a:t>
            </a:r>
            <a:r>
              <a:rPr lang="en-GB" sz="2350">
                <a:solidFill>
                  <a:srgbClr val="6600FF"/>
                </a:solidFill>
                <a:highlight>
                  <a:srgbClr val="FFFFFF"/>
                </a:highlight>
                <a:latin typeface="Comfortaa"/>
                <a:ea typeface="Comfortaa"/>
                <a:cs typeface="Comfortaa"/>
                <a:sym typeface="Comfortaa"/>
              </a:rPr>
              <a:t> module in Python is used to convert native Python data types such as strings and numbers into a string of bytes and vice versa. What this means is that users can parse binary files of data stored in C structs in Python.</a:t>
            </a:r>
            <a:endParaRPr sz="2350">
              <a:solidFill>
                <a:srgbClr val="6600FF"/>
              </a:solidFill>
              <a:highlight>
                <a:srgbClr val="FFFFFF"/>
              </a:highlight>
              <a:latin typeface="Comfortaa"/>
              <a:ea typeface="Comfortaa"/>
              <a:cs typeface="Comfortaa"/>
              <a:sym typeface="Comfortaa"/>
            </a:endParaRPr>
          </a:p>
          <a:p>
            <a:pPr marL="0" lvl="0" indent="0" algn="l" rtl="0">
              <a:spcBef>
                <a:spcPts val="1400"/>
              </a:spcBef>
              <a:spcAft>
                <a:spcPts val="1400"/>
              </a:spcAft>
              <a:buNone/>
            </a:pPr>
            <a:r>
              <a:rPr lang="en-GB" sz="2350">
                <a:solidFill>
                  <a:srgbClr val="6600FF"/>
                </a:solidFill>
                <a:highlight>
                  <a:srgbClr val="FFFFFF"/>
                </a:highlight>
                <a:latin typeface="Comfortaa"/>
                <a:ea typeface="Comfortaa"/>
                <a:cs typeface="Comfortaa"/>
                <a:sym typeface="Comfortaa"/>
              </a:rPr>
              <a:t>It is used mostly for handling binary data stored in files or from network connections, among other sources.</a:t>
            </a:r>
            <a:endParaRPr sz="2350">
              <a:solidFill>
                <a:srgbClr val="6600FF"/>
              </a:solidFill>
              <a:latin typeface="Comfortaa"/>
              <a:ea typeface="Comfortaa"/>
              <a:cs typeface="Comfortaa"/>
              <a:sym typeface="Comfortaa"/>
            </a:endParaRPr>
          </a:p>
        </p:txBody>
      </p:sp>
    </p:spTree>
  </p:cSld>
  <p:clrMapOvr>
    <a:masterClrMapping/>
  </p:clrMapOvr>
  <p:transition>
    <p:cover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Georgia"/>
                <a:ea typeface="Georgia"/>
                <a:cs typeface="Georgia"/>
                <a:sym typeface="Georgia"/>
              </a:rPr>
              <a:t>OS Package</a:t>
            </a:r>
            <a:endParaRPr b="1">
              <a:latin typeface="Georgia"/>
              <a:ea typeface="Georgia"/>
              <a:cs typeface="Georgia"/>
              <a:sym typeface="Georgia"/>
            </a:endParaRPr>
          </a:p>
        </p:txBody>
      </p:sp>
      <p:sp>
        <p:nvSpPr>
          <p:cNvPr id="193" name="Google Shape;193;p29"/>
          <p:cNvSpPr txBox="1">
            <a:spLocks noGrp="1"/>
          </p:cNvSpPr>
          <p:nvPr>
            <p:ph type="body" idx="1"/>
          </p:nvPr>
        </p:nvSpPr>
        <p:spPr>
          <a:xfrm>
            <a:off x="311700" y="1810275"/>
            <a:ext cx="8520600" cy="2758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350">
                <a:solidFill>
                  <a:srgbClr val="38761D"/>
                </a:solidFill>
                <a:highlight>
                  <a:srgbClr val="FFFFFF"/>
                </a:highlight>
                <a:latin typeface="Impact"/>
                <a:ea typeface="Impact"/>
                <a:cs typeface="Impact"/>
                <a:sym typeface="Impact"/>
              </a:rPr>
              <a:t>The OS module in Python provides functions for interacting with the operating system. OS comes under Python’s standard utility modules. This module provides a portable way of using operating system-dependent functionality. The *os* and *os.path* modules include many functions to interact with the file system.</a:t>
            </a:r>
            <a:endParaRPr sz="2350">
              <a:solidFill>
                <a:srgbClr val="38761D"/>
              </a:solidFill>
              <a:latin typeface="Impact"/>
              <a:ea typeface="Impact"/>
              <a:cs typeface="Impact"/>
              <a:sym typeface="Impact"/>
            </a:endParaRPr>
          </a:p>
        </p:txBody>
      </p:sp>
    </p:spTree>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598100" y="1494199"/>
            <a:ext cx="8222100" cy="2198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Individual contribution of each Member</a:t>
            </a:r>
            <a:endParaRPr/>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311700" y="114950"/>
            <a:ext cx="8520600" cy="90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Member 1: Abhilasha Sharma</a:t>
            </a:r>
            <a:endParaRPr b="1"/>
          </a:p>
        </p:txBody>
      </p:sp>
      <p:sp>
        <p:nvSpPr>
          <p:cNvPr id="204" name="Google Shape;204;p31"/>
          <p:cNvSpPr txBox="1">
            <a:spLocks noGrp="1"/>
          </p:cNvSpPr>
          <p:nvPr>
            <p:ph type="body" idx="1"/>
          </p:nvPr>
        </p:nvSpPr>
        <p:spPr>
          <a:xfrm>
            <a:off x="311700" y="890775"/>
            <a:ext cx="8520600" cy="367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350" b="1">
                <a:solidFill>
                  <a:srgbClr val="6600FF"/>
                </a:solidFill>
                <a:highlight>
                  <a:srgbClr val="FFFFFF"/>
                </a:highlight>
                <a:latin typeface="Playfair Display"/>
                <a:ea typeface="Playfair Display"/>
                <a:cs typeface="Playfair Display"/>
                <a:sym typeface="Playfair Display"/>
              </a:rPr>
              <a:t>Contribution in creating the project:</a:t>
            </a:r>
            <a:endParaRPr sz="2350" b="1">
              <a:solidFill>
                <a:srgbClr val="6600FF"/>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endParaRPr sz="2350" b="1">
              <a:solidFill>
                <a:srgbClr val="6600FF"/>
              </a:solidFill>
              <a:highlight>
                <a:srgbClr val="FFFFFF"/>
              </a:highlight>
              <a:latin typeface="Playfair Display"/>
              <a:ea typeface="Playfair Display"/>
              <a:cs typeface="Playfair Display"/>
              <a:sym typeface="Playfair Display"/>
            </a:endParaRPr>
          </a:p>
          <a:p>
            <a:pPr marL="914400" lvl="1"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Creating a pcap file when a new session for packet capture is created</a:t>
            </a:r>
            <a:endParaRPr sz="2350" b="1">
              <a:solidFill>
                <a:srgbClr val="38761D"/>
              </a:solidFill>
              <a:highlight>
                <a:srgbClr val="FFFFFF"/>
              </a:highlight>
              <a:latin typeface="Playfair Display"/>
              <a:ea typeface="Playfair Display"/>
              <a:cs typeface="Playfair Display"/>
              <a:sym typeface="Playfair Display"/>
            </a:endParaRPr>
          </a:p>
          <a:p>
            <a:pPr marL="914400" lvl="1"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Using socket to create connection</a:t>
            </a:r>
            <a:endParaRPr sz="2350" b="1">
              <a:solidFill>
                <a:srgbClr val="38761D"/>
              </a:solidFill>
              <a:highlight>
                <a:srgbClr val="FFFFFF"/>
              </a:highlight>
              <a:latin typeface="Playfair Display"/>
              <a:ea typeface="Playfair Display"/>
              <a:cs typeface="Playfair Display"/>
              <a:sym typeface="Playfair Display"/>
            </a:endParaRPr>
          </a:p>
          <a:p>
            <a:pPr marL="914400" lvl="1"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After capturing packet using Pcap class to store packet info</a:t>
            </a:r>
            <a:endParaRPr sz="2350" b="1">
              <a:solidFill>
                <a:srgbClr val="38761D"/>
              </a:solidFill>
              <a:highlight>
                <a:srgbClr val="FFFFFF"/>
              </a:highlight>
              <a:latin typeface="Playfair Display"/>
              <a:ea typeface="Playfair Display"/>
              <a:cs typeface="Playfair Display"/>
              <a:sym typeface="Playfair Display"/>
            </a:endParaRPr>
          </a:p>
          <a:p>
            <a:pPr marL="914400" lvl="1"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Showing real-time basic information of captured packet</a:t>
            </a:r>
            <a:endParaRPr sz="2350" b="1">
              <a:solidFill>
                <a:srgbClr val="38761D"/>
              </a:solidFill>
              <a:latin typeface="Playfair Display"/>
              <a:ea typeface="Playfair Display"/>
              <a:cs typeface="Playfair Display"/>
              <a:sym typeface="Playfair Display"/>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800" b="1">
                <a:solidFill>
                  <a:srgbClr val="9900FF"/>
                </a:solidFill>
                <a:latin typeface="Trebuchet MS"/>
                <a:ea typeface="Trebuchet MS"/>
                <a:cs typeface="Trebuchet MS"/>
                <a:sym typeface="Trebuchet MS"/>
              </a:rPr>
              <a:t>What is Sniffing</a:t>
            </a:r>
            <a:endParaRPr>
              <a:solidFill>
                <a:srgbClr val="9900FF"/>
              </a:solidFill>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0000" lnSpcReduction="20000"/>
          </a:bodyPr>
          <a:lstStyle/>
          <a:p>
            <a:pPr marL="457200" lvl="0" indent="-344170" algn="l" rtl="0">
              <a:lnSpc>
                <a:spcPct val="150000"/>
              </a:lnSpc>
              <a:spcBef>
                <a:spcPts val="600"/>
              </a:spcBef>
              <a:spcAft>
                <a:spcPts val="0"/>
              </a:spcAft>
              <a:buClr>
                <a:srgbClr val="000000"/>
              </a:buClr>
              <a:buSzPct val="100000"/>
              <a:buFont typeface="Georgia"/>
              <a:buChar char="●"/>
            </a:pPr>
            <a:r>
              <a:rPr lang="en-GB" sz="2600">
                <a:solidFill>
                  <a:srgbClr val="000000"/>
                </a:solidFill>
                <a:latin typeface="Georgia"/>
                <a:ea typeface="Georgia"/>
                <a:cs typeface="Georgia"/>
                <a:sym typeface="Georgia"/>
              </a:rPr>
              <a:t>Sniffing is the process of monitoring and capturing all data packets that are passing through a computer network using packet sniffers.</a:t>
            </a:r>
            <a:endParaRPr sz="2600">
              <a:solidFill>
                <a:srgbClr val="000000"/>
              </a:solidFill>
              <a:latin typeface="Georgia"/>
              <a:ea typeface="Georgia"/>
              <a:cs typeface="Georgia"/>
              <a:sym typeface="Georgia"/>
            </a:endParaRPr>
          </a:p>
          <a:p>
            <a:pPr marL="457200" lvl="0" indent="-344170" algn="l" rtl="0">
              <a:lnSpc>
                <a:spcPct val="150000"/>
              </a:lnSpc>
              <a:spcBef>
                <a:spcPts val="0"/>
              </a:spcBef>
              <a:spcAft>
                <a:spcPts val="0"/>
              </a:spcAft>
              <a:buClr>
                <a:srgbClr val="000000"/>
              </a:buClr>
              <a:buSzPct val="100000"/>
              <a:buFont typeface="Georgia"/>
              <a:buChar char="●"/>
            </a:pPr>
            <a:r>
              <a:rPr lang="en-GB" sz="2600">
                <a:solidFill>
                  <a:srgbClr val="000000"/>
                </a:solidFill>
                <a:latin typeface="Georgia"/>
                <a:ea typeface="Georgia"/>
                <a:cs typeface="Georgia"/>
                <a:sym typeface="Georgia"/>
              </a:rPr>
              <a:t>Attackers use sniffers to capture data packets containing sensitive information such as password, account information etc but usually used by network administrators to monitor and troubleshoot the network traffic.</a:t>
            </a:r>
            <a:endParaRPr sz="2600">
              <a:solidFill>
                <a:srgbClr val="000000"/>
              </a:solidFill>
              <a:latin typeface="Georgia"/>
              <a:ea typeface="Georgia"/>
              <a:cs typeface="Georgia"/>
              <a:sym typeface="Georgia"/>
            </a:endParaRPr>
          </a:p>
          <a:p>
            <a:pPr marL="457200" lvl="0" indent="-344170" algn="l" rtl="0">
              <a:lnSpc>
                <a:spcPct val="150000"/>
              </a:lnSpc>
              <a:spcBef>
                <a:spcPts val="0"/>
              </a:spcBef>
              <a:spcAft>
                <a:spcPts val="0"/>
              </a:spcAft>
              <a:buClr>
                <a:srgbClr val="000000"/>
              </a:buClr>
              <a:buSzPct val="100000"/>
              <a:buFont typeface="Georgia"/>
              <a:buChar char="●"/>
            </a:pPr>
            <a:r>
              <a:rPr lang="en-GB" sz="2600">
                <a:solidFill>
                  <a:srgbClr val="000000"/>
                </a:solidFill>
                <a:latin typeface="Georgia"/>
                <a:ea typeface="Georgia"/>
                <a:cs typeface="Georgia"/>
                <a:sym typeface="Georgia"/>
              </a:rPr>
              <a:t>To avoid sniffing, users should avoid connecting to unsecured networks, which includes free public Wi-Fi. These unsecured networks are dangerous since an attacker can deploy a packet sniffer that can sniff the entire network.</a:t>
            </a:r>
            <a:endParaRPr>
              <a:latin typeface="Georgia"/>
              <a:ea typeface="Georgia"/>
              <a:cs typeface="Georgia"/>
              <a:sym typeface="Georgia"/>
            </a:endParaRPr>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311700" y="114950"/>
            <a:ext cx="8520600" cy="91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Member 2: Ashish Shau</a:t>
            </a:r>
            <a:endParaRPr b="1"/>
          </a:p>
        </p:txBody>
      </p:sp>
      <p:sp>
        <p:nvSpPr>
          <p:cNvPr id="210" name="Google Shape;210;p32"/>
          <p:cNvSpPr txBox="1">
            <a:spLocks noGrp="1"/>
          </p:cNvSpPr>
          <p:nvPr>
            <p:ph type="body" idx="1"/>
          </p:nvPr>
        </p:nvSpPr>
        <p:spPr>
          <a:xfrm>
            <a:off x="311700" y="919500"/>
            <a:ext cx="8520600" cy="364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50" b="1">
                <a:solidFill>
                  <a:srgbClr val="6600FF"/>
                </a:solidFill>
                <a:highlight>
                  <a:srgbClr val="FFFFFF"/>
                </a:highlight>
                <a:latin typeface="Playfair Display"/>
                <a:ea typeface="Playfair Display"/>
                <a:cs typeface="Playfair Display"/>
                <a:sym typeface="Playfair Display"/>
              </a:rPr>
              <a:t>Contribution in creating the project:</a:t>
            </a:r>
            <a:endParaRPr sz="2350" b="1">
              <a:solidFill>
                <a:srgbClr val="6600FF"/>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endParaRPr sz="2350" b="1">
              <a:solidFill>
                <a:srgbClr val="38761D"/>
              </a:solidFill>
              <a:highlight>
                <a:srgbClr val="FFFFFF"/>
              </a:highlight>
              <a:latin typeface="Playfair Display"/>
              <a:ea typeface="Playfair Display"/>
              <a:cs typeface="Playfair Display"/>
              <a:sym typeface="Playfair Display"/>
            </a:endParaRPr>
          </a:p>
          <a:p>
            <a:pPr marL="914400" lvl="1"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Creating a Class “Pcap” that will take captured packet as input and store it in a “.pcap” file</a:t>
            </a:r>
            <a:endParaRPr sz="2350" b="1">
              <a:solidFill>
                <a:srgbClr val="38761D"/>
              </a:solidFill>
              <a:highlight>
                <a:srgbClr val="FFFFFF"/>
              </a:highlight>
              <a:latin typeface="Playfair Display"/>
              <a:ea typeface="Playfair Display"/>
              <a:cs typeface="Playfair Display"/>
              <a:sym typeface="Playfair Display"/>
            </a:endParaRPr>
          </a:p>
          <a:p>
            <a:pPr marL="914400" lvl="1"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Reading a “.pcap” from a given path</a:t>
            </a:r>
            <a:endParaRPr sz="2350" b="1">
              <a:solidFill>
                <a:srgbClr val="38761D"/>
              </a:solidFill>
              <a:highlight>
                <a:srgbClr val="FFFFFF"/>
              </a:highlight>
              <a:latin typeface="Playfair Display"/>
              <a:ea typeface="Playfair Display"/>
              <a:cs typeface="Playfair Display"/>
              <a:sym typeface="Playfair Display"/>
            </a:endParaRPr>
          </a:p>
          <a:p>
            <a:pPr marL="914400" lvl="1"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Printing all the information of packet captured</a:t>
            </a:r>
            <a:endParaRPr sz="2350" b="1">
              <a:solidFill>
                <a:srgbClr val="38761D"/>
              </a:solidFill>
              <a:highlight>
                <a:srgbClr val="FFFFFF"/>
              </a:highlight>
              <a:latin typeface="Playfair Display"/>
              <a:ea typeface="Playfair Display"/>
              <a:cs typeface="Playfair Display"/>
              <a:sym typeface="Playfair Display"/>
            </a:endParaRPr>
          </a:p>
          <a:p>
            <a:pPr marL="914400" lvl="1"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Ex: Source IP, Destination IP, Protocol, Raw Data, etc.</a:t>
            </a:r>
            <a:endParaRPr sz="2350" b="1">
              <a:solidFill>
                <a:srgbClr val="38761D"/>
              </a:solidFill>
              <a:highlight>
                <a:srgbClr val="FFFFFF"/>
              </a:highlight>
              <a:latin typeface="Playfair Display"/>
              <a:ea typeface="Playfair Display"/>
              <a:cs typeface="Playfair Display"/>
              <a:sym typeface="Playfair Display"/>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311700" y="86750"/>
            <a:ext cx="8520600" cy="68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Member 3: Abhijeet Singh</a:t>
            </a:r>
            <a:endParaRPr b="1">
              <a:latin typeface="Times New Roman"/>
              <a:ea typeface="Times New Roman"/>
              <a:cs typeface="Times New Roman"/>
              <a:sym typeface="Times New Roman"/>
            </a:endParaRPr>
          </a:p>
        </p:txBody>
      </p:sp>
      <p:sp>
        <p:nvSpPr>
          <p:cNvPr id="216" name="Google Shape;216;p33"/>
          <p:cNvSpPr txBox="1">
            <a:spLocks noGrp="1"/>
          </p:cNvSpPr>
          <p:nvPr>
            <p:ph type="body" idx="1"/>
          </p:nvPr>
        </p:nvSpPr>
        <p:spPr>
          <a:xfrm>
            <a:off x="311700" y="855175"/>
            <a:ext cx="8520600" cy="39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50" b="1">
                <a:solidFill>
                  <a:srgbClr val="38761D"/>
                </a:solidFill>
                <a:highlight>
                  <a:srgbClr val="FFFFFF"/>
                </a:highlight>
                <a:latin typeface="Playfair Display"/>
                <a:ea typeface="Playfair Display"/>
                <a:cs typeface="Playfair Display"/>
                <a:sym typeface="Playfair Display"/>
              </a:rPr>
              <a:t>Contribution in creating the project:</a:t>
            </a:r>
            <a:endParaRPr sz="2350" b="1">
              <a:solidFill>
                <a:srgbClr val="38761D"/>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endParaRPr sz="2350" b="1">
              <a:solidFill>
                <a:srgbClr val="38761D"/>
              </a:solidFill>
              <a:highlight>
                <a:srgbClr val="FFFFFF"/>
              </a:highlight>
              <a:latin typeface="Playfair Display"/>
              <a:ea typeface="Playfair Display"/>
              <a:cs typeface="Playfair Display"/>
              <a:sym typeface="Playfair Display"/>
            </a:endParaRPr>
          </a:p>
          <a:p>
            <a:pPr marL="457200" lvl="0"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Packages that are required for working of project</a:t>
            </a:r>
            <a:endParaRPr sz="2350" b="1">
              <a:solidFill>
                <a:srgbClr val="38761D"/>
              </a:solidFill>
              <a:highlight>
                <a:srgbClr val="FFFFFF"/>
              </a:highlight>
              <a:latin typeface="Playfair Display"/>
              <a:ea typeface="Playfair Display"/>
              <a:cs typeface="Playfair Display"/>
              <a:sym typeface="Playfair Display"/>
            </a:endParaRPr>
          </a:p>
          <a:p>
            <a:pPr marL="457200" lvl="0"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Writing methods for showing real-time description on each captured packet</a:t>
            </a:r>
            <a:endParaRPr sz="2350" b="1">
              <a:solidFill>
                <a:srgbClr val="38761D"/>
              </a:solidFill>
              <a:highlight>
                <a:srgbClr val="FFFFFF"/>
              </a:highlight>
              <a:latin typeface="Playfair Display"/>
              <a:ea typeface="Playfair Display"/>
              <a:cs typeface="Playfair Display"/>
              <a:sym typeface="Playfair Display"/>
            </a:endParaRPr>
          </a:p>
          <a:p>
            <a:pPr marL="457200" lvl="0"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Ex: icmp_segment, tcp_segment,udp_segment etc methods</a:t>
            </a:r>
            <a:endParaRPr sz="2350" b="1">
              <a:solidFill>
                <a:srgbClr val="38761D"/>
              </a:solidFill>
              <a:highlight>
                <a:srgbClr val="FFFFFF"/>
              </a:highlight>
              <a:latin typeface="Playfair Display"/>
              <a:ea typeface="Playfair Display"/>
              <a:cs typeface="Playfair Display"/>
              <a:sym typeface="Playfair Display"/>
            </a:endParaRPr>
          </a:p>
          <a:p>
            <a:pPr marL="457200" lvl="0"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Designing basic structure of packet sniffer </a:t>
            </a:r>
            <a:endParaRPr sz="2350" b="1">
              <a:solidFill>
                <a:srgbClr val="38761D"/>
              </a:solidFill>
              <a:highlight>
                <a:srgbClr val="FFFFFF"/>
              </a:highlight>
              <a:latin typeface="Playfair Display"/>
              <a:ea typeface="Playfair Display"/>
              <a:cs typeface="Playfair Display"/>
              <a:sym typeface="Playfair Display"/>
            </a:endParaRPr>
          </a:p>
          <a:p>
            <a:pPr marL="457200" lvl="0" indent="-377825" algn="l" rtl="0">
              <a:spcBef>
                <a:spcPts val="0"/>
              </a:spcBef>
              <a:spcAft>
                <a:spcPts val="0"/>
              </a:spcAft>
              <a:buClr>
                <a:srgbClr val="38761D"/>
              </a:buClr>
              <a:buSzPts val="2350"/>
              <a:buFont typeface="Playfair Display"/>
              <a:buChar char="●"/>
            </a:pPr>
            <a:r>
              <a:rPr lang="en-GB" sz="2350" b="1">
                <a:solidFill>
                  <a:srgbClr val="38761D"/>
                </a:solidFill>
                <a:highlight>
                  <a:srgbClr val="FFFFFF"/>
                </a:highlight>
                <a:latin typeface="Playfair Display"/>
                <a:ea typeface="Playfair Display"/>
                <a:cs typeface="Playfair Display"/>
                <a:sym typeface="Playfair Display"/>
              </a:rPr>
              <a:t>Adding comments at the required places</a:t>
            </a:r>
            <a:endParaRPr sz="2350" b="1">
              <a:solidFill>
                <a:srgbClr val="38761D"/>
              </a:solidFill>
              <a:highlight>
                <a:srgbClr val="FFFFFF"/>
              </a:highlight>
              <a:latin typeface="Playfair Display"/>
              <a:ea typeface="Playfair Display"/>
              <a:cs typeface="Playfair Display"/>
              <a:sym typeface="Playfair Display"/>
            </a:endParaRPr>
          </a:p>
          <a:p>
            <a:pPr marL="0" lvl="0" indent="0" algn="l" rtl="0">
              <a:spcBef>
                <a:spcPts val="0"/>
              </a:spcBef>
              <a:spcAft>
                <a:spcPts val="1200"/>
              </a:spcAft>
              <a:buNone/>
            </a:pPr>
            <a:endParaRPr/>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490250" y="526350"/>
            <a:ext cx="70824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Working of Sniffer</a:t>
            </a:r>
            <a:endParaRPr/>
          </a:p>
        </p:txBody>
      </p:sp>
    </p:spTree>
  </p:cSld>
  <p:clrMapOvr>
    <a:masterClrMapping/>
  </p:clrMapOvr>
  <p:transition>
    <p:strips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48725"/>
            <a:ext cx="8520600" cy="64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 run the project</a:t>
            </a:r>
            <a:endParaRPr/>
          </a:p>
        </p:txBody>
      </p:sp>
      <p:pic>
        <p:nvPicPr>
          <p:cNvPr id="227" name="Google Shape;227;p35"/>
          <p:cNvPicPr preferRelativeResize="0"/>
          <p:nvPr/>
        </p:nvPicPr>
        <p:blipFill>
          <a:blip r:embed="rId3">
            <a:alphaModFix/>
          </a:blip>
          <a:stretch>
            <a:fillRect/>
          </a:stretch>
        </p:blipFill>
        <p:spPr>
          <a:xfrm>
            <a:off x="152400" y="945525"/>
            <a:ext cx="8783650" cy="4197975"/>
          </a:xfrm>
          <a:prstGeom prst="rect">
            <a:avLst/>
          </a:prstGeom>
          <a:noFill/>
          <a:ln>
            <a:noFill/>
          </a:ln>
        </p:spPr>
      </p:pic>
      <p:sp>
        <p:nvSpPr>
          <p:cNvPr id="228" name="Google Shape;228;p35"/>
          <p:cNvSpPr/>
          <p:nvPr/>
        </p:nvSpPr>
        <p:spPr>
          <a:xfrm>
            <a:off x="4635325" y="2007825"/>
            <a:ext cx="3668700" cy="644400"/>
          </a:xfrm>
          <a:prstGeom prst="roundRect">
            <a:avLst>
              <a:gd name="adj" fmla="val 16667"/>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DFDFD"/>
                </a:solidFill>
              </a:rPr>
              <a:t>To run the program you need root permissions.</a:t>
            </a:r>
            <a:endParaRPr>
              <a:solidFill>
                <a:srgbClr val="FDFDFD"/>
              </a:solidFill>
            </a:endParaRPr>
          </a:p>
        </p:txBody>
      </p:sp>
    </p:spTree>
  </p:cSld>
  <p:clrMapOvr>
    <a:masterClrMapping/>
  </p:clrMapOvr>
  <p:transition>
    <p:strip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311700" y="2478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Screen </a:t>
            </a:r>
            <a:endParaRPr/>
          </a:p>
        </p:txBody>
      </p:sp>
      <p:sp>
        <p:nvSpPr>
          <p:cNvPr id="234" name="Google Shape;234;p36"/>
          <p:cNvSpPr txBox="1"/>
          <p:nvPr/>
        </p:nvSpPr>
        <p:spPr>
          <a:xfrm>
            <a:off x="2986950" y="247875"/>
            <a:ext cx="283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pic>
        <p:nvPicPr>
          <p:cNvPr id="235" name="Google Shape;235;p36"/>
          <p:cNvPicPr preferRelativeResize="0"/>
          <p:nvPr/>
        </p:nvPicPr>
        <p:blipFill>
          <a:blip r:embed="rId3">
            <a:alphaModFix/>
          </a:blip>
          <a:stretch>
            <a:fillRect/>
          </a:stretch>
        </p:blipFill>
        <p:spPr>
          <a:xfrm>
            <a:off x="311700" y="934725"/>
            <a:ext cx="8748301" cy="4135550"/>
          </a:xfrm>
          <a:prstGeom prst="rect">
            <a:avLst/>
          </a:prstGeom>
          <a:noFill/>
          <a:ln>
            <a:noFill/>
          </a:ln>
        </p:spPr>
      </p:pic>
      <p:sp>
        <p:nvSpPr>
          <p:cNvPr id="236" name="Google Shape;236;p36"/>
          <p:cNvSpPr/>
          <p:nvPr/>
        </p:nvSpPr>
        <p:spPr>
          <a:xfrm>
            <a:off x="5391375" y="4065225"/>
            <a:ext cx="3519900" cy="657000"/>
          </a:xfrm>
          <a:prstGeom prst="roundRect">
            <a:avLst>
              <a:gd name="adj" fmla="val 16667"/>
            </a:avLst>
          </a:prstGeom>
          <a:solidFill>
            <a:srgbClr val="050F3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DFDFD"/>
                </a:solidFill>
                <a:latin typeface="Roboto"/>
                <a:ea typeface="Roboto"/>
                <a:cs typeface="Roboto"/>
                <a:sym typeface="Roboto"/>
              </a:rPr>
              <a:t>Enter your choice :1</a:t>
            </a:r>
            <a:endParaRPr>
              <a:solidFill>
                <a:srgbClr val="FDFDFD"/>
              </a:solidFill>
              <a:latin typeface="Roboto"/>
              <a:ea typeface="Roboto"/>
              <a:cs typeface="Roboto"/>
              <a:sym typeface="Roboto"/>
            </a:endParaRPr>
          </a:p>
          <a:p>
            <a:pPr marL="0" lvl="0" indent="0" algn="l" rtl="0">
              <a:spcBef>
                <a:spcPts val="0"/>
              </a:spcBef>
              <a:spcAft>
                <a:spcPts val="0"/>
              </a:spcAft>
              <a:buNone/>
            </a:pPr>
            <a:r>
              <a:rPr lang="en-GB">
                <a:solidFill>
                  <a:srgbClr val="FDFDFD"/>
                </a:solidFill>
                <a:latin typeface="Roboto"/>
                <a:ea typeface="Roboto"/>
                <a:cs typeface="Roboto"/>
                <a:sym typeface="Roboto"/>
              </a:rPr>
              <a:t>Enter Number of packets to capture:</a:t>
            </a:r>
            <a:endParaRPr>
              <a:solidFill>
                <a:srgbClr val="FDFDFD"/>
              </a:solidFill>
              <a:latin typeface="Roboto"/>
              <a:ea typeface="Roboto"/>
              <a:cs typeface="Roboto"/>
              <a:sym typeface="Roboto"/>
            </a:endParaRPr>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311700" y="123950"/>
            <a:ext cx="8520600" cy="7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Capturing Packets</a:t>
            </a:r>
            <a:endParaRPr/>
          </a:p>
        </p:txBody>
      </p:sp>
      <p:pic>
        <p:nvPicPr>
          <p:cNvPr id="242" name="Google Shape;242;p37"/>
          <p:cNvPicPr preferRelativeResize="0"/>
          <p:nvPr/>
        </p:nvPicPr>
        <p:blipFill>
          <a:blip r:embed="rId3">
            <a:alphaModFix/>
          </a:blip>
          <a:stretch>
            <a:fillRect/>
          </a:stretch>
        </p:blipFill>
        <p:spPr>
          <a:xfrm>
            <a:off x="152400" y="1032350"/>
            <a:ext cx="8858025" cy="4111150"/>
          </a:xfrm>
          <a:prstGeom prst="rect">
            <a:avLst/>
          </a:prstGeom>
          <a:noFill/>
          <a:ln>
            <a:noFill/>
          </a:ln>
        </p:spPr>
      </p:pic>
      <p:sp>
        <p:nvSpPr>
          <p:cNvPr id="243" name="Google Shape;243;p37"/>
          <p:cNvSpPr/>
          <p:nvPr/>
        </p:nvSpPr>
        <p:spPr>
          <a:xfrm>
            <a:off x="7089350" y="2206125"/>
            <a:ext cx="1611300" cy="15864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DFDFD"/>
                </a:solidFill>
              </a:rPr>
              <a:t>Now, The packets are being captured and stored in a pcap file. </a:t>
            </a:r>
            <a:endParaRPr>
              <a:solidFill>
                <a:srgbClr val="FDFDFD"/>
              </a:solidFill>
            </a:endParaRPr>
          </a:p>
        </p:txBody>
      </p:sp>
    </p:spTree>
  </p:cSld>
  <p:clrMapOvr>
    <a:masterClrMapping/>
  </p:clrMapOvr>
  <p:transition>
    <p:strips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311700" y="61975"/>
            <a:ext cx="8520600" cy="6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 Read the Pcap file </a:t>
            </a:r>
            <a:endParaRPr/>
          </a:p>
        </p:txBody>
      </p:sp>
      <p:pic>
        <p:nvPicPr>
          <p:cNvPr id="249" name="Google Shape;249;p38"/>
          <p:cNvPicPr preferRelativeResize="0"/>
          <p:nvPr/>
        </p:nvPicPr>
        <p:blipFill>
          <a:blip r:embed="rId3">
            <a:alphaModFix/>
          </a:blip>
          <a:stretch>
            <a:fillRect/>
          </a:stretch>
        </p:blipFill>
        <p:spPr>
          <a:xfrm>
            <a:off x="149188" y="867600"/>
            <a:ext cx="8845625" cy="4098726"/>
          </a:xfrm>
          <a:prstGeom prst="rect">
            <a:avLst/>
          </a:prstGeom>
          <a:noFill/>
          <a:ln>
            <a:noFill/>
          </a:ln>
        </p:spPr>
      </p:pic>
      <p:sp>
        <p:nvSpPr>
          <p:cNvPr id="250" name="Google Shape;250;p38"/>
          <p:cNvSpPr/>
          <p:nvPr/>
        </p:nvSpPr>
        <p:spPr>
          <a:xfrm>
            <a:off x="6407700" y="4226350"/>
            <a:ext cx="2032500" cy="5700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Enter your choice: 2</a:t>
            </a:r>
            <a:endParaRPr>
              <a:solidFill>
                <a:schemeClr val="lt1"/>
              </a:solidFill>
            </a:endParaRPr>
          </a:p>
        </p:txBody>
      </p:sp>
      <p:sp>
        <p:nvSpPr>
          <p:cNvPr id="251" name="Google Shape;251;p38"/>
          <p:cNvSpPr/>
          <p:nvPr/>
        </p:nvSpPr>
        <p:spPr>
          <a:xfrm>
            <a:off x="1636000" y="4499025"/>
            <a:ext cx="4684800" cy="210600"/>
          </a:xfrm>
          <a:prstGeom prst="leftArrow">
            <a:avLst>
              <a:gd name="adj1" fmla="val 50000"/>
              <a:gd name="adj2"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trips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Give the path of Pcap file with its &lt;filename.pcap&gt;</a:t>
            </a:r>
            <a:endParaRPr/>
          </a:p>
        </p:txBody>
      </p:sp>
      <p:pic>
        <p:nvPicPr>
          <p:cNvPr id="257" name="Google Shape;257;p39"/>
          <p:cNvPicPr preferRelativeResize="0"/>
          <p:nvPr/>
        </p:nvPicPr>
        <p:blipFill>
          <a:blip r:embed="rId3">
            <a:alphaModFix/>
          </a:blip>
          <a:stretch>
            <a:fillRect/>
          </a:stretch>
        </p:blipFill>
        <p:spPr>
          <a:xfrm>
            <a:off x="152400" y="1170200"/>
            <a:ext cx="8839198" cy="2069710"/>
          </a:xfrm>
          <a:prstGeom prst="rect">
            <a:avLst/>
          </a:prstGeom>
          <a:noFill/>
          <a:ln>
            <a:noFill/>
          </a:ln>
        </p:spPr>
      </p:pic>
      <p:sp>
        <p:nvSpPr>
          <p:cNvPr id="258" name="Google Shape;258;p39"/>
          <p:cNvSpPr/>
          <p:nvPr/>
        </p:nvSpPr>
        <p:spPr>
          <a:xfrm>
            <a:off x="3581850" y="4052825"/>
            <a:ext cx="3160500" cy="818100"/>
          </a:xfrm>
          <a:prstGeom prst="roundRect">
            <a:avLst>
              <a:gd name="adj" fmla="val 16667"/>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DFDFD"/>
                </a:solidFill>
              </a:rPr>
              <a:t>Name of the file that we have to read </a:t>
            </a:r>
            <a:endParaRPr>
              <a:solidFill>
                <a:srgbClr val="FDFDFD"/>
              </a:solidFill>
            </a:endParaRPr>
          </a:p>
        </p:txBody>
      </p:sp>
      <p:sp>
        <p:nvSpPr>
          <p:cNvPr id="259" name="Google Shape;259;p39"/>
          <p:cNvSpPr/>
          <p:nvPr/>
        </p:nvSpPr>
        <p:spPr>
          <a:xfrm>
            <a:off x="4982375" y="3036525"/>
            <a:ext cx="260400" cy="966600"/>
          </a:xfrm>
          <a:prstGeom prst="upArrow">
            <a:avLst>
              <a:gd name="adj1" fmla="val 50000"/>
              <a:gd name="adj2" fmla="val 50000"/>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311700" y="137325"/>
            <a:ext cx="8520600" cy="71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of a packet</a:t>
            </a:r>
            <a:endParaRPr/>
          </a:p>
        </p:txBody>
      </p:sp>
      <p:pic>
        <p:nvPicPr>
          <p:cNvPr id="265" name="Google Shape;265;p40"/>
          <p:cNvPicPr preferRelativeResize="0"/>
          <p:nvPr/>
        </p:nvPicPr>
        <p:blipFill>
          <a:blip r:embed="rId3">
            <a:alphaModFix/>
          </a:blip>
          <a:stretch>
            <a:fillRect/>
          </a:stretch>
        </p:blipFill>
        <p:spPr>
          <a:xfrm>
            <a:off x="152400" y="855225"/>
            <a:ext cx="8758874" cy="4135875"/>
          </a:xfrm>
          <a:prstGeom prst="rect">
            <a:avLst/>
          </a:prstGeom>
          <a:noFill/>
          <a:ln>
            <a:noFill/>
          </a:ln>
        </p:spPr>
      </p:pic>
    </p:spTree>
  </p:cSld>
  <p:clrMapOvr>
    <a:masterClrMapping/>
  </p:clrMapOvr>
  <p:transition>
    <p:diamon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1"/>
          <p:cNvPicPr preferRelativeResize="0"/>
          <p:nvPr/>
        </p:nvPicPr>
        <p:blipFill>
          <a:blip r:embed="rId3">
            <a:alphaModFix/>
          </a:blip>
          <a:stretch>
            <a:fillRect/>
          </a:stretch>
        </p:blipFill>
        <p:spPr>
          <a:xfrm>
            <a:off x="152400" y="152400"/>
            <a:ext cx="8606333" cy="4838700"/>
          </a:xfrm>
          <a:prstGeom prst="rect">
            <a:avLst/>
          </a:prstGeom>
          <a:noFill/>
          <a:ln>
            <a:noFill/>
          </a:ln>
        </p:spPr>
      </p:pic>
      <p:sp>
        <p:nvSpPr>
          <p:cNvPr id="271" name="Google Shape;271;p41"/>
          <p:cNvSpPr/>
          <p:nvPr/>
        </p:nvSpPr>
        <p:spPr>
          <a:xfrm>
            <a:off x="4982375" y="1747550"/>
            <a:ext cx="2441700" cy="1202100"/>
          </a:xfrm>
          <a:prstGeom prst="roundRect">
            <a:avLst>
              <a:gd name="adj" fmla="val 16667"/>
            </a:avLst>
          </a:prstGeom>
          <a:solidFill>
            <a:srgbClr val="050F3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DFDFD"/>
                </a:solidFill>
              </a:rPr>
              <a:t>Detailed Information of captured packet with the help of </a:t>
            </a:r>
            <a:endParaRPr>
              <a:solidFill>
                <a:srgbClr val="FDFDFD"/>
              </a:solidFill>
            </a:endParaRPr>
          </a:p>
          <a:p>
            <a:pPr marL="0" lvl="0" indent="0" algn="l" rtl="0">
              <a:spcBef>
                <a:spcPts val="0"/>
              </a:spcBef>
              <a:spcAft>
                <a:spcPts val="0"/>
              </a:spcAft>
              <a:buNone/>
            </a:pPr>
            <a:r>
              <a:rPr lang="en-GB">
                <a:solidFill>
                  <a:srgbClr val="FDFDFD"/>
                </a:solidFill>
              </a:rPr>
              <a:t>Scapy .show()  function</a:t>
            </a:r>
            <a:endParaRPr>
              <a:solidFill>
                <a:srgbClr val="FDFDFD"/>
              </a:solidFill>
            </a:endParaRPr>
          </a:p>
        </p:txBody>
      </p:sp>
    </p:spTree>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136325"/>
            <a:ext cx="8520600" cy="63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800" b="1">
                <a:solidFill>
                  <a:srgbClr val="6600FF"/>
                </a:solidFill>
                <a:latin typeface="Trebuchet MS"/>
                <a:ea typeface="Trebuchet MS"/>
                <a:cs typeface="Trebuchet MS"/>
                <a:sym typeface="Trebuchet MS"/>
              </a:rPr>
              <a:t>Types of Sniffing</a:t>
            </a:r>
            <a:endParaRPr/>
          </a:p>
        </p:txBody>
      </p:sp>
      <p:sp>
        <p:nvSpPr>
          <p:cNvPr id="99" name="Google Shape;99;p15"/>
          <p:cNvSpPr txBox="1">
            <a:spLocks noGrp="1"/>
          </p:cNvSpPr>
          <p:nvPr>
            <p:ph type="body" idx="1"/>
          </p:nvPr>
        </p:nvSpPr>
        <p:spPr>
          <a:xfrm>
            <a:off x="311700" y="842800"/>
            <a:ext cx="8520600" cy="3928800"/>
          </a:xfrm>
          <a:prstGeom prst="rect">
            <a:avLst/>
          </a:prstGeom>
        </p:spPr>
        <p:txBody>
          <a:bodyPr spcFirstLastPara="1" wrap="square" lIns="91425" tIns="91425" rIns="91425" bIns="91425" anchor="t" anchorCtr="0">
            <a:normAutofit fontScale="85000" lnSpcReduction="10000"/>
          </a:bodyPr>
          <a:lstStyle/>
          <a:p>
            <a:pPr marL="0" lvl="0" indent="0" algn="l" rtl="0">
              <a:spcBef>
                <a:spcPts val="600"/>
              </a:spcBef>
              <a:spcAft>
                <a:spcPts val="0"/>
              </a:spcAft>
              <a:buNone/>
            </a:pPr>
            <a:r>
              <a:rPr lang="en-GB" sz="2200">
                <a:solidFill>
                  <a:srgbClr val="000000"/>
                </a:solidFill>
                <a:latin typeface="Trebuchet MS"/>
                <a:ea typeface="Trebuchet MS"/>
                <a:cs typeface="Trebuchet MS"/>
                <a:sym typeface="Trebuchet MS"/>
              </a:rPr>
              <a:t>There are two types of sniffing:</a:t>
            </a:r>
            <a:endParaRPr sz="2200">
              <a:solidFill>
                <a:srgbClr val="000000"/>
              </a:solidFill>
              <a:latin typeface="Trebuchet MS"/>
              <a:ea typeface="Trebuchet MS"/>
              <a:cs typeface="Trebuchet MS"/>
              <a:sym typeface="Trebuchet MS"/>
            </a:endParaRPr>
          </a:p>
          <a:p>
            <a:pPr marL="0" lvl="0" indent="0" algn="l" rtl="0">
              <a:spcBef>
                <a:spcPts val="600"/>
              </a:spcBef>
              <a:spcAft>
                <a:spcPts val="0"/>
              </a:spcAft>
              <a:buNone/>
            </a:pPr>
            <a:endParaRPr sz="1450">
              <a:solidFill>
                <a:srgbClr val="B13F9A"/>
              </a:solidFill>
              <a:latin typeface="Arial"/>
              <a:ea typeface="Arial"/>
              <a:cs typeface="Arial"/>
              <a:sym typeface="Arial"/>
            </a:endParaRPr>
          </a:p>
          <a:p>
            <a:pPr marL="279400" lvl="0" indent="0" algn="l" rtl="0">
              <a:spcBef>
                <a:spcPts val="600"/>
              </a:spcBef>
              <a:spcAft>
                <a:spcPts val="0"/>
              </a:spcAft>
              <a:buNone/>
            </a:pPr>
            <a:r>
              <a:rPr lang="en-GB" sz="2000">
                <a:solidFill>
                  <a:srgbClr val="000000"/>
                </a:solidFill>
                <a:latin typeface="Trebuchet MS"/>
                <a:ea typeface="Trebuchet MS"/>
                <a:cs typeface="Trebuchet MS"/>
                <a:sym typeface="Trebuchet MS"/>
              </a:rPr>
              <a:t>  </a:t>
            </a:r>
            <a:r>
              <a:rPr lang="en-GB" sz="2000" b="1">
                <a:solidFill>
                  <a:srgbClr val="000000"/>
                </a:solidFill>
                <a:latin typeface="Arial"/>
                <a:ea typeface="Arial"/>
                <a:cs typeface="Arial"/>
                <a:sym typeface="Arial"/>
              </a:rPr>
              <a:t>a) Active sniffing </a:t>
            </a:r>
            <a:r>
              <a:rPr lang="en-GB" sz="2000">
                <a:solidFill>
                  <a:srgbClr val="000000"/>
                </a:solidFill>
                <a:latin typeface="Arial"/>
                <a:ea typeface="Arial"/>
                <a:cs typeface="Arial"/>
                <a:sym typeface="Arial"/>
              </a:rPr>
              <a:t>: Sniffing in the switch is active sniffing. A switch is a point to point network device. The switch regulates the flow of data between its ports by actively monitoring the MAC address on each port, which helps it pass data only to its intended target. In order to capture the traffic between target sniffers has to actively inject traffic into the LAN to enable sniffing of the traffic.</a:t>
            </a:r>
            <a:endParaRPr sz="2000">
              <a:solidFill>
                <a:srgbClr val="000000"/>
              </a:solidFill>
              <a:latin typeface="Arial"/>
              <a:ea typeface="Arial"/>
              <a:cs typeface="Arial"/>
              <a:sym typeface="Arial"/>
            </a:endParaRPr>
          </a:p>
          <a:p>
            <a:pPr marL="279400" lvl="0" indent="0" algn="l" rtl="0">
              <a:spcBef>
                <a:spcPts val="600"/>
              </a:spcBef>
              <a:spcAft>
                <a:spcPts val="0"/>
              </a:spcAft>
              <a:buNone/>
            </a:pPr>
            <a:endParaRPr sz="2000">
              <a:solidFill>
                <a:srgbClr val="000000"/>
              </a:solidFill>
              <a:latin typeface="Arial"/>
              <a:ea typeface="Arial"/>
              <a:cs typeface="Arial"/>
              <a:sym typeface="Arial"/>
            </a:endParaRPr>
          </a:p>
          <a:p>
            <a:pPr marL="279400" lvl="0" indent="0" algn="l" rtl="0">
              <a:spcBef>
                <a:spcPts val="600"/>
              </a:spcBef>
              <a:spcAft>
                <a:spcPts val="0"/>
              </a:spcAft>
              <a:buNone/>
            </a:pPr>
            <a:r>
              <a:rPr lang="en-GB" sz="2000">
                <a:solidFill>
                  <a:srgbClr val="000000"/>
                </a:solidFill>
                <a:latin typeface="Arial"/>
                <a:ea typeface="Arial"/>
                <a:cs typeface="Arial"/>
                <a:sym typeface="Arial"/>
              </a:rPr>
              <a:t>  b) </a:t>
            </a:r>
            <a:r>
              <a:rPr lang="en-GB" sz="2000" b="1">
                <a:solidFill>
                  <a:srgbClr val="000000"/>
                </a:solidFill>
                <a:latin typeface="Arial"/>
                <a:ea typeface="Arial"/>
                <a:cs typeface="Arial"/>
                <a:sym typeface="Arial"/>
              </a:rPr>
              <a:t>Passive sniffing  </a:t>
            </a:r>
            <a:r>
              <a:rPr lang="en-GB" sz="2000">
                <a:solidFill>
                  <a:srgbClr val="000000"/>
                </a:solidFill>
                <a:latin typeface="Arial"/>
                <a:ea typeface="Arial"/>
                <a:cs typeface="Arial"/>
                <a:sym typeface="Arial"/>
              </a:rPr>
              <a:t>: passive sniffing uses hubs instead of switches. Hubs perform the same way as switches only that they do use MAC address to read the destination ports of data. All an attacker needs to do is to simply connect to LAN and they are able to sniff data traffic in that network. </a:t>
            </a:r>
            <a:endParaRPr sz="20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transition>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311700" y="173525"/>
            <a:ext cx="8520600" cy="69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References:</a:t>
            </a:r>
            <a:endParaRPr/>
          </a:p>
        </p:txBody>
      </p:sp>
      <p:sp>
        <p:nvSpPr>
          <p:cNvPr id="277" name="Google Shape;277;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u="sng">
                <a:solidFill>
                  <a:srgbClr val="0000FF"/>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https://medium.com/@vworri/extracting-the-payload-from-a-pcap-file-using-python-d938d7622d71</a:t>
            </a:r>
            <a:endParaRPr>
              <a:solidFill>
                <a:srgbClr val="0000FF"/>
              </a:solidFill>
            </a:endParaRPr>
          </a:p>
          <a:p>
            <a:pPr marL="0" lvl="0" indent="0" algn="l" rtl="0">
              <a:lnSpc>
                <a:spcPct val="100000"/>
              </a:lnSpc>
              <a:spcBef>
                <a:spcPts val="200"/>
              </a:spcBef>
              <a:spcAft>
                <a:spcPts val="0"/>
              </a:spcAft>
              <a:buNone/>
            </a:pPr>
            <a:endParaRPr>
              <a:solidFill>
                <a:srgbClr val="0000FF"/>
              </a:solidFill>
            </a:endParaRPr>
          </a:p>
          <a:p>
            <a:pPr marL="0" lvl="0" indent="0" algn="l" rtl="0">
              <a:lnSpc>
                <a:spcPct val="100000"/>
              </a:lnSpc>
              <a:spcBef>
                <a:spcPts val="200"/>
              </a:spcBef>
              <a:spcAft>
                <a:spcPts val="0"/>
              </a:spcAft>
              <a:buNone/>
            </a:pPr>
            <a:r>
              <a:rPr lang="en-GB" u="sng">
                <a:solidFill>
                  <a:srgbClr val="0000FF"/>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https://subscription.packtpub.com/book/networking_and_servers/9781784399771/8/ch08lvl1sec48/reading-and-writing-to-pcap-files</a:t>
            </a:r>
            <a:endParaRPr>
              <a:solidFill>
                <a:srgbClr val="0000FF"/>
              </a:solidFill>
            </a:endParaRPr>
          </a:p>
          <a:p>
            <a:pPr marL="0" lvl="0" indent="0" algn="l" rtl="0">
              <a:lnSpc>
                <a:spcPct val="100000"/>
              </a:lnSpc>
              <a:spcBef>
                <a:spcPts val="200"/>
              </a:spcBef>
              <a:spcAft>
                <a:spcPts val="0"/>
              </a:spcAft>
              <a:buNone/>
            </a:pPr>
            <a:endParaRPr>
              <a:solidFill>
                <a:srgbClr val="0000FF"/>
              </a:solidFill>
            </a:endParaRPr>
          </a:p>
          <a:p>
            <a:pPr marL="0" lvl="0" indent="0" algn="l" rtl="0">
              <a:lnSpc>
                <a:spcPct val="100000"/>
              </a:lnSpc>
              <a:spcBef>
                <a:spcPts val="200"/>
              </a:spcBef>
              <a:spcAft>
                <a:spcPts val="0"/>
              </a:spcAft>
              <a:buNone/>
            </a:pPr>
            <a:r>
              <a:rPr lang="en-GB" u="sng">
                <a:solidFill>
                  <a:srgbClr val="0000FF"/>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https://cppsecrets.com/users/812115971219710810510797110971151014957494864103109971051084699111109/Python-Scapy-Reading-PCAP-file.php</a:t>
            </a:r>
            <a:endParaRPr>
              <a:solidFill>
                <a:srgbClr val="0000FF"/>
              </a:solidFill>
            </a:endParaRPr>
          </a:p>
          <a:p>
            <a:pPr marL="0" lvl="0" indent="0" algn="l" rtl="0">
              <a:lnSpc>
                <a:spcPct val="100000"/>
              </a:lnSpc>
              <a:spcBef>
                <a:spcPts val="200"/>
              </a:spcBef>
              <a:spcAft>
                <a:spcPts val="0"/>
              </a:spcAft>
              <a:buNone/>
            </a:pPr>
            <a:endParaRPr>
              <a:solidFill>
                <a:srgbClr val="0000FF"/>
              </a:solidFill>
            </a:endParaRPr>
          </a:p>
          <a:p>
            <a:pPr marL="0" lvl="0" indent="0" algn="l" rtl="0">
              <a:lnSpc>
                <a:spcPct val="100000"/>
              </a:lnSpc>
              <a:spcBef>
                <a:spcPts val="200"/>
              </a:spcBef>
              <a:spcAft>
                <a:spcPts val="200"/>
              </a:spcAft>
              <a:buNone/>
            </a:pPr>
            <a:r>
              <a:rPr lang="en-GB" u="sng">
                <a:solidFill>
                  <a:srgbClr val="0000FF"/>
                </a:solid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https://youtu.be/WGJC5vT5YJo</a:t>
            </a:r>
            <a:endParaRPr>
              <a:solidFill>
                <a:srgbClr val="0000FF"/>
              </a:solidFill>
            </a:endParaRPr>
          </a:p>
        </p:txBody>
      </p:sp>
    </p:spTree>
  </p:cSld>
  <p:clrMapOvr>
    <a:masterClrMapping/>
  </p:clrMapOvr>
  <p:transition>
    <p:randomBa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311700" y="148725"/>
            <a:ext cx="8520600" cy="86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Georgia"/>
                <a:ea typeface="Georgia"/>
                <a:cs typeface="Georgia"/>
                <a:sym typeface="Georgia"/>
              </a:rPr>
              <a:t>Conclusion</a:t>
            </a:r>
            <a:endParaRPr b="1">
              <a:latin typeface="Georgia"/>
              <a:ea typeface="Georgia"/>
              <a:cs typeface="Georgia"/>
              <a:sym typeface="Georgia"/>
            </a:endParaRPr>
          </a:p>
        </p:txBody>
      </p:sp>
      <p:sp>
        <p:nvSpPr>
          <p:cNvPr id="283" name="Google Shape;283;p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rgbClr val="000000"/>
                </a:solidFill>
                <a:highlight>
                  <a:srgbClr val="FFFFFF"/>
                </a:highlight>
                <a:latin typeface="Lora"/>
                <a:ea typeface="Lora"/>
                <a:cs typeface="Lora"/>
                <a:sym typeface="Lora"/>
              </a:rPr>
              <a:t>The most important purpose of this project is to develop a nifty tool( or a software) that have the ability to sniff over the network and capture data packets that is around it. Analyze those packets and gain some informative data from it to compromise the systems on its range. It can also be used to monitor a user’s home network for activities that are being encapsulated in the process.</a:t>
            </a:r>
            <a:endParaRPr sz="2200" b="1">
              <a:latin typeface="Lora"/>
              <a:ea typeface="Lora"/>
              <a:cs typeface="Lora"/>
              <a:sym typeface="Lora"/>
            </a:endParaRP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rgbClr val="9900FF"/>
                </a:solidFill>
              </a:rPr>
              <a:t>What is Packet Sniffing</a:t>
            </a:r>
            <a:endParaRPr b="1">
              <a:solidFill>
                <a:srgbClr val="9900FF"/>
              </a:solidFill>
            </a:endParaRP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solidFill>
                  <a:srgbClr val="050F34"/>
                </a:solidFill>
                <a:highlight>
                  <a:srgbClr val="FFFFFF"/>
                </a:highlight>
                <a:latin typeface="Georgia"/>
                <a:ea typeface="Georgia"/>
                <a:cs typeface="Georgia"/>
                <a:sym typeface="Georgia"/>
              </a:rPr>
              <a:t>Packet sniffing is the practice of gathering, collecting, and logging some or all packets that pass through a computer network, regardless of how the packet is addressed.</a:t>
            </a:r>
            <a:endParaRPr sz="1700">
              <a:solidFill>
                <a:srgbClr val="050F34"/>
              </a:solidFill>
              <a:highlight>
                <a:srgbClr val="FFFFFF"/>
              </a:highlight>
              <a:latin typeface="Georgia"/>
              <a:ea typeface="Georgia"/>
              <a:cs typeface="Georgia"/>
              <a:sym typeface="Georgia"/>
            </a:endParaRPr>
          </a:p>
          <a:p>
            <a:pPr marL="0" lvl="0" indent="0" algn="l" rtl="0">
              <a:spcBef>
                <a:spcPts val="1200"/>
              </a:spcBef>
              <a:spcAft>
                <a:spcPts val="0"/>
              </a:spcAft>
              <a:buNone/>
            </a:pPr>
            <a:r>
              <a:rPr lang="en-GB" sz="1700">
                <a:solidFill>
                  <a:srgbClr val="000000"/>
                </a:solidFill>
                <a:latin typeface="Georgia"/>
                <a:ea typeface="Georgia"/>
                <a:cs typeface="Georgia"/>
                <a:sym typeface="Georgia"/>
              </a:rPr>
              <a:t>These packets are intended for — and addressed to — specific machines, but using a packet sniffer in "promiscuous mode" allows IT professionals, end users or malicious intruders to examine any packet, regardless of destination.</a:t>
            </a:r>
            <a:endParaRPr sz="1700">
              <a:solidFill>
                <a:srgbClr val="000000"/>
              </a:solidFill>
              <a:latin typeface="Georgia"/>
              <a:ea typeface="Georgia"/>
              <a:cs typeface="Georgia"/>
              <a:sym typeface="Georgia"/>
            </a:endParaRPr>
          </a:p>
          <a:p>
            <a:pPr marL="0" lvl="0" indent="0" algn="l" rtl="0">
              <a:spcBef>
                <a:spcPts val="1200"/>
              </a:spcBef>
              <a:spcAft>
                <a:spcPts val="1200"/>
              </a:spcAft>
              <a:buNone/>
            </a:pPr>
            <a:r>
              <a:rPr lang="en-GB" sz="1700">
                <a:solidFill>
                  <a:srgbClr val="000000"/>
                </a:solidFill>
                <a:latin typeface="Georgia"/>
                <a:ea typeface="Georgia"/>
                <a:cs typeface="Georgia"/>
                <a:sym typeface="Georgia"/>
              </a:rPr>
              <a:t>It's possible to configure sniffers in two ways. The first is "unfiltered," meaning they will capture all packets possible and write them to a local hard drive for later examination. Next is "filtered" mode, meaning analyzers will only capture packets that contain specific data elements.</a:t>
            </a:r>
            <a:endParaRPr sz="1700">
              <a:solidFill>
                <a:srgbClr val="000000"/>
              </a:solidFill>
              <a:latin typeface="Georgia"/>
              <a:ea typeface="Georgia"/>
              <a:cs typeface="Georgia"/>
              <a:sym typeface="Georgia"/>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Wireshark</a:t>
            </a:r>
            <a:endParaRPr/>
          </a:p>
        </p:txBody>
      </p:sp>
      <p:sp>
        <p:nvSpPr>
          <p:cNvPr id="111" name="Google Shape;111;p17"/>
          <p:cNvSpPr txBox="1">
            <a:spLocks noGrp="1"/>
          </p:cNvSpPr>
          <p:nvPr>
            <p:ph type="body" idx="1"/>
          </p:nvPr>
        </p:nvSpPr>
        <p:spPr>
          <a:xfrm>
            <a:off x="311700" y="1229875"/>
            <a:ext cx="4571400" cy="362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900">
                <a:solidFill>
                  <a:srgbClr val="000000"/>
                </a:solidFill>
                <a:highlight>
                  <a:srgbClr val="FFFFFF"/>
                </a:highlight>
                <a:latin typeface="Georgia"/>
                <a:ea typeface="Georgia"/>
                <a:cs typeface="Georgia"/>
                <a:sym typeface="Georgia"/>
              </a:rPr>
              <a:t>Wireshark is a free and open source network protocol analyzer that enables users to interactively browse the data traffic on a computer network.</a:t>
            </a:r>
            <a:endParaRPr sz="1900">
              <a:solidFill>
                <a:srgbClr val="000000"/>
              </a:solidFill>
              <a:highlight>
                <a:srgbClr val="FFFFFF"/>
              </a:highlight>
              <a:latin typeface="Georgia"/>
              <a:ea typeface="Georgia"/>
              <a:cs typeface="Georgia"/>
              <a:sym typeface="Georgia"/>
            </a:endParaRPr>
          </a:p>
          <a:p>
            <a:pPr marL="0" lvl="0" indent="0" algn="l" rtl="0">
              <a:spcBef>
                <a:spcPts val="1200"/>
              </a:spcBef>
              <a:spcAft>
                <a:spcPts val="0"/>
              </a:spcAft>
              <a:buNone/>
            </a:pPr>
            <a:endParaRPr sz="1900">
              <a:solidFill>
                <a:srgbClr val="000000"/>
              </a:solidFill>
              <a:highlight>
                <a:srgbClr val="FFFFFF"/>
              </a:highlight>
              <a:latin typeface="Georgia"/>
              <a:ea typeface="Georgia"/>
              <a:cs typeface="Georgia"/>
              <a:sym typeface="Georgia"/>
            </a:endParaRPr>
          </a:p>
          <a:p>
            <a:pPr marL="0" lvl="0" indent="0" algn="l" rtl="0">
              <a:spcBef>
                <a:spcPts val="1200"/>
              </a:spcBef>
              <a:spcAft>
                <a:spcPts val="0"/>
              </a:spcAft>
              <a:buNone/>
            </a:pPr>
            <a:r>
              <a:rPr lang="en-GB" sz="1900">
                <a:solidFill>
                  <a:srgbClr val="000000"/>
                </a:solidFill>
                <a:highlight>
                  <a:srgbClr val="FFFFFF"/>
                </a:highlight>
                <a:latin typeface="Georgia"/>
                <a:ea typeface="Georgia"/>
                <a:cs typeface="Georgia"/>
                <a:sym typeface="Georgia"/>
              </a:rPr>
              <a:t>Wireshark is basically used for  used for education, analysis, software development, communication protocol development, and network troubleshooting.</a:t>
            </a:r>
            <a:endParaRPr sz="1900">
              <a:solidFill>
                <a:srgbClr val="000000"/>
              </a:solidFill>
              <a:highlight>
                <a:srgbClr val="FFFFFF"/>
              </a:highlight>
              <a:latin typeface="Georgia"/>
              <a:ea typeface="Georgia"/>
              <a:cs typeface="Georgia"/>
              <a:sym typeface="Georgia"/>
            </a:endParaRPr>
          </a:p>
          <a:p>
            <a:pPr marL="0" lvl="0" indent="0" algn="l" rtl="0">
              <a:spcBef>
                <a:spcPts val="1200"/>
              </a:spcBef>
              <a:spcAft>
                <a:spcPts val="1200"/>
              </a:spcAft>
              <a:buNone/>
            </a:pPr>
            <a:endParaRPr sz="1200">
              <a:solidFill>
                <a:srgbClr val="424242"/>
              </a:solidFill>
              <a:highlight>
                <a:srgbClr val="FFFFFF"/>
              </a:highlight>
              <a:latin typeface="Verdana"/>
              <a:ea typeface="Verdana"/>
              <a:cs typeface="Verdana"/>
              <a:sym typeface="Verdana"/>
            </a:endParaRPr>
          </a:p>
        </p:txBody>
      </p:sp>
      <p:pic>
        <p:nvPicPr>
          <p:cNvPr id="112" name="Google Shape;112;p17"/>
          <p:cNvPicPr preferRelativeResize="0"/>
          <p:nvPr/>
        </p:nvPicPr>
        <p:blipFill>
          <a:blip r:embed="rId3">
            <a:alphaModFix/>
          </a:blip>
          <a:stretch>
            <a:fillRect/>
          </a:stretch>
        </p:blipFill>
        <p:spPr>
          <a:xfrm>
            <a:off x="5850850" y="908625"/>
            <a:ext cx="2981450" cy="2981450"/>
          </a:xfrm>
          <a:prstGeom prst="rect">
            <a:avLst/>
          </a:prstGeom>
          <a:noFill/>
          <a:ln>
            <a:noFill/>
          </a:ln>
        </p:spPr>
      </p:pic>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rgbClr val="9900FF"/>
                </a:solidFill>
              </a:rPr>
              <a:t>References</a:t>
            </a:r>
            <a:endParaRPr b="1">
              <a:solidFill>
                <a:srgbClr val="9900FF"/>
              </a:solidFill>
            </a:endParaRPr>
          </a:p>
        </p:txBody>
      </p:sp>
      <p:sp>
        <p:nvSpPr>
          <p:cNvPr id="118" name="Google Shape;118;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solidFill>
                  <a:schemeClr val="hlink"/>
                </a:solidFill>
                <a:hlinkClick r:id="rId3"/>
              </a:rPr>
              <a:t>https://blog.eccouncil.org/what-are-sniffing-attacks-and-their-types/</a:t>
            </a:r>
            <a:endParaRPr/>
          </a:p>
          <a:p>
            <a:pPr marL="0" lvl="0" indent="0" algn="l" rtl="0">
              <a:spcBef>
                <a:spcPts val="1200"/>
              </a:spcBef>
              <a:spcAft>
                <a:spcPts val="0"/>
              </a:spcAft>
              <a:buNone/>
            </a:pPr>
            <a:r>
              <a:rPr lang="en-GB" u="sng">
                <a:solidFill>
                  <a:schemeClr val="hlink"/>
                </a:solidFill>
                <a:hlinkClick r:id="rId4"/>
              </a:rPr>
              <a:t>https://www.greycampus.com/opencampus/ethical-hacking/sniffing-and-its-types#:~:text=Sniffing%20is%20a%20process%20of,as%20password%2C%20account%20information%20etc</a:t>
            </a:r>
            <a:r>
              <a:rPr lang="en-GB"/>
              <a:t>.</a:t>
            </a:r>
            <a:endParaRPr/>
          </a:p>
          <a:p>
            <a:pPr marL="0" lvl="0" indent="0" algn="l" rtl="0">
              <a:spcBef>
                <a:spcPts val="1200"/>
              </a:spcBef>
              <a:spcAft>
                <a:spcPts val="0"/>
              </a:spcAft>
              <a:buNone/>
            </a:pPr>
            <a:r>
              <a:rPr lang="en-GB" u="sng">
                <a:solidFill>
                  <a:schemeClr val="hlink"/>
                </a:solidFill>
                <a:hlinkClick r:id="rId5"/>
              </a:rPr>
              <a:t>https://www.kaspersky.com/resource-center/definitions/what-is-a-packet-sniffer</a:t>
            </a:r>
            <a:endParaRPr/>
          </a:p>
          <a:p>
            <a:pPr marL="0" lvl="0" indent="0" algn="l" rtl="0">
              <a:spcBef>
                <a:spcPts val="1200"/>
              </a:spcBef>
              <a:spcAft>
                <a:spcPts val="0"/>
              </a:spcAft>
              <a:buNone/>
            </a:pPr>
            <a:r>
              <a:rPr lang="en-GB" u="sng">
                <a:solidFill>
                  <a:schemeClr val="hlink"/>
                </a:solidFill>
                <a:hlinkClick r:id="rId6"/>
              </a:rPr>
              <a:t>https://www.paessler.com/it-explained/packet-sniffing</a:t>
            </a:r>
            <a:endParaRPr/>
          </a:p>
          <a:p>
            <a:pPr marL="0" lvl="0" indent="0" algn="l" rtl="0">
              <a:spcBef>
                <a:spcPts val="1200"/>
              </a:spcBef>
              <a:spcAft>
                <a:spcPts val="1200"/>
              </a:spcAft>
              <a:buNone/>
            </a:pPr>
            <a:endParaRPr/>
          </a:p>
        </p:txBody>
      </p:sp>
    </p:spTree>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98100" y="1797125"/>
            <a:ext cx="8362800" cy="1437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6200"/>
              <a:t>How to use Wireshark</a:t>
            </a:r>
            <a:endParaRPr sz="6200"/>
          </a:p>
        </p:txBody>
      </p:sp>
    </p:spTree>
  </p:cSld>
  <p:clrMapOvr>
    <a:masterClrMapping/>
  </p:clrMapOvr>
  <p:transition>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149725"/>
            <a:ext cx="8520600" cy="61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Step 1:</a:t>
            </a:r>
            <a:r>
              <a:rPr lang="en-GB"/>
              <a:t> First Page of Wireshark</a:t>
            </a:r>
            <a:endParaRPr/>
          </a:p>
        </p:txBody>
      </p:sp>
      <p:pic>
        <p:nvPicPr>
          <p:cNvPr id="129" name="Google Shape;129;p20"/>
          <p:cNvPicPr preferRelativeResize="0"/>
          <p:nvPr/>
        </p:nvPicPr>
        <p:blipFill>
          <a:blip r:embed="rId3">
            <a:alphaModFix/>
          </a:blip>
          <a:stretch>
            <a:fillRect/>
          </a:stretch>
        </p:blipFill>
        <p:spPr>
          <a:xfrm>
            <a:off x="152400" y="920725"/>
            <a:ext cx="8839199" cy="3987300"/>
          </a:xfrm>
          <a:prstGeom prst="rect">
            <a:avLst/>
          </a:prstGeom>
          <a:noFill/>
          <a:ln>
            <a:noFill/>
          </a:ln>
        </p:spPr>
      </p:pic>
      <p:sp>
        <p:nvSpPr>
          <p:cNvPr id="130" name="Google Shape;130;p20"/>
          <p:cNvSpPr/>
          <p:nvPr/>
        </p:nvSpPr>
        <p:spPr>
          <a:xfrm>
            <a:off x="557725" y="4325500"/>
            <a:ext cx="966600" cy="545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37325" y="75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Step 2</a:t>
            </a:r>
            <a:r>
              <a:rPr lang="en-GB"/>
              <a:t> : below is the list of all the traffic flowing through the system Wi-fi network interface</a:t>
            </a:r>
            <a:endParaRPr/>
          </a:p>
          <a:p>
            <a:pPr marL="0" lvl="0" indent="0" algn="l" rtl="0">
              <a:spcBef>
                <a:spcPts val="0"/>
              </a:spcBef>
              <a:spcAft>
                <a:spcPts val="0"/>
              </a:spcAft>
              <a:buNone/>
            </a:pPr>
            <a:endParaRPr/>
          </a:p>
        </p:txBody>
      </p:sp>
      <p:pic>
        <p:nvPicPr>
          <p:cNvPr id="136" name="Google Shape;136;p21"/>
          <p:cNvPicPr preferRelativeResize="0"/>
          <p:nvPr/>
        </p:nvPicPr>
        <p:blipFill>
          <a:blip r:embed="rId3">
            <a:alphaModFix/>
          </a:blip>
          <a:stretch>
            <a:fillRect/>
          </a:stretch>
        </p:blipFill>
        <p:spPr>
          <a:xfrm>
            <a:off x="152400" y="1170200"/>
            <a:ext cx="8520599" cy="3820899"/>
          </a:xfrm>
          <a:prstGeom prst="rect">
            <a:avLst/>
          </a:prstGeom>
          <a:noFill/>
          <a:ln>
            <a:noFill/>
          </a:ln>
        </p:spPr>
      </p:pic>
    </p:spTree>
  </p:cSld>
  <p:clrMapOvr>
    <a:masterClrMapping/>
  </p:clrMapOvr>
  <p:transition>
    <p:pull dir="ru"/>
  </p:transition>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1203</Words>
  <PresentationFormat>On-screen Show (16:9)</PresentationFormat>
  <Paragraphs>102</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Trebuchet MS</vt:lpstr>
      <vt:lpstr>Roboto</vt:lpstr>
      <vt:lpstr>Georgia</vt:lpstr>
      <vt:lpstr>Verdana</vt:lpstr>
      <vt:lpstr>Times New Roman</vt:lpstr>
      <vt:lpstr>Playfair Display</vt:lpstr>
      <vt:lpstr>Comfortaa</vt:lpstr>
      <vt:lpstr>Impact</vt:lpstr>
      <vt:lpstr>Lora</vt:lpstr>
      <vt:lpstr>Geometric</vt:lpstr>
      <vt:lpstr>Presentation on Network Sniffing with Wireshark Similar Tool</vt:lpstr>
      <vt:lpstr>What is Sniffing</vt:lpstr>
      <vt:lpstr>Types of Sniffing</vt:lpstr>
      <vt:lpstr>What is Packet Sniffing</vt:lpstr>
      <vt:lpstr>What is Wireshark</vt:lpstr>
      <vt:lpstr>References</vt:lpstr>
      <vt:lpstr>How to use Wireshark</vt:lpstr>
      <vt:lpstr>Step 1: First Page of Wireshark</vt:lpstr>
      <vt:lpstr>Step 2 : below is the list of all the traffic flowing through the system Wi-fi network interface </vt:lpstr>
      <vt:lpstr>Step 3: After some time stop the capturing of packets </vt:lpstr>
      <vt:lpstr>Step 4: Here we can see a complete list of all the captured packets that are ready to analyze</vt:lpstr>
      <vt:lpstr>Slide 12</vt:lpstr>
      <vt:lpstr>Implementation Of Tool that Capture Network Packets</vt:lpstr>
      <vt:lpstr>Some libraries that we use (in our python tool)</vt:lpstr>
      <vt:lpstr>scapy</vt:lpstr>
      <vt:lpstr>struct</vt:lpstr>
      <vt:lpstr>OS Package</vt:lpstr>
      <vt:lpstr>Individual contribution of each Member</vt:lpstr>
      <vt:lpstr>Member 1: Abhilasha Sharma</vt:lpstr>
      <vt:lpstr>Member 2: Ashish Shau</vt:lpstr>
      <vt:lpstr>Member 3: Abhijeet Singh</vt:lpstr>
      <vt:lpstr>Working of Sniffer</vt:lpstr>
      <vt:lpstr>To run the project</vt:lpstr>
      <vt:lpstr>First Screen </vt:lpstr>
      <vt:lpstr>Capturing Packets</vt:lpstr>
      <vt:lpstr>To Read the Pcap file </vt:lpstr>
      <vt:lpstr>Give the path of Pcap file with its &lt;filename.pcap&gt;</vt:lpstr>
      <vt:lpstr>Data of a packet</vt:lpstr>
      <vt:lpstr>Slide 29</vt:lpstr>
      <vt:lpstr>References: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Network Sniffing with Wireshark Similar Tool</dc:title>
  <cp:lastModifiedBy>LENOVO</cp:lastModifiedBy>
  <cp:revision>6</cp:revision>
  <dcterms:modified xsi:type="dcterms:W3CDTF">2021-05-13T07:17:26Z</dcterms:modified>
</cp:coreProperties>
</file>