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Geo"/>
      <p:regular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Ge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Ge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8dd86909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8dd86909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dd86909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8dd8690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d6541de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d6541de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d6541de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d6541de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d6541de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d6541de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d6541ded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d6541ded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d6541ded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d6541ded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97bebb1e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97bebb1e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d6541ded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d6541ded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d6541ded6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d6541ded6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d6541ded6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d6541ded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d6541ded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d6541ded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d6541ded6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d6541ded6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d6541ded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d6541ded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d6541de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d6541de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d6541ded6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d6541ded6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d6541ded6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d6541ded6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97bebb1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97bebb1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97bebb1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97bebb1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8dd86909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8dd86909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8dd8690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8dd8690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8dd86909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8dd86909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8dd86909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8dd8690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8dd86909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8dd86909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8dd86909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8dd8690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8dd86909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8dd8690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8dd86909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8dd86909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364181" y="1704109"/>
            <a:ext cx="36369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"/>
              <a:buNone/>
              <a:defRPr sz="3000"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364181" y="2959623"/>
            <a:ext cx="36369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b="0" sz="1100">
                <a:latin typeface="Geo"/>
                <a:ea typeface="Geo"/>
                <a:cs typeface="Geo"/>
                <a:sym typeface="Geo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4364180" y="2757949"/>
            <a:ext cx="3636900" cy="91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00000"/>
              </a:gs>
              <a:gs pos="72000">
                <a:srgbClr val="1F3864"/>
              </a:gs>
              <a:gs pos="100000">
                <a:srgbClr val="1F386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2595" y="877664"/>
            <a:ext cx="2326823" cy="77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401" y="723025"/>
            <a:ext cx="3852728" cy="3818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4358987" y="4597003"/>
            <a:ext cx="4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628650" y="557854"/>
            <a:ext cx="788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>
            <p:ph type="title"/>
          </p:nvPr>
        </p:nvSpPr>
        <p:spPr>
          <a:xfrm>
            <a:off x="629841" y="640677"/>
            <a:ext cx="29493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3887391" y="640678"/>
            <a:ext cx="4629300" cy="3755100"/>
          </a:xfrm>
          <a:prstGeom prst="rect">
            <a:avLst/>
          </a:prstGeom>
          <a:noFill/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629841" y="1774105"/>
            <a:ext cx="2949300" cy="26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4358987" y="4597003"/>
            <a:ext cx="4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627459" y="1642676"/>
            <a:ext cx="632400" cy="65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00000"/>
              </a:gs>
              <a:gs pos="100000">
                <a:srgbClr val="2F549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>
              <a:spcBef>
                <a:spcPts val="800"/>
              </a:spcBef>
              <a:spcAft>
                <a:spcPts val="0"/>
              </a:spcAft>
              <a:buSzPts val="1500"/>
              <a:buChar char="•"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indent="-298450" lvl="3" marL="1828800" rtl="0"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Round Image">
  <p:cSld name="Title and Content with Round Imag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988866" y="1056391"/>
            <a:ext cx="39432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88866" y="2256776"/>
            <a:ext cx="39432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358987" y="4597003"/>
            <a:ext cx="4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/>
          <p:nvPr>
            <p:ph idx="2" type="pic"/>
          </p:nvPr>
        </p:nvSpPr>
        <p:spPr>
          <a:xfrm>
            <a:off x="5224898" y="1081403"/>
            <a:ext cx="2963100" cy="2980800"/>
          </a:xfrm>
          <a:prstGeom prst="flowChartConnector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22" name="Google Shape;22;p3"/>
          <p:cNvSpPr/>
          <p:nvPr/>
        </p:nvSpPr>
        <p:spPr>
          <a:xfrm>
            <a:off x="5142527" y="1006943"/>
            <a:ext cx="3143400" cy="3143400"/>
          </a:xfrm>
          <a:prstGeom prst="ellipse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122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4358987" y="4597003"/>
            <a:ext cx="4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29841" y="1405968"/>
            <a:ext cx="38682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500"/>
              <a:buNone/>
              <a:defRPr b="0"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29841" y="1878806"/>
            <a:ext cx="38682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body"/>
          </p:nvPr>
        </p:nvSpPr>
        <p:spPr>
          <a:xfrm>
            <a:off x="4629150" y="1384481"/>
            <a:ext cx="38874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500"/>
              <a:buNone/>
              <a:defRPr b="0" sz="15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3" name="Google Shape;33;p5"/>
          <p:cNvSpPr txBox="1"/>
          <p:nvPr>
            <p:ph idx="4" type="body"/>
          </p:nvPr>
        </p:nvSpPr>
        <p:spPr>
          <a:xfrm>
            <a:off x="4629150" y="1878806"/>
            <a:ext cx="38874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>
                <a:solidFill>
                  <a:srgbClr val="3A3838"/>
                </a:solidFill>
              </a:defRPr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</a:defRPr>
            </a:lvl3pPr>
            <a:lvl4pPr indent="-2794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</a:defRPr>
            </a:lvl4pPr>
            <a:lvl5pPr indent="-2794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4358987" y="4597003"/>
            <a:ext cx="4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628650" y="557854"/>
            <a:ext cx="788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type="title"/>
          </p:nvPr>
        </p:nvSpPr>
        <p:spPr>
          <a:xfrm>
            <a:off x="623888" y="872478"/>
            <a:ext cx="4626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3888" y="2264416"/>
            <a:ext cx="4626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4358987" y="4597003"/>
            <a:ext cx="4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623888" y="2018922"/>
            <a:ext cx="632400" cy="65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00000"/>
              </a:gs>
              <a:gs pos="100000">
                <a:srgbClr val="2F549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629841" y="740569"/>
            <a:ext cx="2949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400"/>
              <a:buChar char="•"/>
              <a:defRPr sz="14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29841" y="1759527"/>
            <a:ext cx="29493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4358987" y="4597003"/>
            <a:ext cx="4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27459" y="1642676"/>
            <a:ext cx="632400" cy="65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00000"/>
              </a:gs>
              <a:gs pos="100000">
                <a:srgbClr val="2F549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al Points">
  <p:cSld name="Special Poin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/>
          <p:nvPr>
            <p:ph type="title"/>
          </p:nvPr>
        </p:nvSpPr>
        <p:spPr>
          <a:xfrm>
            <a:off x="623888" y="872478"/>
            <a:ext cx="4626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623888" y="2264416"/>
            <a:ext cx="4626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358987" y="4597003"/>
            <a:ext cx="4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5174673" y="1559020"/>
            <a:ext cx="3019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b="0"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174673" y="2535542"/>
            <a:ext cx="3019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5174673" y="3512065"/>
            <a:ext cx="3019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100"/>
              <a:buNone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627459" y="1975638"/>
            <a:ext cx="632400" cy="65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C00000"/>
              </a:gs>
              <a:gs pos="100000">
                <a:srgbClr val="2F5496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4358987" y="4597003"/>
            <a:ext cx="4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628650" y="1369219"/>
            <a:ext cx="3886200" cy="3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800"/>
              <a:buChar char="•"/>
              <a:defRPr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29150" y="1369219"/>
            <a:ext cx="3886200" cy="3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400"/>
              <a:buChar char="•"/>
              <a:defRPr sz="1400">
                <a:solidFill>
                  <a:srgbClr val="3A3838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Char char="•"/>
              <a:defRPr sz="1200">
                <a:solidFill>
                  <a:srgbClr val="3A3838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Char char="•"/>
              <a:defRPr sz="1100">
                <a:solidFill>
                  <a:srgbClr val="3A3838"/>
                </a:solidFill>
              </a:defRPr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</a:defRPr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900"/>
              <a:buChar char="•"/>
              <a:defRPr sz="900">
                <a:solidFill>
                  <a:srgbClr val="3A3838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4358987" y="4597003"/>
            <a:ext cx="4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628650" y="557854"/>
            <a:ext cx="788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sz="3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358987" y="4597003"/>
            <a:ext cx="42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4364181" y="1824434"/>
            <a:ext cx="3636900" cy="928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VL731 VLSI Architecture Design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4364181" y="2959623"/>
            <a:ext cx="3636900" cy="92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 Highly Efficient Conditional Feedthrough Pulsed Flip-Flop for High-Speed Applications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628650" y="55785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SCDFF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900" y="1278875"/>
            <a:ext cx="2795075" cy="315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5075" y="1278879"/>
            <a:ext cx="5074124" cy="327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628650" y="55785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CDMPFF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00" y="1340125"/>
            <a:ext cx="4480400" cy="286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475" y="1205854"/>
            <a:ext cx="3899899" cy="337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628650" y="55785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Disadvantages in other state-of-art designs :</a:t>
            </a:r>
            <a:endParaRPr sz="2600"/>
          </a:p>
        </p:txBody>
      </p:sp>
      <p:sp>
        <p:nvSpPr>
          <p:cNvPr id="165" name="Google Shape;165;p26"/>
          <p:cNvSpPr txBox="1"/>
          <p:nvPr/>
        </p:nvSpPr>
        <p:spPr>
          <a:xfrm>
            <a:off x="433600" y="1364975"/>
            <a:ext cx="8229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Larger 0-to-1 D to Q delay caused by unbalanced pull-up &amp; </a:t>
            </a:r>
            <a:r>
              <a:rPr lang="en" sz="1600"/>
              <a:t>pull</a:t>
            </a:r>
            <a:r>
              <a:rPr lang="en" sz="1600"/>
              <a:t>-down path.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Delay chain-based PG, </a:t>
            </a:r>
            <a:r>
              <a:rPr lang="en" sz="1600"/>
              <a:t>increases</a:t>
            </a:r>
            <a:r>
              <a:rPr lang="en" sz="1600"/>
              <a:t> dynamic power along the clock path.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Unnecessary</a:t>
            </a:r>
            <a:r>
              <a:rPr lang="en" sz="1600"/>
              <a:t> internal node switching causes </a:t>
            </a:r>
            <a:r>
              <a:rPr lang="en" sz="1600"/>
              <a:t>additional</a:t>
            </a:r>
            <a:r>
              <a:rPr lang="en" sz="1600"/>
              <a:t> dc power consumption.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628650" y="55785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design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025" y="1205854"/>
            <a:ext cx="4073941" cy="3632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628650" y="55785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Proposed design</a:t>
            </a:r>
            <a:endParaRPr sz="2500"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775" y="838379"/>
            <a:ext cx="4073941" cy="363284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379800" y="1387075"/>
            <a:ext cx="4192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Data-controlled discharge(MN3) transistor is kept closer to the </a:t>
            </a:r>
            <a:r>
              <a:rPr lang="en"/>
              <a:t>ground than clock-controlled discharge transistor.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Output controlled transmission gate allows input data to be fed directly through to the output (MN7, MP7, MN8 &amp; MN9).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Added internal node-controlled (MN4) and  pulse-clock controlled (MN2) discharge transistors.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Output Feedback keeper(MP2) used to avoid unnecessary internal node switching of S1.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628650" y="55785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Proposed design - Transistor Sizing</a:t>
            </a:r>
            <a:endParaRPr sz="2500"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225" y="1130400"/>
            <a:ext cx="3885674" cy="34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422550" y="1420275"/>
            <a:ext cx="4501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Three Groups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Storage Node (MP5,MN5,MP4,MN4)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Timing Paths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falling path (MP1,MN2,MN4)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rising path (MP3,MP4,MN1,MN3)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Others (MP2, output-controlled transmission gate)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37" y="733576"/>
            <a:ext cx="7487527" cy="34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88" y="1362425"/>
            <a:ext cx="8093024" cy="26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3940200" y="778550"/>
            <a:ext cx="12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TGFF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00" y="636288"/>
            <a:ext cx="7864598" cy="37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3595650" y="153150"/>
            <a:ext cx="19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MHLFF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751" y="807051"/>
            <a:ext cx="5050600" cy="37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3573650" y="408425"/>
            <a:ext cx="14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CEPFF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311700" y="13706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Introduction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Explaining few PFF designs and their pros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The proposed PFF and why it’s better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Simulation and results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Conclusion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75" y="1315550"/>
            <a:ext cx="8232923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>
            <a:off x="3816150" y="460425"/>
            <a:ext cx="12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SFTPFF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13" y="730788"/>
            <a:ext cx="7390975" cy="36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/>
        </p:nvSpPr>
        <p:spPr>
          <a:xfrm>
            <a:off x="3624700" y="319075"/>
            <a:ext cx="13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SCDFF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774" y="767163"/>
            <a:ext cx="6601351" cy="36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/>
          <p:nvPr/>
        </p:nvSpPr>
        <p:spPr>
          <a:xfrm>
            <a:off x="3327600" y="287500"/>
            <a:ext cx="24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CDMPFF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700" y="660075"/>
            <a:ext cx="7080600" cy="36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 txBox="1"/>
          <p:nvPr/>
        </p:nvSpPr>
        <p:spPr>
          <a:xfrm>
            <a:off x="3413925" y="211250"/>
            <a:ext cx="26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Circuit [CFTPFF]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/>
        </p:nvSpPr>
        <p:spPr>
          <a:xfrm>
            <a:off x="3891600" y="255850"/>
            <a:ext cx="13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700" y="656050"/>
            <a:ext cx="4082588" cy="41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PDP Trends(fJ units)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663" y="1241912"/>
            <a:ext cx="4258676" cy="3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EDP Trends(fJ*ps units)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099" y="1307750"/>
            <a:ext cx="4685814" cy="339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S. H. Rasouli, A. Khademzadeh, A. Afzali-Kusha, and M. Nourani, “Low-power single- and double-edge-triggered flip-flops for high speed applications,” IEE Proc.-Circuits, Devices Syst., vol. 152, no. 2, pp. 118–122, Apr. 2005. doi: 10.1049/ip-cds:20041241.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Y.-T. Hwang, J.-F. Lin, and M.-H. Sheu, “Low-power pulse-triggered flip-flop design with conditional pulse-enhancement scheme,” IEEE Trans. Very Large Scale Integr. (VLSI) Syst., vol. 20, no. 2, pp. 361–366, Feb. 2012. doi: 10.1109/tvlsi.2010.2096483.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J. F. Lin, “Low-power pulse-triggered flip-flop design based on a signal feed-through,” IEEE Trans. Very Large Scale Integr. (VLSI) Syst., vol. 22, no. 1, pp. 181–185, Jan. 2014. doi: 10.1109/tvlsi.2012.2232684.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M. W. Phyu, W. L. Goh, and K. S. Yeo, “A low-power static dual edge triggered flip-flop using an output-controlled discharge configuration,” in Proc. IEEE Int. Symp. Circuits Syst., Kobe, Japan, May 2005, pp. 2429–2432. doi: 10.1109/iscas.2005.1465116.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 A. Karimi, A. Rezai, and M. M. Hajhashemkhani, “A novel design for ultra-low power pulse-triggered D-flip-flop with optimized leakage power,” Integration, vol. 60, pp. 160–166, Jan. 2018. doi: 10.1016/ j.vlsi.2017.09.002.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628650" y="55785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TGFF</a:t>
            </a:r>
            <a:endParaRPr/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311700" y="12559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Negative-edge triggered FF.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Clock Dependency.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2 Phase Clock system.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Timing Overhead.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2 Types of PFFs</a:t>
            </a:r>
            <a:endParaRPr sz="1700"/>
          </a:p>
          <a:p>
            <a:pPr indent="-190500" lvl="1" marL="520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Explicit.</a:t>
            </a:r>
            <a:endParaRPr sz="1600"/>
          </a:p>
          <a:p>
            <a:pPr indent="-190500" lvl="1" marL="5207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Implicit.</a:t>
            </a:r>
            <a:endParaRPr sz="16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950" y="1205850"/>
            <a:ext cx="4942174" cy="27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628650" y="55785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MHLFF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00" y="1353000"/>
            <a:ext cx="4324275" cy="28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550" y="1353000"/>
            <a:ext cx="3801000" cy="28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628650" y="55785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MHLFF 4 problems</a:t>
            </a:r>
            <a:endParaRPr/>
          </a:p>
        </p:txBody>
      </p:sp>
      <p:sp>
        <p:nvSpPr>
          <p:cNvPr id="117" name="Google Shape;117;p19"/>
          <p:cNvSpPr txBox="1"/>
          <p:nvPr>
            <p:ph idx="4294967295" type="body"/>
          </p:nvPr>
        </p:nvSpPr>
        <p:spPr>
          <a:xfrm>
            <a:off x="311700" y="1354350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Multiple inverters and a large N4 transistor are needed to form the “pulse,” thus increasing clock power.</a:t>
            </a:r>
            <a:endParaRPr sz="1800"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The 0-to-1 D-to-Q delay is large because node s1 is not pre-discharged.</a:t>
            </a:r>
            <a:endParaRPr sz="1800"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 Node s1 begins floating when the output Q and input data both equal “1,” leading to additional dc power consumption.</a:t>
            </a:r>
            <a:endParaRPr sz="1800"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When D is “1” and CK is “0,” a level uplift occurs in the output waveform due to the charge sharing in the discharge path, which causes additional power dissipation(Solved by CEPFF).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628650" y="55785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MHLFF Plots 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313" y="1205850"/>
            <a:ext cx="4549374" cy="333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628650" y="55785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CEPFF(Solves the MHLFF Issue)</a:t>
            </a:r>
            <a:endParaRPr/>
          </a:p>
        </p:txBody>
      </p:sp>
      <p:sp>
        <p:nvSpPr>
          <p:cNvPr id="129" name="Google Shape;129;p21"/>
          <p:cNvSpPr txBox="1"/>
          <p:nvPr>
            <p:ph idx="4294967295" type="body"/>
          </p:nvPr>
        </p:nvSpPr>
        <p:spPr>
          <a:xfrm>
            <a:off x="311700" y="127602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225" y="1276025"/>
            <a:ext cx="2827450" cy="27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196" y="1276025"/>
            <a:ext cx="3971650" cy="27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628650" y="55785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SFTPFF</a:t>
            </a:r>
            <a:endParaRPr/>
          </a:p>
        </p:txBody>
      </p:sp>
      <p:sp>
        <p:nvSpPr>
          <p:cNvPr id="137" name="Google Shape;137;p2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775" y="1302875"/>
            <a:ext cx="2889575" cy="29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425" y="1302875"/>
            <a:ext cx="3729650" cy="29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680270" y="542694"/>
            <a:ext cx="7886700" cy="64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SFTPFF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680270" y="1307739"/>
            <a:ext cx="7886700" cy="307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401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60"/>
              <a:buChar char="❖"/>
            </a:pPr>
            <a:r>
              <a:rPr lang="en" sz="1660">
                <a:solidFill>
                  <a:schemeClr val="dk1"/>
                </a:solidFill>
              </a:rPr>
              <a:t>SFTPFF has advantage over CEPFF as the number of stacked transistors over the discharging path are less in number because the SFTPFF is directly controlled by the input via a pass NMOS transistor and the discharging path has that same NMOS, only one transistor while CEPFF has N1 and N6 both in the discharge path.</a:t>
            </a:r>
            <a:endParaRPr sz="1660">
              <a:solidFill>
                <a:schemeClr val="dk1"/>
              </a:solidFill>
            </a:endParaRPr>
          </a:p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"/>
              <a:buChar char="❖"/>
            </a:pPr>
            <a:r>
              <a:rPr lang="en" sz="1660">
                <a:solidFill>
                  <a:schemeClr val="dk1"/>
                </a:solidFill>
              </a:rPr>
              <a:t>Degraded HIGH Logic because of the pass NMOS transistor.</a:t>
            </a:r>
            <a:endParaRPr sz="1660">
              <a:solidFill>
                <a:schemeClr val="dk1"/>
              </a:solidFill>
            </a:endParaRPr>
          </a:p>
          <a:p>
            <a:pPr indent="-3340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"/>
              <a:buChar char="❖"/>
            </a:pPr>
            <a:r>
              <a:rPr lang="en" sz="1660">
                <a:solidFill>
                  <a:schemeClr val="dk1"/>
                </a:solidFill>
              </a:rPr>
              <a:t>Different Rise and Fall Delays.</a:t>
            </a:r>
            <a:endParaRPr sz="166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