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 id="260" r:id="rId7"/>
    <p:sldId id="261" r:id="rId8"/>
    <p:sldId id="264" r:id="rId9"/>
    <p:sldId id="263" r:id="rId10"/>
    <p:sldId id="266"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62" d="100"/>
          <a:sy n="62" d="100"/>
        </p:scale>
        <p:origin x="10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1514006" y="1544682"/>
            <a:ext cx="9683647" cy="2708777"/>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 sz="3200" b="1" dirty="0">
                <a:latin typeface="Segoe UI" panose="020B0502040204020203" pitchFamily="34" charset="0"/>
                <a:cs typeface="Segoe UI" panose="020B0502040204020203" pitchFamily="34" charset="0"/>
              </a:rPr>
            </a:br>
            <a:r>
              <a:rPr lang="en" sz="4800" b="1" dirty="0">
                <a:solidFill>
                  <a:schemeClr val="accent2">
                    <a:lumMod val="75000"/>
                  </a:schemeClr>
                </a:solidFill>
                <a:latin typeface="Segoe UI" panose="020B0502040204020203" pitchFamily="34" charset="0"/>
                <a:cs typeface="Segoe UI" panose="020B0502040204020203" pitchFamily="34" charset="0"/>
              </a:rPr>
              <a:t>Bank of Baroda Hackathon 2024</a:t>
            </a:r>
          </a:p>
          <a:p>
            <a:r>
              <a:rPr lang="en-US" sz="4000" dirty="0">
                <a:solidFill>
                  <a:schemeClr val="accent2">
                    <a:lumMod val="50000"/>
                  </a:schemeClr>
                </a:solidFill>
              </a:rPr>
              <a:t>Smart Finance Coach - Personalized Financial Wellness Platform</a:t>
            </a:r>
            <a:endParaRPr lang="en-US" sz="4000" b="1" dirty="0">
              <a:solidFill>
                <a:schemeClr val="accent2">
                  <a:lumMod val="50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7525063" y="4942233"/>
            <a:ext cx="441038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chemeClr val="accent3">
                    <a:lumMod val="50000"/>
                  </a:schemeClr>
                </a:solidFill>
                <a:latin typeface="Segoe UI" panose="020B0502040204020203" pitchFamily="34" charset="0"/>
                <a:cs typeface="Segoe UI" panose="020B0502040204020203" pitchFamily="34" charset="0"/>
              </a:rPr>
              <a:t>TEAM:  </a:t>
            </a:r>
            <a:r>
              <a:rPr lang="en-US" sz="3600" b="1" dirty="0" err="1">
                <a:solidFill>
                  <a:schemeClr val="accent3">
                    <a:lumMod val="50000"/>
                  </a:schemeClr>
                </a:solidFill>
                <a:latin typeface="Segoe UI" panose="020B0502040204020203" pitchFamily="34" charset="0"/>
                <a:cs typeface="Segoe UI" panose="020B0502040204020203" pitchFamily="34" charset="0"/>
              </a:rPr>
              <a:t>LetsBuild</a:t>
            </a:r>
            <a:endParaRPr lang="en-US" sz="3600" b="1" dirty="0">
              <a:solidFill>
                <a:schemeClr val="accent3">
                  <a:lumMod val="50000"/>
                </a:schemeClr>
              </a:solidFill>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39485" y="50852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3200" b="1" u="sng" strike="noStrike" cap="none" dirty="0">
                <a:solidFill>
                  <a:schemeClr val="accent2">
                    <a:lumMod val="50000"/>
                  </a:schemeClr>
                </a:solidFill>
                <a:latin typeface="Segoe UI" panose="020B0502040204020203" pitchFamily="34" charset="0"/>
                <a:ea typeface="Lato"/>
                <a:cs typeface="Segoe UI" panose="020B0502040204020203" pitchFamily="34" charset="0"/>
                <a:sym typeface="Lato"/>
              </a:rPr>
              <a:t>User Experience</a:t>
            </a:r>
          </a:p>
        </p:txBody>
      </p:sp>
      <p:sp>
        <p:nvSpPr>
          <p:cNvPr id="2" name="Rectangle 1">
            <a:extLst>
              <a:ext uri="{FF2B5EF4-FFF2-40B4-BE49-F238E27FC236}">
                <a16:creationId xmlns:a16="http://schemas.microsoft.com/office/drawing/2014/main" id="{EB34826A-CFAC-49B7-8AD0-E6F0AD0297C0}"/>
              </a:ext>
            </a:extLst>
          </p:cNvPr>
          <p:cNvSpPr>
            <a:spLocks noChangeArrowheads="1"/>
          </p:cNvSpPr>
          <p:nvPr/>
        </p:nvSpPr>
        <p:spPr bwMode="auto">
          <a:xfrm>
            <a:off x="346129" y="1396689"/>
            <a:ext cx="114997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Personalized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tailored financial advice and recommendations based on individual financial data and goals.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Intuitive Design:</a:t>
            </a:r>
            <a:r>
              <a:rPr kumimoji="0" lang="en-US" altLang="en-US" sz="2000" b="0" i="0" u="none" strike="noStrike" cap="none" normalizeH="0" baseline="0" dirty="0">
                <a:ln>
                  <a:noFill/>
                </a:ln>
                <a:solidFill>
                  <a:schemeClr val="tx1"/>
                </a:solidFill>
                <a:effectLst/>
                <a:latin typeface="Arial" panose="020B0604020202020204" pitchFamily="34" charset="0"/>
              </a:rPr>
              <a:t> Features user-friendly interfaces and intuitive dashboards for easy navigation and understanding.</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Updates:</a:t>
            </a:r>
            <a:r>
              <a:rPr kumimoji="0" lang="en-US" altLang="en-US" sz="2000" b="0" i="0" u="none" strike="noStrike" cap="none" normalizeH="0" baseline="0" dirty="0">
                <a:ln>
                  <a:noFill/>
                </a:ln>
                <a:solidFill>
                  <a:schemeClr val="tx1"/>
                </a:solidFill>
                <a:effectLst/>
                <a:latin typeface="Arial" panose="020B0604020202020204" pitchFamily="34" charset="0"/>
              </a:rPr>
              <a:t> Delivers immediate, actionable insights and notifications to guide informed financial decisions.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Community Engagement:</a:t>
            </a:r>
            <a:r>
              <a:rPr kumimoji="0" lang="en-US" altLang="en-US" sz="2000" b="0" i="0" u="none" strike="noStrike" cap="none" normalizeH="0" baseline="0" dirty="0">
                <a:ln>
                  <a:noFill/>
                </a:ln>
                <a:solidFill>
                  <a:schemeClr val="tx1"/>
                </a:solidFill>
                <a:effectLst/>
                <a:latin typeface="Arial" panose="020B0604020202020204" pitchFamily="34" charset="0"/>
              </a:rPr>
              <a:t> Facilitates peer support and collaboration through community features for shared financial goals.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Gamification:</a:t>
            </a:r>
            <a:r>
              <a:rPr kumimoji="0" lang="en-US" altLang="en-US" sz="2000" b="0" i="0" u="none" strike="noStrike" cap="none" normalizeH="0" baseline="0" dirty="0">
                <a:ln>
                  <a:noFill/>
                </a:ln>
                <a:solidFill>
                  <a:schemeClr val="tx1"/>
                </a:solidFill>
                <a:effectLst/>
                <a:latin typeface="Arial" panose="020B0604020202020204" pitchFamily="34" charset="0"/>
              </a:rPr>
              <a:t> Motivates users with gamified savings goals and rewards integrated with wearable devices for interactive financial management </a:t>
            </a:r>
          </a:p>
        </p:txBody>
      </p:sp>
    </p:spTree>
    <p:extLst>
      <p:ext uri="{BB962C8B-B14F-4D97-AF65-F5344CB8AC3E}">
        <p14:creationId xmlns:p14="http://schemas.microsoft.com/office/powerpoint/2010/main" val="291032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16976" y="431028"/>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3200" b="1" u="sng" strike="noStrike" cap="none" dirty="0">
                <a:solidFill>
                  <a:schemeClr val="accent2">
                    <a:lumMod val="50000"/>
                  </a:schemeClr>
                </a:solidFill>
                <a:latin typeface="Segoe UI" panose="020B0502040204020203" pitchFamily="34" charset="0"/>
                <a:ea typeface="Lato"/>
                <a:cs typeface="Segoe UI" panose="020B0502040204020203" pitchFamily="34" charset="0"/>
                <a:sym typeface="Lato"/>
              </a:rPr>
              <a:t>Scalability</a:t>
            </a:r>
          </a:p>
        </p:txBody>
      </p:sp>
      <p:sp>
        <p:nvSpPr>
          <p:cNvPr id="2" name="Rectangle 1">
            <a:extLst>
              <a:ext uri="{FF2B5EF4-FFF2-40B4-BE49-F238E27FC236}">
                <a16:creationId xmlns:a16="http://schemas.microsoft.com/office/drawing/2014/main" id="{8C63971D-B83C-426D-AAD0-1DA812702AE6}"/>
              </a:ext>
            </a:extLst>
          </p:cNvPr>
          <p:cNvSpPr>
            <a:spLocks noChangeArrowheads="1"/>
          </p:cNvSpPr>
          <p:nvPr/>
        </p:nvSpPr>
        <p:spPr bwMode="auto">
          <a:xfrm>
            <a:off x="446867" y="1257204"/>
            <a:ext cx="109443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 Infrastructure:</a:t>
            </a:r>
            <a:r>
              <a:rPr kumimoji="0" lang="en-US" altLang="en-US" sz="2000" b="0" i="0" u="none" strike="noStrike" cap="none" normalizeH="0" baseline="0" dirty="0">
                <a:ln>
                  <a:noFill/>
                </a:ln>
                <a:solidFill>
                  <a:schemeClr val="tx1"/>
                </a:solidFill>
                <a:effectLst/>
                <a:latin typeface="Arial" panose="020B0604020202020204" pitchFamily="34" charset="0"/>
              </a:rPr>
              <a:t> Utilizes scalable cloud services like Azure to handle increased data volumes and user traffic.</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Elasticity:</a:t>
            </a:r>
            <a:r>
              <a:rPr kumimoji="0" lang="en-US" altLang="en-US" sz="2000" b="0" i="0" u="none" strike="noStrike" cap="none" normalizeH="0" baseline="0" dirty="0">
                <a:ln>
                  <a:noFill/>
                </a:ln>
                <a:solidFill>
                  <a:schemeClr val="tx1"/>
                </a:solidFill>
                <a:effectLst/>
                <a:latin typeface="Arial" panose="020B0604020202020204" pitchFamily="34" charset="0"/>
              </a:rPr>
              <a:t> Automatically scales resources up or down based on demand to ensure consistent performance.</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Distributed Architecture:</a:t>
            </a:r>
            <a:r>
              <a:rPr kumimoji="0" lang="en-US" altLang="en-US" sz="2000" b="0" i="0" u="none" strike="noStrike" cap="none" normalizeH="0" baseline="0" dirty="0">
                <a:ln>
                  <a:noFill/>
                </a:ln>
                <a:solidFill>
                  <a:schemeClr val="tx1"/>
                </a:solidFill>
                <a:effectLst/>
                <a:latin typeface="Arial" panose="020B0604020202020204" pitchFamily="34" charset="0"/>
              </a:rPr>
              <a:t> Implements a distributed architecture for efficient data processing and workload distribution.</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Optimized Algorithms:</a:t>
            </a:r>
            <a:r>
              <a:rPr kumimoji="0" lang="en-US" altLang="en-US" sz="2000" b="0" i="0" u="none" strike="noStrike" cap="none" normalizeH="0" baseline="0" dirty="0">
                <a:ln>
                  <a:noFill/>
                </a:ln>
                <a:solidFill>
                  <a:schemeClr val="tx1"/>
                </a:solidFill>
                <a:effectLst/>
                <a:latin typeface="Arial" panose="020B0604020202020204" pitchFamily="34" charset="0"/>
              </a:rPr>
              <a:t> Uses optimized AI algorithms and parallel processing to maintain high performance under heavy loads.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Continuous Monitoring:</a:t>
            </a:r>
            <a:r>
              <a:rPr kumimoji="0" lang="en-US" altLang="en-US" sz="2000" b="0" i="0" u="none" strike="noStrike" cap="none" normalizeH="0" baseline="0" dirty="0">
                <a:ln>
                  <a:noFill/>
                </a:ln>
                <a:solidFill>
                  <a:schemeClr val="tx1"/>
                </a:solidFill>
                <a:effectLst/>
                <a:latin typeface="Arial" panose="020B0604020202020204" pitchFamily="34" charset="0"/>
              </a:rPr>
              <a:t> Monitors system performance and optimizes resource allocation to prevent bottlenecks and ensure seamless scalability. </a:t>
            </a:r>
          </a:p>
        </p:txBody>
      </p:sp>
    </p:spTree>
    <p:extLst>
      <p:ext uri="{BB962C8B-B14F-4D97-AF65-F5344CB8AC3E}">
        <p14:creationId xmlns:p14="http://schemas.microsoft.com/office/powerpoint/2010/main" val="172518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384533"/>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3200" b="1" u="sng" strike="noStrike" cap="none" dirty="0">
                <a:solidFill>
                  <a:schemeClr val="accent2">
                    <a:lumMod val="50000"/>
                  </a:schemeClr>
                </a:solidFill>
                <a:latin typeface="Segoe UI" panose="020B0502040204020203" pitchFamily="34" charset="0"/>
                <a:ea typeface="Lato"/>
                <a:cs typeface="Segoe UI" panose="020B0502040204020203" pitchFamily="34" charset="0"/>
                <a:sym typeface="Lato"/>
              </a:rPr>
              <a:t>Security Considerations</a:t>
            </a:r>
          </a:p>
        </p:txBody>
      </p:sp>
      <p:sp>
        <p:nvSpPr>
          <p:cNvPr id="2" name="Rectangle 1">
            <a:extLst>
              <a:ext uri="{FF2B5EF4-FFF2-40B4-BE49-F238E27FC236}">
                <a16:creationId xmlns:a16="http://schemas.microsoft.com/office/drawing/2014/main" id="{63C4108E-8399-401F-ABA0-4A2DD76ED6E2}"/>
              </a:ext>
            </a:extLst>
          </p:cNvPr>
          <p:cNvSpPr>
            <a:spLocks noChangeArrowheads="1"/>
          </p:cNvSpPr>
          <p:nvPr/>
        </p:nvSpPr>
        <p:spPr bwMode="auto">
          <a:xfrm>
            <a:off x="353878" y="1228397"/>
            <a:ext cx="114842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Encryption:</a:t>
            </a:r>
            <a:r>
              <a:rPr kumimoji="0" lang="en-US" altLang="en-US" sz="2400" b="0" i="0" u="none" strike="noStrike" cap="none" normalizeH="0" baseline="0" dirty="0">
                <a:ln>
                  <a:noFill/>
                </a:ln>
                <a:solidFill>
                  <a:schemeClr val="tx1"/>
                </a:solidFill>
                <a:effectLst/>
                <a:latin typeface="Arial" panose="020B0604020202020204" pitchFamily="34" charset="0"/>
              </a:rPr>
              <a:t> Utilizes robust encryption protocols to protect user data in transit and at rest.</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Access Control:</a:t>
            </a:r>
            <a:r>
              <a:rPr kumimoji="0" lang="en-US" altLang="en-US" sz="2400" b="0" i="0" u="none" strike="noStrike" cap="none" normalizeH="0" baseline="0" dirty="0">
                <a:ln>
                  <a:noFill/>
                </a:ln>
                <a:solidFill>
                  <a:schemeClr val="tx1"/>
                </a:solidFill>
                <a:effectLst/>
                <a:latin typeface="Arial" panose="020B0604020202020204" pitchFamily="34" charset="0"/>
              </a:rPr>
              <a:t> Implements strict access controls and authentication mechanisms to safeguard sensitive information.</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Compliance:</a:t>
            </a:r>
            <a:r>
              <a:rPr kumimoji="0" lang="en-US" altLang="en-US" sz="2400" b="0" i="0" u="none" strike="noStrike" cap="none" normalizeH="0" baseline="0" dirty="0">
                <a:ln>
                  <a:noFill/>
                </a:ln>
                <a:solidFill>
                  <a:schemeClr val="tx1"/>
                </a:solidFill>
                <a:effectLst/>
                <a:latin typeface="Arial" panose="020B0604020202020204" pitchFamily="34" charset="0"/>
              </a:rPr>
              <a:t> Adheres to regulatory standards such as GDPR and CCPA to ensure data privacy and integrity.</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Regular Audits:</a:t>
            </a:r>
            <a:r>
              <a:rPr kumimoji="0" lang="en-US" altLang="en-US" sz="2400" b="0" i="0" u="none" strike="noStrike" cap="none" normalizeH="0" baseline="0" dirty="0">
                <a:ln>
                  <a:noFill/>
                </a:ln>
                <a:solidFill>
                  <a:schemeClr val="tx1"/>
                </a:solidFill>
                <a:effectLst/>
                <a:latin typeface="Arial" panose="020B0604020202020204" pitchFamily="34" charset="0"/>
              </a:rPr>
              <a:t> Conducts regular security audits and assessments to identify and mitigate potential vulnerabilities.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Training and Awareness:</a:t>
            </a:r>
            <a:r>
              <a:rPr kumimoji="0" lang="en-US" altLang="en-US" sz="2400" b="0" i="0" u="none" strike="noStrike" cap="none" normalizeH="0" baseline="0" dirty="0">
                <a:ln>
                  <a:noFill/>
                </a:ln>
                <a:solidFill>
                  <a:schemeClr val="tx1"/>
                </a:solidFill>
                <a:effectLst/>
                <a:latin typeface="Arial" panose="020B0604020202020204" pitchFamily="34" charset="0"/>
              </a:rPr>
              <a:t> Educates employees and users about security best practices to prevent unauthorized access and data breaches </a:t>
            </a:r>
          </a:p>
        </p:txBody>
      </p:sp>
    </p:spTree>
    <p:extLst>
      <p:ext uri="{BB962C8B-B14F-4D97-AF65-F5344CB8AC3E}">
        <p14:creationId xmlns:p14="http://schemas.microsoft.com/office/powerpoint/2010/main" val="203912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236696" y="2601600"/>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48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952491" y="358710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B6E921FE-53A3-49E6-B22A-489D2C1EA6DF}"/>
              </a:ext>
            </a:extLst>
          </p:cNvPr>
          <p:cNvSpPr/>
          <p:nvPr/>
        </p:nvSpPr>
        <p:spPr>
          <a:xfrm>
            <a:off x="7265031" y="4822833"/>
            <a:ext cx="3988721" cy="739241"/>
          </a:xfrm>
          <a:prstGeom prst="rect">
            <a:avLst/>
          </a:prstGeom>
        </p:spPr>
        <p:txBody>
          <a:bodyPr wrap="none">
            <a:spAutoFit/>
          </a:bodyPr>
          <a:lstStyle/>
          <a:p>
            <a:pPr>
              <a:lnSpc>
                <a:spcPct val="150000"/>
              </a:lnSpc>
              <a:spcAft>
                <a:spcPts val="1600"/>
              </a:spcAft>
              <a:buSzPts val="1800"/>
            </a:pPr>
            <a:r>
              <a:rPr lang="en-IN" sz="3200" b="1" i="1" dirty="0">
                <a:solidFill>
                  <a:schemeClr val="bg1"/>
                </a:solidFill>
                <a:latin typeface="Segoe UI" panose="020B0502040204020203" pitchFamily="34" charset="0"/>
                <a:cs typeface="Segoe UI" panose="020B0502040204020203" pitchFamily="34" charset="0"/>
              </a:rPr>
              <a:t>Presented By: </a:t>
            </a:r>
            <a:r>
              <a:rPr lang="en-IN" sz="3200" b="1" dirty="0">
                <a:solidFill>
                  <a:schemeClr val="bg1"/>
                </a:solidFill>
                <a:latin typeface="Segoe UI" panose="020B0502040204020203" pitchFamily="34" charset="0"/>
                <a:cs typeface="Segoe UI" panose="020B0502040204020203" pitchFamily="34" charset="0"/>
              </a:rPr>
              <a:t>Anjali</a:t>
            </a: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12336905" cy="1794122"/>
          </a:xfrm>
          <a:prstGeom prst="rect">
            <a:avLst/>
          </a:prstGeom>
          <a:noFill/>
          <a:ln>
            <a:noFill/>
          </a:ln>
        </p:spPr>
        <p:txBody>
          <a:bodyPr spcFirstLastPara="1" wrap="square" lIns="91425" tIns="91425" rIns="91425" bIns="91425" anchor="t" anchorCtr="0">
            <a:noAutofit/>
          </a:bodyPr>
          <a:lstStyle/>
          <a:p>
            <a:pPr algn="ctr"/>
            <a:r>
              <a:rPr lang="en" sz="2800" b="1" u="sng" dirty="0">
                <a:solidFill>
                  <a:schemeClr val="accent2">
                    <a:lumMod val="50000"/>
                  </a:schemeClr>
                </a:solidFill>
                <a:latin typeface="Segoe UI" panose="020B0502040204020203" pitchFamily="34" charset="0"/>
                <a:cs typeface="Segoe UI" panose="020B0502040204020203" pitchFamily="34" charset="0"/>
              </a:rPr>
              <a:t>Problem Statement</a:t>
            </a:r>
            <a:br>
              <a:rPr lang="en" sz="2800" b="1" dirty="0">
                <a:solidFill>
                  <a:schemeClr val="accent2">
                    <a:lumMod val="50000"/>
                  </a:schemeClr>
                </a:solidFill>
                <a:latin typeface="Segoe UI" panose="020B0502040204020203" pitchFamily="34" charset="0"/>
                <a:cs typeface="Segoe UI" panose="020B0502040204020203" pitchFamily="34" charset="0"/>
              </a:rPr>
            </a:br>
            <a:r>
              <a:rPr lang="en-US" sz="2800" b="1" dirty="0">
                <a:solidFill>
                  <a:schemeClr val="accent2">
                    <a:lumMod val="50000"/>
                  </a:schemeClr>
                </a:solidFill>
              </a:rPr>
              <a:t>Personalized Content Generation</a:t>
            </a:r>
            <a:br>
              <a:rPr lang="en-US" sz="2800" b="1" dirty="0"/>
            </a:br>
            <a:r>
              <a:rPr lang="en-US" sz="2800" dirty="0"/>
              <a:t>Leverage generative AI to create personalized marketing content for customers, enhancing their engagement and experience with the bank.</a:t>
            </a:r>
            <a:br>
              <a:rPr lang="en-US" dirty="0"/>
            </a:b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314794" y="2469107"/>
            <a:ext cx="11257612" cy="388539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1" u="none" strike="noStrike" cap="none" dirty="0">
                <a:solidFill>
                  <a:schemeClr val="accent2">
                    <a:lumMod val="75000"/>
                  </a:schemeClr>
                </a:solidFill>
                <a:highlight>
                  <a:srgbClr val="FFFFFF"/>
                </a:highlight>
                <a:latin typeface="Segoe UI" panose="020B0502040204020203" pitchFamily="34" charset="0"/>
                <a:ea typeface="Lato"/>
                <a:cs typeface="Segoe UI" panose="020B0502040204020203" pitchFamily="34" charset="0"/>
                <a:sym typeface="Lato"/>
              </a:rPr>
              <a:t>Why did you decide to solve this Problem statement?</a:t>
            </a:r>
          </a:p>
          <a:p>
            <a:r>
              <a:rPr lang="en-US" sz="2000" b="1" dirty="0">
                <a:highlight>
                  <a:srgbClr val="FFFFFF"/>
                </a:highlight>
              </a:rPr>
              <a:t>Customer-Centric Perspective:</a:t>
            </a:r>
            <a:r>
              <a:rPr lang="en-US" sz="2000" dirty="0">
                <a:highlight>
                  <a:srgbClr val="FFFFFF"/>
                </a:highlight>
              </a:rPr>
              <a:t> Customers value receiving personalized marketing content that addresses their unique financial needs and interests. This approach enhances engagement, builds trust, and fosters long-term loyalty by demonstrating the bank's commitment to understanding and supporting individual financial journeys.</a:t>
            </a:r>
          </a:p>
          <a:p>
            <a:r>
              <a:rPr lang="en-US" sz="2000" b="1" dirty="0">
                <a:highlight>
                  <a:srgbClr val="FFFFFF"/>
                </a:highlight>
              </a:rPr>
              <a:t>Strategic Rationale:</a:t>
            </a:r>
            <a:r>
              <a:rPr lang="en-US" sz="2000" dirty="0">
                <a:highlight>
                  <a:srgbClr val="FFFFFF"/>
                </a:highlight>
              </a:rPr>
              <a:t> Developing an AI-powered platform for personalized content generation provides a competitive edge through superior customer experiences. Automation ensures scalability and efficiency, while integration with customer data enables targeted communication that drives satisfaction and retention. This initiative aligns with our goal of digital transformation and customer-centric innovation, reinforcing our position as a leader in proactive customer engagement.</a:t>
            </a:r>
          </a:p>
          <a:p>
            <a:pPr marL="0" marR="0" lvl="0" indent="0" algn="l" rtl="0">
              <a:lnSpc>
                <a:spcPct val="100000"/>
              </a:lnSpc>
              <a:spcBef>
                <a:spcPts val="0"/>
              </a:spcBef>
              <a:spcAft>
                <a:spcPts val="0"/>
              </a:spcAft>
              <a:buClr>
                <a:srgbClr val="000000"/>
              </a:buClr>
              <a:buSzPts val="1400"/>
              <a:buFont typeface="Arial"/>
              <a:buNone/>
            </a:pPr>
            <a:endParaRPr lang="en" sz="2000" b="1" u="none" strike="noStrike" cap="none" dirty="0">
              <a:solidFill>
                <a:schemeClr val="accent2">
                  <a:lumMod val="75000"/>
                </a:schemeClr>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2000" b="1" u="none" strike="noStrike" cap="none" dirty="0">
              <a:solidFill>
                <a:schemeClr val="accent2">
                  <a:lumMod val="75000"/>
                </a:schemeClr>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96528" y="399045"/>
            <a:ext cx="8774629" cy="993831"/>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b="1" u="sng" dirty="0">
                <a:solidFill>
                  <a:schemeClr val="accent2">
                    <a:lumMod val="50000"/>
                  </a:schemeClr>
                </a:solidFill>
              </a:rPr>
              <a:t>Alternatives/Competitive Products</a:t>
            </a:r>
            <a:endParaRPr b="1" u="sng" dirty="0">
              <a:solidFill>
                <a:schemeClr val="accent2">
                  <a:lumMod val="50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9D1FDCF1-97D5-41EC-9374-ECEC8BA1DBC0}"/>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6F25CFD6-6B7F-4FF4-B89E-6BA3A22DB4D0}"/>
              </a:ext>
            </a:extLst>
          </p:cNvPr>
          <p:cNvSpPr>
            <a:spLocks noChangeArrowheads="1"/>
          </p:cNvSpPr>
          <p:nvPr/>
        </p:nvSpPr>
        <p:spPr bwMode="auto">
          <a:xfrm>
            <a:off x="393056" y="1241396"/>
            <a:ext cx="1144764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ts val="600"/>
              </a:spcBef>
              <a:spcAft>
                <a:spcPts val="60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Traditional Marketing Approaches:</a:t>
            </a:r>
            <a:r>
              <a:rPr kumimoji="0" lang="en-US" altLang="en-US" sz="2200" b="0" i="0" u="none" strike="noStrike" cap="none" normalizeH="0" baseline="0" dirty="0">
                <a:ln>
                  <a:noFill/>
                </a:ln>
                <a:solidFill>
                  <a:schemeClr val="tx1"/>
                </a:solidFill>
                <a:effectLst/>
                <a:latin typeface="Arial" panose="020B0604020202020204" pitchFamily="34" charset="0"/>
              </a:rPr>
              <a:t> Many banks still rely on broad, non-personalized marketing campaigns through traditional channels such as print, TV, and radio.</a:t>
            </a:r>
          </a:p>
          <a:p>
            <a:pPr marL="0" marR="0" lvl="0" indent="0" defTabSz="914400" rtl="0" eaLnBrk="0" fontAlgn="base" latinLnBrk="0" hangingPunct="0">
              <a:lnSpc>
                <a:spcPct val="100000"/>
              </a:lnSpc>
              <a:spcBef>
                <a:spcPts val="600"/>
              </a:spcBef>
              <a:spcAft>
                <a:spcPts val="60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Basic Digital Marketing Tools:</a:t>
            </a:r>
            <a:r>
              <a:rPr kumimoji="0" lang="en-US" altLang="en-US" sz="2200" b="0" i="0" u="none" strike="noStrike" cap="none" normalizeH="0" baseline="0" dirty="0">
                <a:ln>
                  <a:noFill/>
                </a:ln>
                <a:solidFill>
                  <a:schemeClr val="tx1"/>
                </a:solidFill>
                <a:effectLst/>
                <a:latin typeface="Arial" panose="020B0604020202020204" pitchFamily="34" charset="0"/>
              </a:rPr>
              <a:t> Generic email newsletters and mass SMS campaigns that lack personalization.</a:t>
            </a:r>
          </a:p>
          <a:p>
            <a:pPr marL="0" marR="0" lvl="0" indent="0" defTabSz="914400" rtl="0" eaLnBrk="0" fontAlgn="base" latinLnBrk="0" hangingPunct="0">
              <a:lnSpc>
                <a:spcPct val="100000"/>
              </a:lnSpc>
              <a:spcBef>
                <a:spcPts val="600"/>
              </a:spcBef>
              <a:spcAft>
                <a:spcPts val="60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Off-the-Shelf CRM Systems:</a:t>
            </a:r>
            <a:r>
              <a:rPr kumimoji="0" lang="en-US" altLang="en-US" sz="2200" b="0" i="0" u="none" strike="noStrike" cap="none" normalizeH="0" baseline="0" dirty="0">
                <a:ln>
                  <a:noFill/>
                </a:ln>
                <a:solidFill>
                  <a:schemeClr val="tx1"/>
                </a:solidFill>
                <a:effectLst/>
                <a:latin typeface="Arial" panose="020B0604020202020204" pitchFamily="34" charset="0"/>
              </a:rPr>
              <a:t> Some banks use customer relationship management (CRM) systems with limited capabilities for personalized content creation.</a:t>
            </a:r>
          </a:p>
          <a:p>
            <a:pPr marL="0" marR="0" lvl="0" indent="0" defTabSz="914400" rtl="0" eaLnBrk="0" fontAlgn="base" latinLnBrk="0" hangingPunct="0">
              <a:lnSpc>
                <a:spcPct val="100000"/>
              </a:lnSpc>
              <a:spcBef>
                <a:spcPts val="600"/>
              </a:spcBef>
              <a:spcAft>
                <a:spcPts val="60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Manual Content Creation:</a:t>
            </a:r>
            <a:r>
              <a:rPr kumimoji="0" lang="en-US" altLang="en-US" sz="2200" b="0" i="0" u="none" strike="noStrike" cap="none" normalizeH="0" baseline="0" dirty="0">
                <a:ln>
                  <a:noFill/>
                </a:ln>
                <a:solidFill>
                  <a:schemeClr val="tx1"/>
                </a:solidFill>
                <a:effectLst/>
                <a:latin typeface="Arial" panose="020B0604020202020204" pitchFamily="34" charset="0"/>
              </a:rPr>
              <a:t> Human-driven processes that can be time-consuming and lack scalability for large customer bases.</a:t>
            </a:r>
          </a:p>
          <a:p>
            <a:pPr marL="0" marR="0" lvl="0" indent="0" defTabSz="914400" rtl="0" eaLnBrk="0" fontAlgn="base" latinLnBrk="0" hangingPunct="0">
              <a:lnSpc>
                <a:spcPct val="100000"/>
              </a:lnSpc>
              <a:spcBef>
                <a:spcPts val="600"/>
              </a:spcBef>
              <a:spcAft>
                <a:spcPts val="60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Competitive AI Solutions:</a:t>
            </a:r>
            <a:r>
              <a:rPr kumimoji="0" lang="en-US" altLang="en-US" sz="2200" b="0" i="0" u="none" strike="noStrike" cap="none" normalizeH="0" baseline="0" dirty="0">
                <a:ln>
                  <a:noFill/>
                </a:ln>
                <a:solidFill>
                  <a:schemeClr val="tx1"/>
                </a:solidFill>
                <a:effectLst/>
                <a:latin typeface="Arial" panose="020B0604020202020204" pitchFamily="34" charset="0"/>
              </a:rPr>
              <a:t> Other financial institutions may also be exploring or utilizing AI for personalized content generation, aiming to enhance customer engagement and satisfaction. </a:t>
            </a: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80448" y="44772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4000" b="1" u="sng" dirty="0">
                <a:solidFill>
                  <a:schemeClr val="accent2">
                    <a:lumMod val="50000"/>
                  </a:schemeClr>
                </a:solidFill>
                <a:latin typeface="Segoe UI" panose="020B0502040204020203" pitchFamily="34" charset="0"/>
                <a:cs typeface="Segoe UI" panose="020B0502040204020203" pitchFamily="34" charset="0"/>
              </a:rPr>
              <a:t>Tools or resources</a:t>
            </a:r>
          </a:p>
        </p:txBody>
      </p:sp>
      <p:sp>
        <p:nvSpPr>
          <p:cNvPr id="2" name="Rectangle 1">
            <a:extLst>
              <a:ext uri="{FF2B5EF4-FFF2-40B4-BE49-F238E27FC236}">
                <a16:creationId xmlns:a16="http://schemas.microsoft.com/office/drawing/2014/main" id="{E450476C-B95C-4DD4-806E-4FA5CBBF64AE}"/>
              </a:ext>
            </a:extLst>
          </p:cNvPr>
          <p:cNvSpPr>
            <a:spLocks noChangeArrowheads="1"/>
          </p:cNvSpPr>
          <p:nvPr/>
        </p:nvSpPr>
        <p:spPr bwMode="auto">
          <a:xfrm>
            <a:off x="547607" y="1564675"/>
            <a:ext cx="10740326"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Azure AI Services:</a:t>
            </a:r>
            <a:r>
              <a:rPr kumimoji="0" lang="en-US" altLang="en-US" sz="2000" b="0" i="0" u="none" strike="noStrike" cap="none" normalizeH="0" baseline="0" dirty="0">
                <a:ln>
                  <a:noFill/>
                </a:ln>
                <a:solidFill>
                  <a:schemeClr val="tx1"/>
                </a:solidFill>
                <a:effectLst/>
                <a:latin typeface="Arial" panose="020B0604020202020204" pitchFamily="34" charset="0"/>
              </a:rPr>
              <a:t> Utilizing Azure Machine Learning for predictive analytics and Azure Cognitive Services for natural language processing.</a:t>
            </a:r>
          </a:p>
          <a:p>
            <a:pPr marL="0" marR="0" lvl="0" indent="0" algn="l" defTabSz="914400" rtl="0" eaLnBrk="0" fontAlgn="base" latinLnBrk="0" hangingPunct="0">
              <a:lnSpc>
                <a:spcPct val="15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Management:</a:t>
            </a:r>
            <a:r>
              <a:rPr kumimoji="0" lang="en-US" altLang="en-US" sz="2000" b="0" i="0" u="none" strike="noStrike" cap="none" normalizeH="0" baseline="0" dirty="0">
                <a:ln>
                  <a:noFill/>
                </a:ln>
                <a:solidFill>
                  <a:schemeClr val="tx1"/>
                </a:solidFill>
                <a:effectLst/>
                <a:latin typeface="Arial" panose="020B0604020202020204" pitchFamily="34" charset="0"/>
              </a:rPr>
              <a:t> Azure SQL Database for secure and scalable data storage, Azure Data Lake for big data analytics.</a:t>
            </a:r>
          </a:p>
          <a:p>
            <a:pPr marL="0" marR="0" lvl="0" indent="0" algn="l" defTabSz="914400" rtl="0" eaLnBrk="0" fontAlgn="base" latinLnBrk="0" hangingPunct="0">
              <a:lnSpc>
                <a:spcPct val="15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a:t>
            </a:r>
            <a:r>
              <a:rPr kumimoji="0" lang="en-US" altLang="en-US" sz="2000" b="0" i="0" u="none" strike="noStrike" cap="none" normalizeH="0" baseline="0" dirty="0">
                <a:ln>
                  <a:noFill/>
                </a:ln>
                <a:solidFill>
                  <a:schemeClr val="tx1"/>
                </a:solidFill>
                <a:effectLst/>
                <a:latin typeface="Arial" panose="020B0604020202020204" pitchFamily="34" charset="0"/>
              </a:rPr>
              <a:t> Azure Functions for serverless computing, ensuring cost-effective scalability.</a:t>
            </a:r>
          </a:p>
          <a:p>
            <a:pPr marL="0" marR="0" lvl="0" indent="0" algn="l" defTabSz="914400" rtl="0" eaLnBrk="0" fontAlgn="base" latinLnBrk="0" hangingPunct="0">
              <a:lnSpc>
                <a:spcPct val="15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Leveraging Azure Key Vault for secure key management and Azure Security Center for continuous monitoring and threat detection </a:t>
            </a:r>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25464" y="47788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u="sng" dirty="0">
                <a:solidFill>
                  <a:schemeClr val="accent2">
                    <a:lumMod val="50000"/>
                  </a:schemeClr>
                </a:solidFill>
                <a:latin typeface="Segoe UI" panose="020B0502040204020203" pitchFamily="34" charset="0"/>
                <a:cs typeface="Segoe UI" panose="020B0502040204020203" pitchFamily="34" charset="0"/>
              </a:rPr>
              <a:t>S</a:t>
            </a:r>
            <a:r>
              <a:rPr lang="en-IN" sz="3200" b="1" u="sng" dirty="0" err="1">
                <a:solidFill>
                  <a:schemeClr val="accent2">
                    <a:lumMod val="50000"/>
                  </a:schemeClr>
                </a:solidFill>
                <a:latin typeface="Segoe UI" panose="020B0502040204020203" pitchFamily="34" charset="0"/>
                <a:cs typeface="Segoe UI" panose="020B0502040204020203" pitchFamily="34" charset="0"/>
              </a:rPr>
              <a:t>olution</a:t>
            </a:r>
            <a:r>
              <a:rPr lang="en-IN" sz="3200" b="1" u="sng" dirty="0">
                <a:solidFill>
                  <a:schemeClr val="accent2">
                    <a:lumMod val="50000"/>
                  </a:schemeClr>
                </a:solidFill>
                <a:latin typeface="Segoe UI" panose="020B0502040204020203" pitchFamily="34" charset="0"/>
                <a:cs typeface="Segoe UI" panose="020B0502040204020203" pitchFamily="34" charset="0"/>
              </a:rPr>
              <a:t> Overview:</a:t>
            </a:r>
            <a:endParaRPr sz="3200" b="1" u="sng" dirty="0">
              <a:solidFill>
                <a:schemeClr val="accent2">
                  <a:lumMod val="50000"/>
                </a:scheme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61F8EA94-0CB4-4A32-AA8A-146CA922EA7A}"/>
              </a:ext>
            </a:extLst>
          </p:cNvPr>
          <p:cNvSpPr>
            <a:spLocks noChangeArrowheads="1"/>
          </p:cNvSpPr>
          <p:nvPr/>
        </p:nvSpPr>
        <p:spPr bwMode="auto">
          <a:xfrm>
            <a:off x="325464" y="1209469"/>
            <a:ext cx="1140158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Data Collection &amp; Integration:</a:t>
            </a:r>
            <a:endParaRPr lang="en-US" sz="2400" dirty="0"/>
          </a:p>
          <a:p>
            <a:r>
              <a:rPr lang="en-US" sz="2400" dirty="0"/>
              <a:t>Gather data from banking transactions, customer profiles, and wearable devices.</a:t>
            </a:r>
          </a:p>
          <a:p>
            <a:r>
              <a:rPr lang="en-US" sz="2400" dirty="0"/>
              <a:t>Seamlessly connect with external financial data sources and smart devices.</a:t>
            </a:r>
          </a:p>
          <a:p>
            <a:r>
              <a:rPr lang="en-US" sz="2400" b="1" dirty="0"/>
              <a:t>AI &amp; Machine Learning:</a:t>
            </a:r>
            <a:endParaRPr lang="en-US" sz="2400" dirty="0"/>
          </a:p>
          <a:p>
            <a:r>
              <a:rPr lang="en-US" sz="2400" dirty="0"/>
              <a:t>Use predictive analytics to forecast financial trends and behaviors.</a:t>
            </a:r>
          </a:p>
          <a:p>
            <a:r>
              <a:rPr lang="en-US" sz="2400" dirty="0"/>
              <a:t>Apply NLP to analyze customer queries for personalized responses.</a:t>
            </a:r>
          </a:p>
          <a:p>
            <a:r>
              <a:rPr lang="en-US" sz="2400" dirty="0"/>
              <a:t>Provide tailored financial advice and goal-tracking recommendations.</a:t>
            </a:r>
          </a:p>
          <a:p>
            <a:r>
              <a:rPr lang="en-US" sz="2400" b="1" dirty="0"/>
              <a:t>User Experience (UX) Design:</a:t>
            </a:r>
            <a:endParaRPr lang="en-US" sz="2400" dirty="0"/>
          </a:p>
          <a:p>
            <a:r>
              <a:rPr lang="en-US" sz="2400" dirty="0"/>
              <a:t>Design intuitive dashboards for easy navigation.</a:t>
            </a:r>
          </a:p>
          <a:p>
            <a:r>
              <a:rPr lang="en-US" sz="2400" dirty="0"/>
              <a:t>Implement real-time notifications for immediate financial decisions.</a:t>
            </a:r>
          </a:p>
          <a:p>
            <a:r>
              <a:rPr lang="en-US" sz="2400" b="1" dirty="0"/>
              <a:t>Security &amp; Compliance:</a:t>
            </a:r>
            <a:endParaRPr lang="en-US" sz="2400" dirty="0"/>
          </a:p>
          <a:p>
            <a:r>
              <a:rPr lang="en-US" sz="2400" dirty="0"/>
              <a:t>Ensure robust data protection with encryption and access control.</a:t>
            </a:r>
          </a:p>
          <a:p>
            <a:r>
              <a:rPr lang="en-US" sz="2400" dirty="0"/>
              <a:t>Adhere to financial regulations like GDPR and CCPA for data integrity and privacy</a:t>
            </a:r>
            <a:r>
              <a:rPr lang="en-US"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050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25464" y="400031"/>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u="sng" dirty="0">
                <a:solidFill>
                  <a:schemeClr val="accent2">
                    <a:lumMod val="50000"/>
                  </a:schemeClr>
                </a:solidFill>
                <a:latin typeface="Segoe UI" panose="020B0502040204020203" pitchFamily="34" charset="0"/>
                <a:cs typeface="Segoe UI" panose="020B0502040204020203" pitchFamily="34" charset="0"/>
              </a:rPr>
              <a:t>Key Features:</a:t>
            </a:r>
            <a:endParaRPr sz="3200" b="1" u="sng" dirty="0">
              <a:solidFill>
                <a:schemeClr val="accent2">
                  <a:lumMod val="50000"/>
                </a:scheme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61F8EA94-0CB4-4A32-AA8A-146CA922EA7A}"/>
              </a:ext>
            </a:extLst>
          </p:cNvPr>
          <p:cNvSpPr>
            <a:spLocks noChangeArrowheads="1"/>
          </p:cNvSpPr>
          <p:nvPr/>
        </p:nvSpPr>
        <p:spPr bwMode="auto">
          <a:xfrm>
            <a:off x="464950" y="1164212"/>
            <a:ext cx="1044709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Personalized Financial Health Dashboard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Overview of spending habits, savings goals, investment performance, and credit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AI-Driven Financial Advice</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Tailored advice on budgeting, saving, investing, and debt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Goal Setting and Tracking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Track progress and receive milestone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Smart Spending Notifications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Real-time alerts for better financial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Behavioral Insights and Reports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Monthly reports on spending patterns and financial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Educational Content and Resources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Personalized articles, videos, and webinars.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Community and Peer Support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Groups with similar goals for shared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 with Wearable Devices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Gamify savings goals with smartwatch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37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2457396" y="790413"/>
            <a:ext cx="592177" cy="21101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36029" y="34437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
        <p:nvSpPr>
          <p:cNvPr id="6" name="Rectangle 3">
            <a:extLst>
              <a:ext uri="{FF2B5EF4-FFF2-40B4-BE49-F238E27FC236}">
                <a16:creationId xmlns:a16="http://schemas.microsoft.com/office/drawing/2014/main" id="{967ED397-157C-4E09-B79F-ED418C08E329}"/>
              </a:ext>
            </a:extLst>
          </p:cNvPr>
          <p:cNvSpPr>
            <a:spLocks noChangeArrowheads="1"/>
          </p:cNvSpPr>
          <p:nvPr/>
        </p:nvSpPr>
        <p:spPr bwMode="auto">
          <a:xfrm>
            <a:off x="259577" y="519823"/>
            <a:ext cx="11131678"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2">
                    <a:lumMod val="50000"/>
                  </a:schemeClr>
                </a:solidFill>
                <a:effectLst/>
                <a:latin typeface="Arial" panose="020B0604020202020204" pitchFamily="34" charset="0"/>
              </a:rPr>
              <a:t>Why this Solution is Better: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Personalized Insights:</a:t>
            </a:r>
            <a:r>
              <a:rPr kumimoji="0" lang="en-US" altLang="en-US" sz="2000" b="0" i="0" u="none" strike="noStrike" cap="none" normalizeH="0" baseline="0" dirty="0">
                <a:ln>
                  <a:noFill/>
                </a:ln>
                <a:solidFill>
                  <a:schemeClr val="tx1"/>
                </a:solidFill>
                <a:effectLst/>
                <a:latin typeface="Arial" panose="020B0604020202020204" pitchFamily="34" charset="0"/>
              </a:rPr>
              <a:t> Tailored financial advice and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Comprehensive Integration:</a:t>
            </a:r>
            <a:r>
              <a:rPr kumimoji="0" lang="en-US" altLang="en-US" sz="2000" b="0" i="0" u="none" strike="noStrike" cap="none" normalizeH="0" baseline="0" dirty="0">
                <a:ln>
                  <a:noFill/>
                </a:ln>
                <a:solidFill>
                  <a:schemeClr val="tx1"/>
                </a:solidFill>
                <a:effectLst/>
                <a:latin typeface="Arial" panose="020B0604020202020204" pitchFamily="34" charset="0"/>
              </a:rPr>
              <a:t> Holistic view using data from bank transactions, external sources, and wearables.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AI Capabilities:</a:t>
            </a:r>
            <a:r>
              <a:rPr kumimoji="0" lang="en-US" altLang="en-US" sz="2000" b="0" i="0" u="none" strike="noStrike" cap="none" normalizeH="0" baseline="0" dirty="0">
                <a:ln>
                  <a:noFill/>
                </a:ln>
                <a:solidFill>
                  <a:schemeClr val="tx1"/>
                </a:solidFill>
                <a:effectLst/>
                <a:latin typeface="Arial" panose="020B0604020202020204" pitchFamily="34" charset="0"/>
              </a:rPr>
              <a:t> Predictive analytics and NLP-driven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User-Centric Design:</a:t>
            </a:r>
            <a:r>
              <a:rPr kumimoji="0" lang="en-US" altLang="en-US" sz="2000" b="0" i="0" u="none" strike="noStrike" cap="none" normalizeH="0" baseline="0" dirty="0">
                <a:ln>
                  <a:noFill/>
                </a:ln>
                <a:solidFill>
                  <a:schemeClr val="tx1"/>
                </a:solidFill>
                <a:effectLst/>
                <a:latin typeface="Arial" panose="020B0604020202020204" pitchFamily="34" charset="0"/>
              </a:rPr>
              <a:t> Intuitive dashboards and smart notifications.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2400" b="1" i="0" u="sng" strike="noStrike" cap="none" normalizeH="0" baseline="0" dirty="0">
                <a:ln>
                  <a:noFill/>
                </a:ln>
                <a:solidFill>
                  <a:schemeClr val="accent2">
                    <a:lumMod val="50000"/>
                  </a:schemeClr>
                </a:solidFill>
                <a:effectLst/>
                <a:latin typeface="Arial" panose="020B0604020202020204" pitchFamily="34" charset="0"/>
              </a:rPr>
              <a:t>Building Adoption: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Customer Education:</a:t>
            </a:r>
            <a:r>
              <a:rPr kumimoji="0" lang="en-US" altLang="en-US" sz="2000" b="0" i="0" u="none" strike="noStrike" cap="none" normalizeH="0" baseline="0" dirty="0">
                <a:ln>
                  <a:noFill/>
                </a:ln>
                <a:solidFill>
                  <a:schemeClr val="tx1"/>
                </a:solidFill>
                <a:effectLst/>
                <a:latin typeface="Arial" panose="020B0604020202020204" pitchFamily="34" charset="0"/>
              </a:rPr>
              <a:t> Demonstrate benefits through campaigns and success stories.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Strategic Partnerships:</a:t>
            </a:r>
            <a:r>
              <a:rPr kumimoji="0" lang="en-US" altLang="en-US" sz="2000" b="0" i="0" u="none" strike="noStrike" cap="none" normalizeH="0" baseline="0" dirty="0">
                <a:ln>
                  <a:noFill/>
                </a:ln>
                <a:solidFill>
                  <a:schemeClr val="tx1"/>
                </a:solidFill>
                <a:effectLst/>
                <a:latin typeface="Arial" panose="020B0604020202020204" pitchFamily="34" charset="0"/>
              </a:rPr>
              <a:t> Collaborate with banks and wearable device makers.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Incentives for Early Adopters:</a:t>
            </a:r>
            <a:r>
              <a:rPr kumimoji="0" lang="en-US" altLang="en-US" sz="2000" b="0" i="0" u="none" strike="noStrike" cap="none" normalizeH="0" baseline="0" dirty="0">
                <a:ln>
                  <a:noFill/>
                </a:ln>
                <a:solidFill>
                  <a:schemeClr val="tx1"/>
                </a:solidFill>
                <a:effectLst/>
                <a:latin typeface="Arial" panose="020B0604020202020204" pitchFamily="34" charset="0"/>
              </a:rPr>
              <a:t> Free trials and discounts.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Community Engagement:</a:t>
            </a:r>
            <a:r>
              <a:rPr kumimoji="0" lang="en-US" altLang="en-US" sz="2000" b="0" i="0" u="none" strike="noStrike" cap="none" normalizeH="0" baseline="0" dirty="0">
                <a:ln>
                  <a:noFill/>
                </a:ln>
                <a:solidFill>
                  <a:schemeClr val="tx1"/>
                </a:solidFill>
                <a:effectLst/>
                <a:latin typeface="Arial" panose="020B0604020202020204" pitchFamily="34" charset="0"/>
              </a:rPr>
              <a:t> Foster user communities for shared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Continuous Improvement:</a:t>
            </a:r>
            <a:r>
              <a:rPr kumimoji="0" lang="en-US" altLang="en-US" sz="2000" b="0" i="0" u="none" strike="noStrike" cap="none" normalizeH="0" baseline="0" dirty="0">
                <a:ln>
                  <a:noFill/>
                </a:ln>
                <a:solidFill>
                  <a:schemeClr val="tx1"/>
                </a:solidFill>
                <a:effectLst/>
                <a:latin typeface="Arial" panose="020B0604020202020204" pitchFamily="34" charset="0"/>
              </a:rPr>
              <a:t> Regular updates based on feedback and advancements.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u="sng" dirty="0">
                <a:solidFill>
                  <a:schemeClr val="accent2">
                    <a:lumMod val="50000"/>
                  </a:schemeClr>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D2BE2475-C888-4DD2-9651-075016F7B6D6}"/>
              </a:ext>
            </a:extLst>
          </p:cNvPr>
          <p:cNvSpPr>
            <a:spLocks noChangeArrowheads="1"/>
          </p:cNvSpPr>
          <p:nvPr/>
        </p:nvSpPr>
        <p:spPr bwMode="auto">
          <a:xfrm>
            <a:off x="384874" y="1230447"/>
            <a:ext cx="1095988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Customer Engagement:</a:t>
            </a:r>
            <a:r>
              <a:rPr kumimoji="0" lang="en-US" altLang="en-US" sz="2000" b="0" i="0" u="none" strike="noStrike" cap="none" normalizeH="0" baseline="0" dirty="0">
                <a:ln>
                  <a:noFill/>
                </a:ln>
                <a:solidFill>
                  <a:schemeClr val="tx1"/>
                </a:solidFill>
                <a:effectLst/>
                <a:latin typeface="Arial" panose="020B0604020202020204" pitchFamily="34" charset="0"/>
              </a:rPr>
              <a:t> Increases interaction and loyalty with relevant, timely information.</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Customer Retention:</a:t>
            </a:r>
            <a:r>
              <a:rPr kumimoji="0" lang="en-US" altLang="en-US" sz="2000" b="0" i="0" u="none" strike="noStrike" cap="none" normalizeH="0" baseline="0" dirty="0">
                <a:ln>
                  <a:noFill/>
                </a:ln>
                <a:solidFill>
                  <a:schemeClr val="tx1"/>
                </a:solidFill>
                <a:effectLst/>
                <a:latin typeface="Arial" panose="020B0604020202020204" pitchFamily="34" charset="0"/>
              </a:rPr>
              <a:t> Helps customers achieve financial goals, fostering long-term relationships.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Revenue Growth:</a:t>
            </a:r>
            <a:r>
              <a:rPr kumimoji="0" lang="en-US" altLang="en-US" sz="2000" b="0" i="0" u="none" strike="noStrike" cap="none" normalizeH="0" baseline="0" dirty="0">
                <a:ln>
                  <a:noFill/>
                </a:ln>
                <a:solidFill>
                  <a:schemeClr val="tx1"/>
                </a:solidFill>
                <a:effectLst/>
                <a:latin typeface="Arial" panose="020B0604020202020204" pitchFamily="34" charset="0"/>
              </a:rPr>
              <a:t> Effective cross-selling and up-selling through personalized recommendations.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2000" b="0" i="0" u="none" strike="noStrike" cap="none" normalizeH="0" baseline="0" dirty="0">
                <a:ln>
                  <a:noFill/>
                </a:ln>
                <a:solidFill>
                  <a:schemeClr val="tx1"/>
                </a:solidFill>
                <a:effectLst/>
                <a:latin typeface="Arial" panose="020B0604020202020204" pitchFamily="34" charset="0"/>
              </a:rPr>
              <a:t> Reduces time and resources for marketing, leading to cost savings.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Decisions:</a:t>
            </a:r>
            <a:r>
              <a:rPr kumimoji="0" lang="en-US" altLang="en-US" sz="2000" b="0" i="0" u="none" strike="noStrike" cap="none" normalizeH="0" baseline="0" dirty="0">
                <a:ln>
                  <a:noFill/>
                </a:ln>
                <a:solidFill>
                  <a:schemeClr val="tx1"/>
                </a:solidFill>
                <a:effectLst/>
                <a:latin typeface="Arial" panose="020B0604020202020204" pitchFamily="34" charset="0"/>
              </a:rPr>
              <a:t> Enables informed business strategies and targeted marketing.</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Brand Differentiation:</a:t>
            </a:r>
            <a:r>
              <a:rPr kumimoji="0" lang="en-US" altLang="en-US" sz="2000" b="0" i="0" u="none" strike="noStrike" cap="none" normalizeH="0" baseline="0" dirty="0">
                <a:ln>
                  <a:noFill/>
                </a:ln>
                <a:solidFill>
                  <a:schemeClr val="tx1"/>
                </a:solidFill>
                <a:effectLst/>
                <a:latin typeface="Arial" panose="020B0604020202020204" pitchFamily="34" charset="0"/>
              </a:rPr>
              <a:t> Sets the bank apart with a customer-centric experience.</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Regulatory Compliance:</a:t>
            </a:r>
            <a:r>
              <a:rPr kumimoji="0" lang="en-US" altLang="en-US" sz="2000" b="0" i="0" u="none" strike="noStrike" cap="none" normalizeH="0" baseline="0" dirty="0">
                <a:ln>
                  <a:noFill/>
                </a:ln>
                <a:solidFill>
                  <a:schemeClr val="tx1"/>
                </a:solidFill>
                <a:effectLst/>
                <a:latin typeface="Arial" panose="020B0604020202020204" pitchFamily="34" charset="0"/>
              </a:rPr>
              <a:t> Keeps customers informed and compliant with financial regulations. </a:t>
            </a: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u="sng" dirty="0">
                <a:solidFill>
                  <a:schemeClr val="accent2">
                    <a:lumMod val="50000"/>
                  </a:schemeClr>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94D65126-D783-42AB-81F4-35E2D1643AE2}"/>
              </a:ext>
            </a:extLst>
          </p:cNvPr>
          <p:cNvSpPr>
            <a:spLocks noChangeArrowheads="1"/>
          </p:cNvSpPr>
          <p:nvPr/>
        </p:nvSpPr>
        <p:spPr bwMode="auto">
          <a:xfrm>
            <a:off x="356462" y="1365145"/>
            <a:ext cx="11143282"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Personalized AI Guidance:</a:t>
            </a:r>
            <a:r>
              <a:rPr kumimoji="0" lang="en-US" altLang="en-US" sz="2000" b="0" i="0" u="none" strike="noStrike" cap="none" normalizeH="0" baseline="0" dirty="0">
                <a:ln>
                  <a:noFill/>
                </a:ln>
                <a:solidFill>
                  <a:schemeClr val="tx1"/>
                </a:solidFill>
                <a:effectLst/>
                <a:latin typeface="Arial" panose="020B0604020202020204" pitchFamily="34" charset="0"/>
              </a:rPr>
              <a:t> Tailored financial advice based on individual financial data and goals.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Immediate updates and smart notifications for informed decision-making.</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Comprehensive Data Integration:</a:t>
            </a:r>
            <a:r>
              <a:rPr kumimoji="0" lang="en-US" altLang="en-US" sz="2000" b="0" i="0" u="none" strike="noStrike" cap="none" normalizeH="0" baseline="0" dirty="0">
                <a:ln>
                  <a:noFill/>
                </a:ln>
                <a:solidFill>
                  <a:schemeClr val="tx1"/>
                </a:solidFill>
                <a:effectLst/>
                <a:latin typeface="Arial" panose="020B0604020202020204" pitchFamily="34" charset="0"/>
              </a:rPr>
              <a:t> Utilizes data from banks, external sources, and wearables for holistic financial management.</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Cutting-Edge AI Capabilities:</a:t>
            </a:r>
            <a:r>
              <a:rPr kumimoji="0" lang="en-US" altLang="en-US" sz="2000" b="0" i="0" u="none" strike="noStrike" cap="none" normalizeH="0" baseline="0" dirty="0">
                <a:ln>
                  <a:noFill/>
                </a:ln>
                <a:solidFill>
                  <a:schemeClr val="tx1"/>
                </a:solidFill>
                <a:effectLst/>
                <a:latin typeface="Arial" panose="020B0604020202020204" pitchFamily="34" charset="0"/>
              </a:rPr>
              <a:t> Predictive analytics, NLP-driven responses, and personalized recommendations.</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Intuitive User Experience:</a:t>
            </a:r>
            <a:r>
              <a:rPr kumimoji="0" lang="en-US" altLang="en-US" sz="2000" b="0" i="0" u="none" strike="noStrike" cap="none" normalizeH="0" baseline="0" dirty="0">
                <a:ln>
                  <a:noFill/>
                </a:ln>
                <a:solidFill>
                  <a:schemeClr val="tx1"/>
                </a:solidFill>
                <a:effectLst/>
                <a:latin typeface="Arial" panose="020B0604020202020204" pitchFamily="34" charset="0"/>
              </a:rPr>
              <a:t> Easy-to-use dashboards and interfaces for enhanced engagement.</a:t>
            </a:r>
          </a:p>
          <a:p>
            <a:pPr marL="0" marR="0" lvl="0" indent="0" algn="l" defTabSz="914400" rtl="0" eaLnBrk="0" fontAlgn="base" latinLnBrk="0" hangingPunct="0">
              <a:lnSpc>
                <a:spcPct val="100000"/>
              </a:lnSpc>
              <a:spcBef>
                <a:spcPts val="600"/>
              </a:spcBef>
              <a:spcAft>
                <a:spcPts val="6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Community Engagement:</a:t>
            </a:r>
            <a:r>
              <a:rPr kumimoji="0" lang="en-US" altLang="en-US" sz="2000" b="0" i="0" u="none" strike="noStrike" cap="none" normalizeH="0" baseline="0" dirty="0">
                <a:ln>
                  <a:noFill/>
                </a:ln>
                <a:solidFill>
                  <a:schemeClr val="tx1"/>
                </a:solidFill>
                <a:effectLst/>
                <a:latin typeface="Arial" panose="020B0604020202020204" pitchFamily="34" charset="0"/>
              </a:rPr>
              <a:t> Peer support and gamification for collaborative financial wellness </a:t>
            </a:r>
          </a:p>
        </p:txBody>
      </p:sp>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1138</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Lato</vt:lpstr>
      <vt:lpstr>Segoe UI</vt:lpstr>
      <vt:lpstr>Office Theme</vt:lpstr>
      <vt:lpstr>PowerPoint Presentation</vt:lpstr>
      <vt:lpstr>Problem Statement Personalized Content Generation Leverage generative AI to create personalized marketing content for customers, enhancing their engagement and experience with the bank. </vt:lpstr>
      <vt:lpstr>Alternatives/Competitive Products</vt:lpstr>
      <vt:lpstr>Tools or resources</vt:lpstr>
      <vt:lpstr>Solution Overview:</vt:lpstr>
      <vt:lpstr>Key Features:</vt:lpstr>
      <vt:lpstr>PowerPoint Presentation</vt:lpstr>
      <vt:lpstr>Business Potential and Relevance </vt:lpstr>
      <vt:lpstr>Uniqueness of Approach and Solution </vt:lpstr>
      <vt:lpstr>User Experience</vt:lpstr>
      <vt:lpstr>Scalability</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hp</cp:lastModifiedBy>
  <cp:revision>13</cp:revision>
  <dcterms:created xsi:type="dcterms:W3CDTF">2024-06-09T08:34:46Z</dcterms:created>
  <dcterms:modified xsi:type="dcterms:W3CDTF">2024-06-30T17:47:42Z</dcterms:modified>
</cp:coreProperties>
</file>