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674BA25-F366-4853-B5CB-A1339E8FAA6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95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2ED00-4130-47C7-B5ED-765D7C73D2BE}"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4BA25-F366-4853-B5CB-A1339E8FAA68}" type="slidenum">
              <a:rPr lang="en-IN" smtClean="0"/>
              <a:t>‹#›</a:t>
            </a:fld>
            <a:endParaRPr lang="en-IN"/>
          </a:p>
        </p:txBody>
      </p:sp>
    </p:spTree>
    <p:extLst>
      <p:ext uri="{BB962C8B-B14F-4D97-AF65-F5344CB8AC3E}">
        <p14:creationId xmlns:p14="http://schemas.microsoft.com/office/powerpoint/2010/main" val="371078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9188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32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spTree>
    <p:extLst>
      <p:ext uri="{BB962C8B-B14F-4D97-AF65-F5344CB8AC3E}">
        <p14:creationId xmlns:p14="http://schemas.microsoft.com/office/powerpoint/2010/main" val="3102140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9093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496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465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1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spTree>
    <p:extLst>
      <p:ext uri="{BB962C8B-B14F-4D97-AF65-F5344CB8AC3E}">
        <p14:creationId xmlns:p14="http://schemas.microsoft.com/office/powerpoint/2010/main" val="323357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2ED00-4130-47C7-B5ED-765D7C73D2BE}"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4BA25-F366-4853-B5CB-A1339E8FAA6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30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2ED00-4130-47C7-B5ED-765D7C73D2BE}"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4BA25-F366-4853-B5CB-A1339E8FAA68}" type="slidenum">
              <a:rPr lang="en-IN" smtClean="0"/>
              <a:t>‹#›</a:t>
            </a:fld>
            <a:endParaRPr lang="en-IN"/>
          </a:p>
        </p:txBody>
      </p:sp>
    </p:spTree>
    <p:extLst>
      <p:ext uri="{BB962C8B-B14F-4D97-AF65-F5344CB8AC3E}">
        <p14:creationId xmlns:p14="http://schemas.microsoft.com/office/powerpoint/2010/main" val="274364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2ED00-4130-47C7-B5ED-765D7C73D2BE}" type="datetimeFigureOut">
              <a:rPr lang="en-IN" smtClean="0"/>
              <a:t>31-12-2021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74BA25-F366-4853-B5CB-A1339E8FAA6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46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2ED00-4130-47C7-B5ED-765D7C73D2BE}"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74BA25-F366-4853-B5CB-A1339E8FAA6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42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2ED00-4130-47C7-B5ED-765D7C73D2BE}" type="datetimeFigureOut">
              <a:rPr lang="en-IN" smtClean="0"/>
              <a:t>31-12-2021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74BA25-F366-4853-B5CB-A1339E8FAA68}" type="slidenum">
              <a:rPr lang="en-IN" smtClean="0"/>
              <a:t>‹#›</a:t>
            </a:fld>
            <a:endParaRPr lang="en-IN"/>
          </a:p>
        </p:txBody>
      </p:sp>
    </p:spTree>
    <p:extLst>
      <p:ext uri="{BB962C8B-B14F-4D97-AF65-F5344CB8AC3E}">
        <p14:creationId xmlns:p14="http://schemas.microsoft.com/office/powerpoint/2010/main" val="408717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2ED00-4130-47C7-B5ED-765D7C73D2BE}"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4BA25-F366-4853-B5CB-A1339E8FAA6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63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2ED00-4130-47C7-B5ED-765D7C73D2BE}"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4BA25-F366-4853-B5CB-A1339E8FAA68}" type="slidenum">
              <a:rPr lang="en-IN" smtClean="0"/>
              <a:t>‹#›</a:t>
            </a:fld>
            <a:endParaRPr lang="en-IN"/>
          </a:p>
        </p:txBody>
      </p:sp>
    </p:spTree>
    <p:extLst>
      <p:ext uri="{BB962C8B-B14F-4D97-AF65-F5344CB8AC3E}">
        <p14:creationId xmlns:p14="http://schemas.microsoft.com/office/powerpoint/2010/main" val="340933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D2ED00-4130-47C7-B5ED-765D7C73D2BE}" type="datetimeFigureOut">
              <a:rPr lang="en-IN" smtClean="0"/>
              <a:t>31-12-2021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74BA25-F366-4853-B5CB-A1339E8FAA68}" type="slidenum">
              <a:rPr lang="en-IN" smtClean="0"/>
              <a:t>‹#›</a:t>
            </a:fld>
            <a:endParaRPr lang="en-IN"/>
          </a:p>
        </p:txBody>
      </p:sp>
    </p:spTree>
    <p:extLst>
      <p:ext uri="{BB962C8B-B14F-4D97-AF65-F5344CB8AC3E}">
        <p14:creationId xmlns:p14="http://schemas.microsoft.com/office/powerpoint/2010/main" val="4847189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beladys-anomaly-in-page-replacement-algorithm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62A1-EF4B-4FEA-8185-3E23B1C17EEB}"/>
              </a:ext>
            </a:extLst>
          </p:cNvPr>
          <p:cNvSpPr>
            <a:spLocks noGrp="1"/>
          </p:cNvSpPr>
          <p:nvPr>
            <p:ph type="ctrTitle"/>
          </p:nvPr>
        </p:nvSpPr>
        <p:spPr>
          <a:xfrm>
            <a:off x="3208320" y="2336800"/>
            <a:ext cx="5925520" cy="1376680"/>
          </a:xfrm>
        </p:spPr>
        <p:txBody>
          <a:bodyPr/>
          <a:lstStyle/>
          <a:p>
            <a:r>
              <a:rPr lang="en-US" b="1" u="sng" dirty="0">
                <a:latin typeface="Algerian" panose="04020705040A02060702" pitchFamily="82" charset="0"/>
              </a:rPr>
              <a:t>OS</a:t>
            </a:r>
            <a:r>
              <a:rPr lang="en-US" dirty="0">
                <a:latin typeface="Algerian" panose="04020705040A02060702" pitchFamily="82" charset="0"/>
              </a:rPr>
              <a:t> </a:t>
            </a:r>
            <a:r>
              <a:rPr lang="en-US" b="1" u="sng" dirty="0">
                <a:latin typeface="Algerian" panose="04020705040A02060702" pitchFamily="82" charset="0"/>
              </a:rPr>
              <a:t>PROJECT</a:t>
            </a:r>
            <a:endParaRPr lang="en-IN" b="1" u="sng" dirty="0">
              <a:latin typeface="Algerian" panose="04020705040A02060702" pitchFamily="82" charset="0"/>
            </a:endParaRPr>
          </a:p>
        </p:txBody>
      </p:sp>
      <p:sp>
        <p:nvSpPr>
          <p:cNvPr id="3" name="Subtitle 2">
            <a:extLst>
              <a:ext uri="{FF2B5EF4-FFF2-40B4-BE49-F238E27FC236}">
                <a16:creationId xmlns:a16="http://schemas.microsoft.com/office/drawing/2014/main" id="{EB8D65DD-9FBD-4CEF-8D14-17C9F2EC03B0}"/>
              </a:ext>
            </a:extLst>
          </p:cNvPr>
          <p:cNvSpPr>
            <a:spLocks noGrp="1"/>
          </p:cNvSpPr>
          <p:nvPr>
            <p:ph type="subTitle" idx="1"/>
          </p:nvPr>
        </p:nvSpPr>
        <p:spPr>
          <a:xfrm>
            <a:off x="7840833" y="5731822"/>
            <a:ext cx="4250762" cy="861420"/>
          </a:xfrm>
        </p:spPr>
        <p:txBody>
          <a:bodyPr>
            <a:normAutofit/>
          </a:bodyPr>
          <a:lstStyle/>
          <a:p>
            <a:pPr lvl="1" algn="l"/>
            <a:r>
              <a:rPr lang="en-US" dirty="0"/>
              <a:t>  </a:t>
            </a:r>
            <a:r>
              <a:rPr lang="en-US" dirty="0">
                <a:solidFill>
                  <a:schemeClr val="tx1">
                    <a:lumMod val="95000"/>
                    <a:lumOff val="5000"/>
                  </a:schemeClr>
                </a:solidFill>
              </a:rPr>
              <a:t>-Adarsh A(4NI19CS006)</a:t>
            </a:r>
          </a:p>
          <a:p>
            <a:pPr lvl="1" algn="l"/>
            <a:r>
              <a:rPr lang="en-US" dirty="0">
                <a:solidFill>
                  <a:schemeClr val="tx1">
                    <a:lumMod val="95000"/>
                    <a:lumOff val="5000"/>
                  </a:schemeClr>
                </a:solidFill>
              </a:rPr>
              <a:t>-Anup Siddu R S(4NI19CS024</a:t>
            </a:r>
            <a:r>
              <a:rPr lang="en-US" dirty="0"/>
              <a:t>)</a:t>
            </a:r>
            <a:endParaRPr lang="en-IN" dirty="0"/>
          </a:p>
        </p:txBody>
      </p:sp>
    </p:spTree>
    <p:extLst>
      <p:ext uri="{BB962C8B-B14F-4D97-AF65-F5344CB8AC3E}">
        <p14:creationId xmlns:p14="http://schemas.microsoft.com/office/powerpoint/2010/main" val="167692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AF61-1536-47CD-A9F4-92CC078056DC}"/>
              </a:ext>
            </a:extLst>
          </p:cNvPr>
          <p:cNvSpPr>
            <a:spLocks noGrp="1"/>
          </p:cNvSpPr>
          <p:nvPr>
            <p:ph type="title" idx="4294967295"/>
          </p:nvPr>
        </p:nvSpPr>
        <p:spPr>
          <a:xfrm>
            <a:off x="1295400" y="515303"/>
            <a:ext cx="9601200" cy="1303337"/>
          </a:xfrm>
        </p:spPr>
        <p:txBody>
          <a:bodyPr/>
          <a:lstStyle/>
          <a:p>
            <a:r>
              <a:rPr lang="en-US" sz="2800" b="1" u="sng" dirty="0">
                <a:effectLst/>
                <a:latin typeface="Times New Roman" panose="02020603050405020304" pitchFamily="18" charset="0"/>
                <a:ea typeface="Times New Roman" panose="02020603050405020304" pitchFamily="18" charset="0"/>
              </a:rPr>
              <a:t>Program</a:t>
            </a:r>
            <a:r>
              <a:rPr lang="en-US" sz="2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0AA2EB9-9997-4FF0-9E6B-AB68DC005E6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42720" y="1166970"/>
            <a:ext cx="9306560" cy="4807109"/>
          </a:xfrm>
        </p:spPr>
      </p:pic>
    </p:spTree>
    <p:extLst>
      <p:ext uri="{BB962C8B-B14F-4D97-AF65-F5344CB8AC3E}">
        <p14:creationId xmlns:p14="http://schemas.microsoft.com/office/powerpoint/2010/main" val="380923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E3B773-C1BF-4036-871C-5FBD0B2E55C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56080" y="741681"/>
            <a:ext cx="8961120" cy="5344160"/>
          </a:xfrm>
        </p:spPr>
      </p:pic>
    </p:spTree>
    <p:extLst>
      <p:ext uri="{BB962C8B-B14F-4D97-AF65-F5344CB8AC3E}">
        <p14:creationId xmlns:p14="http://schemas.microsoft.com/office/powerpoint/2010/main" val="317843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A3FD69-784F-45EE-9FC5-F5CC9D7AE33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30400" y="825958"/>
            <a:ext cx="8351520" cy="5290362"/>
          </a:xfrm>
        </p:spPr>
      </p:pic>
    </p:spTree>
    <p:extLst>
      <p:ext uri="{BB962C8B-B14F-4D97-AF65-F5344CB8AC3E}">
        <p14:creationId xmlns:p14="http://schemas.microsoft.com/office/powerpoint/2010/main" val="86466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9B611C-C936-4DD4-81AE-6659F83644D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10639" y="1130776"/>
            <a:ext cx="9662161" cy="4596447"/>
          </a:xfrm>
        </p:spPr>
      </p:pic>
    </p:spTree>
    <p:extLst>
      <p:ext uri="{BB962C8B-B14F-4D97-AF65-F5344CB8AC3E}">
        <p14:creationId xmlns:p14="http://schemas.microsoft.com/office/powerpoint/2010/main" val="10374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F60065-6E8B-46A4-9884-CADDFA1B8FF7}"/>
              </a:ext>
            </a:extLst>
          </p:cNvPr>
          <p:cNvSpPr>
            <a:spLocks noGrp="1"/>
          </p:cNvSpPr>
          <p:nvPr>
            <p:ph type="title" idx="4294967295"/>
          </p:nvPr>
        </p:nvSpPr>
        <p:spPr>
          <a:xfrm>
            <a:off x="975360" y="177165"/>
            <a:ext cx="9601200" cy="1303337"/>
          </a:xfrm>
        </p:spPr>
        <p:txBody>
          <a:bodyPr>
            <a:normAutofit/>
          </a:bodyPr>
          <a:lstStyle/>
          <a:p>
            <a:r>
              <a:rPr lang="en-US" sz="2800" b="1" dirty="0">
                <a:effectLst/>
                <a:latin typeface="Times New Roman" panose="02020603050405020304" pitchFamily="18" charset="0"/>
                <a:ea typeface="Times New Roman" panose="02020603050405020304" pitchFamily="18" charset="0"/>
              </a:rPr>
              <a:t>Output -</a:t>
            </a:r>
            <a:endParaRPr lang="en-IN" sz="2800" dirty="0"/>
          </a:p>
        </p:txBody>
      </p:sp>
      <p:pic>
        <p:nvPicPr>
          <p:cNvPr id="9" name="Content Placeholder 8">
            <a:extLst>
              <a:ext uri="{FF2B5EF4-FFF2-40B4-BE49-F238E27FC236}">
                <a16:creationId xmlns:a16="http://schemas.microsoft.com/office/drawing/2014/main" id="{8417F518-2AAB-41A2-952C-B3552E5F518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17040" y="1094423"/>
            <a:ext cx="8717280" cy="4950631"/>
          </a:xfrm>
          <a:prstGeom prst="rect">
            <a:avLst/>
          </a:prstGeom>
        </p:spPr>
      </p:pic>
    </p:spTree>
    <p:extLst>
      <p:ext uri="{BB962C8B-B14F-4D97-AF65-F5344CB8AC3E}">
        <p14:creationId xmlns:p14="http://schemas.microsoft.com/office/powerpoint/2010/main" val="255124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CE67-F908-4D06-944E-739155CDF7C4}"/>
              </a:ext>
            </a:extLst>
          </p:cNvPr>
          <p:cNvSpPr>
            <a:spLocks noGrp="1"/>
          </p:cNvSpPr>
          <p:nvPr>
            <p:ph type="title" idx="4294967295"/>
          </p:nvPr>
        </p:nvSpPr>
        <p:spPr>
          <a:xfrm>
            <a:off x="944880" y="478154"/>
            <a:ext cx="9601200" cy="968375"/>
          </a:xfrm>
        </p:spPr>
        <p:txBody>
          <a:bodyPr>
            <a:normAutofit/>
          </a:bodyPr>
          <a:lstStyle/>
          <a:p>
            <a:r>
              <a:rPr lang="en-US" sz="2400" b="1" dirty="0">
                <a:effectLst/>
                <a:latin typeface="Times New Roman" panose="02020603050405020304" pitchFamily="18" charset="0"/>
                <a:ea typeface="Times New Roman" panose="02020603050405020304" pitchFamily="18" charset="0"/>
              </a:rPr>
              <a:t>1. </a:t>
            </a:r>
            <a:r>
              <a:rPr lang="en-US" sz="2400" b="1" u="sng" dirty="0">
                <a:effectLst/>
                <a:latin typeface="Times New Roman" panose="02020603050405020304" pitchFamily="18" charset="0"/>
                <a:ea typeface="Times New Roman" panose="02020603050405020304" pitchFamily="18" charset="0"/>
              </a:rPr>
              <a:t>PAGE REPLACEMENT ALGORITHM - FIFO </a:t>
            </a:r>
            <a:r>
              <a:rPr lang="en-US" sz="2400" u="sng" dirty="0">
                <a:effectLst/>
                <a:latin typeface="Times New Roman" panose="02020603050405020304" pitchFamily="18" charset="0"/>
                <a:ea typeface="Times New Roman" panose="02020603050405020304" pitchFamily="18" charset="0"/>
              </a:rPr>
              <a:t>(First In, First Out)</a:t>
            </a:r>
            <a:endParaRPr lang="en-IN" sz="2400" dirty="0"/>
          </a:p>
        </p:txBody>
      </p:sp>
      <p:sp>
        <p:nvSpPr>
          <p:cNvPr id="3" name="Content Placeholder 2">
            <a:extLst>
              <a:ext uri="{FF2B5EF4-FFF2-40B4-BE49-F238E27FC236}">
                <a16:creationId xmlns:a16="http://schemas.microsoft.com/office/drawing/2014/main" id="{5CC2208B-6D76-419A-9904-B71611CC7D46}"/>
              </a:ext>
            </a:extLst>
          </p:cNvPr>
          <p:cNvSpPr>
            <a:spLocks noGrp="1"/>
          </p:cNvSpPr>
          <p:nvPr>
            <p:ph idx="4294967295"/>
          </p:nvPr>
        </p:nvSpPr>
        <p:spPr>
          <a:xfrm>
            <a:off x="1056640" y="1304288"/>
            <a:ext cx="9601200" cy="5075558"/>
          </a:xfrm>
        </p:spPr>
        <p:txBody>
          <a:bodyPr>
            <a:normAutofit fontScale="70000" lnSpcReduction="20000"/>
          </a:bodyPr>
          <a:lstStyle/>
          <a:p>
            <a:pPr>
              <a:buFont typeface="Wingdings" panose="05000000000000000000" pitchFamily="2" charset="2"/>
              <a:buChar char="Ø"/>
            </a:pPr>
            <a:r>
              <a:rPr lang="en-US" sz="3100" b="1" spc="10" dirty="0">
                <a:solidFill>
                  <a:srgbClr val="000000"/>
                </a:solidFill>
                <a:effectLst/>
                <a:latin typeface="Times New Roman" panose="02020603050405020304" pitchFamily="18" charset="0"/>
                <a:ea typeface="Times New Roman" panose="02020603050405020304" pitchFamily="18" charset="0"/>
              </a:rPr>
              <a:t> </a:t>
            </a:r>
            <a:r>
              <a:rPr lang="en-US" sz="3100" b="1" u="sng" spc="10" dirty="0">
                <a:solidFill>
                  <a:srgbClr val="000000"/>
                </a:solidFill>
                <a:effectLst/>
                <a:latin typeface="Times New Roman" panose="02020603050405020304" pitchFamily="18" charset="0"/>
                <a:ea typeface="Times New Roman" panose="02020603050405020304" pitchFamily="18" charset="0"/>
              </a:rPr>
              <a:t>FIFO</a:t>
            </a:r>
            <a:r>
              <a:rPr lang="en-US" sz="3100" u="sng" spc="10" dirty="0">
                <a:solidFill>
                  <a:srgbClr val="000000"/>
                </a:solidFill>
                <a:effectLst/>
                <a:latin typeface="Times New Roman" panose="02020603050405020304" pitchFamily="18" charset="0"/>
                <a:ea typeface="Times New Roman" panose="02020603050405020304" pitchFamily="18" charset="0"/>
              </a:rPr>
              <a:t> </a:t>
            </a:r>
            <a:r>
              <a:rPr lang="en-US" sz="3100" spc="10" dirty="0">
                <a:solidFill>
                  <a:srgbClr val="000000"/>
                </a:solidFill>
                <a:effectLst/>
                <a:latin typeface="Times New Roman" panose="02020603050405020304" pitchFamily="18" charset="0"/>
                <a:ea typeface="Times New Roman" panose="02020603050405020304" pitchFamily="18" charset="0"/>
              </a:rPr>
              <a:t>-  This is the simplest page replacement algorithm. In this algorithm, the operating system keeps track of all pages in the memory in a queue, the oldest page is in the front of the queue. When a page needs to be replaced page in the front of the queue is selected for removal.</a:t>
            </a:r>
          </a:p>
          <a:p>
            <a:pPr marR="252095" fontAlgn="base">
              <a:lnSpc>
                <a:spcPct val="115000"/>
              </a:lnSpc>
              <a:buFont typeface="Wingdings" panose="05000000000000000000" pitchFamily="2" charset="2"/>
              <a:buChar char="Ø"/>
            </a:pPr>
            <a:r>
              <a:rPr lang="en-IN" sz="3100" b="1" u="sng" spc="10" dirty="0">
                <a:solidFill>
                  <a:srgbClr val="000000"/>
                </a:solidFill>
                <a:effectLst/>
                <a:latin typeface="Times New Roman" panose="02020603050405020304" pitchFamily="18" charset="0"/>
                <a:ea typeface="Times New Roman" panose="02020603050405020304" pitchFamily="18" charset="0"/>
              </a:rPr>
              <a:t>Advantages </a:t>
            </a:r>
            <a:r>
              <a:rPr lang="en-IN" sz="3100" b="1" spc="10" dirty="0">
                <a:solidFill>
                  <a:srgbClr val="000000"/>
                </a:solidFill>
                <a:effectLst/>
                <a:latin typeface="Times New Roman" panose="02020603050405020304" pitchFamily="18" charset="0"/>
                <a:ea typeface="Times New Roman" panose="02020603050405020304" pitchFamily="18" charset="0"/>
              </a:rPr>
              <a:t>–</a:t>
            </a:r>
            <a:endParaRPr lang="en-IN" sz="3100" dirty="0">
              <a:effectLst/>
              <a:latin typeface="Times New Roman" panose="02020603050405020304" pitchFamily="18" charset="0"/>
              <a:ea typeface="Times New Roman" panose="02020603050405020304" pitchFamily="18" charset="0"/>
            </a:endParaRPr>
          </a:p>
          <a:p>
            <a:r>
              <a:rPr lang="en-IN" sz="3100" spc="10" dirty="0">
                <a:effectLst/>
                <a:latin typeface="Times New Roman" panose="02020603050405020304" pitchFamily="18" charset="0"/>
                <a:ea typeface="Times New Roman" panose="02020603050405020304" pitchFamily="18" charset="0"/>
              </a:rPr>
              <a:t>     It is simple and easy to understand &amp; implement.</a:t>
            </a:r>
          </a:p>
          <a:p>
            <a:pPr marR="252095" fontAlgn="base">
              <a:lnSpc>
                <a:spcPct val="115000"/>
              </a:lnSpc>
              <a:buFont typeface="Wingdings" panose="05000000000000000000" pitchFamily="2" charset="2"/>
              <a:buChar char="Ø"/>
            </a:pPr>
            <a:r>
              <a:rPr lang="en-IN" sz="3100" b="1" u="sng" spc="10" dirty="0">
                <a:solidFill>
                  <a:srgbClr val="000000"/>
                </a:solidFill>
                <a:effectLst/>
                <a:latin typeface="Times New Roman" panose="02020603050405020304" pitchFamily="18" charset="0"/>
                <a:ea typeface="Times New Roman" panose="02020603050405020304" pitchFamily="18" charset="0"/>
              </a:rPr>
              <a:t>Disadvantages</a:t>
            </a:r>
            <a:r>
              <a:rPr lang="en-IN" sz="3100" b="1" spc="10" dirty="0">
                <a:solidFill>
                  <a:srgbClr val="000000"/>
                </a:solidFill>
                <a:effectLst/>
                <a:latin typeface="Times New Roman" panose="02020603050405020304" pitchFamily="18" charset="0"/>
                <a:ea typeface="Times New Roman" panose="02020603050405020304" pitchFamily="18" charset="0"/>
              </a:rPr>
              <a:t> –</a:t>
            </a:r>
            <a:endParaRPr lang="en-IN" sz="3100" dirty="0">
              <a:effectLst/>
              <a:latin typeface="Times New Roman" panose="02020603050405020304" pitchFamily="18" charset="0"/>
              <a:ea typeface="Times New Roman" panose="02020603050405020304" pitchFamily="18" charset="0"/>
            </a:endParaRPr>
          </a:p>
          <a:p>
            <a:pPr marL="342900" marR="252095" lvl="0" indent="-342900" fontAlgn="base">
              <a:lnSpc>
                <a:spcPct val="115000"/>
              </a:lnSpc>
              <a:tabLst>
                <a:tab pos="457200" algn="l"/>
              </a:tabLst>
            </a:pPr>
            <a:r>
              <a:rPr lang="en-IN" sz="3100" spc="10" dirty="0">
                <a:solidFill>
                  <a:srgbClr val="000000"/>
                </a:solidFill>
                <a:effectLst/>
                <a:latin typeface="Times New Roman" panose="02020603050405020304" pitchFamily="18" charset="0"/>
                <a:ea typeface="Times New Roman" panose="02020603050405020304" pitchFamily="18" charset="0"/>
              </a:rPr>
              <a:t>The process effectiveness is low.</a:t>
            </a:r>
            <a:endParaRPr lang="en-IN" sz="3100" dirty="0">
              <a:effectLst/>
              <a:latin typeface="Times New Roman" panose="02020603050405020304" pitchFamily="18" charset="0"/>
              <a:ea typeface="Times New Roman" panose="02020603050405020304" pitchFamily="18" charset="0"/>
            </a:endParaRPr>
          </a:p>
          <a:p>
            <a:pPr marL="342900" marR="252095" lvl="0" indent="-342900" fontAlgn="base">
              <a:lnSpc>
                <a:spcPct val="115000"/>
              </a:lnSpc>
              <a:tabLst>
                <a:tab pos="457200" algn="l"/>
              </a:tabLst>
            </a:pPr>
            <a:r>
              <a:rPr lang="en-IN" sz="3100" spc="10" dirty="0">
                <a:solidFill>
                  <a:srgbClr val="000000"/>
                </a:solidFill>
                <a:effectLst/>
                <a:latin typeface="Times New Roman" panose="02020603050405020304" pitchFamily="18" charset="0"/>
                <a:ea typeface="Times New Roman" panose="02020603050405020304" pitchFamily="18" charset="0"/>
              </a:rPr>
              <a:t>When we increase the number of frames while using FIFO, we are giving more memory to processes. So, page fault should decrease, but here the page faults are increasing. This problem is called as </a:t>
            </a:r>
            <a:r>
              <a:rPr lang="en-IN" sz="3100" spc="10" dirty="0" err="1">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Belady’s</a:t>
            </a:r>
            <a:r>
              <a:rPr lang="en-IN" sz="3100" spc="10"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Anomaly</a:t>
            </a:r>
            <a:r>
              <a:rPr lang="en-IN" sz="3100" spc="10" dirty="0">
                <a:solidFill>
                  <a:srgbClr val="000000"/>
                </a:solidFill>
                <a:effectLst/>
                <a:latin typeface="Times New Roman" panose="02020603050405020304" pitchFamily="18" charset="0"/>
                <a:ea typeface="Times New Roman" panose="02020603050405020304" pitchFamily="18" charset="0"/>
              </a:rPr>
              <a:t>.</a:t>
            </a:r>
            <a:endParaRPr lang="en-IN" sz="3100" dirty="0">
              <a:effectLst/>
              <a:latin typeface="Times New Roman" panose="02020603050405020304" pitchFamily="18" charset="0"/>
              <a:ea typeface="Times New Roman" panose="02020603050405020304" pitchFamily="18" charset="0"/>
            </a:endParaRPr>
          </a:p>
          <a:p>
            <a:endParaRPr lang="en-IN" sz="3100" dirty="0">
              <a:effectLst/>
              <a:latin typeface="Times New Roman" panose="02020603050405020304" pitchFamily="18" charset="0"/>
              <a:ea typeface="Times New Roman" panose="02020603050405020304" pitchFamily="18" charset="0"/>
            </a:endParaRPr>
          </a:p>
          <a:p>
            <a:pPr marL="0" marR="252095" indent="0" fontAlgn="base">
              <a:lnSpc>
                <a:spcPct val="115000"/>
              </a:lnSpc>
              <a:buNone/>
            </a:pPr>
            <a:r>
              <a:rPr lang="en-IN" sz="1800" b="1" u="none" strike="noStrike" spc="1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0424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D526F3-AB55-42C5-BFC1-B95E420F4253}"/>
              </a:ext>
            </a:extLst>
          </p:cNvPr>
          <p:cNvSpPr>
            <a:spLocks noGrp="1"/>
          </p:cNvSpPr>
          <p:nvPr>
            <p:ph type="title" idx="4294967295"/>
          </p:nvPr>
        </p:nvSpPr>
        <p:spPr>
          <a:xfrm>
            <a:off x="863600" y="496411"/>
            <a:ext cx="9601200" cy="1303337"/>
          </a:xfrm>
        </p:spPr>
        <p:txBody>
          <a:bodyPr>
            <a:normAutofit/>
          </a:bodyPr>
          <a:lstStyle/>
          <a:p>
            <a:r>
              <a:rPr lang="en-US" sz="3200" b="1" u="sng" dirty="0">
                <a:effectLst/>
                <a:latin typeface="Times New Roman" panose="02020603050405020304" pitchFamily="18" charset="0"/>
                <a:ea typeface="Times New Roman" panose="02020603050405020304" pitchFamily="18" charset="0"/>
              </a:rPr>
              <a:t>Algorithm – FIFO</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11" name="Content Placeholder 10">
            <a:extLst>
              <a:ext uri="{FF2B5EF4-FFF2-40B4-BE49-F238E27FC236}">
                <a16:creationId xmlns:a16="http://schemas.microsoft.com/office/drawing/2014/main" id="{C0828905-E4B5-4BB2-908A-2E8B9FC3397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98880" y="1148080"/>
            <a:ext cx="9936480" cy="5019039"/>
          </a:xfrm>
        </p:spPr>
      </p:pic>
    </p:spTree>
    <p:extLst>
      <p:ext uri="{BB962C8B-B14F-4D97-AF65-F5344CB8AC3E}">
        <p14:creationId xmlns:p14="http://schemas.microsoft.com/office/powerpoint/2010/main" val="227634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B61-465B-4912-9DF8-B2F80E6AD06D}"/>
              </a:ext>
            </a:extLst>
          </p:cNvPr>
          <p:cNvSpPr>
            <a:spLocks noGrp="1"/>
          </p:cNvSpPr>
          <p:nvPr>
            <p:ph type="title" idx="4294967295"/>
          </p:nvPr>
        </p:nvSpPr>
        <p:spPr>
          <a:xfrm>
            <a:off x="1076960" y="454343"/>
            <a:ext cx="9601200" cy="1303337"/>
          </a:xfrm>
        </p:spPr>
        <p:txBody>
          <a:bodyPr/>
          <a:lstStyle/>
          <a:p>
            <a:r>
              <a:rPr lang="en-US" sz="2800" b="1" u="sng" dirty="0">
                <a:effectLst/>
                <a:latin typeface="Times New Roman" panose="02020603050405020304" pitchFamily="18" charset="0"/>
                <a:ea typeface="Times New Roman" panose="02020603050405020304" pitchFamily="18" charset="0"/>
              </a:rPr>
              <a:t>Program </a:t>
            </a:r>
            <a:r>
              <a:rPr lang="en-US" sz="2800" b="1"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102138A-D27A-43A8-8F8E-E233DF3A6D6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44880" y="1065924"/>
            <a:ext cx="10302240" cy="5151996"/>
          </a:xfrm>
        </p:spPr>
      </p:pic>
    </p:spTree>
    <p:extLst>
      <p:ext uri="{BB962C8B-B14F-4D97-AF65-F5344CB8AC3E}">
        <p14:creationId xmlns:p14="http://schemas.microsoft.com/office/powerpoint/2010/main" val="167210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D0542A-0CB3-45EE-9436-31706DF1D51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61440" y="1235710"/>
            <a:ext cx="9438640" cy="3610610"/>
          </a:xfrm>
        </p:spPr>
      </p:pic>
    </p:spTree>
    <p:extLst>
      <p:ext uri="{BB962C8B-B14F-4D97-AF65-F5344CB8AC3E}">
        <p14:creationId xmlns:p14="http://schemas.microsoft.com/office/powerpoint/2010/main" val="255574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214A-BCCE-4217-9EEE-532DCFBABEF6}"/>
              </a:ext>
            </a:extLst>
          </p:cNvPr>
          <p:cNvSpPr>
            <a:spLocks noGrp="1"/>
          </p:cNvSpPr>
          <p:nvPr>
            <p:ph type="title" idx="4294967295"/>
          </p:nvPr>
        </p:nvSpPr>
        <p:spPr>
          <a:xfrm>
            <a:off x="934720" y="514668"/>
            <a:ext cx="9601200" cy="1303337"/>
          </a:xfrm>
        </p:spPr>
        <p:txBody>
          <a:bodyPr/>
          <a:lstStyle/>
          <a:p>
            <a:r>
              <a:rPr lang="en-US" sz="2800" b="1" u="sng" dirty="0">
                <a:effectLst/>
                <a:latin typeface="Times New Roman" panose="02020603050405020304" pitchFamily="18" charset="0"/>
                <a:ea typeface="Times New Roman" panose="02020603050405020304" pitchFamily="18" charset="0"/>
              </a:rPr>
              <a:t>Output</a:t>
            </a:r>
            <a:r>
              <a:rPr lang="en-US" sz="2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E435C2E-01D2-4074-967F-8E0F1E824C9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42440" y="1069151"/>
            <a:ext cx="8707120" cy="5057329"/>
          </a:xfrm>
          <a:prstGeom prst="rect">
            <a:avLst/>
          </a:prstGeom>
        </p:spPr>
      </p:pic>
    </p:spTree>
    <p:extLst>
      <p:ext uri="{BB962C8B-B14F-4D97-AF65-F5344CB8AC3E}">
        <p14:creationId xmlns:p14="http://schemas.microsoft.com/office/powerpoint/2010/main" val="362305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5652-E0A8-480D-82C0-C5E64A34C98C}"/>
              </a:ext>
            </a:extLst>
          </p:cNvPr>
          <p:cNvSpPr>
            <a:spLocks noGrp="1"/>
          </p:cNvSpPr>
          <p:nvPr>
            <p:ph type="title" idx="4294967295"/>
          </p:nvPr>
        </p:nvSpPr>
        <p:spPr>
          <a:xfrm>
            <a:off x="1295400" y="577056"/>
            <a:ext cx="9601200" cy="1303337"/>
          </a:xfrm>
        </p:spPr>
        <p:txBody>
          <a:bodyPr/>
          <a:lstStyle/>
          <a:p>
            <a:r>
              <a:rPr lang="en-US" sz="2400" b="1" dirty="0">
                <a:effectLst/>
                <a:latin typeface="Times New Roman" panose="02020603050405020304" pitchFamily="18" charset="0"/>
                <a:ea typeface="Times New Roman" panose="02020603050405020304" pitchFamily="18" charset="0"/>
              </a:rPr>
              <a:t>2.   </a:t>
            </a:r>
            <a:r>
              <a:rPr lang="en-US" sz="2400" b="1" u="sng" dirty="0">
                <a:effectLst/>
                <a:latin typeface="Times New Roman" panose="02020603050405020304" pitchFamily="18" charset="0"/>
                <a:ea typeface="Times New Roman" panose="02020603050405020304" pitchFamily="18" charset="0"/>
              </a:rPr>
              <a:t>SCHEDULING ALGORITHM – SJF </a:t>
            </a:r>
            <a:r>
              <a:rPr lang="en-US" sz="2400" u="sng" dirty="0">
                <a:effectLst/>
                <a:latin typeface="Times New Roman" panose="02020603050405020304" pitchFamily="18" charset="0"/>
                <a:ea typeface="Times New Roman" panose="02020603050405020304" pitchFamily="18" charset="0"/>
              </a:rPr>
              <a:t>(Shortest Job First)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80316A5-BB9B-4F27-B8A5-E8F3C59BC8F1}"/>
              </a:ext>
            </a:extLst>
          </p:cNvPr>
          <p:cNvSpPr>
            <a:spLocks noGrp="1"/>
          </p:cNvSpPr>
          <p:nvPr>
            <p:ph idx="4294967295"/>
          </p:nvPr>
        </p:nvSpPr>
        <p:spPr>
          <a:xfrm>
            <a:off x="1295400" y="1148080"/>
            <a:ext cx="9601200" cy="5132864"/>
          </a:xfrm>
        </p:spPr>
        <p:txBody>
          <a:bodyPr>
            <a:normAutofit fontScale="92500"/>
          </a:bodyPr>
          <a:lstStyle/>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Shortest job first (SJF) or shortest job next, is a scheduling policy that selects the waiting process with the smallest execution time to execute next. SJF is a </a:t>
            </a:r>
            <a:r>
              <a:rPr lang="en-US" sz="2000" b="1" dirty="0">
                <a:effectLst/>
                <a:latin typeface="Times New Roman" panose="02020603050405020304" pitchFamily="18" charset="0"/>
                <a:ea typeface="Times New Roman" panose="02020603050405020304" pitchFamily="18" charset="0"/>
              </a:rPr>
              <a:t>non-preemptive</a:t>
            </a:r>
            <a:r>
              <a:rPr lang="en-US" sz="2000" dirty="0">
                <a:effectLst/>
                <a:latin typeface="Times New Roman" panose="02020603050405020304" pitchFamily="18" charset="0"/>
                <a:ea typeface="Times New Roman" panose="02020603050405020304" pitchFamily="18" charset="0"/>
              </a:rPr>
              <a:t> algorithm.</a:t>
            </a:r>
          </a:p>
          <a:p>
            <a:pPr marR="252095">
              <a:lnSpc>
                <a:spcPct val="115000"/>
              </a:lnSpc>
              <a:buFont typeface="Wingdings" panose="05000000000000000000" pitchFamily="2" charset="2"/>
              <a:buChar char="Ø"/>
            </a:pPr>
            <a:r>
              <a:rPr lang="en-US" sz="2000" b="1" u="sng" dirty="0">
                <a:effectLst/>
                <a:latin typeface="Times New Roman" panose="02020603050405020304" pitchFamily="18" charset="0"/>
                <a:ea typeface="Times New Roman" panose="02020603050405020304" pitchFamily="18" charset="0"/>
              </a:rPr>
              <a:t>Advantages -</a:t>
            </a:r>
            <a:endParaRPr lang="en-IN" sz="2000" dirty="0">
              <a:effectLst/>
              <a:latin typeface="Times New Roman" panose="02020603050405020304" pitchFamily="18" charset="0"/>
              <a:ea typeface="Times New Roman" panose="02020603050405020304" pitchFamily="18" charset="0"/>
            </a:endParaRPr>
          </a:p>
          <a:p>
            <a:pPr marR="252095" lvl="0">
              <a:lnSpc>
                <a:spcPct val="115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Shortest Job first has the advantage of having a minimum average waiting time among all scheduling algorithms.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It is a Greedy Algorithm.</a:t>
            </a:r>
          </a:p>
          <a:p>
            <a:pPr marR="252095">
              <a:lnSpc>
                <a:spcPct val="115000"/>
              </a:lnSpc>
              <a:buFont typeface="Wingdings" panose="05000000000000000000" pitchFamily="2" charset="2"/>
              <a:buChar char="Ø"/>
            </a:pPr>
            <a:r>
              <a:rPr lang="en-US" sz="2000" b="1" u="sng" dirty="0">
                <a:effectLst/>
                <a:latin typeface="Times New Roman" panose="02020603050405020304" pitchFamily="18" charset="0"/>
                <a:ea typeface="Times New Roman" panose="02020603050405020304" pitchFamily="18" charset="0"/>
              </a:rPr>
              <a:t>Disadvantages-</a:t>
            </a:r>
            <a:endParaRPr lang="en-IN" sz="2000" dirty="0">
              <a:effectLst/>
              <a:latin typeface="Times New Roman" panose="02020603050405020304" pitchFamily="18" charset="0"/>
              <a:ea typeface="Times New Roman" panose="02020603050405020304" pitchFamily="18" charset="0"/>
            </a:endParaRPr>
          </a:p>
          <a:p>
            <a:pPr marR="252095" lvl="0">
              <a:lnSpc>
                <a:spcPct val="115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It cannot be implemented practically since burst time of the  process cannot be known in advance. </a:t>
            </a:r>
            <a:endParaRPr lang="en-IN" sz="2000" dirty="0">
              <a:effectLst/>
              <a:latin typeface="Times New Roman" panose="02020603050405020304" pitchFamily="18" charset="0"/>
              <a:ea typeface="Times New Roman" panose="02020603050405020304" pitchFamily="18" charset="0"/>
            </a:endParaRPr>
          </a:p>
          <a:p>
            <a:pPr marR="252095" lvl="0">
              <a:lnSpc>
                <a:spcPct val="115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It leads to starvation for processes with larger burst time. </a:t>
            </a:r>
            <a:endParaRPr lang="en-IN" sz="2000" dirty="0">
              <a:effectLst/>
              <a:latin typeface="Times New Roman" panose="02020603050405020304" pitchFamily="18" charset="0"/>
              <a:ea typeface="Times New Roman" panose="02020603050405020304" pitchFamily="18" charset="0"/>
            </a:endParaRPr>
          </a:p>
          <a:p>
            <a:pPr marR="252095" lvl="0">
              <a:lnSpc>
                <a:spcPct val="115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Priorities cannot be set for the processes. </a:t>
            </a:r>
            <a:endParaRPr lang="en-IN" sz="2000" dirty="0">
              <a:effectLst/>
              <a:latin typeface="Times New Roman" panose="02020603050405020304" pitchFamily="18" charset="0"/>
              <a:ea typeface="Times New Roman" panose="02020603050405020304" pitchFamily="18" charset="0"/>
            </a:endParaRPr>
          </a:p>
          <a:p>
            <a:pPr marR="252095" lvl="0">
              <a:lnSpc>
                <a:spcPct val="115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Processes with larger burst time have poor response time.</a:t>
            </a:r>
            <a:endParaRPr lang="en-IN" sz="20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695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C443-9E69-418C-AF73-6BCF6DEB08CF}"/>
              </a:ext>
            </a:extLst>
          </p:cNvPr>
          <p:cNvSpPr>
            <a:spLocks noGrp="1"/>
          </p:cNvSpPr>
          <p:nvPr>
            <p:ph type="title" idx="4294967295"/>
          </p:nvPr>
        </p:nvSpPr>
        <p:spPr>
          <a:xfrm>
            <a:off x="1158240" y="586423"/>
            <a:ext cx="9601200" cy="1303337"/>
          </a:xfrm>
        </p:spPr>
        <p:txBody>
          <a:bodyPr/>
          <a:lstStyle/>
          <a:p>
            <a:r>
              <a:rPr lang="en-US" sz="2800" b="1" u="sng" dirty="0">
                <a:effectLst/>
                <a:latin typeface="Times New Roman" panose="02020603050405020304" pitchFamily="18" charset="0"/>
                <a:ea typeface="Times New Roman" panose="02020603050405020304" pitchFamily="18" charset="0"/>
              </a:rPr>
              <a:t>Algorithm- SJF</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296A8DBF-43AA-4E8B-AC1D-57F8463C009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13840" y="1280161"/>
            <a:ext cx="9164320" cy="4815840"/>
          </a:xfrm>
        </p:spPr>
      </p:pic>
    </p:spTree>
    <p:extLst>
      <p:ext uri="{BB962C8B-B14F-4D97-AF65-F5344CB8AC3E}">
        <p14:creationId xmlns:p14="http://schemas.microsoft.com/office/powerpoint/2010/main" val="414531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FA735A4-530E-4B3B-B204-D27FED0A7C0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36040" y="839640"/>
            <a:ext cx="9519920" cy="5256359"/>
          </a:xfrm>
        </p:spPr>
      </p:pic>
    </p:spTree>
    <p:extLst>
      <p:ext uri="{BB962C8B-B14F-4D97-AF65-F5344CB8AC3E}">
        <p14:creationId xmlns:p14="http://schemas.microsoft.com/office/powerpoint/2010/main" val="37783755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103</TotalTime>
  <Words>293</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Garamond</vt:lpstr>
      <vt:lpstr>Times New Roman</vt:lpstr>
      <vt:lpstr>Wingdings</vt:lpstr>
      <vt:lpstr>Organic</vt:lpstr>
      <vt:lpstr>OS PROJECT</vt:lpstr>
      <vt:lpstr>1. PAGE REPLACEMENT ALGORITHM - FIFO (First In, First Out)</vt:lpstr>
      <vt:lpstr>Algorithm – FIFO </vt:lpstr>
      <vt:lpstr>Program - </vt:lpstr>
      <vt:lpstr>PowerPoint Presentation</vt:lpstr>
      <vt:lpstr>Output – </vt:lpstr>
      <vt:lpstr>2.   SCHEDULING ALGORITHM – SJF (Shortest Job First) </vt:lpstr>
      <vt:lpstr>Algorithm- SJF </vt:lpstr>
      <vt:lpstr>PowerPoint Presentation</vt:lpstr>
      <vt:lpstr>Program – </vt:lpstr>
      <vt:lpstr>PowerPoint Presentation</vt:lpstr>
      <vt:lpstr>PowerPoint Presentation</vt:lpstr>
      <vt:lpstr>PowerPoint Presentation</vt:lpstr>
      <vt:lpstr>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PROJECT</dc:title>
  <dc:creator>Anup Siddu</dc:creator>
  <cp:lastModifiedBy>Anup Siddu</cp:lastModifiedBy>
  <cp:revision>1</cp:revision>
  <dcterms:created xsi:type="dcterms:W3CDTF">2021-12-31T14:14:52Z</dcterms:created>
  <dcterms:modified xsi:type="dcterms:W3CDTF">2021-12-31T16:13:12Z</dcterms:modified>
</cp:coreProperties>
</file>