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La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ca5751ebd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2ca5751ebd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ca5751ebd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2ca5751ebd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ca5751ebd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2ca5751ebd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ca5751ebd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2ca5751ebd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a5751ebd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2ca5751ebd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ca5751ebd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2ca5751ebd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ca5751ebd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2ca5751ebd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ca5751ebd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2ca5751ebd_2_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ca5751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2ca5751eb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ca5751ebd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2ca5751ebd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d63e93ff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d63e93ff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a5751ebd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2ca5751ebd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a5751ebd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2ca5751ebd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d59bbf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2d59bbf1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d59bbf13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2d59bbf13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d59bbf13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2d59bbf130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59bbf13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59bbf13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5" name="Google Shape;6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1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71" name="Google Shape;71;p1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72" name="Google Shape;7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www.kaggle.com/datasets/ammaraahmad/immigration-to-canada" TargetMode="External"/><Relationship Id="rId4" Type="http://schemas.openxmlformats.org/officeDocument/2006/relationships/hyperlink" Target="https://www.macrotrends.net/countries/CAN/canada/population" TargetMode="External"/><Relationship Id="rId5" Type="http://schemas.openxmlformats.org/officeDocument/2006/relationships/hyperlink" Target="https://www150.statcan.gc.ca/t1/tbl1/en/tv.action?pid=1110001201" TargetMode="External"/><Relationship Id="rId6" Type="http://schemas.openxmlformats.org/officeDocument/2006/relationships/hyperlink" Target="https://open.canada.ca/data/en/dataset/1146388b-a150-4e70-98ec-eb40cb9083c8" TargetMode="External"/><Relationship Id="rId7" Type="http://schemas.openxmlformats.org/officeDocument/2006/relationships/hyperlink" Target="https://open.canada.ca/data/en/dataset/1146388b-a150-4e70-98ec-eb40cb9083c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www.statista.com/statistics/587661/average-house-prices-canada-by-province/" TargetMode="External"/><Relationship Id="rId4" Type="http://schemas.openxmlformats.org/officeDocument/2006/relationships/hyperlink" Target="https://www150.statcan.gc.ca/n1/daily-quotidien/220921/cg-b002-eng.htm" TargetMode="External"/><Relationship Id="rId5" Type="http://schemas.openxmlformats.org/officeDocument/2006/relationships/hyperlink" Target="https://www150.statcan.gc.ca/n1/daily-quotidien/220921/cg-b002-eng.htm" TargetMode="External"/><Relationship Id="rId6" Type="http://schemas.openxmlformats.org/officeDocument/2006/relationships/hyperlink" Target="https://www150.statcan.gc.ca/n1/daily-quotidien/220921/cg-b002-eng.htm" TargetMode="External"/><Relationship Id="rId7" Type="http://schemas.openxmlformats.org/officeDocument/2006/relationships/hyperlink" Target="https://www150.statcan.gc.ca/n1/daily-quotidien/220921/cg-b002-eng.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www.statista.com/statistics/587661/average-house-prices-canada-by-provi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hyperlink" Target="https://www150.statcan.gc.ca/n1/daily-quotidien/220921/cg-b002-eng.htm" TargetMode="External"/><Relationship Id="rId6" Type="http://schemas.openxmlformats.org/officeDocument/2006/relationships/hyperlink" Target="https://www150.statcan.gc.ca/n1/daily-quotidien/220921/cg-b002-eng.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ctrTitle"/>
          </p:nvPr>
        </p:nvSpPr>
        <p:spPr>
          <a:xfrm>
            <a:off x="1004150" y="1751764"/>
            <a:ext cx="7136700" cy="10224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3333"/>
              <a:buFont typeface="Calibri"/>
              <a:buNone/>
            </a:pPr>
            <a:r>
              <a:rPr lang="en"/>
              <a:t>Demographics and its effects on the Canadian rental market</a:t>
            </a:r>
            <a:endParaRPr/>
          </a:p>
        </p:txBody>
      </p:sp>
      <p:sp>
        <p:nvSpPr>
          <p:cNvPr id="80" name="Google Shape;80;p15"/>
          <p:cNvSpPr txBox="1"/>
          <p:nvPr>
            <p:ph idx="1" type="subTitle"/>
          </p:nvPr>
        </p:nvSpPr>
        <p:spPr>
          <a:xfrm>
            <a:off x="2137225" y="2850039"/>
            <a:ext cx="4870500" cy="792600"/>
          </a:xfrm>
          <a:prstGeom prst="rect">
            <a:avLst/>
          </a:prstGeom>
          <a:noFill/>
          <a:ln>
            <a:noFill/>
          </a:ln>
        </p:spPr>
        <p:txBody>
          <a:bodyPr anchorCtr="0" anchor="t" bIns="34275" lIns="68575" spcFirstLastPara="1" rIns="68575" wrap="square" tIns="34275">
            <a:normAutofit fontScale="40000" lnSpcReduction="20000"/>
          </a:bodyPr>
          <a:lstStyle/>
          <a:p>
            <a:pPr indent="0" lvl="0" marL="0" rtl="0" algn="ctr">
              <a:lnSpc>
                <a:spcPct val="90000"/>
              </a:lnSpc>
              <a:spcBef>
                <a:spcPts val="0"/>
              </a:spcBef>
              <a:spcAft>
                <a:spcPts val="0"/>
              </a:spcAft>
              <a:buClr>
                <a:schemeClr val="dk1"/>
              </a:buClr>
              <a:buSzPct val="75000"/>
              <a:buNone/>
            </a:pPr>
            <a:r>
              <a:rPr lang="en"/>
              <a:t>Project 1</a:t>
            </a:r>
            <a:endParaRPr/>
          </a:p>
          <a:p>
            <a:pPr indent="0" lvl="0" marL="0" rtl="0" algn="ctr">
              <a:lnSpc>
                <a:spcPct val="90000"/>
              </a:lnSpc>
              <a:spcBef>
                <a:spcPts val="800"/>
              </a:spcBef>
              <a:spcAft>
                <a:spcPts val="0"/>
              </a:spcAft>
              <a:buClr>
                <a:schemeClr val="dk1"/>
              </a:buClr>
              <a:buSzPct val="75000"/>
              <a:buNone/>
            </a:pPr>
            <a:r>
              <a:t/>
            </a:r>
            <a:endParaRPr/>
          </a:p>
          <a:p>
            <a:pPr indent="0" lvl="0" marL="0" rtl="0" algn="ctr">
              <a:lnSpc>
                <a:spcPct val="90000"/>
              </a:lnSpc>
              <a:spcBef>
                <a:spcPts val="800"/>
              </a:spcBef>
              <a:spcAft>
                <a:spcPts val="0"/>
              </a:spcAft>
              <a:buClr>
                <a:schemeClr val="dk1"/>
              </a:buClr>
              <a:buSzPct val="75000"/>
              <a:buNone/>
            </a:pPr>
            <a:r>
              <a:rPr lang="en"/>
              <a:t>Submitted by:</a:t>
            </a:r>
            <a:endParaRPr/>
          </a:p>
          <a:p>
            <a:pPr indent="0" lvl="0" marL="0" rtl="0" algn="ctr">
              <a:lnSpc>
                <a:spcPct val="90000"/>
              </a:lnSpc>
              <a:spcBef>
                <a:spcPts val="800"/>
              </a:spcBef>
              <a:spcAft>
                <a:spcPts val="0"/>
              </a:spcAft>
              <a:buClr>
                <a:schemeClr val="dk1"/>
              </a:buClr>
              <a:buSzPct val="75000"/>
              <a:buNone/>
            </a:pPr>
            <a:r>
              <a:rPr lang="en"/>
              <a:t>Evan Hollinshead, Ankit Mukherjee, Eleshia Hall, Ricky Zhou, Abdullah Ar Rafi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Immigration</a:t>
            </a:r>
            <a:endParaRPr b="1"/>
          </a:p>
        </p:txBody>
      </p:sp>
      <p:sp>
        <p:nvSpPr>
          <p:cNvPr id="142" name="Google Shape;142;p2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b="1" lang="en"/>
              <a:t>Question: </a:t>
            </a:r>
            <a:r>
              <a:rPr b="0" i="0" lang="en">
                <a:solidFill>
                  <a:srgbClr val="1D1C1D"/>
                </a:solidFill>
                <a:latin typeface="Lato"/>
                <a:ea typeface="Lato"/>
                <a:cs typeface="Lato"/>
                <a:sym typeface="Lato"/>
              </a:rPr>
              <a:t>How has immigration affected renting factors? Are immigrants renting more or purchasing homes?</a:t>
            </a:r>
            <a:endParaRPr b="1"/>
          </a:p>
          <a:p>
            <a:pPr indent="0" lvl="0" marL="0" rtl="0" algn="l">
              <a:lnSpc>
                <a:spcPct val="90000"/>
              </a:lnSpc>
              <a:spcBef>
                <a:spcPts val="800"/>
              </a:spcBef>
              <a:spcAft>
                <a:spcPts val="0"/>
              </a:spcAft>
              <a:buClr>
                <a:schemeClr val="dk1"/>
              </a:buClr>
              <a:buSzPts val="2100"/>
              <a:buNone/>
            </a:pPr>
            <a:r>
              <a:t/>
            </a:r>
            <a:endParaRPr>
              <a:solidFill>
                <a:srgbClr val="1D1C1D"/>
              </a:solidFill>
              <a:latin typeface="Lato"/>
              <a:ea typeface="Lato"/>
              <a:cs typeface="Lato"/>
              <a:sym typeface="Lato"/>
            </a:endParaRPr>
          </a:p>
          <a:p>
            <a:pPr indent="0" lvl="0" marL="0" rtl="0" algn="l">
              <a:lnSpc>
                <a:spcPct val="90000"/>
              </a:lnSpc>
              <a:spcBef>
                <a:spcPts val="800"/>
              </a:spcBef>
              <a:spcAft>
                <a:spcPts val="0"/>
              </a:spcAft>
              <a:buClr>
                <a:srgbClr val="1D1C1D"/>
              </a:buClr>
              <a:buSzPts val="2100"/>
              <a:buNone/>
            </a:pPr>
            <a:r>
              <a:rPr b="1" lang="en">
                <a:solidFill>
                  <a:srgbClr val="1D1C1D"/>
                </a:solidFill>
                <a:latin typeface="Lato"/>
                <a:ea typeface="Lato"/>
                <a:cs typeface="Lato"/>
                <a:sym typeface="Lato"/>
              </a:rPr>
              <a:t>Response:</a:t>
            </a:r>
            <a:endParaRPr/>
          </a:p>
          <a:p>
            <a:pPr indent="-171450" lvl="0" marL="177800" rtl="0" algn="l">
              <a:lnSpc>
                <a:spcPct val="90000"/>
              </a:lnSpc>
              <a:spcBef>
                <a:spcPts val="800"/>
              </a:spcBef>
              <a:spcAft>
                <a:spcPts val="0"/>
              </a:spcAft>
              <a:buClr>
                <a:srgbClr val="1D1C1D"/>
              </a:buClr>
              <a:buSzPts val="2100"/>
              <a:buFont typeface="Lato"/>
              <a:buChar char="-"/>
            </a:pPr>
            <a:r>
              <a:rPr lang="en">
                <a:solidFill>
                  <a:srgbClr val="1D1C1D"/>
                </a:solidFill>
                <a:latin typeface="Lato"/>
                <a:ea typeface="Lato"/>
                <a:cs typeface="Lato"/>
                <a:sym typeface="Lato"/>
              </a:rPr>
              <a:t>Most people immigrate from Europe and Asia</a:t>
            </a:r>
            <a:endParaRPr/>
          </a:p>
          <a:p>
            <a:pPr indent="-171450" lvl="0" marL="177800" rtl="0" algn="l">
              <a:lnSpc>
                <a:spcPct val="90000"/>
              </a:lnSpc>
              <a:spcBef>
                <a:spcPts val="800"/>
              </a:spcBef>
              <a:spcAft>
                <a:spcPts val="0"/>
              </a:spcAft>
              <a:buClr>
                <a:srgbClr val="1D1C1D"/>
              </a:buClr>
              <a:buSzPts val="2100"/>
              <a:buFont typeface="Lato"/>
              <a:buChar char="-"/>
            </a:pPr>
            <a:r>
              <a:rPr lang="en">
                <a:solidFill>
                  <a:srgbClr val="1D1C1D"/>
                </a:solidFill>
                <a:latin typeface="Lato"/>
                <a:ea typeface="Lato"/>
                <a:cs typeface="Lato"/>
                <a:sym typeface="Lato"/>
              </a:rPr>
              <a:t>Most immigrants are renting</a:t>
            </a:r>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Immigration - Analysis</a:t>
            </a:r>
            <a:endParaRPr b="1"/>
          </a:p>
        </p:txBody>
      </p:sp>
      <p:pic>
        <p:nvPicPr>
          <p:cNvPr id="148" name="Google Shape;148;p25"/>
          <p:cNvPicPr preferRelativeResize="0"/>
          <p:nvPr/>
        </p:nvPicPr>
        <p:blipFill rotWithShape="1">
          <a:blip r:embed="rId3">
            <a:alphaModFix/>
          </a:blip>
          <a:srcRect b="0" l="0" r="0" t="0"/>
          <a:stretch/>
        </p:blipFill>
        <p:spPr>
          <a:xfrm>
            <a:off x="923925" y="1081698"/>
            <a:ext cx="7296150" cy="37879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Family Structure</a:t>
            </a:r>
            <a:endParaRPr b="1"/>
          </a:p>
        </p:txBody>
      </p:sp>
      <p:sp>
        <p:nvSpPr>
          <p:cNvPr id="154" name="Google Shape;154;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None/>
            </a:pPr>
            <a:r>
              <a:rPr b="1" lang="en"/>
              <a:t>Question: </a:t>
            </a:r>
            <a:r>
              <a:rPr lang="en"/>
              <a:t>Who is renting, and does divorce impact renting in Canada?</a:t>
            </a:r>
            <a:endParaRPr/>
          </a:p>
          <a:p>
            <a:pPr indent="0" lvl="0" marL="177800" marR="0" rtl="0" algn="l">
              <a:lnSpc>
                <a:spcPct val="90000"/>
              </a:lnSpc>
              <a:spcBef>
                <a:spcPts val="800"/>
              </a:spcBef>
              <a:spcAft>
                <a:spcPts val="0"/>
              </a:spcAft>
              <a:buNone/>
            </a:pPr>
            <a:r>
              <a:t/>
            </a:r>
            <a:endParaRPr/>
          </a:p>
          <a:p>
            <a:pPr indent="0" lvl="0" marL="0" rtl="0" algn="l">
              <a:lnSpc>
                <a:spcPct val="90000"/>
              </a:lnSpc>
              <a:spcBef>
                <a:spcPts val="800"/>
              </a:spcBef>
              <a:spcAft>
                <a:spcPts val="0"/>
              </a:spcAft>
              <a:buClr>
                <a:schemeClr val="dk1"/>
              </a:buClr>
              <a:buSzPts val="2100"/>
              <a:buNone/>
            </a:pPr>
            <a:r>
              <a:rPr b="1" lang="en"/>
              <a:t>Response:</a:t>
            </a:r>
            <a:endParaRPr/>
          </a:p>
          <a:p>
            <a:pPr indent="-171450" lvl="0" marL="177800" rtl="0" algn="l">
              <a:lnSpc>
                <a:spcPct val="90000"/>
              </a:lnSpc>
              <a:spcBef>
                <a:spcPts val="800"/>
              </a:spcBef>
              <a:spcAft>
                <a:spcPts val="0"/>
              </a:spcAft>
              <a:buClr>
                <a:schemeClr val="dk1"/>
              </a:buClr>
              <a:buSzPts val="2100"/>
              <a:buFont typeface="Calibri"/>
              <a:buChar char="-"/>
            </a:pPr>
            <a:r>
              <a:rPr lang="en"/>
              <a:t>Families with one earner seem to be the ones that are more likely to rent</a:t>
            </a:r>
            <a:endParaRPr/>
          </a:p>
          <a:p>
            <a:pPr indent="-171450" lvl="0" marL="177800" rtl="0" algn="l">
              <a:lnSpc>
                <a:spcPct val="90000"/>
              </a:lnSpc>
              <a:spcBef>
                <a:spcPts val="800"/>
              </a:spcBef>
              <a:spcAft>
                <a:spcPts val="0"/>
              </a:spcAft>
              <a:buClr>
                <a:schemeClr val="dk1"/>
              </a:buClr>
              <a:buSzPts val="2100"/>
              <a:buFont typeface="Calibri"/>
              <a:buChar char="-"/>
            </a:pPr>
            <a:r>
              <a:rPr lang="en"/>
              <a:t>Divorce on average has been on a steady increase, meaning more people in need to rent</a:t>
            </a:r>
            <a:endParaRPr/>
          </a:p>
          <a:p>
            <a:pPr indent="-38100" lvl="0" marL="177800" rtl="0" algn="l">
              <a:lnSpc>
                <a:spcPct val="90000"/>
              </a:lnSpc>
              <a:spcBef>
                <a:spcPts val="800"/>
              </a:spcBef>
              <a:spcAft>
                <a:spcPts val="1200"/>
              </a:spcAft>
              <a:buClr>
                <a:schemeClr val="dk1"/>
              </a:buClr>
              <a:buSzPts val="2100"/>
              <a:buFont typeface="Calibri"/>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Family Structure - Analysis</a:t>
            </a:r>
            <a:endParaRPr b="1"/>
          </a:p>
        </p:txBody>
      </p:sp>
      <p:pic>
        <p:nvPicPr>
          <p:cNvPr id="160" name="Google Shape;160;p27"/>
          <p:cNvPicPr preferRelativeResize="0"/>
          <p:nvPr/>
        </p:nvPicPr>
        <p:blipFill>
          <a:blip r:embed="rId3">
            <a:alphaModFix/>
          </a:blip>
          <a:stretch>
            <a:fillRect/>
          </a:stretch>
        </p:blipFill>
        <p:spPr>
          <a:xfrm>
            <a:off x="262075" y="1063974"/>
            <a:ext cx="3956200" cy="3096750"/>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2000" y="1126198"/>
            <a:ext cx="3592550" cy="28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Family Structure - Analysis</a:t>
            </a:r>
            <a:endParaRPr b="1"/>
          </a:p>
        </p:txBody>
      </p:sp>
      <p:pic>
        <p:nvPicPr>
          <p:cNvPr id="167" name="Google Shape;167;p28"/>
          <p:cNvPicPr preferRelativeResize="0"/>
          <p:nvPr/>
        </p:nvPicPr>
        <p:blipFill>
          <a:blip r:embed="rId3">
            <a:alphaModFix/>
          </a:blip>
          <a:stretch>
            <a:fillRect/>
          </a:stretch>
        </p:blipFill>
        <p:spPr>
          <a:xfrm>
            <a:off x="152400" y="1420425"/>
            <a:ext cx="2740224" cy="2172000"/>
          </a:xfrm>
          <a:prstGeom prst="rect">
            <a:avLst/>
          </a:prstGeom>
          <a:noFill/>
          <a:ln>
            <a:noFill/>
          </a:ln>
        </p:spPr>
      </p:pic>
      <p:pic>
        <p:nvPicPr>
          <p:cNvPr id="168" name="Google Shape;168;p28"/>
          <p:cNvPicPr preferRelativeResize="0"/>
          <p:nvPr/>
        </p:nvPicPr>
        <p:blipFill>
          <a:blip r:embed="rId4">
            <a:alphaModFix/>
          </a:blip>
          <a:stretch>
            <a:fillRect/>
          </a:stretch>
        </p:blipFill>
        <p:spPr>
          <a:xfrm>
            <a:off x="2892625" y="1429377"/>
            <a:ext cx="2882475" cy="2284750"/>
          </a:xfrm>
          <a:prstGeom prst="rect">
            <a:avLst/>
          </a:prstGeom>
          <a:noFill/>
          <a:ln>
            <a:noFill/>
          </a:ln>
        </p:spPr>
      </p:pic>
      <p:pic>
        <p:nvPicPr>
          <p:cNvPr id="169" name="Google Shape;169;p28"/>
          <p:cNvPicPr preferRelativeResize="0"/>
          <p:nvPr/>
        </p:nvPicPr>
        <p:blipFill>
          <a:blip r:embed="rId5">
            <a:alphaModFix/>
          </a:blip>
          <a:stretch>
            <a:fillRect/>
          </a:stretch>
        </p:blipFill>
        <p:spPr>
          <a:xfrm>
            <a:off x="5718325" y="1502701"/>
            <a:ext cx="2843050" cy="225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Summary</a:t>
            </a:r>
            <a:endParaRPr/>
          </a:p>
        </p:txBody>
      </p:sp>
      <p:sp>
        <p:nvSpPr>
          <p:cNvPr id="175" name="Google Shape;175;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a:t>Remember our question…</a:t>
            </a:r>
            <a:endParaRPr/>
          </a:p>
          <a:p>
            <a:pPr indent="0" lvl="0" marL="0" rtl="0" algn="l">
              <a:lnSpc>
                <a:spcPct val="90000"/>
              </a:lnSpc>
              <a:spcBef>
                <a:spcPts val="800"/>
              </a:spcBef>
              <a:spcAft>
                <a:spcPts val="0"/>
              </a:spcAft>
              <a:buClr>
                <a:srgbClr val="1D1C1D"/>
              </a:buClr>
              <a:buSzPts val="2100"/>
              <a:buNone/>
            </a:pPr>
            <a:r>
              <a:rPr b="1" i="1" lang="en">
                <a:solidFill>
                  <a:srgbClr val="1D1C1D"/>
                </a:solidFill>
                <a:latin typeface="Lato"/>
                <a:ea typeface="Lato"/>
                <a:cs typeface="Lato"/>
                <a:sym typeface="Lato"/>
              </a:rPr>
              <a:t>Is there a linear relationship between population and renting in Ontario in the last 30 years (1991-2021)?</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rPr lang="en"/>
              <a:t>With all of our data, we can summarize:</a:t>
            </a:r>
            <a:endParaRPr/>
          </a:p>
          <a:p>
            <a:pPr indent="-292100" lvl="0" marL="457200" rtl="0" algn="l">
              <a:lnSpc>
                <a:spcPct val="90000"/>
              </a:lnSpc>
              <a:spcBef>
                <a:spcPts val="1200"/>
              </a:spcBef>
              <a:spcAft>
                <a:spcPts val="0"/>
              </a:spcAft>
              <a:buSzPts val="1000"/>
              <a:buChar char="●"/>
            </a:pPr>
            <a:r>
              <a:rPr lang="en" sz="1400"/>
              <a:t>Declining Birth rates inverse relationship to renting</a:t>
            </a:r>
            <a:endParaRPr sz="1400"/>
          </a:p>
          <a:p>
            <a:pPr indent="-292100" lvl="0" marL="457200" rtl="0" algn="l">
              <a:lnSpc>
                <a:spcPct val="90000"/>
              </a:lnSpc>
              <a:spcBef>
                <a:spcPts val="0"/>
              </a:spcBef>
              <a:spcAft>
                <a:spcPts val="0"/>
              </a:spcAft>
              <a:buSzPts val="1000"/>
              <a:buChar char="●"/>
            </a:pPr>
            <a:r>
              <a:rPr lang="en" sz="1400"/>
              <a:t>Homeownership has been </a:t>
            </a:r>
            <a:r>
              <a:rPr lang="en" sz="1400"/>
              <a:t>declining</a:t>
            </a:r>
            <a:r>
              <a:rPr lang="en" sz="1400"/>
              <a:t>, renting is increasingly more </a:t>
            </a:r>
            <a:r>
              <a:rPr lang="en" sz="1400"/>
              <a:t>affordable</a:t>
            </a:r>
            <a:r>
              <a:rPr lang="en" sz="1400"/>
              <a:t> in </a:t>
            </a:r>
            <a:r>
              <a:rPr lang="en" sz="1400"/>
              <a:t>comparison</a:t>
            </a:r>
            <a:endParaRPr sz="1400"/>
          </a:p>
          <a:p>
            <a:pPr indent="-317500" lvl="0" marL="457200" rtl="0" algn="l">
              <a:lnSpc>
                <a:spcPct val="90000"/>
              </a:lnSpc>
              <a:spcBef>
                <a:spcPts val="0"/>
              </a:spcBef>
              <a:spcAft>
                <a:spcPts val="0"/>
              </a:spcAft>
              <a:buSzPts val="1400"/>
              <a:buChar char="●"/>
            </a:pPr>
            <a:r>
              <a:rPr lang="en" sz="1400"/>
              <a:t>Despite declining birth rates, population growth has been stabilized through immigration. </a:t>
            </a:r>
            <a:endParaRPr sz="1400"/>
          </a:p>
          <a:p>
            <a:pPr indent="-317500" lvl="0" marL="457200" rtl="0" algn="l">
              <a:lnSpc>
                <a:spcPct val="90000"/>
              </a:lnSpc>
              <a:spcBef>
                <a:spcPts val="0"/>
              </a:spcBef>
              <a:spcAft>
                <a:spcPts val="0"/>
              </a:spcAft>
              <a:buSzPts val="1400"/>
              <a:buChar char="●"/>
            </a:pPr>
            <a:r>
              <a:rPr lang="en" sz="1400"/>
              <a:t>The composition of family structure does not show any effects on the ability to rent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References</a:t>
            </a:r>
            <a:endParaRPr/>
          </a:p>
        </p:txBody>
      </p:sp>
      <p:sp>
        <p:nvSpPr>
          <p:cNvPr id="181" name="Google Shape;181;p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Ahmad, A. (2020). Immigration to Canada [Data set]. Kaggle. </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0"/>
              </a:spcAft>
              <a:buNone/>
            </a:pPr>
            <a:r>
              <a:rPr lang="en" sz="1100" u="sng">
                <a:solidFill>
                  <a:schemeClr val="hlink"/>
                </a:solidFill>
                <a:latin typeface="Arial"/>
                <a:ea typeface="Arial"/>
                <a:cs typeface="Arial"/>
                <a:sym typeface="Arial"/>
                <a:hlinkClick r:id="rId3"/>
              </a:rPr>
              <a:t>https://www.kaggle.com/datasets/ammaraahmad/immigration-to-canada</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Macrotrends. (n.d.). Canada population 1950-2022. Retrieved April 12, 2023, from </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0"/>
              </a:spcAft>
              <a:buNone/>
            </a:pPr>
            <a:r>
              <a:rPr lang="en" sz="1100" u="sng">
                <a:solidFill>
                  <a:schemeClr val="hlink"/>
                </a:solidFill>
                <a:latin typeface="Arial"/>
                <a:ea typeface="Arial"/>
                <a:cs typeface="Arial"/>
                <a:sym typeface="Arial"/>
                <a:hlinkClick r:id="rId4"/>
              </a:rPr>
              <a:t>https://www.macrotrends.net/countries/CAN/canada/population</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Statistics Canada. (2022). Table 11-10-0012-01 Population estimates on July 1st, by age and </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0"/>
              </a:spcAft>
              <a:buNone/>
            </a:pPr>
            <a:r>
              <a:rPr lang="en" sz="1100">
                <a:solidFill>
                  <a:srgbClr val="000000"/>
                </a:solidFill>
                <a:latin typeface="Arial"/>
                <a:ea typeface="Arial"/>
                <a:cs typeface="Arial"/>
                <a:sym typeface="Arial"/>
              </a:rPr>
              <a:t>Sex. Retrieved April 3, 2023, from</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0"/>
              </a:spcAft>
              <a:buNone/>
            </a:pPr>
            <a:r>
              <a:rPr lang="en" sz="1100" u="sng">
                <a:solidFill>
                  <a:srgbClr val="1155CC"/>
                </a:solidFill>
                <a:latin typeface="Arial"/>
                <a:ea typeface="Arial"/>
                <a:cs typeface="Arial"/>
                <a:sym typeface="Arial"/>
                <a:hlinkClick r:id="rId5">
                  <a:extLst>
                    <a:ext uri="{A12FA001-AC4F-418D-AE19-62706E023703}">
                      <ahyp:hlinkClr val="tx"/>
                    </a:ext>
                  </a:extLst>
                </a:hlinkClick>
              </a:rPr>
              <a:t>https://www150.statcan.gc.ca/t1/tbl1/en/tv.action?pid=1110001201</a:t>
            </a:r>
            <a:endParaRPr sz="1100" u="sng">
              <a:solidFill>
                <a:srgbClr val="1155CC"/>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Statistics Canada. (2021). Residential property price index (RPPI), property type: rental apartments,</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Canada, monthly (1146388B). Open Government Portal of Canada.</a:t>
            </a:r>
            <a:r>
              <a:rPr lang="en" sz="1100">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sz="1100" u="sng">
                <a:solidFill>
                  <a:srgbClr val="1155CC"/>
                </a:solidFill>
                <a:latin typeface="Arial"/>
                <a:ea typeface="Arial"/>
                <a:cs typeface="Arial"/>
                <a:sym typeface="Arial"/>
                <a:hlinkClick r:id="rId7">
                  <a:extLst>
                    <a:ext uri="{A12FA001-AC4F-418D-AE19-62706E023703}">
                      <ahyp:hlinkClr val="tx"/>
                    </a:ext>
                  </a:extLst>
                </a:hlinkClick>
              </a:rPr>
              <a:t>https://open.canada.ca/data/en/dataset/1146388b-a150-4e70-98ec-eb40cb9083c8</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References continued</a:t>
            </a:r>
            <a:endParaRPr/>
          </a:p>
        </p:txBody>
      </p:sp>
      <p:sp>
        <p:nvSpPr>
          <p:cNvPr id="187" name="Google Shape;187;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Statista. (2021). Average house prices in Canada as of March 2021, by province (in Canadian</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0"/>
              </a:spcAft>
              <a:buNone/>
            </a:pPr>
            <a:r>
              <a:rPr lang="en" sz="1100">
                <a:solidFill>
                  <a:srgbClr val="000000"/>
                </a:solidFill>
                <a:latin typeface="Arial"/>
                <a:ea typeface="Arial"/>
                <a:cs typeface="Arial"/>
                <a:sym typeface="Arial"/>
              </a:rPr>
              <a:t>dollars) [Graph]. In Statista. Retrieved April 12, 2023, From</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0"/>
              </a:spcAft>
              <a:buNone/>
            </a:pPr>
            <a:r>
              <a:rPr lang="en" sz="1100" u="sng">
                <a:solidFill>
                  <a:srgbClr val="1155CC"/>
                </a:solidFill>
                <a:latin typeface="Arial"/>
                <a:ea typeface="Arial"/>
                <a:cs typeface="Arial"/>
                <a:sym typeface="Arial"/>
                <a:hlinkClick r:id="rId3">
                  <a:extLst>
                    <a:ext uri="{A12FA001-AC4F-418D-AE19-62706E023703}">
                      <ahyp:hlinkClr val="tx"/>
                    </a:ext>
                  </a:extLst>
                </a:hlinkClick>
              </a:rPr>
              <a:t>https://www.statista.com/statistics/587661/average-house-prices-canada-by-province/</a:t>
            </a:r>
            <a:endParaRPr sz="1100" u="sng">
              <a:solidFill>
                <a:srgbClr val="1155CC"/>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Statistics Canada. (2022, September 21). Chart 2: Homeownership rates, by age group, 1991 to 2021.</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lang="en" sz="1100">
                <a:solidFill>
                  <a:srgbClr val="000000"/>
                </a:solidFill>
                <a:latin typeface="Arial"/>
                <a:ea typeface="Arial"/>
                <a:cs typeface="Arial"/>
                <a:sym typeface="Arial"/>
              </a:rPr>
              <a:t>[Graph]. In The Daily.</a:t>
            </a:r>
            <a:r>
              <a:rPr lang="en" sz="1100">
                <a:solidFill>
                  <a:srgbClr val="000000"/>
                </a:solidFill>
                <a:uFill>
                  <a:noFill/>
                </a:uFill>
                <a:latin typeface="Arial"/>
                <a:ea typeface="Arial"/>
                <a:cs typeface="Arial"/>
                <a:sym typeface="Arial"/>
                <a:hlinkClick r:id="rId4">
                  <a:extLst>
                    <a:ext uri="{A12FA001-AC4F-418D-AE19-62706E023703}">
                      <ahyp:hlinkClr val="tx"/>
                    </a:ext>
                  </a:extLst>
                </a:hlinkClick>
              </a:rPr>
              <a:t> </a:t>
            </a:r>
            <a:r>
              <a:rPr lang="en" sz="1100" u="sng">
                <a:solidFill>
                  <a:srgbClr val="1155CC"/>
                </a:solidFill>
                <a:latin typeface="Arial"/>
                <a:ea typeface="Arial"/>
                <a:cs typeface="Arial"/>
                <a:sym typeface="Arial"/>
                <a:hlinkClick r:id="rId5">
                  <a:extLst>
                    <a:ext uri="{A12FA001-AC4F-418D-AE19-62706E023703}">
                      <ahyp:hlinkClr val="tx"/>
                    </a:ext>
                  </a:extLst>
                </a:hlinkClick>
              </a:rPr>
              <a:t>https://www150.statcan.gc.ca/n1/daily-quotidien/220921/cg-b002-eng.htm</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Statistics Canada. (2022, September 21). Chart 2: Homeownership rates, by age group, 1991 to 2021.</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rPr lang="en" sz="1100">
                <a:solidFill>
                  <a:srgbClr val="000000"/>
                </a:solidFill>
                <a:latin typeface="Arial"/>
                <a:ea typeface="Arial"/>
                <a:cs typeface="Arial"/>
                <a:sym typeface="Arial"/>
              </a:rPr>
              <a:t>[Graph]. In The Daily.</a:t>
            </a:r>
            <a:r>
              <a:rPr lang="en" sz="1100">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sz="1100" u="sng">
                <a:solidFill>
                  <a:srgbClr val="1155CC"/>
                </a:solidFill>
                <a:latin typeface="Arial"/>
                <a:ea typeface="Arial"/>
                <a:cs typeface="Arial"/>
                <a:sym typeface="Arial"/>
                <a:hlinkClick r:id="rId7">
                  <a:extLst>
                    <a:ext uri="{A12FA001-AC4F-418D-AE19-62706E023703}">
                      <ahyp:hlinkClr val="tx"/>
                    </a:ext>
                  </a:extLst>
                </a:hlinkClick>
              </a:rPr>
              <a:t>https://www150.statcan.gc.ca/n1/daily-quotidien/220921/cg-b002-eng.htm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Main Question</a:t>
            </a:r>
            <a:endParaRPr/>
          </a:p>
        </p:txBody>
      </p:sp>
      <p:sp>
        <p:nvSpPr>
          <p:cNvPr id="86" name="Google Shape;86;p16"/>
          <p:cNvSpPr txBox="1"/>
          <p:nvPr>
            <p:ph idx="1" type="body"/>
          </p:nvPr>
        </p:nvSpPr>
        <p:spPr>
          <a:xfrm>
            <a:off x="628650" y="2302669"/>
            <a:ext cx="7886700" cy="73898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1200"/>
              </a:spcAft>
              <a:buClr>
                <a:srgbClr val="1D1C1D"/>
              </a:buClr>
              <a:buSzPts val="2100"/>
              <a:buNone/>
            </a:pPr>
            <a:r>
              <a:rPr b="1" i="1" lang="en">
                <a:solidFill>
                  <a:srgbClr val="1D1C1D"/>
                </a:solidFill>
                <a:latin typeface="Lato"/>
                <a:ea typeface="Lato"/>
                <a:cs typeface="Lato"/>
                <a:sym typeface="Lato"/>
              </a:rPr>
              <a:t>Is there a linear relationship between population and renting in Ontario in the last 30 years (1991-2021)?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Research Questions</a:t>
            </a:r>
            <a:endParaRPr/>
          </a:p>
        </p:txBody>
      </p:sp>
      <p:sp>
        <p:nvSpPr>
          <p:cNvPr id="92" name="Google Shape;92;p1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49250" lvl="0" marL="457200" rtl="0" algn="l">
              <a:spcBef>
                <a:spcPts val="800"/>
              </a:spcBef>
              <a:spcAft>
                <a:spcPts val="0"/>
              </a:spcAft>
              <a:buSzPts val="1900"/>
              <a:buChar char="●"/>
            </a:pPr>
            <a:r>
              <a:rPr lang="en" sz="2300"/>
              <a:t>How does birth rate affect the increase/decrease in renting homes?</a:t>
            </a:r>
            <a:endParaRPr sz="2300"/>
          </a:p>
          <a:p>
            <a:pPr indent="-349250" lvl="0" marL="457200" rtl="0" algn="l">
              <a:spcBef>
                <a:spcPts val="0"/>
              </a:spcBef>
              <a:spcAft>
                <a:spcPts val="0"/>
              </a:spcAft>
              <a:buSzPts val="1900"/>
              <a:buChar char="●"/>
            </a:pPr>
            <a:r>
              <a:rPr lang="en" sz="2300"/>
              <a:t>How has income and rent changed over the past 30 years?</a:t>
            </a:r>
            <a:endParaRPr sz="2300"/>
          </a:p>
          <a:p>
            <a:pPr indent="-349250" lvl="0" marL="457200" rtl="0" algn="l">
              <a:spcBef>
                <a:spcPts val="0"/>
              </a:spcBef>
              <a:spcAft>
                <a:spcPts val="0"/>
              </a:spcAft>
              <a:buSzPts val="1900"/>
              <a:buChar char="●"/>
            </a:pPr>
            <a:r>
              <a:rPr lang="en" sz="2300"/>
              <a:t>How has immigration affected renting factors?</a:t>
            </a:r>
            <a:endParaRPr sz="2300"/>
          </a:p>
          <a:p>
            <a:pPr indent="-349250" lvl="0" marL="457200" rtl="0" algn="l">
              <a:spcBef>
                <a:spcPts val="0"/>
              </a:spcBef>
              <a:spcAft>
                <a:spcPts val="0"/>
              </a:spcAft>
              <a:buSzPts val="1900"/>
              <a:buChar char="●"/>
            </a:pPr>
            <a:r>
              <a:rPr lang="en" sz="2300"/>
              <a:t>Who is renting and does divorce impact renting in Canada?</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Birth </a:t>
            </a:r>
            <a:r>
              <a:rPr lang="en"/>
              <a:t>R</a:t>
            </a:r>
            <a:r>
              <a:rPr b="1" lang="en"/>
              <a:t>ate</a:t>
            </a:r>
            <a:endParaRPr b="1"/>
          </a:p>
        </p:txBody>
      </p:sp>
      <p:sp>
        <p:nvSpPr>
          <p:cNvPr id="98" name="Google Shape;98;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dk1"/>
              </a:buClr>
              <a:buSzPct val="116666"/>
              <a:buNone/>
            </a:pPr>
            <a:r>
              <a:rPr b="1" lang="en"/>
              <a:t>Question:</a:t>
            </a:r>
            <a:endParaRPr/>
          </a:p>
          <a:p>
            <a:pPr indent="0" lvl="0" marL="0" rtl="0" algn="l">
              <a:lnSpc>
                <a:spcPct val="90000"/>
              </a:lnSpc>
              <a:spcBef>
                <a:spcPts val="800"/>
              </a:spcBef>
              <a:spcAft>
                <a:spcPts val="0"/>
              </a:spcAft>
              <a:buClr>
                <a:srgbClr val="1D1C1D"/>
              </a:buClr>
              <a:buSzPct val="116666"/>
              <a:buNone/>
            </a:pPr>
            <a:r>
              <a:rPr b="0" i="0" lang="en">
                <a:solidFill>
                  <a:srgbClr val="1D1C1D"/>
                </a:solidFill>
                <a:latin typeface="Lato"/>
                <a:ea typeface="Lato"/>
                <a:cs typeface="Lato"/>
                <a:sym typeface="Lato"/>
              </a:rPr>
              <a:t>How does the birth rate affect the increase/decrease in renting homes?</a:t>
            </a:r>
            <a:endParaRPr/>
          </a:p>
          <a:p>
            <a:pPr indent="0" lvl="0" marL="0" rtl="0" algn="l">
              <a:lnSpc>
                <a:spcPct val="90000"/>
              </a:lnSpc>
              <a:spcBef>
                <a:spcPts val="800"/>
              </a:spcBef>
              <a:spcAft>
                <a:spcPts val="0"/>
              </a:spcAft>
              <a:buClr>
                <a:schemeClr val="dk1"/>
              </a:buClr>
              <a:buSzPct val="116666"/>
              <a:buNone/>
            </a:pPr>
            <a:r>
              <a:t/>
            </a:r>
            <a:endParaRPr>
              <a:solidFill>
                <a:srgbClr val="1D1C1D"/>
              </a:solidFill>
              <a:latin typeface="Lato"/>
              <a:ea typeface="Lato"/>
              <a:cs typeface="Lato"/>
              <a:sym typeface="Lato"/>
            </a:endParaRPr>
          </a:p>
          <a:p>
            <a:pPr indent="0" lvl="0" marL="0" rtl="0" algn="l">
              <a:lnSpc>
                <a:spcPct val="90000"/>
              </a:lnSpc>
              <a:spcBef>
                <a:spcPts val="800"/>
              </a:spcBef>
              <a:spcAft>
                <a:spcPts val="0"/>
              </a:spcAft>
              <a:buClr>
                <a:srgbClr val="1D1C1D"/>
              </a:buClr>
              <a:buSzPct val="116666"/>
              <a:buNone/>
            </a:pPr>
            <a:r>
              <a:rPr b="1" lang="en">
                <a:solidFill>
                  <a:srgbClr val="1D1C1D"/>
                </a:solidFill>
                <a:latin typeface="Lato"/>
                <a:ea typeface="Lato"/>
                <a:cs typeface="Lato"/>
                <a:sym typeface="Lato"/>
              </a:rPr>
              <a:t>Response:</a:t>
            </a:r>
            <a:endParaRPr/>
          </a:p>
          <a:p>
            <a:pPr indent="0" lvl="0" marL="0" rtl="0" algn="l">
              <a:lnSpc>
                <a:spcPct val="115000"/>
              </a:lnSpc>
              <a:spcBef>
                <a:spcPts val="1200"/>
              </a:spcBef>
              <a:spcAft>
                <a:spcPts val="0"/>
              </a:spcAft>
              <a:buNone/>
            </a:pPr>
            <a:r>
              <a:rPr lang="en"/>
              <a:t>One of the first areas we wanted to look at was “Birth rate”. This ended up being a bit of a dead end as any of our comparisons didn’t seem to draw any direct conclusions. However, it does suggest that as renting prices go up and space becomes more limited. The Birth rate is more likely to continue its downward trajectory. One of the biggest costs to having children is housing. As of 2011 the homeownership rate is beginning to decline. Therefore increasing the dependency on renting. </a:t>
            </a:r>
            <a:endParaRPr/>
          </a:p>
          <a:p>
            <a:pPr indent="0" lvl="0" marL="0" rtl="0" algn="l">
              <a:lnSpc>
                <a:spcPct val="90000"/>
              </a:lnSpc>
              <a:spcBef>
                <a:spcPts val="1200"/>
              </a:spcBef>
              <a:spcAft>
                <a:spcPts val="1200"/>
              </a:spcAft>
              <a:buClr>
                <a:schemeClr val="dk1"/>
              </a:buClr>
              <a:buSzPct val="11666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628650" y="273844"/>
            <a:ext cx="7886700" cy="5679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Clr>
                <a:schemeClr val="dk1"/>
              </a:buClr>
              <a:buSzPts val="3300"/>
              <a:buFont typeface="Calibri"/>
              <a:buNone/>
            </a:pPr>
            <a:r>
              <a:rPr b="1" lang="en"/>
              <a:t>Birth </a:t>
            </a:r>
            <a:r>
              <a:rPr lang="en"/>
              <a:t>R</a:t>
            </a:r>
            <a:r>
              <a:rPr b="1" lang="en"/>
              <a:t>ate - Analysis</a:t>
            </a:r>
            <a:endParaRPr b="1"/>
          </a:p>
        </p:txBody>
      </p:sp>
      <p:pic>
        <p:nvPicPr>
          <p:cNvPr id="104" name="Google Shape;104;p19"/>
          <p:cNvPicPr preferRelativeResize="0"/>
          <p:nvPr/>
        </p:nvPicPr>
        <p:blipFill rotWithShape="1">
          <a:blip r:embed="rId3">
            <a:alphaModFix/>
          </a:blip>
          <a:srcRect b="0" l="0" r="0" t="0"/>
          <a:stretch/>
        </p:blipFill>
        <p:spPr>
          <a:xfrm>
            <a:off x="118950" y="1097288"/>
            <a:ext cx="5119950" cy="3025899"/>
          </a:xfrm>
          <a:prstGeom prst="rect">
            <a:avLst/>
          </a:prstGeom>
          <a:noFill/>
          <a:ln>
            <a:noFill/>
          </a:ln>
        </p:spPr>
      </p:pic>
      <p:pic>
        <p:nvPicPr>
          <p:cNvPr id="105" name="Google Shape;105;p19"/>
          <p:cNvPicPr preferRelativeResize="0"/>
          <p:nvPr/>
        </p:nvPicPr>
        <p:blipFill>
          <a:blip r:embed="rId4">
            <a:alphaModFix/>
          </a:blip>
          <a:stretch>
            <a:fillRect/>
          </a:stretch>
        </p:blipFill>
        <p:spPr>
          <a:xfrm>
            <a:off x="4836675" y="1013450"/>
            <a:ext cx="4307325" cy="34511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Economic Indicators </a:t>
            </a:r>
            <a:endParaRPr b="1"/>
          </a:p>
        </p:txBody>
      </p:sp>
      <p:sp>
        <p:nvSpPr>
          <p:cNvPr id="111" name="Google Shape;111;p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b="1" lang="en"/>
              <a:t>Question: </a:t>
            </a:r>
            <a:r>
              <a:rPr b="0" i="0" lang="en">
                <a:solidFill>
                  <a:srgbClr val="1D1C1D"/>
                </a:solidFill>
                <a:latin typeface="Lato"/>
                <a:ea typeface="Lato"/>
                <a:cs typeface="Lato"/>
                <a:sym typeface="Lato"/>
              </a:rPr>
              <a:t>Income versus renting, and how that has changed over the last 30 years?</a:t>
            </a:r>
            <a:br>
              <a:rPr lang="en"/>
            </a:br>
            <a:endParaRPr>
              <a:solidFill>
                <a:srgbClr val="1D1C1D"/>
              </a:solidFill>
              <a:latin typeface="Lato"/>
              <a:ea typeface="Lato"/>
              <a:cs typeface="Lato"/>
              <a:sym typeface="Lato"/>
            </a:endParaRPr>
          </a:p>
          <a:p>
            <a:pPr indent="0" lvl="0" marL="0" rtl="0" algn="l">
              <a:lnSpc>
                <a:spcPct val="90000"/>
              </a:lnSpc>
              <a:spcBef>
                <a:spcPts val="800"/>
              </a:spcBef>
              <a:spcAft>
                <a:spcPts val="0"/>
              </a:spcAft>
              <a:buClr>
                <a:srgbClr val="1D1C1D"/>
              </a:buClr>
              <a:buSzPts val="2100"/>
              <a:buNone/>
            </a:pPr>
            <a:r>
              <a:rPr b="1" lang="en">
                <a:solidFill>
                  <a:srgbClr val="1D1C1D"/>
                </a:solidFill>
                <a:latin typeface="Lato"/>
                <a:ea typeface="Lato"/>
                <a:cs typeface="Lato"/>
                <a:sym typeface="Lato"/>
              </a:rPr>
              <a:t>Response:</a:t>
            </a:r>
            <a:endParaRPr/>
          </a:p>
          <a:p>
            <a:pPr indent="0" lvl="0" marL="0" rtl="0" algn="l">
              <a:lnSpc>
                <a:spcPct val="90000"/>
              </a:lnSpc>
              <a:spcBef>
                <a:spcPts val="800"/>
              </a:spcBef>
              <a:spcAft>
                <a:spcPts val="0"/>
              </a:spcAft>
              <a:buClr>
                <a:schemeClr val="dk1"/>
              </a:buClr>
              <a:buSzPts val="2100"/>
              <a:buNone/>
            </a:pPr>
            <a:r>
              <a:rPr lang="en"/>
              <a:t>Income has steadily risen along with the cost of Rent, but there's more to consider. </a:t>
            </a:r>
            <a:endParaRPr/>
          </a:p>
          <a:p>
            <a:pPr indent="-317500" lvl="0" marL="457200" rtl="0" algn="l">
              <a:lnSpc>
                <a:spcPct val="90000"/>
              </a:lnSpc>
              <a:spcBef>
                <a:spcPts val="1200"/>
              </a:spcBef>
              <a:spcAft>
                <a:spcPts val="0"/>
              </a:spcAft>
              <a:buSzPts val="1400"/>
              <a:buChar char="-"/>
            </a:pPr>
            <a:r>
              <a:rPr lang="en"/>
              <a:t>Income vs Rent vs Housing</a:t>
            </a:r>
            <a:endParaRPr/>
          </a:p>
          <a:p>
            <a:pPr indent="-317500" lvl="0" marL="457200" rtl="0" algn="l">
              <a:lnSpc>
                <a:spcPct val="90000"/>
              </a:lnSpc>
              <a:spcBef>
                <a:spcPts val="0"/>
              </a:spcBef>
              <a:spcAft>
                <a:spcPts val="0"/>
              </a:spcAft>
              <a:buSzPts val="1400"/>
              <a:buChar char="-"/>
            </a:pPr>
            <a:r>
              <a:rPr lang="en"/>
              <a:t>Change in Rental Unit Pricing </a:t>
            </a:r>
            <a:endParaRPr/>
          </a:p>
          <a:p>
            <a:pPr indent="-317500" lvl="0" marL="457200" rtl="0" algn="l">
              <a:lnSpc>
                <a:spcPct val="90000"/>
              </a:lnSpc>
              <a:spcBef>
                <a:spcPts val="0"/>
              </a:spcBef>
              <a:spcAft>
                <a:spcPts val="0"/>
              </a:spcAft>
              <a:buSzPts val="1400"/>
              <a:buChar char="-"/>
            </a:pPr>
            <a:r>
              <a:rPr lang="en"/>
              <a:t>Housing ownership behaviour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a:t>Economic Indicators: Income v Rent Price</a:t>
            </a:r>
            <a:endParaRPr b="1"/>
          </a:p>
        </p:txBody>
      </p:sp>
      <p:pic>
        <p:nvPicPr>
          <p:cNvPr id="117" name="Google Shape;117;p21"/>
          <p:cNvPicPr preferRelativeResize="0"/>
          <p:nvPr/>
        </p:nvPicPr>
        <p:blipFill rotWithShape="1">
          <a:blip r:embed="rId3">
            <a:alphaModFix/>
          </a:blip>
          <a:srcRect b="0" l="0" r="0" t="0"/>
          <a:stretch/>
        </p:blipFill>
        <p:spPr>
          <a:xfrm>
            <a:off x="469900" y="1590250"/>
            <a:ext cx="3942600" cy="2956950"/>
          </a:xfrm>
          <a:prstGeom prst="rect">
            <a:avLst/>
          </a:prstGeom>
          <a:noFill/>
          <a:ln>
            <a:noFill/>
          </a:ln>
        </p:spPr>
      </p:pic>
      <p:pic>
        <p:nvPicPr>
          <p:cNvPr id="118" name="Google Shape;118;p21"/>
          <p:cNvPicPr preferRelativeResize="0"/>
          <p:nvPr/>
        </p:nvPicPr>
        <p:blipFill>
          <a:blip r:embed="rId4">
            <a:alphaModFix/>
          </a:blip>
          <a:stretch>
            <a:fillRect/>
          </a:stretch>
        </p:blipFill>
        <p:spPr>
          <a:xfrm>
            <a:off x="4837825" y="1492375"/>
            <a:ext cx="4040374" cy="305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a:t>Economic Indicators: Income v Housing Prices</a:t>
            </a:r>
            <a:endParaRPr b="1"/>
          </a:p>
        </p:txBody>
      </p:sp>
      <p:pic>
        <p:nvPicPr>
          <p:cNvPr id="124" name="Google Shape;124;p22"/>
          <p:cNvPicPr preferRelativeResize="0"/>
          <p:nvPr/>
        </p:nvPicPr>
        <p:blipFill>
          <a:blip r:embed="rId3">
            <a:alphaModFix/>
          </a:blip>
          <a:stretch>
            <a:fillRect/>
          </a:stretch>
        </p:blipFill>
        <p:spPr>
          <a:xfrm>
            <a:off x="4260100" y="1711966"/>
            <a:ext cx="4426701" cy="2636264"/>
          </a:xfrm>
          <a:prstGeom prst="rect">
            <a:avLst/>
          </a:prstGeom>
          <a:noFill/>
          <a:ln>
            <a:noFill/>
          </a:ln>
        </p:spPr>
      </p:pic>
      <p:pic>
        <p:nvPicPr>
          <p:cNvPr id="125" name="Google Shape;125;p22"/>
          <p:cNvPicPr preferRelativeResize="0"/>
          <p:nvPr/>
        </p:nvPicPr>
        <p:blipFill>
          <a:blip r:embed="rId4">
            <a:alphaModFix/>
          </a:blip>
          <a:stretch>
            <a:fillRect/>
          </a:stretch>
        </p:blipFill>
        <p:spPr>
          <a:xfrm>
            <a:off x="152400" y="1420416"/>
            <a:ext cx="4107700" cy="3142433"/>
          </a:xfrm>
          <a:prstGeom prst="rect">
            <a:avLst/>
          </a:prstGeom>
          <a:noFill/>
          <a:ln>
            <a:noFill/>
          </a:ln>
        </p:spPr>
      </p:pic>
      <p:sp>
        <p:nvSpPr>
          <p:cNvPr id="126" name="Google Shape;126;p22"/>
          <p:cNvSpPr txBox="1"/>
          <p:nvPr/>
        </p:nvSpPr>
        <p:spPr>
          <a:xfrm>
            <a:off x="4612700" y="4348225"/>
            <a:ext cx="453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Statista. (2021). Average house prices in Canada as of March 2021, by province</a:t>
            </a:r>
            <a:endParaRPr i="1" sz="800"/>
          </a:p>
          <a:p>
            <a:pPr indent="457200" lvl="0" marL="0" rtl="0" algn="l">
              <a:spcBef>
                <a:spcPts val="0"/>
              </a:spcBef>
              <a:spcAft>
                <a:spcPts val="0"/>
              </a:spcAft>
              <a:buNone/>
            </a:pPr>
            <a:r>
              <a:rPr i="1" lang="en" sz="800"/>
              <a:t>(in Canadian dollars) [Graph]. In Statista. Retrieved April 12, 2023,</a:t>
            </a:r>
            <a:endParaRPr i="1" sz="800"/>
          </a:p>
          <a:p>
            <a:pPr indent="457200" lvl="0" marL="0" rtl="0" algn="l">
              <a:spcBef>
                <a:spcPts val="0"/>
              </a:spcBef>
              <a:spcAft>
                <a:spcPts val="0"/>
              </a:spcAft>
              <a:buNone/>
            </a:pPr>
            <a:r>
              <a:rPr i="1" lang="en" sz="800"/>
              <a:t>From</a:t>
            </a:r>
            <a:endParaRPr i="1" sz="800"/>
          </a:p>
          <a:p>
            <a:pPr indent="457200" lvl="0" marL="0" rtl="0" algn="l">
              <a:spcBef>
                <a:spcPts val="0"/>
              </a:spcBef>
              <a:spcAft>
                <a:spcPts val="0"/>
              </a:spcAft>
              <a:buNone/>
            </a:pPr>
            <a:r>
              <a:rPr i="1" lang="en" sz="800" u="sng">
                <a:solidFill>
                  <a:schemeClr val="hlink"/>
                </a:solidFill>
                <a:hlinkClick r:id="rId5"/>
              </a:rPr>
              <a:t>https://www.statista.com/statistics/587661/average-house-prices-canada-by-province/</a:t>
            </a:r>
            <a:endParaRPr i="1" sz="800">
              <a:latin typeface="Open Sans"/>
              <a:ea typeface="Open Sans"/>
              <a:cs typeface="Open Sans"/>
              <a:sym typeface="Open Sans"/>
            </a:endParaRPr>
          </a:p>
        </p:txBody>
      </p:sp>
      <p:sp>
        <p:nvSpPr>
          <p:cNvPr id="127" name="Google Shape;127;p22"/>
          <p:cNvSpPr txBox="1"/>
          <p:nvPr/>
        </p:nvSpPr>
        <p:spPr>
          <a:xfrm>
            <a:off x="4572000" y="1344225"/>
            <a:ext cx="4149300" cy="74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0"/>
              </a:spcAft>
              <a:buNone/>
            </a:pPr>
            <a:r>
              <a:rPr lang="en" sz="1000"/>
              <a:t>Average resale house prices in Canada from 2011 to 2021 with a forecast up to 2023 with, by province (in 1,000 Canadian dollars)                         </a:t>
            </a:r>
            <a:endParaRPr sz="1000"/>
          </a:p>
          <a:p>
            <a:pPr indent="0" lvl="0" marL="0" rtl="0" algn="ctr">
              <a:spcBef>
                <a:spcPts val="400"/>
              </a:spcBef>
              <a:spcAft>
                <a:spcPts val="0"/>
              </a:spcAft>
              <a:buNone/>
            </a:pPr>
            <a:r>
              <a:t/>
            </a:r>
            <a:endParaRPr sz="10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91666"/>
              <a:buFont typeface="Calibri"/>
              <a:buNone/>
            </a:pPr>
            <a:r>
              <a:rPr lang="en"/>
              <a:t>Economic Indicators: Changes in Rent Units vs Homeownership rates </a:t>
            </a:r>
            <a:endParaRPr/>
          </a:p>
        </p:txBody>
      </p:sp>
      <p:pic>
        <p:nvPicPr>
          <p:cNvPr id="133" name="Google Shape;133;p23"/>
          <p:cNvPicPr preferRelativeResize="0"/>
          <p:nvPr/>
        </p:nvPicPr>
        <p:blipFill>
          <a:blip r:embed="rId3">
            <a:alphaModFix/>
          </a:blip>
          <a:stretch>
            <a:fillRect/>
          </a:stretch>
        </p:blipFill>
        <p:spPr>
          <a:xfrm>
            <a:off x="441750" y="1268050"/>
            <a:ext cx="4096201" cy="3041375"/>
          </a:xfrm>
          <a:prstGeom prst="rect">
            <a:avLst/>
          </a:prstGeom>
          <a:noFill/>
          <a:ln>
            <a:noFill/>
          </a:ln>
        </p:spPr>
      </p:pic>
      <p:pic>
        <p:nvPicPr>
          <p:cNvPr id="134" name="Google Shape;134;p23"/>
          <p:cNvPicPr preferRelativeResize="0"/>
          <p:nvPr/>
        </p:nvPicPr>
        <p:blipFill>
          <a:blip r:embed="rId4">
            <a:alphaModFix/>
          </a:blip>
          <a:stretch>
            <a:fillRect/>
          </a:stretch>
        </p:blipFill>
        <p:spPr>
          <a:xfrm>
            <a:off x="4885975" y="1491348"/>
            <a:ext cx="3711425" cy="2818075"/>
          </a:xfrm>
          <a:prstGeom prst="rect">
            <a:avLst/>
          </a:prstGeom>
          <a:noFill/>
          <a:ln>
            <a:noFill/>
          </a:ln>
        </p:spPr>
      </p:pic>
      <p:sp>
        <p:nvSpPr>
          <p:cNvPr id="135" name="Google Shape;135;p23"/>
          <p:cNvSpPr txBox="1"/>
          <p:nvPr/>
        </p:nvSpPr>
        <p:spPr>
          <a:xfrm>
            <a:off x="5472450" y="4309425"/>
            <a:ext cx="3925800" cy="90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sz="700"/>
              <a:t>Statistics Canada. (2022, September 21). Chart 2: Homeownership rates, by age</a:t>
            </a:r>
            <a:endParaRPr sz="700"/>
          </a:p>
          <a:p>
            <a:pPr indent="0" lvl="0" marL="457200" rtl="0" algn="l">
              <a:lnSpc>
                <a:spcPct val="100000"/>
              </a:lnSpc>
              <a:spcBef>
                <a:spcPts val="1200"/>
              </a:spcBef>
              <a:spcAft>
                <a:spcPts val="0"/>
              </a:spcAft>
              <a:buNone/>
            </a:pPr>
            <a:r>
              <a:rPr lang="en" sz="700"/>
              <a:t>group, 1991 to 2021. [Graph]. In The Daily.</a:t>
            </a:r>
            <a:r>
              <a:rPr lang="en" sz="700">
                <a:uFill>
                  <a:noFill/>
                </a:uFill>
                <a:hlinkClick r:id="rId5"/>
              </a:rPr>
              <a:t> </a:t>
            </a:r>
            <a:r>
              <a:rPr lang="en" sz="700" u="sng">
                <a:solidFill>
                  <a:schemeClr val="hlink"/>
                </a:solidFill>
                <a:hlinkClick r:id="rId6"/>
              </a:rPr>
              <a:t>https://www150.statcan.gc.ca/n1/daily-quotidien/220921/cg-b002-eng.htm</a:t>
            </a:r>
            <a:endParaRPr sz="700" u="sng">
              <a:solidFill>
                <a:schemeClr val="hlink"/>
              </a:solidFill>
            </a:endParaRPr>
          </a:p>
          <a:p>
            <a:pPr indent="0" lvl="0" marL="457200" rtl="0" algn="l">
              <a:lnSpc>
                <a:spcPct val="100000"/>
              </a:lnSpc>
              <a:spcBef>
                <a:spcPts val="1200"/>
              </a:spcBef>
              <a:spcAft>
                <a:spcPts val="0"/>
              </a:spcAft>
              <a:buNone/>
            </a:pPr>
            <a:r>
              <a:t/>
            </a:r>
            <a:endParaRPr i="1" sz="600"/>
          </a:p>
        </p:txBody>
      </p:sp>
      <p:sp>
        <p:nvSpPr>
          <p:cNvPr id="136" name="Google Shape;136;p23"/>
          <p:cNvSpPr txBox="1"/>
          <p:nvPr/>
        </p:nvSpPr>
        <p:spPr>
          <a:xfrm>
            <a:off x="5412525" y="1166225"/>
            <a:ext cx="3342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Open Sans"/>
                <a:ea typeface="Open Sans"/>
                <a:cs typeface="Open Sans"/>
                <a:sym typeface="Open Sans"/>
              </a:rPr>
              <a:t>Homeownership (%) </a:t>
            </a:r>
            <a:r>
              <a:rPr lang="en" sz="1100">
                <a:latin typeface="Open Sans"/>
                <a:ea typeface="Open Sans"/>
                <a:cs typeface="Open Sans"/>
                <a:sym typeface="Open Sans"/>
              </a:rPr>
              <a:t>among</a:t>
            </a:r>
            <a:r>
              <a:rPr lang="en" sz="1100">
                <a:latin typeface="Open Sans"/>
                <a:ea typeface="Open Sans"/>
                <a:cs typeface="Open Sans"/>
                <a:sym typeface="Open Sans"/>
              </a:rPr>
              <a:t> age demographics in 2011,2016,2021</a:t>
            </a:r>
            <a:endParaRPr sz="11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