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2"/>
  </p:notesMasterIdLst>
  <p:handoutMasterIdLst>
    <p:handoutMasterId r:id="rId13"/>
  </p:handoutMasterIdLst>
  <p:sldIdLst>
    <p:sldId id="261" r:id="rId5"/>
    <p:sldId id="273" r:id="rId6"/>
    <p:sldId id="314" r:id="rId7"/>
    <p:sldId id="316" r:id="rId8"/>
    <p:sldId id="318" r:id="rId9"/>
    <p:sldId id="317" r:id="rId10"/>
    <p:sldId id="31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81" d="100"/>
          <a:sy n="81" d="100"/>
        </p:scale>
        <p:origin x="82" y="25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2/3/2024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SPRINT 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905000"/>
            <a:ext cx="10288693" cy="3660648"/>
          </a:xfrm>
        </p:spPr>
        <p:txBody>
          <a:bodyPr>
            <a:normAutofit/>
          </a:bodyPr>
          <a:lstStyle/>
          <a:p>
            <a:r>
              <a:rPr lang="en-US" dirty="0"/>
              <a:t>Tracking systemic liquidity: flow of capital and credit within the global financial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Attempt to understand the cyclical nature of liquidity within the US financial system 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/>
              <a:t>Forecast future interest rates via 10 year US Treasury bonds and related </a:t>
            </a:r>
            <a:r>
              <a:rPr lang="en-US" dirty="0" smtClean="0"/>
              <a:t>assets</a:t>
            </a:r>
          </a:p>
          <a:p>
            <a:pPr lvl="1"/>
            <a:r>
              <a:rPr lang="en-US" dirty="0" smtClean="0"/>
              <a:t>Strategically </a:t>
            </a:r>
            <a:r>
              <a:rPr lang="en-US" dirty="0"/>
              <a:t>leveraging the current condition in your own business.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Apply Machine Learning Techniques </a:t>
            </a:r>
          </a:p>
          <a:p>
            <a:pPr lvl="1"/>
            <a:r>
              <a:rPr lang="en-US" dirty="0" smtClean="0"/>
              <a:t>ARIMA </a:t>
            </a:r>
          </a:p>
          <a:p>
            <a:pPr lvl="1"/>
            <a:r>
              <a:rPr lang="en-US" dirty="0" smtClean="0"/>
              <a:t>CNN 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038600"/>
            <a:ext cx="5994378" cy="26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7069" y="1981200"/>
            <a:ext cx="10288693" cy="3660648"/>
          </a:xfrm>
        </p:spPr>
        <p:txBody>
          <a:bodyPr/>
          <a:lstStyle/>
          <a:p>
            <a:r>
              <a:rPr lang="en-US" dirty="0"/>
              <a:t>Converting non-stationary data to stationary</a:t>
            </a:r>
          </a:p>
          <a:p>
            <a:r>
              <a:rPr lang="en-US" dirty="0"/>
              <a:t>Data cleaning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22486"/>
            <a:ext cx="7846294" cy="283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79604"/>
            <a:ext cx="1417443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MODEL 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7069" y="1981200"/>
            <a:ext cx="10288693" cy="3660648"/>
          </a:xfrm>
        </p:spPr>
        <p:txBody>
          <a:bodyPr/>
          <a:lstStyle/>
          <a:p>
            <a:r>
              <a:rPr lang="en-US" dirty="0"/>
              <a:t>Root Mean Squared Error </a:t>
            </a:r>
            <a:r>
              <a:rPr lang="en-US" dirty="0"/>
              <a:t>0.08549</a:t>
            </a:r>
            <a:endParaRPr lang="en-US" dirty="0"/>
          </a:p>
          <a:p>
            <a:r>
              <a:rPr lang="en-US" dirty="0" smtClean="0"/>
              <a:t>US 10 Year Rates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10668001" cy="32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Modeling 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7069" y="1981200"/>
            <a:ext cx="10288693" cy="3660648"/>
          </a:xfrm>
        </p:spPr>
        <p:txBody>
          <a:bodyPr/>
          <a:lstStyle/>
          <a:p>
            <a:r>
              <a:rPr lang="en-US" dirty="0" smtClean="0"/>
              <a:t>Univariate forecasting</a:t>
            </a:r>
          </a:p>
          <a:p>
            <a:r>
              <a:rPr lang="en-US" dirty="0" smtClean="0"/>
              <a:t>Short-term predictions</a:t>
            </a:r>
          </a:p>
          <a:p>
            <a:r>
              <a:rPr lang="en-US" dirty="0" smtClean="0"/>
              <a:t>Root </a:t>
            </a:r>
            <a:r>
              <a:rPr lang="en-US" dirty="0"/>
              <a:t>Mean Squared Error 0.10627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53369"/>
            <a:ext cx="9732468" cy="300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data:image/png;base64,iVBORw0KGgoAAAANSUhEUgAAAjcAAAHHCAYAAABDUnkqAAAAOXRFWHRTb2Z0d2FyZQBNYXRwbG90bGliIHZlcnNpb24zLjcuMSwgaHR0cHM6Ly9tYXRwbG90bGliLm9yZy/bCgiHAAAACXBIWXMAAA9hAAAPYQGoP6dpAABkcklEQVR4nO3dd3hUxcIG8Hc3ZdNIIT2QQpNOQGqIFCUahAsCikFRAipc6RjxItLxIoiCKFJEBayAKCDSIcJVekeaQaQEgQRCSEIKCdmd74/5dpNNI2XPbrJ5f8+TJzmzp8yelPNmZs4clRBCgIiIiMhKqC1dASIiIiJTYrghIiIiq8JwQ0RERFaF4YaIiIisCsMNERERWRWGGyIiIrIqDDdERERkVRhuiIiIyKow3BAREZFVYbghsoDBgwcjJCSkXNtOnz4dKpXKtBWqZK5cuQKVSoWVK1ea9bh79uyBSqXCnj17DGWl/V4pVeeQkBAMHjzYpPssjZUrV0KlUuHKlStmPzZRRTHcEOWjUqlK9ZH/4kdUUfv378f06dORkpJi6aoQWQVbS1eAqDL55ptvjJa//vpr7Ny5s1B548aNK3Sczz//HDqdrlzbTp48GW+//XaFjk+lV5HvVWnt378fM2bMwODBg+Hu7m70WlxcHNRq/h9KVBYMN0T5vPTSS0bLBw8exM6dOwuVF5SZmQknJ6dSH8fOzq5c9QMAW1tb2NryV9dcKvK9MgWNRmPR4xNVRfx3gKiMunbtimbNmuHYsWPo3LkznJyc8M477wAAfv75Z/Ts2RMBAQHQaDSoV68e3n33XWi1WqN9FBzHoR+v8eGHH2LZsmWoV68eNBoN2rZtiyNHjhhtW9SYG5VKhVGjRmHDhg1o1qwZNBoNmjZtim3bthWq/549e9CmTRs4ODigXr16+Oyzz0o9juf3339H//79ERQUBI1Gg8DAQLzxxhvIysoq9P5cXFxw/fp19OnTBy4uLvD29sb48eMLnYuUlBQMHjwYbm5ucHd3R3R0dKm6Z44ePQqVSoWvvvqq0Gvbt2+HSqXCpk2bAABXr17FiBEj0LBhQzg6OsLT0xP9+/cv1XiSosbclLbOf/zxBwYPHoy6devCwcEBfn5+eOWVV3Dnzh3DOtOnT8dbb70FAKhTp46h61Nft6LG3Fy6dAn9+/dHzZo14eTkhA4dOmDz5s1G6+jHD/3www+YNWsWateuDQcHB3Tr1g0XL1586PsuzuLFi9G0aVNoNBoEBARg5MiRhd77X3/9hWeffRZ+fn5wcHBA7dq1MWDAAKSmphrW2blzJx577DG4u7vDxcUFDRs2NPweEVUU//0jKoc7d+7g6aefxoABA/DSSy/B19cXgByE6eLigpiYGLi4uODXX3/F1KlTkZaWhg8++OCh+/3+++9x7949/Pvf/4ZKpcLcuXPRr18/XLp06aEtCHv37sW6deswYsQI1KhRA5988gmeffZZxMfHw9PTEwBw4sQJdO/eHf7+/pgxYwa0Wi1mzpwJb2/vUr3vtWvXIjMzE8OHD4enpycOHz6MhQsX4p9//sHatWuN1tVqtYiMjET79u3x4YcfYteuXZg3bx7q1auH4cOHAwCEEHjmmWewd+9evP7662jcuDHWr1+P6Ojoh9alTZs2qFu3Ln744YdC669ZswYeHh6IjIwEABw5cgT79+/HgAEDULt2bVy5cgVLlixB165dce7cuTK1upWlzjt37sSlS5cwZMgQ+Pn54ezZs1i2bBnOnj2LgwcPQqVSoV+/frhw4QJWrVqFjz76CF5eXgBQ7PckMTERHTt2RGZmJsaMGQNPT0989dVX6N27N3788Uf07dvXaP05c+ZArVZj/PjxSE1Nxdy5czFw4EAcOnSo1O9Zb/r06ZgxYwYiIiIwfPhwxMXFYcmSJThy5Aj27dsHOzs75OTkIDIyEtnZ2Rg9ejT8/Pxw/fp1bNq0CSkpKXBzc8PZs2fxr3/9Cy1atMDMmTOh0Whw8eJF7Nu3r8x1IiqSIKJijRw5UhT8NenSpYsAIJYuXVpo/czMzEJl//73v4WTk5O4f/++oSw6OloEBwcbli9fviwACE9PT5GcnGwo//nnnwUA8csvvxjKpk2bVqhOAIS9vb24ePGioezUqVMCgFi4cKGhrFevXsLJyUlcv37dUPbXX38JW1vbQvssSlHvb/bs2UKlUomrV68avT8AYubMmUbrtmrVSrRu3dqwvGHDBgFAzJ0711CWm5srOnXqJACIFStWlFifiRMnCjs7O6Nzlp2dLdzd3cUrr7xSYr0PHDggAIivv/7aULZ7924BQOzevdvoveT/XpWlzkUdd9WqVQKA+O233wxlH3zwgQAgLl++XGj94OBgER0dbVgeN26cACB+//13Q9m9e/dEnTp1REhIiNBqtUbvpXHjxiI7O9uw7scffywAiNOnTxc6Vn4rVqwwqtOtW7eEvb29eOqppwzHEEKITz/9VAAQy5cvF0IIceLECQFArF27tth9f/TRRwKAuH37dol1ICovdksRlYNGo8GQIUMKlTs6Ohq+vnfvHpKSktCpUydkZmbizz//fOh+o6Ki4OHhYVju1KkTANkN8TARERGoV6+eYblFixZwdXU1bKvVarFr1y706dMHAQEBhvXq16+Pp59++qH7B4zfX0ZGBpKSktCxY0cIIXDixIlC67/++utGy506dTJ6L1u2bIGtra2hJQcAbGxsMHr06FLVJyoqCg8ePMC6desMZTt27EBKSgqioqKKrPeDBw9w584d1K9fH+7u7jh+/HipjlWeOuc/7v3795GUlIQOHToAQJmPm//47dq1w2OPPWYoc3FxwbBhw3DlyhWcO3fOaP0hQ4bA3t7esFyWn6n8du3ahZycHIwbN85ogPPQoUPh6upq6BZzc3MDILsGMzMzi9yXftD0zz//rPhgbaqeGG6IyqFWrVpGFwy9s2fPom/fvnBzc4Orqyu8vb0Ng5HzjzcoTlBQkNGyPujcvXu3zNvqt9dve+vWLWRlZaF+/fqF1iuqrCjx8fEYPHgwatasaRhH06VLFwCF35+Dg0OhrpX89QHkWBh/f3+4uLgYrdewYcNS1Sc0NBSNGjXCmjVrDGVr1qyBl5cXnnjiCUNZVlYWpk6disDAQGg0Gnh5ecHb2xspKSml+r7kV5Y6JycnY+zYsfD19YWjoyO8vb1Rp04dAKX7eSju+EUdS38H39WrV43KK/IzVfC4QOH3aW9vj7p16xper1OnDmJiYvDFF1/Ay8sLkZGRWLRokdH7jYqKQnh4OF577TX4+vpiwIAB+OGHHxh0yGQ45oaoHPL/R66XkpKCLl26wNXVFTNnzkS9evXg4OCA48ePY8KECaX6w21jY1NkuRBC0W1LQ6vV4sknn0RycjImTJiARo0awdnZGdevX8fgwYMLvb/i6mNqUVFRmDVrFpKSklCjRg1s3LgRL7zwgtEdZaNHj8aKFSswbtw4hIWFwc3NDSqVCgMGDFD0gvr8889j//79eOutt9CyZUu4uLhAp9Ohe/fuZruQK/1zUZR58+Zh8ODB+Pnnn7Fjxw6MGTMGs2fPxsGDB1G7dm04Ojrit99+w+7du7F582Zs27YNa9aswRNPPIEdO3aY7WeHrBfDDZGJ7NmzB3fu3MG6devQuXNnQ/nly5ctWKs8Pj4+cHBwKPJOmdLcPXP69GlcuHABX331FQYNGmQo37lzZ7nrFBwcjNjYWKSnpxu1hMTFxZV6H1FRUZgxYwZ++ukn+Pr6Ii0tDQMGDDBa58cff0R0dDTmzZtnKLt//365Js0rbZ3v3r2L2NhYzJgxA1OnTjWU//XXX4X2WZYZp4ODg4s8P/puz+Dg4FLvqyz0+42Li0PdunUN5Tk5Obh8+TIiIiKM1m/evDmaN2+OyZMnY//+/QgPD8fSpUvx3//+FwCgVqvRrVs3dOvWDfPnz8d7772HSZMmYffu3YX2RVRW7JYiMhH9f5v5/yPOycnB4sWLLVUlIzY2NoiIiMCGDRtw48YNQ/nFixexdevWUm0PGL8/IQQ+/vjjctepR48eyM3NxZIlSwxlWq0WCxcuLPU+GjdujObNm2PNmjVYs2YN/P39jcKlvu4FWyoWLlxY6LZ0U9a5qPMFAAsWLCi0T2dnZwAoVdjq0aMHDh8+jAMHDhjKMjIysGzZMoSEhKBJkyalfStlEhERAXt7e3zyySdG7+nLL79EamoqevbsCQBIS0tDbm6u0bbNmzeHWq1GdnY2ANldV1DLli0BwLAOUUWw5YbIRDp27AgPDw9ER0djzJgxUKlU+OabbxRt/i+r6dOnY8eOHQgPD8fw4cOh1Wrx6aefolmzZjh58mSJ2zZq1Aj16tXD+PHjcf36dbi6uuKnn34q89iN/Hr16oXw8HC8/fbbuHLlCpo0aYJ169aVeTxKVFQUpk6dCgcHB7z66quFZvT917/+hW+++QZubm5o0qQJDhw4gF27dhlukVeizq6urujcuTPmzp2LBw8eoFatWtixY0eRLXmtW7cGAEyaNAkDBgyAnZ0devXqZQg9+b399ttYtWoVnn76aYwZMwY1a9bEV199hcuXL+Onn35SbDZjb29vTJw4ETNmzED37t3Ru3dvxMXFYfHixWjbtq1hbNmvv/6KUaNGoX///njkkUeQm5uLb775BjY2Nnj22WcBADNnzsRvv/2Gnj17Ijg4GLdu3cLixYtRu3Zto4HSROXFcENkIp6enti0aRPefPNNTJ48GR4eHnjppZfQrVs3w3wrlta6dWts3boV48ePx5QpUxAYGIiZM2fi/PnzD72by87ODr/88oth/ISDgwP69u2LUaNGITQ0tFz1UavV2LhxI8aNG4dvv/0WKpUKvXv3xrx589CqVatS7ycqKgqTJ09GZmam0V1Seh9//DFsbGzw3Xff4f79+wgPD8euXbvK9X0pS52///57jB49GosWLYIQAk899RS2bt1qdLcaALRt2xbvvvsuli5dim3btkGn0+Hy5ctFhhtfX1/s378fEyZMwMKFC3H//n20aNECv/zyi6H1RCnTp0+Ht7c3Pv30U7zxxhuoWbMmhg0bhvfee88wD1NoaCgiIyPxyy+/4Pr163ByckJoaCi2bt1quFOsd+/euHLlCpYvX46kpCR4eXmhS5cumDFjhuFuK6KKUInK9G8lEVlEnz59cPbs2SLHgxARVTUcc0NUzRR8VMJff/2FLVu2oGvXrpapEBGRibHlhqia8ff3Nzzv6OrVq1iyZAmys7Nx4sQJNGjQwNLVIyKqMI65IapmunfvjlWrViEhIQEajQZhYWF47733GGyIyGpYtFvqt99+Q69evRAQEACVSoUNGzY8dJs9e/bg0UcfhUajQf369bFy5UrF60lkTVasWIErV67g/v37SE1NxbZt2/Doo49aulpERCZj0XCTkZGB0NBQLFq0qFTrX758GT179sTjjz+OkydPYty4cXjttdewfft2hWtKREREVUWlGXOjUqmwfv169OnTp9h1JkyYgM2bN+PMmTOGsgEDBiAlJQXbtm0zQy2JiIiosqtSY24OHDhQaFruyMhIjBs3rthtsrOzjWa81Ol0SE5OhqenZ5mmPCciIiLLEULg3r17CAgIeOhklVUq3CQkJMDX19eoTP8smaysrCIfZjh79mzMmDHDXFUkIiIiBV27dg21a9cucZ0qFW7KY+LEiYiJiTEsp6amIigoCNeuXYOrq6tJjyW6dIXq5AnD8n/wPj7D6wCAb74Bevc26eGIiIiqjbS0NAQGBqJGjRoPXbdKhRs/Pz8kJiYalSUmJsLV1bXIVhsA0Gg00Gg0hcpdXV1NH25sbJC/o0sDDQB5DAcHwMSHIyIiqnZKM6SkSs1QHBYWhtjYWKOynTt3IiwszEI1Kj2dztI1ICIiqh4sGm7S09Nx8uRJw9OIL1++jJMnTyI+Ph6A7FIaNGiQYf3XX38dly5dwn/+8x/8+eefWLx4MX744Qe88cYblqj+Q6mQdyNa5bgnjYiIyPpZNNwcPXoUrVq1MjxJNyYmBq1atcLUqVMBADdv3jQEHQCoU6cONm/ejJ07dyI0NBTz5s3DF198UWmeuFxQ/nDDlhsiIiLzsOiYm65du6KkaXaKmn24a9euOHHiROGVKwNVwUWGGyKyflqtFg8ePLB0NcgK2NvbP/Q279KoUgOKqzJ2SxGRtRFCICEhASkpKZauClkJtVqNOnXqwN7evkL7YbgxKVWBJbbcEJH10gcbHx8fODk5cWJUqhCdTocbN27g5s2bCAoKqtDPE8ONghhuiMhaabVaQ7Dx9PS0dHXISnh7e+PGjRvIzc2FnZ1dufdTpW4Fr2p4txQRWSv9GBsnJycL14Ssib47SqvVVmg/DDemVEILGltuiMgasSuKTMlUP08MNwpitxQREZH5MdwoiN1SRETVQ0hICBYsWFDq9ffs2QOVSqX4nWYrV66Eu7u7oseojBhuFMSWGyKiykWlUpX4MX369HLt98iRIxg2bFip1+/YsSNu3rwJNze3ch2PSsa7pUyphL5ChhsiIsu7efOm4es1a9Zg6tSpiIuLM5S5uLgYvhZCQKvVwtb24ZdKb2/vMtXD3t4efn5+ZdqGSo8tNwpitxQRUeXi5+dn+HBzc4NKpTIs//nnn6hRowa2bt2K1q1bQ6PRYO/evfj777/xzDPPwNfXFy4uLmjbti127dpltN+C3VIqlQpffPEF+vbtCycnJzRo0AAbN240vF6wW0rffbR9+3Y0btwYLi4u6N69u1EYy83NxZgxY+Du7g5PT09MmDAB0dHR6NOnT5nOwZIlS1CvXj3Y29ujYcOG+OabbwyvCSEwffp0BAUFQaPRICAgAGPGjDG8vnjxYjRo0AAODg7w9fXFc889V6ZjmwvDjYLYLUVE1YkQQEaGZT5M+Q/k22+/jTlz5uD8+fNo0aIF0tPT0aNHD8TGxuLEiRPo3r07evXqZfTsw6LMmDEDzz//PP744w/06NEDAwcORHJycrHrZ2Zm4sMPP8Q333yD3377DfHx8Rg/frzh9ffffx/fffcdVqxYgX379iEtLQ0bNmwo03tbv349xo4dizfffBNnzpzBv//9bwwZMgS7d+8GAPz000/46KOP8Nlnn+Gvv/7Chg0b0Lx5cwDyeZBjxozBzJkzERcXh23btqFz585lOr7ZiGomNTVVABCpqakm37euXTsh5O+YEIB4B/81LC5YYPLDERFZTFZWljh37pzIysoylKWnG/0JNOtHenrZ38OKFSuEm5ubYXn37t0CgNiwYcNDt23atKlYuHChYTk4OFh89NFHhmUAYvLkyfnOTboAILZu3Wp0rLt37xrqAkBcvHjRsM2iRYuEr6+vYdnX11d88MEHhuXc3FwRFBQknnnmmVK/x44dO4qhQ4cardO/f3/Ro0cPIYQQ8+bNE4888ojIyckptK+ffvpJuLq6irS0tGKPV1FF/VzpleX6zZYbM2G3FBFR1dCmTRuj5fT0dIwfPx6NGzeGu7s7XFxccP78+Ye23LRo0cLwtbOzM1xdXXHr1q1i13dyckK9evUMy/7+/ob1U1NTkZiYiHbt2hlet7GxQevWrcv03s6fP4/w8HCjsvDwcJw/fx4A0L9/f2RlZaFu3boYOnQo1q9fj9zcXADAk08+ieDgYNStWxcvv/wyvvvuO2RmZpbp+ObCcKMgdksRUXXi5ASkp1vmw5QTJTs7Oxstjx8/HuvXr8d7772H33//HSdPnkTz5s2Rk5NT4n4KPj5ApVJBV8LFoKj1hZn/Mw4MDERcXBwWL14MR0dHjBgxAp07d8aDBw9Qo0YNHD9+HKtWrYK/vz+mTp2K0NDQSvngVIYbEyp4rxTDDRFVJyoV4OxsmQ8lJ0ret28fBg8ejL59+6J58+bw8/PDlStXlDtgEdzc3ODr64sjR44YyrRaLY4fP16m/TRu3Bj79u0zKtu3bx+aNGliWHZ0dESvXr3wySefYM+ePThw4ABOnz4NALC1tUVERATmzp2LP/74A1euXMGvv/5agXemDN4KriDeLUVEVPU1aNAA69atQ69evaBSqTBlypQSW2CUMnr0aMyePRv169dHo0aNsHDhQty9e7dMjyx466238Pzzz6NVq1aIiIjAL7/8gnXr1hnu/lq5ciW0Wi3at28PJycnfPvtt3B0dERwcDA2bdqES5cuoXPnzvDw8MCWLVug0+nQsGFDpd5yuTHcmBLnuSEisjrz58/HK6+8go4dO8LLywsTJkxAWlqa2esxYcIEJCQkYNCgQbCxscGwYcMQGRkJGxubUu+jT58++Pjjj/Hhhx9i7NixqFOnDlasWIGuXbsCANzd3TFnzhzExMRAq9WiefPm+OWXX+Dp6Ql3d3esW7cO06dPx/3799GgQQOsWrUKTZs2Vegdl59KmLtDz8LS0tLg5uaG1NRUuLq6mnbnHToAhw4ZFqdhOmZiGgDgvfeAiRNNezgiIku5f/8+Ll++jDp16sDBwcHS1amWdDodGjdujOeffx7vvvuupatjEiX9XJXl+s2WGwWxW4qIiEzl6tWr2LFjB7p06YLs7Gx8+umnuHz5Ml588UVLV63S4YBiBXFAMRERmYparcbKlSvRtm1bhIeH4/Tp09i1axcaN25s6apVOmy5MROGGyIiqojAwMBCdzpR0dhyoyB2SxEREZkfw42C2C1FRERkfgw3plTgVnCGGyIiIvNjuDETdksRERGZB8ONgthyQ0REZH4MN6bEbikiIiKLY7hREO+WIiKyTl27dsW4ceMMyyEhIViwYEGJ26hUKmzYsKHCxzbVfkoyffp0tGzZUtFjKInhxkzYckNEZHm9evVC9+7di3zt999/h0qlwh9//FHm/R45cgTDhg2raPWMFBcwbt68iaefftqkx7I2DDemxG4pIqJK7dVXX8XOnTvxzz//FHptxYoVaNOmDVq0aFHm/Xp7e8PJyckUVXwoPz8/aDQasxyrqmK4URC7pYiIKpd//etf8Pb2xsqVK43K09PTsXbtWrz66qu4c+cOXnjhBdSqVQtOTk5o3rw5Vq1aVeJ+C3ZL/fXXX+jcuTMcHBzQpEkT7Ny5s9A2EyZMwCOPPAInJyfUrVsXU6ZMwYMHDwAAK1euxIwZM3Dq1CmoVCqoVCpDnQt2S50+fRpPPPEEHB0d4enpiWHDhiE9Pd3w+uDBg9GnTx98+OGH8Pf3h6enJ0aOHGk4VmnodDrMnDkTtWvXhkajQcuWLbFt2zbD6zk5ORg1ahT8/f3h4OCA4OBgzJ49GwAghMD06dMRFBQEjUaDgIAAjBkzptTHLg8+fsGU2HJDRNWZEEBmpmWO7eRU6G9wUWxtbTFo0CCsXLkSkyZNgur/t1m7di20Wi1eeOEFpKeno3Xr1pgwYQJcXV2xefNmvPzyy6hXrx7atWv30GPodDr069cPvr6+OHToEFJTU43G5+jVqFEDK1euREBAAE6fPo2hQ4eiRo0a+M9//oOoqCicOXMG27Ztw65duwAAbm5uhfaRkZGByMhIhIWF4ciRI7h16xZee+01jBo1yijA7d69G/7+/ti9ezcuXryIqKgotGzZEkOHDn3o+wGAjz/+GPPmzcNnn32GVq1aYfny5ejduzfOnj2LBg0a4JNPPsHGjRvxww8/ICgoCNeuXcO1a9cAAD/99BM++ugjrF69Gk2bNkVCQgJOnTpVquOWm6hmUlNTBQCRmppq+p2Hhwshf72FAMT7eMuwOHq06Q9HRGQpWVlZ4ty5cyIrKyuvMD3d6G+gWT/S00td9/PnzwsAYvfu3YayTp06iZdeeqnYbXr27CnefPNNw3KXLl3E2LFjDcvBwcHio48+EkIIsX37dmFrayuuX79ueH3r1q0CgFi/fn2xx/jggw9E69atDcvTpk0ToaGhhdbLv59ly5YJDw8PkZ7v/W/evFmo1WqRkJAghBAiOjpaBAcHi9zcXMM6/fv3F1FRUcXWpeCxAwICxKxZs4zWadu2rRgxYoQQQojRo0eLJ554Quh0ukL7mjdvnnjkkUdETk5OscfTK/Ln6v+V5frNbikFsVuKiKjyadSoETp27Ijly5cDAC5evIjff/8dr776KgBAq9Xi3XffRfPmzVGzZk24uLhg+/btiI+PL9X+z58/j8DAQAQEBBjKwsLCCq23Zs0ahIeHw8/PDy4uLpg8eXKpj5H/WKGhoXB2djaUhYeHQ6fTIS4uzlDWtGlT2NjYGJb9/f1x69atUh0jLS0NN27cQHh4uFF5eHg4zp8/D0B2fZ08eRINGzbEmDFjsGPHDsN6/fv3R1ZWFurWrYuhQ4di/fr1yM3NLdP7LCuGG1NitxQRVWdOTkB6umU+yjiY99VXX8VPP/2Ee/fuYcWKFahXrx66dOkCAPjggw/w8ccfY8KECdi9ezdOnjyJyMhI5OTkmOxUHThwAAMHDkSPHj2wadMmnDhxApMmTTLpMfKzs7MzWlapVNCZ8ML06KOP4vLly3j33XeRlZWF559/Hs899xwA+TTzuLg4LF68GI6OjhgxYgQ6d+5cpjE/ZcUxNwpiuCGiakWlAvK1IFRmzz//PMaOHYvvv/8eX3/9NYYPH24Yf7Nv3z4888wzeOmllwDIMTQXLlxAkyZNSrXvxo0b49q1a7h58yb8/f0BAAcPHjRaZ//+/QgODsakSZMMZVevXjVax97eHlqt9qHHWrlyJTIyMgytN/v27YNarUbDhg1LVd+HcXV1RUBAAPbt22cIgPrj5B+D5OrqiqioKERFReG5555D9+7dkZycjJo1a8LR0RG9evVCr169MHLkSDRq1AinT5/Go48+apI6FsRwYyYMN0RElYeLiwuioqIwceJEpKWlYfDgwYbXGjRogB9//BH79++Hh4cH5s+fj8TExFKHm4iICDzyyCOIjo7GBx98gLS0NKMQoz9GfHw8Vq9ejbZt22Lz5s1Yv3690TohISG4fPkyTp48idq1a6NGjRqFbgEfOHAgpk2bhujoaEyfPh23b9/G6NGj8fLLL8PX17d8J6cIb731FqZNm4Z69eqhZcuWWLFiBU6ePInvvvsOADB//nz4+/ujVatWUKvVWLt2Lfz8/ODu7o6VK1dCq9Wiffv2cHJywrfffgtHR0cEBwebrH4FsVvKlEroluKYGyKiyuXVV1/F3bt3ERkZaTQ+ZvLkyXj00UcRGRmJrl27ws/PD3369Cn1ftVqNdavX4+srCy0a9cOr732GmbNmmW0Tu/evfHGG29g1KhRaNmyJfbv348pU6YYrfPss8+ie/fuePzxx+Ht7V3k7ehOTk7Yvn07kpOT0bZtWzz33HPo1q0bPv3007KdjIcYM2YMYmJi8Oabb6J58+bYtm0bNm7ciAYNGgCQd37NnTsXbdq0Qdu2bXHlyhVs2bIFarUa7u7u+PzzzxEeHo4WLVpg165d+OWXX+Dp6WnSOuanEqJ6XXbT0tLg5uaG1NRUuLq6mnbnnTsDv/9uWPwI4xCDjwAAr70GfP65aQ9HRGQp9+/fx+XLl1GnTh04ODhYujpkJUr6uSrL9ZstNwpiyw0REZH5MdyYUgkTSDHcEBERmQfDjYLYckNERGR+DDemxHluiIiILI7hRkFsuSEia1fN7kkhhZnq54nhxkz4+09E1kQ/422mpR6USVZJP0Nz/kdFlAcn8TMlznNDRNWEjY0N3N3dDc8ncnJyMszwS1QeOp0Ot2/fhpOTE2xtKxZPGG4UxDE3RGTN/Pz8AKDUD2Akehi1Wo2goKAKB2WGGwWx5YaIrJlKpYK/vz98fHwUfQgiVR/29vZQqys+YobhxpQ4zw0RVUM2NjYVHiNBZEocUKwgttwQERGZH8ONgjjmhoiIyPwYbkyJd0sRERFZHMONmTDcEBERmQfDjSmx5YaIiMjiGG4UxHBDRERkfgw3CuKAYiIiIvNjuDElznNDRERkcQw3CmK3FBERkfkx3CiI4YaIiMj8GG5MqYS7pTjmhoiIyDwYbsyELTdERETmwXBjSpznhoiIyOIYbhTEcENERGR+Fg83ixYtQkhICBwcHNC+fXscPny4xPUXLFiAhg0bwtHREYGBgXjjjTdw//59M9W2bDjmhoiIyPwsGm7WrFmDmJgYTJs2DcePH0doaCgiIyNx69atItf//vvv8fbbb2PatGk4f/48vvzyS6xZswbvvPOOmWteDM5zQ0REZHEWDTfz58/H0KFDMWTIEDRp0gRLly6Fk5MTli9fXuT6+/fvR3h4OF588UWEhITgqaeewgsvvPDQ1h5LYbcUERGR+Vks3OTk5ODYsWOIiIjIq4xajYiICBw4cKDIbTp27Ihjx44ZwsylS5ewZcsW9OjRo9jjZGdnIy0tzejDXBhuiIiIzM/WUgdOSkqCVquFr6+vUbmvry/+/PPPIrd58cUXkZSUhMceewxCCOTm5uL1118vsVtq9uzZmDFjhknrXizeLUVERGRxFh9QXBZ79uzBe++9h8WLF+P48eNYt24dNm/ejHfffbfYbSZOnIjU1FTDx7Vr18xY4zwcUExERGQeFmu58fLygo2NDRITE43KExMT4efnV+Q2U6ZMwcsvv4zXXnsNANC8eXNkZGRg2LBhmDRpEtTqwllNo9FAo9GY/g2UAltuiIiIzM9iLTf29vZo3bo1YmNjDWU6nQ6xsbEICwsrcpvMzMxCAcbGxgYAICpDemC3FBERkcVZrOUGAGJiYhAdHY02bdqgXbt2WLBgATIyMjBkyBAAwKBBg1CrVi3Mnj0bANCrVy/Mnz8frVq1Qvv27XHx4kVMmTIFvXr1MoScyoThhoiIyPwsGm6ioqJw+/ZtTJ06FQkJCWjZsiW2bdtmGGQcHx9v1FIzefJkqFQqTJ48GdevX4e3tzd69eqFWbNmWeotGCthnhuOuSEiIjIPlagU/Tnmk5aWBjc3N6SmpsLV1dW0O+/ZE9iyxbC4Bs9jANYAAMLCgP37TXs4IiKi6qIs1+8qdbdUVcNuKSIiIvNjuDElDigmIiKyOIYbM2G4ISIiMg+GGwXxqeBERETmx3BjSuyWIiIisjiGGwUx3BAREZkfw42ZMNwQERGZB8ONKZXQLcUxN0RERObBcKMgdksRERGZH8ONKXFAMRERkcUx3JgJww0REZF5MNwoiGNuiIiIzI/hxpTYLUVERGRxDDcKYrghIiIyP4YbM2G4ISIiMg+GG1NitxQREZHFMdwoiAOKiYiIzI/hRkFsuSEiIjI/hhtTKtAtlR/DDRERkXkw3CiILTdERETmx3BjSnxwJhERkcUx3CiILTdERETmx3BjJgw3RERE5sFwY0qc54aIiMjiGG4UxDE3RERE5sdwoyC23BAREZkfw40pcZ4bIiIii2O4URBbboiIiMyP4caUOKCYiIjI4hhuFMQBxURERObHcGMmbLkhIiIyD4YbU2K3FBERkcUx3CiI4YaIiMj8GG4UxDE3RERE5sdwY0qc54aIiMjiGG4UxG4pIiIi82O4URDDDRERkfkx3JgS75YiIiKyOIYbM+GAYiIiIvNguDElttwQERFZHMONghhuiIiIzI/hRkEMN0RERObHcGNKJcxzwzE3RERE5sFwoyC23BAREZkfw42CGG6IiIjMj+HGlHi3FBERkcUx3JgJww0REZF5MNwoKH/LDcCAQ0REZA4MN6ZUQrcUwHBDRERkDgw3CioYbj76CDh+3EKVISIiqiZsLV0Bq1LCPDcAMH68/MwWHCIiIuWw5UZBBVtuiIiISHkMNwpiuCEiIjI/hhtTesiAYiIiIlIeww0RERFZFYYbBbHlhoiIyPwYbkyJ3VJEREQWx3CjIIYbIiIi82O4MaWHzHOjx3luiIiIlMNwo6DiWm5yc81cESIiomqE4UZBxYWbnBwzV4SIiKgaYbgxpVIOKGa4ISIiUg7DjQVkZ1u6BkRERNbL4uFm0aJFCAkJgYODA9q3b4/Dhw+XuH5KSgpGjhwJf39/aDQaPPLII9iyZYuZals2bLkhIiIyP4s+FXzNmjWIiYnB0qVL0b59eyxYsACRkZGIi4uDj49PofVzcnLw5JNPwsfHBz/++CNq1aqFq1evwt3d3fyVLwq7pYiIiCzOouFm/vz5GDp0KIYMGQIAWLp0KTZv3ozly5fj7bffLrT+8uXLkZycjP3798POzg4AEBISYs4ql0lx4YbdUkRERMqxWLdUTk4Ojh07hoiIiLzKqNWIiIjAgQMHitxm48aNCAsLw8iRI+Hr64tmzZrhvffeg1arLfY42dnZSEtLM/qwNLbcEBERKcdi4SYpKQlarRa+vr5G5b6+vkhISChym0uXLuHHH3+EVqvFli1bMGXKFMybNw///e9/iz3O7Nmz4ebmZvgIDAw06fswwm4pIiIii7P4gOKy0Ol08PHxwbJly9C6dWtERUVh0qRJWLp0abHbTJw4EampqYaPa9euma2+7JYiIiIyP4uNufHy8oKNjQ0SExONyhMTE+Hn51fkNv7+/rCzs4ONjY2hrHHjxkhISEBOTg7s7e0LbaPRaKDRaExb+eKUsuWmhF40IiIiqiCLtdzY29ujdevWiI2NNZTpdDrExsYiLCysyG3Cw8Nx8eJF6HQ6Q9mFCxfg7+9fZLCprBhuiIiIlGPRbqmYmBh8/vnn+Oqrr3D+/HkMHz4cGRkZhrunBg0ahIkTJxrWHz58OJKTkzF27FhcuHABmzdvxnvvvYeRI0da6i2USN9yY1ugfYzhhoiISDkWvRU8KioKt2/fxtSpU5GQkICWLVti27ZthkHG8fHxUKvz8ldgYCC2b9+ON954Ay1atECtWrUwduxYTJgwwVJvwVgx3VK2tsYPy+SDM4mIiJRj0XADAKNGjcKoUaOKfG3Pnj2FysLCwnDw4EGFa2UabLkhIiIyvyp1t1RV9f/zDRqw5YaIiEg5DDemVEK3VH5suSEiIlIOw42CGG6IiIjMj+FGQcWFG3ZLERERKYfhxpQKdEvpseWGiIjIfBhuFMRuKSIiIvNjuDGlYgYU53taBAB2SxERESmJ4UZB+nCjLnCW2XJDRESkHIYbMygYbthyQ0REpByGG1MqpluKLTdERETmw3CjIIYbIiIi82O4UVBx4YbdUkRERMphuDEDttwQERGZD8ONgthyQ0REZH4MNwrimBsiIiLzY7hRUHGT+DHcEBERKYfhxgLYLUVERKQchhsF6VtuCrbUsOWGiIhIOeUKN9euXcM///xjWD58+DDGjRuHZcuWmaxiVZIQRov6cFOwpYbhhoiISDnlCjcvvvgidu/eDQBISEjAk08+icOHD2PSpEmYOXOmSStYlRXXcsNuKSIiIuWUK9ycOXMG7dq1AwD88MMPaNasGfbv34/vvvsOK1euNGX9rAJbboiIiMynXOHmwYMH0Gg0AIBdu3ahd+/eAIBGjRrh5s2bpqtdFceWGyIiIvMrV7hp2rQpli5dit9//x07d+5E9+7dAQA3btyAp6enSStYlXHMDRERkfmVK9y8//77+Oyzz9C1a1e88MILCA0NBQBs3LjR0F1FvFuKiIjIEmzLs1HXrl2RlJSEtLQ0eHh4GMqHDRsGJycnk1XOWjx4YLzMbikiIiLllKvlJisrC9nZ2YZgc/XqVSxYsABxcXHw8fExaQWrMn3Lzf37xuVsuSEiIlJOucLNM888g6+//hoAkJKSgvbt22PevHno06cPlixZYtIKVikF5rmxsxX46SeGGyIiInMqV7g5fvw4OnXqBAD48ccf4evri6tXr+Lrr7/GJ598YtIKVmUaO4F+/QqHG3ZLERERKadc4SYzMxM1atQAAOzYsQP9+vWDWq1Ghw4dcPXqVZNW0Brk5JS8TERERKZTrnBTv359bNiwAdeuXcP27dvx1FNPAQBu3boFV1dXk1awSivQTaVXsCWHiIiITKdc4Wbq1KkYP348QkJC0K5dO4SFhQGQrTitWrUyaQWrtGLCTXa2metBRERUjZTrVvDnnnsOjz32GG7evGmY4wYAunXrhr59+5qsclUeW26IiIjMrlzhBgD8/Pzg5+dneDp47dq1OYFfMWGmoCNHgPPngcaNFa4PERFRNVSubimdToeZM2fCzc0NwcHBCA4Ohru7O959913odDpT17HqKiHsNGkCpKebsS5ERETVRLlabiZNmoQvv/wSc+bMQXh4OABg7969mD59Ou7fv49Zs2aZtJJV1kNacnbuBNiLR0REZFrlCjdfffUVvvjiC8PTwAGgRYsWqFWrFkaMGMFwo/f/4aZmTSA5GfD0BO7cyXv5wgUL1YuIiMiKlatbKjk5GY0aNSpU3qhRIyQnJ1e4UtZm/34gJgZYt864nN1SREREpleucBMaGopPP/20UPmnn36KFi1aVLhSVuP/W24aNgTmzQOCg41fZrghIiIyvXJ1S82dOxc9e/bErl27DHPcHDhwANeuXcOWLVtMWsEqrcCYG43G+GWGGyIiItMrV8tNly5dcOHCBfTt2xcpKSlISUlBv379cPbsWXzzzTemrmPVVSDcODgYv8xwQ0REZHrlnucmICCg0MDhU6dO4csvv8SyZcsqXLEq6SF3R7HlhoiISHnlarmh8mG4ISIiUh7DjdLyteaoC5xthhsiIiLTY7hRWoGuqldfzQs5DDdERESmV6YxN/369Svx9ZSUlIrUpVr44gtg+HCgTRuGGyIiIiWUKdy4ubk99PVBgwZVqEJWp4hBxi4u8jPDDRERkemVKdysWLFCqXpYr4eEGyEAlcrMdSIiIrJiHHOjtBLCTW4ukJNj5voQERFZOYYbU3rIPDd6zs55X58+Deh0CtWHiIioGmK4UVoRgcfWNm+24rZtgXHjzFslIiIia8Zwo7RiWnP0XVMAsHChmepCRERUDTDcKK0U4YaIiIhMh+HGQgqGm1OngDt3LFMXIiIia1LuB2dSEYpqpSmm5aZGDePlli1lWVqa6atFRERUnbDlRmnFhJtRowqX3buncF2IiIiqAYYbpRUTbl58EUhMNHNdiIiIqgGGGwvy9OTsxERERKbGcKO0Eib2s7EBAgKMy7RahetDRERk5RhulPaQWYuDg42XMzMVrAsREVE1wHBjSmW4W0ovKMh4meGGiIioYhhuLKxguMnIsEw9iIiIrAXDjdIe0nLj52e8zHBDRERUMQw3SitjuGG3FBERUcVUinCzaNEihISEwMHBAe3bt8fhw4dLtd3q1auhUqnQp08fZStYEWUMN3fvKlgXIiKiasDi4WbNmjWIiYnBtGnTcPz4cYSGhiIyMhK3bt0qcbsrV65g/Pjx6NSpk5lqqoyC4eaHHyxTDyIiImth8XAzf/58DB06FEOGDEGTJk2wdOlSODk5Yfny5cVuo9VqMXDgQMyYMQN169Y1Y23L4SEtN488AvTunfesqVOnzFAnIiIiK2bRcJOTk4Njx44hIiLCUKZWqxEREYEDBw4Uu93MmTPh4+ODV1999aHHyM7ORlpamtGHWT0k3NjYAD//DPz2m1y+ft0MdSIiIrJiFg03SUlJ0Gq18PX1NSr39fVFQkJCkdvs3bsXX375JT7//PNSHWP27Nlwc3MzfAQGBla43sUqxzw3evqZim/dAm7c4F1TRERE5WXxbqmyuHfvHl5++WV8/vnn8PLyKtU2EydORGpqquHj2rVrCteyfLy8AFtbmYVq1QKaNLF0jYiIiKomW0se3MvLCzY2Nkgs8HjsxMRE+BUcaQvg77//xpUrV9CrVy9DmU6nAwDY2toiLi4O9erVM9pGo9FAo9EoUPtSKmXLjVoNeHsDN2/K5fh4QKeT5URERFR6Fr102tvbo3Xr1oiNjTWU6XQ6xMbGIiwsrND6jRo1wunTp3Hy5EnDR+/evfH444/j5MmTynY5lVcpww0AuLoaL6emmrguRERE1YBFW24AICYmBtHR0WjTpg3atWuHBQsWICMjA0OGDAEADBo0CLVq1cLs2bPh4OCAZs2aGW3v7u4OAIXKK40yhBv9HVN6d+4AHh4mrg8REZGVs3i4iYqKwu3btzF16lQkJCSgZcuW2LZtm2GQcXx8PNRVsW9GpSpTsAGKDjf165uwTkRERNWAxcMNAIwaNQqjRo0q8rU9e/aUuO3KlStNX6HyqsDdUkDR4YaIiIjKpgo2iVQRKpX8XIZw4+xsvHz7tgnrQ0REVE0w3CilHOGm4HOl4uNNWB8iIqJqguFGKfpwUwb//GO8fPmyiepCRERUjTDcKK0MLTe1ahkvr1gBVNI5B4mIiCothhullKNbatEioG9fGWr0ihlnTURERMWoFHdLWaVyhJt69YB16+TXBw4Ay5YBGzdypmIiIqKy4CVTKeUYc5PfJ5/IJ4YDwKxZJqgPERFRNcFwY0oVnOcmP40G0E+6PHWqfFI4ERERPRzDjVLK0S1V0LBheV+/+moF60NERFRNMNwoxQThJv+DNI8dq2B9iIiIqgmGG6VUcMwNYBxuOKCYiIiodHjJVJqJWm4SE4GcHBPUh4iIyMox3CjFxN1SALB0aQXqQ0REVE0w3CjFBOGm4FPCN22qQH2IiIiqCYYbpZhgzI2Dg/Hyzp3AoUNAamqFd01ERGS1GG5MyYTz3ABA7dqFyzp0AEJDy71LIiIiq8dwoxQTdEupVMD9+4XLr17l4GIiIqLiMNwoxQThBpAzFb/1VuHye/cqtFsiIiKrxXCjFBOMudErqvVmyBCT7Z6IiMiqMNworYItNwDg7V247JdfKrxbIiIiq8RwoxQTdUsBwNixQN++wKpVxuXjx1d410RERFaH4UYpJgw3rq7AunXAgAHG5fPmVXjXREREVofhRikmHHNTEhNkJyIiIqvCcGNKJp7npjQSEhTdPRERUZXDcKMUE3ZL5VdwcPEnnxR9NxUREVF1xXCjFIXCzf79xstz5gDTp5v0EERERFUaw41SFBpzU78+cPOm8aMZPvlEkUMRERFVSQw3SmvfHvj+e5Pu0s8PGDEib9nf36S7JyIiqtIYbpSib7nJzAQGDjT57vPvkuGGiIgoD8ONKeUfX6PwreBBQcCKFfLrffuAsDAgKUnRQxIREVUJDDdKMcM8Nw0b5n198CCwbJnihyQiIqr0GG6qsIK3hc+bB2RkWKYuRERElQXDjVLM0HJTrx7Qtm3ecnIysHu34oclIiKq1BhulGKGcKNSAdu3A+vXA4MHy7L9+4HsbMUPTUREVGkx3CjFTM+W8vAA+vQBWrSQy7NnA25uwIkTZjk8ERFRpcNwYyX8/PK+zs4GRo+2XF2IiIgsieFGKWZqudHz9TVevnPHrIcnIiKqNBhuTMmM89wUxHBDREQkMdwoxczhJn+3FADcvg1cv27WKhAREVUKDDdWwtNTfuRXuzawdq1l6kNERGQpDDdKMXPLDQB8+mnhsuefN3s1iIiILIrhRikWCDddu5r9kERERJUOw41SLBBu/PzkOJuXXsorq1nT7NUgIiKyKIYbc9FqzXKYgAA5iZ9ecjKQmmqWQxMREVUKDDdKKdhy8+CB2Q6dlma8/NhjZjs0ERGRxTHcmFJJ89yYMdyMH2+8fOYMkJtrtsMTERFZFMONUiwYblq0AI4eNS6bOhVYvNhsVSAiIrIYW0tXoNowY7gBABcX4+XZs+Xn554DfHzMWhUiIiKzYsuNUizYcgMA9vZFl9++bdZqEBERmR3DjVIsHG6Cg4EuXQDbAm1zKSlmrQYREZHZMdwoxcLhRq0G9uwp/Hyp1auBkSOB+/fNWh0iIiKz4ZgbU8p/t1RBZprnpqCC42v0j2ioU6fwXVVERETWgC03SinYcmOhcAMUvnMKAN56y/z1ICIiMgeGG6VUonDTujUQGFi4fO9e89eFiIhIaQw3SqlE4QYAJk0qXBYfb/56EBERKY3hxlwsHG5eew0YONC4LCvLMnUhIiJSEsONUipZy42NDdCnj3HZa6+VPAaaiIioKmK4UUrBcKPTWaYe+fTrBzRsaFx28aJl6kJERKQUhhulVLKWG0DOfXPuHPDee3llHFRMRETWhuHGlCrhPDcFqdXAxIl5c9x8+KFl60NERGRqDDdKqYQtN/mNGSM/nzsH1KpV9Fw4REREVRHDjVIqebgJDMyr4o0bQLt2QGKiZetERERkCgw3Sqnk4QYA7OzyvhYC2LzZcnUhIiIylUoRbhYtWoSQkBA4ODigffv2OHz4cLHrfv755+jUqRM8PDzg4eGBiIiIEtevNCrB3VIFzZ0L+PkBnTvL5QMHLFsfIiIiU7B4uFmzZg1iYmIwbdo0HD9+HKGhoYiMjMStW7eKXH/Pnj144YUXsHv3bhw4cACBgYF46qmncL3g468trQq03IwdK7ukhgyRy5yxmIiIrIHFw838+fMxdOhQDBkyBE2aNMHSpUvh5OSE5cuXF7n+d999hxEjRqBly5Zo1KgRvvjiC+h0OsTGxpq55g9RMNzk5gJ37limLiVQqfKeO7Vjhxx7w5BDRERVmUXDTU5ODo4dO4aIiAhDmVqtRkREBA6Uso8kMzMTDx48QM2aNYt8PTs7G2lpaUYfZlEw3ERHA15elXJimaCgvK+PHAFeecVydSEiIqooi4abpKQkaLVa+Pr6GpX7+voiISGhVPuYMGECAgICjAJSfrNnz4abm5vhI7Cox2ObSknz3KSny8+zZil3/HIKDjZ+aviZM5arCxERUUVZvFuqIubMmYPVq1dj/fr1cHBwKHKdiRMnIjU11fBx7do181SuYMtNJWZvLwPN33/L5cREPlSTiIiqLouGGy8vL9jY2CCxwAQriYmJ8PPzK3HbDz/8EHPmzMGOHTvQokWLYtfTaDRwdXU1+jCLKhRuAMDVFahTB3B0lMvvvGPZ+hAREZWXRcONvb09WrdubTQYWD84OCwsrNjt5s6di3fffRfbtm1DmzZtzFHVsisu3FTix3CrVEDjxvLrZcuA2NhKXV0iIqIiWbxbKiYmBp9//jm++uornD9/HsOHD0dGRgaG/P/9yYMGDcLEiRMN67///vuYMmUKli9fjpCQECQkJCAhIQHp+jEtlV0lTwu7d8vPmZlARASwZo1l60NERFRWFg83UVFR+PDDDzF16lS0bNkSJ0+exLZt2wyDjOPj43Hz5k3D+kuWLEFOTg6ee+45+Pv7Gz4+rGxPgKzkIaY4rq7ABx/kLc+eDSQlAbdvW65OREREZaESoopehcspLS0Nbm5uSE1NNf34mwED8po62rQp+mmUTz0FbN9u2uOaWEoK4OFhXObrC1y5AhQzbpuIiEhRZbl+W7zlxmoVlxmrQJZ0dwdOnzYuS0wE8jWgERERVVoMN6aUP7gU9yypSvgYhqI0awa8+65x2fr1lqkLERFRWTDcKKW4cJORYd56VMCkScDOnXnLb74J3LtnufoQERGVBsONUorrfsrONm89KkClkndM5bdjh2XqQkREVFoMN0opruUmJ8e89TCx5cuBkBDgxx8tXRMiIqKi2Vq6AlbLSsPNli3yc//+VWJsNBERVUNsuVFKcVf+Khhuune3dA2IiIhKj+HGlEpzt9SDB+apiwl98w3Qq1fh8p9/Nn9diIiIHobhRilW1HLj5QWsWgU8+aRx+UcfsWuKiIgqH4YbpVjZmBtnZ3mnlBDAokWy7H//A9RqYN8+y9aNiIgoP4YbpVhZuMmvd2/j5dGjLVMPIiKiojDcKKW4/poqOOamoNq1gePHAX9/uXziBHDoEJCaatl6ERERAQw3yimu5UanqzKPYChJq1bAqVN5yx06AOHhlqsPERGRHsONUooLN4BVdE0BcqBxfmfPArm5lqkLERGRHsONUkq6jchKwo1KVfhJ4V27AunpFqkOERERAIYb0yrNPDeAVYy70fPzA6ZMyVvet6/w08SJiIjMieFGKdWg5UZv2jQgLCxvee5cYOVKYOZMdlMREZH5MdwopRqMudGzsQG2b5cDjLt1k2VDhsjQ88svlq0bERFVPww3SqlG4QYAatQAWrQApk41Lo+JAe7ft0ydiIioemK4UUpJ3VJWNOamoM6d5czFDRrI5StXZPcUERGRuTDcKKWatdzk17kz8NprecvffgssXWrVmY6IiCoRhhulVONwAwAjRgBNmsivr10Dhg8Hli2zbJ2IiKh6YLhRSkndUtnZ5quHhbi4AAcPGpeNGiWfJE5ERKQkhhtTKu08N9VkhG2NGsCcOYCDQ15ZTEzh0ENERGRKDDdKKWmASTUJNwAwYQKQlSVDjV5YGNCvn+XqRERE1o3hRiklBZisLPPVo5KYORPQaPKW16+Xk/0tXAhkZlquXkREZH0YbpQSGSk/t21b+LVq1HKj5+wsJ/rLb8IEYMwY4N//tkydiIjIOtlaugJW6+uvgT17AE9PICLC+LVq2HIDAKGhRZd/+y3QoQMwcqR560NERNaJ4UYpPj7A88/LJ0kWVA1bbgDA3V1O8KdWA5s3y8HGeqNGyTHYISFA9+6AnZ2laklERFUdu6WUZm+f97WTk/ycmlry3VRWrHNn4LHHgNmz5c1l+W8NHzMG6N1bzolDRERUXgw3Sssfbry85Ofp0+VYnJLmwqkmxo0DoqKMy778Ehg/vtrmPyIiqiCGG1MqKqzk71/RhxsAOH4cSExUvk5VwFdfAS+/bFw2b54caJyRwcc2EBFR2TDcKC1/y42np/FrY8cCAwdW2wHGehoN8Pbbhcu/+ELOdPzUU+avExERVV0MN0orruUGAH74Afj+e2D5cvPWqRJq0gQ4eRJ46y2gVi3j1/bsATZtAm7dskTNiIioqmG4UVpJLTd6e/aYpSqVXWionNjvn3+Av/82fq1XL8DXFzh61DJ1IyKiqoPhxpR69JCfXVzyymzz3W1fs2bR2+3fD2zdWi0eqFladeoAQ4YULm/bFvDwAN57j+OxiYioaAw3pjRkCLBxI3DhQl6ZjU3e108/XfR2N27IYFTwtqFqTKWSvXVbtwLPPWfcc5eSAkyaJB/I2bu3HJtDRESkpxKiev3/m5aWBjc3N6SmpsLV1dU8B50+XYacKVOA998H9u6Vg0iK0rw54O8PHDgAtGsnZ7oLDQV27gSuXAFatQKaNpWtQ2o1oNXKvpqgILmdFbt6Ffjvf4sOM9u3c+AxEZE1K8v1m+HGUnbuBO7cAS5dks0QZeXgANSoIQcs37ghbzkaMUKGo9OngfBwoE8f45YjKzJnDjBxonHZDz/It33jBtCmjWXqRUREymC4KUGlCTd6Wi3w559ykMnnn8uJXeLigPbtZevNd9/JwSXe3sCjjwInTpT+tiEHB6BxY/ngpl9/lc8/ePFFOalMUhLg5ycDUhUVHy9ba+LiCr/WsaO8vTwkBKhdW47TISKiqovhpgSVLtw8TEYGkJ4u77SytZVBJy0NSEiQrT7x8XJQyqFDwOLFwN27QHCwfHhTWlrR+1Sr5fS/NWoATz4JnD8vn30waBBw+7bcvgrZvx9YtgxYtw64d6/odf79bzmOJyhITi+kfxIGERFVDQw3Jahy4aa8tFoZfnbtkmN8OnaUZR9/LMtL8uabspXn8GFg2DCgZ08gJ0d2fVViOp18MOeWLcCHH5a87ssvyzzXurUMPUREVLkx3JSg2oSb4mRlybBTq5acVOb4cdnCc/Vq8duo1XJsz8iRct2//pLJoHNn4Mcf5Z1eQUHmew+l8OefQEyMvNuqJH36yBy3dy/w7beyN5CIiCofhpsSVPtwU5wzZ2TTxx9/AKNGye4vHx/g4sWHb1uvHvDpp8CsWXJMTyV7rHdurhyq5Ooqb1IbP774de3sZGtOv35yTp0uXdiyQ0RUGTDclIDhphS0WvlZCGDFCrlsYwOsXCmDTGqqnM+nOH37yumEhw4FWrQwnsiwEjh1So7Jjo2Vd+aXpHZt4PnnZUCqUUP2zk2eLIMSERGZD8NNCRhuTCA3V87dc+kS0KyZnL9Hpyt6XU9PuY6rKxAZKdNBejoQFgZERJi12kVJSJC9bikp8vbyCxeAzEz5CIjbt4vfzt9f3oh24oQcwx0aKrvB+vat0jegERFVWgw3JWC4UcDhw/JurU6dZJ+PSiUfJXH4cMmPlPD2lmN1hg+Xt6bXqydTgo0NULeu+epfBJ1OTj80Z44MK/7+xhNPl8TWVnZr1akjb1N/5x2Z727eBAIDjZ+lSkREpcNwUwKGGzPKyAC+/lomhUuX5Cx79erJEbw//1z8dmq1fJRFzZpyoprHH5eBJzAQcHQ0V+2N6HTyLqxhw2RI6dYNaNAA2LBBtv6Ulo1NXq9fhw7yFJ07B3TtCkydKoc5OTnJU1CrlsyJ9+7lPa6M43+IqLpiuCkBw00lsXcvcPYscPkysGiR7Kp6GFtbGXD+9S856jcjQ87i5+Qkx/hYcDbm+/flfDtz5sjJpwE5R2JZgk9RbG1lL2BRXnkF6N9f3qF/545s7GrUyHgOHyHkVEg+PnnjhoiIqiKGmxIw3FRCQsiP8+flYOVTp+RgFicnGYBiYx/+CHAPDxl4mjeXTSN9+8ogpL+aHz0qm1tycmTrj4KDnG/flk/AePxxeef87t1yAHNqKrB6tbz7HpCPiLCzk61Chw6Z7vj6UNWkiQw2+XNjvXqyy+z11+W4orp15brTpsmpkF5/XZ7+3bvlXECXLwP29vK96Gm18ttRycaJE5GVY7gpAcNNFZSWJhPA7t3A9evyfm6dDkhOBo4dK3lb/WzMgAxA6elyAM2cOcCDB8Azz8iwY2dnlj4frVa2svj4FH4tMRGYP19OHfTII7In78UX5dv85BPFq1aixx+XjW0PHhiX29nJXsaWLWWo+vFH2YXWsKGcVSAyUj7vKyBAhjs/PznMysZGflvnzQN++kl2yf3737IV6upV+W167DH5LWFXHBEBDDclYrixIkLI+XmysoB9+2TZxYvy6elbtpRtXz4+gJeX/DxggHwExa1b8nPnznlXWCFkOvHyMulbKauMDODaNdnA1bq1rOZff8kJqDMz5cNDH31UZrtGjYDPPpM3rm3bZtFql4unp7zZLjxchqv0dDne6fhx4Lff5Hil+vXlXWsajbx9X6cDnJ2BGTPkxIy9esnx7VOmACdPynNy9apct0kTmXtVKtnA5+Ii95+VBbi5yTx94oQManZ28kfgwQPZoiUEwxeRuTDclIDhpppITJQtMn//La9Od+4Ao0fLQcpJSTIdqFQP7+4CZNeWvb1sdsjNlbdANWok+5X69pVX0lat5N1fzs6y68vevtI+kT0hQV6knZ3lqbh5U17QnZzk4yvat5eDmbOzZWvNtWtyvfh4Oe2RWi17+NLT5bqdOgG//CKnQdKLiZHdW/HxMnRVVfl/RBo3lt/yzZtla5qPT+Fn2Hp5yR+Hhg1l4Dx9WrbABQXJbrzgYHne69WTP5Jnz8rXsrNlF2D9+nI/oaGygXH3bjmGq1kz+T1q1kwGq3r1ZOYODJQDzs+dkz/a//uf/HHPyACio4F27eR7yMqS48Ju3pRj+ceNk78eGRnAkSPyPYaHy89ZWfL9BQbmhbj4ePlavXqyfnfvyp+Xgk9kEUIGa39/+XNCZEoMNyVguKnGtNq8SW0yMuSVaPNm+Rf60CH5WaWSZenpMqwcPCibQkrL3l5eEXx95dXhwgU5mMXfX17x7O3lVcjPT77WpIm86n35JTBwoLzytWwprxxVrEmguFaMBw9kl5Strbzwnj0r8+KxY/Lus/375YX+jz9kK80338hT36OHPF2NGskb7S5flpm1bl05N+ShQzJ8AfKUFhc4qLDu3eXdetOnF36t4CD2/Mvt2skWr8REubx+PbBggQxOHh7y+6Ef4zVypPw12LNHtrI5OckwnJYmh9F17y5/Bf395ffPxwdwcJC/BoAMeAsXysDn4SGDnp2dDJlaLbB2rfyfwtdXvpaSIh+Lp9PJ4HbunGx5y82VYf3wYbm+s7MMZ1ptXoudTmc8huzXX+Wfg/DwvDIh5Di1WrXkn5HcXONtHtaK99dfsqVQrc4LhTk5clnJ8Ws6nfV07zLclIDhhsokJUW21KSmyr/kN27IASR//y3/mv3vf/Iv861bpWsFKg07O/kXz8tLHtfeXv41bN9ehqLbt+Uxr1yRf6GdnGS/zWOPyWdGBAXJbe7ckZPtqNV5s0xbGf0pV6nkRdXZWYYplUq2HLm4yNzYsmVea5O/v9zGxkYGKxsb+W29fl2exosX5amzsZH779pVXix//VWu17atPP1378oL9caN8iLl6SlP/YMHeXn47l0Z2mrXlvtt1kxexGvWlPs8elR+a+7fl60j/v6ydQWQF+bU1NKdB42m5CmlKE/+YXj51aolfwYKCgmRPzdJScZliYmylatDB/m9u3FDvtasmfw6OVkud+kivzcHD+Zt7+kpy/ftk99//fymaWmyDvXryzB/6pQM8iqV/FOkVssxbhcuyO/58OHA77/Lda5dA7ZvlwGudm15f0ZIiNxHbi7w0Ufy5ykpSQa9rCz5/xcgPwsBLFsmA9+TT8o/NWlp8me1fXt5Dm7elP+j1aoFfPWVPOYjj8g/ifv3y98RQI69a9asQt+mIjHclIDhhkxK/+/arVuyf+DoUdm0cPSoDCE+PvJfSAcH+RdJq5WtRufPy7+OSv/6OTvLv043bsjPDg7yL6u3t/zayUn+ZdLf/qRvebKzk3+RHzyQf4Xt7OQ+6teXf/Xu3ZOtTomJ8oqsn5nQ3l7+FXzYxDw6HfstyujXX+VFLCtL/lip1fKCUqeOvDjFx8vP2dnyx0utli0a8fHyW9akibxY6VtOVCrZbXb7ttyHjY0cX9+mjXz92jU5ibijo/w2P/qo7NLS9/j+/LPxLN6DB8tAduaMbN3x9JTHvXlTXkyDgmSLnY+P3EdamvxReeQRWcfMTFlWEl9feXHWzxVFlVdMjLxvw5STljLclIDhhioVnU7+S5aZCSxfLoPE3buyZSg2VgYQIeRVwNFRBoyrV43/jSxOSZPkmJq+VSj/VcfLSwYnGxt5pfXzk+EnKUmGv/795WhoIfJCUUCAbDapVUtexb28ZKBKSpLvx8FBnh9HR3mlu3FDhkkHB7m+p6c8XnKyDFg2NlbZYlVZPHiQ18JlitN8/778VgLyV+LWLVl29Khs3fD2lr8y9+7JIJWZKb8+e1Z+y+/dkz8CCQlAnz7yR2bVKhnUXnxR/tjcuyfLHR1lnU+dkutrtTIs2tvLLrHnnpP3JWRny1B2/778cdPp5P8E58/L4wcEyP8bUlJkF6oQcsqHS5dkGH3iCdmFmpkpW0D27pUNvk8+mdcdt2iRPM6jj8qwl5aWd09EQEBeq5C+S+zaNblcp44sy8iQrTJqtXx/QUHyf6qMjOLPtZeXPFdxcQ//vnh4yF+7ohQ3n1eHDvJ92ts/fP+lxXBTAoYbsgr6Pgj9FUXfCpKdLctSU2X79eXL8l9njUYOGPjnH/nXVN8GrtPJv5zp6XIbBwd5Rfn7b/mX0dtbdn+lppovKCnBzU2GHY1GNmH4+ckrlP6Wp9RUOSji9m0ZpurXl31U/v5546Rq1pRXBBsbeZ7v3ZOveXjIK5BaLc9bo0bWMcCBzObaNflr2q5dXtnZs/JHU9+9k5lZeILO0v6Y3bolf0wB+Wuv1eZNR6HfT3a2/B/C01OGv9u35f8P+j8tOTnyR/76dRmc+vXLCy5XrshfqTNn5LQVHTrIOxT13V6mwnBTAoYbonLKypJ/FTMzZXA6flwGhYwM+VfN1laGJHd32c+gvzdbo5H/Vl+9KgPC3r1yH0FBcn86nWwCsLWV/w57esouPF9f2X+hf7qpvqusKmjcWP7lv3dPXhUaNJB1r1VLno/792V40mrl+crJkedo9265bXh43oAHjUZedR59VHYz6lvD9Le0ubnlDZI/eVIe94kn5H5tbIynMWDooiqM4aYEDDdEVUxGhvyXVauVF/E7d2QYSkyUQejPP/PWSU6WrVMODrI15vZtGYzS0+WFXauVgSEjQwaD/K03X31l6XeqDBcX2eJ0/bo8b87OMpTqW+XOnZNBKSREnk/9uKzAwLx/4Z2dZRjTP8+jfXu5vX4CTGdneU5tbWUTQXa2DGz6Ed4PHsjjN28ut0tMlN/LkBA+E4RKjeGmBAw3RFRq2dnygq2//Sk3Ny8k5OTIsKTVynZ/nU5e/JOSZJt/RoacGCY9XfYxuLvLYJaTI1tUcnJk4Lp9W5avWpV3XFfXvEEld+7kldeqJY+l0ZTueWxVga+vDD0ODvKc2NrKUBQYKN+nTicDUVaWfM/68+7gILsNMzJkgMvMlN+v2rXlLT3Xrsm+Eh8fub+UFPmanZ1sUQsMlNvoJ/zR6eQ+bW2t595pK8NwUwKGGyKqkrKy8kbbqlSy28/GRra+NGwoQ1BCgvysH6Tu45M3iPvmTXnBF0Je9K9dk/ep370rt6tfX4axe/fkcdLS8kbM/vOP3C4nR9765Ows62BjkzfC18Ulr+uyKnjYvfZOTnKwuqOjXO/KFfn+g4NluZubDEoJCXJkLyCDmhByrFutWjIoeXrK86iftiEnR67n7Cy7J3//XU7jUKOGLHNzk+dfp5PnPj1dbu/hIfdVs6YM2Vevyu+RPuDpZ1nUz6BuhQPpq1y4WbRoET744AMkJCQgNDQUCxcuRLv8I6sKWLt2LaZMmYIrV66gQYMGeP/999GjR49SHYvhhojIxPRjpgB5IdaHL/3sjcnJ8sJ9/bos++efvFt79H+H1Wq5jb47KzlZXsQfPJCD3j09ZWj74w8ZKjw8ZKtXZqZcvnw576G47u5y27t3ZUjQ77Ok24esTXCwDFQuLnldgU5OeV28QsigdPCgHOcVHCzPmf5cAfJ75ewsw9Y//8jzuncv0LSpHICfmysDrbOz3Odrr8nWMVtbGbD69jXpW6pS4WbNmjUYNGgQli5divbt22PBggVYu3Yt4uLi4FPE0wX379+Pzp07Y/bs2fjXv/6F77//Hu+//z6OHz+OZqWYNYjhhojICpU0YDr/7OTJyfICn5goA1JcnLw4azQyHCUny6CUmSkv3ELIFpakJHmxF0JuFxIiW8P+/DNv4LdKJbe/c0eGipQUuW99d6arq1xOT5f7trGRz7/Q8/WVrTH29nn3dhc142BV0LFj3jP/TKRKhZv27dujbdu2+PTTTwEAOp0OgYGBGD16NN5+++1C60dFRSEjIwObNm0ylHXo0AEtW7bE0qVLH3o8hhsiIqoSdDoZzPRPbL17VwYtIWR5fLxsVcnOlusmJuY9c0KtlqHr3j0ZwvR356WkyNd1urwJchwdZTjTamVLWW5u3rQS16/LFpuzZ2UwO3tW1i0rS7bgbN4slzt0kN2g+nFMTZrIWfxMqCzXbwWfaPFwOTk5OHbsGCZOnGgoU6vViIiIwIEDB4rc5sCBA4iJiTEqi4yMxIYNG5SsKhERkXmp1XkTzahUMqzkFxRk/jpVERYNN0lJSdBqtfD19TUq9/X1xZ9//lnkNgkJCUWun1DUFIkAsrOzkZ1vbozU/x9Alvaweb6JiIio0tBft0vT4WTRcGMOs2fPxowZMwqVB5p66kQiIiJS3L179+Dm5lbiOhYNN15eXrCxsUFiYqJReWJiIvz8/Ircxs/Pr0zrT5w40agbS6fTITk5GZ6enlCZcB6DtLQ0BAYG4tq1axzLoxCeY2Xx/CqL51dZPL/KqgznVwiBe/fuISAg4KHrWjTc2Nvbo3Xr1oiNjUWfPn0AyPARGxuLUaNGFblNWFgYYmNjMW7cOEPZzp07ERYWVuT6Go0GGo3GqMzd3d0U1S+Sq6srf7EUxnOsLJ5fZfH8KovnV1mWPr8Pa7HRs3i3VExMDKKjo9GmTRu0a9cOCxYsQEZGBoYMGQIAGDRoEGrVqoXZs2cDAMaOHYsuXbpg3rx56NmzJ1avXo2jR49i2bJllnwbREREVElYPNxERUXh9u3bmDp1KhISEtCyZUts27bNMGg4Pj4eav1ocQAdO3bE999/j8mTJ+Odd95BgwYNsGHDhlLNcUNERETWz+LhBgBGjRpVbDfUnj17CpX1798f/fv3V7hWZaPRaDBt2rRCXWBkOjzHyuL5VRbPr7J4fpVV1c6vxSfxIyIiIjIl9cNXISIiIqo6GG6IiIjIqjDcEBERkVVhuCEiIiKrwnBjIosWLUJISAgcHBzQvn17HD582NJVqvRmz56Ntm3bokaNGvDx8UGfPn0QFxdntM79+/cxcuRIeHp6wsXFBc8++2yhGarj4+PRs2dPODk5wcfHB2+99RZyc3PN+VaqhDlz5kClUhlNgMnzW3HXr1/HSy+9BE9PTzg6OqJ58+Y4evSo4XUhBKZOnQp/f384OjoiIiICf/31l9E+kpOTMXDgQLi6usLd3R2vvvoq0tPTzf1WKh2tVospU6agTp06cHR0RL169fDuu+8aPVuI57f0fvvtN/Tq1QsBAQFQqVSFHjhtqnP5xx9/oFOnTnBwcEBgYCDmzp2r9FsrTFCFrV69Wtjb24vly5eLs2fPiqFDhwp3d3eRmJho6apVapGRkWLFihXizJkz4uTJk6JHjx4iKChIpKenG9Z5/fXXRWBgoIiNjRVHjx4VHTp0EB07djS8npubK5o1ayYiIiLEiRMnxJYtW4SXl5eYOHGiJd5SpXX48GEREhIiWrRoIcaOHWso5/mtmOTkZBEcHCwGDx4sDh06JC5duiS2b98uLl68aFhnzpw5ws3NTWzYsEGcOnVK9O7dW9SpU0dkZWUZ1unevbsIDQ0VBw8eFL///ruoX7++eOGFFyzxliqVWbNmCU9PT7Fp0yZx+fJlsXbtWuHi4iI+/vhjwzo8v6W3ZcsWMWnSJLFu3ToBQKxfv97odVOcy9TUVOHr6ysGDhwozpw5I1atWiUcHR3FZ599Zq63KYQQguHGBNq1aydGjhxpWNZqtSIgIEDMnj3bgrWqem7duiUAiP/9739CCCFSUlKEnZ2dWLt2rWGd8+fPCwDiwIEDQgj5y6pWq0VCQoJhnSVLlghXV1eRnZ1t3jdQSd27d080aNBA7Ny5U3Tp0sUQbnh+K27ChAniscceK/Z1nU4n/Pz8xAcffGAoS0lJERqNRqxatUoIIcS5c+cEAHHkyBHDOlu3bhUqlUpcv35ducpXAT179hSvvPKKUVm/fv3EwIEDhRA8vxVRMNyY6lwuXrxYeHh4GP19mDBhgmjYsKHC78gYu6UqKCcnB8eOHUNERIShTK1WIyIiAgcOHLBgzaqe1NRUAEDNmjUBAMeOHcODBw+Mzm2jRo0QFBRkOLcHDhxA8+bNDTNaA0BkZCTS0tJw9uxZM9a+8ho5ciR69uxpdB4Bnl9T2LhxI9q0aYP+/fvDx8cHrVq1wueff254/fLly0hISDA6x25ubmjfvr3ROXZ3d0ebNm0M60RERECtVuPQoUPmezOVUMeOHREbG4sLFy4AAE6dOoW9e/fi6aefBsDza0qmOpcHDhxA586dYW9vb1gnMjIScXFxuHv3rpneTSWZobgqS0pKglarNfrjDwC+vr74888/LVSrqken02HcuHEIDw83PEojISEB9vb2hR506uvri4SEBMM6RZ17/WvV3erVq3H8+HEcOXKk0Gs8vxV36dIlLFmyBDExMXjnnXdw5MgRjBkzBvb29oiOjjaco6LOYf5z7OPjY/S6ra0tatasWe3P8dtvv420tDQ0atQINjY20Gq1mDVrFgYOHAgAPL8mZKpzmZCQgDp16hTah/41Dw8PRepfEMMNVQojR47EmTNnsHfvXktXxWpcu3YNY8eOxc6dO+Hg4GDp6lglnU6HNm3a4L333gMAtGrVCmfOnMHSpUsRHR1t4dpVfT/88AO+++47fP/992jatClOnjyJcePGISAggOeXSsRuqQry8vKCjY1NoTtMEhMT4efnZ6FaVS2jRo3Cpk2bsHv3btSuXdtQ7ufnh5ycHKSkpBitn//c+vn5FXnu9a9VZ8eOHcOtW7fw6KOPwtbWFra2tvjf//6HTz75BLa2tvD19eX5rSB/f380adLEqKxx48aIj48HkHeOSvr74Ofnh1u3bhm9npubi+Tk5Gp/jt966y28/fbbGDBgAJo3b46XX34Zb7zxBmbPng2A59eUTHUuK8vfDIabCrK3t0fr1q0RGxtrKNPpdIiNjUVYWJgFa1b5CSEwatQorF+/Hr/++muhpszWrVvDzs7O6NzGxcUhPj7ecG7DwsJw+vRpo1+4nTt3wtXVtdBFp7rp1q0bTp8+jZMnTxo+2rRpg4EDBxq+5vmtmPDw8ELTF1y4cAHBwcEAgDp16sDPz8/oHKelpeHQoUNG5zglJQXHjh0zrPPrr79Cp9Ohffv2ZngXlVdmZibUauPLlI2NDXQ6HQCeX1My1bkMCwvDb7/9hgcPHhjW2blzJxo2bGi2LikAvBXcFFavXi00Go1YuXKlOHfunBg2bJhwd3c3usOEChs+fLhwc3MTe/bsETdv3jR8ZGZmGtZ5/fXXRVBQkPj111/F0aNHRVhYmAgLCzO8rr9V+amnnhInT54U27ZtE97e3rxVuRj575YSgue3og4fPixsbW3FrFmzxF9//SW+++474eTkJL799lvDOnPmzBHu7u7i559/Fn/88Yd45plniry9tlWrVuLQoUNi7969okGDBtXyVuWCoqOjRa1atQy3gq9bt054eXmJ//znP4Z1eH5L7969e+LEiRPixIkTAoCYP3++OHHihLh69aoQwjTnMiUlRfj6+oqXX35ZnDlzRqxevVo4OTnxVvCqauHChSIoKEjY29uLdu3aiYMHD1q6SpUegCI/VqxYYVgnKytLjBgxQnh4eAgnJyfRt29fcfPmTaP9XLlyRTz99NPC0dFReHl5iTfffFM8ePDAzO+maigYbnh+K+6XX34RzZo1ExqNRjRq1EgsW7bM6HWdTiemTJkifH19hUajEd26dRNxcXFG69y5c0e88MILwsXFRbi6uoohQ4aIe/fumfNtVEppaWli7NixIigoSDg4OIi6deuKSZMmGd1mzPNbert37y7yb250dLQQwnTn8tSpU+Kxxx4TGo1G1KpVS8yZM8dcb9FAJUS+qR6JiIiIqjiOuSEiIiKrwnBDREREVoXhhoiIiKwKww0RERFZFYYbIiIisioMN0RERGRVGG6IiIjIqjDcEFG1pFKpsGHDBktXg4gUwHBDRGY3ePBgqFSqQh/du3e3dNWIyArYWroCRFQ9de/eHStWrDAq02g0FqoNEVkTttwQkUVoNBr4+fkZfeifGqxSqbBkyRI8/fTTcHR0RN26dfHjjz8abX/69Gk88cQTcHR0hKenJ4YNG4b09HSjdZYvX46mTZtCo9HA398fo0aNMno9KSkJffv2hZOTExo0aICNGzcaXrt79y4GDhwIb29vODo6okGDBoXCGBFVTgw3RFQpTZkyBc8++yxOnTqFgQMHYsCAATh//jwAICMjA5GRkfDw8MCRI0ewdu1a7Nq1yyi8LFmyBCNHjsSwYcNw+vRpbNy4EfXr1zc6xowZM/D888/jjz/+QI8ePTBw4EAkJycbjn/u3Dls3boV58+fx5IlS+Dl5WW+E0BE5Wf2R3USUbUXHR0tbGxshLOzs9HHrFmzhBDyifGvv/660Tbt27cXw4cPF0IIsWzZMuHh4SHS09MNr2/evFmo1WqRkJAghBAiICBATJo0qdg6ABCTJ082LKenpwsAYuvWrUIIIXr16iWGDBlimjdMRGbFMTdEZBGPP/44lixZYlRWs2ZNw9dhYWFGr4WFheHkyZMAgPPnzyM0NBTOzs6G18PDw6HT6RAXFweVSoUbN26gW7duJdahRYsWhq+dnZ3h6uqKW7duAQCGDx+OZ599FsePH8dTTz2FPn36oGPHjuV6r0RkXgw3RGQRzs7OhbqJTMXR0bFU69nZ2Rktq1Qq6HQ6AMDTTz+Nq1evYsuWLdi5cye6deuGkSNH4sMPPzR5fYnItDjmhogqpYMHDxZabty4MQCgcePGOHXqFDIyMgyv79u3D2q1Gg0bNkSNGjUQEhKC2NjYCtXB29sb0dHR+Pbbb7FgwQIsW7asQvsjIvNgyw0RWUR2djYSEhKMymxtbQ2DdteuXYs2bdrgsccew3fffYfDhw/jyy+/BAAMHDgQ06ZNQ3R0NKZPn47bt29j9OjRePnll+Hr6wsAmD59Ol5//XX4+Pjg6aefxr1797Bv3z6MHj26VPWbOnUqWrdujaZNmyI7OxubNm0yhCsiqtwYbojIIrZt2wZ/f3+jsoYNG+LPP/8EIO9kWr16NUaMGAF/f3+sWrUKTZo0AQA4OTlh+/btGDt2LNq2bQsnJyc8++yzmD9/vmFf0dHRuH//Pj766COMHz8eXl5eeO6550pdP3t7e0ycOBFXrlyBo6MjOnXqhNWrV5vgnROR0lRCCGHpShAR5adSqbB+/Xr06dPH0lUhoiqIY26IiIjIqjDcEBERkVXhmBsiqnTYW05EFcGWGyIiIrIqDDdERERkVRhuiIiIyKow3BAREZFVYbghIiIiq8JwQ0RERFaF4YaIiIisCsMNERERWRWGGyIiIrIq/wfpFN9Oc7FpaAAAAABJRU5ErkJggg==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CNN Training and validation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057400"/>
            <a:ext cx="5144955" cy="41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13" y="2057400"/>
            <a:ext cx="5184658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8640" y="2384286"/>
            <a:ext cx="10288693" cy="366064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ARIMA performed better than CNN 0.08549 vs </a:t>
            </a:r>
            <a:r>
              <a:rPr lang="en-US" sz="2400" dirty="0"/>
              <a:t>0.10627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Linear regression vs deep learning of sequenced data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Constant vs Random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Other techniques</a:t>
            </a:r>
          </a:p>
          <a:p>
            <a:pPr lvl="1"/>
            <a:r>
              <a:rPr lang="en-US" sz="2400" dirty="0" smtClean="0"/>
              <a:t>Feature engineering</a:t>
            </a:r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purl.org/dc/terms/"/>
    <ds:schemaRef ds:uri="http://purl.org/dc/dcmitype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129</Words>
  <Application>Microsoft Office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ModernClassicBlock-3</vt:lpstr>
      <vt:lpstr>CAPSTONE SPRINT 3 </vt:lpstr>
      <vt:lpstr>Project Overview</vt:lpstr>
      <vt:lpstr>Time-series Data Pre-processing</vt:lpstr>
      <vt:lpstr>BASE MODEL ARIMA</vt:lpstr>
      <vt:lpstr>Advanced Modeling Convolutional Neural Network</vt:lpstr>
      <vt:lpstr>CNN Training and validation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2024-02-03T15:02:49Z</dcterms:created>
  <dcterms:modified xsi:type="dcterms:W3CDTF">2024-02-03T15:32:41Z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