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11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fred.stlouisfed.org/series/FDHBPIN" TargetMode="External"/><Relationship Id="rId13" Type="http://schemas.openxmlformats.org/officeDocument/2006/relationships/hyperlink" Target="https://fred.stlouisfed.org/series/RRPONTSYD" TargetMode="External"/><Relationship Id="rId3" Type="http://schemas.openxmlformats.org/officeDocument/2006/relationships/hyperlink" Target="https://fred.stlouisfed.org/series/TOTALSL" TargetMode="External"/><Relationship Id="rId7" Type="http://schemas.openxmlformats.org/officeDocument/2006/relationships/hyperlink" Target="https://fred.stlouisfed.org/series/MABMM301USM189S" TargetMode="External"/><Relationship Id="rId12" Type="http://schemas.openxmlformats.org/officeDocument/2006/relationships/hyperlink" Target="https://fred.stlouisfed.org/series/EFF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fred.stlouisfed.org/series/WM2NS" TargetMode="External"/><Relationship Id="rId11" Type="http://schemas.openxmlformats.org/officeDocument/2006/relationships/hyperlink" Target="https://fred.stlouisfed.org/series/DPSACBW027SBOG" TargetMode="External"/><Relationship Id="rId5" Type="http://schemas.openxmlformats.org/officeDocument/2006/relationships/hyperlink" Target="https://fred.stlouisfed.org/series/M1SL" TargetMode="External"/><Relationship Id="rId15" Type="http://schemas.openxmlformats.org/officeDocument/2006/relationships/hyperlink" Target="https://fiscaldata.treasury.gov/datasets/daily-treasury-statement/operating-cash-balance" TargetMode="External"/><Relationship Id="rId10" Type="http://schemas.openxmlformats.org/officeDocument/2006/relationships/hyperlink" Target="https://fred.stlouisfed.org/series/CURRCIR" TargetMode="External"/><Relationship Id="rId4" Type="http://schemas.openxmlformats.org/officeDocument/2006/relationships/hyperlink" Target="https://fred.stlouisfed.org/series/BOGMBASE" TargetMode="External"/><Relationship Id="rId9" Type="http://schemas.openxmlformats.org/officeDocument/2006/relationships/hyperlink" Target="https://fred.stlouisfed.org/series/TOTBKCR" TargetMode="External"/><Relationship Id="rId14" Type="http://schemas.openxmlformats.org/officeDocument/2006/relationships/hyperlink" Target="https://fred.stlouisfed.org/series/WTREGEN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e155c57e4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e155c57e4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e155c57e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e155c57e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e155c57e4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e155c57e4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e155c57e4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e155c57e4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Money and credit via private liquidity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Consumer credit </a:t>
            </a:r>
            <a:r>
              <a:rPr lang="en" sz="1050" u="sng">
                <a:solidFill>
                  <a:srgbClr val="296EAA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https://fred.stlouisfed.org/series/TOTALSL</a:t>
            </a:r>
            <a:endParaRPr sz="1050" u="sng">
              <a:solidFill>
                <a:srgbClr val="296EAA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M0 </a:t>
            </a:r>
            <a:r>
              <a:rPr lang="en" sz="1050" u="sng">
                <a:solidFill>
                  <a:srgbClr val="296EAA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https://fred.stlouisfed.org/series/BOGMBASE</a:t>
            </a:r>
            <a:endParaRPr sz="1050" u="sng">
              <a:solidFill>
                <a:srgbClr val="296EAA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M1 </a:t>
            </a:r>
            <a:r>
              <a:rPr lang="en" sz="1050" u="sng">
                <a:solidFill>
                  <a:srgbClr val="296EAA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https://fred.stlouisfed.org/series/M1SL</a:t>
            </a:r>
            <a:endParaRPr sz="1050" u="sng">
              <a:solidFill>
                <a:srgbClr val="296EAA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M2 </a:t>
            </a:r>
            <a:r>
              <a:rPr lang="en" sz="1050" u="sng">
                <a:solidFill>
                  <a:srgbClr val="296EAA"/>
                </a:solidFill>
                <a:highlight>
                  <a:srgbClr val="FFFFFF"/>
                </a:highlight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https://fred.stlouisfed.org/series/WM2NS</a:t>
            </a:r>
            <a:endParaRPr sz="1050" u="sng">
              <a:solidFill>
                <a:srgbClr val="296EAA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M3 </a:t>
            </a:r>
            <a:r>
              <a:rPr lang="en" sz="1050" u="sng">
                <a:solidFill>
                  <a:srgbClr val="296EAA"/>
                </a:solidFill>
                <a:highlight>
                  <a:srgbClr val="FFFFFF"/>
                </a:highlight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https://fred.stlouisfed.org/series/MABMM301USM189S</a:t>
            </a:r>
            <a:endParaRPr sz="1050" u="sng">
              <a:solidFill>
                <a:srgbClr val="296EAA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Credit: </a:t>
            </a:r>
            <a:r>
              <a:rPr lang="en" sz="1050" u="sng">
                <a:solidFill>
                  <a:srgbClr val="296EAA"/>
                </a:solidFill>
                <a:highlight>
                  <a:srgbClr val="FFFFFF"/>
                </a:highlight>
                <a:hlinkClick r:id="rId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https://fred.stlouisfed.org/series/FDHBPIN</a:t>
            </a:r>
            <a:endParaRPr sz="1050" u="sng">
              <a:solidFill>
                <a:srgbClr val="296EAA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Money and credit between public entities: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Bank credit, all comercial banks </a:t>
            </a:r>
            <a:r>
              <a:rPr lang="en" sz="1050" u="sng">
                <a:solidFill>
                  <a:srgbClr val="296EAA"/>
                </a:solidFill>
                <a:highlight>
                  <a:srgbClr val="FFFFFF"/>
                </a:highlight>
                <a:hlinkClick r:id="rId9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https://fred.stlouisfed.org/series/TOTBKCR</a:t>
            </a:r>
            <a:endParaRPr sz="1050" u="sng">
              <a:solidFill>
                <a:srgbClr val="296EAA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Dollars in circulation, domestic </a:t>
            </a:r>
            <a:r>
              <a:rPr lang="en" sz="1050" u="sng">
                <a:solidFill>
                  <a:srgbClr val="296EAA"/>
                </a:solidFill>
                <a:highlight>
                  <a:srgbClr val="FFFFFF"/>
                </a:highlight>
                <a:hlinkClick r:id="rId10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https://fred.stlouisfed.org/series/CURRCIR</a:t>
            </a:r>
            <a:endParaRPr sz="1050" u="sng">
              <a:solidFill>
                <a:srgbClr val="296EAA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Deposits, all commercial banks </a:t>
            </a:r>
            <a:r>
              <a:rPr lang="en" sz="1050" u="sng">
                <a:solidFill>
                  <a:srgbClr val="296EAA"/>
                </a:solidFill>
                <a:highlight>
                  <a:srgbClr val="FFFFFF"/>
                </a:highlight>
                <a:hlinkClick r:id="rId11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https://fred.stlouisfed.org/series/DPSACBW027SBOG</a:t>
            </a:r>
            <a:endParaRPr sz="1050" u="sng">
              <a:solidFill>
                <a:srgbClr val="296EAA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Fed Funds Rate </a:t>
            </a:r>
            <a:r>
              <a:rPr lang="en" sz="1050" u="sng">
                <a:solidFill>
                  <a:srgbClr val="296EAA"/>
                </a:solidFill>
                <a:highlight>
                  <a:srgbClr val="FFFFFF"/>
                </a:highlight>
                <a:hlinkClick r:id="rId1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https://fred.stlouisfed.org/series/EFFR</a:t>
            </a:r>
            <a:endParaRPr sz="1050" u="sng">
              <a:solidFill>
                <a:srgbClr val="296EAA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Fed/US Treasury: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Reverse repo </a:t>
            </a:r>
            <a:r>
              <a:rPr lang="en" sz="1050" u="sng">
                <a:solidFill>
                  <a:srgbClr val="296EAA"/>
                </a:solidFill>
                <a:highlight>
                  <a:srgbClr val="FFFFFF"/>
                </a:highlight>
                <a:hlinkClick r:id="rId1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https://fred.stlouisfed.org/series/RRPONTSYD</a:t>
            </a:r>
            <a:endParaRPr sz="1050" u="sng">
              <a:solidFill>
                <a:srgbClr val="296EAA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Treasury General Account </a:t>
            </a:r>
            <a:r>
              <a:rPr lang="en" sz="1050" u="sng">
                <a:solidFill>
                  <a:srgbClr val="296EAA"/>
                </a:solidFill>
                <a:highlight>
                  <a:srgbClr val="FFFFFF"/>
                </a:highlight>
                <a:hlinkClick r:id="rId1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https://fred.stlouisfed.org/series/WTREGEN</a:t>
            </a:r>
            <a:endParaRPr sz="1050" u="sng">
              <a:solidFill>
                <a:srgbClr val="296EAA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System Open Market Account </a:t>
            </a:r>
            <a:r>
              <a:rPr lang="en" sz="1050" u="sng">
                <a:solidFill>
                  <a:srgbClr val="296EAA"/>
                </a:solidFill>
                <a:highlight>
                  <a:srgbClr val="FFFFFF"/>
                </a:highlight>
                <a:hlinkClick r:id="rId1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https://fiscaldata.treasury.gov/datasets/daily-treasury-statement/operating-cash-balance</a:t>
            </a:r>
            <a:endParaRPr sz="1050" u="sng">
              <a:solidFill>
                <a:srgbClr val="296EAA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e155c57e4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e155c57e4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e155c57e4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e155c57e4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fred.stlouisfed.org/series/FDHBPIN" TargetMode="External"/><Relationship Id="rId13" Type="http://schemas.openxmlformats.org/officeDocument/2006/relationships/hyperlink" Target="https://fred.stlouisfed.org/series/RRPONTSYD" TargetMode="External"/><Relationship Id="rId3" Type="http://schemas.openxmlformats.org/officeDocument/2006/relationships/hyperlink" Target="https://fred.stlouisfed.org/series/TOTALSL" TargetMode="External"/><Relationship Id="rId7" Type="http://schemas.openxmlformats.org/officeDocument/2006/relationships/hyperlink" Target="https://fred.stlouisfed.org/series/MABMM301USM189S" TargetMode="External"/><Relationship Id="rId12" Type="http://schemas.openxmlformats.org/officeDocument/2006/relationships/hyperlink" Target="https://fred.stlouisfed.org/series/EFF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red.stlouisfed.org/series/WM2NS" TargetMode="External"/><Relationship Id="rId11" Type="http://schemas.openxmlformats.org/officeDocument/2006/relationships/hyperlink" Target="https://fred.stlouisfed.org/series/DPSACBW027SBOG" TargetMode="External"/><Relationship Id="rId5" Type="http://schemas.openxmlformats.org/officeDocument/2006/relationships/hyperlink" Target="https://fred.stlouisfed.org/series/M1SL" TargetMode="External"/><Relationship Id="rId15" Type="http://schemas.openxmlformats.org/officeDocument/2006/relationships/hyperlink" Target="https://fiscaldata.treasury.gov/datasets/daily-treasury-statement/operating-cash-balance" TargetMode="External"/><Relationship Id="rId10" Type="http://schemas.openxmlformats.org/officeDocument/2006/relationships/hyperlink" Target="https://fred.stlouisfed.org/series/CURRCIR" TargetMode="External"/><Relationship Id="rId4" Type="http://schemas.openxmlformats.org/officeDocument/2006/relationships/hyperlink" Target="https://fred.stlouisfed.org/series/BOGMBASE" TargetMode="External"/><Relationship Id="rId9" Type="http://schemas.openxmlformats.org/officeDocument/2006/relationships/hyperlink" Target="https://fred.stlouisfed.org/series/TOTBKCR" TargetMode="External"/><Relationship Id="rId14" Type="http://schemas.openxmlformats.org/officeDocument/2006/relationships/hyperlink" Target="https://fred.stlouisfed.org/series/WTREGE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Tu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0698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1591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Financial Markets is notoriously difficult to predict </a:t>
            </a:r>
            <a:endParaRPr sz="5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500"/>
          </a:p>
          <a:p>
            <a:pPr marL="457200" lvl="0" indent="-31591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Tracking systemic liquidity: flow of capital and credit within the global financial system</a:t>
            </a:r>
            <a:endParaRPr sz="5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500"/>
          </a:p>
          <a:p>
            <a:pPr marL="914400" lvl="1" indent="-315912" algn="l" rtl="0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 sz="5500"/>
              <a:t>Seasonal aspect based on Federal reserve and US treasury operations</a:t>
            </a:r>
            <a:endParaRPr sz="5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500"/>
          </a:p>
          <a:p>
            <a:pPr marL="457200" lvl="0" indent="-31591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Forecast future interest rates via 10 year US Treasury bonds and related assets</a:t>
            </a:r>
            <a:endParaRPr sz="5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Vision 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093000"/>
            <a:ext cx="7038900" cy="3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-Regression Analysis</a:t>
            </a:r>
            <a:endParaRPr sz="1500"/>
          </a:p>
          <a:p>
            <a:pPr marL="914400" lvl="1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Stationary vs non-stationary base linear regression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Bayesian Ridge</a:t>
            </a:r>
            <a:endParaRPr sz="13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-Decision Trees</a:t>
            </a:r>
            <a:endParaRPr sz="1500"/>
          </a:p>
          <a:p>
            <a:pPr marL="914400" lvl="1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Hidden markov chains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Chi-square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Reduction in variance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Impact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Being able to understand the cyclical nature of liquidity within the US financial system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Strategically leveraging the current condition in your own business.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Example, it could be deciding whether or not to raise capital through debt, expanding or winding down operations, purchasing or selling risk assets, hedging for tail risk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090925" y="904250"/>
            <a:ext cx="7487100" cy="3839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Money and credit between private entities: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014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2323"/>
              <a:buFont typeface="Arial"/>
              <a:buChar char="●"/>
            </a:pPr>
            <a:r>
              <a:rPr lang="en" sz="215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Consumer credit </a:t>
            </a:r>
            <a:r>
              <a:rPr lang="en" sz="2151" u="sng">
                <a:solidFill>
                  <a:srgbClr val="296E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https://fred.stlouisfed.org/series/TOTALSL</a:t>
            </a:r>
            <a:endParaRPr sz="2151" u="sng">
              <a:solidFill>
                <a:srgbClr val="296EA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01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2323"/>
              <a:buFont typeface="Arial"/>
              <a:buChar char="●"/>
            </a:pPr>
            <a:r>
              <a:rPr lang="en" sz="215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M0 </a:t>
            </a:r>
            <a:r>
              <a:rPr lang="en" sz="2151" u="sng">
                <a:solidFill>
                  <a:srgbClr val="296E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https://fred.stlouisfed.org/series/BOGMBASE</a:t>
            </a:r>
            <a:endParaRPr sz="2151" u="sng">
              <a:solidFill>
                <a:srgbClr val="296EA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01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2323"/>
              <a:buFont typeface="Arial"/>
              <a:buChar char="●"/>
            </a:pPr>
            <a:r>
              <a:rPr lang="en" sz="215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M1 </a:t>
            </a:r>
            <a:r>
              <a:rPr lang="en" sz="2151" u="sng">
                <a:solidFill>
                  <a:srgbClr val="296E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https://fred.stlouisfed.org/series/M1SL</a:t>
            </a:r>
            <a:endParaRPr sz="2151" u="sng">
              <a:solidFill>
                <a:srgbClr val="296EA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01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2323"/>
              <a:buFont typeface="Arial"/>
              <a:buChar char="●"/>
            </a:pPr>
            <a:r>
              <a:rPr lang="en" sz="215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M2 </a:t>
            </a:r>
            <a:r>
              <a:rPr lang="en" sz="2151" u="sng">
                <a:solidFill>
                  <a:srgbClr val="296E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https://fred.stlouisfed.org/series/WM2NS</a:t>
            </a:r>
            <a:endParaRPr sz="2151" u="sng">
              <a:solidFill>
                <a:srgbClr val="296EA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01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2323"/>
              <a:buFont typeface="Arial"/>
              <a:buChar char="●"/>
            </a:pPr>
            <a:r>
              <a:rPr lang="en" sz="215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M3 </a:t>
            </a:r>
            <a:r>
              <a:rPr lang="en" sz="2151" u="sng">
                <a:solidFill>
                  <a:srgbClr val="296E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https://fred.stlouisfed.org/series/MABMM301USM189S</a:t>
            </a:r>
            <a:endParaRPr sz="2151" u="sng">
              <a:solidFill>
                <a:srgbClr val="296EA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01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2323"/>
              <a:buFont typeface="Arial"/>
              <a:buChar char="●"/>
            </a:pPr>
            <a:r>
              <a:rPr lang="en" sz="215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Credit: </a:t>
            </a:r>
            <a:r>
              <a:rPr lang="en" sz="2151" u="sng">
                <a:solidFill>
                  <a:srgbClr val="296E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https://fred.stlouisfed.org/series/FDHBPIN</a:t>
            </a:r>
            <a:endParaRPr sz="2151" u="sng">
              <a:solidFill>
                <a:srgbClr val="296EA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Money and credit between public entities:</a:t>
            </a:r>
            <a:endParaRPr sz="215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014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2323"/>
              <a:buFont typeface="Arial"/>
              <a:buChar char="●"/>
            </a:pPr>
            <a:r>
              <a:rPr lang="en" sz="215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Bank credit, all commercial banks </a:t>
            </a:r>
            <a:r>
              <a:rPr lang="en" sz="2151" u="sng">
                <a:solidFill>
                  <a:srgbClr val="296E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https://fred.stlouisfed.org/series/TOTBKCR</a:t>
            </a:r>
            <a:endParaRPr sz="2151" u="sng">
              <a:solidFill>
                <a:srgbClr val="296EA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01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2323"/>
              <a:buFont typeface="Arial"/>
              <a:buChar char="●"/>
            </a:pPr>
            <a:r>
              <a:rPr lang="en" sz="215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Dollars in circulation, domestic </a:t>
            </a:r>
            <a:r>
              <a:rPr lang="en" sz="2151" u="sng">
                <a:solidFill>
                  <a:srgbClr val="296E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https://fred.stlouisfed.org/series/CURRCIR</a:t>
            </a:r>
            <a:endParaRPr sz="2151" u="sng">
              <a:solidFill>
                <a:srgbClr val="296EA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01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2323"/>
              <a:buFont typeface="Arial"/>
              <a:buChar char="●"/>
            </a:pPr>
            <a:r>
              <a:rPr lang="en" sz="215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Deposits, all commercial banks </a:t>
            </a:r>
            <a:r>
              <a:rPr lang="en" sz="2151" u="sng">
                <a:solidFill>
                  <a:srgbClr val="296E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https://fred.stlouisfed.org/series/DPSACBW027SBOG</a:t>
            </a:r>
            <a:endParaRPr sz="2151" u="sng">
              <a:solidFill>
                <a:srgbClr val="296EA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01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2323"/>
              <a:buFont typeface="Arial"/>
              <a:buChar char="●"/>
            </a:pPr>
            <a:r>
              <a:rPr lang="en" sz="215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Fed Funds Rate </a:t>
            </a:r>
            <a:r>
              <a:rPr lang="en" sz="2151" u="sng">
                <a:solidFill>
                  <a:srgbClr val="296E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https://fred.stlouisfed.org/series/EFFR</a:t>
            </a:r>
            <a:endParaRPr sz="2151" u="sng">
              <a:solidFill>
                <a:srgbClr val="296EA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Fed/US Treasury:</a:t>
            </a:r>
            <a:endParaRPr sz="215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014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2323"/>
              <a:buFont typeface="Arial"/>
              <a:buChar char="●"/>
            </a:pPr>
            <a:r>
              <a:rPr lang="en" sz="215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Reverse repo </a:t>
            </a:r>
            <a:r>
              <a:rPr lang="en" sz="2151" u="sng">
                <a:solidFill>
                  <a:srgbClr val="296E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https://fred.stlouisfed.org/series/RRPONTSYD</a:t>
            </a:r>
            <a:endParaRPr sz="2151" u="sng">
              <a:solidFill>
                <a:srgbClr val="296EA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01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2323"/>
              <a:buFont typeface="Arial"/>
              <a:buChar char="●"/>
            </a:pPr>
            <a:r>
              <a:rPr lang="en" sz="215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Treasury General Account </a:t>
            </a:r>
            <a:r>
              <a:rPr lang="en" sz="2151" u="sng">
                <a:solidFill>
                  <a:srgbClr val="296E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https://fred.stlouisfed.org/series/WTREGEN</a:t>
            </a:r>
            <a:endParaRPr sz="2151" u="sng">
              <a:solidFill>
                <a:srgbClr val="296EA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01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2323"/>
              <a:buFont typeface="Arial"/>
              <a:buChar char="●"/>
            </a:pPr>
            <a:r>
              <a:rPr lang="en" sz="215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System Open Market Account </a:t>
            </a:r>
            <a:r>
              <a:rPr lang="en" sz="2151" u="sng">
                <a:solidFill>
                  <a:srgbClr val="296E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https://fiscaldata.treasury.gov/datasets/daily-treasury-statement/operating-cash-balance</a:t>
            </a:r>
            <a:endParaRPr sz="2151" u="sng">
              <a:solidFill>
                <a:srgbClr val="296EA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45650" y="3419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184250" y="1282250"/>
            <a:ext cx="2717100" cy="31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Majority of liquidity measures are running totals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 stationary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Federal debt of private investors steadily increasing in a debt based monetary system 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425" y="1282262"/>
            <a:ext cx="4936924" cy="34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Continue with data preprocessing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Detrend the time series data to get workable stationary data for modelling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Combining all relevant public and private variables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Splitting the time series for evaluation, how do we determine the best time frames for fitting and evaluation?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Questions to ask:</a:t>
            </a:r>
            <a:endParaRPr sz="11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Which machine learning algorithm will produce better estimates for the US 10 Year bond?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Which independent variables will be the best predictor, private or public?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On-screen Show (16:9)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Montserrat</vt:lpstr>
      <vt:lpstr>Lato</vt:lpstr>
      <vt:lpstr>Focus</vt:lpstr>
      <vt:lpstr>Capstone Project</vt:lpstr>
      <vt:lpstr>Project Overview </vt:lpstr>
      <vt:lpstr>Proposed Vision </vt:lpstr>
      <vt:lpstr>Potential Impact</vt:lpstr>
      <vt:lpstr>Datasets</vt:lpstr>
      <vt:lpstr>Exploratory Data Analysis 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Aaron</dc:creator>
  <cp:lastModifiedBy>Aaron</cp:lastModifiedBy>
  <cp:revision>1</cp:revision>
  <dcterms:modified xsi:type="dcterms:W3CDTF">2023-10-17T13:46:29Z</dcterms:modified>
</cp:coreProperties>
</file>