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41" r:id="rId2"/>
    <p:sldId id="336" r:id="rId3"/>
    <p:sldId id="256" r:id="rId4"/>
    <p:sldId id="287" r:id="rId5"/>
    <p:sldId id="337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325" r:id="rId18"/>
    <p:sldId id="299" r:id="rId19"/>
    <p:sldId id="300" r:id="rId20"/>
    <p:sldId id="301" r:id="rId21"/>
    <p:sldId id="303" r:id="rId22"/>
    <p:sldId id="304" r:id="rId23"/>
    <p:sldId id="331" r:id="rId24"/>
    <p:sldId id="332" r:id="rId25"/>
    <p:sldId id="308" r:id="rId26"/>
    <p:sldId id="338" r:id="rId27"/>
    <p:sldId id="339" r:id="rId28"/>
    <p:sldId id="340" r:id="rId29"/>
    <p:sldId id="305" r:id="rId30"/>
    <p:sldId id="306" r:id="rId31"/>
    <p:sldId id="307" r:id="rId32"/>
    <p:sldId id="278" r:id="rId33"/>
    <p:sldId id="297" r:id="rId34"/>
    <p:sldId id="334" r:id="rId35"/>
    <p:sldId id="311" r:id="rId36"/>
    <p:sldId id="272" r:id="rId37"/>
    <p:sldId id="280" r:id="rId38"/>
    <p:sldId id="281" r:id="rId39"/>
    <p:sldId id="282" r:id="rId40"/>
    <p:sldId id="283" r:id="rId41"/>
    <p:sldId id="284" r:id="rId42"/>
    <p:sldId id="28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F6B0C-04EF-49C1-9F09-93651A226533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B09BC-6EAC-432D-B089-7877956E1D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9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</inkml:traceFormat>
        <inkml:channelProperties>
          <inkml:channelProperty channel="X" name="resolution" value="799.19513" units="1/cm"/>
          <inkml:channelProperty channel="Y" name="resolution" value="1260.26929" units="1/cm"/>
          <inkml:channelProperty channel="F" name="resolution" value="0" units="1/dev"/>
        </inkml:channelProperties>
      </inkml:inkSource>
      <inkml:timestamp xml:id="ts0" timeString="2018-04-09T09:08:45.5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594 79 18000,'-85'0'0,"85"0"0,0 0 0,0 0 0,0 0 0,0 0 0,0 0 0,0 0 0,-43-17 0,43 17 0,0 0 0,0 0 0,0 0 0,0 0 0,0 0 0,0 0 0,0 0 0,0 0 0,0 0 0,-20-34 0,20 34 0,0 0 0,0 0 0,0 0 0,0 0 0,0 0 0,0 0 0,0 0 0,-65-19 0,65 19 0,-85 0 0,43 0 0,42 0 0,-63 0 0,63 0 0,-22 0 0,22 0 0,-63 0 0,63 0 0,-64 0 0,43 0 0,21 0 0,-21 19 0,21-19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</inkml:traceFormat>
        <inkml:channelProperties>
          <inkml:channelProperty channel="X" name="resolution" value="799.19513" units="1/cm"/>
          <inkml:channelProperty channel="Y" name="resolution" value="1260.26929" units="1/cm"/>
          <inkml:channelProperty channel="F" name="resolution" value="0" units="1/dev"/>
        </inkml:channelProperties>
      </inkml:inkSource>
      <inkml:timestamp xml:id="ts0" timeString="2018-04-09T09:11:56.7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4 296 18000,'0'21'0,"0"-21"0,0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22 0,0-22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0,0-22 0,0 22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0,41 0 0,-41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0,22 0 0,-22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0,21 0 0,-21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0,-21 0 0,21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22 0,0-22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0,21 21 0,-21-21 0,0 0 0,0 0 0,0 0 0,0 0 0,0 0 0,0 0 0,0 0 0,0 0 0,0 0 0,0 0 0,0 0 0,0 0 0,0 0 0,0 0 0,0 0 0,0 0 0,0 0 0,0 0 0,0 0 0,0 0 0,0 0 0,0 0 0,0 0 0,0 0 0,0 0 0,0 0 0,0 0 0,21 21 0,-21-21 0,0 0 0,0 0 0,0 0 0,0 0 0,0 0 0,0 0 0,0 0 0,0 0 0,0 21 0,0-21 0,0 0 0,0 0 0,0 0 0,0 0 0,0 0 0,0 0 0,0 0 0,0 0 0,0 0 0,0 0 0,0 0 0,0 0 0,0 0 0,0 0 0,0 0 0,0 0 0,0 0 0,0 0 0,0 0 0,0 0 0,0 0 0,0 21 0,0-21 0,0 0 0,0 0 0,0 0 0,0 0 0,0 0 0,0 0 0,0 0 0,0 0 0,0 0 0,0 0 0,0 0 0,0 0 0,0 0 0,0 0 0,0 0 0,0 0 0,0 0 0,0 0 0,0 0 0,0 0 0,0 0 0,0 0 0,0 0 0,0 0 0,0 0 0,0 0 0,0 0 0,0 0 0,0 0 0,0 0 0,0 0 0,0 0 0,0 0 0,0 0 0,0 0 0,0 0 0,0 0 0,0 0 0,0 0 0,0 0 0,0 0 0,0 0 0,0 0 0,21 0 0,-21 0 0,0 0 0,0 0 0,0 0 0,0 0 0,0 0 0,0 0 0,0 0 0,43 42 0,-43-42 0,21 22 0,-21-22 0,0 21 0,0-21 0,0 21 0,0-21 0,0 0 0,0 0 0,0 0 0,21 0 0,-21 0 0,42 42 0,-42-42 0,0 21 0,22 0 0,-22-21 0,20 0 0,-20 0 0,22 0 0,-22 0 0,21 0 0,-21 0 0,21-21 0,-21 21 0,0 0 0,42 0 0,-42 0 0,22 21 0,-22-21 0,21 43 0,-21-43 0,42 21 0,-21 0 0,-21-21 0,22 0 0,-22 0 0,20 0 0,-20 0 0,22 0 0,-22 0 0,21-21 0,21 42 0,-42-21 0,0 0 0,0 0 0,43 43 0,-43-43 0,21 20 0,-21-20 0,42 21 0,-21-21 0,-21 0 0,85 43 0,-85-43 0,42-21 0,-42 21 0,64-22 0,-64 22 0,20 0 0,23-21 0,-43 21 0,21 0 0,-21 0 0,21 21 0,-21-21 0,0 22 0,0-22 0,0 21 0,21 0 0,-21-21 0,0 21 0,0-21 0,43 0 0,-43 0 0,21 0 0,-21 0 0,21 0 0,43 0 0,-64 0 0,42-21 0,-42 21 0,21 0 0,-21 0 0,42 0 0,-42 0 0,22 0 0,41 21 0,-63-21 0,43 0 0,-43 0 0,21 0 0,-21 0 0,42 0 0,-42 0 0,43 0 0,20-21 0,-63 21 0,21 0 0,-21 0 0,21 0 0,-21 0 0,42 0 0,-42 0 0,22 0 0,-2 0 0,-20 0 0,43 0 0,-43 0 0,63 0 0,-63 0 0,22 0 0,-22 0 0,21 0 0,0 0 0,-21 0 0,42 0 0,-42 0 0,42 0 0,-42 0 0,0 0 0,0 0 0,43-21 0,0 0 0,-43 21 0,42-22 0,-42 22 0,20-21 0,-20 21 0,21-20 0,-21 20 0,21 0 0,43 0 0,-64 0 0,21 0 0,-21 0 0,21 0 0,-21 0 0,43-22 0,-43 22 0,20-21 0,2 0 0,-22 21 0,0-21 0,0 21 0,42-21 0,-42 21 0,21 21 0,-21-21 0,21 0 0,22-21 0,-43 21 0,20-43 0,-20 43 0,43-21 0,-43 21 0,22-21 0,-22 21 0,20-42 0,1-1 0,-21 43 0,22-21 0,-22 21 0,21-42 0,-21 42 0,21-21 0,-21 21 0,0-21 0,42 21 0,-42 0 0,22-21 0,-22 21 0,20-43 0,-20 43 0,0-21 0,0 21 0,43 0 0,-22-21 0,-21 21 0,0-21 0,0 21 0,21-22 0,-21 22 0,0-20 0,0 20 0,0 0 0,21 0 0,-21 0 0,22 0 0,-22 0 0,21-21 0,-21 21 0,0 0 0,0 0 0,0 0 0,0-22 0,0 22 0,0 0 0,0 0 0,0 0 0,0 0 0,-21 0 0,21 0 0,0 0 0,0 22 0,0-22 0,0 0 0,0 0 0,0 0 0,0 0 0,21 0 0,-21 0 0,0 0 0,0 0 0,0 0 0,0 0 0,0 0 0,0 0 0,0 0 0,-21 0 0,21 0 0,0 0 0,21-43 0,-21 43 0,0-21 0,0 21 0,21 0 0,-21 0 0,21-43 0,-21 43 0</inkml:trace>
  <inkml:trace contextRef="#ctx0" brushRef="#br0" timeOffset="1800">1294 1227 18000,'-42'0'0,"42"0"0,0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0,-21 0 0,21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0,0-43 0,0 43 0,0 0 0,0 0 0,0 0 0,0 0 0,0 0 0,0 0 0,0 0 0,0 0 0,0 0 0,0 0 0,0 0 0,0 0 0,0 0 0,0 0 0,0 0 0,0 0 0,0 0 0,0 0 0,0 0 0,0 0 0,0 0 0,0 0 0,0 0 0,0 0 0,0 0 0,0 0 0,0 0 0,0 0 0,0 0 0,0 0 0,0 0 0,0 0 0,0 0 0,0 0 0,0 0 0,-21-21 0,21 21 0,0 0 0,0 0 0,0 0 0,0 0 0,0 0 0,0 0 0,0 0 0,0 0 0,0 0 0,0 0 0,0 0 0,0 0 0,0 0 0,0 0 0,0 0 0,0 0 0,0 0 0,0 0 0,0 0 0,0 0 0,0 0 0,0 0 0,0 0 0,0 0 0,0 0 0,0 0 0,0 0 0,0 0 0,0 0 0,0 0 0,0-21 0,0 21 0,0 0 0,0 0 0,0 0 0,0 0 0,0 0 0,0 0 0,0 0 0,0 0 0,0 0 0,0 0 0,0 0 0,0 0 0,0 0 0,0 0 0,0 0 0,0 0 0,0 0 0,0 0 0,0 0 0,0 0 0,0 0 0,0 0 0,0 0 0,0 0 0,0 0 0,0 0 0,0 0 0,-22-21 0,22 21 0,0 0 0,0 0 0,0 0 0,0 0 0,0 0 0,0 0 0,0 0 0,0 0 0,0 0 0,0 0 0,0 0 0,0 0 0,0 0 0,0 0 0,0 0 0,0 0 0,0 0 0,0 0 0,0 0 0,0 0 0,0 0 0,0 0 0,0 0 0,0 0 0,0 0 0,0 0 0,0 0 0,0 0 0,0 0 0,0 0 0,0 0 0,0 0 0,0 0 0,0 0 0,22 0 0,-22 0 0,0 0 0,0 0 0,0 0 0,0 0 0,0 0 0,0 0 0,0 0 0,0 0 0,0 0 0,0 0 0,0 0 0,0 0 0,0 0 0,0 0 0,0 0 0,0 0 0,0 0 0,0 0 0,0 0 0,0 0 0,0 0 0,0 0 0,0 0 0,0 0 0,0 0 0,0 0 0,0 0 0,0 0 0,0 0 0,0 0 0,0 0 0,0 0 0,-22 0 0,22 0 0,0 0 0,0 0 0,0 0 0,0 0 0,0 0 0,0 0 0,0 0 0,0 0 0,0 0 0,0 21 0,0-21 0,0 0 0,0 0 0,-21-42 0,21 42 0,0 0 0,0 0 0,0 0 0,-21-21 0,21 21 0,0-21 0,0 21 0,0-22 0,0 22 0,0 0 0,0 0 0,0 0 0,0 0 0,0 0 0,-21 0 0,21 0 0,-21 0 0,21 0 0,-22 0 0,1 0 0,21 0 0,0 0 0,0 0 0,0 0 0,0 0 0,0 22 0,0-22 0,0 21 0,-21 21 0,21-42 0,0 21 0,0-21 0,-21 0 0,21 0 0,0 21 0,0-21 0,0 43 0,0-22 0,0-21 0,-43 21 0,43-21 0,-20 42 0,20-42 0,-22 21 0,22-21 0,0 21 0,0 0 0,0-21 0,0 22 0,0-22 0,-21 21 0,21-21 0,0 21 0,0-21 0,0 64 0,0-44 0,0-20 0,0 22 0,0-22 0,0 42 0,0-42 0,-21 64 0,21-64 0,0 21 0,-21 42 0,21-63 0,0 42 0,0-42 0,21-21 0,-21 21 0,0-21 0,0 21 0,21 21 0,-21-21 0,0 0 0,21 21 0,-21-21 0,0 22 0,0-22 0,0 0 0,0 0 0,22 0 0,-2 0 0,-20 0 0,22 0 0,-22 0 0,0 0 0,0 0 0,21 21 0,-21-21 0,21 21 0,-21-42 0,0 21 0,0 0 0,0 0 0,21-21 0,-21 21 0,0 0 0,0 0 0,21 0 0,1 0 0,-22 0 0,21-22 0,-21 22 0,42 0 0,-42 0 0,21-21 0,-21 21 0</inkml:trace>
  <inkml:trace contextRef="#ctx0" brushRef="#br0" timeOffset="3080">1570 1501 18000,'0'-20'0,"41"20"0,-41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0,22 0 0,-22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0,21 0 0,-21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0,21 0 0,-21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0,21 0 0,-21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20 0,0-20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0,21 22 0,-21-22 0,0 0 0,0 0 0,0 0 0,0 0 0,0 0 0,0 0 0,0 0 0,0 0 0,0 0 0,0 0 0,0 0 0,0 0 0,0 0 0,0 0 0,0 0 0,0 0 0,0 0 0,0 0 0,0 0 0,0 0 0,0 0 0,0 0 0,0 0 0,0 0 0,0 0 0,0 0 0,0 0 0,0 0 0,0 0 0,0 0 0,0 42 0,0-42 0,0 0 0,0 0 0,0 0 0,0 0 0,0 0 0,0 0 0,0 0 0,0 0 0,0 0 0,0 0 0,0 0 0,0 0 0,0 0 0,0 0 0,0 0 0,0 0 0,0 0 0,0 0 0,0 0 0,0 0 0,0 0 0,0 0 0,0 0 0,0 0 0,0 0 0,0 0 0,0 0 0,0 21 0,0-21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21 0,0-21 0,0 0 0,0 0 0,0 22 0,0-22 0,0 0 0,0 0 0,0 0 0,0 21 0,0-21 0,0 21 0,0-21 0,0 21 0,0-21 0,0 21 0,0 0 0,0-21 0,-21 43 0,21-43 0,0 21 0,0-21 0,-21 42 0,21-42 0,-21 21 0,21-21 0,0 0 0,-21 0 0,21 0 0,0 0 0,0 0 0,0 0 0,0 0 0,0 21 0,-22 0 0,22-21 0,0 21 0,0-21 0,0 22 0,0-22 0,-21 0 0,21 0 0,-20 0 0,-2 0 0,22 0 0,0 0 0,0 0 0,0 0 0,0 0 0,0-22 0,0 22 0,42 0 0,-21 0 0,-21 0 0,22 0 0,-22 0 0,21 0 0,-21 0 0,0 0 0,0 0 0,0 0 0,0 0 0,0 0 0,0 0 0,0 0 0,0 0 0,0 0 0,0 0 0,0 0 0,21 0 0,-21 0 0,0 0 0,21 0 0,-21 0 0,21 0 0,-21 0 0,22 0 0,-22 0 0,0 0 0,20 0 0,-20 0 0,22 0 0,-22 0 0,0 0 0,0 0 0,21 0 0,-21 0 0,0 0 0,42 0 0,-42 0 0,21 22 0,-21-22 0,22 0 0,-22 0 0,0 0 0,0 0 0,0 0 0,0 21 0,0-21 0,0 21 0,0-21 0,21-21 0,-21 21 0,21-21 0,-21 21 0,21 0 0,-21 0 0</inkml:trace>
  <inkml:trace contextRef="#ctx0" brushRef="#br0" timeOffset="9240">3261 127 18000,'0'0'0,"0"0"0,0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21 0,0-21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22 0,0-22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21 0,0-21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20 0,0-20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0,0-20 0,0 20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0,22 0 0,-22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0,21 0 0,-21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0,20 0 0,-20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0,-20 0 0,20 0 0,0 0 0,0 0 0,0 0 0,0 0 0,0 0 0,0 0 0,0 0 0,0 0 0,0 0 0,0 0 0,0 0 0,0 0 0,0 0 0,0 0 0,0 0 0,0 0 0,0 0 0,0 0 0,0 0 0,0 0 0,0 0 0,0 0 0,0 0 0,0 0 0,0 0 0,0 0 0,0 0 0,0 0 0,0 0 0,0 0 0,0 0 0,0 0 0,0 0 0,0 0 0,0 0 0,0 0 0,0 0 0,0 20 0,0-20 0,0 0 0,0 0 0,0 0 0,0 0 0,0 0 0,0 0 0,0 0 0,0 0 0,0 0 0,0 0 0,0 0 0,0 0 0,0 0 0,0 0 0,0 0 0,0 0 0,0 0 0,0 0 0,0 0 0,0 0 0,0 0 0,0 0 0,0 0 0,0 0 0,0 0 0,0 0 0,0 0 0,0 0 0,0 0 0,0 0 0,0 0 0,0 0 0,0 0 0,0 0 0,0 0 0,0 0 0,0 0 0,0 0 0,0 0 0,0 0 0,20 0 0,-20 0 0,0 0 0,0 0 0,0 0 0,0 0 0,0 0 0,0 0 0,0 0 0,0 0 0,0 0 0,0 0 0,0 0 0,0 0 0,0 0 0,0 22 0,0-22 0,0 0 0,0 0 0,0 0 0,0 0 0,0 0 0,0 0 0,0 0 0,0 0 0,0 0 0,22 21 0,-22-21 0,0 0 0,0 0 0,21 21 0,-21-21 0,0 0 0,0 0 0,0 0 0,22 21 0,-22-21 0,20 0 0,-20 0 0,0 0 0,0 0 0,21 0 0,1 0 0,-22 0 0,42 0 0,-42 0 0,21 0 0,-21 0 0,0 21 0,0-21 0,21 22 0,-21-1 0,0-21 0,22 21 0,-22-21 0,0 0 0,0 0 0,20 0 0,-20 0 0,0 0 0,43 0 0,-43 0 0,42-21 0,-42 21 0,43 0 0,-43 0 0,42 0 0,-42 0 0,21 0 0,-21-21 0,0 21 0,21 0 0,-21 0 0,22 0 0,-22 0 0,0 0 0,0 0 0,20 0 0,2 0 0,-22 0 0,42-22 0,-42 22 0,21-21 0,-21 21 0,43 0 0,-43 0 0,0-21 0,42 21 0,-42 0 0,21 0 0,-21 0 0,21 0 0,-21 0 0,22 0 0,-22 0 0,21 0 0,-1-42 0,-20 42 0,22-22 0,-22 22 0,0-20 0,0 20 0,43-21 0,-43 21 0,20 0 0,2 0 0,-22 0 0,0 0 0,0 0 0,21 0 0,-21 0 0,0 21 0,0-21 0,0 0 0,21-21 0,-21 21 0,-21-22 0,21 22 0,0-42 0,0 42 0,21 0 0,-21 0 0,21-21 0,-21 21 0,0 0 0,0 0 0,0 0 0,0 0 0,0 0 0,21 0 0,-21 0 0,22-22 0,-22-19 0,0 41 0,0 0 0,0 0 0,0-22 0,0 22 0,0 0 0,0 0 0</inkml:trace>
  <inkml:trace contextRef="#ctx0" brushRef="#br0" timeOffset="10470">3790 930 18000,'0'0'0,"0"-20"0,0 20 0,0 0 0,0 0 0,0 0 0,0 0 0,0 0 0,0 0 0,0 0 0,0 0 0,0 0 0,0 0 0,0 0 0,0 0 0,0 0 0,0 0 0,0 0 0,0 0 0,0 0 0,0 0 0,0 0 0,0 0 0,0 0 0,0 0 0,0 0 0,0 0 0,0 0 0,0 0 0,0 0 0,0 0 0,0 0 0,0 0 0,0 0 0,0 0 0,0 0 0,0 0 0,0 0 0,22-22 0,-22 22 0,0 0 0,0 0 0,0 0 0,0 0 0,0 0 0,0 0 0,0 0 0,0 0 0,0 0 0,0 0 0,0 0 0,0 0 0,0 0 0,0 0 0,0 0 0,0 0 0,0 0 0,0 0 0,0 0 0,0 0 0,0 0 0,0 0 0,0 0 0,0 0 0,0 0 0,0 0 0,0 0 0,0 0 0,0 0 0,0 0 0,0 0 0,20 0 0,-20 0 0,0 0 0,0 0 0,0 0 0,0 0 0,0 0 0,0 0 0,0 0 0,0 0 0,0 0 0,0 0 0,0 0 0,0 0 0,0 0 0,0 0 0,0 0 0,0 0 0,0 0 0,0 0 0,0 0 0,0 0 0,0 0 0,0 0 0,0 0 0,0 0 0,0 0 0,0 0 0,0 0 0,0-42 0,0 42 0,0 0 0,0 0 0,0 0 0,0 0 0,0 0 0,0 0 0,0 0 0,0 0 0,0 0 0,0 0 0,0 0 0,0 0 0,0 0 0,0 0 0,0 0 0,0 0 0,0 0 0,0 0 0,0 0 0,0 0 0,0 0 0,0 0 0,0 0 0,22-21 0,-22 21 0,0 0 0,0 0 0,0 0 0,0 0 0,0 0 0,0 0 0,0 0 0,0 0 0,0 0 0,21 0 0,-21 0 0,0 0 0,0 0 0,0 0 0,0 0 0,0 0 0,0 0 0,0 0 0,0 0 0,0 0 0,0 0 0,0 0 0,0 0 0,0-21 0,0 21 0,0 0 0,0 0 0,0 0 0,0 0 0,0 0 0,0 0 0,0 0 0,0 0 0,0 0 0,0 0 0,0 0 0,0 0 0,0 0 0,0-22 0,0 22 0,0 0 0,0 0 0,0 0 0,0 0 0,0 0 0,0 0 0,0 0 0,0 0 0,0 0 0,0 0 0,0 0 0,0 0 0,0 0 0,0 0 0,0 0 0,0 0 0,0-21 0,0 21 0,0-20 0,0 20 0,0-22 0,0 22 0,21-21 0,-21 21 0,0 0 0,0 0 0,21 0 0,-21-42 0,0 42 0,0 0 0,0 0 0,-21 0 0,21 0 0,-21-21 0,21 21 0,0 21 0,-21-21 0,21 0 0,0-21 0,0 21 0,0 0 0,0 0 0,21 0 0,-21 0 0,0 0 0,-21 0 0,21 0 0,-22 0 0,22 0 0,-20 21 0,20-21 0,-22 0 0,22 0 0,-21 21 0,21 0 0,0-21 0,0 0 0,0 0 0,-21 43 0,21-43 0,-21 0 0,21 0 0,0 0 0,21 20 0,-21-20 0,0 0 0,0 0 0,-21 21 0,21-21 0,-43 0 0,43 0 0,-41 22 0,19-1 0,22-21 0,-43 21 0,43-21 0,0 21 0,0-21 0,-20 43 0,20-43 0,-22 20 0,22 23 0,0-43 0,0 42 0,0-42 0,0 21 0,0-21 0,-21 22 0,21-22 0,0 42 0,-21-21 0,21-21 0,0 0 0,0 0 0,0 42 0,0-42 0,-21 43 0,21-43 0,0 42 0,-21-21 0,21-21 0,-22 21 0,22-21 0,-41 21 0,41-21 0,0 21 0,0-21 0,-22 21 0,22 1 0,0-22 0,0 21 0,0-21 0,22 0 0,-22 0 0,20 21 0,-20-21 0,21 21 0,-21 0 0,0-21 0,22 22 0,-22-22 0,21 0 0,-21 0 0,21 0 0,-21 0 0,21 0 0,-21 20 0,0-20 0,0 22 0,0-22 0,21 0 0,-21 0 0,0 0 0,0 0 0,22 0 0,-22-22 0,0 22 0,20-20 0,-20 20 0,22-22 0,-22 22 0,21 0 0,-21 0 0,22-21 0,41-21 0,-63 42 0,42-21 0,-42 21 0,0-22 0,0 22 0,21-21 0,-21 21 0,21-42 0,-21 21 0,0 21 0,0 0 0,0 0 0,0-21 0,0 21 0,0-21 0,0 21 0,0 0 0,0 0 0,0 0 0,0 21 0,0-21 0,0-21 0,0 21 0,0-21 0,0 21 0,-21 0 0,0-22 0,21 22 0,0 0 0,0 0 0,-21 0 0,21 0 0,0-21 0,0 21 0,0 0 0,0-21 0,0 21 0,-21-21 0,21 21 0,-43 0 0,43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0C670-5019-4346-9FA8-9BC2CA70AB6F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1F1F3-7172-46CE-A3D8-57DDB216CEF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2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8681-769D-4CC6-BA2B-A0C02C265DA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E22E-3B2B-4084-8EED-770ECF85AB2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Word_97-200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7 семестр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Основы криптографии с открытыми ключами (ОКОК)</a:t>
            </a:r>
            <a:br>
              <a:rPr lang="ru-RU" b="1" dirty="0" smtClean="0"/>
            </a:br>
            <a:r>
              <a:rPr lang="en-US" b="1" dirty="0" smtClean="0"/>
              <a:t>(</a:t>
            </a:r>
            <a:r>
              <a:rPr lang="ru-RU" b="1" dirty="0" smtClean="0"/>
              <a:t> для групп ИКТЗ)</a:t>
            </a:r>
            <a:br>
              <a:rPr lang="ru-RU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Лекции – 20 часов, </a:t>
            </a:r>
            <a:br>
              <a:rPr lang="ru-RU" dirty="0" smtClean="0"/>
            </a:br>
            <a:r>
              <a:rPr lang="ru-RU" dirty="0" smtClean="0"/>
              <a:t>Практические занятия (лабораторные работы)- 30 часов</a:t>
            </a:r>
            <a:br>
              <a:rPr lang="ru-RU" dirty="0" smtClean="0"/>
            </a:br>
            <a:r>
              <a:rPr lang="ru-RU" dirty="0" smtClean="0"/>
              <a:t>Зачет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43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791839"/>
              </p:ext>
            </p:extLst>
          </p:nvPr>
        </p:nvGraphicFramePr>
        <p:xfrm>
          <a:off x="357188" y="785813"/>
          <a:ext cx="782955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Document" r:id="rId3" imgW="8319801" imgH="6535306" progId="Word.Document.8">
                  <p:embed/>
                </p:oleObj>
              </mc:Choice>
              <mc:Fallback>
                <p:oleObj name="Document" r:id="rId3" imgW="8319801" imgH="653530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785813"/>
                        <a:ext cx="7829550" cy="617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56772"/>
              </p:ext>
            </p:extLst>
          </p:nvPr>
        </p:nvGraphicFramePr>
        <p:xfrm>
          <a:off x="510381" y="1772816"/>
          <a:ext cx="7953375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Document" r:id="rId3" imgW="8298602" imgH="4245915" progId="Word.Document.8">
                  <p:embed/>
                </p:oleObj>
              </mc:Choice>
              <mc:Fallback>
                <p:oleObj name="Document" r:id="rId3" imgW="8298602" imgH="4245915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" y="1772816"/>
                        <a:ext cx="7953375" cy="407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89788" y="357188"/>
            <a:ext cx="79945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/>
              <a:t>Построение конечного поля  с элементами в виде</a:t>
            </a:r>
          </a:p>
          <a:p>
            <a:pPr algn="ctr"/>
            <a:r>
              <a:rPr lang="ru-RU" sz="2800" b="1" dirty="0"/>
              <a:t> двоичных последовательностей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44488" y="500063"/>
          <a:ext cx="8350250" cy="595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Document" r:id="rId3" imgW="9240071" imgH="6570571" progId="Word.Document.8">
                  <p:embed/>
                </p:oleObj>
              </mc:Choice>
              <mc:Fallback>
                <p:oleObj name="Document" r:id="rId3" imgW="9240071" imgH="6570571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500063"/>
                        <a:ext cx="8350250" cy="595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154178"/>
              </p:ext>
            </p:extLst>
          </p:nvPr>
        </p:nvGraphicFramePr>
        <p:xfrm>
          <a:off x="635000" y="355600"/>
          <a:ext cx="7272338" cy="594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Document" r:id="rId3" imgW="8129616" imgH="6625269" progId="Word.Document.8">
                  <p:embed/>
                </p:oleObj>
              </mc:Choice>
              <mc:Fallback>
                <p:oleObj name="Document" r:id="rId3" imgW="8129616" imgH="6625269" progId="Word.Documen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55600"/>
                        <a:ext cx="7272338" cy="594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476250" y="1382713"/>
          <a:ext cx="7970838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Document" r:id="rId3" imgW="7970979" imgH="4045837" progId="Word.Document.8">
                  <p:embed/>
                </p:oleObj>
              </mc:Choice>
              <mc:Fallback>
                <p:oleObj name="Document" r:id="rId3" imgW="7970979" imgH="4045837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382713"/>
                        <a:ext cx="7970838" cy="404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Основные свойства конечных полей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915709"/>
              </p:ext>
            </p:extLst>
          </p:nvPr>
        </p:nvGraphicFramePr>
        <p:xfrm>
          <a:off x="827584" y="836712"/>
          <a:ext cx="7659687" cy="43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Document" r:id="rId3" imgW="8189162" imgH="4954108" progId="Word.Document.8">
                  <p:embed/>
                </p:oleObj>
              </mc:Choice>
              <mc:Fallback>
                <p:oleObj name="Document" r:id="rId3" imgW="8189162" imgH="4954108" progId="Word.Documen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836712"/>
                        <a:ext cx="7659687" cy="434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38" y="2428868"/>
            <a:ext cx="6400800" cy="175260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2. Криптосистемы на основе эллиптических кривых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ЭК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lvl="0" fontAlgn="base"/>
            <a:r>
              <a:rPr lang="ru-RU" dirty="0" smtClean="0"/>
              <a:t>гладкие эллиптические кривые;</a:t>
            </a:r>
          </a:p>
          <a:p>
            <a:pPr lvl="0" fontAlgn="base"/>
            <a:r>
              <a:rPr lang="ru-RU" dirty="0" smtClean="0"/>
              <a:t>сингулярные эллиптические кривые;</a:t>
            </a:r>
          </a:p>
          <a:p>
            <a:pPr fontAlgn="base"/>
            <a:r>
              <a:rPr lang="ru-RU" dirty="0" err="1" smtClean="0"/>
              <a:t>суперсингулярные</a:t>
            </a:r>
            <a:r>
              <a:rPr lang="ru-RU" dirty="0" smtClean="0"/>
              <a:t> и </a:t>
            </a:r>
            <a:r>
              <a:rPr lang="ru-RU" dirty="0" err="1" smtClean="0"/>
              <a:t>несуперсингулярные</a:t>
            </a:r>
            <a:r>
              <a:rPr lang="ru-RU" dirty="0" smtClean="0"/>
              <a:t> эллиптические кривые</a:t>
            </a:r>
            <a:r>
              <a:rPr lang="ru-RU" sz="2400" dirty="0" smtClean="0"/>
              <a:t>. 	</a:t>
            </a:r>
          </a:p>
          <a:p>
            <a:pPr marL="0" lvl="0" indent="0" fontAlgn="base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2.1 Эллиптические кривые в вещественных числах</a:t>
            </a:r>
            <a:endParaRPr lang="ru-RU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8813341" cy="216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1942"/>
            <a:ext cx="8762023" cy="140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500430" y="3214686"/>
            <a:ext cx="507209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28662" y="5715016"/>
            <a:ext cx="24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 обозначается </a:t>
            </a:r>
            <a:r>
              <a:rPr lang="en-US" dirty="0" smtClean="0"/>
              <a:t>E(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8562832" cy="125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500306"/>
            <a:ext cx="7383117" cy="314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195736" y="919578"/>
            <a:ext cx="504056" cy="34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7 </a:t>
            </a:r>
            <a:r>
              <a:rPr lang="ru-RU" b="1" dirty="0" smtClean="0"/>
              <a:t>семестр</a:t>
            </a:r>
            <a:r>
              <a:rPr lang="en-US" b="1" dirty="0"/>
              <a:t/>
            </a:r>
            <a:br>
              <a:rPr lang="en-US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err="1" smtClean="0"/>
              <a:t>Криптопротоколы</a:t>
            </a:r>
            <a:r>
              <a:rPr lang="ru-RU" b="1" dirty="0" smtClean="0"/>
              <a:t> (КП)</a:t>
            </a:r>
            <a:br>
              <a:rPr lang="ru-RU" b="1" dirty="0" smtClean="0"/>
            </a:br>
            <a:r>
              <a:rPr lang="ru-RU" b="1" dirty="0" smtClean="0"/>
              <a:t>(для групп ИКБ, ИКС</a:t>
            </a:r>
            <a:r>
              <a:rPr lang="ru-RU" b="1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Лекции – 20 часов, </a:t>
            </a:r>
            <a:br>
              <a:rPr lang="ru-RU" dirty="0" smtClean="0"/>
            </a:br>
            <a:r>
              <a:rPr lang="ru-RU" dirty="0" smtClean="0"/>
              <a:t>Практические занятия (лабораторные работы)- 30 часов</a:t>
            </a:r>
            <a:br>
              <a:rPr lang="ru-RU" dirty="0" smtClean="0"/>
            </a:br>
            <a:r>
              <a:rPr lang="ru-RU" dirty="0" smtClean="0"/>
              <a:t>Зачет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3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Операция сложения точек на кривой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Операция сложения двух точек на кривой  проводится так, чтобы получить другую точку на кривой</a:t>
            </a:r>
          </a:p>
          <a:p>
            <a:pPr marL="0" indent="0" algn="ctr">
              <a:buNone/>
            </a:pPr>
            <a:r>
              <a:rPr lang="ru-RU" sz="2400" dirty="0" smtClean="0"/>
              <a:t> </a:t>
            </a:r>
            <a:r>
              <a:rPr lang="es-ES" sz="2400" b="1" dirty="0"/>
              <a:t>R = P + Q, </a:t>
            </a:r>
            <a:r>
              <a:rPr lang="ru-RU" sz="2400" b="1" dirty="0" smtClean="0"/>
              <a:t>где</a:t>
            </a:r>
            <a:r>
              <a:rPr lang="es-ES" sz="2400" b="1" dirty="0" smtClean="0"/>
              <a:t> </a:t>
            </a:r>
            <a:r>
              <a:rPr lang="es-ES" sz="2400" b="1" dirty="0"/>
              <a:t>P = (x1, y1), Q = (x2, y2), и R = (x3, y3)</a:t>
            </a:r>
            <a:endParaRPr lang="ru-RU" sz="2400" b="1" dirty="0" smtClean="0"/>
          </a:p>
          <a:p>
            <a:pPr marL="0" indent="0" algn="ctr">
              <a:buNone/>
            </a:pPr>
            <a:endParaRPr lang="ru-RU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000372"/>
            <a:ext cx="65722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2.2 Эллиптические кривые в поле </a:t>
            </a:r>
            <a:r>
              <a:rPr lang="en-US" dirty="0" smtClean="0"/>
              <a:t>GF(p)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Эллиптическая кривая</a:t>
            </a:r>
            <a:r>
              <a:rPr lang="en-US" sz="2400" dirty="0" smtClean="0"/>
              <a:t>       </a:t>
            </a:r>
            <a:r>
              <a:rPr lang="ru-RU" sz="2400" dirty="0" smtClean="0"/>
              <a:t>               задается уравнением</a:t>
            </a:r>
          </a:p>
          <a:p>
            <a:pPr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г</a:t>
            </a:r>
            <a:r>
              <a:rPr lang="ru-RU" sz="2400" dirty="0" smtClean="0"/>
              <a:t>де а и </a:t>
            </a:r>
            <a:r>
              <a:rPr lang="en-US" sz="2400" dirty="0" smtClean="0"/>
              <a:t>b</a:t>
            </a:r>
            <a:r>
              <a:rPr lang="ru-RU" sz="2400" dirty="0" smtClean="0"/>
              <a:t> элемент поля </a:t>
            </a:r>
            <a:r>
              <a:rPr lang="en-US" sz="2400" dirty="0" smtClean="0"/>
              <a:t>GF(p)</a:t>
            </a:r>
            <a:r>
              <a:rPr lang="ru-RU" sz="2400" dirty="0" smtClean="0"/>
              <a:t>. То есть операция сложения координат точе</a:t>
            </a:r>
            <a:r>
              <a:rPr lang="ru-RU" sz="2400" dirty="0"/>
              <a:t>к</a:t>
            </a:r>
            <a:r>
              <a:rPr lang="ru-RU" sz="2400" dirty="0" smtClean="0"/>
              <a:t> выполняется по модулю </a:t>
            </a:r>
            <a:r>
              <a:rPr lang="en-US" sz="2400" dirty="0" smtClean="0"/>
              <a:t>p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Точки на кривой не представляют графа, как было в поле рациональных чисел. </a:t>
            </a:r>
          </a:p>
          <a:p>
            <a:pPr>
              <a:buNone/>
            </a:pP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571868" y="1571612"/>
          <a:ext cx="1133480" cy="53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3" imgW="533169" imgH="253890" progId="Equation.DSMT4">
                  <p:embed/>
                </p:oleObj>
              </mc:Choice>
              <mc:Fallback>
                <p:oleObj name="Equation" r:id="rId3" imgW="533169" imgH="25389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1571612"/>
                        <a:ext cx="1133480" cy="539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525588" y="2000250"/>
          <a:ext cx="20526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2000250"/>
                        <a:ext cx="20526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/>
              <a:t>Пример  кривой</a:t>
            </a:r>
            <a:r>
              <a:rPr lang="en-US" sz="2800" dirty="0" smtClean="0"/>
              <a:t>            </a:t>
            </a:r>
            <a:r>
              <a:rPr lang="ru-RU" sz="2800" dirty="0" smtClean="0"/>
              <a:t>    по уравнению </a:t>
            </a:r>
            <a:endParaRPr lang="ru-RU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785794"/>
            <a:ext cx="7136477" cy="412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928926" y="357166"/>
          <a:ext cx="785818" cy="36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4" imgW="495085" imgH="228501" progId="Equation.DSMT4">
                  <p:embed/>
                </p:oleObj>
              </mc:Choice>
              <mc:Fallback>
                <p:oleObj name="Equation" r:id="rId4" imgW="495085" imgH="228501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57166"/>
                        <a:ext cx="785818" cy="362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286512" y="428604"/>
          <a:ext cx="1428760" cy="36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6" imgW="889000" imgH="228600" progId="Equation.DSMT4">
                  <p:embed/>
                </p:oleObj>
              </mc:Choice>
              <mc:Fallback>
                <p:oleObj name="Equation" r:id="rId6" imgW="88900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428604"/>
                        <a:ext cx="1428760" cy="367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44" y="5286388"/>
            <a:ext cx="8540682" cy="138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57224" y="492919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Замечания: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7143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Правило сложения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068960"/>
            <a:ext cx="6164191" cy="75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4143380"/>
            <a:ext cx="6270484" cy="84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14480" y="2643182"/>
          <a:ext cx="928694" cy="37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5" imgW="418918" imgH="203112" progId="Equation.DSMT4">
                  <p:embed/>
                </p:oleObj>
              </mc:Choice>
              <mc:Fallback>
                <p:oleObj name="Equation" r:id="rId5" imgW="418918" imgH="20311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643182"/>
                        <a:ext cx="928694" cy="37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357554" y="1928802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P = (x1, y1), Q = (x2, y2),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714480" y="4000504"/>
          <a:ext cx="9001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Equation" r:id="rId7" imgW="406048" imgH="203024" progId="Equation.DSMT4">
                  <p:embed/>
                </p:oleObj>
              </mc:Choice>
              <mc:Fallback>
                <p:oleObj name="Equation" r:id="rId7" imgW="406048" imgH="203024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000504"/>
                        <a:ext cx="9001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928670"/>
            <a:ext cx="8362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Точки на эллиптической кривой образуют группу с операцией </a:t>
            </a:r>
          </a:p>
          <a:p>
            <a:r>
              <a:rPr lang="ru-RU" sz="2400" dirty="0" smtClean="0"/>
              <a:t>специфического сложения, определяемого следующими </a:t>
            </a:r>
          </a:p>
          <a:p>
            <a:r>
              <a:rPr lang="ru-RU" sz="2400" dirty="0" smtClean="0"/>
              <a:t>соотношениями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64318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1-й случай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400050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2-й случай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9712" y="5517232"/>
            <a:ext cx="54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Все операции нужно выполнять по модулю </a:t>
            </a:r>
            <a:r>
              <a:rPr lang="ru-RU" sz="2400" i="1" dirty="0" smtClean="0"/>
              <a:t>р !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3-й случай. Точки </a:t>
            </a:r>
            <a:r>
              <a:rPr lang="en-US" sz="2800" dirty="0" smtClean="0"/>
              <a:t>P </a:t>
            </a:r>
            <a:r>
              <a:rPr lang="ru-RU" sz="2800" dirty="0" smtClean="0"/>
              <a:t>и</a:t>
            </a:r>
            <a:r>
              <a:rPr lang="en-US" sz="2800" dirty="0" smtClean="0"/>
              <a:t> Q</a:t>
            </a:r>
            <a:r>
              <a:rPr lang="ru-RU" sz="2800" dirty="0" smtClean="0"/>
              <a:t> </a:t>
            </a:r>
            <a:r>
              <a:rPr lang="ru-RU" sz="2800" dirty="0" err="1" smtClean="0"/>
              <a:t>инверсны</a:t>
            </a:r>
            <a:r>
              <a:rPr lang="ru-RU" sz="2800" dirty="0" smtClean="0"/>
              <a:t> друг другу:</a:t>
            </a:r>
          </a:p>
          <a:p>
            <a:pPr>
              <a:buNone/>
            </a:pPr>
            <a:r>
              <a:rPr lang="ru-RU" sz="2800" dirty="0" smtClean="0"/>
              <a:t>                                                  тогда                      ,</a:t>
            </a:r>
          </a:p>
          <a:p>
            <a:pPr>
              <a:buNone/>
            </a:pPr>
            <a:r>
              <a:rPr lang="ru-RU" sz="2800" dirty="0" smtClean="0"/>
              <a:t>где 0- нулевая точка или точка в бесконечности.</a:t>
            </a:r>
          </a:p>
          <a:p>
            <a:pPr marL="0" indent="0">
              <a:buNone/>
            </a:pPr>
            <a:r>
              <a:rPr lang="ru-RU" sz="2800" dirty="0" smtClean="0"/>
              <a:t>Точка 0 является аддитивным нулевым элементом группы.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71472" y="2214554"/>
          <a:ext cx="1555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214554"/>
                        <a:ext cx="15557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357422" y="2143116"/>
          <a:ext cx="2004012" cy="57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Equation" r:id="rId5" imgW="800100" imgH="228600" progId="Equation.DSMT4">
                  <p:embed/>
                </p:oleObj>
              </mc:Choice>
              <mc:Fallback>
                <p:oleObj name="Equation" r:id="rId5" imgW="800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2143116"/>
                        <a:ext cx="2004012" cy="571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715008" y="2214554"/>
          <a:ext cx="1357322" cy="443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Equation" r:id="rId7" imgW="622030" imgH="203112" progId="Equation.DSMT4">
                  <p:embed/>
                </p:oleObj>
              </mc:Choice>
              <mc:Fallback>
                <p:oleObj name="Equation" r:id="rId7" imgW="622030" imgH="20311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2214554"/>
                        <a:ext cx="1357322" cy="443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500174"/>
            <a:ext cx="855591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43182"/>
            <a:ext cx="8004485" cy="139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4572000" y="3786190"/>
            <a:ext cx="171451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57770" y="4143380"/>
            <a:ext cx="887935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5786446" y="3714752"/>
            <a:ext cx="35719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42910" y="2928934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71472" y="2928934"/>
          <a:ext cx="238126" cy="30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6" imgW="139579" imgH="177646" progId="Equation.DSMT4">
                  <p:embed/>
                </p:oleObj>
              </mc:Choice>
              <mc:Fallback>
                <p:oleObj name="Equation" r:id="rId6" imgW="139579" imgH="177646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928934"/>
                        <a:ext cx="238126" cy="303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339752" y="2643182"/>
            <a:ext cx="159048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49685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1800" dirty="0" smtClean="0"/>
                  <a:t>Умножение точки </a:t>
                </a:r>
                <a:r>
                  <a:rPr lang="en-US" sz="1800" dirty="0" smtClean="0"/>
                  <a:t>P</a:t>
                </a:r>
                <a:r>
                  <a:rPr lang="ru-RU" sz="1800" dirty="0" smtClean="0"/>
                  <a:t> на число</a:t>
                </a:r>
                <a:r>
                  <a:rPr lang="en-US" sz="1800" dirty="0" smtClean="0"/>
                  <a:t> k</a:t>
                </a:r>
                <a:r>
                  <a:rPr lang="ru-RU" sz="1800" dirty="0" smtClean="0"/>
                  <a:t> 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условно называют </a:t>
                </a:r>
                <a:r>
                  <a:rPr lang="ru-RU" sz="1800" dirty="0" smtClean="0"/>
                  <a:t>«возведением точки в </a:t>
                </a:r>
                <a:r>
                  <a:rPr lang="en-US" sz="1800" dirty="0" smtClean="0"/>
                  <a:t>k</a:t>
                </a:r>
                <a:r>
                  <a:rPr lang="ru-RU" sz="1800" dirty="0" smtClean="0"/>
                  <a:t>-ю степень» при этом понимают </a:t>
                </a:r>
                <a:r>
                  <a:rPr lang="en-US" sz="1800" dirty="0" smtClean="0"/>
                  <a:t>k </a:t>
                </a:r>
                <a:r>
                  <a:rPr lang="ru-RU" sz="1800" dirty="0" smtClean="0"/>
                  <a:t>кратное сложение точки с самой собой.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𝑃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𝑃</m:t>
                    </m:r>
                    <m:r>
                      <a:rPr lang="en-US" sz="1800" b="0" i="1" smtClean="0">
                        <a:latin typeface="Cambria Math"/>
                      </a:rPr>
                      <m:t>+…+</m:t>
                    </m:r>
                    <m:r>
                      <a:rPr lang="en-US" sz="1800" b="0" i="1" smtClean="0">
                        <a:latin typeface="Cambria Math"/>
                      </a:rPr>
                      <m:t>𝑃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ru-RU" sz="1800" b="0" i="0" smtClean="0">
                        <a:latin typeface="Cambria Math"/>
                      </a:rPr>
                      <m:t>,</m:t>
                    </m:r>
                  </m:oMath>
                </a14:m>
                <a:endParaRPr lang="ru-RU" sz="1800" b="0" dirty="0" smtClean="0"/>
              </a:p>
              <a:p>
                <a:r>
                  <a:rPr lang="ru-RU" sz="1800" dirty="0" smtClean="0"/>
                  <a:t>А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 обратную операцию: нахождение показателя степени </a:t>
                </a:r>
                <a:r>
                  <a:rPr lang="en-US" sz="1800" dirty="0" smtClean="0"/>
                  <a:t>k</a:t>
                </a:r>
                <a:r>
                  <a:rPr lang="ru-RU" sz="1800" dirty="0" smtClean="0"/>
                  <a:t> по известному значению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/>
                          </a:rPr>
                          <m:t> точки </m:t>
                        </m:r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ru-RU" sz="1800">
                        <a:latin typeface="Cambria Math"/>
                      </a:rPr>
                      <m:t>,</m:t>
                    </m:r>
                  </m:oMath>
                </a14:m>
                <a:r>
                  <a:rPr lang="ru-RU" sz="1800" dirty="0" smtClean="0"/>
                  <a:t> условно называют логарифмированием точки на эллиптической кривой.</a:t>
                </a:r>
              </a:p>
              <a:p>
                <a:r>
                  <a:rPr lang="ru-RU" sz="1800" dirty="0" smtClean="0"/>
                  <a:t>Для возведения в степень можно использовать «</a:t>
                </a:r>
                <a:r>
                  <a:rPr lang="ru-RU" sz="1800" dirty="0" smtClean="0"/>
                  <a:t>быст</a:t>
                </a:r>
                <a:r>
                  <a:rPr lang="ru-RU" sz="1800" dirty="0"/>
                  <a:t>р</a:t>
                </a:r>
                <a:r>
                  <a:rPr lang="ru-RU" sz="1800" dirty="0" smtClean="0"/>
                  <a:t>ый </a:t>
                </a:r>
                <a:r>
                  <a:rPr lang="ru-RU" sz="1800" dirty="0" smtClean="0"/>
                  <a:t>алгоритм», подобный быстрому возведению в степень числа по модулю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ru-RU" sz="18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ru-RU" sz="1800" dirty="0" smtClean="0">
                    <a:solidFill>
                      <a:prstClr val="black"/>
                    </a:solidFill>
                  </a:rPr>
                  <a:t>ПРИМЕР</a:t>
                </a:r>
                <a:r>
                  <a:rPr lang="ru-RU" sz="1800" dirty="0">
                    <a:solidFill>
                      <a:prstClr val="black"/>
                    </a:solidFill>
                  </a:rPr>
                  <a:t>. Найти </a:t>
                </a:r>
                <a:r>
                  <a:rPr lang="en-US" sz="1800" dirty="0">
                    <a:solidFill>
                      <a:prstClr val="black"/>
                    </a:solidFill>
                  </a:rPr>
                  <a:t>Z=171P, </a:t>
                </a:r>
                <a:r>
                  <a:rPr lang="ru-RU" sz="1800" dirty="0">
                    <a:solidFill>
                      <a:prstClr val="black"/>
                    </a:solidFill>
                  </a:rPr>
                  <a:t>где </a:t>
                </a:r>
                <a:r>
                  <a:rPr lang="en-US" sz="1800" dirty="0">
                    <a:solidFill>
                      <a:prstClr val="black"/>
                    </a:solidFill>
                  </a:rPr>
                  <a:t>P</a:t>
                </a:r>
                <a:r>
                  <a:rPr lang="en-US" sz="1800" dirty="0">
                    <a:solidFill>
                      <a:prstClr val="black"/>
                    </a:solidFill>
                    <a:sym typeface="Symbol"/>
                  </a:rPr>
                  <a:t></a:t>
                </a:r>
                <a:r>
                  <a:rPr lang="en-US" sz="1800" dirty="0" smtClean="0">
                    <a:solidFill>
                      <a:prstClr val="black"/>
                    </a:solidFill>
                    <a:sym typeface="Symbol"/>
                  </a:rPr>
                  <a:t>E</a:t>
                </a:r>
                <a:endParaRPr lang="ru-RU" sz="1800" dirty="0" smtClean="0">
                  <a:solidFill>
                    <a:prstClr val="black"/>
                  </a:solidFill>
                  <a:sym typeface="Symbol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ru-RU" sz="1800" dirty="0" smtClean="0">
                    <a:solidFill>
                      <a:prstClr val="black"/>
                    </a:solidFill>
                    <a:sym typeface="Symbol"/>
                  </a:rPr>
                  <a:t>Представим 171 в виде степеней числа 2:   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171=128+32+8+2+1 </a:t>
                </a:r>
                <a:r>
                  <a:rPr lang="ru-RU" sz="1800" dirty="0" smtClean="0">
                    <a:solidFill>
                      <a:prstClr val="black"/>
                    </a:solidFill>
                  </a:rPr>
                  <a:t>  или</a:t>
                </a:r>
                <a:endParaRPr lang="ru-RU" sz="18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prstClr val="black"/>
                    </a:solidFill>
                  </a:rPr>
                  <a:t>Z=171P=128P+32P+8P+2P+P</a:t>
                </a:r>
                <a:endParaRPr lang="ru-RU" sz="1800" dirty="0">
                  <a:solidFill>
                    <a:prstClr val="black"/>
                  </a:solidFill>
                </a:endParaRPr>
              </a:p>
              <a:p>
                <a:r>
                  <a:rPr lang="ru-RU" sz="1800" dirty="0" smtClean="0">
                    <a:solidFill>
                      <a:prstClr val="black"/>
                    </a:solidFill>
                  </a:rPr>
                  <a:t>Для нахождения точек </a:t>
                </a:r>
                <a:r>
                  <a:rPr lang="en-US" sz="1800" dirty="0" err="1" smtClean="0">
                    <a:solidFill>
                      <a:prstClr val="black"/>
                    </a:solidFill>
                  </a:rPr>
                  <a:t>iP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sz="1800" dirty="0" smtClean="0">
                    <a:solidFill>
                      <a:prstClr val="black"/>
                    </a:solidFill>
                  </a:rPr>
                  <a:t>составим таблицу : </a:t>
                </a:r>
                <a:r>
                  <a:rPr lang="ru-RU" sz="1800" dirty="0"/>
                  <a:t>2</a:t>
                </a:r>
                <a:r>
                  <a:rPr lang="en-US" sz="1800" dirty="0"/>
                  <a:t>P=P+P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      </a:t>
                </a:r>
                <a:r>
                  <a:rPr lang="en-US" sz="1800" dirty="0" smtClean="0"/>
                  <a:t>4P=2P+2P</a:t>
                </a:r>
                <a:r>
                  <a:rPr lang="ru-RU" sz="1800" dirty="0" smtClean="0"/>
                  <a:t>,     </a:t>
                </a:r>
                <a:r>
                  <a:rPr lang="en-US" sz="1800" dirty="0" smtClean="0"/>
                  <a:t>8P=4P+4P,</a:t>
                </a:r>
                <a:endParaRPr lang="ru-RU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16P=8P+8P</a:t>
                </a:r>
                <a:r>
                  <a:rPr lang="ru-RU" sz="1800" dirty="0" smtClean="0"/>
                  <a:t>,   </a:t>
                </a:r>
                <a:r>
                  <a:rPr lang="en-US" sz="1800" dirty="0" smtClean="0"/>
                  <a:t>32P=16P+16P^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64P=32P+32P</a:t>
                </a:r>
                <a:r>
                  <a:rPr lang="ru-RU" sz="1800" dirty="0" smtClean="0"/>
                  <a:t>,   </a:t>
                </a:r>
                <a:r>
                  <a:rPr lang="en-US" sz="1800" dirty="0" smtClean="0"/>
                  <a:t>128P=64P+64P,</a:t>
                </a:r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 smtClean="0"/>
                  <a:t>в которой каждая новая точка получается удвоением предыдущей.</a:t>
                </a:r>
                <a:endParaRPr lang="en-US" sz="18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ru-RU" sz="1800" dirty="0">
                  <a:solidFill>
                    <a:prstClr val="black"/>
                  </a:solidFill>
                </a:endParaRPr>
              </a:p>
              <a:p>
                <a:endParaRPr lang="ru-RU" sz="1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4968552"/>
              </a:xfrm>
              <a:blipFill rotWithShape="1">
                <a:blip r:embed="rId2"/>
                <a:stretch>
                  <a:fillRect l="-667" t="-1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54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ru-RU" altLang="ru-RU" sz="3200" smtClean="0"/>
              <a:t>Система шифрования Эль-Гамаля 1985г.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69925" y="925513"/>
            <a:ext cx="616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Пусть </a:t>
            </a:r>
            <a:r>
              <a:rPr lang="en-US" altLang="ru-RU"/>
              <a:t>p -</a:t>
            </a:r>
            <a:r>
              <a:rPr lang="ru-RU" altLang="ru-RU"/>
              <a:t>простое число; </a:t>
            </a:r>
            <a:r>
              <a:rPr lang="en-US" altLang="ru-RU"/>
              <a:t>a -</a:t>
            </a:r>
            <a:r>
              <a:rPr lang="ru-RU" altLang="ru-RU"/>
              <a:t> примитивный элемент.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0825" y="2060575"/>
            <a:ext cx="36734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b="1"/>
              <a:t>Создание пары: закрытый-открытый ключи</a:t>
            </a:r>
          </a:p>
          <a:p>
            <a:pPr eaLnBrk="1" hangingPunct="1"/>
            <a:r>
              <a:rPr lang="en-US" altLang="ru-RU"/>
              <a:t>A - </a:t>
            </a:r>
            <a:r>
              <a:rPr lang="ru-RU" altLang="ru-RU"/>
              <a:t>генерирует число </a:t>
            </a:r>
            <a:r>
              <a:rPr lang="en-US" altLang="ru-RU">
                <a:cs typeface="Times New Roman" pitchFamily="18" charset="0"/>
              </a:rPr>
              <a:t>x</a:t>
            </a:r>
            <a:r>
              <a:rPr lang="en-US" altLang="ru-RU" baseline="-30000">
                <a:cs typeface="Times New Roman" pitchFamily="18" charset="0"/>
              </a:rPr>
              <a:t>A</a:t>
            </a:r>
            <a:r>
              <a:rPr lang="ru-RU" altLang="ru-RU"/>
              <a:t>, вычисляет ОНФ</a:t>
            </a:r>
          </a:p>
          <a:p>
            <a:pPr eaLnBrk="1" hangingPunct="1"/>
            <a:r>
              <a:rPr lang="en-US" altLang="ru-RU">
                <a:cs typeface="Times New Roman" pitchFamily="18" charset="0"/>
              </a:rPr>
              <a:t>y</a:t>
            </a:r>
            <a:r>
              <a:rPr lang="en-US" altLang="ru-RU" baseline="-30000">
                <a:cs typeface="Times New Roman" pitchFamily="18" charset="0"/>
              </a:rPr>
              <a:t>A</a:t>
            </a:r>
            <a:r>
              <a:rPr lang="en-US" altLang="ru-RU">
                <a:cs typeface="Times New Roman" pitchFamily="18" charset="0"/>
              </a:rPr>
              <a:t>=a</a:t>
            </a:r>
            <a:r>
              <a:rPr lang="en-US" altLang="ru-RU" baseline="30000">
                <a:cs typeface="Times New Roman" pitchFamily="18" charset="0"/>
              </a:rPr>
              <a:t>x</a:t>
            </a:r>
            <a:r>
              <a:rPr lang="en-US" altLang="ru-RU">
                <a:cs typeface="Times New Roman" pitchFamily="18" charset="0"/>
              </a:rPr>
              <a:t> (modp)</a:t>
            </a:r>
            <a:r>
              <a:rPr lang="ru-RU" altLang="ru-RU"/>
              <a:t>. </a:t>
            </a:r>
          </a:p>
          <a:p>
            <a:pPr eaLnBrk="1" hangingPunct="1"/>
            <a:r>
              <a:rPr lang="ru-RU" altLang="ru-RU"/>
              <a:t>(</a:t>
            </a:r>
            <a:r>
              <a:rPr lang="en-US" altLang="ru-RU"/>
              <a:t>SK= </a:t>
            </a:r>
            <a:r>
              <a:rPr lang="en-US" altLang="ru-RU">
                <a:cs typeface="Times New Roman" pitchFamily="18" charset="0"/>
              </a:rPr>
              <a:t>x</a:t>
            </a:r>
            <a:r>
              <a:rPr lang="en-US" altLang="ru-RU" baseline="-30000">
                <a:cs typeface="Times New Roman" pitchFamily="18" charset="0"/>
              </a:rPr>
              <a:t>A  </a:t>
            </a:r>
            <a:r>
              <a:rPr lang="en-US" altLang="ru-RU"/>
              <a:t>,  PK= </a:t>
            </a:r>
            <a:r>
              <a:rPr lang="en-US" altLang="ru-RU">
                <a:cs typeface="Times New Roman" pitchFamily="18" charset="0"/>
              </a:rPr>
              <a:t>y</a:t>
            </a:r>
            <a:r>
              <a:rPr lang="en-US" altLang="ru-RU" baseline="-30000">
                <a:cs typeface="Times New Roman" pitchFamily="18" charset="0"/>
              </a:rPr>
              <a:t>A</a:t>
            </a:r>
            <a:r>
              <a:rPr lang="en-US" altLang="ru-RU"/>
              <a:t>).</a:t>
            </a:r>
            <a:endParaRPr lang="ru-RU" altLang="ru-RU"/>
          </a:p>
          <a:p>
            <a:pPr eaLnBrk="1" hangingPunct="1"/>
            <a:endParaRPr lang="ru-RU" altLang="ru-RU"/>
          </a:p>
          <a:p>
            <a:pPr eaLnBrk="1" hangingPunct="1"/>
            <a:r>
              <a:rPr lang="en-US" altLang="ru-RU"/>
              <a:t> </a:t>
            </a:r>
            <a:r>
              <a:rPr lang="en-US" altLang="ru-RU">
                <a:cs typeface="Times New Roman" pitchFamily="18" charset="0"/>
              </a:rPr>
              <a:t>y</a:t>
            </a:r>
            <a:r>
              <a:rPr lang="en-US" altLang="ru-RU" baseline="-30000">
                <a:cs typeface="Times New Roman" pitchFamily="18" charset="0"/>
              </a:rPr>
              <a:t>A</a:t>
            </a:r>
            <a:r>
              <a:rPr lang="ru-RU" altLang="ru-RU" baseline="-30000"/>
              <a:t> </a:t>
            </a:r>
            <a:r>
              <a:rPr lang="ru-RU" altLang="ru-RU"/>
              <a:t>передается корр. </a:t>
            </a:r>
            <a:r>
              <a:rPr lang="en-US" altLang="ru-RU"/>
              <a:t>B.</a:t>
            </a:r>
            <a:endParaRPr lang="ru-RU" altLang="ru-RU" baseline="-30000">
              <a:cs typeface="Times New Roman" pitchFamily="18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284663" y="3716338"/>
            <a:ext cx="46482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b="1"/>
              <a:t>Шифрование сообщения</a:t>
            </a:r>
          </a:p>
          <a:p>
            <a:pPr eaLnBrk="1" hangingPunct="1"/>
            <a:r>
              <a:rPr lang="ru-RU" altLang="ru-RU"/>
              <a:t>Пусть корр. </a:t>
            </a:r>
            <a:r>
              <a:rPr lang="en-US" altLang="ru-RU"/>
              <a:t>B</a:t>
            </a:r>
            <a:r>
              <a:rPr lang="ru-RU" altLang="ru-RU"/>
              <a:t> хочет послать корр.А сообщение </a:t>
            </a:r>
            <a:r>
              <a:rPr lang="en-US" altLang="ru-RU"/>
              <a:t>m&lt;p. </a:t>
            </a:r>
            <a:endParaRPr lang="ru-RU" altLang="ru-RU"/>
          </a:p>
          <a:p>
            <a:pPr eaLnBrk="1" hangingPunct="1"/>
            <a:r>
              <a:rPr lang="ru-RU" altLang="ru-RU"/>
              <a:t>Генерирует случайное число </a:t>
            </a:r>
            <a:r>
              <a:rPr lang="en-US" altLang="ru-RU"/>
              <a:t>k&lt;p.</a:t>
            </a:r>
          </a:p>
          <a:p>
            <a:pPr eaLnBrk="1" hangingPunct="1"/>
            <a:r>
              <a:rPr lang="ru-RU" altLang="ru-RU"/>
              <a:t>Формирует криптограмму </a:t>
            </a:r>
            <a:r>
              <a:rPr lang="en-US" altLang="ru-RU"/>
              <a:t>E=(</a:t>
            </a:r>
            <a:r>
              <a:rPr lang="en-US" altLang="ru-RU">
                <a:cs typeface="Times New Roman" pitchFamily="18" charset="0"/>
              </a:rPr>
              <a:t>c</a:t>
            </a:r>
            <a:r>
              <a:rPr lang="en-US" altLang="ru-RU" baseline="-30000">
                <a:cs typeface="Times New Roman" pitchFamily="18" charset="0"/>
              </a:rPr>
              <a:t>1</a:t>
            </a:r>
            <a:r>
              <a:rPr lang="en-US" altLang="ru-RU">
                <a:cs typeface="Times New Roman" pitchFamily="18" charset="0"/>
              </a:rPr>
              <a:t>c</a:t>
            </a:r>
            <a:r>
              <a:rPr lang="en-US" altLang="ru-RU" baseline="-30000">
                <a:cs typeface="Times New Roman" pitchFamily="18" charset="0"/>
              </a:rPr>
              <a:t>2</a:t>
            </a:r>
            <a:r>
              <a:rPr lang="en-US" altLang="ru-RU"/>
              <a:t>)</a:t>
            </a:r>
            <a:endParaRPr lang="ru-RU" altLang="ru-RU"/>
          </a:p>
          <a:p>
            <a:pPr eaLnBrk="1" hangingPunct="1">
              <a:lnSpc>
                <a:spcPct val="130000"/>
              </a:lnSpc>
            </a:pPr>
            <a:r>
              <a:rPr lang="en-US" altLang="ru-RU">
                <a:cs typeface="Times New Roman" pitchFamily="18" charset="0"/>
              </a:rPr>
              <a:t>c</a:t>
            </a:r>
            <a:r>
              <a:rPr lang="en-US" altLang="ru-RU" baseline="-30000">
                <a:cs typeface="Times New Roman" pitchFamily="18" charset="0"/>
              </a:rPr>
              <a:t>1</a:t>
            </a:r>
            <a:r>
              <a:rPr lang="en-US" altLang="ru-RU">
                <a:cs typeface="Times New Roman" pitchFamily="18" charset="0"/>
              </a:rPr>
              <a:t>=a</a:t>
            </a:r>
            <a:r>
              <a:rPr lang="en-US" altLang="ru-RU" baseline="30000">
                <a:cs typeface="Times New Roman" pitchFamily="18" charset="0"/>
              </a:rPr>
              <a:t>k</a:t>
            </a:r>
            <a:r>
              <a:rPr lang="en-US" altLang="ru-RU">
                <a:cs typeface="Times New Roman" pitchFamily="18" charset="0"/>
              </a:rPr>
              <a:t>modp, c</a:t>
            </a:r>
            <a:r>
              <a:rPr lang="en-US" altLang="ru-RU" baseline="-30000">
                <a:cs typeface="Times New Roman" pitchFamily="18" charset="0"/>
              </a:rPr>
              <a:t>2</a:t>
            </a:r>
            <a:r>
              <a:rPr lang="en-US" altLang="ru-RU">
                <a:cs typeface="Times New Roman" pitchFamily="18" charset="0"/>
              </a:rPr>
              <a:t>=m</a:t>
            </a:r>
            <a:r>
              <a:rPr lang="en-US" alt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ru-RU">
                <a:cs typeface="Times New Roman" pitchFamily="18" charset="0"/>
              </a:rPr>
              <a:t>(y</a:t>
            </a:r>
            <a:r>
              <a:rPr lang="en-US" altLang="ru-RU" baseline="-30000">
                <a:cs typeface="Times New Roman" pitchFamily="18" charset="0"/>
              </a:rPr>
              <a:t>A</a:t>
            </a:r>
            <a:r>
              <a:rPr lang="en-US" altLang="ru-RU" baseline="30000">
                <a:cs typeface="Times New Roman" pitchFamily="18" charset="0"/>
              </a:rPr>
              <a:t>-1</a:t>
            </a:r>
            <a:r>
              <a:rPr lang="en-US" altLang="ru-RU">
                <a:cs typeface="Times New Roman" pitchFamily="18" charset="0"/>
              </a:rPr>
              <a:t>)</a:t>
            </a:r>
            <a:r>
              <a:rPr lang="en-US" altLang="ru-RU" baseline="30000">
                <a:cs typeface="Times New Roman" pitchFamily="18" charset="0"/>
              </a:rPr>
              <a:t>k</a:t>
            </a:r>
            <a:r>
              <a:rPr lang="ru-RU" altLang="ru-RU"/>
              <a:t> </a:t>
            </a:r>
            <a:r>
              <a:rPr lang="en-US" altLang="ru-RU"/>
              <a:t>modp</a:t>
            </a:r>
            <a:r>
              <a:rPr lang="ru-RU" altLang="ru-RU"/>
              <a:t>.</a:t>
            </a:r>
            <a:endParaRPr lang="en-US" altLang="ru-RU"/>
          </a:p>
          <a:p>
            <a:pPr eaLnBrk="1" hangingPunct="1">
              <a:lnSpc>
                <a:spcPct val="130000"/>
              </a:lnSpc>
            </a:pPr>
            <a:r>
              <a:rPr lang="ru-RU" altLang="ru-RU"/>
              <a:t>Отправляет </a:t>
            </a:r>
            <a:r>
              <a:rPr lang="en-US" altLang="ru-RU"/>
              <a:t>E </a:t>
            </a:r>
            <a:r>
              <a:rPr lang="ru-RU" altLang="ru-RU"/>
              <a:t>корр. А.</a:t>
            </a:r>
            <a:endParaRPr lang="ru-RU" altLang="ru-RU"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ru-RU" altLang="ru-RU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55650" y="1557338"/>
            <a:ext cx="22367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Корреспондент А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932363" y="1557338"/>
            <a:ext cx="22367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Корреспондент В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987675" y="162877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2987675" y="184467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4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338" y="3482975"/>
              <a:ext cx="214312" cy="30163"/>
            </p14:xfrm>
          </p:contentPart>
        </mc:Choice>
        <mc:Fallback xmlns="">
          <p:pic>
            <p:nvPicPr>
              <p:cNvPr id="194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253" y="3472436"/>
                <a:ext cx="234483" cy="508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8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rrowheads="1"/>
          </p:cNvSpPr>
          <p:nvPr/>
        </p:nvSpPr>
        <p:spPr bwMode="auto">
          <a:xfrm>
            <a:off x="2339975" y="4652963"/>
            <a:ext cx="1944688" cy="9858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>Система шифрования Эль-Гамаля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809148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/>
              <a:t>Расшифрование сообщения.</a:t>
            </a:r>
          </a:p>
          <a:p>
            <a:pPr eaLnBrk="1" hangingPunct="1"/>
            <a:r>
              <a:rPr lang="ru-RU" altLang="ru-RU" sz="2400"/>
              <a:t>Корр.А вычисляет </a:t>
            </a:r>
            <a:r>
              <a:rPr lang="en-US" altLang="ru-RU" sz="2400"/>
              <a:t>b=</a:t>
            </a:r>
            <a:r>
              <a:rPr lang="en-US" altLang="ru-RU" sz="2400">
                <a:cs typeface="Times New Roman" pitchFamily="18" charset="0"/>
              </a:rPr>
              <a:t>c</a:t>
            </a:r>
            <a:r>
              <a:rPr lang="en-US" altLang="ru-RU" sz="2400" baseline="-30000">
                <a:cs typeface="Times New Roman" pitchFamily="18" charset="0"/>
              </a:rPr>
              <a:t>1</a:t>
            </a:r>
            <a:r>
              <a:rPr lang="en-US" altLang="ru-RU" sz="2400" baseline="30000">
                <a:cs typeface="Times New Roman" pitchFamily="18" charset="0"/>
              </a:rPr>
              <a:t>x</a:t>
            </a:r>
            <a:r>
              <a:rPr lang="en-US" altLang="ru-RU" sz="2400">
                <a:cs typeface="Times New Roman" pitchFamily="18" charset="0"/>
              </a:rPr>
              <a:t>modp = a</a:t>
            </a:r>
            <a:r>
              <a:rPr lang="en-US" altLang="ru-RU" sz="2400" baseline="30000">
                <a:cs typeface="Times New Roman" pitchFamily="18" charset="0"/>
              </a:rPr>
              <a:t>kx</a:t>
            </a:r>
            <a:r>
              <a:rPr lang="en-US" altLang="ru-RU" sz="2400">
                <a:cs typeface="Times New Roman" pitchFamily="18" charset="0"/>
              </a:rPr>
              <a:t> modp </a:t>
            </a:r>
            <a:r>
              <a:rPr lang="ru-RU" altLang="ru-RU" sz="2400"/>
              <a:t>,</a:t>
            </a:r>
          </a:p>
          <a:p>
            <a:pPr eaLnBrk="1" hangingPunct="1"/>
            <a:r>
              <a:rPr lang="ru-RU" altLang="ru-RU" sz="2400"/>
              <a:t>Затем находит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ru-RU" sz="2400">
                <a:cs typeface="Times New Roman" pitchFamily="18" charset="0"/>
              </a:rPr>
              <a:t>(c</a:t>
            </a:r>
            <a:r>
              <a:rPr lang="en-US" altLang="ru-RU" sz="2400" baseline="-30000">
                <a:cs typeface="Times New Roman" pitchFamily="18" charset="0"/>
              </a:rPr>
              <a:t>2 </a:t>
            </a:r>
            <a:r>
              <a:rPr lang="en-US" altLang="ru-RU" sz="2400">
                <a:cs typeface="Times New Roman" pitchFamily="18" charset="0"/>
              </a:rPr>
              <a:t>b)modp= (m</a:t>
            </a:r>
            <a:r>
              <a:rPr lang="en-US" alt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ru-RU" sz="2400">
                <a:cs typeface="Times New Roman" pitchFamily="18" charset="0"/>
              </a:rPr>
              <a:t>(y</a:t>
            </a:r>
            <a:r>
              <a:rPr lang="en-US" altLang="ru-RU" sz="2400" baseline="-30000">
                <a:cs typeface="Times New Roman" pitchFamily="18" charset="0"/>
              </a:rPr>
              <a:t>A</a:t>
            </a:r>
            <a:r>
              <a:rPr lang="en-US" altLang="ru-RU" sz="2400" baseline="30000">
                <a:cs typeface="Times New Roman" pitchFamily="18" charset="0"/>
              </a:rPr>
              <a:t>-1</a:t>
            </a:r>
            <a:r>
              <a:rPr lang="en-US" altLang="ru-RU" sz="2400">
                <a:cs typeface="Times New Roman" pitchFamily="18" charset="0"/>
              </a:rPr>
              <a:t>)</a:t>
            </a:r>
            <a:r>
              <a:rPr lang="en-US" altLang="ru-RU" sz="2400" baseline="30000">
                <a:cs typeface="Times New Roman" pitchFamily="18" charset="0"/>
              </a:rPr>
              <a:t>k</a:t>
            </a:r>
            <a:r>
              <a:rPr lang="en-US" altLang="ru-RU" sz="2400">
                <a:cs typeface="Times New Roman" pitchFamily="18" charset="0"/>
              </a:rPr>
              <a:t> a</a:t>
            </a:r>
            <a:r>
              <a:rPr lang="en-US" altLang="ru-RU" sz="2400" baseline="30000">
                <a:cs typeface="Times New Roman" pitchFamily="18" charset="0"/>
              </a:rPr>
              <a:t>kx</a:t>
            </a:r>
            <a:r>
              <a:rPr lang="en-US" altLang="ru-RU" sz="2400">
                <a:cs typeface="Times New Roman" pitchFamily="18" charset="0"/>
              </a:rPr>
              <a:t> )modp= (m</a:t>
            </a:r>
            <a:r>
              <a:rPr lang="en-US" alt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ru-RU" sz="2400">
                <a:cs typeface="Times New Roman" pitchFamily="18" charset="0"/>
              </a:rPr>
              <a:t>a</a:t>
            </a:r>
            <a:r>
              <a:rPr lang="en-US" altLang="ru-RU" sz="2400" baseline="30000">
                <a:cs typeface="Times New Roman" pitchFamily="18" charset="0"/>
              </a:rPr>
              <a:t>-xk</a:t>
            </a:r>
            <a:r>
              <a:rPr lang="en-US" altLang="ru-RU" sz="2400">
                <a:cs typeface="Times New Roman" pitchFamily="18" charset="0"/>
              </a:rPr>
              <a:t> a</a:t>
            </a:r>
            <a:r>
              <a:rPr lang="en-US" altLang="ru-RU" sz="2400" baseline="30000">
                <a:cs typeface="Times New Roman" pitchFamily="18" charset="0"/>
              </a:rPr>
              <a:t>kx</a:t>
            </a:r>
            <a:r>
              <a:rPr lang="en-US" altLang="ru-RU" sz="2400">
                <a:cs typeface="Times New Roman" pitchFamily="18" charset="0"/>
              </a:rPr>
              <a:t> )modp=m</a:t>
            </a:r>
            <a:endParaRPr lang="ru-RU" altLang="ru-RU" sz="2400">
              <a:cs typeface="Times New Roman" pitchFamily="18" charset="0"/>
            </a:endParaRPr>
          </a:p>
          <a:p>
            <a:pPr eaLnBrk="1" hangingPunct="1"/>
            <a:endParaRPr lang="ru-RU" altLang="ru-RU" sz="2400" b="1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9750" y="3933825"/>
            <a:ext cx="79200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/>
              <a:t>Замечание.</a:t>
            </a:r>
          </a:p>
          <a:p>
            <a:pPr eaLnBrk="1" hangingPunct="1"/>
            <a:r>
              <a:rPr lang="ru-RU" altLang="ru-RU" sz="2400"/>
              <a:t>Как найти </a:t>
            </a:r>
            <a:r>
              <a:rPr lang="en-US" altLang="ru-RU" sz="2400">
                <a:cs typeface="Times New Roman" pitchFamily="18" charset="0"/>
              </a:rPr>
              <a:t>y</a:t>
            </a:r>
            <a:r>
              <a:rPr lang="en-US" altLang="ru-RU" sz="2400" baseline="-30000">
                <a:cs typeface="Times New Roman" pitchFamily="18" charset="0"/>
              </a:rPr>
              <a:t>A</a:t>
            </a:r>
            <a:r>
              <a:rPr lang="en-US" altLang="ru-RU" sz="2400" baseline="30000">
                <a:cs typeface="Times New Roman" pitchFamily="18" charset="0"/>
              </a:rPr>
              <a:t>-1 </a:t>
            </a:r>
            <a:r>
              <a:rPr lang="ru-RU" altLang="ru-RU" sz="2400"/>
              <a:t>?</a:t>
            </a:r>
            <a:endParaRPr lang="ru-RU" altLang="ru-RU" sz="2400" baseline="30000"/>
          </a:p>
          <a:p>
            <a:pPr eaLnBrk="1" hangingPunct="1"/>
            <a:r>
              <a:rPr lang="ru-RU" altLang="ru-RU" sz="2400" baseline="30000"/>
              <a:t> </a:t>
            </a:r>
          </a:p>
          <a:p>
            <a:pPr eaLnBrk="1" hangingPunct="1"/>
            <a:r>
              <a:rPr lang="en-US" altLang="ru-RU" sz="2400">
                <a:cs typeface="Times New Roman" pitchFamily="18" charset="0"/>
              </a:rPr>
              <a:t>y</a:t>
            </a:r>
            <a:r>
              <a:rPr lang="en-US" altLang="ru-RU" sz="2400" baseline="-30000">
                <a:cs typeface="Times New Roman" pitchFamily="18" charset="0"/>
              </a:rPr>
              <a:t>A</a:t>
            </a:r>
            <a:r>
              <a:rPr lang="en-US" altLang="ru-RU" sz="2400" baseline="30000">
                <a:cs typeface="Times New Roman" pitchFamily="18" charset="0"/>
              </a:rPr>
              <a:t>p-2</a:t>
            </a:r>
            <a:r>
              <a:rPr lang="en-US" altLang="ru-RU" sz="2400">
                <a:cs typeface="Times New Roman" pitchFamily="18" charset="0"/>
              </a:rPr>
              <a:t> modp= y</a:t>
            </a:r>
            <a:r>
              <a:rPr lang="en-US" altLang="ru-RU" sz="2400" baseline="-30000">
                <a:cs typeface="Times New Roman" pitchFamily="18" charset="0"/>
              </a:rPr>
              <a:t>A</a:t>
            </a:r>
            <a:r>
              <a:rPr lang="en-US" altLang="ru-RU" sz="2400" baseline="30000">
                <a:cs typeface="Times New Roman" pitchFamily="18" charset="0"/>
              </a:rPr>
              <a:t>p-1</a:t>
            </a:r>
            <a:r>
              <a:rPr lang="en-US" altLang="ru-RU" sz="2400">
                <a:cs typeface="Times New Roman" pitchFamily="18" charset="0"/>
              </a:rPr>
              <a:t> modp </a:t>
            </a:r>
            <a:r>
              <a:rPr lang="en-US" alt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ru-RU" sz="2400">
                <a:cs typeface="Times New Roman" pitchFamily="18" charset="0"/>
              </a:rPr>
              <a:t> y</a:t>
            </a:r>
            <a:r>
              <a:rPr lang="en-US" altLang="ru-RU" sz="2400" baseline="-30000">
                <a:cs typeface="Times New Roman" pitchFamily="18" charset="0"/>
              </a:rPr>
              <a:t>A</a:t>
            </a:r>
            <a:r>
              <a:rPr lang="en-US" altLang="ru-RU" sz="2400" baseline="30000">
                <a:cs typeface="Times New Roman" pitchFamily="18" charset="0"/>
              </a:rPr>
              <a:t>-1</a:t>
            </a:r>
            <a:r>
              <a:rPr lang="en-US" altLang="ru-RU" sz="2400">
                <a:cs typeface="Times New Roman" pitchFamily="18" charset="0"/>
              </a:rPr>
              <a:t> modp= y</a:t>
            </a:r>
            <a:r>
              <a:rPr lang="en-US" altLang="ru-RU" sz="2400" baseline="-30000">
                <a:cs typeface="Times New Roman" pitchFamily="18" charset="0"/>
              </a:rPr>
              <a:t>A</a:t>
            </a:r>
            <a:r>
              <a:rPr lang="en-US" altLang="ru-RU" sz="2400" baseline="30000">
                <a:cs typeface="Times New Roman" pitchFamily="18" charset="0"/>
              </a:rPr>
              <a:t>-</a:t>
            </a:r>
            <a:r>
              <a:rPr lang="ru-RU" altLang="ru-RU" sz="2400" baseline="30000">
                <a:cs typeface="Times New Roman" pitchFamily="18" charset="0"/>
              </a:rPr>
              <a:t>1</a:t>
            </a:r>
            <a:r>
              <a:rPr lang="en-US" altLang="ru-RU" sz="2400">
                <a:cs typeface="Times New Roman" pitchFamily="18" charset="0"/>
              </a:rPr>
              <a:t> modp</a:t>
            </a:r>
            <a:endParaRPr lang="ru-RU" altLang="ru-RU"/>
          </a:p>
          <a:p>
            <a:pPr eaLnBrk="1" hangingPunct="1"/>
            <a:endParaRPr lang="ru-RU" alt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48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6338" y="2865438"/>
              <a:ext cx="1555750" cy="715962"/>
            </p14:xfrm>
          </p:contentPart>
        </mc:Choice>
        <mc:Fallback xmlns="">
          <p:pic>
            <p:nvPicPr>
              <p:cNvPr id="2048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259" y="2855359"/>
                <a:ext cx="1575908" cy="7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6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96908"/>
          </a:xfrm>
        </p:spPr>
        <p:txBody>
          <a:bodyPr>
            <a:noAutofit/>
          </a:bodyPr>
          <a:lstStyle/>
          <a:p>
            <a:r>
              <a:rPr lang="ru-RU" sz="3200" dirty="0" smtClean="0"/>
              <a:t>Криптосистема </a:t>
            </a:r>
            <a:r>
              <a:rPr lang="ru-RU" sz="3200" dirty="0" err="1" smtClean="0"/>
              <a:t>Эль-Гамаля</a:t>
            </a:r>
            <a:r>
              <a:rPr lang="ru-RU" sz="3200" dirty="0" smtClean="0"/>
              <a:t> на эллиптической кривой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428736"/>
            <a:ext cx="4420908" cy="36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Генерирование ключей корр. В: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450057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Шифрование</a:t>
            </a:r>
            <a:endParaRPr lang="ru-RU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72074"/>
            <a:ext cx="9049440" cy="134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Группа 23"/>
          <p:cNvGrpSpPr/>
          <p:nvPr/>
        </p:nvGrpSpPr>
        <p:grpSpPr>
          <a:xfrm>
            <a:off x="571472" y="4929198"/>
            <a:ext cx="7715304" cy="461665"/>
            <a:chOff x="571472" y="4929198"/>
            <a:chExt cx="7715304" cy="461665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8215338" y="5072074"/>
              <a:ext cx="7143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472" y="4929198"/>
              <a:ext cx="92570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2400" dirty="0" err="1" smtClean="0"/>
                <a:t>Кор.А</a:t>
              </a:r>
              <a:endParaRPr lang="ru-RU" sz="2400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000628" y="5072074"/>
              <a:ext cx="285752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Группа 22"/>
          <p:cNvGrpSpPr/>
          <p:nvPr/>
        </p:nvGrpSpPr>
        <p:grpSpPr>
          <a:xfrm>
            <a:off x="142844" y="1928802"/>
            <a:ext cx="8715436" cy="2571768"/>
            <a:chOff x="142844" y="1928802"/>
            <a:chExt cx="8715436" cy="2571768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2000240"/>
              <a:ext cx="8483878" cy="2428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Прямоугольник 6"/>
            <p:cNvSpPr/>
            <p:nvPr/>
          </p:nvSpPr>
          <p:spPr>
            <a:xfrm>
              <a:off x="642910" y="1928802"/>
              <a:ext cx="509776" cy="1428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617346" y="2435080"/>
              <a:ext cx="1383678" cy="335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2910" y="3786190"/>
              <a:ext cx="500066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14348" y="4143380"/>
              <a:ext cx="571504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429652" y="3714752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8143900" y="3714752"/>
              <a:ext cx="428628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Лекция </a:t>
            </a:r>
            <a:br>
              <a:rPr lang="ru-RU" dirty="0" smtClean="0"/>
            </a:br>
            <a:r>
              <a:rPr lang="ru-RU" dirty="0" smtClean="0"/>
              <a:t>Криптосистемы на эллиптических кривых</a:t>
            </a:r>
            <a:br>
              <a:rPr lang="ru-RU" dirty="0" smtClean="0"/>
            </a:br>
            <a:r>
              <a:rPr lang="ru-RU" dirty="0" smtClean="0"/>
              <a:t>Стандарты цифровой подписи на основе эллиптических кривых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142984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 smtClean="0"/>
              <a:t>Расшифрование</a:t>
            </a:r>
            <a:endParaRPr lang="ru-RU" sz="2800" dirty="0"/>
          </a:p>
        </p:txBody>
      </p:sp>
      <p:grpSp>
        <p:nvGrpSpPr>
          <p:cNvPr id="3" name="Группа 6"/>
          <p:cNvGrpSpPr/>
          <p:nvPr/>
        </p:nvGrpSpPr>
        <p:grpSpPr>
          <a:xfrm>
            <a:off x="-142908" y="1928802"/>
            <a:ext cx="8597912" cy="1285884"/>
            <a:chOff x="-142908" y="1928802"/>
            <a:chExt cx="8597912" cy="128588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42908" y="2000240"/>
              <a:ext cx="8597912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00034" y="1928802"/>
              <a:ext cx="9144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sz="2400" dirty="0" err="1" smtClean="0"/>
                <a:t>Кор.В</a:t>
              </a:r>
              <a:endParaRPr lang="ru-RU" sz="2400" dirty="0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989" y="4214818"/>
            <a:ext cx="9332989" cy="155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2910" y="3714752"/>
            <a:ext cx="709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Доказательство  обратимости, </a:t>
            </a:r>
            <a:r>
              <a:rPr lang="ru-RU" smtClean="0"/>
              <a:t>выполнения операции </a:t>
            </a:r>
            <a:r>
              <a:rPr lang="ru-RU" dirty="0" err="1" smtClean="0"/>
              <a:t>расшифрования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</a:t>
            </a:r>
            <a:r>
              <a:rPr lang="ru-RU" sz="3600" dirty="0" smtClean="0"/>
              <a:t>Пример построения системы </a:t>
            </a:r>
            <a:r>
              <a:rPr lang="ru-RU" sz="3600" dirty="0" err="1" smtClean="0"/>
              <a:t>Эль-Гамаля</a:t>
            </a:r>
            <a:r>
              <a:rPr lang="ru-RU" sz="3600" dirty="0" smtClean="0"/>
              <a:t> на эллиптической кривой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1.Кор. В выбирает ЭК Е</a:t>
            </a:r>
            <a:r>
              <a:rPr lang="ru-RU" sz="1700" dirty="0" smtClean="0"/>
              <a:t>67</a:t>
            </a:r>
            <a:r>
              <a:rPr lang="ru-RU" sz="2400" dirty="0" smtClean="0"/>
              <a:t>(2,3) над </a:t>
            </a:r>
            <a:r>
              <a:rPr lang="en-US" sz="2400" dirty="0" smtClean="0"/>
              <a:t>GF(p).</a:t>
            </a:r>
            <a:endParaRPr lang="en-US" sz="2400" dirty="0"/>
          </a:p>
          <a:p>
            <a:r>
              <a:rPr lang="en-US" sz="2400" dirty="0" smtClean="0"/>
              <a:t>2. </a:t>
            </a:r>
            <a:r>
              <a:rPr lang="ru-RU" sz="2400" dirty="0" err="1" smtClean="0"/>
              <a:t>Кор.В</a:t>
            </a:r>
            <a:r>
              <a:rPr lang="ru-RU" sz="2400" dirty="0" smtClean="0"/>
              <a:t> вы</a:t>
            </a:r>
            <a:r>
              <a:rPr lang="ru-RU" sz="2400" dirty="0"/>
              <a:t>ч</a:t>
            </a:r>
            <a:r>
              <a:rPr lang="ru-RU" sz="2400" dirty="0" smtClean="0"/>
              <a:t>исляет </a:t>
            </a:r>
            <a:r>
              <a:rPr lang="en-US" sz="2400" dirty="0" smtClean="0"/>
              <a:t>e1=(2,22)  </a:t>
            </a:r>
            <a:r>
              <a:rPr lang="ru-RU" sz="2400" dirty="0" smtClean="0"/>
              <a:t>и </a:t>
            </a:r>
            <a:r>
              <a:rPr lang="en-US" sz="2400" dirty="0" smtClean="0"/>
              <a:t>SK d=4.</a:t>
            </a:r>
            <a:endParaRPr lang="ru-RU" sz="2400" dirty="0" smtClean="0"/>
          </a:p>
          <a:p>
            <a:r>
              <a:rPr lang="ru-RU" sz="2400" dirty="0" smtClean="0"/>
              <a:t>3. </a:t>
            </a:r>
            <a:r>
              <a:rPr lang="ru-RU" sz="2400" dirty="0" err="1" smtClean="0"/>
              <a:t>Кор.В</a:t>
            </a:r>
            <a:r>
              <a:rPr lang="ru-RU" sz="2400" dirty="0" smtClean="0"/>
              <a:t> вычисляет </a:t>
            </a:r>
            <a:r>
              <a:rPr lang="en-US" sz="2400" dirty="0" smtClean="0"/>
              <a:t>e</a:t>
            </a:r>
            <a:r>
              <a:rPr lang="ru-RU" sz="2400" dirty="0" smtClean="0"/>
              <a:t>2=</a:t>
            </a:r>
            <a:r>
              <a:rPr lang="en-US" sz="2400" dirty="0" smtClean="0"/>
              <a:t>d*e1=(13,45).</a:t>
            </a:r>
          </a:p>
          <a:p>
            <a:r>
              <a:rPr lang="en-US" sz="2400" dirty="0" smtClean="0"/>
              <a:t>4. </a:t>
            </a:r>
            <a:r>
              <a:rPr lang="ru-RU" sz="2400" dirty="0" err="1" smtClean="0"/>
              <a:t>Кор.В</a:t>
            </a:r>
            <a:r>
              <a:rPr lang="ru-RU" sz="2400" dirty="0" smtClean="0"/>
              <a:t> объявляет (</a:t>
            </a:r>
            <a:r>
              <a:rPr lang="en-US" sz="2400" dirty="0" smtClean="0"/>
              <a:t>E, e1, e2)</a:t>
            </a:r>
            <a:r>
              <a:rPr lang="ru-RU" sz="2400" dirty="0" smtClean="0"/>
              <a:t>-открытым </a:t>
            </a:r>
            <a:r>
              <a:rPr lang="ru-RU" sz="2400" dirty="0" err="1" smtClean="0"/>
              <a:t>ключем</a:t>
            </a:r>
            <a:r>
              <a:rPr lang="ru-RU" sz="2400" dirty="0" smtClean="0"/>
              <a:t>. </a:t>
            </a:r>
            <a:r>
              <a:rPr lang="en-US" sz="2400" dirty="0" smtClean="0"/>
              <a:t>d- </a:t>
            </a:r>
            <a:r>
              <a:rPr lang="ru-RU" sz="2400" dirty="0" smtClean="0"/>
              <a:t>закрытый ключ</a:t>
            </a:r>
            <a:r>
              <a:rPr lang="en-US" sz="2400" dirty="0" smtClean="0"/>
              <a:t>,</a:t>
            </a:r>
            <a:r>
              <a:rPr lang="ru-RU" sz="2400" dirty="0" smtClean="0"/>
              <a:t> его знает только В.</a:t>
            </a:r>
          </a:p>
          <a:p>
            <a:r>
              <a:rPr lang="ru-RU" sz="2400" dirty="0" smtClean="0"/>
              <a:t>5. </a:t>
            </a:r>
            <a:r>
              <a:rPr lang="ru-RU" sz="2400" dirty="0" err="1" smtClean="0"/>
              <a:t>Кор.А</a:t>
            </a:r>
            <a:r>
              <a:rPr lang="ru-RU" sz="2400" dirty="0" smtClean="0"/>
              <a:t> хочет передать сообщение </a:t>
            </a:r>
            <a:r>
              <a:rPr lang="en-US" sz="2400" dirty="0" smtClean="0"/>
              <a:t>P=(24,26) </a:t>
            </a:r>
            <a:r>
              <a:rPr lang="ru-RU" sz="2400" dirty="0" err="1" smtClean="0"/>
              <a:t>кор.В</a:t>
            </a:r>
            <a:r>
              <a:rPr lang="ru-RU" sz="2400" dirty="0" smtClean="0"/>
              <a:t>. Он выбирает СЧ </a:t>
            </a:r>
            <a:r>
              <a:rPr lang="en-US" sz="2400" dirty="0" smtClean="0"/>
              <a:t>r=2.</a:t>
            </a:r>
          </a:p>
          <a:p>
            <a:r>
              <a:rPr lang="en-US" sz="2400" dirty="0" smtClean="0"/>
              <a:t>6.</a:t>
            </a:r>
            <a:r>
              <a:rPr lang="ru-RU" sz="2400" dirty="0" smtClean="0"/>
              <a:t> </a:t>
            </a:r>
            <a:r>
              <a:rPr lang="ru-RU" sz="2400" dirty="0" err="1" smtClean="0"/>
              <a:t>кор.А</a:t>
            </a:r>
            <a:r>
              <a:rPr lang="ru-RU" sz="2400" dirty="0" smtClean="0"/>
              <a:t> находит точку С1=</a:t>
            </a:r>
            <a:r>
              <a:rPr lang="en-US" sz="2400" dirty="0" smtClean="0"/>
              <a:t>r*e1=(35,1).</a:t>
            </a:r>
          </a:p>
          <a:p>
            <a:r>
              <a:rPr lang="en-US" sz="2400" dirty="0" smtClean="0"/>
              <a:t>7</a:t>
            </a:r>
            <a:r>
              <a:rPr lang="ru-RU" sz="2400" dirty="0" smtClean="0"/>
              <a:t>. </a:t>
            </a:r>
            <a:r>
              <a:rPr lang="ru-RU" sz="2400" dirty="0" err="1" smtClean="0"/>
              <a:t>Кор.А</a:t>
            </a:r>
            <a:r>
              <a:rPr lang="ru-RU" sz="2400" dirty="0" smtClean="0"/>
              <a:t> находит точку С2=</a:t>
            </a:r>
            <a:r>
              <a:rPr lang="en-US" sz="2400" dirty="0" smtClean="0"/>
              <a:t>P+C1=(21,44). </a:t>
            </a:r>
            <a:r>
              <a:rPr lang="ru-RU" sz="2400" dirty="0" smtClean="0"/>
              <a:t>Отправляет С1 и С2 </a:t>
            </a:r>
            <a:r>
              <a:rPr lang="ru-RU" sz="2400" dirty="0" err="1" smtClean="0"/>
              <a:t>кор</a:t>
            </a:r>
            <a:r>
              <a:rPr lang="ru-RU" sz="2400" dirty="0" smtClean="0"/>
              <a:t>. В.</a:t>
            </a:r>
            <a:endParaRPr lang="en-US" sz="2400" dirty="0" smtClean="0"/>
          </a:p>
          <a:p>
            <a:r>
              <a:rPr lang="en-US" sz="2400" dirty="0" smtClean="0"/>
              <a:t>8. </a:t>
            </a:r>
            <a:r>
              <a:rPr lang="ru-RU" sz="2400" dirty="0" err="1" smtClean="0"/>
              <a:t>Кор.В</a:t>
            </a:r>
            <a:r>
              <a:rPr lang="ru-RU" sz="2400" dirty="0" smtClean="0"/>
              <a:t> получает С1, С2,  находит </a:t>
            </a:r>
            <a:r>
              <a:rPr lang="en-US" sz="2400" dirty="0" smtClean="0"/>
              <a:t>d*C1=(23,42)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9. </a:t>
            </a:r>
            <a:r>
              <a:rPr lang="ru-RU" sz="2400" dirty="0" err="1" smtClean="0"/>
              <a:t>Кор</a:t>
            </a:r>
            <a:r>
              <a:rPr lang="ru-RU" sz="2400" dirty="0" smtClean="0"/>
              <a:t>. В инвертирует (23,42), находит точку (23,42).</a:t>
            </a:r>
          </a:p>
          <a:p>
            <a:r>
              <a:rPr lang="ru-RU" sz="2400" dirty="0" smtClean="0"/>
              <a:t>10. </a:t>
            </a:r>
            <a:r>
              <a:rPr lang="ru-RU" sz="2400" dirty="0" err="1" smtClean="0"/>
              <a:t>Кор.В</a:t>
            </a:r>
            <a:r>
              <a:rPr lang="ru-RU" sz="2400" dirty="0" smtClean="0"/>
              <a:t> складывает (23,42) с С2(21,44) получает первоначальное сообщение (24,26).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B8741C-3C60-4519-ADD5-1AAA39ED62F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00174"/>
            <a:ext cx="8215341" cy="4595826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ru-RU" dirty="0" smtClean="0"/>
              <a:t>Использование ЭК  в криптосистемах</a:t>
            </a:r>
          </a:p>
          <a:p>
            <a:pPr marL="0" indent="0">
              <a:buFontTx/>
              <a:buNone/>
            </a:pPr>
            <a:r>
              <a:rPr lang="ru-RU" dirty="0" smtClean="0"/>
              <a:t>основывается на сложности для нарушителя решения следующей задачи:</a:t>
            </a:r>
          </a:p>
          <a:p>
            <a:pPr>
              <a:buFontTx/>
              <a:buNone/>
            </a:pPr>
            <a:r>
              <a:rPr lang="ru-RU" dirty="0" smtClean="0"/>
              <a:t>Даны точки ЭК </a:t>
            </a:r>
            <a:r>
              <a:rPr lang="en-US" dirty="0" smtClean="0"/>
              <a:t>P </a:t>
            </a:r>
            <a:r>
              <a:rPr lang="ru-RU" dirty="0" smtClean="0"/>
              <a:t>и</a:t>
            </a:r>
            <a:r>
              <a:rPr lang="en-US" dirty="0" smtClean="0"/>
              <a:t> Q,</a:t>
            </a:r>
            <a:r>
              <a:rPr lang="ru-RU" dirty="0" smtClean="0"/>
              <a:t> найти число </a:t>
            </a:r>
            <a:r>
              <a:rPr lang="en-US" dirty="0" smtClean="0"/>
              <a:t>x</a:t>
            </a:r>
            <a:r>
              <a:rPr lang="ru-RU" dirty="0" smtClean="0"/>
              <a:t> такое, что </a:t>
            </a:r>
            <a:r>
              <a:rPr lang="en-US" dirty="0" smtClean="0"/>
              <a:t>P=</a:t>
            </a:r>
            <a:r>
              <a:rPr lang="en-US" dirty="0" err="1" smtClean="0"/>
              <a:t>xQ</a:t>
            </a:r>
            <a:r>
              <a:rPr lang="en-US" dirty="0" smtClean="0"/>
              <a:t>?</a:t>
            </a:r>
            <a:r>
              <a:rPr lang="ru-RU" dirty="0" smtClean="0"/>
              <a:t>  (Сравните                          )</a:t>
            </a:r>
          </a:p>
          <a:p>
            <a:pPr marL="0" indent="0">
              <a:buFontTx/>
              <a:buNone/>
            </a:pPr>
            <a:r>
              <a:rPr lang="ru-RU" dirty="0" smtClean="0"/>
              <a:t>Эта задача называется задачей логарифмирования в группе точек эллиптической кривой. Эта задача во много тысяч раз более сложная чем задача логарифмирования в числовом поле.</a:t>
            </a:r>
          </a:p>
          <a:p>
            <a:endParaRPr lang="ru-RU" dirty="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786182" y="3357562"/>
          <a:ext cx="1914532" cy="51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3" imgW="850900" imgH="228600" progId="Equation.DSMT4">
                  <p:embed/>
                </p:oleObj>
              </mc:Choice>
              <mc:Fallback>
                <p:oleObj name="Equation" r:id="rId3" imgW="8509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357562"/>
                        <a:ext cx="1914532" cy="514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857365"/>
            <a:ext cx="79562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3. Стандарт электронной цифровой подписи</a:t>
            </a:r>
          </a:p>
          <a:p>
            <a:r>
              <a:rPr lang="ru-RU" sz="3200" dirty="0" smtClean="0"/>
              <a:t> Р 34.10 -2012г.</a:t>
            </a:r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3071810"/>
            <a:ext cx="86409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Информационная технология.</a:t>
            </a:r>
          </a:p>
          <a:p>
            <a:r>
              <a:rPr lang="ru-RU" sz="2400" b="1" dirty="0" smtClean="0"/>
              <a:t> Криптографическая защита информации. </a:t>
            </a:r>
          </a:p>
          <a:p>
            <a:r>
              <a:rPr lang="ru-RU" sz="2400" b="1" dirty="0" smtClean="0"/>
              <a:t> </a:t>
            </a:r>
            <a:r>
              <a:rPr lang="ru-RU" sz="2800" b="1" dirty="0" smtClean="0"/>
              <a:t>Процессы выработки и проверки цифровой подписи.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E91C48-A399-45CD-B908-65F3A3F991C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685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sz="3600"/>
              <a:t>Хронология развития систем ЭЦП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229600" cy="563231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 sz="2000" b="1" dirty="0"/>
              <a:t>1976 г. – открытие М. </a:t>
            </a:r>
            <a:r>
              <a:rPr lang="ru-RU" sz="2000" b="1" dirty="0" err="1"/>
              <a:t>Хэлменом</a:t>
            </a:r>
            <a:r>
              <a:rPr lang="ru-RU" sz="2000" b="1" dirty="0"/>
              <a:t> и У. </a:t>
            </a:r>
            <a:r>
              <a:rPr lang="ru-RU" sz="2000" b="1" dirty="0" err="1"/>
              <a:t>Диффи</a:t>
            </a:r>
            <a:r>
              <a:rPr lang="ru-RU" sz="2000" b="1" dirty="0"/>
              <a:t> асимметричных            	криптографических систем;</a:t>
            </a:r>
          </a:p>
          <a:p>
            <a:pPr eaLnBrk="1" hangingPunct="1">
              <a:spcBef>
                <a:spcPct val="50000"/>
              </a:spcBef>
            </a:pPr>
            <a:r>
              <a:rPr lang="ru-RU" sz="2000" b="1" dirty="0"/>
              <a:t>1978 г. – Р. </a:t>
            </a:r>
            <a:r>
              <a:rPr lang="ru-RU" sz="2000" b="1" dirty="0" err="1"/>
              <a:t>Райвест</a:t>
            </a:r>
            <a:r>
              <a:rPr lang="ru-RU" sz="2000" b="1" dirty="0"/>
              <a:t>, А. Шамир, Л. </a:t>
            </a:r>
            <a:r>
              <a:rPr lang="ru-RU" sz="2000" b="1" dirty="0" err="1"/>
              <a:t>Адельман</a:t>
            </a:r>
            <a:r>
              <a:rPr lang="ru-RU" sz="2000" b="1" dirty="0"/>
              <a:t> – предложили первую 	систему  ЭЦП, основанную на задаче факторизации 	большого числа;</a:t>
            </a:r>
          </a:p>
          <a:p>
            <a:pPr eaLnBrk="1" hangingPunct="1">
              <a:spcBef>
                <a:spcPct val="50000"/>
              </a:spcBef>
            </a:pPr>
            <a:r>
              <a:rPr lang="ru-RU" sz="2000" b="1" dirty="0"/>
              <a:t>1985 г. – Эль </a:t>
            </a:r>
            <a:r>
              <a:rPr lang="ru-RU" sz="2000" b="1" dirty="0" err="1"/>
              <a:t>Гамаль</a:t>
            </a:r>
            <a:r>
              <a:rPr lang="ru-RU" sz="2000" b="1" dirty="0"/>
              <a:t> предложил систему ЭЦП, основанную на 	задаче логарифмирования в поле чисел  из </a:t>
            </a:r>
            <a:r>
              <a:rPr lang="ru-RU" sz="2000" b="1" i="1" dirty="0" err="1"/>
              <a:t>р</a:t>
            </a:r>
            <a:r>
              <a:rPr lang="ru-RU" sz="2000" b="1" dirty="0"/>
              <a:t> элементов;</a:t>
            </a:r>
          </a:p>
          <a:p>
            <a:pPr eaLnBrk="1" hangingPunct="1">
              <a:spcBef>
                <a:spcPct val="50000"/>
              </a:spcBef>
            </a:pPr>
            <a:r>
              <a:rPr lang="ru-RU" sz="2000" b="1" dirty="0"/>
              <a:t>1991 г.- Международный стандарт ЭЦП </a:t>
            </a:r>
            <a:r>
              <a:rPr lang="en-US" sz="2000" b="1" dirty="0"/>
              <a:t>ISO/IEC 9796 (</a:t>
            </a:r>
            <a:r>
              <a:rPr lang="ru-RU" sz="2000" b="1" dirty="0"/>
              <a:t>вариант </a:t>
            </a:r>
            <a:r>
              <a:rPr lang="ru-RU" sz="2000" b="1" dirty="0" smtClean="0"/>
              <a:t>РША</a:t>
            </a:r>
            <a:r>
              <a:rPr lang="ru-RU" sz="2000" b="1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ru-RU" sz="2000" b="1" dirty="0"/>
              <a:t>1994 г. – Стандарт США </a:t>
            </a:r>
            <a:r>
              <a:rPr lang="en-US" sz="2000" b="1" dirty="0"/>
              <a:t>FIPS</a:t>
            </a:r>
            <a:r>
              <a:rPr lang="ru-RU" sz="2000" b="1" dirty="0"/>
              <a:t> 186 (вариант подписи Эль </a:t>
            </a:r>
            <a:r>
              <a:rPr lang="ru-RU" sz="2000" b="1" dirty="0" err="1"/>
              <a:t>Гамаля</a:t>
            </a:r>
            <a:r>
              <a:rPr lang="ru-RU" sz="2000" b="1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ru-RU" sz="2000" b="1" dirty="0"/>
              <a:t>1994 г. – ГОСТ  Р </a:t>
            </a:r>
            <a:r>
              <a:rPr lang="ru-RU" sz="2000" b="1" dirty="0" smtClean="0"/>
              <a:t>34.10-94(вариант </a:t>
            </a:r>
            <a:r>
              <a:rPr lang="ru-RU" sz="2000" b="1" dirty="0"/>
              <a:t>подписи Эль </a:t>
            </a:r>
            <a:r>
              <a:rPr lang="ru-RU" sz="2000" b="1" dirty="0" err="1"/>
              <a:t>Гамаля</a:t>
            </a:r>
            <a:r>
              <a:rPr lang="ru-RU" sz="2000" b="1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ru-RU" sz="2000" b="1" dirty="0"/>
              <a:t>2000 г. – Стандарт США </a:t>
            </a:r>
            <a:r>
              <a:rPr lang="en-US" sz="2000" b="1" dirty="0"/>
              <a:t>FIPS</a:t>
            </a:r>
            <a:r>
              <a:rPr lang="ru-RU" sz="2000" b="1" dirty="0"/>
              <a:t> 186 – 2;</a:t>
            </a:r>
          </a:p>
          <a:p>
            <a:pPr eaLnBrk="1" hangingPunct="1">
              <a:spcBef>
                <a:spcPct val="50000"/>
              </a:spcBef>
            </a:pPr>
            <a:r>
              <a:rPr lang="ru-RU" sz="2000" b="1" dirty="0"/>
              <a:t>2001 г. 2012 г</a:t>
            </a:r>
            <a:r>
              <a:rPr lang="ru-RU" sz="2000" dirty="0"/>
              <a:t> </a:t>
            </a:r>
            <a:r>
              <a:rPr lang="ru-RU" sz="2000" b="1" dirty="0"/>
              <a:t>– ГОСТ  Р 34.10-01 (12) (ЭЦП   на основе        математического аппарата эллиптических кривых</a:t>
            </a:r>
            <a:r>
              <a:rPr lang="ru-RU" sz="2000" b="1" dirty="0" smtClean="0"/>
              <a:t>).</a:t>
            </a:r>
          </a:p>
          <a:p>
            <a:pPr eaLnBrk="1" hangingPunct="1">
              <a:spcBef>
                <a:spcPct val="50000"/>
              </a:spcBef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2235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C63D2-D0D2-4FA0-9EF8-62B2D62F196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28600" y="550237"/>
            <a:ext cx="8686800" cy="5940088"/>
          </a:xfrm>
          <a:solidFill>
            <a:srgbClr val="00FFFF"/>
          </a:solidFill>
        </p:spPr>
        <p:txBody>
          <a:bodyPr lIns="0" tIns="0" rIns="0" bIns="0">
            <a:spAutoFit/>
          </a:bodyPr>
          <a:lstStyle/>
          <a:p>
            <a:pPr marL="838200" indent="-838200" algn="l"/>
            <a:r>
              <a:rPr lang="ru-RU" sz="2400" b="1" dirty="0" smtClean="0"/>
              <a:t>          ПРАВОВЫЕ ДОКУМЕНТЫ ОБ ЭЛЕКТРОННОЙ </a:t>
            </a:r>
            <a:br>
              <a:rPr lang="ru-RU" sz="2400" b="1" dirty="0" smtClean="0"/>
            </a:br>
            <a:r>
              <a:rPr lang="ru-RU" sz="2400" b="1" dirty="0" smtClean="0"/>
              <a:t> ПОДПИСИ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1. Закон РФ от 6 апреля 2011г.</a:t>
            </a:r>
            <a:r>
              <a:rPr lang="en-US" sz="2000" b="1" dirty="0" smtClean="0"/>
              <a:t> N 63-</a:t>
            </a:r>
            <a:r>
              <a:rPr lang="ru-RU" sz="2000" b="1" dirty="0" smtClean="0"/>
              <a:t>ФЗ. Об электронной подписи. </a:t>
            </a:r>
            <a:br>
              <a:rPr lang="ru-RU" sz="2000" b="1" dirty="0" smtClean="0"/>
            </a:br>
            <a:r>
              <a:rPr lang="ru-RU" sz="2000" b="1" dirty="0" smtClean="0"/>
              <a:t>2. ГОСТ Р34.11-94. Информационная технология. Криптографическая защита информации. Функция </a:t>
            </a:r>
            <a:r>
              <a:rPr lang="ru-RU" sz="2000" b="1" dirty="0" err="1" smtClean="0"/>
              <a:t>хэширования</a:t>
            </a:r>
            <a:r>
              <a:rPr lang="ru-RU" sz="2000" b="1" dirty="0" smtClean="0"/>
              <a:t>.</a:t>
            </a:r>
            <a:br>
              <a:rPr lang="ru-RU" sz="2000" b="1" dirty="0" smtClean="0"/>
            </a:br>
            <a:r>
              <a:rPr lang="ru-RU" sz="2000" b="1" dirty="0" smtClean="0"/>
              <a:t>2. ГОСТ Р34.11-2012. Информационная технология. Криптографическая защита информации. Функция </a:t>
            </a:r>
            <a:r>
              <a:rPr lang="ru-RU" sz="2000" b="1" dirty="0" err="1" smtClean="0"/>
              <a:t>хэширования</a:t>
            </a:r>
            <a:r>
              <a:rPr lang="ru-RU" sz="2000" b="1" dirty="0" smtClean="0"/>
              <a:t>.</a:t>
            </a:r>
            <a:br>
              <a:rPr lang="ru-RU" sz="2000" b="1" dirty="0" smtClean="0"/>
            </a:br>
            <a:r>
              <a:rPr lang="ru-RU" sz="2000" b="1" dirty="0" smtClean="0"/>
              <a:t>3. ГОСТ Р34.10-94. Информационная технология. Криптографическая защита информации. Процедуры выработки и проверки цифровой подписи на базе асимметричного криптографического алгоритма.</a:t>
            </a:r>
            <a:br>
              <a:rPr lang="ru-RU" sz="2000" b="1" dirty="0" smtClean="0"/>
            </a:br>
            <a:r>
              <a:rPr lang="ru-RU" sz="2000" b="1" dirty="0" smtClean="0"/>
              <a:t> 4. ГОСТ Р34.10-01. Информационная технология. Криптографическая защита информации. Процессы выработки и проверки цифровой подписи.</a:t>
            </a:r>
            <a:br>
              <a:rPr lang="ru-RU" sz="2000" b="1" dirty="0" smtClean="0"/>
            </a:br>
            <a:r>
              <a:rPr lang="ru-RU" sz="2000" b="1" dirty="0" smtClean="0"/>
              <a:t>5. ГОСТ Р34.10-2012. Информационная технология. Криптографическая защита информации. Процессы выработки и проверки цифровой подписи.</a:t>
            </a:r>
            <a:br>
              <a:rPr lang="ru-RU" sz="20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en-US" sz="1800" dirty="0" smtClean="0"/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24F80-E364-40D2-B85E-8A7F2AF75FE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параметры </a:t>
            </a:r>
            <a:br>
              <a:rPr lang="ru-RU" dirty="0" smtClean="0"/>
            </a:br>
            <a:r>
              <a:rPr lang="ru-RU" dirty="0" smtClean="0"/>
              <a:t>ЦП ГОСТ Р.34.10-12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длина подписываемого сообщения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неограничена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использован стандарт функции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хэширования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ГОСТ Р34.11-12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длина подписи в новом стандарте 512 или 1024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бита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длина ключа подписи  256 бит или 512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бит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длина ключа проверки подписи- определяется числом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p,  </a:t>
            </a: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dirty="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730500" y="5024438"/>
          <a:ext cx="127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Equation" r:id="rId3" imgW="508000" imgH="228600" progId="Equation.DSMT4">
                  <p:embed/>
                </p:oleObj>
              </mc:Choice>
              <mc:Fallback>
                <p:oleObj name="Equation" r:id="rId3" imgW="508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024438"/>
                        <a:ext cx="1270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3B685-E159-49DC-B4C8-BCF0A5DA85E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3316" name="Номер слайда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CD1E6B0D-1134-4159-95E4-007BBBD7DD6D}" type="slidenum">
              <a:rPr lang="en-US" sz="1400"/>
              <a:pPr algn="r">
                <a:spcBef>
                  <a:spcPct val="0"/>
                </a:spcBef>
                <a:buFontTx/>
                <a:buNone/>
              </a:pPr>
              <a:t>37</a:t>
            </a:fld>
            <a:endParaRPr 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476250"/>
          </a:xfrm>
        </p:spPr>
        <p:txBody>
          <a:bodyPr>
            <a:normAutofit fontScale="90000"/>
          </a:bodyPr>
          <a:lstStyle/>
          <a:p>
            <a:r>
              <a:rPr lang="ru-RU" sz="4000" b="1" smtClean="0"/>
              <a:t>Параметры ЭЦП</a:t>
            </a:r>
          </a:p>
        </p:txBody>
      </p:sp>
      <p:graphicFrame>
        <p:nvGraphicFramePr>
          <p:cNvPr id="1331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709613" y="1133475"/>
          <a:ext cx="7602537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Document" r:id="rId3" imgW="7701319" imgH="4601091" progId="Word.Document.8">
                  <p:embed/>
                </p:oleObj>
              </mc:Choice>
              <mc:Fallback>
                <p:oleObj name="Document" r:id="rId3" imgW="7701319" imgH="4601091" progId="Word.Document.8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133475"/>
                        <a:ext cx="7602537" cy="454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5A411-2347-47FF-BDEA-2748376ED02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Генерирование  ключе</a:t>
            </a:r>
            <a:r>
              <a:rPr lang="ru-RU" b="1" dirty="0" smtClean="0"/>
              <a:t>й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Ключом подписи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является равновероятное целое число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(0 &lt;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Ключ проверки подписи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формируется в виде точки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эллиптической кривой с координатами 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вычисляемой по правилу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C71DE-D546-433D-9E80-C92DDDF26EF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4340" name="Номер слайда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7E475FD0-137D-46E0-BFF7-2B44D4B9E07A}" type="slidenum">
              <a:rPr lang="en-US" sz="1400"/>
              <a:pPr algn="r">
                <a:spcBef>
                  <a:spcPct val="0"/>
                </a:spcBef>
                <a:buFontTx/>
                <a:buNone/>
              </a:pPr>
              <a:t>39</a:t>
            </a:fld>
            <a:endParaRPr 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8964613" cy="1008062"/>
          </a:xfrm>
        </p:spPr>
        <p:txBody>
          <a:bodyPr/>
          <a:lstStyle/>
          <a:p>
            <a:r>
              <a:rPr lang="ru-RU" sz="2800" b="1" smtClean="0"/>
              <a:t>Алгоритм формирования подписи на эллиптической кривой по ГОСТ  Р34.10-12</a:t>
            </a:r>
            <a:r>
              <a:rPr lang="ru-RU" sz="2800" smtClean="0"/>
              <a:t> </a:t>
            </a:r>
          </a:p>
        </p:txBody>
      </p:sp>
      <p:graphicFrame>
        <p:nvGraphicFramePr>
          <p:cNvPr id="14338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8339521"/>
              </p:ext>
            </p:extLst>
          </p:nvPr>
        </p:nvGraphicFramePr>
        <p:xfrm>
          <a:off x="287338" y="1508125"/>
          <a:ext cx="8501062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3" imgW="8157404" imgH="3848277" progId="Word.Document.8">
                  <p:embed/>
                </p:oleObj>
              </mc:Choice>
              <mc:Fallback>
                <p:oleObj name="Document" r:id="rId3" imgW="8157404" imgH="3848277" progId="Word.Document.8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508125"/>
                        <a:ext cx="8501062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85860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Криптографические системы на эллиптических кривых</a:t>
            </a:r>
          </a:p>
          <a:p>
            <a:pPr marL="514350" indent="-51435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Математический базис КС на эллиптических кривых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 -Понятия группы  и поля</a:t>
            </a:r>
          </a:p>
          <a:p>
            <a:pPr marL="514350" indent="-514350"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6604E-B0AB-4146-ABD0-12898227D3C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5364" name="Номер слайда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7A865436-4777-45E3-A201-4BC6BD810511}" type="slidenum">
              <a:rPr lang="en-US" sz="1400"/>
              <a:pPr algn="r">
                <a:spcBef>
                  <a:spcPct val="0"/>
                </a:spcBef>
                <a:buFontTx/>
                <a:buNone/>
              </a:pPr>
              <a:t>40</a:t>
            </a:fld>
            <a:endParaRPr 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786" y="142852"/>
            <a:ext cx="7340600" cy="57150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Алгоритм проверки подписи</a:t>
            </a:r>
          </a:p>
        </p:txBody>
      </p:sp>
      <p:graphicFrame>
        <p:nvGraphicFramePr>
          <p:cNvPr id="15362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701675" y="544512"/>
          <a:ext cx="8442325" cy="631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Document" r:id="rId3" imgW="7499344" imgH="5609402" progId="Word.Document.8">
                  <p:embed/>
                </p:oleObj>
              </mc:Choice>
              <mc:Fallback>
                <p:oleObj name="Document" r:id="rId3" imgW="7499344" imgH="5609402" progId="Word.Document.8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44512"/>
                        <a:ext cx="8442325" cy="631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611188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ru-RU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7634B4-92C7-4D80-AADE-C440679475F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Формирование подписи  в  ГОСТ Р34.10-12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767013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57250" y="762000"/>
          <a:ext cx="5894388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3" imgW="4349520" imgH="5919120" progId="Visio.Drawing.11">
                  <p:embed/>
                </p:oleObj>
              </mc:Choice>
              <mc:Fallback>
                <p:oleObj r:id="rId3" imgW="4349520" imgH="591912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762000"/>
                        <a:ext cx="5894388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53A485-B70E-435A-BE1C-0E2E2019BC8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64" y="142852"/>
            <a:ext cx="5651500" cy="642918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Проверка подписи в </a:t>
            </a:r>
            <a:br>
              <a:rPr lang="ru-RU" sz="2800" dirty="0" smtClean="0"/>
            </a:br>
            <a:r>
              <a:rPr lang="ru-RU" sz="2800" dirty="0" smtClean="0"/>
              <a:t> ГОСТ Р34.10-12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2563813" y="57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42910" y="457200"/>
          <a:ext cx="5821363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Visio" r:id="rId3" imgW="5149596" imgH="7304913" progId="Visio.Drawing.11">
                  <p:embed/>
                </p:oleObj>
              </mc:Choice>
              <mc:Fallback>
                <p:oleObj name="Visio" r:id="rId3" imgW="5149596" imgH="7304913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57200"/>
                        <a:ext cx="5821363" cy="640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Изучено в прошлом семестре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Модульная арифметика</a:t>
            </a:r>
          </a:p>
          <a:p>
            <a:r>
              <a:rPr lang="ru-RU" dirty="0" smtClean="0"/>
              <a:t>Алгоритм Евклида. Расширенный алгоритм Евклида (нахождение обратного элемента по модулю)</a:t>
            </a:r>
          </a:p>
          <a:p>
            <a:r>
              <a:rPr lang="ru-RU" dirty="0" smtClean="0"/>
              <a:t>Теоремы  Эйлера и Ферма</a:t>
            </a:r>
          </a:p>
          <a:p>
            <a:r>
              <a:rPr lang="ru-RU" dirty="0" smtClean="0"/>
              <a:t>Методы быстрого возведения в степень</a:t>
            </a:r>
          </a:p>
          <a:p>
            <a:r>
              <a:rPr lang="ru-RU" dirty="0" smtClean="0"/>
              <a:t>Понятие односторонней функции</a:t>
            </a:r>
          </a:p>
          <a:p>
            <a:r>
              <a:rPr lang="ru-RU" dirty="0" smtClean="0"/>
              <a:t>Системы с открытыми ключами Эль-</a:t>
            </a:r>
            <a:r>
              <a:rPr lang="ru-RU" dirty="0" err="1" smtClean="0"/>
              <a:t>Гамаля</a:t>
            </a:r>
            <a:r>
              <a:rPr lang="ru-RU" dirty="0" smtClean="0"/>
              <a:t> и РША)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3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79644-1D96-4D87-B5DC-5C63ED63FBA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417513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Понятие группы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0" y="692150"/>
            <a:ext cx="903763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 b="1" dirty="0">
                <a:latin typeface="Arial" charset="0"/>
              </a:rPr>
              <a:t>Группой </a:t>
            </a:r>
            <a:r>
              <a:rPr lang="en-US" sz="2000" b="1" dirty="0">
                <a:latin typeface="Arial" charset="0"/>
              </a:rPr>
              <a:t>G </a:t>
            </a:r>
            <a:r>
              <a:rPr lang="ru-RU" sz="2000" b="1" dirty="0">
                <a:latin typeface="Arial" charset="0"/>
              </a:rPr>
              <a:t>называется множество элементов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en-US" sz="2000" b="1" dirty="0">
                <a:latin typeface="Arial" charset="0"/>
                <a:cs typeface="Arial" charset="0"/>
                <a:sym typeface="Symbol" pitchFamily="18" charset="2"/>
              </a:rPr>
              <a:t>,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</a:t>
            </a:r>
            <a:r>
              <a:rPr lang="en-US" sz="2000" b="1" dirty="0">
                <a:latin typeface="Arial" charset="0"/>
                <a:cs typeface="Arial" charset="0"/>
                <a:sym typeface="Symbol" pitchFamily="18" charset="2"/>
              </a:rPr>
              <a:t>,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</a:t>
            </a:r>
            <a:r>
              <a:rPr lang="en-US" sz="2000" b="1" dirty="0">
                <a:latin typeface="Arial" charset="0"/>
                <a:cs typeface="Arial" charset="0"/>
                <a:sym typeface="Symbol" pitchFamily="18" charset="2"/>
              </a:rPr>
              <a:t>…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обладающее,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 b="1" dirty="0" smtClean="0">
                <a:latin typeface="Arial" charset="0"/>
              </a:rPr>
              <a:t>1. Определена </a:t>
            </a:r>
            <a:r>
              <a:rPr lang="ru-RU" sz="2000" b="1" dirty="0">
                <a:latin typeface="Arial" charset="0"/>
              </a:rPr>
              <a:t>некоторая операция двух переменных,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+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=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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(операция сложения) 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или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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=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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(операция умножения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).</a:t>
            </a:r>
            <a:endParaRPr lang="ru-RU" sz="2000" b="1" dirty="0">
              <a:latin typeface="Arial" charset="0"/>
              <a:cs typeface="Arial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2. </a:t>
            </a:r>
            <a:r>
              <a:rPr lang="ru-RU" sz="2000" b="1" dirty="0">
                <a:latin typeface="Arial" charset="0"/>
                <a:sym typeface="Symbol" pitchFamily="18" charset="2"/>
              </a:rPr>
              <a:t>С</a:t>
            </a:r>
            <a:r>
              <a:rPr lang="ru-RU" sz="2000" b="1" dirty="0" smtClean="0">
                <a:latin typeface="Arial" charset="0"/>
              </a:rPr>
              <a:t>войство замкнутости</a:t>
            </a:r>
            <a:endParaRPr lang="ru-RU" sz="20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ru-RU" sz="2000" b="1" dirty="0">
                <a:latin typeface="Arial" charset="0"/>
              </a:rPr>
              <a:t>В результате применения операции к двум элементам группы также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 b="1" dirty="0">
                <a:latin typeface="Arial" charset="0"/>
              </a:rPr>
              <a:t>получается элемент этой группы </a:t>
            </a:r>
            <a:r>
              <a:rPr lang="en-US" sz="2000" b="1" dirty="0" smtClean="0">
                <a:latin typeface="Arial" charset="0"/>
              </a:rPr>
              <a:t>G</a:t>
            </a:r>
            <a:r>
              <a:rPr lang="ru-RU" sz="2000" b="1" dirty="0" smtClean="0">
                <a:latin typeface="Arial" charset="0"/>
              </a:rPr>
              <a:t>;</a:t>
            </a:r>
            <a:endParaRPr lang="en-US" sz="2000" b="1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Arial" charset="0"/>
              </a:rPr>
              <a:t>3</a:t>
            </a:r>
            <a:r>
              <a:rPr lang="ru-RU" sz="2000" b="1" dirty="0" smtClean="0">
                <a:latin typeface="Arial" charset="0"/>
              </a:rPr>
              <a:t>. Свойство ассоциативности (не имеет значения в каком порядке применяется операция группы)</a:t>
            </a:r>
            <a:endParaRPr lang="ru-RU" sz="20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ru-RU" sz="2000" b="1" dirty="0">
                <a:latin typeface="Arial" charset="0"/>
              </a:rPr>
              <a:t>(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+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)+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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+(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+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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) 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или </a:t>
            </a:r>
            <a:r>
              <a:rPr lang="ru-RU" sz="2000" b="1" dirty="0">
                <a:latin typeface="Arial" charset="0"/>
              </a:rPr>
              <a:t>(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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 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) 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 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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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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3. В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группе существует </a:t>
            </a:r>
            <a:r>
              <a:rPr lang="ru-RU" sz="2400" b="1" dirty="0">
                <a:latin typeface="Arial" charset="0"/>
                <a:cs typeface="Arial" charset="0"/>
                <a:sym typeface="Symbol" pitchFamily="18" charset="2"/>
              </a:rPr>
              <a:t>единичный </a:t>
            </a:r>
            <a:r>
              <a:rPr lang="ru-RU" sz="2400" b="1" dirty="0" smtClean="0">
                <a:latin typeface="Arial" charset="0"/>
                <a:cs typeface="Arial" charset="0"/>
                <a:sym typeface="Symbol" pitchFamily="18" charset="2"/>
              </a:rPr>
              <a:t>(нейтральный)	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элемент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, который 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обозначается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как 0 для сложения и как 1 для 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умножения.</a:t>
            </a:r>
          </a:p>
          <a:p>
            <a:pPr>
              <a:spcBef>
                <a:spcPct val="0"/>
              </a:spcBef>
            </a:pP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То есть для любого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элемента группы справедливо 0+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=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+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0=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 </a:t>
            </a:r>
            <a:endParaRPr lang="ru-RU" sz="2000" b="1" dirty="0" smtClean="0">
              <a:latin typeface="Arial" charset="0"/>
              <a:cs typeface="Arial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 или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1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=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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=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;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/>
            </a:r>
            <a:b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</a:b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4. Каждый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элемент группы обладает </a:t>
            </a:r>
            <a:r>
              <a:rPr lang="ru-RU" sz="2400" b="1" dirty="0">
                <a:latin typeface="Arial" charset="0"/>
                <a:cs typeface="Arial" charset="0"/>
                <a:sym typeface="Symbol" pitchFamily="18" charset="2"/>
              </a:rPr>
              <a:t>обратным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элементом, который 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обозначается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как -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для сложения, при этом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+(-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)=0, 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или  как </a:t>
            </a:r>
            <a:r>
              <a:rPr lang="el-GR" sz="2000" b="1" dirty="0" smtClean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baseline="30000" dirty="0">
                <a:latin typeface="Arial" charset="0"/>
                <a:cs typeface="Arial" charset="0"/>
                <a:sym typeface="Symbol" pitchFamily="18" charset="2"/>
              </a:rPr>
              <a:t>-1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для 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 умножения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, при этом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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baseline="30000" dirty="0">
                <a:latin typeface="Arial" charset="0"/>
                <a:cs typeface="Arial" charset="0"/>
                <a:sym typeface="Symbol" pitchFamily="18" charset="2"/>
              </a:rPr>
              <a:t>-1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=1.</a:t>
            </a:r>
            <a:endParaRPr lang="el-GR" sz="2000" b="1" baseline="30000" dirty="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0" y="5786454"/>
            <a:ext cx="85720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1800" b="1" dirty="0" smtClean="0">
                <a:latin typeface="Arial" charset="0"/>
              </a:rPr>
              <a:t>5. Если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+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=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+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или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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= 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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</a:t>
            </a:r>
            <a:r>
              <a:rPr lang="el-GR" sz="2000" b="1" dirty="0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, то группа называется </a:t>
            </a:r>
            <a:r>
              <a:rPr lang="ru-RU" sz="2400" b="1" dirty="0">
                <a:latin typeface="Arial" charset="0"/>
                <a:cs typeface="Arial" charset="0"/>
                <a:sym typeface="Symbol" pitchFamily="18" charset="2"/>
              </a:rPr>
              <a:t>абелевой,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 b="1" dirty="0" smtClean="0">
                <a:latin typeface="Arial" charset="0"/>
                <a:cs typeface="Arial" charset="0"/>
                <a:sym typeface="Symbol" pitchFamily="18" charset="2"/>
              </a:rPr>
              <a:t>6. Число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элементов в группе называется</a:t>
            </a:r>
            <a:r>
              <a:rPr lang="ru-RU" sz="2400" b="1" dirty="0">
                <a:latin typeface="Arial" charset="0"/>
                <a:cs typeface="Arial" charset="0"/>
                <a:sym typeface="Symbol" pitchFamily="18" charset="2"/>
              </a:rPr>
              <a:t> порядком </a:t>
            </a:r>
            <a:r>
              <a:rPr lang="ru-RU" sz="2000" b="1" dirty="0">
                <a:latin typeface="Arial" charset="0"/>
                <a:cs typeface="Arial" charset="0"/>
                <a:sym typeface="Symbol" pitchFamily="18" charset="2"/>
              </a:rPr>
              <a:t>группы</a:t>
            </a:r>
            <a:r>
              <a:rPr lang="ru-RU" sz="2400" b="1" dirty="0">
                <a:latin typeface="Arial" charset="0"/>
                <a:cs typeface="Arial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группы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709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Аддитивная группа -  </a:t>
            </a:r>
            <a:r>
              <a:rPr lang="ru-RU" sz="2400" dirty="0" err="1" smtClean="0"/>
              <a:t>группа</a:t>
            </a:r>
            <a:r>
              <a:rPr lang="ru-RU" sz="2400" dirty="0" smtClean="0"/>
              <a:t>  с операцией сложения.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43446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Элементы в группе </a:t>
            </a:r>
            <a:r>
              <a:rPr lang="ru-RU" sz="2400" dirty="0" smtClean="0"/>
              <a:t>могут </a:t>
            </a:r>
            <a:r>
              <a:rPr lang="ru-RU" sz="2400" dirty="0" smtClean="0"/>
              <a:t>быть числами, полиномами, матрицами и другими объектами; они могут быть также правилами, отображениями. функциями, действиями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071810"/>
            <a:ext cx="7147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Мультипликативная группа.</a:t>
            </a:r>
          </a:p>
          <a:p>
            <a:r>
              <a:rPr lang="ru-RU" sz="2400" dirty="0" smtClean="0"/>
              <a:t>1. Множество положительных действительных чисел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2071678"/>
            <a:ext cx="3761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Множество целых чисел </a:t>
            </a:r>
          </a:p>
          <a:p>
            <a:r>
              <a:rPr lang="ru-RU" dirty="0" smtClean="0"/>
              <a:t>2. Множество всех четных чисел</a:t>
            </a:r>
          </a:p>
          <a:p>
            <a:r>
              <a:rPr lang="ru-RU" dirty="0" smtClean="0"/>
              <a:t>3. Множество рациональных чисел.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654032"/>
          </a:xfrm>
        </p:spPr>
        <p:txBody>
          <a:bodyPr/>
          <a:lstStyle/>
          <a:p>
            <a:r>
              <a:rPr lang="ru-RU" sz="3200" dirty="0" smtClean="0"/>
              <a:t>1.2 Элементы теории конечных полей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20337"/>
              </p:ext>
            </p:extLst>
          </p:nvPr>
        </p:nvGraphicFramePr>
        <p:xfrm>
          <a:off x="571500" y="1214438"/>
          <a:ext cx="7958138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Document" r:id="rId3" imgW="8195657" imgH="5195210" progId="Word.Document.8">
                  <p:embed/>
                </p:oleObj>
              </mc:Choice>
              <mc:Fallback>
                <p:oleObj name="Document" r:id="rId3" imgW="8195657" imgH="5195210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214438"/>
                        <a:ext cx="7958138" cy="505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73088" y="1487488"/>
          <a:ext cx="7778750" cy="550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Document" r:id="rId3" imgW="7873412" imgH="5569818" progId="Word.Document.8">
                  <p:embed/>
                </p:oleObj>
              </mc:Choice>
              <mc:Fallback>
                <p:oleObj name="Document" r:id="rId3" imgW="7873412" imgH="5569818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487488"/>
                        <a:ext cx="7778750" cy="550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1179</Words>
  <Application>Microsoft Office PowerPoint</Application>
  <PresentationFormat>Экран (4:3)</PresentationFormat>
  <Paragraphs>173</Paragraphs>
  <Slides>42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Тема Office</vt:lpstr>
      <vt:lpstr>Document</vt:lpstr>
      <vt:lpstr>Equation</vt:lpstr>
      <vt:lpstr>Документ Microsoft Visio</vt:lpstr>
      <vt:lpstr>Visio</vt:lpstr>
      <vt:lpstr> 7 семестр Основы криптографии с открытыми ключами (ОКОК) ( для групп ИКТЗ)  Лекции – 20 часов,  Практические занятия (лабораторные работы)- 30 часов Зачет</vt:lpstr>
      <vt:lpstr> 7 семестр  Криптопротоколы (КП) (для групп ИКБ, ИКС)  Лекции – 20 часов,  Практические занятия (лабораторные работы)- 30 часов Зачет</vt:lpstr>
      <vt:lpstr>Лекция  Криптосистемы на эллиптических кривых Стандарты цифровой подписи на основе эллиптических кривых</vt:lpstr>
      <vt:lpstr>Презентация PowerPoint</vt:lpstr>
      <vt:lpstr>Изучено в прошлом семестре</vt:lpstr>
      <vt:lpstr>Понятие группы</vt:lpstr>
      <vt:lpstr>Примеры группы</vt:lpstr>
      <vt:lpstr>1.2 Элементы теории конечных полей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свойства конечных полей</vt:lpstr>
      <vt:lpstr>Презентация PowerPoint</vt:lpstr>
      <vt:lpstr>Виды ЭК</vt:lpstr>
      <vt:lpstr>2.1 Эллиптические кривые в вещественных числах</vt:lpstr>
      <vt:lpstr>Презентация PowerPoint</vt:lpstr>
      <vt:lpstr>Операция сложения точек на кривой</vt:lpstr>
      <vt:lpstr>2.2 Эллиптические кривые в поле GF(p)</vt:lpstr>
      <vt:lpstr>Пример  кривой                по уравнению </vt:lpstr>
      <vt:lpstr>Правило сложения</vt:lpstr>
      <vt:lpstr>Презентация PowerPoint</vt:lpstr>
      <vt:lpstr>Примеры</vt:lpstr>
      <vt:lpstr>Презентация PowerPoint</vt:lpstr>
      <vt:lpstr>Система шифрования Эль-Гамаля 1985г.</vt:lpstr>
      <vt:lpstr>Система шифрования Эль-Гамаля</vt:lpstr>
      <vt:lpstr>Криптосистема Эль-Гамаля на эллиптической кривой</vt:lpstr>
      <vt:lpstr>Презентация PowerPoint</vt:lpstr>
      <vt:lpstr> Пример построения системы Эль-Гамаля на эллиптической кривой</vt:lpstr>
      <vt:lpstr>Выводы</vt:lpstr>
      <vt:lpstr>Презентация PowerPoint</vt:lpstr>
      <vt:lpstr>Презентация PowerPoint</vt:lpstr>
      <vt:lpstr>          ПРАВОВЫЕ ДОКУМЕНТЫ ОБ ЭЛЕКТРОННОЙ   ПОДПИСИ  1. Закон РФ от 6 апреля 2011г. N 63-ФЗ. Об электронной подписи.  2. ГОСТ Р34.11-94. Информационная технология. Криптографическая защита информации. Функция хэширования. 2. ГОСТ Р34.11-2012. Информационная технология. Криптографическая защита информации. Функция хэширования. 3. ГОСТ Р34.10-94. Информационная технология. Криптографическая защита информации. Процедуры выработки и проверки цифровой подписи на базе асимметричного криптографического алгоритма.  4. ГОСТ Р34.10-01. Информационная технология. Криптографическая защита информации. Процессы выработки и проверки цифровой подписи. 5. ГОСТ Р34.10-2012. Информационная технология. Криптографическая защита информации. Процессы выработки и проверки цифровой подписи.               </vt:lpstr>
      <vt:lpstr>Основные параметры  ЦП ГОСТ Р.34.10-12</vt:lpstr>
      <vt:lpstr>Параметры ЭЦП</vt:lpstr>
      <vt:lpstr>Генерирование  ключей</vt:lpstr>
      <vt:lpstr>Алгоритм формирования подписи на эллиптической кривой по ГОСТ  Р34.10-12 </vt:lpstr>
      <vt:lpstr>Алгоритм проверки подписи</vt:lpstr>
      <vt:lpstr>Формирование подписи  в  ГОСТ Р34.10-12</vt:lpstr>
      <vt:lpstr>Проверка подписи в   ГОСТ Р34.10-12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user</cp:lastModifiedBy>
  <cp:revision>53</cp:revision>
  <dcterms:created xsi:type="dcterms:W3CDTF">2015-11-04T11:03:15Z</dcterms:created>
  <dcterms:modified xsi:type="dcterms:W3CDTF">2021-09-05T19:18:18Z</dcterms:modified>
</cp:coreProperties>
</file>