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57" r:id="rId18"/>
    <p:sldId id="258" r:id="rId19"/>
    <p:sldId id="259" r:id="rId20"/>
    <p:sldId id="270" r:id="rId21"/>
    <p:sldId id="271" r:id="rId22"/>
    <p:sldId id="282" r:id="rId23"/>
    <p:sldId id="260" r:id="rId24"/>
    <p:sldId id="261" r:id="rId25"/>
    <p:sldId id="262" r:id="rId26"/>
    <p:sldId id="284" r:id="rId27"/>
    <p:sldId id="263" r:id="rId28"/>
    <p:sldId id="285" r:id="rId29"/>
    <p:sldId id="264" r:id="rId30"/>
    <p:sldId id="265" r:id="rId31"/>
    <p:sldId id="266" r:id="rId32"/>
    <p:sldId id="267" r:id="rId33"/>
    <p:sldId id="268" r:id="rId34"/>
    <p:sldId id="272" r:id="rId35"/>
    <p:sldId id="273" r:id="rId36"/>
    <p:sldId id="274" r:id="rId37"/>
    <p:sldId id="275" r:id="rId38"/>
    <p:sldId id="276" r:id="rId39"/>
    <p:sldId id="269" r:id="rId40"/>
    <p:sldId id="281" r:id="rId41"/>
    <p:sldId id="279" r:id="rId42"/>
    <p:sldId id="277" r:id="rId43"/>
    <p:sldId id="27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C77C-9D46-4B46-BE60-455C61068557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0AE83-9836-453A-AA67-B4CC63998E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07120-B87F-4ECD-A852-192004AD52A8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B7E43E-2E94-436E-A405-6AE5D0460CD9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968A5E-82D7-401A-AFFA-078DF2AFD005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1B6AF2-4D04-4A3A-B11B-22D5DF880D47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F0D05C-9C3B-43DD-9CD7-0BA6EEC2C86A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D3D86-A294-489C-9FBF-8271109AF526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BF5802-4180-4B7C-B67C-1DC82BF75C36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0B7131-94BA-4B3F-8403-66081EE629B0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65A02A-26F7-44EE-AC31-D4062D3E6BAF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2112B5-BF42-4D76-9A1A-33BF1C471229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BE2809-977C-4197-8172-42DCB8B0DD0C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E537DA-7D8B-46B4-8A8C-7DF1BB8C5C85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06F6B-CC37-4875-94D1-02359BA4C722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AC958B-AEBA-478A-9CF3-B3E95AB91A52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E806CF-C2CF-4790-8F1B-1D5E575A8383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33BB20-4D9A-406C-A513-72E638D5FF0E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A8915-81B5-4770-A5EB-3A41B65A53D3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CF2D66-0F18-4201-A15C-04B2B047FA96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AD2112-09DB-4E95-A806-529F69742D26}" type="slidenum">
              <a:rPr lang="ru-RU" alt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43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9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4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6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9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87E7-4B6C-4627-B7C1-655D071DEEB1}" type="datetimeFigureOut">
              <a:rPr lang="ru-RU" smtClean="0"/>
              <a:pPr/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CBAA-5E3E-4741-88AA-2A9FE9AEF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5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2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27.wmf"/><Relationship Id="rId10" Type="http://schemas.openxmlformats.org/officeDocument/2006/relationships/image" Target="NULL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4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6.wmf"/><Relationship Id="rId5" Type="http://schemas.openxmlformats.org/officeDocument/2006/relationships/image" Target="../media/image49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1. Математический базис  с КОК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2. Генерирование простых чисел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55627" y="1804174"/>
            <a:ext cx="2363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Лекция 2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4448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1.3.Цепные дроби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Цепная дробь                             определяется как формальная сумма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Числа                         </a:t>
            </a:r>
            <a:r>
              <a:rPr lang="en-US" sz="2400" i="1" dirty="0" smtClean="0"/>
              <a:t>k=0,1,…..,n </a:t>
            </a:r>
            <a:r>
              <a:rPr lang="ru-RU" sz="2400" dirty="0" smtClean="0"/>
              <a:t>называются </a:t>
            </a:r>
            <a:r>
              <a:rPr lang="ru-RU" sz="2400" dirty="0" smtClean="0">
                <a:solidFill>
                  <a:schemeClr val="tx2"/>
                </a:solidFill>
              </a:rPr>
              <a:t>неполными частными </a:t>
            </a:r>
            <a:r>
              <a:rPr lang="ru-RU" sz="2400" dirty="0" smtClean="0"/>
              <a:t>цепной дроби, а величины </a:t>
            </a:r>
          </a:p>
          <a:p>
            <a:pPr marL="0" indent="0">
              <a:buNone/>
            </a:pPr>
            <a:r>
              <a:rPr lang="en-US" sz="2400" i="1" dirty="0"/>
              <a:t>k=0,1,…..,</a:t>
            </a:r>
            <a:r>
              <a:rPr lang="en-US" sz="2400" i="1" dirty="0" smtClean="0"/>
              <a:t>n</a:t>
            </a:r>
            <a:r>
              <a:rPr lang="ru-RU" sz="2400" i="1" dirty="0" smtClean="0"/>
              <a:t> </a:t>
            </a:r>
            <a:r>
              <a:rPr lang="ru-RU" sz="2400" dirty="0" smtClean="0"/>
              <a:t>называются </a:t>
            </a:r>
            <a:r>
              <a:rPr lang="ru-RU" sz="2400" dirty="0" smtClean="0">
                <a:solidFill>
                  <a:schemeClr val="tx2"/>
                </a:solidFill>
              </a:rPr>
              <a:t>полным частными </a:t>
            </a:r>
            <a:r>
              <a:rPr lang="ru-RU" sz="2400" dirty="0" smtClean="0"/>
              <a:t>цепной дроби.</a:t>
            </a:r>
          </a:p>
          <a:p>
            <a:r>
              <a:rPr lang="ru-RU" sz="2400" dirty="0" smtClean="0"/>
              <a:t>Числа                                называются </a:t>
            </a:r>
            <a:r>
              <a:rPr lang="ru-RU" sz="2400" dirty="0" smtClean="0">
                <a:solidFill>
                  <a:schemeClr val="tx2"/>
                </a:solidFill>
              </a:rPr>
              <a:t>подходящими дробями</a:t>
            </a:r>
          </a:p>
          <a:p>
            <a:pPr marL="0" indent="0">
              <a:buNone/>
            </a:pPr>
            <a:r>
              <a:rPr lang="ru-RU" sz="2400" dirty="0" smtClean="0"/>
              <a:t>     к цепной дроби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86500"/>
              </p:ext>
            </p:extLst>
          </p:nvPr>
        </p:nvGraphicFramePr>
        <p:xfrm>
          <a:off x="2915816" y="1628800"/>
          <a:ext cx="1728192" cy="3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3" imgW="901440" imgH="190440" progId="Equation.DSMT4">
                  <p:embed/>
                </p:oleObj>
              </mc:Choice>
              <mc:Fallback>
                <p:oleObj name="Equation" r:id="rId3" imgW="901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628800"/>
                        <a:ext cx="1728192" cy="365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44487"/>
              </p:ext>
            </p:extLst>
          </p:nvPr>
        </p:nvGraphicFramePr>
        <p:xfrm>
          <a:off x="3873499" y="2122488"/>
          <a:ext cx="2786733" cy="172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5" imgW="1396800" imgH="863280" progId="Equation.DSMT4">
                  <p:embed/>
                </p:oleObj>
              </mc:Choice>
              <mc:Fallback>
                <p:oleObj name="Equation" r:id="rId5" imgW="1396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3499" y="2122488"/>
                        <a:ext cx="2786733" cy="1722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28736"/>
              </p:ext>
            </p:extLst>
          </p:nvPr>
        </p:nvGraphicFramePr>
        <p:xfrm>
          <a:off x="1907704" y="4005064"/>
          <a:ext cx="12430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3" name="Equation" r:id="rId7" imgW="647640" imgH="190440" progId="Equation.DSMT4">
                  <p:embed/>
                </p:oleObj>
              </mc:Choice>
              <mc:Fallback>
                <p:oleObj name="Equation" r:id="rId7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05064"/>
                        <a:ext cx="12430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82962"/>
              </p:ext>
            </p:extLst>
          </p:nvPr>
        </p:nvGraphicFramePr>
        <p:xfrm>
          <a:off x="5796136" y="4293096"/>
          <a:ext cx="2360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9" imgW="1231560" imgH="190440" progId="Equation.DSMT4">
                  <p:embed/>
                </p:oleObj>
              </mc:Choice>
              <mc:Fallback>
                <p:oleObj name="Equation" r:id="rId9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293096"/>
                        <a:ext cx="2360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80412"/>
              </p:ext>
            </p:extLst>
          </p:nvPr>
        </p:nvGraphicFramePr>
        <p:xfrm>
          <a:off x="1835696" y="5157192"/>
          <a:ext cx="18970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11" imgW="990360" imgH="190440" progId="Equation.DSMT4">
                  <p:embed/>
                </p:oleObj>
              </mc:Choice>
              <mc:Fallback>
                <p:oleObj name="Equation" r:id="rId11" imgW="990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157192"/>
                        <a:ext cx="18970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34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цепной дроби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40407"/>
              </p:ext>
            </p:extLst>
          </p:nvPr>
        </p:nvGraphicFramePr>
        <p:xfrm>
          <a:off x="1695450" y="942975"/>
          <a:ext cx="30019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Equation" r:id="rId3" imgW="1752480" imgH="672840" progId="Equation.DSMT4">
                  <p:embed/>
                </p:oleObj>
              </mc:Choice>
              <mc:Fallback>
                <p:oleObj name="Equation" r:id="rId3" imgW="17524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942975"/>
                        <a:ext cx="30019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171" y="2317722"/>
            <a:ext cx="31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 частные имеют вид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23984"/>
              </p:ext>
            </p:extLst>
          </p:nvPr>
        </p:nvGraphicFramePr>
        <p:xfrm>
          <a:off x="4355976" y="2283664"/>
          <a:ext cx="1087114" cy="46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5" imgW="444240" imgH="190440" progId="Equation.DSMT4">
                  <p:embed/>
                </p:oleObj>
              </mc:Choice>
              <mc:Fallback>
                <p:oleObj name="Equation" r:id="rId5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2283664"/>
                        <a:ext cx="1087114" cy="465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1092"/>
              </p:ext>
            </p:extLst>
          </p:nvPr>
        </p:nvGraphicFramePr>
        <p:xfrm>
          <a:off x="5436096" y="2252141"/>
          <a:ext cx="828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7" imgW="368280" imgH="190440" progId="Equation.DSMT4">
                  <p:embed/>
                </p:oleObj>
              </mc:Choice>
              <mc:Fallback>
                <p:oleObj name="Equation" r:id="rId7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252141"/>
                        <a:ext cx="8286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15015"/>
              </p:ext>
            </p:extLst>
          </p:nvPr>
        </p:nvGraphicFramePr>
        <p:xfrm>
          <a:off x="6444208" y="2284433"/>
          <a:ext cx="869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Equation" r:id="rId9" imgW="355320" imgH="190440" progId="Equation.DSMT4">
                  <p:embed/>
                </p:oleObj>
              </mc:Choice>
              <mc:Fallback>
                <p:oleObj name="Equation" r:id="rId9" imgW="3553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284433"/>
                        <a:ext cx="8699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17925"/>
              </p:ext>
            </p:extLst>
          </p:nvPr>
        </p:nvGraphicFramePr>
        <p:xfrm>
          <a:off x="7458075" y="2265363"/>
          <a:ext cx="931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Equation" r:id="rId11" imgW="380880" imgH="190440" progId="Equation.DSMT4">
                  <p:embed/>
                </p:oleObj>
              </mc:Choice>
              <mc:Fallback>
                <p:oleObj name="Equation" r:id="rId11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2265363"/>
                        <a:ext cx="9318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4499" y="3212976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 частные имеют вид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76675"/>
              </p:ext>
            </p:extLst>
          </p:nvPr>
        </p:nvGraphicFramePr>
        <p:xfrm>
          <a:off x="4691063" y="2997200"/>
          <a:ext cx="38862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Equation" r:id="rId13" imgW="2019240" imgH="672840" progId="Equation.DSMT4">
                  <p:embed/>
                </p:oleObj>
              </mc:Choice>
              <mc:Fallback>
                <p:oleObj name="Equation" r:id="rId13" imgW="20192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91063" y="2997200"/>
                        <a:ext cx="3886200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01772"/>
              </p:ext>
            </p:extLst>
          </p:nvPr>
        </p:nvGraphicFramePr>
        <p:xfrm>
          <a:off x="3449638" y="4075113"/>
          <a:ext cx="26289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15" imgW="1536480" imgH="507960" progId="Equation.DSMT4">
                  <p:embed/>
                </p:oleObj>
              </mc:Choice>
              <mc:Fallback>
                <p:oleObj name="Equation" r:id="rId15" imgW="1536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49638" y="4075113"/>
                        <a:ext cx="2628900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62660"/>
              </p:ext>
            </p:extLst>
          </p:nvPr>
        </p:nvGraphicFramePr>
        <p:xfrm>
          <a:off x="3563888" y="5085184"/>
          <a:ext cx="19113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Equation" r:id="rId17" imgW="1117440" imgH="342720" progId="Equation.DSMT4">
                  <p:embed/>
                </p:oleObj>
              </mc:Choice>
              <mc:Fallback>
                <p:oleObj name="Equation" r:id="rId17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85184"/>
                        <a:ext cx="19113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5917"/>
              </p:ext>
            </p:extLst>
          </p:nvPr>
        </p:nvGraphicFramePr>
        <p:xfrm>
          <a:off x="3635896" y="5949280"/>
          <a:ext cx="11080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Equation" r:id="rId19" imgW="647640" imgH="190440" progId="Equation.DSMT4">
                  <p:embed/>
                </p:oleObj>
              </mc:Choice>
              <mc:Fallback>
                <p:oleObj name="Equation" r:id="rId19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949280"/>
                        <a:ext cx="11080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7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цепной дроби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Цепная дробь, образованная  отбрасыванием всех элементов после некоторого номера </a:t>
            </a:r>
            <a:r>
              <a:rPr lang="en-US" sz="2400" dirty="0" smtClean="0"/>
              <a:t>k</a:t>
            </a:r>
            <a:r>
              <a:rPr lang="ru-RU" sz="2400" dirty="0" smtClean="0"/>
              <a:t>, называется </a:t>
            </a:r>
            <a:r>
              <a:rPr lang="en-US" sz="2400" dirty="0" smtClean="0"/>
              <a:t>k-</a:t>
            </a:r>
            <a:r>
              <a:rPr lang="ru-RU" sz="2400" dirty="0" smtClean="0"/>
              <a:t>ой подходящей дробью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614506"/>
              </p:ext>
            </p:extLst>
          </p:nvPr>
        </p:nvGraphicFramePr>
        <p:xfrm>
          <a:off x="911225" y="5013325"/>
          <a:ext cx="38623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3" imgW="2006280" imgH="672840" progId="Equation.DSMT4">
                  <p:embed/>
                </p:oleObj>
              </mc:Choice>
              <mc:Fallback>
                <p:oleObj name="Equation" r:id="rId3" imgW="2006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013325"/>
                        <a:ext cx="38623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60218"/>
              </p:ext>
            </p:extLst>
          </p:nvPr>
        </p:nvGraphicFramePr>
        <p:xfrm>
          <a:off x="1338263" y="3875088"/>
          <a:ext cx="31289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5" imgW="1625400" imgH="507960" progId="Equation.DSMT4">
                  <p:embed/>
                </p:oleObj>
              </mc:Choice>
              <mc:Fallback>
                <p:oleObj name="Equation" r:id="rId5" imgW="162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875088"/>
                        <a:ext cx="312896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17991"/>
              </p:ext>
            </p:extLst>
          </p:nvPr>
        </p:nvGraphicFramePr>
        <p:xfrm>
          <a:off x="1475656" y="2924944"/>
          <a:ext cx="261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7" imgW="1358640" imgH="342720" progId="Equation.DSMT4">
                  <p:embed/>
                </p:oleObj>
              </mc:Choice>
              <mc:Fallback>
                <p:oleObj name="Equation" r:id="rId7" imgW="1358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24944"/>
                        <a:ext cx="2616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04642"/>
              </p:ext>
            </p:extLst>
          </p:nvPr>
        </p:nvGraphicFramePr>
        <p:xfrm>
          <a:off x="2266950" y="2495550"/>
          <a:ext cx="14668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9" imgW="761760" imgH="190440" progId="Equation.DSMT4">
                  <p:embed/>
                </p:oleObj>
              </mc:Choice>
              <mc:Fallback>
                <p:oleObj name="Equation" r:id="rId9" imgW="761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495550"/>
                        <a:ext cx="14668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84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7342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Подходящие дроби можно представить рациональными числами                </a:t>
            </a:r>
            <a:r>
              <a:rPr lang="en-US" sz="2400" i="1" dirty="0" smtClean="0"/>
              <a:t>k=0,1</a:t>
            </a:r>
            <a:r>
              <a:rPr lang="en-US" sz="2400" i="1" dirty="0"/>
              <a:t>,…..,n</a:t>
            </a:r>
            <a:r>
              <a:rPr lang="ru-RU" sz="2400" dirty="0" smtClean="0"/>
              <a:t> .                                                     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88685"/>
              </p:ext>
            </p:extLst>
          </p:nvPr>
        </p:nvGraphicFramePr>
        <p:xfrm>
          <a:off x="2267744" y="1412775"/>
          <a:ext cx="504056" cy="88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6" name="Equation" r:id="rId3" imgW="215640" imgH="380880" progId="Equation.DSMT4">
                  <p:embed/>
                </p:oleObj>
              </mc:Choice>
              <mc:Fallback>
                <p:oleObj name="Equation" r:id="rId3" imgW="215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412775"/>
                        <a:ext cx="504056" cy="889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673676"/>
              </p:ext>
            </p:extLst>
          </p:nvPr>
        </p:nvGraphicFramePr>
        <p:xfrm>
          <a:off x="683568" y="2132856"/>
          <a:ext cx="13922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7" name="Equation" r:id="rId5" imgW="736560" imgH="380880" progId="Equation.DSMT4">
                  <p:embed/>
                </p:oleObj>
              </mc:Choice>
              <mc:Fallback>
                <p:oleObj name="Equation" r:id="rId5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132856"/>
                        <a:ext cx="139223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572994"/>
              </p:ext>
            </p:extLst>
          </p:nvPr>
        </p:nvGraphicFramePr>
        <p:xfrm>
          <a:off x="3059832" y="2204864"/>
          <a:ext cx="18002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Equation" r:id="rId7" imgW="952200" imgH="380880" progId="Equation.DSMT4">
                  <p:embed/>
                </p:oleObj>
              </mc:Choice>
              <mc:Fallback>
                <p:oleObj name="Equation" r:id="rId7" imgW="952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2204864"/>
                        <a:ext cx="180020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28298"/>
              </p:ext>
            </p:extLst>
          </p:nvPr>
        </p:nvGraphicFramePr>
        <p:xfrm>
          <a:off x="5292080" y="2204864"/>
          <a:ext cx="3600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9" name="Equation" r:id="rId9" imgW="1904760" imgH="380880" progId="Equation.DSMT4">
                  <p:embed/>
                </p:oleObj>
              </mc:Choice>
              <mc:Fallback>
                <p:oleObj name="Equation" r:id="rId9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204864"/>
                        <a:ext cx="36004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335699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Свойства: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29203"/>
              </p:ext>
            </p:extLst>
          </p:nvPr>
        </p:nvGraphicFramePr>
        <p:xfrm>
          <a:off x="251520" y="3861048"/>
          <a:ext cx="283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Equation" r:id="rId11" imgW="1498320" imgH="215640" progId="Equation.DSMT4">
                  <p:embed/>
                </p:oleObj>
              </mc:Choice>
              <mc:Fallback>
                <p:oleObj name="Equation" r:id="rId1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861048"/>
                        <a:ext cx="283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71061"/>
              </p:ext>
            </p:extLst>
          </p:nvPr>
        </p:nvGraphicFramePr>
        <p:xfrm>
          <a:off x="251520" y="4293096"/>
          <a:ext cx="31702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1" name="Equation" r:id="rId13" imgW="1676160" imgH="215640" progId="Equation.DSMT4">
                  <p:embed/>
                </p:oleObj>
              </mc:Choice>
              <mc:Fallback>
                <p:oleObj name="Equation" r:id="rId13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31702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16718"/>
              </p:ext>
            </p:extLst>
          </p:nvPr>
        </p:nvGraphicFramePr>
        <p:xfrm>
          <a:off x="323528" y="4725144"/>
          <a:ext cx="1273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2" name="Equation" r:id="rId15" imgW="672840" imgH="190440" progId="Equation.DSMT4">
                  <p:embed/>
                </p:oleObj>
              </mc:Choice>
              <mc:Fallback>
                <p:oleObj name="Equation" r:id="rId15" imgW="6728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25144"/>
                        <a:ext cx="1273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64854"/>
              </p:ext>
            </p:extLst>
          </p:nvPr>
        </p:nvGraphicFramePr>
        <p:xfrm>
          <a:off x="323528" y="5589240"/>
          <a:ext cx="3803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" name="Equation" r:id="rId17" imgW="1676160" imgH="190440" progId="Equation.DSMT4">
                  <p:embed/>
                </p:oleObj>
              </mc:Choice>
              <mc:Fallback>
                <p:oleObj name="Equation" r:id="rId17" imgW="1676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528" y="5589240"/>
                        <a:ext cx="38036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06122"/>
              </p:ext>
            </p:extLst>
          </p:nvPr>
        </p:nvGraphicFramePr>
        <p:xfrm>
          <a:off x="251520" y="5085184"/>
          <a:ext cx="3024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4" name="Equation" r:id="rId19" imgW="1333440" imgH="190440" progId="Equation.DSMT4">
                  <p:embed/>
                </p:oleObj>
              </mc:Choice>
              <mc:Fallback>
                <p:oleObj name="Equation" r:id="rId19" imgW="1333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85184"/>
                        <a:ext cx="3024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11842"/>
              </p:ext>
            </p:extLst>
          </p:nvPr>
        </p:nvGraphicFramePr>
        <p:xfrm>
          <a:off x="395536" y="6021288"/>
          <a:ext cx="22812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5" name="Equation" r:id="rId21" imgW="1206360" imgH="393480" progId="Equation.DSMT4">
                  <p:embed/>
                </p:oleObj>
              </mc:Choice>
              <mc:Fallback>
                <p:oleObj name="Equation" r:id="rId21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021288"/>
                        <a:ext cx="22812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474"/>
              </p:ext>
            </p:extLst>
          </p:nvPr>
        </p:nvGraphicFramePr>
        <p:xfrm>
          <a:off x="4067944" y="3861048"/>
          <a:ext cx="49196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6" name="Equation" r:id="rId23" imgW="2603160" imgH="393480" progId="Equation.DSMT4">
                  <p:embed/>
                </p:oleObj>
              </mc:Choice>
              <mc:Fallback>
                <p:oleObj name="Equation" r:id="rId23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49196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10110"/>
              </p:ext>
            </p:extLst>
          </p:nvPr>
        </p:nvGraphicFramePr>
        <p:xfrm>
          <a:off x="3347864" y="4725144"/>
          <a:ext cx="547260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" name="Equation" r:id="rId25" imgW="2984400" imgH="393480" progId="Equation.DSMT4">
                  <p:embed/>
                </p:oleObj>
              </mc:Choice>
              <mc:Fallback>
                <p:oleObj name="Equation" r:id="rId25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25144"/>
                        <a:ext cx="5472608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7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Вычисление цепной дроби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Достаточно выписать Алгоритм Евклида для чисел </a:t>
            </a:r>
            <a:r>
              <a:rPr lang="en-US" sz="2400" dirty="0" smtClean="0"/>
              <a:t>P </a:t>
            </a:r>
            <a:r>
              <a:rPr lang="ru-RU" sz="2400" dirty="0" smtClean="0"/>
              <a:t>и</a:t>
            </a:r>
            <a:r>
              <a:rPr lang="en-US" sz="2400" dirty="0" smtClean="0"/>
              <a:t>Q</a:t>
            </a:r>
            <a:r>
              <a:rPr lang="ru-RU" sz="2400" dirty="0" smtClean="0"/>
              <a:t>, и взять столбец , полученный при этом целых частных в качестве неполных частных искомой дроби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29330"/>
              </p:ext>
            </p:extLst>
          </p:nvPr>
        </p:nvGraphicFramePr>
        <p:xfrm>
          <a:off x="6876256" y="1844824"/>
          <a:ext cx="792088" cy="60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3" imgW="495000" imgH="380880" progId="Equation.DSMT4">
                  <p:embed/>
                </p:oleObj>
              </mc:Choice>
              <mc:Fallback>
                <p:oleObj name="Equation" r:id="rId3" imgW="49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6256" y="1844824"/>
                        <a:ext cx="792088" cy="609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33902"/>
              </p:ext>
            </p:extLst>
          </p:nvPr>
        </p:nvGraphicFramePr>
        <p:xfrm>
          <a:off x="899592" y="2276872"/>
          <a:ext cx="1944216" cy="256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5" imgW="939600" imgH="1485720" progId="Equation.DSMT4">
                  <p:embed/>
                </p:oleObj>
              </mc:Choice>
              <mc:Fallback>
                <p:oleObj name="Equation" r:id="rId5" imgW="93960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276872"/>
                        <a:ext cx="1944216" cy="2564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64735"/>
              </p:ext>
            </p:extLst>
          </p:nvPr>
        </p:nvGraphicFramePr>
        <p:xfrm>
          <a:off x="3275856" y="2924944"/>
          <a:ext cx="298270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7" imgW="1434960" imgH="380880" progId="Equation.DSMT4">
                  <p:embed/>
                </p:oleObj>
              </mc:Choice>
              <mc:Fallback>
                <p:oleObj name="Equation" r:id="rId7" imgW="1434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24944"/>
                        <a:ext cx="2982706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36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Применение цепных дробе</a:t>
            </a:r>
            <a:r>
              <a:rPr lang="ru-RU" sz="3200" dirty="0"/>
              <a:t>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 Для приближения действительных чисел рациональными с наилучшим приближением.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Для сокращения обыкновенных дробей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Для решения </a:t>
            </a:r>
            <a:r>
              <a:rPr lang="ru-RU" sz="2400" dirty="0" err="1" smtClean="0"/>
              <a:t>диофантовых</a:t>
            </a:r>
            <a:r>
              <a:rPr lang="ru-RU" sz="2400" dirty="0" smtClean="0"/>
              <a:t> уравнений с двумя неизвестными.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Для решения сравнений первой степени                         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П.1 Любая подходящая дробь                                                 </a:t>
            </a:r>
          </a:p>
          <a:p>
            <a:pPr marL="0" indent="0">
              <a:buNone/>
            </a:pPr>
            <a:r>
              <a:rPr lang="ru-RU" sz="2400" dirty="0" smtClean="0"/>
              <a:t>является наилучшим приближением к действ. числу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основе практического применения используется свойство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                         Для нахождения наилучшего приближения с точностью ∆, рассматриваются знаменатели тех подходящих дробей, для которых  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03836"/>
              </p:ext>
            </p:extLst>
          </p:nvPr>
        </p:nvGraphicFramePr>
        <p:xfrm>
          <a:off x="6444208" y="2852936"/>
          <a:ext cx="1382666" cy="33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3" imgW="787320" imgH="190440" progId="Equation.DSMT4">
                  <p:embed/>
                </p:oleObj>
              </mc:Choice>
              <mc:Fallback>
                <p:oleObj name="Equation" r:id="rId3" imgW="787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208" y="2852936"/>
                        <a:ext cx="1382666" cy="334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21616"/>
              </p:ext>
            </p:extLst>
          </p:nvPr>
        </p:nvGraphicFramePr>
        <p:xfrm>
          <a:off x="4572000" y="3717032"/>
          <a:ext cx="30718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5" imgW="1625400" imgH="190440" progId="Equation.DSMT4">
                  <p:embed/>
                </p:oleObj>
              </mc:Choice>
              <mc:Fallback>
                <p:oleObj name="Equation" r:id="rId5" imgW="1625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717032"/>
                        <a:ext cx="3071813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50379"/>
              </p:ext>
            </p:extLst>
          </p:nvPr>
        </p:nvGraphicFramePr>
        <p:xfrm>
          <a:off x="587375" y="4508500"/>
          <a:ext cx="20875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7" imgW="1104840" imgH="190440" progId="Equation.DSMT4">
                  <p:embed/>
                </p:oleObj>
              </mc:Choice>
              <mc:Fallback>
                <p:oleObj name="Equation" r:id="rId7" imgW="11048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508500"/>
                        <a:ext cx="20875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39368"/>
              </p:ext>
            </p:extLst>
          </p:nvPr>
        </p:nvGraphicFramePr>
        <p:xfrm>
          <a:off x="467544" y="5229200"/>
          <a:ext cx="30273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Equation" r:id="rId9" imgW="1650960" imgH="380880" progId="Equation.DSMT4">
                  <p:embed/>
                </p:oleObj>
              </mc:Choice>
              <mc:Fallback>
                <p:oleObj name="Equation" r:id="rId9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229200"/>
                        <a:ext cx="30273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00737"/>
              </p:ext>
            </p:extLst>
          </p:nvPr>
        </p:nvGraphicFramePr>
        <p:xfrm>
          <a:off x="5508104" y="6237312"/>
          <a:ext cx="118601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8104" y="6237312"/>
                        <a:ext cx="1186014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84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Применение цепных дробей (продолжение)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П.3.  Если НОД (</a:t>
            </a:r>
            <a:r>
              <a:rPr lang="en-US" sz="2400" dirty="0" err="1" smtClean="0"/>
              <a:t>a,b</a:t>
            </a:r>
            <a:r>
              <a:rPr lang="en-US" sz="2400" dirty="0" smtClean="0"/>
              <a:t>)=1,</a:t>
            </a:r>
            <a:r>
              <a:rPr lang="ru-RU" sz="2400" dirty="0" smtClean="0"/>
              <a:t> то подходящая дробь может быть использована для решения </a:t>
            </a:r>
            <a:r>
              <a:rPr lang="ru-RU" sz="2400" dirty="0" err="1" smtClean="0"/>
              <a:t>диофантового</a:t>
            </a:r>
            <a:r>
              <a:rPr lang="ru-RU" sz="2400" dirty="0" smtClean="0"/>
              <a:t> уравнения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Целочисленные решения уравнения можно найти как 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П.4. Для решения сравнения                        , полагая что (а,</a:t>
            </a:r>
            <a:r>
              <a:rPr lang="en-US" sz="2400" dirty="0" smtClean="0"/>
              <a:t>n)</a:t>
            </a:r>
            <a:r>
              <a:rPr lang="ru-RU" sz="2400" dirty="0" smtClean="0"/>
              <a:t>=1.</a:t>
            </a:r>
          </a:p>
          <a:p>
            <a:pPr marL="0" indent="0">
              <a:buNone/>
            </a:pPr>
            <a:r>
              <a:rPr lang="ru-RU" sz="2400" dirty="0" smtClean="0"/>
              <a:t>Разложим </a:t>
            </a:r>
            <a:r>
              <a:rPr lang="en-US" sz="2400" dirty="0" smtClean="0"/>
              <a:t>n/a </a:t>
            </a:r>
            <a:r>
              <a:rPr lang="ru-RU" sz="2400" dirty="0" smtClean="0"/>
              <a:t>в цепную дробь                      , тогда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есть искомое решение уравнения. </a:t>
            </a:r>
            <a:endParaRPr lang="en-US" sz="2400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891"/>
              </p:ext>
            </p:extLst>
          </p:nvPr>
        </p:nvGraphicFramePr>
        <p:xfrm>
          <a:off x="971600" y="1700808"/>
          <a:ext cx="188181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3" imgW="622080" imgH="190440" progId="Equation.DSMT4">
                  <p:embed/>
                </p:oleObj>
              </mc:Choice>
              <mc:Fallback>
                <p:oleObj name="Equation" r:id="rId3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188181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40797"/>
              </p:ext>
            </p:extLst>
          </p:nvPr>
        </p:nvGraphicFramePr>
        <p:xfrm>
          <a:off x="3203848" y="2636912"/>
          <a:ext cx="403244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5" imgW="1726920" imgH="215640" progId="Equation.DSMT4">
                  <p:embed/>
                </p:oleObj>
              </mc:Choice>
              <mc:Fallback>
                <p:oleObj name="Equation" r:id="rId5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2636912"/>
                        <a:ext cx="403244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8151"/>
              </p:ext>
            </p:extLst>
          </p:nvPr>
        </p:nvGraphicFramePr>
        <p:xfrm>
          <a:off x="4499992" y="3717032"/>
          <a:ext cx="13382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Equation" r:id="rId7" imgW="761760" imgH="190440" progId="Equation.DSMT4">
                  <p:embed/>
                </p:oleObj>
              </mc:Choice>
              <mc:Fallback>
                <p:oleObj name="Equation" r:id="rId7" imgW="761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17032"/>
                        <a:ext cx="13382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924883"/>
              </p:ext>
            </p:extLst>
          </p:nvPr>
        </p:nvGraphicFramePr>
        <p:xfrm>
          <a:off x="4644008" y="4077072"/>
          <a:ext cx="13668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Equation" r:id="rId9" imgW="723600" imgH="190440" progId="Equation.DSMT4">
                  <p:embed/>
                </p:oleObj>
              </mc:Choice>
              <mc:Fallback>
                <p:oleObj name="Equation" r:id="rId9" imgW="723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077072"/>
                        <a:ext cx="13668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07917"/>
              </p:ext>
            </p:extLst>
          </p:nvPr>
        </p:nvGraphicFramePr>
        <p:xfrm>
          <a:off x="2339752" y="4581127"/>
          <a:ext cx="3096344" cy="54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Equation" r:id="rId11" imgW="1218960" imgH="215640" progId="Equation.DSMT4">
                  <p:embed/>
                </p:oleObj>
              </mc:Choice>
              <mc:Fallback>
                <p:oleObj name="Equation" r:id="rId11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4581127"/>
                        <a:ext cx="3096344" cy="548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9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 "/>
            </a:pPr>
            <a:r>
              <a:rPr lang="en-US" altLang="ru-RU" sz="2000" b="1" i="1" dirty="0" smtClean="0">
                <a:latin typeface="Times New Roman" pitchFamily="18" charset="0"/>
                <a:cs typeface="Arial" pitchFamily="34" charset="0"/>
              </a:rPr>
              <a:t> </a:t>
            </a:r>
            <a:endParaRPr lang="ru-RU" altLang="ru-RU" sz="2000" b="1" i="1" dirty="0" smtClean="0">
              <a:latin typeface="Times New Roman" pitchFamily="18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 "/>
            </a:pPr>
            <a:r>
              <a:rPr lang="ru-RU" altLang="ru-RU" b="1" dirty="0" smtClean="0">
                <a:latin typeface="Times New Roman" pitchFamily="18" charset="0"/>
                <a:cs typeface="Arial" pitchFamily="34" charset="0"/>
              </a:rPr>
              <a:t>1. 4. Квадратичные вычеты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4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147248" cy="62150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‪"/>
            </a:pPr>
            <a:r>
              <a:rPr lang="ru-RU" altLang="ru-RU" sz="2000" b="1" i="1" dirty="0" smtClean="0">
                <a:latin typeface="Times New Roman" pitchFamily="18" charset="0"/>
                <a:cs typeface="Times New Roman" pitchFamily="18" charset="0"/>
              </a:rPr>
              <a:t>Квадратичные вычеты.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Рассмотрим поле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GF(p)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простое число,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GF(p)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состоит из элементов: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0, 1, 2, 3, … 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 - 1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. Предположим, что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p&gt;2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Ставится вопрос: какие из элементов этого поля являются квадратами этих или других элементов этого поля?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‪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Определение 1.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Если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является квадратом некоторого элемента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т. е.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a= b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	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такой элемент поля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называется </a:t>
            </a:r>
            <a:r>
              <a:rPr lang="ru-RU" altLang="ru-RU" sz="2000" b="1" i="1" dirty="0" smtClean="0">
                <a:latin typeface="Times New Roman" pitchFamily="18" charset="0"/>
                <a:cs typeface="Times New Roman" pitchFamily="18" charset="0"/>
              </a:rPr>
              <a:t>квадратичным вычетом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Остальные элементы поля, не представимые в таком виде, называются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квадратичными невычетами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‪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 = 11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вычетами в таком поле являются 1, 4, 9, 5, 3, так как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= 9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Элементы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2, 6, 7, 8, 10 (как легко проверить) будут невычетами.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‪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Если записать ненулевые элементы поля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GF(p)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как степени примитивного элемента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	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в этом случае квадратичные вычеты имеют вид: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четное число.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‪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Чтобы определить, является ли элемент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`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квадратичным вычетом, используются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символы Лежандра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‪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33491"/>
              </p:ext>
            </p:extLst>
          </p:nvPr>
        </p:nvGraphicFramePr>
        <p:xfrm>
          <a:off x="3275856" y="1916832"/>
          <a:ext cx="9128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Формула" r:id="rId4" imgW="685502" imgH="215806" progId="Equation.3">
                  <p:embed/>
                </p:oleObj>
              </mc:Choice>
              <mc:Fallback>
                <p:oleObj name="Формула" r:id="rId4" imgW="685502" imgH="215806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16832"/>
                        <a:ext cx="9128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80189"/>
              </p:ext>
            </p:extLst>
          </p:nvPr>
        </p:nvGraphicFramePr>
        <p:xfrm>
          <a:off x="1979712" y="2276872"/>
          <a:ext cx="895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Формула" r:id="rId6" imgW="672808" imgH="215806" progId="Equation.3">
                  <p:embed/>
                </p:oleObj>
              </mc:Choice>
              <mc:Fallback>
                <p:oleObj name="Формула" r:id="rId6" imgW="672808" imgH="215806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2"/>
                        <a:ext cx="8953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54327"/>
              </p:ext>
            </p:extLst>
          </p:nvPr>
        </p:nvGraphicFramePr>
        <p:xfrm>
          <a:off x="4355976" y="2276872"/>
          <a:ext cx="1119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Формула" r:id="rId8" imgW="672808" imgH="215806" progId="Equation.3">
                  <p:embed/>
                </p:oleObj>
              </mc:Choice>
              <mc:Fallback>
                <p:oleObj name="Формула" r:id="rId8" imgW="672808" imgH="215806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276872"/>
                        <a:ext cx="11191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3571875" y="5214938"/>
          <a:ext cx="2270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Формула" r:id="rId10" imgW="152334" imgH="139639" progId="Equation.3">
                  <p:embed/>
                </p:oleObj>
              </mc:Choice>
              <mc:Fallback>
                <p:oleObj name="Формула" r:id="rId10" imgW="152334" imgH="139639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214938"/>
                        <a:ext cx="22701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3929063" y="5072063"/>
          <a:ext cx="24145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Формула" r:id="rId12" imgW="1485900" imgH="228600" progId="Equation.3">
                  <p:embed/>
                </p:oleObj>
              </mc:Choice>
              <mc:Fallback>
                <p:oleObj name="Формула" r:id="rId12" imgW="14859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072063"/>
                        <a:ext cx="24145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30261"/>
              </p:ext>
            </p:extLst>
          </p:nvPr>
        </p:nvGraphicFramePr>
        <p:xfrm>
          <a:off x="4572000" y="5373216"/>
          <a:ext cx="3571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Формула" r:id="rId14" imgW="215713" imgH="203024" progId="Equation.3">
                  <p:embed/>
                </p:oleObj>
              </mc:Choice>
              <mc:Fallback>
                <p:oleObj name="Формула" r:id="rId14" imgW="215713" imgH="203024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73216"/>
                        <a:ext cx="3571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78441"/>
              </p:ext>
            </p:extLst>
          </p:nvPr>
        </p:nvGraphicFramePr>
        <p:xfrm>
          <a:off x="5292080" y="5805264"/>
          <a:ext cx="9128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Формула" r:id="rId16" imgW="685502" imgH="215806" progId="Equation.3">
                  <p:embed/>
                </p:oleObj>
              </mc:Choice>
              <mc:Fallback>
                <p:oleObj name="Формула" r:id="rId16" imgW="685502" imgH="215806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805264"/>
                        <a:ext cx="9128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‭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Определение 2.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Символом Лежандра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числа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и простого числа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называется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endParaRPr lang="en-US" alt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endParaRPr lang="en-US" alt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Утверждение </a:t>
            </a: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Символ Лежандра может быть вычислен по формуле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					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[2, 3].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Однако данный метод не позволяет найти квадратный корень из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mod 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даже если известно, что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вычет. </a:t>
            </a:r>
            <a:endParaRPr lang="ru-RU" altLang="ru-RU" sz="2000" dirty="0" smtClean="0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2143125" y="1428750"/>
          <a:ext cx="45926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Формула" r:id="rId4" imgW="3276600" imgH="711200" progId="Equation.3">
                  <p:embed/>
                </p:oleObj>
              </mc:Choice>
              <mc:Fallback>
                <p:oleObj name="Формула" r:id="rId4" imgW="3276600" imgH="711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428750"/>
                        <a:ext cx="45926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3286125" y="3357563"/>
          <a:ext cx="2041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Формула" r:id="rId6" imgW="1282700" imgH="482600" progId="Equation.3">
                  <p:embed/>
                </p:oleObj>
              </mc:Choice>
              <mc:Fallback>
                <p:oleObj name="Формула" r:id="rId6" imgW="1282700" imgH="482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357563"/>
                        <a:ext cx="20415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0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Содержимое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 – простое число 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не делит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, то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Доказательство.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Заметим, что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, a, 2a, … , (p – 1)a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различны по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mod 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В противном случае, если предположить, что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при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то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– j)a =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и поэтому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делит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- j)a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Но поскольку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не делит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, j &lt; 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то сделано неверное предположение, и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тогда числа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, a, 2a, … , (p – 1)a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составляют всего лишь перестановку чисел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1, 2, … , p - 1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Следовательно, справедливы следующие равенства:</a:t>
            </a:r>
          </a:p>
          <a:p>
            <a:pPr>
              <a:buFont typeface="Arial" pitchFamily="34" charset="0"/>
              <a:buNone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Arial" pitchFamily="34" charset="0"/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Отсюда следует, что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Сокращая обе стороны тождества на (</a:t>
            </a:r>
            <a:r>
              <a:rPr lang="en-US" altLang="ru-RU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получаем :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Font typeface="Arial" pitchFamily="34" charset="0"/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24848"/>
              </p:ext>
            </p:extLst>
          </p:nvPr>
        </p:nvGraphicFramePr>
        <p:xfrm>
          <a:off x="6012160" y="1412776"/>
          <a:ext cx="1341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Формула" r:id="rId4" imgW="901309" imgH="228501" progId="Equation.3">
                  <p:embed/>
                </p:oleObj>
              </mc:Choice>
              <mc:Fallback>
                <p:oleObj name="Формула" r:id="rId4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412776"/>
                        <a:ext cx="1341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81408"/>
              </p:ext>
            </p:extLst>
          </p:nvPr>
        </p:nvGraphicFramePr>
        <p:xfrm>
          <a:off x="6660232" y="2060848"/>
          <a:ext cx="17319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Формула" r:id="rId6" imgW="1066337" imgH="203112" progId="Equation.3">
                  <p:embed/>
                </p:oleObj>
              </mc:Choice>
              <mc:Fallback>
                <p:oleObj name="Формула" r:id="rId6" imgW="106633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060848"/>
                        <a:ext cx="17319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87941"/>
              </p:ext>
            </p:extLst>
          </p:nvPr>
        </p:nvGraphicFramePr>
        <p:xfrm>
          <a:off x="1475656" y="2492896"/>
          <a:ext cx="45402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Формула" r:id="rId8" imgW="330057" imgH="190417" progId="Equation.3">
                  <p:embed/>
                </p:oleObj>
              </mc:Choice>
              <mc:Fallback>
                <p:oleObj name="Формула" r:id="rId8" imgW="33005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454025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79078"/>
              </p:ext>
            </p:extLst>
          </p:nvPr>
        </p:nvGraphicFramePr>
        <p:xfrm>
          <a:off x="2247900" y="3573016"/>
          <a:ext cx="3752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10" imgW="2286000" imgH="482400" progId="Equation.DSMT4">
                  <p:embed/>
                </p:oleObj>
              </mc:Choice>
              <mc:Fallback>
                <p:oleObj name="Equation" r:id="rId10" imgW="2286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573016"/>
                        <a:ext cx="37528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2428875" y="357188"/>
            <a:ext cx="357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52352" bIns="38088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2400" b="1">
                <a:latin typeface="Times New Roman" pitchFamily="18" charset="0"/>
              </a:rPr>
              <a:t>Малая теорема Ферма</a:t>
            </a:r>
            <a:endParaRPr lang="ru-RU" altLang="ru-RU" sz="2400" b="1" i="1">
              <a:latin typeface="Times New Roman" pitchFamily="18" charset="0"/>
            </a:endParaRPr>
          </a:p>
          <a:p>
            <a:pPr eaLnBrk="0" hangingPunct="0"/>
            <a:endParaRPr lang="ru-RU" altLang="ru-RU">
              <a:latin typeface="Arial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89266"/>
              </p:ext>
            </p:extLst>
          </p:nvPr>
        </p:nvGraphicFramePr>
        <p:xfrm>
          <a:off x="2987824" y="4437112"/>
          <a:ext cx="3343334" cy="39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2" imgW="2133360" imgH="253800" progId="Equation.DSMT4">
                  <p:embed/>
                </p:oleObj>
              </mc:Choice>
              <mc:Fallback>
                <p:oleObj name="Equation" r:id="rId12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437112"/>
                        <a:ext cx="3343334" cy="398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95028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4" imgW="914400" imgH="198720" progId="Equation.DSMT4">
                  <p:embed/>
                </p:oleObj>
              </mc:Choice>
              <mc:Fallback>
                <p:oleObj name="Equation" r:id="rId1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08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вычетов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635" y="2780928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число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представлено 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как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p=4k+3,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как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p=4k+1,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положительное целое число.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случае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находится просто: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-найти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r=a^(p+1)/4modp,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выдать в качестве ответа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r,-r).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1052522"/>
                <a:ext cx="8285221" cy="1389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Нахождение вычета равносильно решению задачи</a:t>
                </a:r>
              </a:p>
              <a:p>
                <a:r>
                  <a:rPr lang="ru-RU" sz="2800" dirty="0" smtClean="0"/>
                  <a:t> нахождения кв</a:t>
                </a:r>
                <a:r>
                  <a:rPr lang="ru-RU" sz="2800" dirty="0"/>
                  <a:t>а</a:t>
                </a:r>
                <a:r>
                  <a:rPr lang="ru-RU" sz="2800" dirty="0" smtClean="0"/>
                  <a:t>дратного корня уравнения </a:t>
                </a:r>
                <a:r>
                  <a:rPr lang="en-US" sz="2800" dirty="0" smtClean="0"/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800" dirty="0" smtClean="0"/>
                  <a:t>modp</a:t>
                </a:r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522"/>
                <a:ext cx="8285221" cy="1389804"/>
              </a:xfrm>
              <a:prstGeom prst="rect">
                <a:avLst/>
              </a:prstGeom>
              <a:blipFill rotWithShape="1">
                <a:blip r:embed="rId2"/>
                <a:stretch>
                  <a:fillRect l="-1545" t="-3947" b="-11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Пример для 1-го случая.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=3mod23,  23=4*5+3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Находим 3</a:t>
                </a:r>
                <a:r>
                  <a:rPr lang="en-US" dirty="0" smtClean="0"/>
                  <a:t>^(24/4)=3^6mod23=16.</a:t>
                </a:r>
              </a:p>
              <a:p>
                <a:pPr marL="0" indent="0">
                  <a:buNone/>
                </a:pPr>
                <a:r>
                  <a:rPr lang="en-US" dirty="0" smtClean="0"/>
                  <a:t>r=+16, r=-16.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Проверка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ru-RU" dirty="0" smtClean="0"/>
                  <a:t>256</a:t>
                </a:r>
                <a:r>
                  <a:rPr lang="en-US" dirty="0" smtClean="0"/>
                  <a:t>mod23</a:t>
                </a:r>
                <a:r>
                  <a:rPr lang="ru-RU" dirty="0" smtClean="0"/>
                  <a:t>=3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9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2071678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Известен алгоритм решения задачи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, если найдено некоторое другое число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, которое дает  	 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       ,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 т. е.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 – невычет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400" dirty="0" smtClean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500694" y="2071678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Формула" r:id="rId3" imgW="672808" imgH="241195" progId="Equation.3">
                  <p:embed/>
                </p:oleObj>
              </mc:Choice>
              <mc:Fallback>
                <p:oleObj name="Формула" r:id="rId3" imgW="672808" imgH="24119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2071678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5072066" y="2500306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Формула" r:id="rId5" imgW="672808" imgH="215806" progId="Equation.3">
                  <p:embed/>
                </p:oleObj>
              </mc:Choice>
              <mc:Fallback>
                <p:oleObj name="Формула" r:id="rId5" imgW="672808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500306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142976" y="2786058"/>
          <a:ext cx="8572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Формула" r:id="rId7" imgW="622030" imgH="482391" progId="Equation.3">
                  <p:embed/>
                </p:oleObj>
              </mc:Choice>
              <mc:Fallback>
                <p:oleObj name="Формула" r:id="rId7" imgW="622030" imgH="48239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8572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28728" y="1500174"/>
            <a:ext cx="5413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втором случае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усложняется.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4348" y="3571876"/>
            <a:ext cx="807249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Хотя сейчас не известен полиномиальный  алгоритм, решающий задачу нахождения невычета, однако с вероятностью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при случайном выборе элемента 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                будем попадать на невычет. Следовательно, несколько попыток случайного выбора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с высокой вероятностью даст невычет.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7715272" y="4643446"/>
          <a:ext cx="88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Формула" r:id="rId9" imgW="672808" imgH="215806" progId="Equation.3">
                  <p:embed/>
                </p:oleObj>
              </mc:Choice>
              <mc:Fallback>
                <p:oleObj name="Формула" r:id="rId9" imgW="672808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4643446"/>
                        <a:ext cx="889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Содержимое 2"/>
          <p:cNvSpPr>
            <a:spLocks noGrp="1"/>
          </p:cNvSpPr>
          <p:nvPr>
            <p:ph idx="1"/>
          </p:nvPr>
        </p:nvSpPr>
        <p:spPr>
          <a:xfrm>
            <a:off x="428625" y="357188"/>
            <a:ext cx="8229600" cy="6072187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Имея в своем распоряжении метод генерирования невычетов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можно использовать следующую конструкцию для нахождения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lnSpc>
                <a:spcPct val="120000"/>
              </a:lnSpc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[2, 3]: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1) генерировать случайные числа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		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до тех пор, пока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– 4a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не окажется квадратичным невычетом по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mod 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т. е.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						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2) найти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	             ,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где 	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- полином над полем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3) выдать ответ: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как решение задачи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             .</a:t>
            </a:r>
            <a:endParaRPr lang="ru-RU" altLang="ru-RU" sz="2000" dirty="0" smtClean="0"/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7786710" y="785794"/>
          <a:ext cx="10001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Формула" r:id="rId4" imgW="672808" imgH="241195" progId="Equation.3">
                  <p:embed/>
                </p:oleObj>
              </mc:Choice>
              <mc:Fallback>
                <p:oleObj name="Формула" r:id="rId4" imgW="672808" imgH="241195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785794"/>
                        <a:ext cx="10001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39890"/>
              </p:ext>
            </p:extLst>
          </p:nvPr>
        </p:nvGraphicFramePr>
        <p:xfrm>
          <a:off x="4860032" y="1628800"/>
          <a:ext cx="5715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Формула" r:id="rId6" imgW="431613" imgH="241195" progId="Equation.3">
                  <p:embed/>
                </p:oleObj>
              </mc:Choice>
              <mc:Fallback>
                <p:oleObj name="Формула" r:id="rId6" imgW="431613" imgH="241195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628800"/>
                        <a:ext cx="5715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5786446" y="1643050"/>
          <a:ext cx="2286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Формула" r:id="rId8" imgW="1536700" imgH="241300" progId="Equation.3">
                  <p:embed/>
                </p:oleObj>
              </mc:Choice>
              <mc:Fallback>
                <p:oleObj name="Формула" r:id="rId8" imgW="1536700" imgH="2413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643050"/>
                        <a:ext cx="22860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15918"/>
              </p:ext>
            </p:extLst>
          </p:nvPr>
        </p:nvGraphicFramePr>
        <p:xfrm>
          <a:off x="2627784" y="2492896"/>
          <a:ext cx="13573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Формула" r:id="rId10" imgW="965200" imgH="482600" progId="Equation.3">
                  <p:embed/>
                </p:oleObj>
              </mc:Choice>
              <mc:Fallback>
                <p:oleObj name="Формула" r:id="rId10" imgW="965200" imgH="482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92896"/>
                        <a:ext cx="13573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928794" y="3571876"/>
          <a:ext cx="2994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Формула" r:id="rId12" imgW="1727200" imgH="292100" progId="Equation.3">
                  <p:embed/>
                </p:oleObj>
              </mc:Choice>
              <mc:Fallback>
                <p:oleObj name="Формула" r:id="rId12" imgW="1727200" imgH="2921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571876"/>
                        <a:ext cx="29940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5572132" y="4500570"/>
          <a:ext cx="10001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Формула" r:id="rId14" imgW="672808" imgH="241195" progId="Equation.3">
                  <p:embed/>
                </p:oleObj>
              </mc:Choice>
              <mc:Fallback>
                <p:oleObj name="Формула" r:id="rId14" imgW="672808" imgH="241195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500570"/>
                        <a:ext cx="10001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1428728" y="4071942"/>
          <a:ext cx="1320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Формула" r:id="rId16" imgW="812447" imgH="228501" progId="Equation.3">
                  <p:embed/>
                </p:oleObj>
              </mc:Choice>
              <mc:Fallback>
                <p:oleObj name="Формула" r:id="rId16" imgW="812447" imgH="228501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071942"/>
                        <a:ext cx="1320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9"/>
          <p:cNvGraphicFramePr>
            <a:graphicFrameLocks noChangeAspect="1"/>
          </p:cNvGraphicFramePr>
          <p:nvPr/>
        </p:nvGraphicFramePr>
        <p:xfrm>
          <a:off x="6572264" y="4071942"/>
          <a:ext cx="7604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Формула" r:id="rId18" imgW="457002" imgH="215806" progId="Equation.3">
                  <p:embed/>
                </p:oleObj>
              </mc:Choice>
              <mc:Fallback>
                <p:oleObj name="Формула" r:id="rId18" imgW="457002" imgH="215806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071942"/>
                        <a:ext cx="7604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>
            <a:normAutofit fontScale="92500" lnSpcReduction="20000"/>
          </a:bodyPr>
          <a:lstStyle/>
          <a:p>
            <a:pPr>
              <a:buFont typeface="Calibri" pitchFamily="34" charset="0"/>
              <a:buChar char=" 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Сложность нахождения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  составляет   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битовых операций. 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en-US" altLang="ru-RU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 составное число   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нахождение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является весьма трудной задачей, и до сих пор не известно ни одного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полиномиально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сложного алгоритма ее решения, если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и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q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неизвестно.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Общий порядок такой.  1. сначала </a:t>
            </a:r>
            <a:r>
              <a:rPr lang="ru-RU" sz="2000" dirty="0"/>
              <a:t>нужно найти решения уравнения по простым модулям (сомножителям </a:t>
            </a:r>
            <a:r>
              <a:rPr lang="en-US" sz="2000" dirty="0"/>
              <a:t>n</a:t>
            </a:r>
            <a:r>
              <a:rPr lang="ru-RU" sz="2000" dirty="0" smtClean="0"/>
              <a:t>)  </a:t>
            </a:r>
          </a:p>
          <a:p>
            <a:pPr marL="0" lv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2. </a:t>
            </a:r>
            <a:r>
              <a:rPr lang="ru-RU" sz="2000" dirty="0"/>
              <a:t>затем, используя китайскую терему о остатках, получить решение системы</a:t>
            </a:r>
            <a:r>
              <a:rPr lang="ru-RU" sz="2000" dirty="0" smtClean="0"/>
              <a:t>.</a:t>
            </a:r>
          </a:p>
          <a:p>
            <a:pPr marL="0" lvl="0" indent="0">
              <a:buNone/>
            </a:pPr>
            <a:r>
              <a:rPr lang="ru-RU" sz="2000" dirty="0" smtClean="0"/>
              <a:t>         (Нужно </a:t>
            </a:r>
            <a:r>
              <a:rPr lang="ru-RU" sz="2000" dirty="0"/>
              <a:t>решить 4 системы из двух </a:t>
            </a:r>
            <a:r>
              <a:rPr lang="ru-RU" sz="2000" dirty="0" smtClean="0"/>
              <a:t>уравнений) и путем подстановки в исходное уравнение найти правильное решение.</a:t>
            </a:r>
            <a:r>
              <a:rPr lang="ru-RU" sz="2000" dirty="0"/>
              <a:t> </a:t>
            </a:r>
          </a:p>
          <a:p>
            <a:pPr>
              <a:buFont typeface="Calibri" pitchFamily="34" charset="0"/>
              <a:buChar char=" 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Доказано, что по сложности эта задача нахождения вычета эквивалентна задаче факторизации чисел. Если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известны, то задача извлечения  решается довольно просто по алгоритму, рассмотренному выше. Данный факт эффективно используется в криптосистемах с открытым ключом.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Calibri" pitchFamily="34" charset="0"/>
              <a:buChar char=" "/>
            </a:pP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94218"/>
              </p:ext>
            </p:extLst>
          </p:nvPr>
        </p:nvGraphicFramePr>
        <p:xfrm>
          <a:off x="3563888" y="1412776"/>
          <a:ext cx="78581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Формула" r:id="rId4" imgW="532937" imgH="164957" progId="Equation.3">
                  <p:embed/>
                </p:oleObj>
              </mc:Choice>
              <mc:Fallback>
                <p:oleObj name="Формула" r:id="rId4" imgW="532937" imgH="164957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12776"/>
                        <a:ext cx="785813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20136"/>
              </p:ext>
            </p:extLst>
          </p:nvPr>
        </p:nvGraphicFramePr>
        <p:xfrm>
          <a:off x="3347864" y="836712"/>
          <a:ext cx="98639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Формула" r:id="rId6" imgW="660113" imgH="241195" progId="Equation.3">
                  <p:embed/>
                </p:oleObj>
              </mc:Choice>
              <mc:Fallback>
                <p:oleObj name="Формула" r:id="rId6" imgW="660113" imgH="241195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836712"/>
                        <a:ext cx="98639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89226"/>
              </p:ext>
            </p:extLst>
          </p:nvPr>
        </p:nvGraphicFramePr>
        <p:xfrm>
          <a:off x="5868144" y="836712"/>
          <a:ext cx="10688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Формула" r:id="rId8" imgW="698400" imgH="241200" progId="Equation.3">
                  <p:embed/>
                </p:oleObj>
              </mc:Choice>
              <mc:Fallback>
                <p:oleObj name="Формула" r:id="rId8" imgW="698400" imgH="241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836712"/>
                        <a:ext cx="1068869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024520"/>
              </p:ext>
            </p:extLst>
          </p:nvPr>
        </p:nvGraphicFramePr>
        <p:xfrm>
          <a:off x="5724128" y="1340768"/>
          <a:ext cx="10017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Формула" r:id="rId10" imgW="634680" imgH="228600" progId="Equation.3">
                  <p:embed/>
                </p:oleObj>
              </mc:Choice>
              <mc:Fallback>
                <p:oleObj name="Формула" r:id="rId10" imgW="634680" imgH="228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340768"/>
                        <a:ext cx="10017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9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457200" y="142875"/>
            <a:ext cx="8229600" cy="6500813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‮"/>
            </a:pPr>
            <a:r>
              <a:rPr lang="ru-RU" altLang="ru-RU" sz="2400" b="1" i="1" dirty="0" smtClean="0">
                <a:latin typeface="Times New Roman" pitchFamily="18" charset="0"/>
                <a:cs typeface="Arial" pitchFamily="34" charset="0"/>
              </a:rPr>
              <a:t>2.  </a:t>
            </a:r>
            <a:r>
              <a:rPr lang="ru-RU" altLang="ru-RU" sz="2400" b="1" dirty="0" smtClean="0">
                <a:latin typeface="Times New Roman" pitchFamily="18" charset="0"/>
                <a:cs typeface="Arial" pitchFamily="34" charset="0"/>
              </a:rPr>
              <a:t>Генерирование простых чисел</a:t>
            </a:r>
            <a:endParaRPr lang="ru-RU" altLang="ru-RU" sz="2400" b="1" i="1" dirty="0" smtClean="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 криптографии с открытым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ключем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необходимо уметь находить простые числа. Обычно эта задача решается в два этапа: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1) генерирование случайного или псевдослучайного (если число не является секретным ключом) числа, которое по размерности удовлетворяет предъявленным требованиям;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2) проверка, является ли выбранное нечетное число простым. Если является, то оно принимается. Если же это число не является простым, тогда нужно повторять эти этапы до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появления успешного результата.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Возникает вопрос: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сколько потребуется сделать попыток (в среднем) для генерирования простого числа заданной размерности?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theslide.ru/img/thumbs/0cdbdd47f6f4a6163a3e071f8e0e3549-8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" y="332656"/>
            <a:ext cx="816090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99592" y="1196752"/>
            <a:ext cx="7632848" cy="63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34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857875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Ответом на данный вопрос является следующая теорема.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Теорема [5].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Пусть П(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число простых чисел, которые      , тогда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571875" y="1535113"/>
          <a:ext cx="13922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Формула" r:id="rId4" imgW="901309" imgH="393529" progId="Equation.3">
                  <p:embed/>
                </p:oleObj>
              </mc:Choice>
              <mc:Fallback>
                <p:oleObj name="Формула" r:id="rId4" imgW="901309" imgH="393529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535113"/>
                        <a:ext cx="13922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8501063" y="2786063"/>
          <a:ext cx="2063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Формула" r:id="rId6" imgW="126780" imgH="164814" progId="Equation.3">
                  <p:embed/>
                </p:oleObj>
              </mc:Choice>
              <mc:Fallback>
                <p:oleObj name="Формула" r:id="rId6" imgW="126780" imgH="164814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3" y="2786063"/>
                        <a:ext cx="20637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28833"/>
              </p:ext>
            </p:extLst>
          </p:nvPr>
        </p:nvGraphicFramePr>
        <p:xfrm>
          <a:off x="7164288" y="1124744"/>
          <a:ext cx="3460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Формула" r:id="rId8" imgW="241091" imgH="164957" progId="Equation.3">
                  <p:embed/>
                </p:oleObj>
              </mc:Choice>
              <mc:Fallback>
                <p:oleObj name="Формула" r:id="rId8" imgW="241091" imgH="164957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124744"/>
                        <a:ext cx="3460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539552" y="2387985"/>
                <a:ext cx="8229600" cy="2985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Количество простых чисел ограничено сверху с снизу</a:t>
                </a:r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/(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𝑙𝑛𝑛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)≤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/(</m:t>
                          </m:r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𝑙𝑛𝑛</m:t>
                          </m:r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−1.08366)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Пример: </a:t>
                </a:r>
                <a:r>
                  <a:rPr lang="en-US" sz="2400" dirty="0" smtClean="0"/>
                  <a:t>n=1 000 00</a:t>
                </a:r>
                <a:r>
                  <a:rPr lang="en-US" sz="2400" dirty="0" smtClean="0">
                    <a:ea typeface="Cambria Math"/>
                  </a:rPr>
                  <a:t>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>
                    <a:ea typeface="Cambria Math"/>
                  </a:rPr>
                  <a:t>                                         </a:t>
                </a:r>
                <a:r>
                  <a:rPr lang="en-US" sz="2400" dirty="0" smtClean="0">
                    <a:ea typeface="Cambria Math"/>
                  </a:rPr>
                  <a:t>72383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П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)≤ </m:t>
                    </m:r>
                  </m:oMath>
                </a14:m>
                <a:r>
                  <a:rPr lang="en-US" sz="2400" dirty="0" smtClean="0"/>
                  <a:t>78543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 smtClean="0"/>
                  <a:t>Фактически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  <a:ea typeface="Cambria Math"/>
                      </a:rPr>
                      <m:t>П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= 78449</a:t>
                </a: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87985"/>
                <a:ext cx="8229600" cy="2985231"/>
              </a:xfrm>
              <a:prstGeom prst="rect">
                <a:avLst/>
              </a:prstGeom>
              <a:blipFill rotWithShape="1">
                <a:blip r:embed="rId10"/>
                <a:stretch>
                  <a:fillRect l="-1185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0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Из этой теоремы можно получить аппроксимацию доли нечетных</a:t>
            </a:r>
            <a:br>
              <a:rPr lang="ru-RU" altLang="ru-RU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ru-RU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-разрядных простых чисел в виде</a:t>
            </a: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, т. е. среднее число попыток  для генерирования </a:t>
            </a:r>
            <a:r>
              <a:rPr lang="en-US" altLang="ru-RU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разрядного простого числа равно</a:t>
            </a: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.                                       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(Для доказательства этого факта достаточно лишь заметить, что количество в точности</a:t>
            </a: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-разрядных нечетных чисел равно</a:t>
            </a:r>
            <a:endParaRPr lang="en-US" alt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 .)</a:t>
            </a:r>
            <a:r>
              <a:rPr lang="en-US" alt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Пример 1.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Пусть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i="1" dirty="0">
                <a:latin typeface="Times New Roman" pitchFamily="18" charset="0"/>
                <a:cs typeface="Times New Roman" pitchFamily="18" charset="0"/>
              </a:rPr>
              <a:t>l = 100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, тогда</a:t>
            </a:r>
          </a:p>
          <a:p>
            <a:pPr algn="ctr">
              <a:lnSpc>
                <a:spcPct val="120000"/>
              </a:lnSpc>
              <a:buFont typeface="Times New Roman" pitchFamily="18" charset="0"/>
              <a:buChar char="‮"/>
            </a:pP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‭"/>
            </a:pPr>
            <a:endParaRPr lang="ru-RU" altLang="ru-RU" dirty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59903"/>
              </p:ext>
            </p:extLst>
          </p:nvPr>
        </p:nvGraphicFramePr>
        <p:xfrm>
          <a:off x="5940152" y="2420888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Формула" r:id="rId3" imgW="431613" imgH="393529" progId="Equation.3">
                  <p:embed/>
                </p:oleObj>
              </mc:Choice>
              <mc:Fallback>
                <p:oleObj name="Формула" r:id="rId3" imgW="431613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420888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84367"/>
              </p:ext>
            </p:extLst>
          </p:nvPr>
        </p:nvGraphicFramePr>
        <p:xfrm>
          <a:off x="827584" y="5085184"/>
          <a:ext cx="15478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Формула" r:id="rId5" imgW="952087" imgH="228501" progId="Equation.3">
                  <p:embed/>
                </p:oleObj>
              </mc:Choice>
              <mc:Fallback>
                <p:oleObj name="Формула" r:id="rId5" imgW="952087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85184"/>
                        <a:ext cx="15478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34708"/>
              </p:ext>
            </p:extLst>
          </p:nvPr>
        </p:nvGraphicFramePr>
        <p:xfrm>
          <a:off x="5724128" y="5589240"/>
          <a:ext cx="30400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7" imgW="1968500" imgH="393700" progId="Equation.DSMT4">
                  <p:embed/>
                </p:oleObj>
              </mc:Choice>
              <mc:Fallback>
                <p:oleObj name="Equation" r:id="rId7" imgW="1968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589240"/>
                        <a:ext cx="30400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91931"/>
              </p:ext>
            </p:extLst>
          </p:nvPr>
        </p:nvGraphicFramePr>
        <p:xfrm>
          <a:off x="4211960" y="3284984"/>
          <a:ext cx="1079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9" imgW="698400" imgH="355320" progId="Equation.DSMT4">
                  <p:embed/>
                </p:oleObj>
              </mc:Choice>
              <mc:Fallback>
                <p:oleObj name="Equation" r:id="rId9" imgW="698400" imgH="35532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84984"/>
                        <a:ext cx="1079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8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929312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‫"/>
            </a:pPr>
            <a:r>
              <a:rPr lang="ru-RU" altLang="ru-RU" sz="2000" b="1" dirty="0" smtClean="0">
                <a:latin typeface="Times New Roman" pitchFamily="18" charset="0"/>
                <a:cs typeface="Arial" pitchFamily="34" charset="0"/>
              </a:rPr>
              <a:t> Важнейшие тесты по проверке простоты чисел</a:t>
            </a:r>
            <a:endParaRPr lang="ru-RU" altLang="ru-RU" sz="2000" b="1" i="1" dirty="0" smtClean="0">
              <a:latin typeface="Times New Roman" pitchFamily="18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buFont typeface="Times New Roman" pitchFamily="18" charset="0"/>
              <a:buChar char="‫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‫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Все тесты делятся на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детерминированные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вероятностные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Детерминированные тесты дают определенный ответ, является ли данное число простым или составным. Случайные (вероятностные) тесты дают такой же ответ, но с некоторой вероятностью (обычно близкой к 1) того, что он будет правильным.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‫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До недавнего времени (до 2002 г.) не было известно ни одного детерминированного алгоритма с полиномиальной сложностью. В 2002 г. три индийских математика нашли такой метод [6]. Его сложность оказывается равной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O((log n)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хотя для специальных чисел вида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2p +1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сложность будет значительно меньше, а именно: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O((log n)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Ввиду значительной сложности этого алгоритма предпочтение, однако, отдается вероятностным алгоритмам, удовлетворяющим следующему условию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401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Содержимое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616624"/>
          </a:xfrm>
        </p:spPr>
        <p:txBody>
          <a:bodyPr>
            <a:normAutofit fontScale="40000" lnSpcReduction="20000"/>
          </a:bodyPr>
          <a:lstStyle/>
          <a:p>
            <a:pPr>
              <a:buFont typeface="Arial" pitchFamily="34" charset="0"/>
              <a:buNone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alt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alt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</a:p>
          <a:p>
            <a:pPr algn="ctr">
              <a:buFont typeface="Arial" pitchFamily="34" charset="0"/>
              <a:buNone/>
            </a:pPr>
            <a:r>
              <a:rPr lang="ru-RU" altLang="ru-RU" sz="6000" b="1" dirty="0" smtClean="0">
                <a:latin typeface="Times New Roman" pitchFamily="18" charset="0"/>
                <a:cs typeface="Times New Roman" pitchFamily="18" charset="0"/>
              </a:rPr>
              <a:t>Функция Эйлера</a:t>
            </a:r>
          </a:p>
          <a:p>
            <a:pPr>
              <a:buFont typeface="Arial" pitchFamily="34" charset="0"/>
              <a:buNone/>
            </a:pPr>
            <a:r>
              <a:rPr lang="ru-RU" altLang="ru-RU" sz="5500" b="1" dirty="0" smtClean="0">
                <a:latin typeface="Times New Roman" pitchFamily="18" charset="0"/>
                <a:cs typeface="Times New Roman" pitchFamily="18" charset="0"/>
              </a:rPr>
              <a:t>Определение 3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. Пусть </a:t>
            </a:r>
            <a:r>
              <a:rPr lang="en-US" altLang="ru-RU" sz="55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 – целое натуральное число, тогда </a:t>
            </a:r>
            <a:r>
              <a:rPr lang="ru-RU" altLang="ru-RU" sz="5500" i="1" dirty="0" smtClean="0">
                <a:latin typeface="Times New Roman" pitchFamily="18" charset="0"/>
                <a:cs typeface="Times New Roman" pitchFamily="18" charset="0"/>
              </a:rPr>
              <a:t>функцией Эйлера</a:t>
            </a:r>
            <a:r>
              <a:rPr lang="en-US" altLang="ru-RU" sz="55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называется количество целых неотрицательных чисел, меньших </a:t>
            </a:r>
            <a:r>
              <a:rPr lang="en-US" altLang="ru-RU" sz="55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и взаимно простых с </a:t>
            </a:r>
            <a:r>
              <a:rPr lang="en-US" altLang="ru-RU" sz="55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, т. е.:</a:t>
            </a:r>
          </a:p>
          <a:p>
            <a:pPr>
              <a:buFont typeface="Arial" pitchFamily="34" charset="0"/>
              <a:buNone/>
            </a:pP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  	     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означает количество элементов множества  </a:t>
            </a:r>
            <a:r>
              <a:rPr lang="en-US" altLang="ru-RU" sz="55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Свойства:</a:t>
            </a:r>
            <a:r>
              <a:rPr lang="en-US" altLang="ru-RU" sz="55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altLang="ru-RU" sz="55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                ,           </a:t>
            </a:r>
          </a:p>
          <a:p>
            <a:pPr marL="914400" indent="-914400">
              <a:buFont typeface="+mj-lt"/>
              <a:buAutoNum type="arabicPeriod"/>
            </a:pP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             ,  если р –простое число.</a:t>
            </a:r>
          </a:p>
          <a:p>
            <a:pPr marL="914400" indent="-914400">
              <a:buFont typeface="+mj-lt"/>
              <a:buAutoNum type="arabicPeriod"/>
            </a:pP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                                   или   </a:t>
            </a:r>
            <a:endParaRPr lang="ru-RU" altLang="ru-RU" sz="5500" dirty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Функция Эйлера </a:t>
            </a:r>
            <a:r>
              <a:rPr lang="ru-RU" altLang="ru-RU" sz="5500" dirty="0" err="1" smtClean="0">
                <a:latin typeface="Times New Roman" pitchFamily="18" charset="0"/>
                <a:cs typeface="Times New Roman" pitchFamily="18" charset="0"/>
              </a:rPr>
              <a:t>мультипликативна</a:t>
            </a: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914400">
              <a:buFont typeface="+mj-lt"/>
              <a:buAutoNum type="arabicPeriod"/>
            </a:pPr>
            <a:endParaRPr lang="ru-RU" altLang="ru-RU" sz="5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altLang="ru-RU" sz="5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altLang="ru-RU" sz="5500" dirty="0" smtClean="0">
                <a:latin typeface="Times New Roman" pitchFamily="18" charset="0"/>
                <a:cs typeface="Times New Roman" pitchFamily="18" charset="0"/>
              </a:rPr>
              <a:t>Другая запись свойства 4</a:t>
            </a:r>
          </a:p>
          <a:p>
            <a:pPr>
              <a:buFont typeface="Arial" pitchFamily="34" charset="0"/>
              <a:buNone/>
            </a:pPr>
            <a:endParaRPr lang="ru-RU" altLang="ru-RU" sz="55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31678"/>
              </p:ext>
            </p:extLst>
          </p:nvPr>
        </p:nvGraphicFramePr>
        <p:xfrm>
          <a:off x="3059832" y="1412776"/>
          <a:ext cx="4556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Формула" r:id="rId3" imgW="304536" imgH="215713" progId="Equation.3">
                  <p:embed/>
                </p:oleObj>
              </mc:Choice>
              <mc:Fallback>
                <p:oleObj name="Формула" r:id="rId3" imgW="304536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12776"/>
                        <a:ext cx="45561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45404"/>
              </p:ext>
            </p:extLst>
          </p:nvPr>
        </p:nvGraphicFramePr>
        <p:xfrm>
          <a:off x="1403648" y="1916832"/>
          <a:ext cx="32353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Формула" r:id="rId5" imgW="1954951" imgH="215806" progId="Equation.3">
                  <p:embed/>
                </p:oleObj>
              </mc:Choice>
              <mc:Fallback>
                <p:oleObj name="Формула" r:id="rId5" imgW="19549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32353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88079"/>
              </p:ext>
            </p:extLst>
          </p:nvPr>
        </p:nvGraphicFramePr>
        <p:xfrm>
          <a:off x="1043608" y="2996952"/>
          <a:ext cx="8921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Формула" r:id="rId7" imgW="507780" imgH="203112" progId="Equation.3">
                  <p:embed/>
                </p:oleObj>
              </mc:Choice>
              <mc:Fallback>
                <p:oleObj name="Формула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8921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88938"/>
              </p:ext>
            </p:extLst>
          </p:nvPr>
        </p:nvGraphicFramePr>
        <p:xfrm>
          <a:off x="899592" y="3356992"/>
          <a:ext cx="12874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Формула" r:id="rId9" imgW="774364" imgH="215806" progId="Equation.3">
                  <p:embed/>
                </p:oleObj>
              </mc:Choice>
              <mc:Fallback>
                <p:oleObj name="Формула" r:id="rId9" imgW="77436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12874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4935"/>
              </p:ext>
            </p:extLst>
          </p:nvPr>
        </p:nvGraphicFramePr>
        <p:xfrm>
          <a:off x="1547664" y="2204864"/>
          <a:ext cx="648072" cy="39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Формула" r:id="rId11" imgW="380835" imgH="203112" progId="Equation.3">
                  <p:embed/>
                </p:oleObj>
              </mc:Choice>
              <mc:Fallback>
                <p:oleObj name="Формула" r:id="rId11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04864"/>
                        <a:ext cx="648072" cy="39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37698"/>
              </p:ext>
            </p:extLst>
          </p:nvPr>
        </p:nvGraphicFramePr>
        <p:xfrm>
          <a:off x="6084168" y="4005064"/>
          <a:ext cx="193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Формула" r:id="rId13" imgW="1294838" imgH="215806" progId="Equation.3">
                  <p:embed/>
                </p:oleObj>
              </mc:Choice>
              <mc:Fallback>
                <p:oleObj name="Формула" r:id="rId13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005064"/>
                        <a:ext cx="193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14193"/>
              </p:ext>
            </p:extLst>
          </p:nvPr>
        </p:nvGraphicFramePr>
        <p:xfrm>
          <a:off x="1619672" y="3573016"/>
          <a:ext cx="193150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15" imgW="965160" imgH="215640" progId="Equation.DSMT4">
                  <p:embed/>
                </p:oleObj>
              </mc:Choice>
              <mc:Fallback>
                <p:oleObj name="Equation" r:id="rId15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9672" y="3573016"/>
                        <a:ext cx="193150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00866"/>
              </p:ext>
            </p:extLst>
          </p:nvPr>
        </p:nvGraphicFramePr>
        <p:xfrm>
          <a:off x="467544" y="4293096"/>
          <a:ext cx="8496944" cy="53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17" imgW="3809880" imgH="241200" progId="Equation.DSMT4">
                  <p:embed/>
                </p:oleObj>
              </mc:Choice>
              <mc:Fallback>
                <p:oleObj name="Equation" r:id="rId17" imgW="3809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7544" y="4293096"/>
                        <a:ext cx="8496944" cy="53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64622"/>
              </p:ext>
            </p:extLst>
          </p:nvPr>
        </p:nvGraphicFramePr>
        <p:xfrm>
          <a:off x="467544" y="5301208"/>
          <a:ext cx="6264696" cy="66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Формула" r:id="rId19" imgW="3733800" imgH="482600" progId="Equation.3">
                  <p:embed/>
                </p:oleObj>
              </mc:Choice>
              <mc:Fallback>
                <p:oleObj name="Формула" r:id="rId19" imgW="373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01208"/>
                        <a:ext cx="6264696" cy="66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97545"/>
              </p:ext>
            </p:extLst>
          </p:nvPr>
        </p:nvGraphicFramePr>
        <p:xfrm>
          <a:off x="683568" y="6021289"/>
          <a:ext cx="280831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21" imgW="1130040" imgH="215640" progId="Equation.DSMT4">
                  <p:embed/>
                </p:oleObj>
              </mc:Choice>
              <mc:Fallback>
                <p:oleObj name="Equation" r:id="rId21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3568" y="6021289"/>
                        <a:ext cx="280831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19690"/>
              </p:ext>
            </p:extLst>
          </p:nvPr>
        </p:nvGraphicFramePr>
        <p:xfrm>
          <a:off x="4499992" y="3429000"/>
          <a:ext cx="1656184" cy="66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Формула" r:id="rId23" imgW="1206500" imgH="482600" progId="Equation.3">
                  <p:embed/>
                </p:oleObj>
              </mc:Choice>
              <mc:Fallback>
                <p:oleObj name="Формула" r:id="rId23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429000"/>
                        <a:ext cx="1656184" cy="66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4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7864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sz="20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smtClean="0">
                <a:latin typeface="Times New Roman" pitchFamily="18" charset="0"/>
                <a:cs typeface="Times New Roman" pitchFamily="18" charset="0"/>
              </a:rPr>
              <a:t> простое, то оно всегда </a:t>
            </a:r>
            <a:r>
              <a:rPr lang="ru-RU" altLang="ru-RU" sz="2000" i="1" smtClean="0">
                <a:latin typeface="Times New Roman" pitchFamily="18" charset="0"/>
                <a:cs typeface="Times New Roman" pitchFamily="18" charset="0"/>
              </a:rPr>
              <a:t>проходит тест </a:t>
            </a:r>
            <a:r>
              <a:rPr lang="ru-RU" altLang="ru-RU" sz="2000" smtClean="0">
                <a:latin typeface="Times New Roman" pitchFamily="18" charset="0"/>
                <a:cs typeface="Times New Roman" pitchFamily="18" charset="0"/>
              </a:rPr>
              <a:t>(т. е. то, что оно простое, определяется однозначно), если же оно составное, то может случиться, что оно пройдет тест, однако вероятность такого события может быть сделана сколь угодно малой.                                                                                     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en-US" altLang="ru-RU" sz="20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smtClean="0">
                <a:latin typeface="Times New Roman" pitchFamily="18" charset="0"/>
                <a:cs typeface="Times New Roman" pitchFamily="18" charset="0"/>
              </a:rPr>
              <a:t>Рассмотрим далее два важнейших примера подобных алгоритмов тестирования чисел на простоту.</a:t>
            </a:r>
          </a:p>
          <a:p>
            <a:pPr>
              <a:buFont typeface="Times New Roman" pitchFamily="18" charset="0"/>
              <a:buChar char="‬"/>
            </a:pPr>
            <a:endParaRPr lang="ru-RU" altLang="ru-RU" sz="2000" smtClean="0"/>
          </a:p>
        </p:txBody>
      </p:sp>
    </p:spTree>
    <p:extLst>
      <p:ext uri="{BB962C8B-B14F-4D97-AF65-F5344CB8AC3E}">
        <p14:creationId xmlns:p14="http://schemas.microsoft.com/office/powerpoint/2010/main" val="33714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Содержимое 2"/>
          <p:cNvSpPr>
            <a:spLocks noGrp="1"/>
          </p:cNvSpPr>
          <p:nvPr>
            <p:ph idx="1"/>
          </p:nvPr>
        </p:nvSpPr>
        <p:spPr>
          <a:xfrm>
            <a:off x="457200" y="214313"/>
            <a:ext cx="8401050" cy="6215062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400"/>
              </a:spcBef>
              <a:spcAft>
                <a:spcPts val="300"/>
              </a:spcAft>
              <a:buFont typeface="Times New Roman" pitchFamily="18" charset="0"/>
              <a:buChar char="‬"/>
            </a:pPr>
            <a:r>
              <a:rPr lang="ru-RU" altLang="ru-RU" sz="2400" i="1" dirty="0" smtClean="0">
                <a:latin typeface="Times New Roman" pitchFamily="18" charset="0"/>
                <a:cs typeface="Arial" pitchFamily="34" charset="0"/>
              </a:rPr>
              <a:t>Тест Ферма</a:t>
            </a:r>
            <a:endParaRPr lang="ru-RU" altLang="ru-RU" sz="2400" b="1" i="1" dirty="0" smtClean="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Вспомним малую теорему Ферма, которая гласит, что если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простое число 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не делит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= 1 mod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Поэтому необходимо выполнить следующие шаги: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1. Сгенерировать тестируемое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и выбрать параметр «секретности»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2. Сгенерировать случайное число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3. Вычислить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 = a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4. Если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тогда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составное число.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 =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перейти к шагу 2 и повторить все то же самое с числом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и так далее, вплоть до повторения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шагов. При получении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=1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=1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=1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считать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простым числом.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Данный тест может привести к ошибке, когда на всех шагах это условие выполняется, но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тем не менее является составным.</a:t>
            </a:r>
          </a:p>
          <a:p>
            <a:pPr>
              <a:buFont typeface="Calibri" pitchFamily="34" charset="0"/>
              <a:buChar char=" "/>
            </a:pPr>
            <a:endParaRPr lang="ru-RU" altLang="ru-RU" sz="2000" dirty="0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43438" y="2786063"/>
          <a:ext cx="3571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Формула" r:id="rId4" imgW="241091" imgH="215713" progId="Equation.3">
                  <p:embed/>
                </p:oleObj>
              </mc:Choice>
              <mc:Fallback>
                <p:oleObj name="Формула" r:id="rId4" imgW="241091" imgH="2157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86063"/>
                        <a:ext cx="3571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17795"/>
              </p:ext>
            </p:extLst>
          </p:nvPr>
        </p:nvGraphicFramePr>
        <p:xfrm>
          <a:off x="5000625" y="2708920"/>
          <a:ext cx="1509510" cy="39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Формула" r:id="rId6" imgW="825142" imgH="215806" progId="Equation.3">
                  <p:embed/>
                </p:oleObj>
              </mc:Choice>
              <mc:Fallback>
                <p:oleObj name="Формула" r:id="rId6" imgW="825142" imgH="215806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708920"/>
                        <a:ext cx="1509510" cy="394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14500" y="3692525"/>
          <a:ext cx="4556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Формула" r:id="rId8" imgW="317087" imgH="164885" progId="Equation.3">
                  <p:embed/>
                </p:oleObj>
              </mc:Choice>
              <mc:Fallback>
                <p:oleObj name="Формула" r:id="rId8" imgW="317087" imgH="164885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92525"/>
                        <a:ext cx="4556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8501063" y="4071938"/>
          <a:ext cx="2857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Формула" r:id="rId10" imgW="177569" imgH="215619" progId="Equation.3">
                  <p:embed/>
                </p:oleObj>
              </mc:Choice>
              <mc:Fallback>
                <p:oleObj name="Формула" r:id="rId10" imgW="177569" imgH="215619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3" y="4071938"/>
                        <a:ext cx="2857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5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Пример 2.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 = 341 = 11∙ 31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легко проверить, что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340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mod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341 =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Случай, когда для любых чисел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составное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проходит тест, является особым. Такие числа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называются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числами </a:t>
            </a:r>
            <a:r>
              <a:rPr lang="ru-RU" altLang="ru-RU" sz="2000" i="1" dirty="0" err="1" smtClean="0">
                <a:latin typeface="Times New Roman" pitchFamily="18" charset="0"/>
                <a:cs typeface="Times New Roman" pitchFamily="18" charset="0"/>
              </a:rPr>
              <a:t>Кармайкла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при условии, что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(a, n) =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Наименьшее число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Кармайкла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– это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 = 561 = 3∙ 11∙ 17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Числа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Кармайкла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встречаются, однако, довольно редко.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Всего имеется 2163 числа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Кармайкла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 диапазоне 1 до 25</a:t>
            </a:r>
            <a:r>
              <a:rPr lang="ru-RU" altLang="ru-RU" sz="2000" dirty="0" smtClean="0">
                <a:cs typeface="Times New Roman" pitchFamily="18" charset="0"/>
              </a:rPr>
              <a:t>10</a:t>
            </a:r>
            <a:r>
              <a:rPr lang="ru-RU" altLang="ru-RU" sz="20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а  в диапазоне 1 до 1</a:t>
            </a:r>
            <a:r>
              <a:rPr lang="ru-RU" altLang="ru-RU" sz="2000" dirty="0" smtClean="0">
                <a:cs typeface="Times New Roman" pitchFamily="18" charset="0"/>
              </a:rPr>
              <a:t>10</a:t>
            </a:r>
            <a:r>
              <a:rPr lang="ru-RU" altLang="ru-RU" sz="20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всего 16 таких чисел: 561,1105,1729….75361. В тесте Ферма эти числа не различимы.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Утверждение 5.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При использовании теста Ферма, если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не является числом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Кармайкла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вероятность ошибки тестирования будет равна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число шагов.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‮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Таким образом, выбирая параметр «секретности»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достаточно большим, можно обеспечить высокую надежность тестирования простых чисел.</a:t>
            </a:r>
          </a:p>
          <a:p>
            <a:pPr>
              <a:buFont typeface="Calibri" pitchFamily="34" charset="0"/>
              <a:buChar char=" "/>
            </a:pPr>
            <a:endParaRPr lang="ru-RU" altLang="ru-RU" sz="2000" dirty="0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781427"/>
              </p:ext>
            </p:extLst>
          </p:nvPr>
        </p:nvGraphicFramePr>
        <p:xfrm>
          <a:off x="4355976" y="1340768"/>
          <a:ext cx="1152128" cy="32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Формула" r:id="rId4" imgW="812447" imgH="228501" progId="Equation.3">
                  <p:embed/>
                </p:oleObj>
              </mc:Choice>
              <mc:Fallback>
                <p:oleObj name="Формула" r:id="rId4" imgW="812447" imgH="228501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340768"/>
                        <a:ext cx="1152128" cy="32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294531"/>
              </p:ext>
            </p:extLst>
          </p:nvPr>
        </p:nvGraphicFramePr>
        <p:xfrm>
          <a:off x="1763688" y="4653136"/>
          <a:ext cx="32662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4653136"/>
                        <a:ext cx="326624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54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Содержимое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555466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‬"/>
            </a:pPr>
            <a:r>
              <a:rPr lang="ru-RU" altLang="ru-RU" sz="2400" i="1" dirty="0" smtClean="0">
                <a:latin typeface="Times New Roman" pitchFamily="18" charset="0"/>
                <a:cs typeface="Arial" pitchFamily="34" charset="0"/>
              </a:rPr>
              <a:t>Тест Миллера–Рабина</a:t>
            </a:r>
            <a:r>
              <a:rPr lang="en-US" altLang="ru-RU" sz="2400" i="1" dirty="0" smtClean="0">
                <a:latin typeface="Times New Roman" pitchFamily="18" charset="0"/>
                <a:cs typeface="Arial" pitchFamily="34" charset="0"/>
              </a:rPr>
              <a:t>.</a:t>
            </a:r>
            <a:endParaRPr lang="ru-RU" altLang="ru-RU" sz="2400" b="1" i="1" dirty="0" smtClean="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‬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Пусть заданы тестируемое нечетное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и параметр «секретности»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Данный тест базируется на утверждении, доказываемом в теории чисел [2, 3].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‬"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‬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Утверждение </a:t>
            </a: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Пусть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нечетное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простое число и пусть для него справедливо представление: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n – 1 = 2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∙ r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 – числа, причем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 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– нечетное. Пусть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 – такое, что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(a, n) = 1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, тогда: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 1 mod n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    , 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          </a:t>
            </a:r>
            <a:endParaRPr lang="ru-RU" alt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>
              <a:buFont typeface="Calibri" pitchFamily="34" charset="0"/>
              <a:buChar char=" 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Тест Миллера–Рабина представляет комбинацию двух тестов:</a:t>
            </a:r>
          </a:p>
          <a:p>
            <a:pPr>
              <a:buFont typeface="Calibri" pitchFamily="34" charset="0"/>
              <a:buChar char=" 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проверки квадратным корнем и теста Ферма</a:t>
            </a:r>
            <a:endParaRPr lang="ru-RU" altLang="ru-RU" sz="2400" dirty="0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80194"/>
              </p:ext>
            </p:extLst>
          </p:nvPr>
        </p:nvGraphicFramePr>
        <p:xfrm>
          <a:off x="1259632" y="3933056"/>
          <a:ext cx="17145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Формула" r:id="rId4" imgW="1016000" imgH="228600" progId="Equation.3">
                  <p:embed/>
                </p:oleObj>
              </mc:Choice>
              <mc:Fallback>
                <p:oleObj name="Формула" r:id="rId4" imgW="10160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3056"/>
                        <a:ext cx="17145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538"/>
              </p:ext>
            </p:extLst>
          </p:nvPr>
        </p:nvGraphicFramePr>
        <p:xfrm>
          <a:off x="3779912" y="4005064"/>
          <a:ext cx="10128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Формула" r:id="rId6" imgW="748975" imgH="203112" progId="Equation.3">
                  <p:embed/>
                </p:oleObj>
              </mc:Choice>
              <mc:Fallback>
                <p:oleObj name="Формула" r:id="rId6" imgW="748975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05064"/>
                        <a:ext cx="10128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 проверка квадратным корнем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модульной арифметике, если </a:t>
                </a:r>
                <a:r>
                  <a:rPr lang="en-US" dirty="0" smtClean="0"/>
                  <a:t>n –</a:t>
                </a:r>
                <a:r>
                  <a:rPr lang="ru-RU" dirty="0" smtClean="0"/>
                  <a:t>простое число, </a:t>
                </a:r>
                <a:r>
                  <a:rPr lang="ru-RU" dirty="0"/>
                  <a:t>т</a:t>
                </a:r>
                <a:r>
                  <a:rPr lang="ru-RU" dirty="0" smtClean="0"/>
                  <a:t>о квадратный корень из 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диницы 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dirty="0" err="1" smtClean="0"/>
                  <a:t>modn</a:t>
                </a:r>
                <a:r>
                  <a:rPr lang="en-US" dirty="0" smtClean="0"/>
                  <a:t> = +1 </a:t>
                </a:r>
                <a:r>
                  <a:rPr lang="ru-RU" dirty="0" smtClean="0"/>
                  <a:t>или -1. Если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 составное число, то квадратный корень может быть +1, -1 и другие числа.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(Напомним, что в модульной арифметике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-1=</a:t>
                </a:r>
                <a:r>
                  <a:rPr lang="en-US" dirty="0" smtClean="0"/>
                  <a:t>n-1(</a:t>
                </a:r>
                <a:r>
                  <a:rPr lang="en-US" dirty="0" err="1" smtClean="0"/>
                  <a:t>modn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4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n=7, x=1 </a:t>
                </a:r>
                <a:r>
                  <a:rPr lang="ru-RU" dirty="0" smtClean="0"/>
                  <a:t>найти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Перебором находим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=1</a:t>
                </a:r>
                <a:r>
                  <a:rPr lang="en-US" dirty="0" smtClean="0"/>
                  <a:t>mod7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4mod7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2mod7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=1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mod7=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6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=1</a:t>
                </a:r>
                <a:r>
                  <a:rPr lang="en-US" dirty="0" smtClean="0"/>
                  <a:t>mod7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</a:rPr>
                  <a:t>4mod 7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</a:rPr>
                  <a:t>2mod7 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ru-RU" i="1" smtClean="0">
                            <a:latin typeface="Cambria Math"/>
                          </a:rPr>
                          <m:t>2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</m:e>
                    </m:rad>
                  </m:oMath>
                </a14:m>
                <a:r>
                  <a:rPr lang="en-US" dirty="0" smtClean="0"/>
                  <a:t>mod7=1 </a:t>
                </a:r>
                <a:r>
                  <a:rPr lang="ru-RU" dirty="0" smtClean="0"/>
                  <a:t>или </a:t>
                </a:r>
                <a:r>
                  <a:rPr lang="en-US" dirty="0" smtClean="0"/>
                  <a:t>-1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1">
                <a:blip r:embed="rId2"/>
                <a:stretch>
                  <a:fillRect l="-1704" t="-2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987824" y="1182072"/>
                <a:ext cx="2952328" cy="465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sz="2400" b="0" i="1" smtClean="0">
                            <a:latin typeface="Cambria Math"/>
                          </a:rPr>
                          <m:t>х</m:t>
                        </m:r>
                      </m:e>
                    </m:rad>
                  </m:oMath>
                </a14:m>
                <a:r>
                  <a:rPr lang="en-US" sz="2400" dirty="0" smtClean="0"/>
                  <a:t>mod</a:t>
                </a:r>
                <a:r>
                  <a:rPr lang="ru-RU" sz="2400" dirty="0" smtClean="0"/>
                  <a:t>7=?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82072"/>
                <a:ext cx="2952328" cy="46570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41148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n=8, x=1 </a:t>
                </a:r>
                <a:r>
                  <a:rPr lang="ru-RU" dirty="0" smtClean="0"/>
                  <a:t>найти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ru-RU" i="1" smtClean="0">
                            <a:latin typeface="Cambria Math"/>
                          </a:rPr>
                          <m:t>2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1 </m:t>
                        </m:r>
                      </m:e>
                    </m:ra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0" smtClean="0">
                        <a:latin typeface="Cambria Math"/>
                      </a:rPr>
                      <m:t>8=?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Перебором находим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=1</a:t>
                </a:r>
                <a:r>
                  <a:rPr lang="en-US" dirty="0" smtClean="0"/>
                  <a:t>mod8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4mod8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1mod8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0mod8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1mod8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=1</a:t>
                </a:r>
                <a:r>
                  <a:rPr lang="en-US" dirty="0">
                    <a:solidFill>
                      <a:prstClr val="black"/>
                    </a:solidFill>
                  </a:rPr>
                  <a:t>mod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8</a:t>
                </a:r>
                <a:r>
                  <a:rPr lang="en-US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7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=1</a:t>
                </a:r>
                <a:r>
                  <a:rPr lang="en-US" dirty="0" smtClean="0"/>
                  <a:t>mod8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корни: +1,-1, 3,5,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4114800" cy="4525963"/>
              </a:xfrm>
              <a:blipFill rotWithShape="1">
                <a:blip r:embed="rId2"/>
                <a:stretch>
                  <a:fillRect l="-2519" t="-18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4977757" y="1844824"/>
                <a:ext cx="3770706" cy="1661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n=</a:t>
                </a:r>
                <a:r>
                  <a:rPr lang="ru-RU" sz="2000" dirty="0" smtClean="0"/>
                  <a:t>22</a:t>
                </a:r>
                <a:r>
                  <a:rPr lang="en-US" sz="2000" dirty="0" smtClean="0"/>
                  <a:t>, x=1 </a:t>
                </a:r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ru-RU" sz="2000" i="1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ru-RU" sz="2000" i="1" smtClean="0">
                            <a:latin typeface="Cambria Math"/>
                          </a:rPr>
                          <m:t>2</m:t>
                        </m:r>
                      </m:deg>
                      <m:e>
                        <m:r>
                          <a:rPr lang="en-US" sz="2000" b="0" i="1" smtClean="0">
                            <a:latin typeface="Cambria Math"/>
                          </a:rPr>
                          <m:t>1 </m:t>
                        </m:r>
                      </m:e>
                    </m:rad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mod</m:t>
                    </m:r>
                    <m:r>
                      <a:rPr lang="ru-RU" sz="2000" b="0" i="0" smtClean="0">
                        <a:latin typeface="Cambria Math"/>
                      </a:rPr>
                      <m:t>22</m:t>
                    </m:r>
                    <m:r>
                      <a:rPr lang="en-US" sz="2000" b="0" i="0" smtClean="0">
                        <a:latin typeface="Cambria Math"/>
                      </a:rPr>
                      <m:t>=?</m:t>
                    </m:r>
                  </m:oMath>
                </a14:m>
                <a:endParaRPr lang="en-US" sz="2000" dirty="0" smtClean="0"/>
              </a:p>
              <a:p>
                <a:r>
                  <a:rPr lang="ru-RU" sz="2000" dirty="0" smtClean="0"/>
                  <a:t>Перебором находим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/>
                  <a:t>=1</a:t>
                </a:r>
                <a:r>
                  <a:rPr lang="en-US" sz="2000" dirty="0" smtClean="0"/>
                  <a:t>mod</a:t>
                </a:r>
                <a:r>
                  <a:rPr lang="ru-RU" sz="2000" dirty="0" smtClean="0"/>
                  <a:t>22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</a:rPr>
                          <m:t>−1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/>
                  <a:t>=1</a:t>
                </a:r>
                <a:r>
                  <a:rPr lang="en-US" sz="2000" dirty="0" smtClean="0"/>
                  <a:t>mod22</a:t>
                </a:r>
                <a:endParaRPr lang="ru-RU" sz="2000" dirty="0" smtClean="0"/>
              </a:p>
              <a:p>
                <a:r>
                  <a:rPr lang="ru-RU" sz="2000" dirty="0" smtClean="0"/>
                  <a:t>И все других корней нет.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7757" y="1844824"/>
                <a:ext cx="3770706" cy="1661160"/>
              </a:xfrm>
              <a:prstGeom prst="rect">
                <a:avLst/>
              </a:prstGeom>
              <a:blipFill rotWithShape="1">
                <a:blip r:embed="rId3"/>
                <a:stretch>
                  <a:fillRect l="-1780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 </a:t>
            </a:r>
            <a:r>
              <a:rPr lang="ru-RU" dirty="0" smtClean="0"/>
              <a:t>Миллера</a:t>
            </a:r>
            <a:r>
              <a:rPr lang="en-US" dirty="0" smtClean="0"/>
              <a:t>-</a:t>
            </a:r>
            <a:r>
              <a:rPr lang="ru-RU" dirty="0" smtClean="0"/>
              <a:t>Рабина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 smtClean="0"/>
              <a:t>комбинация теста Ферма и квадратного корня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Запишем </a:t>
                </a:r>
                <a:r>
                  <a:rPr lang="en-US" dirty="0" smtClean="0"/>
                  <a:t>n-1=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b="0" i="0" dirty="0" smtClean="0">
                    <a:latin typeface="Cambria Math"/>
                  </a:rPr>
                  <a:t>Тест Ферма при основании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ru-RU" b="0" i="0" dirty="0" smtClean="0">
                    <a:latin typeface="Cambria Math"/>
                  </a:rPr>
                  <a:t>можно записать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=(((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)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3930500" y="3206404"/>
            <a:ext cx="480060" cy="164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826525" y="41397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</a:t>
            </a:r>
            <a:r>
              <a:rPr lang="ru-RU" dirty="0" smtClean="0"/>
              <a:t>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3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алгоритма</a:t>
            </a:r>
            <a:r>
              <a:rPr lang="en-US" dirty="0" smtClean="0"/>
              <a:t> </a:t>
            </a:r>
            <a:r>
              <a:rPr lang="ru-RU" dirty="0" smtClean="0"/>
              <a:t>РМ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1шаг.  Выбрать </a:t>
                </a:r>
                <a:r>
                  <a:rPr lang="en-US" sz="2400" i="1" dirty="0" smtClean="0"/>
                  <a:t>a </a:t>
                </a:r>
                <a:r>
                  <a:rPr lang="ru-RU" sz="2400" dirty="0" smtClean="0"/>
                  <a:t>такое, что НОД(</a:t>
                </a:r>
                <a:r>
                  <a:rPr lang="en-US" sz="2400" i="1" dirty="0" err="1" smtClean="0"/>
                  <a:t>a,n</a:t>
                </a:r>
                <a:r>
                  <a:rPr lang="en-US" sz="2400" i="1" dirty="0" smtClean="0"/>
                  <a:t>)=1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 smtClean="0"/>
                  <a:t>Проверить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40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=±1,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 −возможно простое, шаг1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≠±1, </m:t>
                            </m:r>
                            <m:r>
                              <a:rPr lang="ru-RU" sz="2400" b="0" i="1" dirty="0" smtClean="0">
                                <a:latin typeface="Cambria Math"/>
                                <a:ea typeface="Cambria Math"/>
                              </a:rPr>
                              <m:t>перейти к шагу 2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2 шаг Положить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=1.  </a:t>
                </a:r>
                <a:r>
                  <a:rPr lang="ru-RU" sz="2400" dirty="0" smtClean="0"/>
                  <a:t>Найти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 smtClean="0"/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 smtClean="0"/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400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 −составное, поскольку корень из 1</m:t>
                            </m:r>
                          </m:e>
                          <m:e>
                            <m:r>
                              <a:rPr lang="ru-RU" sz="2400" b="0" i="1" dirty="0" smtClean="0">
                                <a:latin typeface="Cambria Math"/>
                              </a:rPr>
                              <m:t>может быть только 1 или −1, но не Т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=−1,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 −возможно простое, шаг1</m:t>
                            </m:r>
                          </m:e>
                          <m:e>
                            <m:r>
                              <a:rPr lang="ru-RU" sz="2400" b="0" i="1" dirty="0" smtClean="0">
                                <a:latin typeface="Cambria Math"/>
                              </a:rPr>
                              <m:t>(потому что при следующем возведении </m:t>
                            </m:r>
                          </m:e>
                          <m:e>
                            <m:r>
                              <a:rPr lang="ru-RU" sz="2400" b="0" i="1" dirty="0" smtClean="0">
                                <a:latin typeface="Cambria Math"/>
                              </a:rPr>
                              <m:t>в квадрат, будет 1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≠±1, </m:t>
                            </m:r>
                            <m:r>
                              <a:rPr lang="ru-RU" sz="2400" b="0" i="1" dirty="0" smtClean="0">
                                <a:latin typeface="Cambria Math"/>
                                <a:ea typeface="Cambria Math"/>
                              </a:rPr>
                              <m:t>перейти к шагу 2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ru-RU" sz="2400" b="0" i="1" dirty="0" smtClean="0">
                                <a:latin typeface="Cambria Math"/>
                                <a:ea typeface="Cambria Math"/>
                              </a:rPr>
                              <m:t> положив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+1 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Когда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=k-1, </a:t>
                </a:r>
                <a:r>
                  <a:rPr lang="ru-RU" sz="2400" dirty="0" smtClean="0"/>
                  <a:t>перейти к шагу 1 , выбрав новое </a:t>
                </a:r>
                <a:r>
                  <a:rPr lang="en-US" sz="2400" i="1" dirty="0" smtClean="0"/>
                  <a:t>a.</a:t>
                </a:r>
                <a:endParaRPr lang="ru-RU" sz="24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229600" cy="4525963"/>
              </a:xfrm>
              <a:blipFill rotWithShape="1">
                <a:blip r:embed="rId2"/>
                <a:stretch>
                  <a:fillRect l="-1185" t="-1887" b="-2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Содержимое 2"/>
          <p:cNvSpPr>
            <a:spLocks noGrp="1"/>
          </p:cNvSpPr>
          <p:nvPr>
            <p:ph idx="1"/>
          </p:nvPr>
        </p:nvSpPr>
        <p:spPr>
          <a:xfrm>
            <a:off x="428625" y="214313"/>
            <a:ext cx="8229600" cy="6429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Итог</a:t>
            </a:r>
            <a:endParaRPr lang="en-US" alt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1. Представить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 - 1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в виде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ru-RU" sz="2000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∙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где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– нечетное число.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2. Сгенерировать случайное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такое что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3. Вычислить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а) если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прошло тест и возможно является простым (повторяем этот тест для другого случайно выбранного числа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б) если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то вычисляются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mod 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2j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j &lt; s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до тех пор, пока не получится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для некоторого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Если такое событие происходит, повторить тест для следующего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4. Если ни при каких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не выполняется шаг 3б, то число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составное и отбрасывается как не прошедшее тест.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alibri" pitchFamily="34" charset="0"/>
              <a:buChar char=" "/>
            </a:pPr>
            <a:endParaRPr lang="ru-RU" altLang="ru-RU" sz="2000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66889"/>
              </p:ext>
            </p:extLst>
          </p:nvPr>
        </p:nvGraphicFramePr>
        <p:xfrm>
          <a:off x="6012160" y="1052736"/>
          <a:ext cx="12144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Формула" r:id="rId4" imgW="774028" imgH="177646" progId="Equation.3">
                  <p:embed/>
                </p:oleObj>
              </mc:Choice>
              <mc:Fallback>
                <p:oleObj name="Формула" r:id="rId4" imgW="774028" imgH="17764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052736"/>
                        <a:ext cx="12144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26928"/>
              </p:ext>
            </p:extLst>
          </p:nvPr>
        </p:nvGraphicFramePr>
        <p:xfrm>
          <a:off x="1763688" y="1916832"/>
          <a:ext cx="6000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Формула" r:id="rId6" imgW="444307" imgH="203112" progId="Equation.3">
                  <p:embed/>
                </p:oleObj>
              </mc:Choice>
              <mc:Fallback>
                <p:oleObj name="Формула" r:id="rId6" imgW="444307" imgH="203112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60007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30556"/>
              </p:ext>
            </p:extLst>
          </p:nvPr>
        </p:nvGraphicFramePr>
        <p:xfrm>
          <a:off x="1763688" y="2564904"/>
          <a:ext cx="622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Формула" r:id="rId8" imgW="444307" imgH="203112" progId="Equation.3">
                  <p:embed/>
                </p:oleObj>
              </mc:Choice>
              <mc:Fallback>
                <p:oleObj name="Формула" r:id="rId8" imgW="444307" imgH="20311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64904"/>
                        <a:ext cx="6223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3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Содержимое 2"/>
          <p:cNvSpPr>
            <a:spLocks noGrp="1"/>
          </p:cNvSpPr>
          <p:nvPr>
            <p:ph idx="1"/>
          </p:nvPr>
        </p:nvSpPr>
        <p:spPr>
          <a:xfrm>
            <a:off x="428625" y="428625"/>
            <a:ext cx="8229600" cy="6215063"/>
          </a:xfrm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ru-RU" altLang="ru-RU" sz="2400" b="1" dirty="0" smtClean="0"/>
              <a:t>Теорема Эйлера (обобщение теоремы Ферма)</a:t>
            </a:r>
            <a:endParaRPr lang="ru-RU" altLang="ru-RU" sz="2400" b="1" i="1" dirty="0" smtClean="0"/>
          </a:p>
          <a:p>
            <a:pPr>
              <a:buFont typeface="Times New Roman" pitchFamily="18" charset="0"/>
              <a:buChar char="‪"/>
            </a:pPr>
            <a:endParaRPr lang="en-US" alt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‪"/>
            </a:pP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2400" i="1" dirty="0" err="1" smtClean="0">
                <a:latin typeface="Times New Roman" pitchFamily="18" charset="0"/>
                <a:cs typeface="Times New Roman" pitchFamily="18" charset="0"/>
              </a:rPr>
              <a:t>a,m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 , то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Font typeface="Times New Roman" pitchFamily="18" charset="0"/>
              <a:buChar char="‪"/>
            </a:pP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где  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          – функция Эйлера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[1].</a:t>
            </a:r>
          </a:p>
          <a:p>
            <a:pPr>
              <a:buFont typeface="Times New Roman" pitchFamily="18" charset="0"/>
              <a:buChar char="‪"/>
            </a:pP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‪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Теорема Ферма – это частный случай теоремы Эйлера. Действительно, если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 m = p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 – простое число, то по теореме Эйлера 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        что и дает утверждение теоремы Ферма: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400" baseline="30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ru-RU" sz="2400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alt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ru-RU" sz="24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en-US" alt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alt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‪"/>
            </a:pP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23385"/>
              </p:ext>
            </p:extLst>
          </p:nvPr>
        </p:nvGraphicFramePr>
        <p:xfrm>
          <a:off x="3851920" y="1196752"/>
          <a:ext cx="24250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Формула" r:id="rId4" imgW="977476" imgH="203112" progId="Equation.3">
                  <p:embed/>
                </p:oleObj>
              </mc:Choice>
              <mc:Fallback>
                <p:oleObj name="Формула" r:id="rId4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96752"/>
                        <a:ext cx="242506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00353"/>
              </p:ext>
            </p:extLst>
          </p:nvPr>
        </p:nvGraphicFramePr>
        <p:xfrm>
          <a:off x="1619672" y="1772816"/>
          <a:ext cx="5000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Формула" r:id="rId6" imgW="342603" imgH="215713" progId="Equation.3">
                  <p:embed/>
                </p:oleObj>
              </mc:Choice>
              <mc:Fallback>
                <p:oleObj name="Формула" r:id="rId6" imgW="34260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72816"/>
                        <a:ext cx="5000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01416"/>
              </p:ext>
            </p:extLst>
          </p:nvPr>
        </p:nvGraphicFramePr>
        <p:xfrm>
          <a:off x="2051720" y="3356992"/>
          <a:ext cx="11430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Формула" r:id="rId8" imgW="812447" imgH="215806" progId="Equation.3">
                  <p:embed/>
                </p:oleObj>
              </mc:Choice>
              <mc:Fallback>
                <p:oleObj name="Формула" r:id="rId8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56992"/>
                        <a:ext cx="11430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999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‮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Доказывается [2, 3], что вероятность ошибки при использовании теста Миллера–Рабина аппроксимируется величиной 1/4</a:t>
            </a:r>
            <a:r>
              <a:rPr lang="en-US" altLang="ru-RU" sz="24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. Видно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что этот показатель значительно лучше, чем для теста Ферма, и все операции, необходимые для проведения этого теста, имеют полиномиальную сложность.</a:t>
            </a:r>
          </a:p>
          <a:p>
            <a:pPr>
              <a:buFont typeface="Calibri" pitchFamily="34" charset="0"/>
              <a:buChar char=" "/>
            </a:pP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136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Полиномиальный тест </a:t>
            </a:r>
            <a:r>
              <a:rPr lang="en-US" dirty="0" smtClean="0"/>
              <a:t>AKS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435280" cy="52565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sz="3000" dirty="0" smtClean="0"/>
                  <a:t>Предложен в 2002г. индийскими математиками </a:t>
                </a:r>
                <a:r>
                  <a:rPr lang="en-US" sz="3000" dirty="0" err="1" smtClean="0"/>
                  <a:t>Agrawal</a:t>
                </a:r>
                <a:r>
                  <a:rPr lang="en-US" sz="3000" dirty="0" smtClean="0"/>
                  <a:t> M., </a:t>
                </a:r>
                <a:r>
                  <a:rPr lang="en-US" sz="3000" dirty="0" err="1" smtClean="0"/>
                  <a:t>Kayal</a:t>
                </a:r>
                <a:r>
                  <a:rPr lang="en-US" sz="3000" dirty="0" smtClean="0"/>
                  <a:t> N., </a:t>
                </a:r>
                <a:r>
                  <a:rPr lang="en-US" sz="3000" dirty="0" err="1" smtClean="0"/>
                  <a:t>Saxena</a:t>
                </a:r>
                <a:r>
                  <a:rPr lang="en-US" sz="3000" dirty="0" smtClean="0"/>
                  <a:t> N.</a:t>
                </a:r>
              </a:p>
              <a:p>
                <a:r>
                  <a:rPr lang="ru-RU" sz="3000" dirty="0" smtClean="0"/>
                  <a:t>Центральная идея опирается на следующий факт.  Натуральное </a:t>
                </a:r>
                <a:r>
                  <a:rPr lang="en-US" sz="3000" dirty="0" smtClean="0"/>
                  <a:t>n </a:t>
                </a:r>
                <a:r>
                  <a:rPr lang="ru-RU" sz="3000" dirty="0" smtClean="0"/>
                  <a:t>при условии НОД(</a:t>
                </a:r>
                <a:r>
                  <a:rPr lang="en-US" sz="3000" dirty="0" err="1" smtClean="0"/>
                  <a:t>a,n</a:t>
                </a:r>
                <a:r>
                  <a:rPr lang="en-US" sz="3000" dirty="0" smtClean="0"/>
                  <a:t>)=1, </a:t>
                </a:r>
                <a:r>
                  <a:rPr lang="ru-RU" sz="3000" dirty="0" smtClean="0"/>
                  <a:t>является простым в том случае, когда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000" b="0" i="1" smtClean="0"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 smtClean="0"/>
                          <m:t>)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r>
                      <a:rPr lang="ru-RU" sz="3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000">
                        <a:latin typeface="Cambria Math"/>
                      </a:rPr>
                      <m:t>−</m:t>
                    </m:r>
                    <m:r>
                      <a:rPr lang="en-US" sz="3000" i="1">
                        <a:latin typeface="Cambria Math"/>
                      </a:rPr>
                      <m:t>𝑎</m:t>
                    </m:r>
                  </m:oMath>
                </a14:m>
                <a:r>
                  <a:rPr lang="ru-RU" sz="3000" dirty="0" smtClean="0"/>
                  <a:t>)</a:t>
                </a:r>
                <a:r>
                  <a:rPr lang="en-US" sz="3000" dirty="0" err="1" smtClean="0"/>
                  <a:t>modn</a:t>
                </a:r>
                <a:r>
                  <a:rPr lang="ru-RU" sz="3000" dirty="0" smtClean="0"/>
                  <a:t>            (1)</a:t>
                </a:r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 smtClean="0"/>
              </a:p>
              <a:p>
                <a:r>
                  <a:rPr lang="ru-RU" sz="3000" dirty="0" smtClean="0"/>
                  <a:t>Для уменьшения трудоемкости вычислений выражение (1) делят на многочлен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3000" b="0" i="0" smtClean="0">
                        <a:latin typeface="Cambria Math"/>
                      </a:rPr>
                      <m:t>−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3000" dirty="0" smtClean="0"/>
                  <a:t>и находят остатки.</a:t>
                </a:r>
              </a:p>
              <a:p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3000" i="1">
                                <a:latin typeface="Cambria Math"/>
                              </a:rPr>
                              <m:t>               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0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000" i="1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000" dirty="0"/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000" i="1">
                        <a:latin typeface="Cambria Math"/>
                      </a:rPr>
                      <m:t>=</m:t>
                    </m:r>
                    <m:r>
                      <a:rPr lang="ru-RU" sz="3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000">
                        <a:latin typeface="Cambria Math"/>
                      </a:rPr>
                      <m:t>−</m:t>
                    </m:r>
                    <m:r>
                      <a:rPr lang="en-US" sz="3000" i="1">
                        <a:latin typeface="Cambria Math"/>
                      </a:rPr>
                      <m:t>𝑎</m:t>
                    </m:r>
                  </m:oMath>
                </a14:m>
                <a:r>
                  <a:rPr lang="ru-RU" sz="3000" dirty="0"/>
                  <a:t>)</a:t>
                </a:r>
                <a:r>
                  <a:rPr lang="en-US" sz="3000" dirty="0" err="1" smtClean="0"/>
                  <a:t>modn</a:t>
                </a:r>
                <a:r>
                  <a:rPr lang="ru-RU" sz="3000" dirty="0" smtClean="0"/>
                  <a:t>,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mod(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3000">
                        <a:latin typeface="Cambria Math"/>
                      </a:rPr>
                      <m:t>−</m:t>
                    </m:r>
                    <m:r>
                      <a:rPr lang="en-US" sz="3000" i="1">
                        <a:latin typeface="Cambria Math"/>
                      </a:rPr>
                      <m:t>1)</m:t>
                    </m:r>
                    <m:r>
                      <a:rPr lang="en-US" sz="300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3000" dirty="0"/>
                  <a:t>)</a:t>
                </a:r>
                <a:r>
                  <a:rPr lang="ru-RU" sz="3000" dirty="0"/>
                  <a:t> </a:t>
                </a:r>
                <a:r>
                  <a:rPr lang="en-US" sz="3000" dirty="0" smtClean="0"/>
                  <a:t>, </a:t>
                </a:r>
                <a:r>
                  <a:rPr lang="en-US" dirty="0" smtClean="0"/>
                  <a:t>(2)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435280" cy="5256584"/>
              </a:xfrm>
              <a:blipFill rotWithShape="1">
                <a:blip r:embed="rId3"/>
                <a:stretch>
                  <a:fillRect l="-1084" t="-1740" r="-1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76445"/>
              </p:ext>
            </p:extLst>
          </p:nvPr>
        </p:nvGraphicFramePr>
        <p:xfrm>
          <a:off x="1115616" y="3717032"/>
          <a:ext cx="504031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4" imgW="3022560" imgH="685800" progId="Equation.DSMT4">
                  <p:embed/>
                </p:oleObj>
              </mc:Choice>
              <mc:Fallback>
                <p:oleObj name="Equation" r:id="rId4" imgW="3022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3717032"/>
                        <a:ext cx="504031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Теорема 2. Пусть натуральное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и простое </a:t>
                </a:r>
                <a:r>
                  <a:rPr lang="en-US" dirty="0" smtClean="0"/>
                  <a:t>r </a:t>
                </a:r>
                <a:r>
                  <a:rPr lang="ru-RU" dirty="0" smtClean="0"/>
                  <a:t>таковы, что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i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порядок </a:t>
                </a:r>
                <a:r>
                  <a:rPr lang="en-US" dirty="0" smtClean="0"/>
                  <a:t>n в</a:t>
                </a:r>
                <a:r>
                  <a:rPr lang="ru-RU" dirty="0" smtClean="0"/>
                  <a:t> группе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больше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𝑙𝑜𝑔𝑛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Ii) n</a:t>
                </a:r>
                <a:r>
                  <a:rPr lang="ru-RU" dirty="0" smtClean="0"/>
                  <a:t> не делится на простые числа меньшие </a:t>
                </a:r>
                <a:r>
                  <a:rPr lang="en-US" dirty="0" smtClean="0"/>
                  <a:t>r,</a:t>
                </a:r>
              </a:p>
              <a:p>
                <a:pPr marL="0" indent="0">
                  <a:buNone/>
                </a:pPr>
                <a:r>
                  <a:rPr lang="en-US" dirty="0" smtClean="0"/>
                  <a:t>Iii) </a:t>
                </a:r>
                <a:r>
                  <a:rPr lang="ru-RU" dirty="0" smtClean="0"/>
                  <a:t>тождество (2) выполняется для всех </a:t>
                </a:r>
                <a:r>
                  <a:rPr lang="en-US" i="1" dirty="0" smtClean="0"/>
                  <a:t>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1,√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en-US" dirty="0" smtClean="0"/>
                  <a:t>n –</a:t>
                </a:r>
                <a:r>
                  <a:rPr lang="ru-RU" dirty="0" smtClean="0"/>
                  <a:t> степень простого числа.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8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AKS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ru-RU" dirty="0" smtClean="0"/>
                  <a:t>Делимость </a:t>
                </a:r>
                <a:r>
                  <a:rPr lang="en-US" dirty="0" smtClean="0"/>
                  <a:t>n </a:t>
                </a:r>
                <a:r>
                  <a:rPr lang="ru-RU" dirty="0" smtClean="0"/>
                  <a:t>на числа от 2 до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𝑙𝑜𝑔𝑛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 smtClean="0"/>
                  <a:t>проверяется в лоб;</a:t>
                </a:r>
              </a:p>
              <a:p>
                <a:pPr marL="0" indent="0">
                  <a:buNone/>
                </a:pPr>
                <a:r>
                  <a:rPr lang="ru-RU" dirty="0" smtClean="0"/>
                  <a:t>2. Ищется </a:t>
                </a:r>
                <a:r>
                  <a:rPr lang="en-US" dirty="0" smtClean="0"/>
                  <a:t>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𝑙𝑜𝑔𝑛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,</a:t>
                </a:r>
                <a:r>
                  <a:rPr lang="ru-RU" dirty="0" smtClean="0"/>
                  <a:t> для которого выполняется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  <a:r>
                  <a:rPr lang="ru-RU" dirty="0" smtClean="0"/>
                  <a:t>в теореме 2;</a:t>
                </a:r>
              </a:p>
              <a:p>
                <a:pPr marL="0" indent="0">
                  <a:buNone/>
                </a:pPr>
                <a:r>
                  <a:rPr lang="ru-RU" dirty="0" smtClean="0"/>
                  <a:t>3. Проверяется (</a:t>
                </a:r>
                <a:r>
                  <a:rPr lang="en-US" dirty="0" smtClean="0"/>
                  <a:t>iii)</a:t>
                </a:r>
                <a:r>
                  <a:rPr lang="ru-RU" dirty="0" smtClean="0"/>
                  <a:t>;</a:t>
                </a:r>
              </a:p>
              <a:p>
                <a:pPr marL="0" indent="0">
                  <a:buNone/>
                </a:pPr>
                <a:r>
                  <a:rPr lang="ru-RU" smtClean="0"/>
                  <a:t>4. Проверяется </a:t>
                </a:r>
                <a:r>
                  <a:rPr lang="ru-RU" dirty="0" smtClean="0"/>
                  <a:t>не извлекается ли из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целый корень.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Доказано, что сложность алгоритма довольно высока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~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𝑙𝑜𝑔𝑛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7,5</m:t>
                        </m:r>
                      </m:sup>
                    </m:sSup>
                  </m:oMath>
                </a14:m>
                <a:r>
                  <a:rPr lang="ru-RU" dirty="0" smtClean="0"/>
                  <a:t> поэтому практической ценности алгоритм пока не имеет.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Times New Roman" pitchFamily="18" charset="0"/>
              <a:buChar char="‬"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Утверждение </a:t>
            </a:r>
            <a:r>
              <a:rPr lang="en-US" altLang="ru-RU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(Полезное для ускорения вычисления степени по модулю.)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altLang="ru-RU" sz="1800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a, m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) = 1,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то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[3].</a:t>
            </a:r>
          </a:p>
          <a:p>
            <a:pPr>
              <a:spcBef>
                <a:spcPts val="600"/>
              </a:spcBef>
              <a:buFont typeface="Times New Roman" pitchFamily="18" charset="0"/>
              <a:buChar char="‬"/>
            </a:pPr>
            <a:r>
              <a:rPr lang="en-US" altLang="ru-RU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Times New Roman" pitchFamily="18" charset="0"/>
              <a:buChar char="‬"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Утверждение </a:t>
            </a:r>
            <a:r>
              <a:rPr lang="en-US" altLang="ru-RU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(Полезное для анализа стойкости криптосистем с открытым ключом.)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Пусть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, где  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– простые числа.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Тогда числа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можно найти, если известно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1800" i="1" dirty="0" smtClean="0"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Times New Roman" pitchFamily="18" charset="0"/>
              <a:buChar char="‬"/>
            </a:pPr>
            <a:r>
              <a:rPr lang="en-US" altLang="ru-RU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‬"/>
            </a:pP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Доказательство.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Будем рассматривать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как пару неизвестных целых чисел, для которых задано их произведение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 и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известна сумма, поскольку 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– некоторое целое число.</a:t>
            </a:r>
          </a:p>
          <a:p>
            <a:pPr>
              <a:buFont typeface="Times New Roman" pitchFamily="18" charset="0"/>
              <a:buChar char="‬"/>
            </a:pP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‬"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Два числа, сумма которых равна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 2b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, а произведение равно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, являются очевидно корнями уравнения  </a:t>
            </a: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(теорема Виета). Тогда корни квадратного уравнения и есть необходимые числа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altLang="ru-RU" sz="18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300"/>
              </a:spcBef>
              <a:buFont typeface="Times New Roman" pitchFamily="18" charset="0"/>
              <a:buChar char="‬"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Times New Roman" pitchFamily="18" charset="0"/>
              <a:buChar char="‬"/>
            </a:pPr>
            <a:r>
              <a:rPr lang="en-US" alt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‬"/>
            </a:pP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Сложность решения этого уравнения – 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‬"/>
            </a:pPr>
            <a:endParaRPr lang="ru-RU" altLang="ru-RU" sz="1800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86063" y="785813"/>
          <a:ext cx="13684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Формула" r:id="rId4" imgW="1028254" imgH="215806" progId="Equation.3">
                  <p:embed/>
                </p:oleObj>
              </mc:Choice>
              <mc:Fallback>
                <p:oleObj name="Формула" r:id="rId4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785813"/>
                        <a:ext cx="13684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14875" y="785813"/>
          <a:ext cx="192246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Формула" r:id="rId6" imgW="1422400" imgH="203200" progId="Equation.3">
                  <p:embed/>
                </p:oleObj>
              </mc:Choice>
              <mc:Fallback>
                <p:oleObj name="Формула" r:id="rId6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785813"/>
                        <a:ext cx="1922463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500313" y="1785938"/>
          <a:ext cx="85725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Формула" r:id="rId8" imgW="545626" imgH="164957" progId="Equation.3">
                  <p:embed/>
                </p:oleObj>
              </mc:Choice>
              <mc:Fallback>
                <p:oleObj name="Формула" r:id="rId8" imgW="545626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785938"/>
                        <a:ext cx="85725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929063" y="1762125"/>
          <a:ext cx="500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Формула" r:id="rId10" imgW="317087" imgH="164885" progId="Equation.3">
                  <p:embed/>
                </p:oleObj>
              </mc:Choice>
              <mc:Fallback>
                <p:oleObj name="Формула" r:id="rId10" imgW="317087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762125"/>
                        <a:ext cx="500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06996"/>
              </p:ext>
            </p:extLst>
          </p:nvPr>
        </p:nvGraphicFramePr>
        <p:xfrm>
          <a:off x="5364088" y="1988840"/>
          <a:ext cx="16906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Формула" r:id="rId12" imgW="1269449" imgH="215806" progId="Equation.3">
                  <p:embed/>
                </p:oleObj>
              </mc:Choice>
              <mc:Fallback>
                <p:oleObj name="Формула" r:id="rId12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988840"/>
                        <a:ext cx="169068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214938" y="3000375"/>
          <a:ext cx="8382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0" name="Формула" r:id="rId14" imgW="532937" imgH="164957" progId="Equation.3">
                  <p:embed/>
                </p:oleObj>
              </mc:Choice>
              <mc:Fallback>
                <p:oleObj name="Формула" r:id="rId14" imgW="532937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000375"/>
                        <a:ext cx="838200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56932"/>
              </p:ext>
            </p:extLst>
          </p:nvPr>
        </p:nvGraphicFramePr>
        <p:xfrm>
          <a:off x="2246313" y="3214688"/>
          <a:ext cx="34353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Equation" r:id="rId16" imgW="2654280" imgH="228600" progId="Equation.DSMT4">
                  <p:embed/>
                </p:oleObj>
              </mc:Choice>
              <mc:Fallback>
                <p:oleObj name="Equation" r:id="rId16" imgW="2654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14688"/>
                        <a:ext cx="34353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857625" y="4414838"/>
          <a:ext cx="14287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Формула" r:id="rId18" imgW="1002865" imgH="203112" progId="Equation.3">
                  <p:embed/>
                </p:oleObj>
              </mc:Choice>
              <mc:Fallback>
                <p:oleObj name="Формула" r:id="rId18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414838"/>
                        <a:ext cx="14287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857500" y="5143500"/>
          <a:ext cx="3394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Формула" r:id="rId20" imgW="2209800" imgH="266700" progId="Equation.3">
                  <p:embed/>
                </p:oleObj>
              </mc:Choice>
              <mc:Fallback>
                <p:oleObj name="Формула" r:id="rId20" imgW="22098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143500"/>
                        <a:ext cx="3394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786313" y="5643563"/>
          <a:ext cx="8001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" name="Формула" r:id="rId22" imgW="609600" imgH="228600" progId="Equation.3">
                  <p:embed/>
                </p:oleObj>
              </mc:Choice>
              <mc:Fallback>
                <p:oleObj name="Формула" r:id="rId22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643563"/>
                        <a:ext cx="8001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61317"/>
              </p:ext>
            </p:extLst>
          </p:nvPr>
        </p:nvGraphicFramePr>
        <p:xfrm>
          <a:off x="6372200" y="1772816"/>
          <a:ext cx="576064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Equation" r:id="rId24" imgW="330120" imgH="164880" progId="Equation.DSMT4">
                  <p:embed/>
                </p:oleObj>
              </mc:Choice>
              <mc:Fallback>
                <p:oleObj name="Equation" r:id="rId24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772816"/>
                        <a:ext cx="576064" cy="26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3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Times New Roman" pitchFamily="18" charset="0"/>
              <a:buChar char="‭"/>
            </a:pPr>
            <a:r>
              <a:rPr lang="ru-RU" altLang="ru-RU" sz="2400" b="1" dirty="0" smtClean="0">
                <a:latin typeface="Times New Roman" pitchFamily="18" charset="0"/>
                <a:cs typeface="Arial" pitchFamily="34" charset="0"/>
              </a:rPr>
              <a:t>1.2. Китайская теорема об остатках</a:t>
            </a:r>
            <a:endParaRPr lang="ru-RU" altLang="ru-RU" sz="2400" b="1" i="1" dirty="0" smtClean="0">
              <a:latin typeface="Times New Roman" pitchFamily="18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Пусть 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. Тогда система уравнений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(2.6)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endParaRPr lang="en-US" alt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en-US" alt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имеет решение, и при этом если два числа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 и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smtClean="0">
                <a:latin typeface="Times New Roman" pitchFamily="18" charset="0"/>
                <a:cs typeface="Times New Roman" pitchFamily="18" charset="0"/>
              </a:rPr>
              <a:t> решения данной системы, то они удовлетворяют уравнению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(2.7)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где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5720"/>
              </p:ext>
            </p:extLst>
          </p:nvPr>
        </p:nvGraphicFramePr>
        <p:xfrm>
          <a:off x="1835696" y="1628800"/>
          <a:ext cx="13573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Формула" r:id="rId4" imgW="965200" imgH="241300" progId="Equation.3">
                  <p:embed/>
                </p:oleObj>
              </mc:Choice>
              <mc:Fallback>
                <p:oleObj name="Формула" r:id="rId4" imgW="96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628800"/>
                        <a:ext cx="13573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714750" y="1714500"/>
          <a:ext cx="45402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Формула" r:id="rId6" imgW="330057" imgH="190417" progId="Equation.3">
                  <p:embed/>
                </p:oleObj>
              </mc:Choice>
              <mc:Fallback>
                <p:oleObj name="Формула" r:id="rId6" imgW="33005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714500"/>
                        <a:ext cx="454025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10196"/>
              </p:ext>
            </p:extLst>
          </p:nvPr>
        </p:nvGraphicFramePr>
        <p:xfrm>
          <a:off x="3779912" y="2060848"/>
          <a:ext cx="14541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Формула" r:id="rId8" imgW="1054100" imgH="939800" progId="Equation.3">
                  <p:embed/>
                </p:oleObj>
              </mc:Choice>
              <mc:Fallback>
                <p:oleObj name="Формула" r:id="rId8" imgW="1054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060848"/>
                        <a:ext cx="14541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643563" y="3714750"/>
          <a:ext cx="285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Формула" r:id="rId10" imgW="164814" imgH="177492" progId="Equation.3">
                  <p:embed/>
                </p:oleObj>
              </mc:Choice>
              <mc:Fallback>
                <p:oleObj name="Формула" r:id="rId10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714750"/>
                        <a:ext cx="2857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143625" y="3714750"/>
          <a:ext cx="3667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Формула" r:id="rId12" imgW="202936" imgH="177569" progId="Equation.3">
                  <p:embed/>
                </p:oleObj>
              </mc:Choice>
              <mc:Fallback>
                <p:oleObj name="Формула" r:id="rId12" imgW="202936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714750"/>
                        <a:ext cx="3667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071938" y="4572000"/>
          <a:ext cx="13573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Формула" r:id="rId14" imgW="952087" imgH="177723" progId="Equation.3">
                  <p:embed/>
                </p:oleObj>
              </mc:Choice>
              <mc:Fallback>
                <p:oleObj name="Формула" r:id="rId14" imgW="95208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572000"/>
                        <a:ext cx="13573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428750" y="5072063"/>
          <a:ext cx="15208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Формула" r:id="rId16" imgW="1143000" imgH="215900" progId="Equation.3">
                  <p:embed/>
                </p:oleObj>
              </mc:Choice>
              <mc:Fallback>
                <p:oleObj name="Формула" r:id="rId16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072063"/>
                        <a:ext cx="15208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59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Содержимое 2"/>
          <p:cNvSpPr>
            <a:spLocks noGrp="1"/>
          </p:cNvSpPr>
          <p:nvPr>
            <p:ph idx="1"/>
          </p:nvPr>
        </p:nvSpPr>
        <p:spPr>
          <a:xfrm>
            <a:off x="214313" y="571500"/>
            <a:ext cx="8229600" cy="55546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sz="2000" b="1" dirty="0" smtClean="0">
                <a:latin typeface="Times New Roman" pitchFamily="18" charset="0"/>
                <a:cs typeface="Times New Roman" pitchFamily="18" charset="0"/>
              </a:rPr>
              <a:t>Доказательство.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Докажем однозначность решения по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Предположим, что есть два решения системы (2.6) 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Обозначим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		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тогда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удовлетворяет системе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так как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	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взаимно простые. Отсюда и следует, что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Покажем теперь, как сконструировать хотя бы одно решение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Обозначим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 Очевидно, что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поэтому существует обратный элемент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mod m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т. е.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 N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который может быть найден по алгоритму Евклида для нахождения обратных элементов.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Times New Roman" pitchFamily="18" charset="0"/>
              <a:buChar char="⁯"/>
            </a:pPr>
            <a:endParaRPr lang="ru-RU" altLang="ru-RU" sz="2000" dirty="0" smtClean="0"/>
          </a:p>
        </p:txBody>
      </p:sp>
      <p:graphicFrame>
        <p:nvGraphicFramePr>
          <p:cNvPr id="5122" name="Object 32"/>
          <p:cNvGraphicFramePr>
            <a:graphicFrameLocks noChangeAspect="1"/>
          </p:cNvGraphicFramePr>
          <p:nvPr/>
        </p:nvGraphicFramePr>
        <p:xfrm>
          <a:off x="6300192" y="620688"/>
          <a:ext cx="2108324" cy="35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" name="Формула" r:id="rId4" imgW="1422400" imgH="215900" progId="Equation.3">
                  <p:embed/>
                </p:oleObj>
              </mc:Choice>
              <mc:Fallback>
                <p:oleObj name="Формула" r:id="rId4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620688"/>
                        <a:ext cx="2108324" cy="359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22075"/>
              </p:ext>
            </p:extLst>
          </p:nvPr>
        </p:nvGraphicFramePr>
        <p:xfrm>
          <a:off x="5868144" y="980728"/>
          <a:ext cx="2809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5" name="Формула" r:id="rId6" imgW="164814" imgH="177492" progId="Equation.3">
                  <p:embed/>
                </p:oleObj>
              </mc:Choice>
              <mc:Fallback>
                <p:oleObj name="Формула" r:id="rId6" imgW="164814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980728"/>
                        <a:ext cx="28098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08026"/>
              </p:ext>
            </p:extLst>
          </p:nvPr>
        </p:nvGraphicFramePr>
        <p:xfrm>
          <a:off x="6444208" y="980728"/>
          <a:ext cx="3460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Формула" r:id="rId8" imgW="202936" imgH="177569" progId="Equation.3">
                  <p:embed/>
                </p:oleObj>
              </mc:Choice>
              <mc:Fallback>
                <p:oleObj name="Формула" r:id="rId8" imgW="202936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980728"/>
                        <a:ext cx="3460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603888"/>
              </p:ext>
            </p:extLst>
          </p:nvPr>
        </p:nvGraphicFramePr>
        <p:xfrm>
          <a:off x="755576" y="1268760"/>
          <a:ext cx="11890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Формула" r:id="rId10" imgW="698197" imgH="203112" progId="Equation.3">
                  <p:embed/>
                </p:oleObj>
              </mc:Choice>
              <mc:Fallback>
                <p:oleObj name="Формула" r:id="rId10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68760"/>
                        <a:ext cx="11890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1457"/>
              </p:ext>
            </p:extLst>
          </p:nvPr>
        </p:nvGraphicFramePr>
        <p:xfrm>
          <a:off x="2771800" y="1628800"/>
          <a:ext cx="27162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Формула" r:id="rId12" imgW="2082800" imgH="939800" progId="Equation.3">
                  <p:embed/>
                </p:oleObj>
              </mc:Choice>
              <mc:Fallback>
                <p:oleObj name="Формула" r:id="rId12" imgW="2082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28800"/>
                        <a:ext cx="271621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47723"/>
              </p:ext>
            </p:extLst>
          </p:nvPr>
        </p:nvGraphicFramePr>
        <p:xfrm>
          <a:off x="1547664" y="2852936"/>
          <a:ext cx="1440160" cy="39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Формула" r:id="rId14" imgW="888614" imgH="215806" progId="Equation.3">
                  <p:embed/>
                </p:oleObj>
              </mc:Choice>
              <mc:Fallback>
                <p:oleObj name="Формула" r:id="rId14" imgW="88861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52936"/>
                        <a:ext cx="1440160" cy="3956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89310"/>
              </p:ext>
            </p:extLst>
          </p:nvPr>
        </p:nvGraphicFramePr>
        <p:xfrm>
          <a:off x="2843808" y="3356992"/>
          <a:ext cx="133508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" name="Формула" r:id="rId16" imgW="952087" imgH="177723" progId="Equation.3">
                  <p:embed/>
                </p:oleObj>
              </mc:Choice>
              <mc:Fallback>
                <p:oleObj name="Формула" r:id="rId16" imgW="95208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356992"/>
                        <a:ext cx="1335087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13271"/>
              </p:ext>
            </p:extLst>
          </p:nvPr>
        </p:nvGraphicFramePr>
        <p:xfrm>
          <a:off x="1907704" y="4221088"/>
          <a:ext cx="695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Формула" r:id="rId18" imgW="596900" imgH="431800" progId="Equation.3">
                  <p:embed/>
                </p:oleObj>
              </mc:Choice>
              <mc:Fallback>
                <p:oleObj name="Формула" r:id="rId18" imgW="59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21088"/>
                        <a:ext cx="695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08903"/>
              </p:ext>
            </p:extLst>
          </p:nvPr>
        </p:nvGraphicFramePr>
        <p:xfrm>
          <a:off x="4355976" y="4293096"/>
          <a:ext cx="13001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" name="Формула" r:id="rId20" imgW="990600" imgH="228600" progId="Equation.3">
                  <p:embed/>
                </p:oleObj>
              </mc:Choice>
              <mc:Fallback>
                <p:oleObj name="Формула" r:id="rId20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293096"/>
                        <a:ext cx="130016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7862"/>
              </p:ext>
            </p:extLst>
          </p:nvPr>
        </p:nvGraphicFramePr>
        <p:xfrm>
          <a:off x="6084168" y="4581128"/>
          <a:ext cx="1987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Формула" r:id="rId22" imgW="1168400" imgH="228600" progId="Equation.3">
                  <p:embed/>
                </p:oleObj>
              </mc:Choice>
              <mc:Fallback>
                <p:oleObj name="Формула" r:id="rId22" imgW="11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581128"/>
                        <a:ext cx="1987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39552" y="4149080"/>
            <a:ext cx="777686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4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buFont typeface="Calibri" pitchFamily="34" charset="0"/>
              <a:buChar char=" 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 "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Положим теперь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Данное решение будет решением системы (2.6). Действительно, так как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делит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sz="20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видно, что все слагаемые будут равны нулю по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mod m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за исключением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-го слагаемого.</a:t>
            </a: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Char char="‭"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Тогда получаем </a:t>
            </a:r>
            <a:r>
              <a:rPr lang="en-US" alt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    ,      и поэтому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ru-RU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ru-RU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en-US" altLang="ru-RU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 = 1, 2, … , r 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, т. е. </a:t>
            </a:r>
            <a:r>
              <a:rPr lang="en-US" altLang="ru-RU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 – решение системы (2.6).</a:t>
            </a:r>
          </a:p>
          <a:p>
            <a:pPr>
              <a:buFont typeface="Calibri" pitchFamily="34" charset="0"/>
              <a:buChar char=" "/>
            </a:pPr>
            <a:endParaRPr lang="ru-RU" altLang="ru-RU" sz="2000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71600" y="1988840"/>
          <a:ext cx="55800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Equation" r:id="rId4" imgW="3746160" imgH="393480" progId="Equation.DSMT4">
                  <p:embed/>
                </p:oleObj>
              </mc:Choice>
              <mc:Fallback>
                <p:oleObj name="Equation" r:id="rId4" imgW="374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55800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699792" y="3284984"/>
          <a:ext cx="5000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Формула" r:id="rId6" imgW="330057" imgH="190417" progId="Equation.3">
                  <p:embed/>
                </p:oleObj>
              </mc:Choice>
              <mc:Fallback>
                <p:oleObj name="Формула" r:id="rId6" imgW="33005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84984"/>
                        <a:ext cx="5000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771800" y="4365104"/>
          <a:ext cx="1800200" cy="54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Формула" r:id="rId8" imgW="1257300" imgH="381000" progId="Equation.3">
                  <p:embed/>
                </p:oleObj>
              </mc:Choice>
              <mc:Fallback>
                <p:oleObj name="Формула" r:id="rId8" imgW="1257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365104"/>
                        <a:ext cx="1800200" cy="54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3568" y="548680"/>
            <a:ext cx="81369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Times New Roman" pitchFamily="18" charset="0"/>
              <a:buChar char="⁯"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Обозначим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. Очевидно, что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, поэтому существует обратный элемент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mod m</a:t>
            </a:r>
            <a:r>
              <a:rPr lang="en-US" altLang="ru-R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, т. е.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ru-R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ru-RU" i="1" dirty="0" smtClean="0">
                <a:latin typeface="Times New Roman" pitchFamily="18" charset="0"/>
                <a:cs typeface="Times New Roman" pitchFamily="18" charset="0"/>
              </a:rPr>
              <a:t> = N</a:t>
            </a:r>
            <a:r>
              <a:rPr lang="en-US" altLang="ru-RU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ru-RU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ru-RU" dirty="0" smtClean="0"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, который может быть найден по алгоритму Евклида для нахождения обратных элементов. </a:t>
            </a:r>
          </a:p>
        </p:txBody>
      </p:sp>
      <p:graphicFrame>
        <p:nvGraphicFramePr>
          <p:cNvPr id="25644" name="Object 44"/>
          <p:cNvGraphicFramePr>
            <a:graphicFrameLocks noChangeAspect="1"/>
          </p:cNvGraphicFramePr>
          <p:nvPr/>
        </p:nvGraphicFramePr>
        <p:xfrm>
          <a:off x="1907704" y="476672"/>
          <a:ext cx="685800" cy="56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Формула" r:id="rId10" imgW="596900" imgH="431800" progId="Equation.3">
                  <p:embed/>
                </p:oleObj>
              </mc:Choice>
              <mc:Fallback>
                <p:oleObj name="Формула" r:id="rId10" imgW="59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6672"/>
                        <a:ext cx="685800" cy="56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Object 46"/>
          <p:cNvGraphicFramePr>
            <a:graphicFrameLocks noChangeAspect="1"/>
          </p:cNvGraphicFramePr>
          <p:nvPr/>
        </p:nvGraphicFramePr>
        <p:xfrm>
          <a:off x="4139952" y="620688"/>
          <a:ext cx="1295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Формула" r:id="rId12" imgW="990600" imgH="228600" progId="Equation.3">
                  <p:embed/>
                </p:oleObj>
              </mc:Choice>
              <mc:Fallback>
                <p:oleObj name="Формула" r:id="rId12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620688"/>
                        <a:ext cx="1295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/>
          <p:cNvGraphicFramePr>
            <a:graphicFrameLocks noChangeAspect="1"/>
          </p:cNvGraphicFramePr>
          <p:nvPr/>
        </p:nvGraphicFramePr>
        <p:xfrm>
          <a:off x="4860032" y="908720"/>
          <a:ext cx="1981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Формула" r:id="rId14" imgW="1168400" imgH="228600" progId="Equation.3">
                  <p:embed/>
                </p:oleObj>
              </mc:Choice>
              <mc:Fallback>
                <p:oleObj name="Формула" r:id="rId14" imgW="11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908720"/>
                        <a:ext cx="1981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82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решения системы уравнений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91880" y="1196752"/>
          <a:ext cx="1296144" cy="145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3" imgW="711000" imgH="799920" progId="Equation.DSMT4">
                  <p:embed/>
                </p:oleObj>
              </mc:Choice>
              <mc:Fallback>
                <p:oleObj name="Equation" r:id="rId3" imgW="7110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196752"/>
                        <a:ext cx="1296144" cy="145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27584" y="3068960"/>
          <a:ext cx="2695171" cy="46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5" imgW="1028520" imgH="177480" progId="Equation.DSMT4">
                  <p:embed/>
                </p:oleObj>
              </mc:Choice>
              <mc:Fallback>
                <p:oleObj name="Equation" r:id="rId5" imgW="10285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2695171" cy="465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55576" y="3645024"/>
          <a:ext cx="8168655" cy="52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7" imgW="2958840" imgH="190440" progId="Equation.DSMT4">
                  <p:embed/>
                </p:oleObj>
              </mc:Choice>
              <mc:Fallback>
                <p:oleObj name="Equation" r:id="rId7" imgW="29588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45024"/>
                        <a:ext cx="8168655" cy="526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827584" y="4221088"/>
          <a:ext cx="359559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9" imgW="1358640" imgH="190440" progId="Equation.DSMT4">
                  <p:embed/>
                </p:oleObj>
              </mc:Choice>
              <mc:Fallback>
                <p:oleObj name="Equation" r:id="rId9" imgW="1358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21088"/>
                        <a:ext cx="359559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99592" y="4725144"/>
          <a:ext cx="65191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11" imgW="2463480" imgH="190440" progId="Equation.DSMT4">
                  <p:embed/>
                </p:oleObj>
              </mc:Choice>
              <mc:Fallback>
                <p:oleObj name="Equation" r:id="rId11" imgW="2463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25144"/>
                        <a:ext cx="651912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4521200" y="1804988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13" imgW="101520" imgH="152280" progId="Equation.DSMT4">
                  <p:embed/>
                </p:oleObj>
              </mc:Choice>
              <mc:Fallback>
                <p:oleObj name="Equation" r:id="rId13" imgW="1015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804988"/>
                        <a:ext cx="1016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810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1570</Words>
  <Application>Microsoft Office PowerPoint</Application>
  <PresentationFormat>Экран (4:3)</PresentationFormat>
  <Paragraphs>308</Paragraphs>
  <Slides>43</Slides>
  <Notes>19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Тема Office</vt:lpstr>
      <vt:lpstr>Формула</vt:lpstr>
      <vt:lpstr>Equation</vt:lpstr>
      <vt:lpstr>MathType 6.0 Equation</vt:lpstr>
      <vt:lpstr>  1. Математический базис  с КОК  2. Генерирование простых чисел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решения системы уравнений</vt:lpstr>
      <vt:lpstr>1.3.Цепные дроби</vt:lpstr>
      <vt:lpstr>Пример цепной дроби</vt:lpstr>
      <vt:lpstr>Пример цепной дроби (продолжение)</vt:lpstr>
      <vt:lpstr>Презентация PowerPoint</vt:lpstr>
      <vt:lpstr>Вычисление цепной дроби</vt:lpstr>
      <vt:lpstr>Применение цепных дробей</vt:lpstr>
      <vt:lpstr>Применение цепных дробей (продолжение)</vt:lpstr>
      <vt:lpstr>Презентация PowerPoint</vt:lpstr>
      <vt:lpstr>Презентация PowerPoint</vt:lpstr>
      <vt:lpstr>Презентация PowerPoint</vt:lpstr>
      <vt:lpstr>Нахождение вычетов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 проверка квадратным корнем</vt:lpstr>
      <vt:lpstr>Примеры</vt:lpstr>
      <vt:lpstr>Презентация PowerPoint</vt:lpstr>
      <vt:lpstr>Тест Миллера-Рабина - комбинация теста Ферма и квадратного корня</vt:lpstr>
      <vt:lpstr>Идея алгоритма РМ</vt:lpstr>
      <vt:lpstr>Презентация PowerPoint</vt:lpstr>
      <vt:lpstr>Презентация PowerPoint</vt:lpstr>
      <vt:lpstr>Полиномиальный тест AKS</vt:lpstr>
      <vt:lpstr>Презентация PowerPoint</vt:lpstr>
      <vt:lpstr>Алгоритм AKS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viyak</dc:creator>
  <cp:lastModifiedBy>user</cp:lastModifiedBy>
  <cp:revision>97</cp:revision>
  <dcterms:created xsi:type="dcterms:W3CDTF">2017-08-31T19:47:21Z</dcterms:created>
  <dcterms:modified xsi:type="dcterms:W3CDTF">2021-09-05T20:50:04Z</dcterms:modified>
</cp:coreProperties>
</file>