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2" r:id="rId2"/>
    <p:sldId id="285" r:id="rId3"/>
    <p:sldId id="286" r:id="rId4"/>
    <p:sldId id="264" r:id="rId5"/>
    <p:sldId id="287" r:id="rId6"/>
    <p:sldId id="265" r:id="rId7"/>
    <p:sldId id="288" r:id="rId8"/>
    <p:sldId id="312" r:id="rId9"/>
    <p:sldId id="289" r:id="rId10"/>
    <p:sldId id="290" r:id="rId11"/>
    <p:sldId id="291" r:id="rId12"/>
    <p:sldId id="292" r:id="rId13"/>
    <p:sldId id="293" r:id="rId14"/>
    <p:sldId id="294" r:id="rId15"/>
    <p:sldId id="310"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Екатерина Поленина" initials="ЕП"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FF"/>
    <a:srgbClr val="98EE1A"/>
    <a:srgbClr val="F8C0C0"/>
    <a:srgbClr val="0072BC"/>
    <a:srgbClr val="FFDDDD"/>
    <a:srgbClr val="EB919E"/>
    <a:srgbClr val="C45754"/>
    <a:srgbClr val="E37979"/>
    <a:srgbClr val="E9D4D3"/>
    <a:srgbClr val="F3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Средний стиль 1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Сред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29" autoAdjust="0"/>
    <p:restoredTop sz="93886" autoAdjust="0"/>
  </p:normalViewPr>
  <p:slideViewPr>
    <p:cSldViewPr snapToGrid="0">
      <p:cViewPr varScale="1">
        <p:scale>
          <a:sx n="96" d="100"/>
          <a:sy n="96" d="100"/>
        </p:scale>
        <p:origin x="75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0ACE2-6DC9-4A91-8E3B-F2AD5F65EF55}" type="datetimeFigureOut">
              <a:rPr lang="ru-RU" smtClean="0"/>
              <a:t>23.11.2018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4A000-FAAA-4E29-9ECB-370879F25A88}" type="slidenum">
              <a:rPr lang="ru-RU" smtClean="0"/>
              <a:t>‹#›</a:t>
            </a:fld>
            <a:endParaRPr lang="ru-RU"/>
          </a:p>
        </p:txBody>
      </p:sp>
    </p:spTree>
    <p:extLst>
      <p:ext uri="{BB962C8B-B14F-4D97-AF65-F5344CB8AC3E}">
        <p14:creationId xmlns:p14="http://schemas.microsoft.com/office/powerpoint/2010/main" val="435614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Пока</a:t>
            </a:r>
            <a:r>
              <a:rPr lang="ru-RU" baseline="0" dirty="0"/>
              <a:t> не трогать</a:t>
            </a:r>
            <a:br>
              <a:rPr lang="ru-RU" baseline="0" dirty="0"/>
            </a:br>
            <a:r>
              <a:rPr lang="ru-RU" baseline="0" dirty="0"/>
              <a:t>из индустриального </a:t>
            </a:r>
            <a:r>
              <a:rPr lang="ru-RU" baseline="0" dirty="0" err="1"/>
              <a:t>свитчинга</a:t>
            </a:r>
            <a:r>
              <a:rPr lang="ru-RU" baseline="0" dirty="0"/>
              <a:t> картинку.</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2</a:t>
            </a:fld>
            <a:endParaRPr lang="ru-RU"/>
          </a:p>
        </p:txBody>
      </p:sp>
    </p:spTree>
    <p:extLst>
      <p:ext uri="{BB962C8B-B14F-4D97-AF65-F5344CB8AC3E}">
        <p14:creationId xmlns:p14="http://schemas.microsoft.com/office/powerpoint/2010/main" val="128825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12</a:t>
            </a:fld>
            <a:endParaRPr lang="ru-RU"/>
          </a:p>
        </p:txBody>
      </p:sp>
    </p:spTree>
    <p:extLst>
      <p:ext uri="{BB962C8B-B14F-4D97-AF65-F5344CB8AC3E}">
        <p14:creationId xmlns:p14="http://schemas.microsoft.com/office/powerpoint/2010/main" val="305960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13</a:t>
            </a:fld>
            <a:endParaRPr lang="ru-RU"/>
          </a:p>
        </p:txBody>
      </p:sp>
    </p:spTree>
    <p:extLst>
      <p:ext uri="{BB962C8B-B14F-4D97-AF65-F5344CB8AC3E}">
        <p14:creationId xmlns:p14="http://schemas.microsoft.com/office/powerpoint/2010/main" val="130217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14</a:t>
            </a:fld>
            <a:endParaRPr lang="ru-RU"/>
          </a:p>
        </p:txBody>
      </p:sp>
    </p:spTree>
    <p:extLst>
      <p:ext uri="{BB962C8B-B14F-4D97-AF65-F5344CB8AC3E}">
        <p14:creationId xmlns:p14="http://schemas.microsoft.com/office/powerpoint/2010/main" val="395434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Пока</a:t>
            </a:r>
            <a:r>
              <a:rPr lang="ru-RU" baseline="0" dirty="0"/>
              <a:t> не трогать</a:t>
            </a:r>
            <a:br>
              <a:rPr lang="ru-RU" baseline="0" dirty="0"/>
            </a:br>
            <a:r>
              <a:rPr lang="ru-RU" baseline="0" dirty="0"/>
              <a:t>из индустриального </a:t>
            </a:r>
            <a:r>
              <a:rPr lang="ru-RU" baseline="0" dirty="0" err="1"/>
              <a:t>свитчинга</a:t>
            </a:r>
            <a:r>
              <a:rPr lang="ru-RU" baseline="0" dirty="0"/>
              <a:t> картинку.</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3</a:t>
            </a:fld>
            <a:endParaRPr lang="ru-RU"/>
          </a:p>
        </p:txBody>
      </p:sp>
    </p:spTree>
    <p:extLst>
      <p:ext uri="{BB962C8B-B14F-4D97-AF65-F5344CB8AC3E}">
        <p14:creationId xmlns:p14="http://schemas.microsoft.com/office/powerpoint/2010/main" val="2194778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a:t>
            </a:r>
            <a:r>
              <a:rPr lang="ru-RU" baseline="0" dirty="0"/>
              <a:t> облако с роутерами</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4</a:t>
            </a:fld>
            <a:endParaRPr lang="ru-RU"/>
          </a:p>
        </p:txBody>
      </p:sp>
    </p:spTree>
    <p:extLst>
      <p:ext uri="{BB962C8B-B14F-4D97-AF65-F5344CB8AC3E}">
        <p14:creationId xmlns:p14="http://schemas.microsoft.com/office/powerpoint/2010/main" val="15924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a:t>
            </a:r>
            <a:r>
              <a:rPr lang="ru-RU" baseline="0" dirty="0"/>
              <a:t> облако с роутерами</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5</a:t>
            </a:fld>
            <a:endParaRPr lang="ru-RU"/>
          </a:p>
        </p:txBody>
      </p:sp>
    </p:spTree>
    <p:extLst>
      <p:ext uri="{BB962C8B-B14F-4D97-AF65-F5344CB8AC3E}">
        <p14:creationId xmlns:p14="http://schemas.microsoft.com/office/powerpoint/2010/main" val="4029535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6</a:t>
            </a:fld>
            <a:endParaRPr lang="ru-RU"/>
          </a:p>
        </p:txBody>
      </p:sp>
    </p:spTree>
    <p:extLst>
      <p:ext uri="{BB962C8B-B14F-4D97-AF65-F5344CB8AC3E}">
        <p14:creationId xmlns:p14="http://schemas.microsoft.com/office/powerpoint/2010/main" val="189232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7</a:t>
            </a:fld>
            <a:endParaRPr lang="ru-RU"/>
          </a:p>
        </p:txBody>
      </p:sp>
    </p:spTree>
    <p:extLst>
      <p:ext uri="{BB962C8B-B14F-4D97-AF65-F5344CB8AC3E}">
        <p14:creationId xmlns:p14="http://schemas.microsoft.com/office/powerpoint/2010/main" val="304182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9</a:t>
            </a:fld>
            <a:endParaRPr lang="ru-RU"/>
          </a:p>
        </p:txBody>
      </p:sp>
    </p:spTree>
    <p:extLst>
      <p:ext uri="{BB962C8B-B14F-4D97-AF65-F5344CB8AC3E}">
        <p14:creationId xmlns:p14="http://schemas.microsoft.com/office/powerpoint/2010/main" val="2999047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10</a:t>
            </a:fld>
            <a:endParaRPr lang="ru-RU"/>
          </a:p>
        </p:txBody>
      </p:sp>
    </p:spTree>
    <p:extLst>
      <p:ext uri="{BB962C8B-B14F-4D97-AF65-F5344CB8AC3E}">
        <p14:creationId xmlns:p14="http://schemas.microsoft.com/office/powerpoint/2010/main" val="2081315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11</a:t>
            </a:fld>
            <a:endParaRPr lang="ru-RU"/>
          </a:p>
        </p:txBody>
      </p:sp>
    </p:spTree>
    <p:extLst>
      <p:ext uri="{BB962C8B-B14F-4D97-AF65-F5344CB8AC3E}">
        <p14:creationId xmlns:p14="http://schemas.microsoft.com/office/powerpoint/2010/main" val="351197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8673DA45-A89B-48C1-892E-4D8AB4281520}" type="datetimeFigureOut">
              <a:rPr lang="ru-RU" smtClean="0"/>
              <a:t>23.11.2018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888183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673DA45-A89B-48C1-892E-4D8AB4281520}" type="datetimeFigureOut">
              <a:rPr lang="ru-RU" smtClean="0"/>
              <a:t>23.11.2018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269354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673DA45-A89B-48C1-892E-4D8AB4281520}" type="datetimeFigureOut">
              <a:rPr lang="ru-RU" smtClean="0"/>
              <a:t>23.11.2018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93444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673DA45-A89B-48C1-892E-4D8AB4281520}" type="datetimeFigureOut">
              <a:rPr lang="ru-RU" smtClean="0"/>
              <a:t>23.11.2018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02556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673DA45-A89B-48C1-892E-4D8AB4281520}" type="datetimeFigureOut">
              <a:rPr lang="ru-RU" smtClean="0"/>
              <a:t>23.11.2018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01478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673DA45-A89B-48C1-892E-4D8AB4281520}" type="datetimeFigureOut">
              <a:rPr lang="ru-RU" smtClean="0"/>
              <a:t>23.11.2018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33724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8673DA45-A89B-48C1-892E-4D8AB4281520}" type="datetimeFigureOut">
              <a:rPr lang="ru-RU" smtClean="0"/>
              <a:t>23.11.2018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50696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8673DA45-A89B-48C1-892E-4D8AB4281520}" type="datetimeFigureOut">
              <a:rPr lang="ru-RU" smtClean="0"/>
              <a:t>23.11.2018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92586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673DA45-A89B-48C1-892E-4D8AB4281520}" type="datetimeFigureOut">
              <a:rPr lang="ru-RU" smtClean="0"/>
              <a:t>23.11.2018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34996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673DA45-A89B-48C1-892E-4D8AB4281520}" type="datetimeFigureOut">
              <a:rPr lang="ru-RU" smtClean="0"/>
              <a:t>23.11.2018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404023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673DA45-A89B-48C1-892E-4D8AB4281520}" type="datetimeFigureOut">
              <a:rPr lang="ru-RU" smtClean="0"/>
              <a:t>23.11.2018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8054925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3DA45-A89B-48C1-892E-4D8AB4281520}" type="datetimeFigureOut">
              <a:rPr lang="ru-RU" smtClean="0"/>
              <a:t>23.11.2018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CBABE-34BB-4E83-BE4B-7F7E5DDD427C}" type="slidenum">
              <a:rPr lang="ru-RU" smtClean="0"/>
              <a:t>‹#›</a:t>
            </a:fld>
            <a:endParaRPr lang="ru-RU"/>
          </a:p>
        </p:txBody>
      </p:sp>
      <p:pic>
        <p:nvPicPr>
          <p:cNvPr id="7" name="Рисунок 6"/>
          <p:cNvPicPr>
            <a:picLocks noChangeAspect="1"/>
          </p:cNvPicPr>
          <p:nvPr userDrawn="1"/>
        </p:nvPicPr>
        <p:blipFill rotWithShape="1">
          <a:blip r:embed="rId13">
            <a:extLst>
              <a:ext uri="{28A0092B-C50C-407E-A947-70E740481C1C}">
                <a14:useLocalDpi xmlns:a14="http://schemas.microsoft.com/office/drawing/2010/main" val="0"/>
              </a:ext>
            </a:extLst>
          </a:blip>
          <a:srcRect t="27299" b="58945"/>
          <a:stretch/>
        </p:blipFill>
        <p:spPr>
          <a:xfrm>
            <a:off x="0" y="0"/>
            <a:ext cx="12192000" cy="943428"/>
          </a:xfrm>
          <a:prstGeom prst="rect">
            <a:avLst/>
          </a:prstGeom>
        </p:spPr>
      </p:pic>
      <p:pic>
        <p:nvPicPr>
          <p:cNvPr id="8" name="Рисунок 7"/>
          <p:cNvPicPr>
            <a:picLocks noChangeAspect="1"/>
          </p:cNvPicPr>
          <p:nvPr userDrawn="1"/>
        </p:nvPicPr>
        <p:blipFill rotWithShape="1">
          <a:blip r:embed="rId14"/>
          <a:srcRect t="35617" b="61970"/>
          <a:stretch/>
        </p:blipFill>
        <p:spPr>
          <a:xfrm>
            <a:off x="0" y="798285"/>
            <a:ext cx="12193057" cy="145143"/>
          </a:xfrm>
          <a:prstGeom prst="rect">
            <a:avLst/>
          </a:prstGeom>
          <a:solidFill>
            <a:schemeClr val="bg1"/>
          </a:solidFill>
          <a:effectLst/>
        </p:spPr>
      </p:pic>
    </p:spTree>
    <p:extLst>
      <p:ext uri="{BB962C8B-B14F-4D97-AF65-F5344CB8AC3E}">
        <p14:creationId xmlns:p14="http://schemas.microsoft.com/office/powerpoint/2010/main" val="211878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20.png"/><Relationship Id="rId5" Type="http://schemas.microsoft.com/office/2007/relationships/hdphoto" Target="../media/hdphoto2.wdp"/><Relationship Id="rId6"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1.wdp"/><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7.png"/><Relationship Id="rId8" Type="http://schemas.openxmlformats.org/officeDocument/2006/relationships/image" Target="../media/image6.png"/><Relationship Id="rId9"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Овал 8"/>
          <p:cNvSpPr/>
          <p:nvPr/>
        </p:nvSpPr>
        <p:spPr>
          <a:xfrm>
            <a:off x="725714" y="2482894"/>
            <a:ext cx="10668000" cy="1900424"/>
          </a:xfrm>
          <a:prstGeom prst="ellipse">
            <a:avLst/>
          </a:prstGeom>
          <a:solidFill>
            <a:schemeClr val="accent1">
              <a:alpha val="0"/>
            </a:schemeClr>
          </a:solidFill>
          <a:effectLst>
            <a:glow rad="1358900">
              <a:srgbClr val="49D5F9">
                <a:alpha val="59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p:nvPicPr>
        <p:blipFill rotWithShape="1">
          <a:blip r:embed="rId3"/>
          <a:srcRect t="29102" b="33017"/>
          <a:stretch/>
        </p:blipFill>
        <p:spPr>
          <a:xfrm>
            <a:off x="0" y="2128477"/>
            <a:ext cx="12193057" cy="2356437"/>
          </a:xfrm>
          <a:prstGeom prst="rect">
            <a:avLst/>
          </a:prstGeom>
          <a:solidFill>
            <a:schemeClr val="bg1"/>
          </a:solidFill>
          <a:effectLst/>
        </p:spPr>
      </p:pic>
      <p:sp>
        <p:nvSpPr>
          <p:cNvPr id="11" name="TextBox 10"/>
          <p:cNvSpPr txBox="1"/>
          <p:nvPr/>
        </p:nvSpPr>
        <p:spPr>
          <a:xfrm>
            <a:off x="1137262" y="2264291"/>
            <a:ext cx="10938627" cy="1384995"/>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4200" dirty="0">
                <a:solidFill>
                  <a:schemeClr val="bg1"/>
                </a:solidFill>
                <a:latin typeface="+mj-lt"/>
              </a:rPr>
              <a:t>Установка, настройка и устранение неисправностей</a:t>
            </a:r>
            <a:r>
              <a:rPr lang="en-US" sz="4200" dirty="0">
                <a:solidFill>
                  <a:schemeClr val="bg1"/>
                </a:solidFill>
                <a:latin typeface="+mj-lt"/>
              </a:rPr>
              <a:t> Network Policy Server Role</a:t>
            </a:r>
          </a:p>
        </p:txBody>
      </p:sp>
    </p:spTree>
    <p:extLst>
      <p:ext uri="{BB962C8B-B14F-4D97-AF65-F5344CB8AC3E}">
        <p14:creationId xmlns:p14="http://schemas.microsoft.com/office/powerpoint/2010/main" val="132386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403" y="107894"/>
            <a:ext cx="1169851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Методы аутентификации на основе пароля</a:t>
            </a:r>
          </a:p>
        </p:txBody>
      </p:sp>
      <p:sp>
        <p:nvSpPr>
          <p:cNvPr id="11" name="Content Placeholder 2"/>
          <p:cNvSpPr>
            <a:spLocks noGrp="1"/>
          </p:cNvSpPr>
          <p:nvPr/>
        </p:nvSpPr>
        <p:spPr bwMode="auto">
          <a:xfrm>
            <a:off x="221807" y="1065149"/>
            <a:ext cx="7586510" cy="959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ru-RU" sz="1800" b="1" dirty="0">
                <a:solidFill>
                  <a:srgbClr val="C00000"/>
                </a:solidFill>
                <a:latin typeface="Arial" panose="020B0604020202020204" pitchFamily="34" charset="0"/>
                <a:cs typeface="Arial" panose="020B0604020202020204" pitchFamily="34" charset="0"/>
              </a:rPr>
              <a:t>Способы аутентификации NPS-сервера от наиболее безопасных к наименее безопасным:</a:t>
            </a:r>
          </a:p>
        </p:txBody>
      </p:sp>
      <p:grpSp>
        <p:nvGrpSpPr>
          <p:cNvPr id="2" name="Группа 1"/>
          <p:cNvGrpSpPr/>
          <p:nvPr/>
        </p:nvGrpSpPr>
        <p:grpSpPr>
          <a:xfrm>
            <a:off x="1034993" y="1712843"/>
            <a:ext cx="3133726" cy="4876800"/>
            <a:chOff x="2895599" y="1752600"/>
            <a:chExt cx="3133726" cy="4876800"/>
          </a:xfrm>
        </p:grpSpPr>
        <p:sp>
          <p:nvSpPr>
            <p:cNvPr id="12" name="Rectangle 4"/>
            <p:cNvSpPr/>
            <p:nvPr/>
          </p:nvSpPr>
          <p:spPr bwMode="auto">
            <a:xfrm>
              <a:off x="2895599" y="1752600"/>
              <a:ext cx="3133725" cy="9144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3" name="Rectangle 10"/>
            <p:cNvSpPr/>
            <p:nvPr/>
          </p:nvSpPr>
          <p:spPr bwMode="auto">
            <a:xfrm>
              <a:off x="2895600" y="2743200"/>
              <a:ext cx="3133725" cy="9144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4" name="Rectangle 11"/>
            <p:cNvSpPr/>
            <p:nvPr/>
          </p:nvSpPr>
          <p:spPr bwMode="auto">
            <a:xfrm>
              <a:off x="2895600" y="3733800"/>
              <a:ext cx="3133725" cy="9144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5" name="Rectangle 12"/>
            <p:cNvSpPr/>
            <p:nvPr/>
          </p:nvSpPr>
          <p:spPr bwMode="auto">
            <a:xfrm>
              <a:off x="2895600" y="4724400"/>
              <a:ext cx="3133725" cy="9144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6" name="Rectangle 13"/>
            <p:cNvSpPr/>
            <p:nvPr/>
          </p:nvSpPr>
          <p:spPr bwMode="auto">
            <a:xfrm>
              <a:off x="2895600" y="5715000"/>
              <a:ext cx="3133725" cy="9144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7" name="TextBox 19"/>
            <p:cNvSpPr txBox="1"/>
            <p:nvPr/>
          </p:nvSpPr>
          <p:spPr>
            <a:xfrm>
              <a:off x="3733800" y="2025134"/>
              <a:ext cx="1518364" cy="369332"/>
            </a:xfrm>
            <a:prstGeom prst="rect">
              <a:avLst/>
            </a:prstGeom>
            <a:no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Arial" panose="020B0604020202020204" pitchFamily="34" charset="0"/>
                  <a:cs typeface="Arial" panose="020B0604020202020204" pitchFamily="34" charset="0"/>
                </a:rPr>
                <a:t>MS-CHAPv2</a:t>
              </a:r>
              <a:endParaRPr lang="en-IN" dirty="0">
                <a:solidFill>
                  <a:schemeClr val="bg1"/>
                </a:solidFill>
                <a:latin typeface="Arial" panose="020B0604020202020204" pitchFamily="34" charset="0"/>
                <a:cs typeface="Arial" panose="020B0604020202020204" pitchFamily="34" charset="0"/>
              </a:endParaRPr>
            </a:p>
          </p:txBody>
        </p:sp>
        <p:sp>
          <p:nvSpPr>
            <p:cNvPr id="18" name="TextBox 20"/>
            <p:cNvSpPr txBox="1"/>
            <p:nvPr/>
          </p:nvSpPr>
          <p:spPr>
            <a:xfrm>
              <a:off x="3890894" y="3015734"/>
              <a:ext cx="126188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Arial" panose="020B0604020202020204" pitchFamily="34" charset="0"/>
                  <a:cs typeface="Arial" panose="020B0604020202020204" pitchFamily="34" charset="0"/>
                </a:rPr>
                <a:t>MS-CHAP</a:t>
              </a:r>
              <a:endParaRPr lang="en-IN" dirty="0">
                <a:solidFill>
                  <a:schemeClr val="bg1"/>
                </a:solidFill>
                <a:latin typeface="Arial" panose="020B0604020202020204" pitchFamily="34" charset="0"/>
                <a:cs typeface="Arial" panose="020B0604020202020204" pitchFamily="34" charset="0"/>
              </a:endParaRPr>
            </a:p>
          </p:txBody>
        </p:sp>
        <p:sp>
          <p:nvSpPr>
            <p:cNvPr id="19" name="TextBox 21"/>
            <p:cNvSpPr txBox="1"/>
            <p:nvPr/>
          </p:nvSpPr>
          <p:spPr>
            <a:xfrm>
              <a:off x="4015062" y="4006334"/>
              <a:ext cx="83869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Arial" panose="020B0604020202020204" pitchFamily="34" charset="0"/>
                  <a:cs typeface="Arial" panose="020B0604020202020204" pitchFamily="34" charset="0"/>
                </a:rPr>
                <a:t>CHAP</a:t>
              </a:r>
              <a:endParaRPr lang="en-IN" dirty="0">
                <a:solidFill>
                  <a:schemeClr val="bg1"/>
                </a:solidFill>
                <a:latin typeface="Arial" panose="020B0604020202020204" pitchFamily="34" charset="0"/>
                <a:cs typeface="Arial" panose="020B0604020202020204" pitchFamily="34" charset="0"/>
              </a:endParaRPr>
            </a:p>
          </p:txBody>
        </p:sp>
        <p:sp>
          <p:nvSpPr>
            <p:cNvPr id="20" name="TextBox 22"/>
            <p:cNvSpPr txBox="1"/>
            <p:nvPr/>
          </p:nvSpPr>
          <p:spPr>
            <a:xfrm>
              <a:off x="4086202" y="4996934"/>
              <a:ext cx="64203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Arial" panose="020B0604020202020204" pitchFamily="34" charset="0"/>
                  <a:cs typeface="Arial" panose="020B0604020202020204" pitchFamily="34" charset="0"/>
                </a:rPr>
                <a:t>PAP</a:t>
              </a:r>
              <a:endParaRPr lang="en-IN" dirty="0">
                <a:solidFill>
                  <a:schemeClr val="bg1"/>
                </a:solidFill>
                <a:latin typeface="Arial" panose="020B0604020202020204" pitchFamily="34" charset="0"/>
                <a:cs typeface="Arial" panose="020B0604020202020204" pitchFamily="34" charset="0"/>
              </a:endParaRPr>
            </a:p>
          </p:txBody>
        </p:sp>
        <p:sp>
          <p:nvSpPr>
            <p:cNvPr id="21" name="TextBox 23"/>
            <p:cNvSpPr txBox="1"/>
            <p:nvPr/>
          </p:nvSpPr>
          <p:spPr>
            <a:xfrm>
              <a:off x="3217676" y="5818363"/>
              <a:ext cx="247514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ru-RU" dirty="0">
                  <a:solidFill>
                    <a:schemeClr val="bg1"/>
                  </a:solidFill>
                  <a:latin typeface="Arial" panose="020B0604020202020204" pitchFamily="34" charset="0"/>
                  <a:cs typeface="Arial" panose="020B0604020202020204" pitchFamily="34" charset="0"/>
                </a:rPr>
                <a:t>Доступ без аутентификации</a:t>
              </a:r>
              <a:endParaRPr lang="en-IN" dirty="0">
                <a:solidFill>
                  <a:schemeClr val="bg1"/>
                </a:solidFill>
                <a:latin typeface="Arial" panose="020B0604020202020204" pitchFamily="34" charset="0"/>
                <a:cs typeface="Arial" panose="020B0604020202020204" pitchFamily="34" charset="0"/>
              </a:endParaRPr>
            </a:p>
          </p:txBody>
        </p:sp>
      </p:grpSp>
      <p:pic>
        <p:nvPicPr>
          <p:cNvPr id="24" name="Рисунок 23"/>
          <p:cNvPicPr/>
          <p:nvPr/>
        </p:nvPicPr>
        <p:blipFill>
          <a:blip r:embed="rId3"/>
          <a:stretch>
            <a:fillRect/>
          </a:stretch>
        </p:blipFill>
        <p:spPr>
          <a:xfrm>
            <a:off x="4386852" y="1794387"/>
            <a:ext cx="5329642" cy="2992298"/>
          </a:xfrm>
          <a:prstGeom prst="rect">
            <a:avLst/>
          </a:prstGeom>
        </p:spPr>
      </p:pic>
      <p:pic>
        <p:nvPicPr>
          <p:cNvPr id="23" name="Рисунок 22"/>
          <p:cNvPicPr/>
          <p:nvPr/>
        </p:nvPicPr>
        <p:blipFill>
          <a:blip r:embed="rId4"/>
          <a:stretch>
            <a:fillRect/>
          </a:stretch>
        </p:blipFill>
        <p:spPr>
          <a:xfrm>
            <a:off x="6798578" y="4684643"/>
            <a:ext cx="5185339" cy="2063152"/>
          </a:xfrm>
          <a:prstGeom prst="rect">
            <a:avLst/>
          </a:prstGeom>
        </p:spPr>
      </p:pic>
      <p:sp>
        <p:nvSpPr>
          <p:cNvPr id="26" name="Content Placeholder 2"/>
          <p:cNvSpPr>
            <a:spLocks noGrp="1"/>
          </p:cNvSpPr>
          <p:nvPr/>
        </p:nvSpPr>
        <p:spPr bwMode="auto">
          <a:xfrm>
            <a:off x="4428871" y="5716219"/>
            <a:ext cx="3630130" cy="5727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en-US" sz="1800" b="1" dirty="0">
                <a:solidFill>
                  <a:srgbClr val="C00000"/>
                </a:solidFill>
                <a:latin typeface="Arial" panose="020B0604020202020204" pitchFamily="34" charset="0"/>
                <a:cs typeface="Arial" panose="020B0604020202020204" pitchFamily="34" charset="0"/>
              </a:rPr>
              <a:t>PAP</a:t>
            </a:r>
            <a:endParaRPr lang="ru-RU" sz="1800" b="1" dirty="0">
              <a:solidFill>
                <a:srgbClr val="C00000"/>
              </a:solidFill>
              <a:latin typeface="Arial" panose="020B0604020202020204" pitchFamily="34" charset="0"/>
              <a:cs typeface="Arial" panose="020B0604020202020204" pitchFamily="34" charset="0"/>
            </a:endParaRPr>
          </a:p>
        </p:txBody>
      </p:sp>
      <p:sp>
        <p:nvSpPr>
          <p:cNvPr id="27" name="Content Placeholder 2"/>
          <p:cNvSpPr>
            <a:spLocks noGrp="1"/>
          </p:cNvSpPr>
          <p:nvPr/>
        </p:nvSpPr>
        <p:spPr bwMode="auto">
          <a:xfrm>
            <a:off x="7808317" y="3277404"/>
            <a:ext cx="3630130" cy="5727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en-US" sz="1800" b="1" dirty="0">
                <a:solidFill>
                  <a:srgbClr val="C00000"/>
                </a:solidFill>
                <a:latin typeface="Arial" panose="020B0604020202020204" pitchFamily="34" charset="0"/>
                <a:cs typeface="Arial" panose="020B0604020202020204" pitchFamily="34" charset="0"/>
              </a:rPr>
              <a:t>CHAP</a:t>
            </a:r>
            <a:endParaRPr lang="ru-RU" sz="18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601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5655" y="69707"/>
            <a:ext cx="11698514" cy="615553"/>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400" dirty="0">
                <a:solidFill>
                  <a:schemeClr val="bg1"/>
                </a:solidFill>
                <a:latin typeface="+mj-lt"/>
              </a:rPr>
              <a:t>Использование сертификатом для аутентификации </a:t>
            </a:r>
            <a:endParaRPr lang="en-US" sz="3400" dirty="0">
              <a:solidFill>
                <a:schemeClr val="bg1"/>
              </a:solidFill>
              <a:latin typeface="+mj-lt"/>
            </a:endParaRPr>
          </a:p>
        </p:txBody>
      </p:sp>
      <p:sp>
        <p:nvSpPr>
          <p:cNvPr id="12" name="Content Placeholder 2"/>
          <p:cNvSpPr>
            <a:spLocks noGrp="1"/>
          </p:cNvSpPr>
          <p:nvPr/>
        </p:nvSpPr>
        <p:spPr bwMode="auto">
          <a:xfrm>
            <a:off x="407812" y="1167780"/>
            <a:ext cx="5391749" cy="24455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ru-RU" sz="1600" dirty="0">
                <a:latin typeface="Arial" panose="020B0604020202020204" pitchFamily="34" charset="0"/>
                <a:cs typeface="Arial" panose="020B0604020202020204" pitchFamily="34" charset="0"/>
              </a:rPr>
              <a:t>Использование сертификатов с NPS позволяет:</a:t>
            </a:r>
          </a:p>
          <a:p>
            <a:pPr marL="269875" indent="-269875">
              <a:buFont typeface="Wingdings" panose="05000000000000000000" pitchFamily="2" charset="2"/>
              <a:buChar char="Ø"/>
            </a:pPr>
            <a:r>
              <a:rPr lang="ru-RU" sz="1600" dirty="0">
                <a:latin typeface="Arial" panose="020B0604020202020204" pitchFamily="34" charset="0"/>
                <a:cs typeface="Arial" panose="020B0604020202020204" pitchFamily="34" charset="0"/>
              </a:rPr>
              <a:t>Обеспечить высокий уровень безопасности</a:t>
            </a:r>
          </a:p>
          <a:p>
            <a:pPr marL="269875" indent="-269875">
              <a:buFont typeface="Wingdings" panose="05000000000000000000" pitchFamily="2" charset="2"/>
              <a:buChar char="Ø"/>
            </a:pPr>
            <a:r>
              <a:rPr lang="ru-RU" sz="1600" dirty="0">
                <a:latin typeface="Arial" panose="020B0604020202020204" pitchFamily="34" charset="0"/>
                <a:cs typeface="Arial" panose="020B0604020202020204" pitchFamily="34" charset="0"/>
              </a:rPr>
              <a:t>Устранить необходимость использования менее безопасной аутентификации на основе пароля</a:t>
            </a:r>
          </a:p>
        </p:txBody>
      </p:sp>
      <p:graphicFrame>
        <p:nvGraphicFramePr>
          <p:cNvPr id="14" name="Table 3"/>
          <p:cNvGraphicFramePr>
            <a:graphicFrameLocks noGrp="1"/>
          </p:cNvGraphicFramePr>
          <p:nvPr>
            <p:extLst>
              <p:ext uri="{D42A27DB-BD31-4B8C-83A1-F6EECF244321}">
                <p14:modId xmlns:p14="http://schemas.microsoft.com/office/powerpoint/2010/main" val="3470062966"/>
              </p:ext>
            </p:extLst>
          </p:nvPr>
        </p:nvGraphicFramePr>
        <p:xfrm>
          <a:off x="6504620" y="2090222"/>
          <a:ext cx="5354541" cy="4140473"/>
        </p:xfrm>
        <a:graphic>
          <a:graphicData uri="http://schemas.openxmlformats.org/drawingml/2006/table">
            <a:tbl>
              <a:tblPr firstRow="1" bandRow="1">
                <a:tableStyleId>{93296810-A885-4BE3-A3E7-6D5BEEA58F35}</a:tableStyleId>
              </a:tblPr>
              <a:tblGrid>
                <a:gridCol w="1405568">
                  <a:extLst>
                    <a:ext uri="{9D8B030D-6E8A-4147-A177-3AD203B41FA5}">
                      <a16:colId xmlns:a16="http://schemas.microsoft.com/office/drawing/2014/main" xmlns="" val="20000"/>
                    </a:ext>
                  </a:extLst>
                </a:gridCol>
                <a:gridCol w="3948973">
                  <a:extLst>
                    <a:ext uri="{9D8B030D-6E8A-4147-A177-3AD203B41FA5}">
                      <a16:colId xmlns:a16="http://schemas.microsoft.com/office/drawing/2014/main" xmlns="" val="20001"/>
                    </a:ext>
                  </a:extLst>
                </a:gridCol>
              </a:tblGrid>
              <a:tr h="470820">
                <a:tc>
                  <a:txBody>
                    <a:bodyPr/>
                    <a:lstStyle/>
                    <a:p>
                      <a:pPr algn="ctr"/>
                      <a:r>
                        <a:rPr lang="ru-RU" sz="1400" dirty="0">
                          <a:latin typeface="Arial" panose="020B0604020202020204" pitchFamily="34" charset="0"/>
                          <a:cs typeface="Arial" panose="020B0604020202020204" pitchFamily="34" charset="0"/>
                        </a:rPr>
                        <a:t>Сертификат</a:t>
                      </a:r>
                      <a:endParaRPr lang="en-IN" sz="1400" dirty="0">
                        <a:solidFill>
                          <a:schemeClr val="tx1"/>
                        </a:solidFill>
                        <a:latin typeface="Arial" panose="020B0604020202020204" pitchFamily="34" charset="0"/>
                        <a:ea typeface="Segoe UI" pitchFamily="34" charset="0"/>
                        <a:cs typeface="Arial" panose="020B0604020202020204" pitchFamily="34" charset="0"/>
                      </a:endParaRPr>
                    </a:p>
                  </a:txBody>
                  <a:tcPr anchor="ctr"/>
                </a:tc>
                <a:tc>
                  <a:txBody>
                    <a:bodyPr/>
                    <a:lstStyle/>
                    <a:p>
                      <a:pPr algn="ctr"/>
                      <a:r>
                        <a:rPr lang="ru-RU" sz="1400" dirty="0">
                          <a:latin typeface="Arial" panose="020B0604020202020204" pitchFamily="34" charset="0"/>
                          <a:cs typeface="Arial" panose="020B0604020202020204" pitchFamily="34" charset="0"/>
                        </a:rPr>
                        <a:t>Описание</a:t>
                      </a:r>
                      <a:endParaRPr lang="en-IN" sz="1400" dirty="0">
                        <a:solidFill>
                          <a:schemeClr val="tx1"/>
                        </a:solidFill>
                        <a:latin typeface="Arial" panose="020B0604020202020204" pitchFamily="34" charset="0"/>
                        <a:ea typeface="Segoe UI" pitchFamily="34" charset="0"/>
                        <a:cs typeface="Arial" panose="020B0604020202020204" pitchFamily="34" charset="0"/>
                      </a:endParaRPr>
                    </a:p>
                  </a:txBody>
                  <a:tcPr anchor="ctr"/>
                </a:tc>
                <a:extLst>
                  <a:ext uri="{0D108BD9-81ED-4DB2-BD59-A6C34878D82A}">
                    <a16:rowId xmlns:a16="http://schemas.microsoft.com/office/drawing/2014/main" xmlns="" val="10000"/>
                  </a:ext>
                </a:extLst>
              </a:tr>
              <a:tr h="1072961">
                <a:tc>
                  <a:txBody>
                    <a:bodyPr/>
                    <a:lstStyle/>
                    <a:p>
                      <a:endParaRPr lang="en-IN" sz="1400" dirty="0">
                        <a:latin typeface="Arial" panose="020B0604020202020204" pitchFamily="34" charset="0"/>
                        <a:cs typeface="Arial" panose="020B0604020202020204" pitchFamily="34"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u-RU" sz="1400" dirty="0">
                          <a:latin typeface="Arial" panose="020B0604020202020204" pitchFamily="34" charset="0"/>
                          <a:cs typeface="Arial" panose="020B0604020202020204" pitchFamily="34" charset="0"/>
                        </a:rPr>
                        <a:t>CA-сертификат. Получается от Доверенных корневых центров сертификации из хранилища сертификатов для локальных компьютеров и текущих пользователей.</a:t>
                      </a:r>
                    </a:p>
                  </a:txBody>
                  <a:tcPr/>
                </a:tc>
                <a:extLst>
                  <a:ext uri="{0D108BD9-81ED-4DB2-BD59-A6C34878D82A}">
                    <a16:rowId xmlns:a16="http://schemas.microsoft.com/office/drawing/2014/main" xmlns="" val="10001"/>
                  </a:ext>
                </a:extLst>
              </a:tr>
              <a:tr h="887719">
                <a:tc>
                  <a:txBody>
                    <a:bodyPr/>
                    <a:lstStyle/>
                    <a:p>
                      <a:endParaRPr lang="en-IN" sz="1400">
                        <a:latin typeface="Arial" panose="020B0604020202020204" pitchFamily="34" charset="0"/>
                        <a:cs typeface="Arial" panose="020B0604020202020204" pitchFamily="34"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u-RU" sz="1400" dirty="0">
                          <a:latin typeface="Arial" panose="020B0604020202020204" pitchFamily="34" charset="0"/>
                          <a:cs typeface="Arial" panose="020B0604020202020204" pitchFamily="34" charset="0"/>
                        </a:rPr>
                        <a:t>Сертификат клиентского компьютера. Получается из хранилища сертификатов клиента.</a:t>
                      </a:r>
                      <a:endParaRPr lang="en-GB" sz="1400" dirty="0">
                        <a:latin typeface="Arial" panose="020B0604020202020204" pitchFamily="34" charset="0"/>
                        <a:ea typeface="Segoe UI" pitchFamily="34" charset="0"/>
                        <a:cs typeface="Arial" panose="020B0604020202020204" pitchFamily="34" charset="0"/>
                      </a:endParaRPr>
                    </a:p>
                  </a:txBody>
                  <a:tcPr anchor="ctr"/>
                </a:tc>
                <a:extLst>
                  <a:ext uri="{0D108BD9-81ED-4DB2-BD59-A6C34878D82A}">
                    <a16:rowId xmlns:a16="http://schemas.microsoft.com/office/drawing/2014/main" xmlns="" val="10002"/>
                  </a:ext>
                </a:extLst>
              </a:tr>
              <a:tr h="913824">
                <a:tc>
                  <a:txBody>
                    <a:bodyPr/>
                    <a:lstStyle/>
                    <a:p>
                      <a:endParaRPr lang="en-IN" sz="1400">
                        <a:latin typeface="Arial" panose="020B0604020202020204" pitchFamily="34" charset="0"/>
                        <a:cs typeface="Arial" panose="020B0604020202020204" pitchFamily="34"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u-RU" sz="1400" dirty="0">
                          <a:latin typeface="Arial" panose="020B0604020202020204" pitchFamily="34" charset="0"/>
                          <a:cs typeface="Arial" panose="020B0604020202020204" pitchFamily="34" charset="0"/>
                        </a:rPr>
                        <a:t>Сертификат сервера. Получается из хранилища сертификатов NPS-сервера.</a:t>
                      </a:r>
                      <a:endParaRPr lang="en-GB" sz="1400" dirty="0">
                        <a:latin typeface="Arial" panose="020B0604020202020204" pitchFamily="34" charset="0"/>
                        <a:ea typeface="Segoe UI" pitchFamily="34" charset="0"/>
                        <a:cs typeface="Arial" panose="020B0604020202020204" pitchFamily="34" charset="0"/>
                      </a:endParaRPr>
                    </a:p>
                  </a:txBody>
                  <a:tcPr anchor="ctr"/>
                </a:tc>
                <a:extLst>
                  <a:ext uri="{0D108BD9-81ED-4DB2-BD59-A6C34878D82A}">
                    <a16:rowId xmlns:a16="http://schemas.microsoft.com/office/drawing/2014/main" xmlns="" val="10003"/>
                  </a:ext>
                </a:extLst>
              </a:tr>
              <a:tr h="795149">
                <a:tc>
                  <a:txBody>
                    <a:bodyPr/>
                    <a:lstStyle/>
                    <a:p>
                      <a:endParaRPr lang="en-IN" sz="1400" dirty="0">
                        <a:latin typeface="Arial" panose="020B0604020202020204" pitchFamily="34" charset="0"/>
                        <a:cs typeface="Arial" panose="020B0604020202020204" pitchFamily="34"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u-RU" sz="1400" dirty="0">
                          <a:latin typeface="Arial" panose="020B0604020202020204" pitchFamily="34" charset="0"/>
                          <a:cs typeface="Arial" panose="020B0604020202020204" pitchFamily="34" charset="0"/>
                        </a:rPr>
                        <a:t>Сертификат пользователя. Используется на смарт-карте.</a:t>
                      </a:r>
                      <a:endParaRPr lang="en-GB" sz="14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GB" sz="1400" dirty="0">
                        <a:latin typeface="Arial" panose="020B0604020202020204" pitchFamily="34" charset="0"/>
                        <a:ea typeface="Segoe UI" pitchFamily="34" charset="0"/>
                        <a:cs typeface="Arial" panose="020B0604020202020204" pitchFamily="34" charset="0"/>
                      </a:endParaRPr>
                    </a:p>
                  </a:txBody>
                  <a:tcPr anchor="ctr"/>
                </a:tc>
                <a:extLst>
                  <a:ext uri="{0D108BD9-81ED-4DB2-BD59-A6C34878D82A}">
                    <a16:rowId xmlns:a16="http://schemas.microsoft.com/office/drawing/2014/main" xmlns="" val="10004"/>
                  </a:ext>
                </a:extLst>
              </a:tr>
            </a:tbl>
          </a:graphicData>
        </a:graphic>
      </p:graphicFrame>
      <p:sp>
        <p:nvSpPr>
          <p:cNvPr id="15" name="Content Placeholder 2"/>
          <p:cNvSpPr>
            <a:spLocks noGrp="1"/>
          </p:cNvSpPr>
          <p:nvPr/>
        </p:nvSpPr>
        <p:spPr bwMode="auto">
          <a:xfrm>
            <a:off x="6001575" y="1344700"/>
            <a:ext cx="6085333" cy="655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gn="ctr">
              <a:buNone/>
            </a:pPr>
            <a:r>
              <a:rPr lang="ru-RU" sz="1600" dirty="0">
                <a:latin typeface="Arial" panose="020B0604020202020204" pitchFamily="34" charset="0"/>
                <a:cs typeface="Arial" panose="020B0604020202020204" pitchFamily="34" charset="0"/>
              </a:rPr>
              <a:t>Вам необходимы следующие сертификаты для аутентификации на основе сертификатов в NPS:</a:t>
            </a:r>
            <a:endParaRPr lang="en-GB" sz="1600" dirty="0">
              <a:latin typeface="Arial" panose="020B0604020202020204" pitchFamily="34" charset="0"/>
              <a:cs typeface="Arial" panose="020B0604020202020204" pitchFamily="34" charset="0"/>
            </a:endParaRPr>
          </a:p>
        </p:txBody>
      </p:sp>
      <p:pic>
        <p:nvPicPr>
          <p:cNvPr id="31" name="Рисунок 30"/>
          <p:cNvPicPr/>
          <p:nvPr/>
        </p:nvPicPr>
        <p:blipFill>
          <a:blip r:embed="rId3"/>
          <a:stretch>
            <a:fillRect/>
          </a:stretch>
        </p:blipFill>
        <p:spPr>
          <a:xfrm>
            <a:off x="39102" y="2592799"/>
            <a:ext cx="6445166" cy="3534901"/>
          </a:xfrm>
          <a:prstGeom prst="rect">
            <a:avLst/>
          </a:prstGeom>
        </p:spPr>
      </p:pic>
      <p:grpSp>
        <p:nvGrpSpPr>
          <p:cNvPr id="6" name="Группа 5"/>
          <p:cNvGrpSpPr/>
          <p:nvPr/>
        </p:nvGrpSpPr>
        <p:grpSpPr>
          <a:xfrm>
            <a:off x="6617810" y="2608803"/>
            <a:ext cx="985870" cy="770694"/>
            <a:chOff x="12518260" y="5334404"/>
            <a:chExt cx="1162237" cy="933737"/>
          </a:xfrm>
        </p:grpSpPr>
        <p:pic>
          <p:nvPicPr>
            <p:cNvPr id="5122" name="Picture 2" descr="&amp;Kcy;&amp;acy;&amp;rcy;&amp;tcy;&amp;icy;&amp;ncy;&amp;kcy;&amp;icy; &amp;pcy;&amp;ocy; &amp;zcy;&amp;acy;&amp;pcy;&amp;rcy;&amp;ocy;&amp;scy;&amp;ucy; &amp;scy;&amp;iecy;&amp;rcy;&amp;tcy;&amp;icy;&amp;fcy;&amp;icy;&amp;kcy;&amp;acy;&amp;tc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41783" y="5334404"/>
              <a:ext cx="1038714" cy="792034"/>
            </a:xfrm>
            <a:prstGeom prst="rect">
              <a:avLst/>
            </a:prstGeom>
            <a:noFill/>
            <a:extLst>
              <a:ext uri="{909E8E84-426E-40DD-AFC4-6F175D3DCCD1}">
                <a14:hiddenFill xmlns:a14="http://schemas.microsoft.com/office/drawing/2010/main">
                  <a:solidFill>
                    <a:srgbClr val="FFFFFF"/>
                  </a:solidFill>
                </a14:hiddenFill>
              </a:ext>
            </a:extLst>
          </p:spPr>
        </p:pic>
        <p:sp>
          <p:nvSpPr>
            <p:cNvPr id="4" name="Равнобедренный треугольник 3"/>
            <p:cNvSpPr/>
            <p:nvPr/>
          </p:nvSpPr>
          <p:spPr>
            <a:xfrm>
              <a:off x="12518260" y="5463022"/>
              <a:ext cx="863785" cy="80511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ru-RU"/>
            </a:p>
          </p:txBody>
        </p:sp>
        <p:pic>
          <p:nvPicPr>
            <p:cNvPr id="33" name="Рисунок 32"/>
            <p:cNvPicPr>
              <a:picLocks noChangeAspect="1"/>
            </p:cNvPicPr>
            <p:nvPr/>
          </p:nvPicPr>
          <p:blipFill rotWithShape="1">
            <a:blip r:embed="rId5" cstate="print">
              <a:extLst>
                <a:ext uri="{28A0092B-C50C-407E-A947-70E740481C1C}">
                  <a14:useLocalDpi xmlns:a14="http://schemas.microsoft.com/office/drawing/2010/main" val="0"/>
                </a:ext>
              </a:extLst>
            </a:blip>
            <a:srcRect l="2971" t="16799" r="45024" b="46451"/>
            <a:stretch/>
          </p:blipFill>
          <p:spPr>
            <a:xfrm>
              <a:off x="12641783" y="5718953"/>
              <a:ext cx="502108" cy="549188"/>
            </a:xfrm>
            <a:prstGeom prst="rect">
              <a:avLst/>
            </a:prstGeom>
          </p:spPr>
        </p:pic>
      </p:grpSp>
      <p:grpSp>
        <p:nvGrpSpPr>
          <p:cNvPr id="36" name="Группа 35"/>
          <p:cNvGrpSpPr/>
          <p:nvPr/>
        </p:nvGrpSpPr>
        <p:grpSpPr>
          <a:xfrm>
            <a:off x="6687605" y="3706516"/>
            <a:ext cx="921796" cy="801637"/>
            <a:chOff x="12593796" y="5334404"/>
            <a:chExt cx="1086701" cy="971226"/>
          </a:xfrm>
        </p:grpSpPr>
        <p:pic>
          <p:nvPicPr>
            <p:cNvPr id="37" name="Picture 2" descr="&amp;Kcy;&amp;acy;&amp;rcy;&amp;tcy;&amp;icy;&amp;ncy;&amp;kcy;&amp;icy; &amp;pcy;&amp;ocy; &amp;zcy;&amp;acy;&amp;pcy;&amp;rcy;&amp;ocy;&amp;scy;&amp;ucy; &amp;scy;&amp;iecy;&amp;rcy;&amp;tcy;&amp;icy;&amp;fcy;&amp;icy;&amp;kcy;&amp;acy;&amp;tc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41783" y="5334404"/>
              <a:ext cx="1038714" cy="792034"/>
            </a:xfrm>
            <a:prstGeom prst="rect">
              <a:avLst/>
            </a:prstGeom>
            <a:noFill/>
            <a:extLst>
              <a:ext uri="{909E8E84-426E-40DD-AFC4-6F175D3DCCD1}">
                <a14:hiddenFill xmlns:a14="http://schemas.microsoft.com/office/drawing/2010/main">
                  <a:solidFill>
                    <a:srgbClr val="FFFFFF"/>
                  </a:solidFill>
                </a14:hiddenFill>
              </a:ext>
            </a:extLst>
          </p:spPr>
        </p:pic>
        <p:pic>
          <p:nvPicPr>
            <p:cNvPr id="39" name="Рисунок 38"/>
            <p:cNvPicPr>
              <a:picLocks noChangeAspect="1"/>
            </p:cNvPicPr>
            <p:nvPr/>
          </p:nvPicPr>
          <p:blipFill rotWithShape="1">
            <a:blip r:embed="rId5" cstate="print">
              <a:extLst>
                <a:ext uri="{28A0092B-C50C-407E-A947-70E740481C1C}">
                  <a14:useLocalDpi xmlns:a14="http://schemas.microsoft.com/office/drawing/2010/main" val="0"/>
                </a:ext>
              </a:extLst>
            </a:blip>
            <a:srcRect l="2971" t="16799" r="45024" b="46451"/>
            <a:stretch/>
          </p:blipFill>
          <p:spPr>
            <a:xfrm>
              <a:off x="12593796" y="5566614"/>
              <a:ext cx="675664" cy="739016"/>
            </a:xfrm>
            <a:prstGeom prst="rect">
              <a:avLst/>
            </a:prstGeom>
          </p:spPr>
        </p:pic>
      </p:grpSp>
      <p:grpSp>
        <p:nvGrpSpPr>
          <p:cNvPr id="7" name="Группа 6"/>
          <p:cNvGrpSpPr/>
          <p:nvPr/>
        </p:nvGrpSpPr>
        <p:grpSpPr>
          <a:xfrm>
            <a:off x="6705209" y="4578142"/>
            <a:ext cx="973916" cy="780927"/>
            <a:chOff x="6394516" y="4652797"/>
            <a:chExt cx="973916" cy="780927"/>
          </a:xfrm>
        </p:grpSpPr>
        <p:pic>
          <p:nvPicPr>
            <p:cNvPr id="42" name="Picture 2" descr="&amp;Kcy;&amp;acy;&amp;rcy;&amp;tcy;&amp;icy;&amp;ncy;&amp;kcy;&amp;icy; &amp;pcy;&amp;ocy; &amp;zcy;&amp;acy;&amp;pcy;&amp;rcy;&amp;ocy;&amp;scy;&amp;ucy; &amp;scy;&amp;iecy;&amp;rcy;&amp;tcy;&amp;icy;&amp;fcy;&amp;icy;&amp;kcy;&amp;acy;&amp;tc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7341" y="4652797"/>
              <a:ext cx="881091" cy="65373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File-Application_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94516" y="4800700"/>
              <a:ext cx="330079" cy="63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Группа 33"/>
          <p:cNvGrpSpPr/>
          <p:nvPr/>
        </p:nvGrpSpPr>
        <p:grpSpPr>
          <a:xfrm>
            <a:off x="6814228" y="5494114"/>
            <a:ext cx="881091" cy="689089"/>
            <a:chOff x="6651463" y="5703018"/>
            <a:chExt cx="881091" cy="689089"/>
          </a:xfrm>
        </p:grpSpPr>
        <p:pic>
          <p:nvPicPr>
            <p:cNvPr id="46" name="Picture 2" descr="&amp;Kcy;&amp;acy;&amp;rcy;&amp;tcy;&amp;icy;&amp;ncy;&amp;kcy;&amp;icy; &amp;pcy;&amp;ocy; &amp;zcy;&amp;acy;&amp;pcy;&amp;rcy;&amp;ocy;&amp;scy;&amp;ucy; &amp;scy;&amp;iecy;&amp;rcy;&amp;tcy;&amp;icy;&amp;fcy;&amp;icy;&amp;kcy;&amp;acy;&amp;tc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1463" y="5703018"/>
              <a:ext cx="881091" cy="65373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mp;Kcy;&amp;acy;&amp;rcy;&amp;tcy;&amp;icy;&amp;ncy;&amp;kcy;&amp;icy; &amp;pcy;&amp;ocy; &amp;zcy;&amp;acy;&amp;pcy;&amp;rcy;&amp;ocy;&amp;scy;&amp;ucy; use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1463" y="5817857"/>
              <a:ext cx="574250" cy="574250"/>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Прямоугольник 43"/>
          <p:cNvSpPr/>
          <p:nvPr/>
        </p:nvSpPr>
        <p:spPr>
          <a:xfrm>
            <a:off x="-1118483" y="5749734"/>
            <a:ext cx="6096000" cy="923330"/>
          </a:xfrm>
          <a:prstGeom prst="rect">
            <a:avLst/>
          </a:prstGeom>
        </p:spPr>
        <p:txBody>
          <a:bodyPr>
            <a:spAutoFit/>
          </a:bodyPr>
          <a:lstStyle/>
          <a:p>
            <a:r>
              <a:rPr lang="ru-RU" dirty="0"/>
              <a:t/>
            </a:r>
            <a:br>
              <a:rPr lang="ru-RU" dirty="0"/>
            </a:br>
            <a:r>
              <a:rPr lang="ru-RU" dirty="0"/>
              <a:t/>
            </a:r>
            <a:br>
              <a:rPr lang="ru-RU" dirty="0"/>
            </a:br>
            <a:endParaRPr lang="ru-RU" dirty="0"/>
          </a:p>
        </p:txBody>
      </p:sp>
    </p:spTree>
    <p:extLst>
      <p:ext uri="{BB962C8B-B14F-4D97-AF65-F5344CB8AC3E}">
        <p14:creationId xmlns:p14="http://schemas.microsoft.com/office/powerpoint/2010/main" val="193506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9964" y="91932"/>
            <a:ext cx="11698514" cy="584775"/>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200" dirty="0">
                <a:solidFill>
                  <a:schemeClr val="bg1"/>
                </a:solidFill>
                <a:latin typeface="+mj-lt"/>
              </a:rPr>
              <a:t>Внедрение сертификатов для PEAP и EAP</a:t>
            </a:r>
          </a:p>
        </p:txBody>
      </p:sp>
      <p:sp>
        <p:nvSpPr>
          <p:cNvPr id="7" name="Content Placeholder 2"/>
          <p:cNvSpPr>
            <a:spLocks noGrp="1"/>
          </p:cNvSpPr>
          <p:nvPr/>
        </p:nvSpPr>
        <p:spPr bwMode="auto">
          <a:xfrm>
            <a:off x="457184" y="1548025"/>
            <a:ext cx="5460226" cy="46932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69875" indent="-269875">
              <a:buFont typeface="Wingdings" panose="05000000000000000000" pitchFamily="2" charset="2"/>
              <a:buChar char="Ø"/>
            </a:pPr>
            <a:r>
              <a:rPr lang="ru-RU" sz="1600" dirty="0">
                <a:latin typeface="Arial" panose="020B0604020202020204" pitchFamily="34" charset="0"/>
                <a:cs typeface="Arial" panose="020B0604020202020204" pitchFamily="34" charset="0"/>
              </a:rPr>
              <a:t>Для компьютеров домена и учетных записей пользователей, используйте функцию групповой политик «автоматическая регистрация» </a:t>
            </a:r>
          </a:p>
          <a:p>
            <a:pPr marL="269875" indent="-269875">
              <a:buFont typeface="Wingdings" panose="05000000000000000000" pitchFamily="2" charset="2"/>
              <a:buChar char="Ø"/>
            </a:pPr>
            <a:r>
              <a:rPr lang="ru-RU" sz="1600" dirty="0">
                <a:latin typeface="Arial" panose="020B0604020202020204" pitchFamily="34" charset="0"/>
                <a:cs typeface="Arial" panose="020B0604020202020204" pitchFamily="34" charset="0"/>
              </a:rPr>
              <a:t>Для регистрации устройств, не являющихся участниками домена, требуется запрос от администратора на сертификат пользователя или компьютера с помощью инструмента CA </a:t>
            </a:r>
            <a:r>
              <a:rPr lang="ru-RU" sz="1600" dirty="0" err="1">
                <a:latin typeface="Arial" panose="020B0604020202020204" pitchFamily="34" charset="0"/>
                <a:cs typeface="Arial" panose="020B0604020202020204" pitchFamily="34" charset="0"/>
              </a:rPr>
              <a:t>Web</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Enrollment</a:t>
            </a:r>
            <a:endParaRPr lang="ru-RU" sz="1600" dirty="0">
              <a:latin typeface="Arial" panose="020B0604020202020204" pitchFamily="34" charset="0"/>
              <a:cs typeface="Arial" panose="020B0604020202020204" pitchFamily="34" charset="0"/>
            </a:endParaRPr>
          </a:p>
          <a:p>
            <a:pPr marL="269875" indent="-269875">
              <a:buFont typeface="Wingdings" panose="05000000000000000000" pitchFamily="2" charset="2"/>
              <a:buChar char="Ø"/>
            </a:pPr>
            <a:r>
              <a:rPr lang="ru-RU" sz="1600" dirty="0">
                <a:latin typeface="Arial" panose="020B0604020202020204" pitchFamily="34" charset="0"/>
                <a:cs typeface="Arial" panose="020B0604020202020204" pitchFamily="34" charset="0"/>
              </a:rPr>
              <a:t>Администратор должен сохранить сертификат компьютера или пользователя на съемном носителе, и вручную установить сертификат на не доменном компьютере.</a:t>
            </a:r>
          </a:p>
          <a:p>
            <a:pPr marL="269875" indent="-269875">
              <a:buFont typeface="Wingdings" panose="05000000000000000000" pitchFamily="2" charset="2"/>
              <a:buChar char="Ø"/>
            </a:pPr>
            <a:r>
              <a:rPr lang="ru-RU" sz="1600" dirty="0">
                <a:latin typeface="Arial" panose="020B0604020202020204" pitchFamily="34" charset="0"/>
                <a:cs typeface="Arial" panose="020B0604020202020204" pitchFamily="34" charset="0"/>
              </a:rPr>
              <a:t>Администратор может распространять сертификаты пользователей, используя смарт-карту</a:t>
            </a:r>
          </a:p>
        </p:txBody>
      </p:sp>
      <p:grpSp>
        <p:nvGrpSpPr>
          <p:cNvPr id="8" name="Группа 7"/>
          <p:cNvGrpSpPr/>
          <p:nvPr/>
        </p:nvGrpSpPr>
        <p:grpSpPr>
          <a:xfrm>
            <a:off x="6078952" y="1096803"/>
            <a:ext cx="5873637" cy="5358644"/>
            <a:chOff x="316975" y="349656"/>
            <a:chExt cx="6439592" cy="6195366"/>
          </a:xfrm>
        </p:grpSpPr>
        <p:sp>
          <p:nvSpPr>
            <p:cNvPr id="9" name="Прямоугольник 8"/>
            <p:cNvSpPr/>
            <p:nvPr/>
          </p:nvSpPr>
          <p:spPr>
            <a:xfrm>
              <a:off x="1005629" y="5610930"/>
              <a:ext cx="5132438" cy="5115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cxnSp>
          <p:nvCxnSpPr>
            <p:cNvPr id="10" name="Прямая соединительная линия 9"/>
            <p:cNvCxnSpPr/>
            <p:nvPr/>
          </p:nvCxnSpPr>
          <p:spPr>
            <a:xfrm flipH="1">
              <a:off x="3588478" y="1158579"/>
              <a:ext cx="8223" cy="5138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6238846" y="1158579"/>
              <a:ext cx="0" cy="49593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871591" y="1158579"/>
              <a:ext cx="0" cy="49593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991213" y="992581"/>
              <a:ext cx="5247633" cy="7904"/>
            </a:xfrm>
            <a:prstGeom prst="line">
              <a:avLst/>
            </a:prstGeom>
            <a:ln w="28575"/>
          </p:spPr>
          <p:style>
            <a:lnRef idx="3">
              <a:schemeClr val="dk1"/>
            </a:lnRef>
            <a:fillRef idx="0">
              <a:schemeClr val="dk1"/>
            </a:fillRef>
            <a:effectRef idx="2">
              <a:schemeClr val="dk1"/>
            </a:effectRef>
            <a:fontRef idx="minor">
              <a:schemeClr val="tx1"/>
            </a:fontRef>
          </p:style>
        </p:cxnSp>
        <p:pic>
          <p:nvPicPr>
            <p:cNvPr id="15" name="Picture 39" descr="Secure_CatalystSwitch_Cisco"/>
            <p:cNvPicPr>
              <a:picLocks noChangeAspect="1" noChangeArrowheads="1"/>
            </p:cNvPicPr>
            <p:nvPr/>
          </p:nvPicPr>
          <p:blipFill>
            <a:blip r:embed="rId3" cstate="print"/>
            <a:srcRect/>
            <a:stretch>
              <a:fillRect/>
            </a:stretch>
          </p:blipFill>
          <p:spPr bwMode="auto">
            <a:xfrm>
              <a:off x="3053473" y="358313"/>
              <a:ext cx="1086456" cy="1268536"/>
            </a:xfrm>
            <a:prstGeom prst="rect">
              <a:avLst/>
            </a:prstGeom>
            <a:noFill/>
            <a:scene3d>
              <a:camera prst="isometricOffAxis1Right"/>
              <a:lightRig rig="threePt" dir="t"/>
            </a:scene3d>
          </p:spPr>
        </p:pic>
        <p:pic>
          <p:nvPicPr>
            <p:cNvPr id="16" name="Picture 4" descr="Laptop"/>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Effect>
                        <a14:colorTemperature colorTemp="11200"/>
                      </a14:imgEffect>
                    </a14:imgLayer>
                  </a14:imgProps>
                </a:ext>
              </a:extLst>
            </a:blip>
            <a:srcRect/>
            <a:stretch>
              <a:fillRect/>
            </a:stretch>
          </p:blipFill>
          <p:spPr bwMode="auto">
            <a:xfrm rot="316029">
              <a:off x="316975" y="349656"/>
              <a:ext cx="1109233" cy="1043355"/>
            </a:xfrm>
            <a:prstGeom prst="rect">
              <a:avLst/>
            </a:prstGeom>
            <a:noFill/>
          </p:spPr>
        </p:pic>
        <p:pic>
          <p:nvPicPr>
            <p:cNvPr id="17" name="Picture 2" descr="ISE.png"/>
            <p:cNvPicPr>
              <a:picLocks noChangeAspect="1"/>
            </p:cNvPicPr>
            <p:nvPr/>
          </p:nvPicPr>
          <p:blipFill>
            <a:blip r:embed="rId6" cstate="print"/>
            <a:srcRect t="620" b="5891"/>
            <a:stretch>
              <a:fillRect/>
            </a:stretch>
          </p:blipFill>
          <p:spPr>
            <a:xfrm>
              <a:off x="5721126" y="374121"/>
              <a:ext cx="1035441" cy="1252728"/>
            </a:xfrm>
            <a:prstGeom prst="rect">
              <a:avLst/>
            </a:prstGeom>
          </p:spPr>
        </p:pic>
        <p:cxnSp>
          <p:nvCxnSpPr>
            <p:cNvPr id="18" name="Прямая со стрелкой 17"/>
            <p:cNvCxnSpPr/>
            <p:nvPr/>
          </p:nvCxnSpPr>
          <p:spPr>
            <a:xfrm>
              <a:off x="1094580" y="1754927"/>
              <a:ext cx="223431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a:off x="1102744" y="2137915"/>
              <a:ext cx="2234317" cy="0"/>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1135663" y="2527529"/>
              <a:ext cx="223431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1123948" y="2898588"/>
              <a:ext cx="2234317" cy="0"/>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p:nvPr/>
          </p:nvCxnSpPr>
          <p:spPr>
            <a:xfrm>
              <a:off x="1149392" y="4628646"/>
              <a:ext cx="223431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a:off x="1130688" y="5122120"/>
              <a:ext cx="2219527" cy="0"/>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255959" y="1429700"/>
              <a:ext cx="1796994" cy="32025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EAPOL Start</a:t>
              </a:r>
              <a:endParaRPr lang="ru-RU" sz="1200" dirty="0">
                <a:latin typeface="Arial" panose="020B0604020202020204" pitchFamily="34" charset="0"/>
                <a:cs typeface="Arial" panose="020B0604020202020204" pitchFamily="34" charset="0"/>
              </a:endParaRPr>
            </a:p>
          </p:txBody>
        </p:sp>
        <p:sp>
          <p:nvSpPr>
            <p:cNvPr id="25" name="TextBox 24"/>
            <p:cNvSpPr txBox="1"/>
            <p:nvPr/>
          </p:nvSpPr>
          <p:spPr>
            <a:xfrm>
              <a:off x="935103" y="1839867"/>
              <a:ext cx="2582849" cy="32025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EAP Request/Identity</a:t>
              </a:r>
              <a:endParaRPr lang="ru-RU" sz="1200" dirty="0">
                <a:latin typeface="Arial" panose="020B0604020202020204" pitchFamily="34" charset="0"/>
                <a:cs typeface="Arial" panose="020B0604020202020204" pitchFamily="34" charset="0"/>
              </a:endParaRPr>
            </a:p>
          </p:txBody>
        </p:sp>
        <p:sp>
          <p:nvSpPr>
            <p:cNvPr id="26" name="TextBox 25"/>
            <p:cNvSpPr txBox="1"/>
            <p:nvPr/>
          </p:nvSpPr>
          <p:spPr>
            <a:xfrm>
              <a:off x="955645" y="2236487"/>
              <a:ext cx="2582849" cy="32025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EAP Response/Identity</a:t>
              </a:r>
              <a:endParaRPr lang="ru-RU" sz="1200" dirty="0">
                <a:latin typeface="Arial" panose="020B0604020202020204" pitchFamily="34" charset="0"/>
                <a:cs typeface="Arial" panose="020B0604020202020204" pitchFamily="34" charset="0"/>
              </a:endParaRPr>
            </a:p>
          </p:txBody>
        </p:sp>
        <p:sp>
          <p:nvSpPr>
            <p:cNvPr id="27" name="TextBox 26"/>
            <p:cNvSpPr txBox="1"/>
            <p:nvPr/>
          </p:nvSpPr>
          <p:spPr>
            <a:xfrm>
              <a:off x="972370" y="2602739"/>
              <a:ext cx="2582849" cy="32025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EAP Request/TLS Start</a:t>
              </a:r>
              <a:endParaRPr lang="ru-RU" sz="1200" dirty="0">
                <a:latin typeface="Arial" panose="020B0604020202020204" pitchFamily="34" charset="0"/>
                <a:cs typeface="Arial" panose="020B0604020202020204" pitchFamily="34" charset="0"/>
              </a:endParaRPr>
            </a:p>
          </p:txBody>
        </p:sp>
        <p:cxnSp>
          <p:nvCxnSpPr>
            <p:cNvPr id="28" name="Прямая со стрелкой 27"/>
            <p:cNvCxnSpPr/>
            <p:nvPr/>
          </p:nvCxnSpPr>
          <p:spPr>
            <a:xfrm>
              <a:off x="3826705" y="2519250"/>
              <a:ext cx="223431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p:nvPr/>
          </p:nvCxnSpPr>
          <p:spPr>
            <a:xfrm>
              <a:off x="3814990" y="2890309"/>
              <a:ext cx="2234317" cy="0"/>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3840434" y="4620367"/>
              <a:ext cx="223431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p:nvPr/>
          </p:nvCxnSpPr>
          <p:spPr>
            <a:xfrm>
              <a:off x="3804238" y="5122120"/>
              <a:ext cx="2219527" cy="0"/>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21929" y="2228198"/>
              <a:ext cx="2582849" cy="32025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EAP Response/Identity</a:t>
              </a:r>
              <a:endParaRPr lang="ru-RU" sz="1200" dirty="0">
                <a:latin typeface="Arial" panose="020B0604020202020204" pitchFamily="34" charset="0"/>
                <a:cs typeface="Arial" panose="020B0604020202020204" pitchFamily="34" charset="0"/>
              </a:endParaRPr>
            </a:p>
          </p:txBody>
        </p:sp>
        <p:sp>
          <p:nvSpPr>
            <p:cNvPr id="33" name="TextBox 32"/>
            <p:cNvSpPr txBox="1"/>
            <p:nvPr/>
          </p:nvSpPr>
          <p:spPr>
            <a:xfrm>
              <a:off x="1408359" y="675653"/>
              <a:ext cx="1796994" cy="32025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EAPOL</a:t>
              </a:r>
              <a:endParaRPr lang="ru-RU" sz="1200" dirty="0">
                <a:latin typeface="Arial" panose="020B0604020202020204" pitchFamily="34" charset="0"/>
                <a:cs typeface="Arial" panose="020B0604020202020204" pitchFamily="34" charset="0"/>
              </a:endParaRPr>
            </a:p>
          </p:txBody>
        </p:sp>
        <p:sp>
          <p:nvSpPr>
            <p:cNvPr id="34" name="TextBox 33"/>
            <p:cNvSpPr txBox="1"/>
            <p:nvPr/>
          </p:nvSpPr>
          <p:spPr>
            <a:xfrm>
              <a:off x="4007409" y="667738"/>
              <a:ext cx="1796994" cy="32025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RADIUS</a:t>
              </a:r>
              <a:endParaRPr lang="ru-RU" sz="1200" dirty="0">
                <a:latin typeface="Arial" panose="020B0604020202020204" pitchFamily="34" charset="0"/>
                <a:cs typeface="Arial" panose="020B0604020202020204" pitchFamily="34" charset="0"/>
              </a:endParaRPr>
            </a:p>
          </p:txBody>
        </p:sp>
        <p:sp>
          <p:nvSpPr>
            <p:cNvPr id="35" name="TextBox 34"/>
            <p:cNvSpPr txBox="1"/>
            <p:nvPr/>
          </p:nvSpPr>
          <p:spPr>
            <a:xfrm>
              <a:off x="3555218" y="2572032"/>
              <a:ext cx="2582849" cy="32025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EAP Request/TLS Start</a:t>
              </a:r>
              <a:endParaRPr lang="ru-RU" sz="1200" dirty="0">
                <a:latin typeface="Arial" panose="020B0604020202020204" pitchFamily="34" charset="0"/>
                <a:cs typeface="Arial" panose="020B0604020202020204" pitchFamily="34" charset="0"/>
              </a:endParaRPr>
            </a:p>
          </p:txBody>
        </p:sp>
        <p:sp>
          <p:nvSpPr>
            <p:cNvPr id="36" name="TextBox 35"/>
            <p:cNvSpPr txBox="1"/>
            <p:nvPr/>
          </p:nvSpPr>
          <p:spPr>
            <a:xfrm>
              <a:off x="834884" y="2969646"/>
              <a:ext cx="2773433" cy="32025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EAP Response/TLS Client Hello</a:t>
              </a:r>
              <a:endParaRPr lang="ru-RU" sz="1200" dirty="0">
                <a:latin typeface="Arial" panose="020B0604020202020204" pitchFamily="34" charset="0"/>
                <a:cs typeface="Arial" panose="020B0604020202020204" pitchFamily="34" charset="0"/>
              </a:endParaRPr>
            </a:p>
          </p:txBody>
        </p:sp>
        <p:cxnSp>
          <p:nvCxnSpPr>
            <p:cNvPr id="37" name="Прямая со стрелкой 36"/>
            <p:cNvCxnSpPr/>
            <p:nvPr/>
          </p:nvCxnSpPr>
          <p:spPr>
            <a:xfrm>
              <a:off x="1123948" y="3365627"/>
              <a:ext cx="223431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p:nvPr/>
          </p:nvCxnSpPr>
          <p:spPr>
            <a:xfrm>
              <a:off x="3814990" y="3357348"/>
              <a:ext cx="223431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16897" y="2978047"/>
              <a:ext cx="2788491" cy="32025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EAP Response/TLS Client Hello</a:t>
              </a:r>
              <a:endParaRPr lang="ru-RU" sz="1200" dirty="0">
                <a:latin typeface="Arial" panose="020B0604020202020204" pitchFamily="34" charset="0"/>
                <a:cs typeface="Arial" panose="020B0604020202020204" pitchFamily="34" charset="0"/>
              </a:endParaRPr>
            </a:p>
          </p:txBody>
        </p:sp>
        <p:cxnSp>
          <p:nvCxnSpPr>
            <p:cNvPr id="40" name="Прямая со стрелкой 39"/>
            <p:cNvCxnSpPr/>
            <p:nvPr/>
          </p:nvCxnSpPr>
          <p:spPr>
            <a:xfrm>
              <a:off x="1164182" y="4017633"/>
              <a:ext cx="2219527" cy="0"/>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a:off x="3855224" y="4001403"/>
              <a:ext cx="2219527" cy="0"/>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05660" y="3409119"/>
              <a:ext cx="5266646" cy="533751"/>
            </a:xfrm>
            <a:prstGeom prst="rect">
              <a:avLst/>
            </a:prstGeom>
            <a:solidFill>
              <a:schemeClr val="bg1"/>
            </a:solidFill>
          </p:spPr>
          <p:txBody>
            <a:bodyPr wrap="square" rtlCol="0">
              <a:spAutoFit/>
            </a:bodyPr>
            <a:lstStyle/>
            <a:p>
              <a:pPr algn="ctr"/>
              <a:r>
                <a:rPr lang="en-US" sz="1200" dirty="0">
                  <a:latin typeface="Arial" panose="020B0604020202020204" pitchFamily="34" charset="0"/>
                  <a:cs typeface="Arial" panose="020B0604020202020204" pitchFamily="34" charset="0"/>
                </a:rPr>
                <a:t>EAP Response/TLS Server Hello, Server Cert, Server Key Exchange, Cert Request, Server Hello Done</a:t>
              </a:r>
              <a:endParaRPr lang="ru-RU" sz="1200" dirty="0">
                <a:latin typeface="Arial" panose="020B0604020202020204" pitchFamily="34" charset="0"/>
                <a:cs typeface="Arial" panose="020B0604020202020204" pitchFamily="34" charset="0"/>
              </a:endParaRPr>
            </a:p>
          </p:txBody>
        </p:sp>
        <p:cxnSp>
          <p:nvCxnSpPr>
            <p:cNvPr id="43" name="Прямая со стрелкой 42"/>
            <p:cNvCxnSpPr/>
            <p:nvPr/>
          </p:nvCxnSpPr>
          <p:spPr>
            <a:xfrm>
              <a:off x="1137276" y="5561996"/>
              <a:ext cx="223431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p:nvPr/>
          </p:nvCxnSpPr>
          <p:spPr>
            <a:xfrm>
              <a:off x="1137276" y="5960136"/>
              <a:ext cx="2219527"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19661" y="5611051"/>
              <a:ext cx="2582849" cy="320251"/>
            </a:xfrm>
            <a:prstGeom prst="rect">
              <a:avLst/>
            </a:prstGeom>
            <a:noFill/>
          </p:spPr>
          <p:txBody>
            <a:bodyPr wrap="square" rtlCol="0">
              <a:spAutoFit/>
            </a:bodyPr>
            <a:lstStyle/>
            <a:p>
              <a:pPr algn="ctr"/>
              <a:r>
                <a:rPr lang="en-US" sz="1200" dirty="0">
                  <a:solidFill>
                    <a:schemeClr val="bg1"/>
                  </a:solidFill>
                  <a:latin typeface="Arial" panose="020B0604020202020204" pitchFamily="34" charset="0"/>
                  <a:cs typeface="Arial" panose="020B0604020202020204" pitchFamily="34" charset="0"/>
                </a:rPr>
                <a:t>EAP Success</a:t>
              </a:r>
              <a:endParaRPr lang="ru-RU" sz="1200" dirty="0">
                <a:solidFill>
                  <a:schemeClr val="bg1"/>
                </a:solidFill>
                <a:latin typeface="Arial" panose="020B0604020202020204" pitchFamily="34" charset="0"/>
                <a:cs typeface="Arial" panose="020B0604020202020204" pitchFamily="34" charset="0"/>
              </a:endParaRPr>
            </a:p>
          </p:txBody>
        </p:sp>
        <p:cxnSp>
          <p:nvCxnSpPr>
            <p:cNvPr id="46" name="Прямая со стрелкой 45"/>
            <p:cNvCxnSpPr/>
            <p:nvPr/>
          </p:nvCxnSpPr>
          <p:spPr>
            <a:xfrm>
              <a:off x="3828318" y="5553717"/>
              <a:ext cx="223431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p:nvPr/>
          </p:nvCxnSpPr>
          <p:spPr>
            <a:xfrm>
              <a:off x="3810826" y="5960136"/>
              <a:ext cx="2219527"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629164" y="5610930"/>
              <a:ext cx="2582849" cy="320251"/>
            </a:xfrm>
            <a:prstGeom prst="rect">
              <a:avLst/>
            </a:prstGeom>
            <a:noFill/>
          </p:spPr>
          <p:txBody>
            <a:bodyPr wrap="square" rtlCol="0">
              <a:spAutoFit/>
            </a:bodyPr>
            <a:lstStyle/>
            <a:p>
              <a:pPr algn="ctr"/>
              <a:r>
                <a:rPr lang="en-US" sz="1200" dirty="0">
                  <a:solidFill>
                    <a:schemeClr val="bg1"/>
                  </a:solidFill>
                  <a:latin typeface="Arial" panose="020B0604020202020204" pitchFamily="34" charset="0"/>
                  <a:cs typeface="Arial" panose="020B0604020202020204" pitchFamily="34" charset="0"/>
                </a:rPr>
                <a:t>EAP Success</a:t>
              </a:r>
              <a:endParaRPr lang="ru-RU" sz="1200" dirty="0">
                <a:solidFill>
                  <a:schemeClr val="bg1"/>
                </a:solidFill>
                <a:latin typeface="Arial" panose="020B0604020202020204" pitchFamily="34" charset="0"/>
                <a:cs typeface="Arial" panose="020B0604020202020204" pitchFamily="34" charset="0"/>
              </a:endParaRPr>
            </a:p>
          </p:txBody>
        </p:sp>
        <p:sp>
          <p:nvSpPr>
            <p:cNvPr id="49" name="TextBox 48"/>
            <p:cNvSpPr txBox="1"/>
            <p:nvPr/>
          </p:nvSpPr>
          <p:spPr>
            <a:xfrm>
              <a:off x="907034" y="4045218"/>
              <a:ext cx="5266646" cy="533751"/>
            </a:xfrm>
            <a:prstGeom prst="rect">
              <a:avLst/>
            </a:prstGeom>
            <a:solidFill>
              <a:schemeClr val="bg1"/>
            </a:solidFill>
          </p:spPr>
          <p:txBody>
            <a:bodyPr wrap="square" rtlCol="0">
              <a:spAutoFit/>
            </a:bodyPr>
            <a:lstStyle/>
            <a:p>
              <a:pPr algn="ctr"/>
              <a:r>
                <a:rPr lang="en-US" sz="1200" dirty="0">
                  <a:latin typeface="Arial" panose="020B0604020202020204" pitchFamily="34" charset="0"/>
                  <a:cs typeface="Arial" panose="020B0604020202020204" pitchFamily="34" charset="0"/>
                </a:rPr>
                <a:t>EAP Response/TLS ClientCert, Client Key Exchange, Cert Verify, Change Ciph Spec, TLS Finished</a:t>
              </a:r>
              <a:endParaRPr lang="ru-RU" sz="1200" dirty="0">
                <a:latin typeface="Arial" panose="020B0604020202020204" pitchFamily="34" charset="0"/>
                <a:cs typeface="Arial" panose="020B0604020202020204" pitchFamily="34" charset="0"/>
              </a:endParaRPr>
            </a:p>
          </p:txBody>
        </p:sp>
        <p:sp>
          <p:nvSpPr>
            <p:cNvPr id="50" name="TextBox 49"/>
            <p:cNvSpPr txBox="1"/>
            <p:nvPr/>
          </p:nvSpPr>
          <p:spPr>
            <a:xfrm>
              <a:off x="930887" y="4715603"/>
              <a:ext cx="5266646" cy="320251"/>
            </a:xfrm>
            <a:prstGeom prst="rect">
              <a:avLst/>
            </a:prstGeom>
            <a:solidFill>
              <a:schemeClr val="bg1"/>
            </a:solidFill>
          </p:spPr>
          <p:txBody>
            <a:bodyPr wrap="square" rtlCol="0">
              <a:spAutoFit/>
            </a:bodyPr>
            <a:lstStyle/>
            <a:p>
              <a:pPr algn="ctr"/>
              <a:r>
                <a:rPr lang="en-US" sz="1200" dirty="0">
                  <a:latin typeface="Arial" panose="020B0604020202020204" pitchFamily="34" charset="0"/>
                  <a:cs typeface="Arial" panose="020B0604020202020204" pitchFamily="34" charset="0"/>
                </a:rPr>
                <a:t>EAP Request/TLS Change Ciph_Spec, TLS Finished</a:t>
              </a:r>
              <a:endParaRPr lang="ru-RU" sz="1200" dirty="0">
                <a:latin typeface="Arial" panose="020B0604020202020204" pitchFamily="34" charset="0"/>
                <a:cs typeface="Arial" panose="020B0604020202020204" pitchFamily="34" charset="0"/>
              </a:endParaRPr>
            </a:p>
          </p:txBody>
        </p:sp>
        <p:sp>
          <p:nvSpPr>
            <p:cNvPr id="51" name="TextBox 50"/>
            <p:cNvSpPr txBox="1"/>
            <p:nvPr/>
          </p:nvSpPr>
          <p:spPr>
            <a:xfrm>
              <a:off x="1005629" y="5202751"/>
              <a:ext cx="2582849" cy="32025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EAP Response</a:t>
              </a:r>
              <a:endParaRPr lang="ru-RU" sz="1200" dirty="0">
                <a:latin typeface="Arial" panose="020B0604020202020204" pitchFamily="34" charset="0"/>
                <a:cs typeface="Arial" panose="020B0604020202020204" pitchFamily="34" charset="0"/>
              </a:endParaRPr>
            </a:p>
          </p:txBody>
        </p:sp>
        <p:sp>
          <p:nvSpPr>
            <p:cNvPr id="52" name="TextBox 51"/>
            <p:cNvSpPr txBox="1"/>
            <p:nvPr/>
          </p:nvSpPr>
          <p:spPr>
            <a:xfrm>
              <a:off x="3538983" y="5191602"/>
              <a:ext cx="2582849" cy="32025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EAP Response</a:t>
              </a:r>
              <a:endParaRPr lang="ru-RU" sz="1200" dirty="0">
                <a:latin typeface="Arial" panose="020B0604020202020204" pitchFamily="34" charset="0"/>
                <a:cs typeface="Arial" panose="020B0604020202020204" pitchFamily="34" charset="0"/>
              </a:endParaRPr>
            </a:p>
          </p:txBody>
        </p:sp>
        <p:sp>
          <p:nvSpPr>
            <p:cNvPr id="53" name="TextBox 52"/>
            <p:cNvSpPr txBox="1"/>
            <p:nvPr/>
          </p:nvSpPr>
          <p:spPr>
            <a:xfrm>
              <a:off x="1515905" y="6224771"/>
              <a:ext cx="4111884" cy="320251"/>
            </a:xfrm>
            <a:prstGeom prst="rect">
              <a:avLst/>
            </a:prstGeom>
            <a:noFill/>
          </p:spPr>
          <p:txBody>
            <a:bodyPr wrap="square" rtlCol="0">
              <a:spAutoFit/>
            </a:bodyPr>
            <a:lstStyle/>
            <a:p>
              <a:pPr algn="ctr"/>
              <a:r>
                <a:rPr lang="ru-RU" sz="1200" dirty="0">
                  <a:latin typeface="Arial" panose="020B0604020202020204" pitchFamily="34" charset="0"/>
                  <a:cs typeface="Arial" panose="020B0604020202020204" pitchFamily="34" charset="0"/>
                </a:rPr>
                <a:t>Защищенный туннель</a:t>
              </a:r>
            </a:p>
          </p:txBody>
        </p:sp>
      </p:grpSp>
    </p:spTree>
    <p:extLst>
      <p:ext uri="{BB962C8B-B14F-4D97-AF65-F5344CB8AC3E}">
        <p14:creationId xmlns:p14="http://schemas.microsoft.com/office/powerpoint/2010/main" val="3336590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4473" y="-83839"/>
            <a:ext cx="11698514" cy="1077218"/>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200" dirty="0">
                <a:solidFill>
                  <a:schemeClr val="bg1"/>
                </a:solidFill>
                <a:latin typeface="+mj-lt"/>
              </a:rPr>
              <a:t>Занятие 4. Мониторинг и устранение неисправностей </a:t>
            </a:r>
            <a:r>
              <a:rPr lang="ru-RU" sz="3200" dirty="0" err="1">
                <a:solidFill>
                  <a:schemeClr val="bg1"/>
                </a:solidFill>
                <a:latin typeface="+mj-lt"/>
              </a:rPr>
              <a:t>Network</a:t>
            </a:r>
            <a:r>
              <a:rPr lang="ru-RU" sz="3200" dirty="0">
                <a:solidFill>
                  <a:schemeClr val="bg1"/>
                </a:solidFill>
                <a:latin typeface="+mj-lt"/>
              </a:rPr>
              <a:t> </a:t>
            </a:r>
            <a:r>
              <a:rPr lang="ru-RU" sz="3200" dirty="0" err="1">
                <a:solidFill>
                  <a:schemeClr val="bg1"/>
                </a:solidFill>
                <a:latin typeface="+mj-lt"/>
              </a:rPr>
              <a:t>Policy</a:t>
            </a:r>
            <a:r>
              <a:rPr lang="ru-RU" sz="3200" dirty="0">
                <a:solidFill>
                  <a:schemeClr val="bg1"/>
                </a:solidFill>
                <a:latin typeface="+mj-lt"/>
              </a:rPr>
              <a:t> </a:t>
            </a:r>
            <a:r>
              <a:rPr lang="ru-RU" sz="3200" dirty="0" err="1">
                <a:solidFill>
                  <a:schemeClr val="bg1"/>
                </a:solidFill>
                <a:latin typeface="+mj-lt"/>
              </a:rPr>
              <a:t>Server</a:t>
            </a:r>
            <a:endParaRPr lang="ru-RU" sz="3200" dirty="0">
              <a:solidFill>
                <a:schemeClr val="bg1"/>
              </a:solidFill>
              <a:latin typeface="+mj-lt"/>
            </a:endParaRPr>
          </a:p>
        </p:txBody>
      </p:sp>
      <p:sp>
        <p:nvSpPr>
          <p:cNvPr id="7" name="Text Placeholder 2"/>
          <p:cNvSpPr txBox="1">
            <a:spLocks/>
          </p:cNvSpPr>
          <p:nvPr/>
        </p:nvSpPr>
        <p:spPr>
          <a:xfrm>
            <a:off x="444473" y="1248354"/>
            <a:ext cx="8246303" cy="23280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Методы, используемые для мониторинга NPS</a:t>
            </a:r>
            <a:endParaRPr lang="en-US" sz="2200" dirty="0">
              <a:latin typeface="Arial" panose="020B0604020202020204" pitchFamily="34" charset="0"/>
              <a:cs typeface="Arial" panose="020B0604020202020204" pitchFamily="34" charset="0"/>
            </a:endParaRPr>
          </a:p>
          <a:p>
            <a:pPr marL="357188" indent="-357188">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Логгирование NPS-учета</a:t>
            </a:r>
            <a:endParaRPr lang="en-US" sz="2200" dirty="0">
              <a:latin typeface="Arial" panose="020B0604020202020204" pitchFamily="34" charset="0"/>
              <a:cs typeface="Arial" panose="020B0604020202020204" pitchFamily="34" charset="0"/>
            </a:endParaRPr>
          </a:p>
          <a:p>
            <a:pPr marL="357188" indent="-357188">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Настройка </a:t>
            </a:r>
            <a:r>
              <a:rPr lang="en-US" sz="2200" dirty="0">
                <a:latin typeface="Arial" panose="020B0604020202020204" pitchFamily="34" charset="0"/>
                <a:cs typeface="Arial" panose="020B0604020202020204" pitchFamily="34" charset="0"/>
              </a:rPr>
              <a:t>Microsoft SQL Server Logging</a:t>
            </a:r>
          </a:p>
          <a:p>
            <a:pPr marL="357188" indent="-357188">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Настройка NPS событий для записи в просмотрщике событий (</a:t>
            </a:r>
            <a:r>
              <a:rPr lang="en-US" sz="2200" dirty="0">
                <a:latin typeface="Arial" panose="020B0604020202020204" pitchFamily="34" charset="0"/>
                <a:cs typeface="Arial" panose="020B0604020202020204" pitchFamily="34" charset="0"/>
              </a:rPr>
              <a:t>Event Viewer</a:t>
            </a:r>
            <a:r>
              <a:rPr lang="ru-RU"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7401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скругленные углы 8"/>
          <p:cNvSpPr/>
          <p:nvPr/>
        </p:nvSpPr>
        <p:spPr>
          <a:xfrm>
            <a:off x="734518" y="1788430"/>
            <a:ext cx="5006715" cy="18167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67" name="Прямоугольник: скругленные углы 66"/>
          <p:cNvSpPr/>
          <p:nvPr/>
        </p:nvSpPr>
        <p:spPr>
          <a:xfrm>
            <a:off x="6142556" y="1788429"/>
            <a:ext cx="5563891" cy="22888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5" name="TextBox 4"/>
          <p:cNvSpPr txBox="1"/>
          <p:nvPr/>
        </p:nvSpPr>
        <p:spPr>
          <a:xfrm>
            <a:off x="333195" y="105339"/>
            <a:ext cx="1169851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Методы, используемые для мониторинга NPS</a:t>
            </a:r>
          </a:p>
        </p:txBody>
      </p:sp>
      <p:sp>
        <p:nvSpPr>
          <p:cNvPr id="46" name="Content Placeholder 2"/>
          <p:cNvSpPr>
            <a:spLocks noGrp="1"/>
          </p:cNvSpPr>
          <p:nvPr/>
        </p:nvSpPr>
        <p:spPr bwMode="auto">
          <a:xfrm>
            <a:off x="3968310" y="1110253"/>
            <a:ext cx="6411140" cy="7228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ru-RU" sz="1800" b="1" dirty="0">
                <a:latin typeface="Arial" panose="020B0604020202020204" pitchFamily="34" charset="0"/>
                <a:cs typeface="Arial" panose="020B0604020202020204" pitchFamily="34" charset="0"/>
              </a:rPr>
              <a:t>Методы мониторинга </a:t>
            </a:r>
            <a:r>
              <a:rPr lang="en-US" sz="1800" b="1" dirty="0">
                <a:latin typeface="Arial" panose="020B0604020202020204" pitchFamily="34" charset="0"/>
                <a:cs typeface="Arial" panose="020B0604020202020204" pitchFamily="34" charset="0"/>
              </a:rPr>
              <a:t>NPS</a:t>
            </a:r>
            <a:r>
              <a:rPr lang="ru-RU" sz="1800" b="1" dirty="0">
                <a:latin typeface="Arial" panose="020B0604020202020204" pitchFamily="34" charset="0"/>
                <a:cs typeface="Arial" panose="020B0604020202020204" pitchFamily="34" charset="0"/>
              </a:rPr>
              <a:t> включают</a:t>
            </a:r>
            <a:r>
              <a:rPr lang="en-US" sz="1800" b="1" dirty="0">
                <a:latin typeface="Arial" panose="020B0604020202020204" pitchFamily="34" charset="0"/>
                <a:cs typeface="Arial" panose="020B0604020202020204" pitchFamily="34" charset="0"/>
              </a:rPr>
              <a:t>:</a:t>
            </a:r>
          </a:p>
          <a:p>
            <a:pPr lvl="1"/>
            <a:endParaRPr lang="en-US" sz="1600" b="1" dirty="0">
              <a:latin typeface="Arial" panose="020B0604020202020204" pitchFamily="34" charset="0"/>
              <a:cs typeface="Arial" panose="020B0604020202020204" pitchFamily="34" charset="0"/>
            </a:endParaRPr>
          </a:p>
        </p:txBody>
      </p:sp>
      <p:sp>
        <p:nvSpPr>
          <p:cNvPr id="47" name="Title 1"/>
          <p:cNvSpPr txBox="1">
            <a:spLocks/>
          </p:cNvSpPr>
          <p:nvPr/>
        </p:nvSpPr>
        <p:spPr>
          <a:xfrm>
            <a:off x="4400559" y="4349321"/>
            <a:ext cx="3323943"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1800" b="1" dirty="0">
                <a:solidFill>
                  <a:srgbClr val="C00000"/>
                </a:solidFill>
              </a:rPr>
              <a:t>Логгирование </a:t>
            </a:r>
            <a:r>
              <a:rPr lang="en-US" sz="1800" b="1" dirty="0">
                <a:solidFill>
                  <a:srgbClr val="C00000"/>
                </a:solidFill>
              </a:rPr>
              <a:t>NPS-</a:t>
            </a:r>
            <a:r>
              <a:rPr lang="ru-RU" sz="1800" b="1" dirty="0">
                <a:solidFill>
                  <a:srgbClr val="C00000"/>
                </a:solidFill>
              </a:rPr>
              <a:t>учета</a:t>
            </a:r>
          </a:p>
        </p:txBody>
      </p:sp>
      <p:sp>
        <p:nvSpPr>
          <p:cNvPr id="48" name="Content Placeholder 2"/>
          <p:cNvSpPr>
            <a:spLocks noGrp="1"/>
          </p:cNvSpPr>
          <p:nvPr/>
        </p:nvSpPr>
        <p:spPr bwMode="auto">
          <a:xfrm>
            <a:off x="2571768" y="4841764"/>
            <a:ext cx="7141575" cy="17809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ru-RU" sz="1600" b="1" dirty="0">
                <a:latin typeface="Arial" panose="020B0604020202020204" pitchFamily="34" charset="0"/>
                <a:cs typeface="Arial" panose="020B0604020202020204" pitchFamily="34" charset="0"/>
              </a:rPr>
              <a:t>Настройка ведения журнала с помощь консоли NPS:</a:t>
            </a:r>
            <a:endParaRPr lang="en-US" sz="1600" b="1" dirty="0">
              <a:latin typeface="Arial" panose="020B0604020202020204" pitchFamily="34" charset="0"/>
              <a:cs typeface="Arial" panose="020B0604020202020204" pitchFamily="34" charset="0"/>
            </a:endParaRPr>
          </a:p>
          <a:p>
            <a:pPr marL="342900" indent="-342900">
              <a:buFont typeface="+mj-lt"/>
              <a:buAutoNum type="arabicPeriod"/>
            </a:pPr>
            <a:r>
              <a:rPr lang="ru-RU" sz="1600" dirty="0">
                <a:latin typeface="Arial" panose="020B0604020202020204" pitchFamily="34" charset="0"/>
                <a:cs typeface="Arial" panose="020B0604020202020204" pitchFamily="34" charset="0"/>
              </a:rPr>
              <a:t>В меню Администрирование откройте NPS.</a:t>
            </a:r>
            <a:endParaRPr lang="en-US" sz="1600" dirty="0">
              <a:latin typeface="Arial" panose="020B0604020202020204" pitchFamily="34" charset="0"/>
              <a:cs typeface="Arial" panose="020B0604020202020204" pitchFamily="34" charset="0"/>
            </a:endParaRPr>
          </a:p>
          <a:p>
            <a:pPr marL="342900" indent="-342900">
              <a:buFont typeface="+mj-lt"/>
              <a:buAutoNum type="arabicPeriod"/>
            </a:pPr>
            <a:r>
              <a:rPr lang="ru-RU" sz="1600" dirty="0">
                <a:latin typeface="Arial" panose="020B0604020202020204" pitchFamily="34" charset="0"/>
                <a:cs typeface="Arial" panose="020B0604020202020204" pitchFamily="34" charset="0"/>
              </a:rPr>
              <a:t>В дереве консоли выберите Учет (</a:t>
            </a:r>
            <a:r>
              <a:rPr lang="ru-RU" sz="1600" dirty="0" err="1">
                <a:latin typeface="Arial" panose="020B0604020202020204" pitchFamily="34" charset="0"/>
                <a:cs typeface="Arial" panose="020B0604020202020204" pitchFamily="34" charset="0"/>
              </a:rPr>
              <a:t>Accounting</a:t>
            </a:r>
            <a:r>
              <a:rPr lang="ru-RU"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buFont typeface="+mj-lt"/>
              <a:buAutoNum type="arabicPeriod"/>
            </a:pPr>
            <a:r>
              <a:rPr lang="ru-RU" sz="1600" dirty="0">
                <a:latin typeface="Arial" panose="020B0604020202020204" pitchFamily="34" charset="0"/>
                <a:cs typeface="Arial" panose="020B0604020202020204" pitchFamily="34" charset="0"/>
              </a:rPr>
              <a:t>В области деталей щелкните </a:t>
            </a:r>
            <a:r>
              <a:rPr lang="ru-RU" sz="1600" dirty="0" err="1">
                <a:latin typeface="Arial" panose="020B0604020202020204" pitchFamily="34" charset="0"/>
                <a:cs typeface="Arial" panose="020B0604020202020204" pitchFamily="34" charset="0"/>
              </a:rPr>
              <a:t>Change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Log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File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Properties</a:t>
            </a:r>
            <a:r>
              <a:rPr lang="ru-RU"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0" indent="0">
              <a:buNone/>
            </a:pPr>
            <a:r>
              <a:rPr lang="ru-RU" sz="1600" dirty="0">
                <a:latin typeface="Arial" panose="020B0604020202020204" pitchFamily="34" charset="0"/>
                <a:cs typeface="Arial" panose="020B0604020202020204" pitchFamily="34" charset="0"/>
              </a:rPr>
              <a:t>Файлы журналов должны храниться в отдельном от системного разделе. </a:t>
            </a:r>
          </a:p>
        </p:txBody>
      </p:sp>
      <p:sp>
        <p:nvSpPr>
          <p:cNvPr id="3" name="Прямоугольник 2"/>
          <p:cNvSpPr/>
          <p:nvPr/>
        </p:nvSpPr>
        <p:spPr>
          <a:xfrm>
            <a:off x="333195" y="1901961"/>
            <a:ext cx="5408038" cy="1569660"/>
          </a:xfrm>
          <a:prstGeom prst="rect">
            <a:avLst/>
          </a:prstGeom>
        </p:spPr>
        <p:txBody>
          <a:bodyPr wrap="square">
            <a:spAutoFit/>
          </a:bodyPr>
          <a:lstStyle/>
          <a:p>
            <a:pPr lvl="1"/>
            <a:r>
              <a:rPr lang="en-GB" sz="1600" b="1" dirty="0">
                <a:latin typeface="Arial" panose="020B0604020202020204" pitchFamily="34" charset="0"/>
                <a:cs typeface="Arial" panose="020B0604020202020204" pitchFamily="34" charset="0"/>
              </a:rPr>
              <a:t>Event logging </a:t>
            </a:r>
          </a:p>
          <a:p>
            <a:pPr marL="900113" lvl="2" indent="-285750">
              <a:buFont typeface="Wingdings" panose="05000000000000000000" pitchFamily="2" charset="2"/>
              <a:buChar char="ü"/>
            </a:pPr>
            <a:r>
              <a:rPr lang="ru-RU" sz="1600" dirty="0">
                <a:latin typeface="Arial" panose="020B0604020202020204" pitchFamily="34" charset="0"/>
                <a:cs typeface="Arial" panose="020B0604020202020204" pitchFamily="34" charset="0"/>
              </a:rPr>
              <a:t>Этот метод представляет собой процесс регистрации NPS-событий в журнале системных событий</a:t>
            </a:r>
          </a:p>
          <a:p>
            <a:pPr marL="900113" lvl="2" indent="-285750">
              <a:buFont typeface="Wingdings" panose="05000000000000000000" pitchFamily="2" charset="2"/>
              <a:buChar char="ü"/>
            </a:pPr>
            <a:r>
              <a:rPr lang="ru-RU" sz="1600" dirty="0">
                <a:latin typeface="Arial" panose="020B0604020202020204" pitchFamily="34" charset="0"/>
                <a:cs typeface="Arial" panose="020B0604020202020204" pitchFamily="34" charset="0"/>
              </a:rPr>
              <a:t>Этот метод полезен для аудита и устранения неполадок, связанных с подключениями</a:t>
            </a:r>
            <a:r>
              <a:rPr lang="en-US" sz="1600" dirty="0">
                <a:latin typeface="Arial" panose="020B0604020202020204" pitchFamily="34" charset="0"/>
                <a:cs typeface="Arial" panose="020B0604020202020204" pitchFamily="34" charset="0"/>
              </a:rPr>
              <a:t>a</a:t>
            </a:r>
            <a:endParaRPr lang="ru-RU" sz="1600" dirty="0">
              <a:latin typeface="Arial" panose="020B0604020202020204" pitchFamily="34" charset="0"/>
              <a:cs typeface="Arial" panose="020B0604020202020204" pitchFamily="34" charset="0"/>
            </a:endParaRPr>
          </a:p>
        </p:txBody>
      </p:sp>
      <p:sp>
        <p:nvSpPr>
          <p:cNvPr id="6" name="Прямоугольник 5"/>
          <p:cNvSpPr/>
          <p:nvPr/>
        </p:nvSpPr>
        <p:spPr>
          <a:xfrm>
            <a:off x="5801193" y="1901961"/>
            <a:ext cx="5973581" cy="2062103"/>
          </a:xfrm>
          <a:prstGeom prst="rect">
            <a:avLst/>
          </a:prstGeom>
        </p:spPr>
        <p:txBody>
          <a:bodyPr wrap="square">
            <a:spAutoFit/>
          </a:bodyPr>
          <a:lstStyle/>
          <a:p>
            <a:pPr lvl="1"/>
            <a:r>
              <a:rPr lang="ru-RU" sz="1600" b="1" dirty="0">
                <a:latin typeface="Arial" panose="020B0604020202020204" pitchFamily="34" charset="0"/>
                <a:cs typeface="Arial" panose="020B0604020202020204" pitchFamily="34" charset="0"/>
              </a:rPr>
              <a:t>Протоколирование запросов аутентификации и учета пользователей</a:t>
            </a:r>
          </a:p>
          <a:p>
            <a:pPr marL="989013" lvl="1" indent="-285750">
              <a:buFont typeface="Wingdings" panose="05000000000000000000" pitchFamily="2" charset="2"/>
              <a:buChar char="ü"/>
            </a:pPr>
            <a:r>
              <a:rPr lang="ru-RU" sz="1600" dirty="0">
                <a:latin typeface="Arial" panose="020B0604020202020204" pitchFamily="34" charset="0"/>
                <a:cs typeface="Arial" panose="020B0604020202020204" pitchFamily="34" charset="0"/>
              </a:rPr>
              <a:t>Этот метод полезен для анализа подключений и выставления счетов</a:t>
            </a:r>
          </a:p>
          <a:p>
            <a:pPr marL="989013" lvl="2" indent="-285750">
              <a:buFont typeface="Wingdings" panose="05000000000000000000" pitchFamily="2" charset="2"/>
              <a:buChar char="ü"/>
            </a:pPr>
            <a:r>
              <a:rPr lang="ru-RU" sz="1600" dirty="0">
                <a:latin typeface="Arial" panose="020B0604020202020204" pitchFamily="34" charset="0"/>
                <a:cs typeface="Arial" panose="020B0604020202020204" pitchFamily="34" charset="0"/>
              </a:rPr>
              <a:t>Этот метод может использоваться в текстовом формате</a:t>
            </a:r>
          </a:p>
          <a:p>
            <a:pPr marL="989013" lvl="2" indent="-285750">
              <a:buFont typeface="Wingdings" panose="05000000000000000000" pitchFamily="2" charset="2"/>
              <a:buChar char="ü"/>
            </a:pPr>
            <a:r>
              <a:rPr lang="ru-RU" sz="1600" dirty="0">
                <a:latin typeface="Arial" panose="020B0604020202020204" pitchFamily="34" charset="0"/>
                <a:cs typeface="Arial" panose="020B0604020202020204" pitchFamily="34" charset="0"/>
              </a:rPr>
              <a:t>Также данный метод может работать в формате базы данных внутри экземпляра SQL-сервера</a:t>
            </a:r>
            <a:endParaRPr lang="en-GB" sz="1600" dirty="0">
              <a:latin typeface="Arial" panose="020B0604020202020204" pitchFamily="34" charset="0"/>
              <a:cs typeface="Arial" panose="020B0604020202020204" pitchFamily="34" charset="0"/>
            </a:endParaRPr>
          </a:p>
        </p:txBody>
      </p:sp>
      <p:sp>
        <p:nvSpPr>
          <p:cNvPr id="20" name="Стрелка: влево 19"/>
          <p:cNvSpPr/>
          <p:nvPr/>
        </p:nvSpPr>
        <p:spPr>
          <a:xfrm rot="18923962">
            <a:off x="3985104" y="1548096"/>
            <a:ext cx="669619" cy="322472"/>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ru-RU"/>
          </a:p>
        </p:txBody>
      </p:sp>
      <p:sp>
        <p:nvSpPr>
          <p:cNvPr id="68" name="Стрелка: влево 67"/>
          <p:cNvSpPr/>
          <p:nvPr/>
        </p:nvSpPr>
        <p:spPr>
          <a:xfrm rot="2676038" flipH="1">
            <a:off x="7982932" y="1510742"/>
            <a:ext cx="669619" cy="322472"/>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6604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Прямоугольник: скругленные углы 22"/>
          <p:cNvSpPr/>
          <p:nvPr/>
        </p:nvSpPr>
        <p:spPr>
          <a:xfrm>
            <a:off x="6133763" y="1843933"/>
            <a:ext cx="5874818" cy="4281737"/>
          </a:xfrm>
          <a:prstGeom prst="roundRect">
            <a:avLst>
              <a:gd name="adj" fmla="val 1250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sp>
        <p:nvSpPr>
          <p:cNvPr id="9" name="TextBox 8"/>
          <p:cNvSpPr txBox="1"/>
          <p:nvPr/>
        </p:nvSpPr>
        <p:spPr>
          <a:xfrm>
            <a:off x="-299177" y="97452"/>
            <a:ext cx="9173516" cy="646331"/>
          </a:xfrm>
          <a:prstGeom prst="rect">
            <a:avLst/>
          </a:prstGeom>
          <a:noFill/>
        </p:spPr>
        <p:txBody>
          <a:bodyPr wrap="square" rtlCol="0">
            <a:spAutoFit/>
          </a:bodyPr>
          <a:lstStyle/>
          <a:p>
            <a:pPr algn="ctr"/>
            <a:r>
              <a:rPr lang="ru-RU" sz="3600" dirty="0">
                <a:solidFill>
                  <a:schemeClr val="bg1"/>
                </a:solidFill>
                <a:latin typeface="+mj-lt"/>
                <a:cs typeface="Arial" panose="020B0604020202020204" pitchFamily="34" charset="0"/>
              </a:rPr>
              <a:t>Настройка </a:t>
            </a:r>
            <a:r>
              <a:rPr lang="en-US" sz="3600" dirty="0">
                <a:solidFill>
                  <a:schemeClr val="bg1"/>
                </a:solidFill>
                <a:latin typeface="+mj-lt"/>
                <a:cs typeface="Arial" panose="020B0604020202020204" pitchFamily="34" charset="0"/>
              </a:rPr>
              <a:t>Microsoft SQL Server Logging</a:t>
            </a:r>
          </a:p>
        </p:txBody>
      </p:sp>
      <p:sp>
        <p:nvSpPr>
          <p:cNvPr id="18" name="Content Placeholder 2"/>
          <p:cNvSpPr>
            <a:spLocks noGrp="1"/>
          </p:cNvSpPr>
          <p:nvPr/>
        </p:nvSpPr>
        <p:spPr bwMode="auto">
          <a:xfrm>
            <a:off x="432827" y="1103270"/>
            <a:ext cx="5838500" cy="28592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ru-RU" sz="1600" dirty="0">
                <a:latin typeface="Arial" panose="020B0604020202020204" pitchFamily="34" charset="0"/>
                <a:cs typeface="Arial" panose="020B0604020202020204" pitchFamily="34" charset="0"/>
              </a:rPr>
              <a:t>Вы можете использовать SQL-сервер для регистрации учетных данных RADIUS:</a:t>
            </a:r>
          </a:p>
          <a:p>
            <a:pPr marL="266700" indent="-266700">
              <a:buFont typeface="Wingdings" panose="05000000000000000000" pitchFamily="2" charset="2"/>
              <a:buChar char="q"/>
            </a:pPr>
            <a:r>
              <a:rPr lang="ru-RU" sz="1600" dirty="0">
                <a:latin typeface="Arial" panose="020B0604020202020204" pitchFamily="34" charset="0"/>
                <a:cs typeface="Arial" panose="020B0604020202020204" pitchFamily="34" charset="0"/>
              </a:rPr>
              <a:t>База данных SQL-сервера должна иметь процедуру хранения с именем </a:t>
            </a:r>
            <a:r>
              <a:rPr lang="ru-RU" sz="1600" dirty="0" err="1">
                <a:latin typeface="Arial" panose="020B0604020202020204" pitchFamily="34" charset="0"/>
                <a:cs typeface="Arial" panose="020B0604020202020204" pitchFamily="34" charset="0"/>
              </a:rPr>
              <a:t>report_event</a:t>
            </a:r>
            <a:endParaRPr lang="ru-RU" sz="1600" dirty="0">
              <a:latin typeface="Arial" panose="020B0604020202020204" pitchFamily="34" charset="0"/>
              <a:cs typeface="Arial" panose="020B0604020202020204" pitchFamily="34" charset="0"/>
            </a:endParaRPr>
          </a:p>
          <a:p>
            <a:pPr marL="266700" indent="-266700">
              <a:buFont typeface="Wingdings" panose="05000000000000000000" pitchFamily="2" charset="2"/>
              <a:buChar char="q"/>
            </a:pPr>
            <a:r>
              <a:rPr lang="ru-RU" sz="1600" dirty="0">
                <a:latin typeface="Arial" panose="020B0604020202020204" pitchFamily="34" charset="0"/>
                <a:cs typeface="Arial" panose="020B0604020202020204" pitchFamily="34" charset="0"/>
              </a:rPr>
              <a:t>NPS хранит учётные данные в качестве документа формата  XML</a:t>
            </a:r>
          </a:p>
          <a:p>
            <a:pPr marL="266700" indent="-266700">
              <a:buFont typeface="Wingdings" panose="05000000000000000000" pitchFamily="2" charset="2"/>
              <a:buChar char="q"/>
            </a:pPr>
            <a:r>
              <a:rPr lang="ru-RU" sz="1600" dirty="0">
                <a:latin typeface="Arial" panose="020B0604020202020204" pitchFamily="34" charset="0"/>
                <a:cs typeface="Arial" panose="020B0604020202020204" pitchFamily="34" charset="0"/>
              </a:rPr>
              <a:t>База данных SQL-сервера может находиться на локальном компьютере или на удаленном сервере</a:t>
            </a:r>
          </a:p>
        </p:txBody>
      </p:sp>
      <p:pic>
        <p:nvPicPr>
          <p:cNvPr id="19" name="Picture 4" descr="This is a screenshot of the SQL Server Logging Properties Settings tab. The Log the Information parameter has all four checkboxes selected: Accounting requests, Authentication requests, Periodic accounting status, and Periodic authentication status. The Maximum number of concurrent sessions is set to 20. SQL Server Logging is not configured. The Logging failure action is set to If logging fails, discard connection reque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325" y="3317734"/>
            <a:ext cx="3296772" cy="3477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
          <p:cNvSpPr txBox="1">
            <a:spLocks/>
          </p:cNvSpPr>
          <p:nvPr/>
        </p:nvSpPr>
        <p:spPr>
          <a:xfrm>
            <a:off x="6400800" y="1114115"/>
            <a:ext cx="5069768"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a:solidFill>
                  <a:srgbClr val="C00000"/>
                </a:solidFill>
              </a:rPr>
              <a:t>Настройка NPS событий для записи в просмотрщике событий </a:t>
            </a:r>
            <a:endParaRPr lang="en-US" sz="1800" b="1" dirty="0">
              <a:solidFill>
                <a:srgbClr val="C00000"/>
              </a:solidFill>
            </a:endParaRPr>
          </a:p>
        </p:txBody>
      </p:sp>
      <p:sp>
        <p:nvSpPr>
          <p:cNvPr id="21" name="Content Placeholder 2"/>
          <p:cNvSpPr>
            <a:spLocks noGrp="1"/>
          </p:cNvSpPr>
          <p:nvPr/>
        </p:nvSpPr>
        <p:spPr bwMode="auto">
          <a:xfrm>
            <a:off x="6400800" y="2071461"/>
            <a:ext cx="5484869" cy="39085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ru-RU" sz="1600" b="1" dirty="0">
                <a:latin typeface="Arial" panose="020B0604020202020204" pitchFamily="34" charset="0"/>
                <a:cs typeface="Arial" panose="020B0604020202020204" pitchFamily="34" charset="0"/>
              </a:rPr>
              <a:t>NPS</a:t>
            </a:r>
            <a:r>
              <a:rPr lang="ru-RU" sz="1600" dirty="0">
                <a:latin typeface="Arial" panose="020B0604020202020204" pitchFamily="34" charset="0"/>
                <a:cs typeface="Arial" panose="020B0604020202020204" pitchFamily="34" charset="0"/>
              </a:rPr>
              <a:t> настроен по умолчанию для записи в журнал событий как неудачных попыток соединения, так и успешных подключений</a:t>
            </a:r>
          </a:p>
          <a:p>
            <a:pPr marL="266700" indent="-266700">
              <a:buFont typeface="Wingdings" panose="05000000000000000000" pitchFamily="2" charset="2"/>
              <a:buChar char="Ø"/>
            </a:pPr>
            <a:r>
              <a:rPr lang="ru-RU" sz="1600" dirty="0">
                <a:latin typeface="Arial" panose="020B0604020202020204" pitchFamily="34" charset="0"/>
                <a:cs typeface="Arial" panose="020B0604020202020204" pitchFamily="34" charset="0"/>
              </a:rPr>
              <a:t>Общее событие ошибки, записанное в журнал, состоит из запросов, которые NPS или отклоняет или отбрасывает; записываются как удачные так и неудачные попытки подключений</a:t>
            </a:r>
          </a:p>
          <a:p>
            <a:pPr marL="0" indent="0">
              <a:buNone/>
            </a:pPr>
            <a:r>
              <a:rPr lang="ru-RU" sz="1600" b="1" dirty="0" err="1">
                <a:latin typeface="Arial" panose="020B0604020202020204" pitchFamily="34" charset="0"/>
                <a:cs typeface="Arial" panose="020B0604020202020204" pitchFamily="34" charset="0"/>
              </a:rPr>
              <a:t>Schannel</a:t>
            </a:r>
            <a:r>
              <a:rPr lang="ru-RU" sz="1600" dirty="0">
                <a:latin typeface="Arial" panose="020B0604020202020204" pitchFamily="34" charset="0"/>
                <a:cs typeface="Arial" panose="020B0604020202020204" pitchFamily="34" charset="0"/>
              </a:rPr>
              <a:t> – это поставщик безопасности, который поддерживает набор Интернет-протоколов безопасности</a:t>
            </a:r>
          </a:p>
          <a:p>
            <a:pPr marL="266700" indent="-266700">
              <a:buFont typeface="Wingdings" panose="05000000000000000000" pitchFamily="2" charset="2"/>
              <a:buChar char="Ø"/>
            </a:pPr>
            <a:r>
              <a:rPr lang="ru-RU" sz="1600" dirty="0">
                <a:latin typeface="Arial" panose="020B0604020202020204" pitchFamily="34" charset="0"/>
                <a:cs typeface="Arial" panose="020B0604020202020204" pitchFamily="34" charset="0"/>
              </a:rPr>
              <a:t>Вы можете настроить учет </a:t>
            </a:r>
            <a:r>
              <a:rPr lang="ru-RU" sz="1600" dirty="0" err="1">
                <a:latin typeface="Arial" panose="020B0604020202020204" pitchFamily="34" charset="0"/>
                <a:cs typeface="Arial" panose="020B0604020202020204" pitchFamily="34" charset="0"/>
              </a:rPr>
              <a:t>Schannel</a:t>
            </a:r>
            <a:r>
              <a:rPr lang="ru-RU" sz="1600" dirty="0">
                <a:latin typeface="Arial" panose="020B0604020202020204" pitchFamily="34" charset="0"/>
                <a:cs typeface="Arial" panose="020B0604020202020204" pitchFamily="34" charset="0"/>
              </a:rPr>
              <a:t> в следующем разделе реестра:</a:t>
            </a:r>
            <a:br>
              <a:rPr lang="ru-RU" sz="1600" dirty="0">
                <a:latin typeface="Arial" panose="020B0604020202020204" pitchFamily="34" charset="0"/>
                <a:cs typeface="Arial" panose="020B0604020202020204" pitchFamily="34" charset="0"/>
              </a:rPr>
            </a:br>
            <a:r>
              <a:rPr lang="ru-RU" sz="1600" dirty="0">
                <a:latin typeface="Arial" panose="020B0604020202020204" pitchFamily="34" charset="0"/>
                <a:cs typeface="Arial" panose="020B0604020202020204" pitchFamily="34" charset="0"/>
              </a:rPr>
              <a:t>HKEY_LOCAL_MACHINE \ SYSTEM \ </a:t>
            </a:r>
            <a:r>
              <a:rPr lang="ru-RU" sz="1600" dirty="0" err="1">
                <a:latin typeface="Arial" panose="020B0604020202020204" pitchFamily="34" charset="0"/>
                <a:cs typeface="Arial" panose="020B0604020202020204" pitchFamily="34" charset="0"/>
              </a:rPr>
              <a:t>CurrentControlSet</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Control</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SecurityProviders</a:t>
            </a:r>
            <a:r>
              <a:rPr lang="ru-RU" sz="1600" dirty="0">
                <a:latin typeface="Arial" panose="020B0604020202020204" pitchFamily="34" charset="0"/>
                <a:cs typeface="Arial" panose="020B0604020202020204" pitchFamily="34" charset="0"/>
              </a:rPr>
              <a:t> \ SCHANNEL \ </a:t>
            </a:r>
            <a:r>
              <a:rPr lang="ru-RU" sz="1600" dirty="0" err="1">
                <a:latin typeface="Arial" panose="020B0604020202020204" pitchFamily="34" charset="0"/>
                <a:cs typeface="Arial" panose="020B0604020202020204" pitchFamily="34" charset="0"/>
              </a:rPr>
              <a:t>EventLogging</a:t>
            </a:r>
            <a:endParaRPr lang="ru-RU"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00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3659" y="79462"/>
            <a:ext cx="1119777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Занятие</a:t>
            </a:r>
            <a:r>
              <a:rPr lang="en-US" sz="3600" dirty="0">
                <a:solidFill>
                  <a:schemeClr val="bg1"/>
                </a:solidFill>
                <a:latin typeface="+mj-lt"/>
              </a:rPr>
              <a:t> 1. </a:t>
            </a:r>
            <a:r>
              <a:rPr lang="ru-RU" sz="3600" dirty="0">
                <a:solidFill>
                  <a:schemeClr val="bg1"/>
                </a:solidFill>
                <a:latin typeface="+mj-lt"/>
              </a:rPr>
              <a:t>Обзор групповой политики</a:t>
            </a:r>
          </a:p>
        </p:txBody>
      </p:sp>
      <p:sp>
        <p:nvSpPr>
          <p:cNvPr id="4" name="Text Placeholder 2"/>
          <p:cNvSpPr txBox="1">
            <a:spLocks/>
          </p:cNvSpPr>
          <p:nvPr/>
        </p:nvSpPr>
        <p:spPr>
          <a:xfrm>
            <a:off x="500744" y="3481387"/>
            <a:ext cx="8119156" cy="2665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dirty="0"/>
          </a:p>
        </p:txBody>
      </p:sp>
      <p:sp>
        <p:nvSpPr>
          <p:cNvPr id="8" name="Text Placeholder 2"/>
          <p:cNvSpPr txBox="1">
            <a:spLocks/>
          </p:cNvSpPr>
          <p:nvPr/>
        </p:nvSpPr>
        <p:spPr bwMode="auto">
          <a:xfrm>
            <a:off x="500744" y="1174940"/>
            <a:ext cx="8293326" cy="27211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57188" lvl="0"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a:t>
            </a:r>
            <a:r>
              <a:rPr lang="en-US" sz="2200" dirty="0">
                <a:latin typeface="Arial" panose="020B0604020202020204" pitchFamily="34" charset="0"/>
                <a:cs typeface="Arial" panose="020B0604020202020204" pitchFamily="34" charset="0"/>
              </a:rPr>
              <a:t>Network Policy Server?</a:t>
            </a:r>
            <a:endParaRPr lang="ru-RU" sz="2200" dirty="0">
              <a:latin typeface="Arial" panose="020B0604020202020204" pitchFamily="34" charset="0"/>
              <a:cs typeface="Arial" panose="020B0604020202020204" pitchFamily="34" charset="0"/>
            </a:endParaRPr>
          </a:p>
          <a:p>
            <a:pPr marL="357188" lvl="0"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Демонстрация: установка службы </a:t>
            </a:r>
            <a:r>
              <a:rPr lang="en-US" sz="2200" dirty="0">
                <a:latin typeface="Arial" panose="020B0604020202020204" pitchFamily="34" charset="0"/>
                <a:cs typeface="Arial" panose="020B0604020202020204" pitchFamily="34" charset="0"/>
              </a:rPr>
              <a:t>Network Policy Server Role </a:t>
            </a:r>
            <a:endParaRPr lang="ru-RU" sz="2200" dirty="0">
              <a:latin typeface="Arial" panose="020B0604020202020204" pitchFamily="34" charset="0"/>
              <a:cs typeface="Arial" panose="020B0604020202020204" pitchFamily="34" charset="0"/>
            </a:endParaRPr>
          </a:p>
          <a:p>
            <a:pPr marL="357188" lvl="0"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Инструменты настройки </a:t>
            </a:r>
            <a:r>
              <a:rPr lang="en-US" sz="2200" dirty="0">
                <a:latin typeface="Arial" panose="020B0604020202020204" pitchFamily="34" charset="0"/>
                <a:cs typeface="Arial" panose="020B0604020202020204" pitchFamily="34" charset="0"/>
              </a:rPr>
              <a:t>Network Policy Server</a:t>
            </a:r>
            <a:endParaRPr lang="ru-RU" sz="2200" dirty="0">
              <a:latin typeface="Arial" panose="020B0604020202020204" pitchFamily="34" charset="0"/>
              <a:cs typeface="Arial" panose="020B0604020202020204" pitchFamily="34" charset="0"/>
            </a:endParaRPr>
          </a:p>
          <a:p>
            <a:pPr marL="357188" lvl="0"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Демонстрация: основные настройки </a:t>
            </a:r>
            <a:r>
              <a:rPr lang="en-US" sz="2200" dirty="0">
                <a:latin typeface="Arial" panose="020B0604020202020204" pitchFamily="34" charset="0"/>
                <a:cs typeface="Arial" panose="020B0604020202020204" pitchFamily="34" charset="0"/>
              </a:rPr>
              <a:t>NPS</a:t>
            </a:r>
          </a:p>
        </p:txBody>
      </p:sp>
    </p:spTree>
    <p:extLst>
      <p:ext uri="{BB962C8B-B14F-4D97-AF65-F5344CB8AC3E}">
        <p14:creationId xmlns:p14="http://schemas.microsoft.com/office/powerpoint/2010/main" val="3188035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1706" y="63608"/>
            <a:ext cx="1119777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dirty="0" err="1">
                <a:solidFill>
                  <a:schemeClr val="bg1"/>
                </a:solidFill>
                <a:latin typeface="+mj-lt"/>
              </a:rPr>
              <a:t>Что</a:t>
            </a:r>
            <a:r>
              <a:rPr lang="en-US" sz="3600" dirty="0">
                <a:solidFill>
                  <a:schemeClr val="bg1"/>
                </a:solidFill>
                <a:latin typeface="+mj-lt"/>
              </a:rPr>
              <a:t> </a:t>
            </a:r>
            <a:r>
              <a:rPr lang="en-US" sz="3600" dirty="0" err="1">
                <a:solidFill>
                  <a:schemeClr val="bg1"/>
                </a:solidFill>
                <a:latin typeface="+mj-lt"/>
              </a:rPr>
              <a:t>такое</a:t>
            </a:r>
            <a:r>
              <a:rPr lang="en-US" sz="3600" dirty="0">
                <a:solidFill>
                  <a:schemeClr val="bg1"/>
                </a:solidFill>
                <a:latin typeface="+mj-lt"/>
              </a:rPr>
              <a:t> Network Policy Server</a:t>
            </a:r>
            <a:endParaRPr lang="ru-RU" sz="3600" dirty="0">
              <a:solidFill>
                <a:schemeClr val="bg1"/>
              </a:solidFill>
              <a:latin typeface="+mj-lt"/>
            </a:endParaRPr>
          </a:p>
        </p:txBody>
      </p:sp>
      <p:sp>
        <p:nvSpPr>
          <p:cNvPr id="8" name="Content Placeholder 2"/>
          <p:cNvSpPr>
            <a:spLocks noGrp="1"/>
          </p:cNvSpPr>
          <p:nvPr/>
        </p:nvSpPr>
        <p:spPr bwMode="auto">
          <a:xfrm>
            <a:off x="313444" y="1125609"/>
            <a:ext cx="5404983" cy="42701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just">
              <a:buNone/>
            </a:pPr>
            <a:r>
              <a:rPr lang="ru-RU" sz="1600" dirty="0" err="1">
                <a:latin typeface="Arial" panose="020B0604020202020204" pitchFamily="34" charset="0"/>
                <a:cs typeface="Arial" panose="020B0604020202020204" pitchFamily="34" charset="0"/>
              </a:rPr>
              <a:t>Windows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Server</a:t>
            </a:r>
            <a:r>
              <a:rPr lang="ru-RU" sz="1600" dirty="0">
                <a:latin typeface="Arial" panose="020B0604020202020204" pitchFamily="34" charset="0"/>
                <a:cs typeface="Arial" panose="020B0604020202020204" pitchFamily="34" charset="0"/>
              </a:rPr>
              <a:t> 2012 </a:t>
            </a:r>
            <a:r>
              <a:rPr lang="ru-RU" sz="1600" dirty="0" err="1">
                <a:latin typeface="Arial" panose="020B0604020202020204" pitchFamily="34" charset="0"/>
                <a:cs typeface="Arial" panose="020B0604020202020204" pitchFamily="34" charset="0"/>
              </a:rPr>
              <a:t>Network</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Policy</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Server</a:t>
            </a:r>
            <a:r>
              <a:rPr lang="ru-RU" sz="1600" dirty="0">
                <a:latin typeface="Arial" panose="020B0604020202020204" pitchFamily="34" charset="0"/>
                <a:cs typeface="Arial" panose="020B0604020202020204" pitchFamily="34" charset="0"/>
              </a:rPr>
              <a:t> обеспечивает следующие функции:</a:t>
            </a:r>
          </a:p>
          <a:p>
            <a:pPr marL="268288" indent="-268288" algn="just">
              <a:buFont typeface="Wingdings" panose="05000000000000000000" pitchFamily="2" charset="2"/>
              <a:buChar char="Ø"/>
            </a:pPr>
            <a:r>
              <a:rPr lang="ru-RU" sz="1600" dirty="0">
                <a:latin typeface="Arial" panose="020B0604020202020204" pitchFamily="34" charset="0"/>
                <a:cs typeface="Arial" panose="020B0604020202020204" pitchFamily="34" charset="0"/>
              </a:rPr>
              <a:t>RADIUS-сервер. NPS выполняет централизованную аутентификацию, авторизацию и учет подключений для беспроводных соединений, коммутаторов аутентификации, </a:t>
            </a:r>
            <a:r>
              <a:rPr lang="en-US" sz="1600" dirty="0">
                <a:latin typeface="Arial" panose="020B0604020202020204" pitchFamily="34" charset="0"/>
                <a:cs typeface="Arial" panose="020B0604020202020204" pitchFamily="34" charset="0"/>
              </a:rPr>
              <a:t>dial-up-</a:t>
            </a:r>
            <a:r>
              <a:rPr lang="ru-RU" sz="1600" dirty="0">
                <a:latin typeface="Arial" panose="020B0604020202020204" pitchFamily="34" charset="0"/>
                <a:cs typeface="Arial" panose="020B0604020202020204" pitchFamily="34" charset="0"/>
              </a:rPr>
              <a:t> и VPN-соединений</a:t>
            </a:r>
          </a:p>
          <a:p>
            <a:pPr marL="268288" indent="-268288" algn="just">
              <a:buFont typeface="Wingdings" panose="05000000000000000000" pitchFamily="2" charset="2"/>
              <a:buChar char="Ø"/>
            </a:pPr>
            <a:r>
              <a:rPr lang="ru-RU" sz="1600" dirty="0">
                <a:latin typeface="Arial" panose="020B0604020202020204" pitchFamily="34" charset="0"/>
                <a:cs typeface="Arial" panose="020B0604020202020204" pitchFamily="34" charset="0"/>
              </a:rPr>
              <a:t>RADIUS-прокси. Вы настраиваете политики запросов на подключение, которые указывают, какое соединение, запрашивающее </a:t>
            </a:r>
            <a:r>
              <a:rPr lang="en-IN" sz="1600" dirty="0">
                <a:latin typeface="Arial" panose="020B0604020202020204" pitchFamily="34" charset="0"/>
                <a:cs typeface="Arial" panose="020B0604020202020204" pitchFamily="34" charset="0"/>
              </a:rPr>
              <a:t>NPS</a:t>
            </a:r>
            <a:r>
              <a:rPr lang="ru-RU" sz="1600" dirty="0">
                <a:latin typeface="Arial" panose="020B0604020202020204" pitchFamily="34" charset="0"/>
                <a:cs typeface="Arial" panose="020B0604020202020204" pitchFamily="34" charset="0"/>
              </a:rPr>
              <a:t>-сервер, будет пересылаться на другие RADIUS-серверы и к какому</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RADIUS-серверу вы хотите пересылать запросы</a:t>
            </a:r>
            <a:endParaRPr lang="en-US" sz="1600" dirty="0">
              <a:latin typeface="Arial" panose="020B0604020202020204" pitchFamily="34" charset="0"/>
              <a:cs typeface="Arial" panose="020B0604020202020204" pitchFamily="34" charset="0"/>
            </a:endParaRPr>
          </a:p>
          <a:p>
            <a:pPr marL="268288" indent="-268288" algn="just">
              <a:buFont typeface="Wingdings" panose="05000000000000000000" pitchFamily="2" charset="2"/>
              <a:buChar char="Ø"/>
            </a:pPr>
            <a:r>
              <a:rPr lang="ru-RU" sz="1600" dirty="0">
                <a:latin typeface="Arial" panose="020B0604020202020204" pitchFamily="34" charset="0"/>
                <a:cs typeface="Arial" panose="020B0604020202020204" pitchFamily="34" charset="0"/>
              </a:rPr>
              <a:t>Сервер политики </a:t>
            </a:r>
            <a:r>
              <a:rPr lang="en-US" sz="1600" dirty="0">
                <a:latin typeface="Arial" panose="020B0604020202020204" pitchFamily="34" charset="0"/>
                <a:cs typeface="Arial" panose="020B0604020202020204" pitchFamily="34" charset="0"/>
              </a:rPr>
              <a:t>NAP</a:t>
            </a:r>
            <a:r>
              <a:rPr lang="ru-RU" sz="1600" dirty="0">
                <a:latin typeface="Arial" panose="020B0604020202020204" pitchFamily="34" charset="0"/>
                <a:cs typeface="Arial" panose="020B0604020202020204" pitchFamily="34" charset="0"/>
              </a:rPr>
              <a:t>. NPS оценивает состояние здоровья, передаваемое клиентским компьютером с поддержкой </a:t>
            </a:r>
            <a:r>
              <a:rPr lang="en-US" sz="1600" dirty="0">
                <a:latin typeface="Arial" panose="020B0604020202020204" pitchFamily="34" charset="0"/>
                <a:cs typeface="Arial" panose="020B0604020202020204" pitchFamily="34" charset="0"/>
              </a:rPr>
              <a:t>NAP</a:t>
            </a:r>
            <a:r>
              <a:rPr lang="ru-RU" sz="1600" dirty="0">
                <a:latin typeface="Arial" panose="020B0604020202020204" pitchFamily="34" charset="0"/>
                <a:cs typeface="Arial" panose="020B0604020202020204" pitchFamily="34" charset="0"/>
              </a:rPr>
              <a:t>, который пытается подключиться к сети</a:t>
            </a:r>
          </a:p>
        </p:txBody>
      </p:sp>
      <p:sp>
        <p:nvSpPr>
          <p:cNvPr id="9" name="Title 1"/>
          <p:cNvSpPr txBox="1">
            <a:spLocks/>
          </p:cNvSpPr>
          <p:nvPr/>
        </p:nvSpPr>
        <p:spPr>
          <a:xfrm>
            <a:off x="6210852" y="4494231"/>
            <a:ext cx="5542514"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a:solidFill>
                  <a:srgbClr val="C00000"/>
                </a:solidFill>
              </a:rPr>
              <a:t>Демонстрация: установка службы </a:t>
            </a:r>
            <a:r>
              <a:rPr lang="ru-RU" sz="1800" b="1" dirty="0" err="1">
                <a:solidFill>
                  <a:srgbClr val="C00000"/>
                </a:solidFill>
              </a:rPr>
              <a:t>Network</a:t>
            </a:r>
            <a:r>
              <a:rPr lang="ru-RU" sz="1800" b="1" dirty="0">
                <a:solidFill>
                  <a:srgbClr val="C00000"/>
                </a:solidFill>
              </a:rPr>
              <a:t> </a:t>
            </a:r>
            <a:r>
              <a:rPr lang="ru-RU" sz="1800" b="1" dirty="0" err="1">
                <a:solidFill>
                  <a:srgbClr val="C00000"/>
                </a:solidFill>
              </a:rPr>
              <a:t>Policy</a:t>
            </a:r>
            <a:r>
              <a:rPr lang="ru-RU" sz="1800" b="1" dirty="0">
                <a:solidFill>
                  <a:srgbClr val="C00000"/>
                </a:solidFill>
              </a:rPr>
              <a:t> </a:t>
            </a:r>
            <a:r>
              <a:rPr lang="ru-RU" sz="1800" b="1" dirty="0" err="1">
                <a:solidFill>
                  <a:srgbClr val="C00000"/>
                </a:solidFill>
              </a:rPr>
              <a:t>Server</a:t>
            </a:r>
            <a:r>
              <a:rPr lang="ru-RU" sz="1800" b="1" dirty="0">
                <a:solidFill>
                  <a:srgbClr val="C00000"/>
                </a:solidFill>
              </a:rPr>
              <a:t> </a:t>
            </a:r>
            <a:r>
              <a:rPr lang="ru-RU" sz="1800" b="1" dirty="0" err="1">
                <a:solidFill>
                  <a:srgbClr val="C00000"/>
                </a:solidFill>
              </a:rPr>
              <a:t>Role</a:t>
            </a:r>
            <a:r>
              <a:rPr lang="ru-RU" sz="1800" b="1" dirty="0">
                <a:solidFill>
                  <a:srgbClr val="C00000"/>
                </a:solidFill>
              </a:rPr>
              <a:t> </a:t>
            </a:r>
          </a:p>
        </p:txBody>
      </p:sp>
      <p:sp>
        <p:nvSpPr>
          <p:cNvPr id="11" name="Прямоугольник: скругленные противолежащие углы 10"/>
          <p:cNvSpPr/>
          <p:nvPr/>
        </p:nvSpPr>
        <p:spPr>
          <a:xfrm>
            <a:off x="6629332" y="5234895"/>
            <a:ext cx="4586643" cy="1165906"/>
          </a:xfrm>
          <a:prstGeom prst="round2Diag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10" name="Content Placeholder 2"/>
          <p:cNvSpPr>
            <a:spLocks noGrp="1"/>
          </p:cNvSpPr>
          <p:nvPr/>
        </p:nvSpPr>
        <p:spPr bwMode="auto">
          <a:xfrm>
            <a:off x="7055767" y="5360950"/>
            <a:ext cx="4034973" cy="1176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ru-RU" sz="1600" dirty="0">
                <a:latin typeface="Arial" panose="020B0604020202020204" pitchFamily="34" charset="0"/>
                <a:cs typeface="Arial" panose="020B0604020202020204" pitchFamily="34" charset="0"/>
              </a:rPr>
              <a:t>В данной демонстрации, Вы увидите как</a:t>
            </a:r>
            <a:r>
              <a:rPr lang="en-GB" sz="1600" dirty="0">
                <a:latin typeface="Arial" panose="020B0604020202020204" pitchFamily="34" charset="0"/>
                <a:cs typeface="Arial" panose="020B0604020202020204" pitchFamily="34" charset="0"/>
              </a:rPr>
              <a:t>:</a:t>
            </a:r>
            <a:r>
              <a:rPr lang="en-GB" sz="1600" b="1" dirty="0">
                <a:latin typeface="Arial" panose="020B0604020202020204" pitchFamily="34" charset="0"/>
                <a:cs typeface="Arial" panose="020B0604020202020204" pitchFamily="34" charset="0"/>
              </a:rPr>
              <a:t> </a:t>
            </a: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Устанавливать службу </a:t>
            </a:r>
            <a:r>
              <a:rPr lang="en-GB" sz="1600" dirty="0">
                <a:latin typeface="Arial" panose="020B0604020202020204" pitchFamily="34" charset="0"/>
                <a:cs typeface="Arial" panose="020B0604020202020204" pitchFamily="34" charset="0"/>
              </a:rPr>
              <a:t>NPS</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Role</a:t>
            </a:r>
            <a:endParaRPr lang="en-GB" sz="1600" dirty="0">
              <a:latin typeface="Arial" panose="020B0604020202020204" pitchFamily="34" charset="0"/>
              <a:cs typeface="Arial" panose="020B0604020202020204" pitchFamily="34" charset="0"/>
            </a:endParaRP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Регистрировать</a:t>
            </a:r>
            <a:r>
              <a:rPr lang="en-GB" sz="1600" dirty="0">
                <a:latin typeface="Arial" panose="020B0604020202020204" pitchFamily="34" charset="0"/>
                <a:cs typeface="Arial" panose="020B0604020202020204" pitchFamily="34" charset="0"/>
              </a:rPr>
              <a:t> NPS </a:t>
            </a:r>
            <a:r>
              <a:rPr lang="ru-RU" sz="1600" dirty="0">
                <a:latin typeface="Arial" panose="020B0604020202020204" pitchFamily="34" charset="0"/>
                <a:cs typeface="Arial" panose="020B0604020202020204" pitchFamily="34" charset="0"/>
              </a:rPr>
              <a:t>в</a:t>
            </a:r>
            <a:r>
              <a:rPr lang="en-GB" sz="1600" dirty="0">
                <a:latin typeface="Arial" panose="020B0604020202020204" pitchFamily="34" charset="0"/>
                <a:cs typeface="Arial" panose="020B0604020202020204" pitchFamily="34" charset="0"/>
              </a:rPr>
              <a:t> AD DS</a:t>
            </a:r>
          </a:p>
          <a:p>
            <a:endParaRPr lang="en-US" sz="1600" dirty="0">
              <a:latin typeface="Arial" panose="020B0604020202020204" pitchFamily="34" charset="0"/>
              <a:cs typeface="Arial" panose="020B0604020202020204" pitchFamily="34" charset="0"/>
            </a:endParaRPr>
          </a:p>
        </p:txBody>
      </p:sp>
      <p:grpSp>
        <p:nvGrpSpPr>
          <p:cNvPr id="12" name="Группа 11"/>
          <p:cNvGrpSpPr/>
          <p:nvPr/>
        </p:nvGrpSpPr>
        <p:grpSpPr>
          <a:xfrm>
            <a:off x="6221675" y="1047429"/>
            <a:ext cx="5801141" cy="1634995"/>
            <a:chOff x="774053" y="3327981"/>
            <a:chExt cx="8309272" cy="2785720"/>
          </a:xfrm>
        </p:grpSpPr>
        <p:pic>
          <p:nvPicPr>
            <p:cNvPr id="13" name="Picture 2" descr="ISE.png"/>
            <p:cNvPicPr>
              <a:picLocks noChangeAspect="1"/>
            </p:cNvPicPr>
            <p:nvPr/>
          </p:nvPicPr>
          <p:blipFill>
            <a:blip r:embed="rId3" cstate="print"/>
            <a:srcRect t="620" b="5891"/>
            <a:stretch>
              <a:fillRect/>
            </a:stretch>
          </p:blipFill>
          <p:spPr>
            <a:xfrm>
              <a:off x="7314314" y="4137025"/>
              <a:ext cx="1035441" cy="1252728"/>
            </a:xfrm>
            <a:prstGeom prst="rect">
              <a:avLst/>
            </a:prstGeom>
          </p:spPr>
        </p:pic>
        <p:pic>
          <p:nvPicPr>
            <p:cNvPr id="14" name="Picture 8" descr="PC"/>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Effect>
                        <a14:colorTemperature colorTemp="11200"/>
                      </a14:imgEffect>
                    </a14:imgLayer>
                  </a14:imgProps>
                </a:ext>
              </a:extLst>
            </a:blip>
            <a:srcRect/>
            <a:stretch>
              <a:fillRect/>
            </a:stretch>
          </p:blipFill>
          <p:spPr bwMode="auto">
            <a:xfrm rot="21385667">
              <a:off x="774053" y="4241054"/>
              <a:ext cx="1155509" cy="1219600"/>
            </a:xfrm>
            <a:prstGeom prst="rect">
              <a:avLst/>
            </a:prstGeom>
            <a:noFill/>
          </p:spPr>
        </p:pic>
        <p:pic>
          <p:nvPicPr>
            <p:cNvPr id="15" name="Picture 77" descr="Workgroup_Switch"/>
            <p:cNvPicPr>
              <a:picLocks noChangeAspect="1" noChangeArrowheads="1"/>
            </p:cNvPicPr>
            <p:nvPr/>
          </p:nvPicPr>
          <p:blipFill>
            <a:blip r:embed="rId6" cstate="print"/>
            <a:srcRect/>
            <a:stretch>
              <a:fillRect/>
            </a:stretch>
          </p:blipFill>
          <p:spPr bwMode="auto">
            <a:xfrm>
              <a:off x="3974374" y="4313778"/>
              <a:ext cx="1299267" cy="952429"/>
            </a:xfrm>
            <a:prstGeom prst="rect">
              <a:avLst/>
            </a:prstGeom>
            <a:noFill/>
          </p:spPr>
        </p:pic>
        <p:sp>
          <p:nvSpPr>
            <p:cNvPr id="16" name="Прямоугольник 15"/>
            <p:cNvSpPr/>
            <p:nvPr/>
          </p:nvSpPr>
          <p:spPr>
            <a:xfrm>
              <a:off x="2130950" y="4365825"/>
              <a:ext cx="1757238" cy="302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EAP Payload</a:t>
              </a:r>
              <a:endParaRPr lang="ru-RU" sz="1200" dirty="0">
                <a:latin typeface="Arial" panose="020B0604020202020204" pitchFamily="34" charset="0"/>
                <a:cs typeface="Arial" panose="020B0604020202020204" pitchFamily="34" charset="0"/>
              </a:endParaRPr>
            </a:p>
          </p:txBody>
        </p:sp>
        <p:sp>
          <p:nvSpPr>
            <p:cNvPr id="17" name="Прямоугольник 16"/>
            <p:cNvSpPr/>
            <p:nvPr/>
          </p:nvSpPr>
          <p:spPr>
            <a:xfrm>
              <a:off x="2130950" y="4699779"/>
              <a:ext cx="1757238" cy="3021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Ethernet</a:t>
              </a:r>
              <a:endParaRPr lang="ru-RU" sz="1200" dirty="0">
                <a:latin typeface="Arial" panose="020B0604020202020204" pitchFamily="34" charset="0"/>
                <a:cs typeface="Arial" panose="020B0604020202020204" pitchFamily="34" charset="0"/>
              </a:endParaRPr>
            </a:p>
          </p:txBody>
        </p:sp>
        <p:sp>
          <p:nvSpPr>
            <p:cNvPr id="18" name="Прямоугольник 17"/>
            <p:cNvSpPr/>
            <p:nvPr/>
          </p:nvSpPr>
          <p:spPr>
            <a:xfrm>
              <a:off x="5420282" y="4326068"/>
              <a:ext cx="1757238" cy="3021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IP</a:t>
              </a:r>
              <a:endParaRPr lang="ru-RU" sz="1200" dirty="0">
                <a:latin typeface="Arial" panose="020B0604020202020204" pitchFamily="34" charset="0"/>
                <a:cs typeface="Arial" panose="020B0604020202020204" pitchFamily="34" charset="0"/>
              </a:endParaRPr>
            </a:p>
          </p:txBody>
        </p:sp>
        <p:sp>
          <p:nvSpPr>
            <p:cNvPr id="19" name="Прямоугольник 18"/>
            <p:cNvSpPr/>
            <p:nvPr/>
          </p:nvSpPr>
          <p:spPr>
            <a:xfrm>
              <a:off x="5420282" y="4660022"/>
              <a:ext cx="1757238" cy="3021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Ethernet</a:t>
              </a:r>
              <a:endParaRPr lang="ru-RU" sz="1200" dirty="0">
                <a:latin typeface="Arial" panose="020B0604020202020204" pitchFamily="34" charset="0"/>
                <a:cs typeface="Arial" panose="020B0604020202020204" pitchFamily="34" charset="0"/>
              </a:endParaRPr>
            </a:p>
          </p:txBody>
        </p:sp>
        <p:sp>
          <p:nvSpPr>
            <p:cNvPr id="22" name="Прямоугольник 21"/>
            <p:cNvSpPr/>
            <p:nvPr/>
          </p:nvSpPr>
          <p:spPr>
            <a:xfrm>
              <a:off x="5417774" y="3662331"/>
              <a:ext cx="1757238" cy="302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RADIUS</a:t>
              </a:r>
              <a:endParaRPr lang="ru-RU" sz="1200" dirty="0">
                <a:latin typeface="Arial" panose="020B0604020202020204" pitchFamily="34" charset="0"/>
                <a:cs typeface="Arial" panose="020B0604020202020204" pitchFamily="34" charset="0"/>
              </a:endParaRPr>
            </a:p>
          </p:txBody>
        </p:sp>
        <p:sp>
          <p:nvSpPr>
            <p:cNvPr id="23" name="Прямоугольник 22"/>
            <p:cNvSpPr/>
            <p:nvPr/>
          </p:nvSpPr>
          <p:spPr>
            <a:xfrm>
              <a:off x="5417774" y="3996285"/>
              <a:ext cx="1757238" cy="30215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UDP</a:t>
              </a:r>
              <a:endParaRPr lang="ru-RU" sz="1200" dirty="0">
                <a:latin typeface="Arial" panose="020B0604020202020204" pitchFamily="34" charset="0"/>
                <a:cs typeface="Arial" panose="020B0604020202020204" pitchFamily="34" charset="0"/>
              </a:endParaRPr>
            </a:p>
          </p:txBody>
        </p:sp>
        <p:sp>
          <p:nvSpPr>
            <p:cNvPr id="24" name="Прямоугольник 23"/>
            <p:cNvSpPr/>
            <p:nvPr/>
          </p:nvSpPr>
          <p:spPr>
            <a:xfrm>
              <a:off x="5417774" y="3327981"/>
              <a:ext cx="1757238" cy="302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EAP Payload</a:t>
              </a:r>
              <a:endParaRPr lang="ru-RU" sz="1200" dirty="0">
                <a:latin typeface="Arial" panose="020B0604020202020204" pitchFamily="34" charset="0"/>
                <a:cs typeface="Arial" panose="020B0604020202020204" pitchFamily="34" charset="0"/>
              </a:endParaRPr>
            </a:p>
          </p:txBody>
        </p:sp>
        <p:sp>
          <p:nvSpPr>
            <p:cNvPr id="25" name="TextBox 24"/>
            <p:cNvSpPr txBox="1"/>
            <p:nvPr/>
          </p:nvSpPr>
          <p:spPr>
            <a:xfrm>
              <a:off x="836229" y="5495467"/>
              <a:ext cx="1908313" cy="445734"/>
            </a:xfrm>
            <a:prstGeom prst="rect">
              <a:avLst/>
            </a:prstGeom>
            <a:noFill/>
          </p:spPr>
          <p:txBody>
            <a:bodyPr wrap="square" rtlCol="0">
              <a:spAutoFit/>
            </a:bodyPr>
            <a:lstStyle/>
            <a:p>
              <a:r>
                <a:rPr lang="ru-RU" sz="1100" dirty="0">
                  <a:latin typeface="Arial" panose="020B0604020202020204" pitchFamily="34" charset="0"/>
                  <a:cs typeface="Arial" panose="020B0604020202020204" pitchFamily="34" charset="0"/>
                </a:rPr>
                <a:t>Клиент </a:t>
              </a:r>
            </a:p>
          </p:txBody>
        </p:sp>
        <p:sp>
          <p:nvSpPr>
            <p:cNvPr id="26" name="TextBox 25"/>
            <p:cNvSpPr txBox="1"/>
            <p:nvPr/>
          </p:nvSpPr>
          <p:spPr>
            <a:xfrm>
              <a:off x="3831057" y="5354003"/>
              <a:ext cx="1908313" cy="445734"/>
            </a:xfrm>
            <a:prstGeom prst="rect">
              <a:avLst/>
            </a:prstGeom>
            <a:noFill/>
          </p:spPr>
          <p:txBody>
            <a:bodyPr wrap="square" rtlCol="0">
              <a:spAutoFit/>
            </a:bodyPr>
            <a:lstStyle/>
            <a:p>
              <a:r>
                <a:rPr lang="ru-RU" sz="1100" dirty="0">
                  <a:latin typeface="Arial" panose="020B0604020202020204" pitchFamily="34" charset="0"/>
                  <a:cs typeface="Arial" panose="020B0604020202020204" pitchFamily="34" charset="0"/>
                </a:rPr>
                <a:t>Аутентификатор </a:t>
              </a:r>
            </a:p>
          </p:txBody>
        </p:sp>
        <p:sp>
          <p:nvSpPr>
            <p:cNvPr id="27" name="TextBox 26"/>
            <p:cNvSpPr txBox="1"/>
            <p:nvPr/>
          </p:nvSpPr>
          <p:spPr>
            <a:xfrm>
              <a:off x="7175012" y="5379552"/>
              <a:ext cx="1908313" cy="734149"/>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Сервер аутентификации </a:t>
              </a:r>
            </a:p>
          </p:txBody>
        </p:sp>
      </p:grpSp>
      <p:grpSp>
        <p:nvGrpSpPr>
          <p:cNvPr id="37" name="Группа 36"/>
          <p:cNvGrpSpPr/>
          <p:nvPr/>
        </p:nvGrpSpPr>
        <p:grpSpPr>
          <a:xfrm>
            <a:off x="6295100" y="2749553"/>
            <a:ext cx="5556305" cy="1642235"/>
            <a:chOff x="6466511" y="2767210"/>
            <a:chExt cx="5556305" cy="1642235"/>
          </a:xfrm>
        </p:grpSpPr>
        <p:pic>
          <p:nvPicPr>
            <p:cNvPr id="30" name="Рисунок 29"/>
            <p:cNvPicPr>
              <a:picLocks noChangeAspect="1"/>
            </p:cNvPicPr>
            <p:nvPr/>
          </p:nvPicPr>
          <p:blipFill rotWithShape="1">
            <a:blip r:embed="rId7" cstate="print">
              <a:extLst>
                <a:ext uri="{28A0092B-C50C-407E-A947-70E740481C1C}">
                  <a14:useLocalDpi xmlns:a14="http://schemas.microsoft.com/office/drawing/2010/main" val="0"/>
                </a:ext>
              </a:extLst>
            </a:blip>
            <a:srcRect l="2971" t="16799" r="45024" b="46451"/>
            <a:stretch/>
          </p:blipFill>
          <p:spPr>
            <a:xfrm>
              <a:off x="7158173" y="3260703"/>
              <a:ext cx="403707" cy="404665"/>
            </a:xfrm>
            <a:prstGeom prst="rect">
              <a:avLst/>
            </a:prstGeom>
          </p:spPr>
        </p:pic>
        <p:pic>
          <p:nvPicPr>
            <p:cNvPr id="29" name="Picture 2" descr="File-Application_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16837" y="3115164"/>
              <a:ext cx="337632" cy="56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 descr="File-Application_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1608" y="3102102"/>
              <a:ext cx="337632" cy="56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 descr="File-Application_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69585" y="3115164"/>
              <a:ext cx="337632" cy="56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 descr="File-Application_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12577" y="3021417"/>
              <a:ext cx="337632" cy="56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Прямая со стрелкой 27"/>
            <p:cNvCxnSpPr>
              <a:stCxn id="29" idx="3"/>
            </p:cNvCxnSpPr>
            <p:nvPr/>
          </p:nvCxnSpPr>
          <p:spPr>
            <a:xfrm>
              <a:off x="7754469" y="3400024"/>
              <a:ext cx="1318784"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p:nvPr/>
          </p:nvCxnSpPr>
          <p:spPr>
            <a:xfrm>
              <a:off x="9406897" y="3397900"/>
              <a:ext cx="1318784"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amp;Kcy;&amp;acy;&amp;rcy;&amp;tcy;&amp;icy;&amp;ncy;&amp;kcy;&amp;icy; &amp;pcy;&amp;ocy; &amp;zcy;&amp;acy;&amp;pcy;&amp;rcy;&amp;ocy;&amp;scy;&amp;ucy; pergament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19229" y="3219211"/>
              <a:ext cx="398916" cy="40510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6466511" y="3665642"/>
              <a:ext cx="1956527" cy="707886"/>
            </a:xfrm>
            <a:prstGeom prst="rect">
              <a:avLst/>
            </a:prstGeom>
            <a:noFill/>
          </p:spPr>
          <p:txBody>
            <a:bodyPr wrap="square" rtlCol="0">
              <a:spAutoFit/>
            </a:bodyPr>
            <a:lstStyle/>
            <a:p>
              <a:pPr algn="ctr"/>
              <a:r>
                <a:rPr lang="ru-RU" sz="1000" b="1" dirty="0">
                  <a:latin typeface="Arial" panose="020B0604020202020204" pitchFamily="34" charset="0"/>
                  <a:cs typeface="Arial" panose="020B0604020202020204" pitchFamily="34" charset="0"/>
                </a:rPr>
                <a:t>Сервер сетевого доступа </a:t>
              </a:r>
              <a:r>
                <a:rPr lang="en-US" sz="1000" b="1" dirty="0">
                  <a:latin typeface="Arial" panose="020B0604020202020204" pitchFamily="34" charset="0"/>
                  <a:cs typeface="Arial" panose="020B0604020202020204" pitchFamily="34" charset="0"/>
                </a:rPr>
                <a:t>(NAC) </a:t>
              </a:r>
            </a:p>
            <a:p>
              <a:pPr algn="ctr"/>
              <a:r>
                <a:rPr lang="ru-RU" sz="1000" dirty="0">
                  <a:latin typeface="Arial" panose="020B0604020202020204" pitchFamily="34" charset="0"/>
                  <a:cs typeface="Arial" panose="020B0604020202020204" pitchFamily="34" charset="0"/>
                </a:rPr>
                <a:t>От </a:t>
              </a:r>
              <a:r>
                <a:rPr lang="en-US" sz="1000" dirty="0">
                  <a:latin typeface="Arial" panose="020B0604020202020204" pitchFamily="34" charset="0"/>
                  <a:cs typeface="Arial" panose="020B0604020202020204" pitchFamily="34" charset="0"/>
                </a:rPr>
                <a:t>Radius-</a:t>
              </a:r>
              <a:r>
                <a:rPr lang="ru-RU" sz="1000" dirty="0">
                  <a:latin typeface="Arial" panose="020B0604020202020204" pitchFamily="34" charset="0"/>
                  <a:cs typeface="Arial" panose="020B0604020202020204" pitchFamily="34" charset="0"/>
                </a:rPr>
                <a:t>клиента </a:t>
              </a:r>
              <a:endParaRPr lang="en-US" sz="1000" dirty="0">
                <a:latin typeface="Arial" panose="020B0604020202020204" pitchFamily="34" charset="0"/>
                <a:cs typeface="Arial" panose="020B0604020202020204" pitchFamily="34" charset="0"/>
              </a:endParaRPr>
            </a:p>
            <a:p>
              <a:pPr algn="ctr"/>
              <a:r>
                <a:rPr lang="ru-RU" sz="1000" dirty="0">
                  <a:latin typeface="Arial" panose="020B0604020202020204" pitchFamily="34" charset="0"/>
                  <a:cs typeface="Arial" panose="020B0604020202020204" pitchFamily="34" charset="0"/>
                </a:rPr>
                <a:t>до </a:t>
              </a:r>
              <a:r>
                <a:rPr lang="en-US" sz="1000" dirty="0">
                  <a:latin typeface="Arial" panose="020B0604020202020204" pitchFamily="34" charset="0"/>
                  <a:cs typeface="Arial" panose="020B0604020202020204" pitchFamily="34" charset="0"/>
                </a:rPr>
                <a:t>Radius proxy</a:t>
              </a:r>
              <a:endParaRPr lang="ru-RU" sz="1000" dirty="0">
                <a:latin typeface="Arial" panose="020B0604020202020204" pitchFamily="34" charset="0"/>
                <a:cs typeface="Arial" panose="020B0604020202020204" pitchFamily="34" charset="0"/>
              </a:endParaRPr>
            </a:p>
          </p:txBody>
        </p:sp>
        <p:sp>
          <p:nvSpPr>
            <p:cNvPr id="41" name="TextBox 40"/>
            <p:cNvSpPr txBox="1"/>
            <p:nvPr/>
          </p:nvSpPr>
          <p:spPr>
            <a:xfrm>
              <a:off x="8344489" y="3693699"/>
              <a:ext cx="1956527" cy="553998"/>
            </a:xfrm>
            <a:prstGeom prst="rect">
              <a:avLst/>
            </a:prstGeom>
            <a:noFill/>
          </p:spPr>
          <p:txBody>
            <a:bodyPr wrap="square" rtlCol="0">
              <a:spAutoFit/>
            </a:bodyPr>
            <a:lstStyle/>
            <a:p>
              <a:pPr algn="ctr"/>
              <a:r>
                <a:rPr lang="en-US" sz="1000" b="1" dirty="0">
                  <a:latin typeface="Arial" panose="020B0604020202020204" pitchFamily="34" charset="0"/>
                  <a:cs typeface="Arial" panose="020B0604020202020204" pitchFamily="34" charset="0"/>
                </a:rPr>
                <a:t>Radius proxy</a:t>
              </a:r>
            </a:p>
            <a:p>
              <a:pPr algn="ctr"/>
              <a:r>
                <a:rPr lang="ru-RU" sz="1000" dirty="0">
                  <a:latin typeface="Arial" panose="020B0604020202020204" pitchFamily="34" charset="0"/>
                  <a:cs typeface="Arial" panose="020B0604020202020204" pitchFamily="34" charset="0"/>
                </a:rPr>
                <a:t>От </a:t>
              </a:r>
              <a:r>
                <a:rPr lang="en-US" sz="1000" dirty="0">
                  <a:latin typeface="Arial" panose="020B0604020202020204" pitchFamily="34" charset="0"/>
                  <a:cs typeface="Arial" panose="020B0604020202020204" pitchFamily="34" charset="0"/>
                </a:rPr>
                <a:t>Radius-</a:t>
              </a:r>
              <a:r>
                <a:rPr lang="ru-RU" sz="1000" dirty="0">
                  <a:latin typeface="Arial" panose="020B0604020202020204" pitchFamily="34" charset="0"/>
                  <a:cs typeface="Arial" panose="020B0604020202020204" pitchFamily="34" charset="0"/>
                </a:rPr>
                <a:t>клиента </a:t>
              </a:r>
              <a:endParaRPr lang="en-US" sz="1000" dirty="0">
                <a:latin typeface="Arial" panose="020B0604020202020204" pitchFamily="34" charset="0"/>
                <a:cs typeface="Arial" panose="020B0604020202020204" pitchFamily="34" charset="0"/>
              </a:endParaRPr>
            </a:p>
            <a:p>
              <a:pPr algn="ctr"/>
              <a:r>
                <a:rPr lang="ru-RU" sz="1000" dirty="0">
                  <a:latin typeface="Arial" panose="020B0604020202020204" pitchFamily="34" charset="0"/>
                  <a:cs typeface="Arial" panose="020B0604020202020204" pitchFamily="34" charset="0"/>
                </a:rPr>
                <a:t>до </a:t>
              </a:r>
              <a:r>
                <a:rPr lang="en-US" sz="1000" dirty="0">
                  <a:latin typeface="Arial" panose="020B0604020202020204" pitchFamily="34" charset="0"/>
                  <a:cs typeface="Arial" panose="020B0604020202020204" pitchFamily="34" charset="0"/>
                </a:rPr>
                <a:t>Radius-</a:t>
              </a:r>
              <a:r>
                <a:rPr lang="ru-RU" sz="1000" dirty="0">
                  <a:latin typeface="Arial" panose="020B0604020202020204" pitchFamily="34" charset="0"/>
                  <a:cs typeface="Arial" panose="020B0604020202020204" pitchFamily="34" charset="0"/>
                </a:rPr>
                <a:t>сервера</a:t>
              </a:r>
            </a:p>
          </p:txBody>
        </p:sp>
        <p:sp>
          <p:nvSpPr>
            <p:cNvPr id="42" name="TextBox 41"/>
            <p:cNvSpPr txBox="1"/>
            <p:nvPr/>
          </p:nvSpPr>
          <p:spPr>
            <a:xfrm>
              <a:off x="10066289" y="3701559"/>
              <a:ext cx="1956527" cy="707886"/>
            </a:xfrm>
            <a:prstGeom prst="rect">
              <a:avLst/>
            </a:prstGeom>
            <a:noFill/>
          </p:spPr>
          <p:txBody>
            <a:bodyPr wrap="square" rtlCol="0">
              <a:spAutoFit/>
            </a:bodyPr>
            <a:lstStyle/>
            <a:p>
              <a:pPr algn="ctr"/>
              <a:r>
                <a:rPr lang="en-US" sz="1000" b="1" dirty="0">
                  <a:latin typeface="Arial" panose="020B0604020202020204" pitchFamily="34" charset="0"/>
                  <a:cs typeface="Arial" panose="020B0604020202020204" pitchFamily="34" charset="0"/>
                </a:rPr>
                <a:t>Radius</a:t>
              </a:r>
              <a:r>
                <a:rPr lang="ru-RU" sz="1000" b="1" dirty="0">
                  <a:latin typeface="Arial" panose="020B0604020202020204" pitchFamily="34" charset="0"/>
                  <a:cs typeface="Arial" panose="020B0604020202020204" pitchFamily="34" charset="0"/>
                </a:rPr>
                <a:t>-сервер</a:t>
              </a:r>
            </a:p>
            <a:p>
              <a:pPr algn="ctr"/>
              <a:r>
                <a:rPr lang="ru-RU" sz="1000" dirty="0">
                  <a:latin typeface="Arial" panose="020B0604020202020204" pitchFamily="34" charset="0"/>
                  <a:cs typeface="Arial" panose="020B0604020202020204" pitchFamily="34" charset="0"/>
                </a:rPr>
                <a:t>Участник удаленной группы </a:t>
              </a:r>
              <a:r>
                <a:rPr lang="en-US" sz="1000" dirty="0">
                  <a:latin typeface="Arial" panose="020B0604020202020204" pitchFamily="34" charset="0"/>
                  <a:cs typeface="Arial" panose="020B0604020202020204" pitchFamily="34" charset="0"/>
                </a:rPr>
                <a:t>Radius-</a:t>
              </a:r>
              <a:r>
                <a:rPr lang="ru-RU" sz="1000" dirty="0">
                  <a:latin typeface="Arial" panose="020B0604020202020204" pitchFamily="34" charset="0"/>
                  <a:cs typeface="Arial" panose="020B0604020202020204" pitchFamily="34" charset="0"/>
                </a:rPr>
                <a:t>серверов </a:t>
              </a:r>
            </a:p>
            <a:p>
              <a:pPr algn="ctr"/>
              <a:r>
                <a:rPr lang="ru-RU" sz="1000" dirty="0">
                  <a:latin typeface="Arial" panose="020B0604020202020204" pitchFamily="34" charset="0"/>
                  <a:cs typeface="Arial" panose="020B0604020202020204" pitchFamily="34" charset="0"/>
                </a:rPr>
                <a:t>для </a:t>
              </a:r>
              <a:r>
                <a:rPr lang="en-US" sz="1000" dirty="0">
                  <a:latin typeface="Arial" panose="020B0604020202020204" pitchFamily="34" charset="0"/>
                  <a:cs typeface="Arial" panose="020B0604020202020204" pitchFamily="34" charset="0"/>
                </a:rPr>
                <a:t>Radius proxy</a:t>
              </a:r>
              <a:endParaRPr lang="ru-RU" sz="1000" dirty="0">
                <a:latin typeface="Arial" panose="020B0604020202020204" pitchFamily="34" charset="0"/>
                <a:cs typeface="Arial" panose="020B0604020202020204" pitchFamily="34" charset="0"/>
              </a:endParaRPr>
            </a:p>
          </p:txBody>
        </p:sp>
        <p:sp>
          <p:nvSpPr>
            <p:cNvPr id="43" name="TextBox 42"/>
            <p:cNvSpPr txBox="1"/>
            <p:nvPr/>
          </p:nvSpPr>
          <p:spPr>
            <a:xfrm>
              <a:off x="7298236" y="2767210"/>
              <a:ext cx="2024516" cy="400110"/>
            </a:xfrm>
            <a:prstGeom prst="rect">
              <a:avLst/>
            </a:prstGeom>
            <a:noFill/>
          </p:spPr>
          <p:txBody>
            <a:bodyPr wrap="square" rtlCol="0">
              <a:spAutoFit/>
            </a:bodyPr>
            <a:lstStyle/>
            <a:p>
              <a:pPr algn="ctr"/>
              <a:r>
                <a:rPr lang="en-US" sz="1000" dirty="0">
                  <a:latin typeface="Arial" panose="020B0604020202020204" pitchFamily="34" charset="0"/>
                  <a:cs typeface="Arial" panose="020B0604020202020204" pitchFamily="34" charset="0"/>
                </a:rPr>
                <a:t>Access</a:t>
              </a:r>
              <a:r>
                <a:rPr lang="ru-RU" sz="1000"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Request</a:t>
              </a:r>
              <a:r>
                <a:rPr lang="ru-RU" sz="1000"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a:t>
              </a:r>
              <a:r>
                <a:rPr lang="ru-RU" sz="1000" dirty="0">
                  <a:latin typeface="Arial" panose="020B0604020202020204" pitchFamily="34" charset="0"/>
                  <a:cs typeface="Arial" panose="020B0604020202020204" pitchFamily="34" charset="0"/>
                </a:rPr>
                <a:t>посланный через </a:t>
              </a:r>
              <a:r>
                <a:rPr lang="en-US" sz="1000" dirty="0">
                  <a:latin typeface="Arial" panose="020B0604020202020204" pitchFamily="34" charset="0"/>
                  <a:cs typeface="Arial" panose="020B0604020202020204" pitchFamily="34" charset="0"/>
                </a:rPr>
                <a:t>Radius-</a:t>
              </a:r>
              <a:r>
                <a:rPr lang="ru-RU" sz="1000" dirty="0">
                  <a:latin typeface="Arial" panose="020B0604020202020204" pitchFamily="34" charset="0"/>
                  <a:cs typeface="Arial" panose="020B0604020202020204" pitchFamily="34" charset="0"/>
                </a:rPr>
                <a:t>протокол</a:t>
              </a:r>
            </a:p>
          </p:txBody>
        </p:sp>
        <p:sp>
          <p:nvSpPr>
            <p:cNvPr id="44" name="TextBox 43"/>
            <p:cNvSpPr txBox="1"/>
            <p:nvPr/>
          </p:nvSpPr>
          <p:spPr>
            <a:xfrm>
              <a:off x="9544431" y="2795470"/>
              <a:ext cx="1096986" cy="400110"/>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Протокол </a:t>
              </a:r>
              <a:r>
                <a:rPr lang="en-US" sz="1000" dirty="0">
                  <a:latin typeface="Arial" panose="020B0604020202020204" pitchFamily="34" charset="0"/>
                  <a:cs typeface="Arial" panose="020B0604020202020204" pitchFamily="34" charset="0"/>
                </a:rPr>
                <a:t>Radius</a:t>
              </a:r>
              <a:endParaRPr lang="ru-RU" sz="1000" dirty="0">
                <a:latin typeface="Arial" panose="020B0604020202020204" pitchFamily="34" charset="0"/>
                <a:cs typeface="Arial" panose="020B0604020202020204" pitchFamily="34" charset="0"/>
              </a:endParaRPr>
            </a:p>
          </p:txBody>
        </p:sp>
      </p:grpSp>
      <p:grpSp>
        <p:nvGrpSpPr>
          <p:cNvPr id="64" name="Группа 63"/>
          <p:cNvGrpSpPr/>
          <p:nvPr/>
        </p:nvGrpSpPr>
        <p:grpSpPr>
          <a:xfrm>
            <a:off x="538860" y="4959944"/>
            <a:ext cx="5859758" cy="1750659"/>
            <a:chOff x="538860" y="4959944"/>
            <a:chExt cx="5859758" cy="1750659"/>
          </a:xfrm>
        </p:grpSpPr>
        <p:pic>
          <p:nvPicPr>
            <p:cNvPr id="46" name="Рисунок 45"/>
            <p:cNvPicPr>
              <a:picLocks noChangeAspect="1"/>
            </p:cNvPicPr>
            <p:nvPr/>
          </p:nvPicPr>
          <p:blipFill rotWithShape="1">
            <a:blip r:embed="rId7" cstate="print">
              <a:extLst>
                <a:ext uri="{28A0092B-C50C-407E-A947-70E740481C1C}">
                  <a14:useLocalDpi xmlns:a14="http://schemas.microsoft.com/office/drawing/2010/main" val="0"/>
                </a:ext>
              </a:extLst>
            </a:blip>
            <a:srcRect l="2971" t="16799" r="45024" b="46451"/>
            <a:stretch/>
          </p:blipFill>
          <p:spPr>
            <a:xfrm>
              <a:off x="1121989" y="5499005"/>
              <a:ext cx="403707" cy="404665"/>
            </a:xfrm>
            <a:prstGeom prst="rect">
              <a:avLst/>
            </a:prstGeom>
          </p:spPr>
        </p:pic>
        <p:pic>
          <p:nvPicPr>
            <p:cNvPr id="47" name="Рисунок 46"/>
            <p:cNvPicPr>
              <a:picLocks noChangeAspect="1"/>
            </p:cNvPicPr>
            <p:nvPr/>
          </p:nvPicPr>
          <p:blipFill rotWithShape="1">
            <a:blip r:embed="rId7" cstate="print">
              <a:extLst>
                <a:ext uri="{28A0092B-C50C-407E-A947-70E740481C1C}">
                  <a14:useLocalDpi xmlns:a14="http://schemas.microsoft.com/office/drawing/2010/main" val="0"/>
                </a:ext>
              </a:extLst>
            </a:blip>
            <a:srcRect l="2971" t="16799" r="45024" b="46451"/>
            <a:stretch/>
          </p:blipFill>
          <p:spPr>
            <a:xfrm>
              <a:off x="1077731" y="6011379"/>
              <a:ext cx="403707" cy="404665"/>
            </a:xfrm>
            <a:prstGeom prst="rect">
              <a:avLst/>
            </a:prstGeom>
          </p:spPr>
        </p:pic>
        <p:pic>
          <p:nvPicPr>
            <p:cNvPr id="48" name="Picture 2" descr="File-Application_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32303" y="5349711"/>
              <a:ext cx="337632" cy="56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 descr="File-Application_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25323" y="6050277"/>
              <a:ext cx="337632" cy="56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 descr="File-Application_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6055" y="5618810"/>
              <a:ext cx="337632" cy="56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2" descr="File-Application_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93811" y="5360950"/>
              <a:ext cx="337632" cy="56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 descr="File-Application_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0054" y="6001041"/>
              <a:ext cx="337632" cy="56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3" name="Прямая со стрелкой 52"/>
            <p:cNvCxnSpPr/>
            <p:nvPr/>
          </p:nvCxnSpPr>
          <p:spPr>
            <a:xfrm>
              <a:off x="1594258" y="5702692"/>
              <a:ext cx="917714" cy="4425"/>
            </a:xfrm>
            <a:prstGeom prst="straightConnector1">
              <a:avLst/>
            </a:prstGeom>
            <a:ln w="19050">
              <a:solidFill>
                <a:schemeClr val="tx1">
                  <a:lumMod val="95000"/>
                  <a:lumOff val="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p:nvPr/>
          </p:nvCxnSpPr>
          <p:spPr>
            <a:xfrm>
              <a:off x="1582374" y="6281476"/>
              <a:ext cx="917714" cy="4425"/>
            </a:xfrm>
            <a:prstGeom prst="straightConnector1">
              <a:avLst/>
            </a:prstGeom>
            <a:ln w="19050">
              <a:solidFill>
                <a:schemeClr val="tx1">
                  <a:lumMod val="95000"/>
                  <a:lumOff val="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p:nvPr/>
          </p:nvCxnSpPr>
          <p:spPr>
            <a:xfrm>
              <a:off x="2979209" y="5672869"/>
              <a:ext cx="580082" cy="182845"/>
            </a:xfrm>
            <a:prstGeom prst="straightConnector1">
              <a:avLst/>
            </a:prstGeom>
            <a:ln w="19050">
              <a:solidFill>
                <a:schemeClr val="tx1">
                  <a:lumMod val="95000"/>
                  <a:lumOff val="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p:nvPr/>
          </p:nvCxnSpPr>
          <p:spPr>
            <a:xfrm flipV="1">
              <a:off x="3006824" y="6132786"/>
              <a:ext cx="554306" cy="292946"/>
            </a:xfrm>
            <a:prstGeom prst="straightConnector1">
              <a:avLst/>
            </a:prstGeom>
            <a:ln w="19050">
              <a:solidFill>
                <a:schemeClr val="tx1">
                  <a:lumMod val="95000"/>
                  <a:lumOff val="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Прямая со стрелкой 64"/>
            <p:cNvCxnSpPr>
              <a:endCxn id="51" idx="1"/>
            </p:cNvCxnSpPr>
            <p:nvPr/>
          </p:nvCxnSpPr>
          <p:spPr>
            <a:xfrm flipV="1">
              <a:off x="3927592" y="5645810"/>
              <a:ext cx="666219" cy="274146"/>
            </a:xfrm>
            <a:prstGeom prst="straightConnector1">
              <a:avLst/>
            </a:prstGeom>
            <a:ln w="19050">
              <a:solidFill>
                <a:schemeClr val="tx1">
                  <a:lumMod val="95000"/>
                  <a:lumOff val="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Прямая со стрелкой 66"/>
            <p:cNvCxnSpPr/>
            <p:nvPr/>
          </p:nvCxnSpPr>
          <p:spPr>
            <a:xfrm>
              <a:off x="3955775" y="6103056"/>
              <a:ext cx="563012" cy="297745"/>
            </a:xfrm>
            <a:prstGeom prst="straightConnector1">
              <a:avLst/>
            </a:prstGeom>
            <a:ln w="19050">
              <a:solidFill>
                <a:schemeClr val="tx1">
                  <a:lumMod val="95000"/>
                  <a:lumOff val="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750369" y="5096967"/>
              <a:ext cx="2024516" cy="246221"/>
            </a:xfrm>
            <a:prstGeom prst="rect">
              <a:avLst/>
            </a:prstGeom>
            <a:noFill/>
          </p:spPr>
          <p:txBody>
            <a:bodyPr wrap="square" rtlCol="0">
              <a:spAutoFit/>
            </a:bodyPr>
            <a:lstStyle/>
            <a:p>
              <a:pPr algn="ctr"/>
              <a:r>
                <a:rPr lang="en-US" sz="1000" dirty="0">
                  <a:latin typeface="Arial" panose="020B0604020202020204" pitchFamily="34" charset="0"/>
                  <a:cs typeface="Arial" panose="020B0604020202020204" pitchFamily="34" charset="0"/>
                </a:rPr>
                <a:t>AD DS</a:t>
              </a:r>
              <a:endParaRPr lang="ru-RU" sz="1000" dirty="0">
                <a:latin typeface="Arial" panose="020B0604020202020204" pitchFamily="34" charset="0"/>
                <a:cs typeface="Arial" panose="020B0604020202020204" pitchFamily="34" charset="0"/>
              </a:endParaRPr>
            </a:p>
          </p:txBody>
        </p:sp>
        <p:sp>
          <p:nvSpPr>
            <p:cNvPr id="70" name="TextBox 69"/>
            <p:cNvSpPr txBox="1"/>
            <p:nvPr/>
          </p:nvSpPr>
          <p:spPr>
            <a:xfrm>
              <a:off x="2052939" y="4959944"/>
              <a:ext cx="1496359" cy="400110"/>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Сервер осуществления </a:t>
              </a:r>
              <a:r>
                <a:rPr lang="en-US" sz="1000" dirty="0">
                  <a:latin typeface="Arial" panose="020B0604020202020204" pitchFamily="34" charset="0"/>
                  <a:cs typeface="Arial" panose="020B0604020202020204" pitchFamily="34" charset="0"/>
                </a:rPr>
                <a:t>NAP</a:t>
              </a:r>
              <a:endParaRPr lang="ru-RU" sz="1000" dirty="0">
                <a:latin typeface="Arial" panose="020B0604020202020204" pitchFamily="34" charset="0"/>
                <a:cs typeface="Arial" panose="020B0604020202020204" pitchFamily="34" charset="0"/>
              </a:endParaRPr>
            </a:p>
          </p:txBody>
        </p:sp>
        <p:sp>
          <p:nvSpPr>
            <p:cNvPr id="71" name="TextBox 70"/>
            <p:cNvSpPr txBox="1"/>
            <p:nvPr/>
          </p:nvSpPr>
          <p:spPr>
            <a:xfrm>
              <a:off x="538860" y="5120694"/>
              <a:ext cx="1496359" cy="400110"/>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Клиентские компьютеры </a:t>
              </a:r>
              <a:r>
                <a:rPr lang="en-US" sz="1000" dirty="0">
                  <a:latin typeface="Arial" panose="020B0604020202020204" pitchFamily="34" charset="0"/>
                  <a:cs typeface="Arial" panose="020B0604020202020204" pitchFamily="34" charset="0"/>
                </a:rPr>
                <a:t>NAP</a:t>
              </a:r>
              <a:endParaRPr lang="ru-RU" sz="1000" dirty="0">
                <a:latin typeface="Arial" panose="020B0604020202020204" pitchFamily="34" charset="0"/>
                <a:cs typeface="Arial" panose="020B0604020202020204" pitchFamily="34" charset="0"/>
              </a:endParaRPr>
            </a:p>
          </p:txBody>
        </p:sp>
        <p:sp>
          <p:nvSpPr>
            <p:cNvPr id="72" name="TextBox 71"/>
            <p:cNvSpPr txBox="1"/>
            <p:nvPr/>
          </p:nvSpPr>
          <p:spPr>
            <a:xfrm>
              <a:off x="3186455" y="6260745"/>
              <a:ext cx="1148165" cy="400110"/>
            </a:xfrm>
            <a:prstGeom prst="rect">
              <a:avLst/>
            </a:prstGeom>
            <a:noFill/>
          </p:spPr>
          <p:txBody>
            <a:bodyPr wrap="square" rtlCol="0">
              <a:spAutoFit/>
            </a:bodyPr>
            <a:lstStyle/>
            <a:p>
              <a:pPr algn="ctr"/>
              <a:r>
                <a:rPr lang="en-US" sz="1000" dirty="0">
                  <a:latin typeface="Arial" panose="020B0604020202020204" pitchFamily="34" charset="0"/>
                  <a:cs typeface="Arial" panose="020B0604020202020204" pitchFamily="34" charset="0"/>
                </a:rPr>
                <a:t>NAP Health Policy Server</a:t>
              </a:r>
              <a:endParaRPr lang="ru-RU" sz="1000" dirty="0">
                <a:latin typeface="Arial" panose="020B0604020202020204" pitchFamily="34" charset="0"/>
                <a:cs typeface="Arial" panose="020B0604020202020204" pitchFamily="34" charset="0"/>
              </a:endParaRPr>
            </a:p>
          </p:txBody>
        </p:sp>
        <p:sp>
          <p:nvSpPr>
            <p:cNvPr id="73" name="TextBox 72"/>
            <p:cNvSpPr txBox="1"/>
            <p:nvPr/>
          </p:nvSpPr>
          <p:spPr>
            <a:xfrm>
              <a:off x="4729265" y="6310493"/>
              <a:ext cx="1669353" cy="400110"/>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Сервер запросов о состоянии здоровья</a:t>
              </a:r>
            </a:p>
          </p:txBody>
        </p:sp>
      </p:grpSp>
    </p:spTree>
    <p:extLst>
      <p:ext uri="{BB962C8B-B14F-4D97-AF65-F5344CB8AC3E}">
        <p14:creationId xmlns:p14="http://schemas.microsoft.com/office/powerpoint/2010/main" val="183821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744" y="81485"/>
            <a:ext cx="1119777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Инструменты настройки </a:t>
            </a:r>
            <a:r>
              <a:rPr lang="ru-RU" sz="3600" dirty="0" err="1">
                <a:solidFill>
                  <a:schemeClr val="bg1"/>
                </a:solidFill>
                <a:latin typeface="+mj-lt"/>
              </a:rPr>
              <a:t>Network</a:t>
            </a:r>
            <a:r>
              <a:rPr lang="ru-RU" sz="3600" dirty="0">
                <a:solidFill>
                  <a:schemeClr val="bg1"/>
                </a:solidFill>
                <a:latin typeface="+mj-lt"/>
              </a:rPr>
              <a:t> </a:t>
            </a:r>
            <a:r>
              <a:rPr lang="ru-RU" sz="3600" dirty="0" err="1">
                <a:solidFill>
                  <a:schemeClr val="bg1"/>
                </a:solidFill>
                <a:latin typeface="+mj-lt"/>
              </a:rPr>
              <a:t>Policy</a:t>
            </a:r>
            <a:r>
              <a:rPr lang="ru-RU" sz="3600" dirty="0">
                <a:solidFill>
                  <a:schemeClr val="bg1"/>
                </a:solidFill>
                <a:latin typeface="+mj-lt"/>
              </a:rPr>
              <a:t> </a:t>
            </a:r>
            <a:r>
              <a:rPr lang="ru-RU" sz="3600" dirty="0" err="1">
                <a:solidFill>
                  <a:schemeClr val="bg1"/>
                </a:solidFill>
                <a:latin typeface="+mj-lt"/>
              </a:rPr>
              <a:t>Server</a:t>
            </a:r>
            <a:endParaRPr lang="ru-RU" sz="3600" dirty="0">
              <a:solidFill>
                <a:schemeClr val="bg1"/>
              </a:solidFill>
              <a:latin typeface="+mj-lt"/>
            </a:endParaRPr>
          </a:p>
        </p:txBody>
      </p:sp>
      <p:sp>
        <p:nvSpPr>
          <p:cNvPr id="54" name="Content Placeholder 2"/>
          <p:cNvSpPr>
            <a:spLocks noGrp="1"/>
          </p:cNvSpPr>
          <p:nvPr/>
        </p:nvSpPr>
        <p:spPr bwMode="auto">
          <a:xfrm>
            <a:off x="651747" y="1221075"/>
            <a:ext cx="4784320" cy="368837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Инструменты, используемые для управления NPS включают в себя:</a:t>
            </a: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Консоль управления NPS</a:t>
            </a: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Инструмент командной строки </a:t>
            </a:r>
            <a:r>
              <a:rPr lang="ru-RU" sz="1600" dirty="0" err="1">
                <a:latin typeface="Arial" panose="020B0604020202020204" pitchFamily="34" charset="0"/>
                <a:cs typeface="Arial" panose="020B0604020202020204" pitchFamily="34" charset="0"/>
              </a:rPr>
              <a:t>Netsh</a:t>
            </a:r>
            <a:r>
              <a:rPr lang="ru-RU" sz="1600" dirty="0">
                <a:latin typeface="Arial" panose="020B0604020202020204" pitchFamily="34" charset="0"/>
                <a:cs typeface="Arial" panose="020B0604020202020204" pitchFamily="34" charset="0"/>
              </a:rPr>
              <a:t>:</a:t>
            </a:r>
          </a:p>
          <a:p>
            <a:pPr marL="536575" lvl="1" indent="-268288">
              <a:buFont typeface="Wingdings" panose="05000000000000000000" pitchFamily="2" charset="2"/>
              <a:buChar char="ü"/>
            </a:pPr>
            <a:r>
              <a:rPr lang="ru-RU" sz="1600" dirty="0">
                <a:latin typeface="Arial" panose="020B0604020202020204" pitchFamily="34" charset="0"/>
                <a:cs typeface="Arial" panose="020B0604020202020204" pitchFamily="34" charset="0"/>
              </a:rPr>
              <a:t>Команды NPS-сервера</a:t>
            </a:r>
          </a:p>
          <a:p>
            <a:pPr marL="536575" lvl="1" indent="-268288">
              <a:buFont typeface="Wingdings" panose="05000000000000000000" pitchFamily="2" charset="2"/>
              <a:buChar char="ü"/>
            </a:pPr>
            <a:r>
              <a:rPr lang="ru-RU" sz="1600" dirty="0">
                <a:latin typeface="Arial" panose="020B0604020202020204" pitchFamily="34" charset="0"/>
                <a:cs typeface="Arial" panose="020B0604020202020204" pitchFamily="34" charset="0"/>
              </a:rPr>
              <a:t>Команды RADIUS-клиента</a:t>
            </a:r>
          </a:p>
          <a:p>
            <a:pPr marL="536575" lvl="1" indent="-268288">
              <a:buFont typeface="Wingdings" panose="05000000000000000000" pitchFamily="2" charset="2"/>
              <a:buChar char="ü"/>
            </a:pPr>
            <a:r>
              <a:rPr lang="ru-RU" sz="1600" dirty="0">
                <a:latin typeface="Arial" panose="020B0604020202020204" pitchFamily="34" charset="0"/>
                <a:cs typeface="Arial" panose="020B0604020202020204" pitchFamily="34" charset="0"/>
              </a:rPr>
              <a:t>Команды запроса политики подключения</a:t>
            </a:r>
          </a:p>
          <a:p>
            <a:pPr marL="536575" lvl="1" indent="-268288">
              <a:buFont typeface="Wingdings" panose="05000000000000000000" pitchFamily="2" charset="2"/>
              <a:buChar char="ü"/>
            </a:pPr>
            <a:r>
              <a:rPr lang="ru-RU" sz="1600" dirty="0">
                <a:latin typeface="Arial" panose="020B0604020202020204" pitchFamily="34" charset="0"/>
                <a:cs typeface="Arial" panose="020B0604020202020204" pitchFamily="34" charset="0"/>
              </a:rPr>
              <a:t>Команды удаленной группы RADIUS-серверов</a:t>
            </a:r>
          </a:p>
          <a:p>
            <a:pPr marL="536575" lvl="1" indent="-268288">
              <a:buFont typeface="Wingdings" panose="05000000000000000000" pitchFamily="2" charset="2"/>
              <a:buChar char="ü"/>
            </a:pPr>
            <a:r>
              <a:rPr lang="ru-RU" sz="1600" dirty="0">
                <a:latin typeface="Arial" panose="020B0604020202020204" pitchFamily="34" charset="0"/>
                <a:cs typeface="Arial" panose="020B0604020202020204" pitchFamily="34" charset="0"/>
              </a:rPr>
              <a:t>Команды сетевой политики</a:t>
            </a:r>
          </a:p>
          <a:p>
            <a:pPr marL="536575" lvl="1" indent="-268288">
              <a:buFont typeface="Wingdings" panose="05000000000000000000" pitchFamily="2" charset="2"/>
              <a:buChar char="ü"/>
            </a:pPr>
            <a:r>
              <a:rPr lang="ru-RU" sz="1600" dirty="0">
                <a:latin typeface="Arial" panose="020B0604020202020204" pitchFamily="34" charset="0"/>
                <a:cs typeface="Arial" panose="020B0604020202020204" pitchFamily="34" charset="0"/>
              </a:rPr>
              <a:t>NAP-команды</a:t>
            </a:r>
          </a:p>
          <a:p>
            <a:pPr marL="536575" lvl="1" indent="-268288">
              <a:buFont typeface="Wingdings" panose="05000000000000000000" pitchFamily="2" charset="2"/>
              <a:buChar char="ü"/>
            </a:pPr>
            <a:r>
              <a:rPr lang="ru-RU" sz="1600" dirty="0">
                <a:latin typeface="Arial" panose="020B0604020202020204" pitchFamily="34" charset="0"/>
                <a:cs typeface="Arial" panose="020B0604020202020204" pitchFamily="34" charset="0"/>
              </a:rPr>
              <a:t>Команды учета</a:t>
            </a:r>
          </a:p>
          <a:p>
            <a:pPr marL="268288" indent="-268288">
              <a:buFont typeface="Wingdings" panose="05000000000000000000" pitchFamily="2" charset="2"/>
              <a:buChar char="Ø"/>
            </a:pPr>
            <a:r>
              <a:rPr lang="ru-RU" sz="1600" dirty="0" err="1">
                <a:latin typeface="Arial" panose="020B0604020202020204" pitchFamily="34" charset="0"/>
                <a:cs typeface="Arial" panose="020B0604020202020204" pitchFamily="34" charset="0"/>
              </a:rPr>
              <a:t>Windows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PowerShell</a:t>
            </a:r>
            <a:endParaRPr lang="ru-RU" sz="1600" dirty="0">
              <a:latin typeface="Arial" panose="020B0604020202020204" pitchFamily="34" charset="0"/>
              <a:cs typeface="Arial" panose="020B0604020202020204" pitchFamily="34" charset="0"/>
            </a:endParaRPr>
          </a:p>
        </p:txBody>
      </p:sp>
      <p:sp>
        <p:nvSpPr>
          <p:cNvPr id="55" name="Title 1"/>
          <p:cNvSpPr txBox="1">
            <a:spLocks/>
          </p:cNvSpPr>
          <p:nvPr/>
        </p:nvSpPr>
        <p:spPr>
          <a:xfrm>
            <a:off x="6678857" y="4726623"/>
            <a:ext cx="5437642"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1800" b="1" dirty="0">
                <a:solidFill>
                  <a:srgbClr val="C00000"/>
                </a:solidFill>
              </a:rPr>
              <a:t>Демонстрация: основные настройки </a:t>
            </a:r>
            <a:r>
              <a:rPr lang="en-US" sz="1800" b="1" dirty="0">
                <a:solidFill>
                  <a:srgbClr val="C00000"/>
                </a:solidFill>
              </a:rPr>
              <a:t>NPS</a:t>
            </a:r>
          </a:p>
        </p:txBody>
      </p:sp>
      <p:sp>
        <p:nvSpPr>
          <p:cNvPr id="57" name="Прямоугольник: скругленные противолежащие углы 56"/>
          <p:cNvSpPr/>
          <p:nvPr/>
        </p:nvSpPr>
        <p:spPr>
          <a:xfrm>
            <a:off x="6400801" y="5234895"/>
            <a:ext cx="5427676" cy="1165906"/>
          </a:xfrm>
          <a:prstGeom prst="round2Diag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56" name="Content Placeholder 2"/>
          <p:cNvSpPr>
            <a:spLocks noGrp="1"/>
          </p:cNvSpPr>
          <p:nvPr/>
        </p:nvSpPr>
        <p:spPr bwMode="auto">
          <a:xfrm>
            <a:off x="6573405" y="5343843"/>
            <a:ext cx="5543094" cy="1082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ru-RU" sz="1600" dirty="0">
                <a:latin typeface="Arial" panose="020B0604020202020204" pitchFamily="34" charset="0"/>
                <a:cs typeface="Arial" panose="020B0604020202020204" pitchFamily="34" charset="0"/>
              </a:rPr>
              <a:t>В данной демонстрации, Вы увидите как</a:t>
            </a:r>
            <a:r>
              <a:rPr lang="en-GB" sz="1600" dirty="0">
                <a:latin typeface="Arial" panose="020B0604020202020204" pitchFamily="34" charset="0"/>
                <a:cs typeface="Arial" panose="020B0604020202020204" pitchFamily="34" charset="0"/>
              </a:rPr>
              <a:t>:</a:t>
            </a:r>
            <a:r>
              <a:rPr lang="en-GB" sz="1600" b="1" dirty="0">
                <a:latin typeface="Arial" panose="020B0604020202020204" pitchFamily="34" charset="0"/>
                <a:cs typeface="Arial" panose="020B0604020202020204" pitchFamily="34" charset="0"/>
              </a:rPr>
              <a:t> </a:t>
            </a: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Настраивать </a:t>
            </a:r>
            <a:r>
              <a:rPr lang="en-GB" sz="1600" dirty="0">
                <a:latin typeface="Arial" panose="020B0604020202020204" pitchFamily="34" charset="0"/>
                <a:cs typeface="Arial" panose="020B0604020202020204" pitchFamily="34" charset="0"/>
              </a:rPr>
              <a:t>RADIUS</a:t>
            </a:r>
            <a:r>
              <a:rPr lang="ru-RU" sz="1600" dirty="0">
                <a:latin typeface="Arial" panose="020B0604020202020204" pitchFamily="34" charset="0"/>
                <a:cs typeface="Arial" panose="020B0604020202020204" pitchFamily="34" charset="0"/>
              </a:rPr>
              <a:t>-сервер для </a:t>
            </a:r>
            <a:r>
              <a:rPr lang="en-GB" sz="1600" dirty="0">
                <a:latin typeface="Arial" panose="020B0604020202020204" pitchFamily="34" charset="0"/>
                <a:cs typeface="Arial" panose="020B0604020202020204" pitchFamily="34" charset="0"/>
              </a:rPr>
              <a:t>VPN</a:t>
            </a:r>
            <a:r>
              <a:rPr lang="ru-RU" sz="1600" dirty="0">
                <a:latin typeface="Arial" panose="020B0604020202020204" pitchFamily="34" charset="0"/>
                <a:cs typeface="Arial" panose="020B0604020202020204" pitchFamily="34" charset="0"/>
              </a:rPr>
              <a:t>-соединений</a:t>
            </a: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Сохранять конфигурацию</a:t>
            </a:r>
            <a:endParaRPr lang="en-GB"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2050" name="Picture 2" descr="&amp;Kcy;&amp;acy;&amp;rcy;&amp;tcy;&amp;icy;&amp;ncy;&amp;kcy;&amp;icy; &amp;pcy;&amp;ocy; &amp;zcy;&amp;acy;&amp;pcy;&amp;rcy;&amp;ocy;&amp;scy;&amp;ucy; netsh comm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127" y="1213971"/>
            <a:ext cx="6362700" cy="3267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mp;Kcy;&amp;acy;&amp;rcy;&amp;tcy;&amp;icy;&amp;ncy;&amp;kcy;&amp;icy; &amp;pcy;&amp;ocy; &amp;zcy;&amp;acy;&amp;pcy;&amp;rcy;&amp;ocy;&amp;scy;&amp;ucy; powershel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3684" y="5234895"/>
            <a:ext cx="1829436" cy="13694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amp;Kcy;&amp;acy;&amp;rcy;&amp;tcy;&amp;icy;&amp;ncy;&amp;kcy;&amp;icy; &amp;pcy;&amp;ocy; &amp;zcy;&amp;acy;&amp;pcy;&amp;rcy;&amp;ocy;&amp;scy;&amp;ucy; tools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6553" y="5234895"/>
            <a:ext cx="1229142" cy="1229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04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8137" y="94689"/>
            <a:ext cx="11197770" cy="1138773"/>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400" dirty="0">
                <a:solidFill>
                  <a:schemeClr val="bg1"/>
                </a:solidFill>
                <a:latin typeface="+mj-lt"/>
              </a:rPr>
              <a:t>Занятие 2. Настройка RADIUS-клиентов и серверов</a:t>
            </a:r>
          </a:p>
          <a:p>
            <a:endParaRPr lang="ru-RU" sz="3400" dirty="0">
              <a:solidFill>
                <a:schemeClr val="bg1"/>
              </a:solidFill>
              <a:latin typeface="+mj-lt"/>
            </a:endParaRPr>
          </a:p>
        </p:txBody>
      </p:sp>
      <p:sp>
        <p:nvSpPr>
          <p:cNvPr id="29" name="Text Placeholder 2"/>
          <p:cNvSpPr txBox="1">
            <a:spLocks/>
          </p:cNvSpPr>
          <p:nvPr/>
        </p:nvSpPr>
        <p:spPr>
          <a:xfrm>
            <a:off x="498137" y="828269"/>
            <a:ext cx="8978828" cy="3768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ru-RU" sz="2200" dirty="0">
              <a:latin typeface="Arial" panose="020B0604020202020204" pitchFamily="34" charset="0"/>
              <a:cs typeface="Arial" panose="020B0604020202020204" pitchFamily="34" charset="0"/>
            </a:endParaRPr>
          </a:p>
          <a:p>
            <a:pPr marL="360363" indent="-360363">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RADIUS-клиент?</a:t>
            </a:r>
            <a:endParaRPr lang="en-US" sz="2200" dirty="0">
              <a:latin typeface="Arial" panose="020B0604020202020204" pitchFamily="34" charset="0"/>
              <a:cs typeface="Arial" panose="020B0604020202020204" pitchFamily="34" charset="0"/>
            </a:endParaRPr>
          </a:p>
          <a:p>
            <a:pPr marL="360363" indent="-360363">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RADIUS-прокси?</a:t>
            </a:r>
            <a:endParaRPr lang="en-US" sz="2200" dirty="0">
              <a:latin typeface="Arial" panose="020B0604020202020204" pitchFamily="34" charset="0"/>
              <a:cs typeface="Arial" panose="020B0604020202020204" pitchFamily="34" charset="0"/>
            </a:endParaRPr>
          </a:p>
          <a:p>
            <a:pPr marL="360363" indent="-360363">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Демонстрация: настройка RADIUS-клиента</a:t>
            </a:r>
            <a:endParaRPr lang="en-US" sz="2200" dirty="0">
              <a:latin typeface="Arial" panose="020B0604020202020204" pitchFamily="34" charset="0"/>
              <a:cs typeface="Arial" panose="020B0604020202020204" pitchFamily="34" charset="0"/>
            </a:endParaRPr>
          </a:p>
          <a:p>
            <a:pPr marL="360363" indent="-360363">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политики запроса на подключение?</a:t>
            </a:r>
            <a:endParaRPr lang="en-US" sz="2200" dirty="0">
              <a:latin typeface="Arial" panose="020B0604020202020204" pitchFamily="34" charset="0"/>
              <a:cs typeface="Arial" panose="020B0604020202020204" pitchFamily="34" charset="0"/>
            </a:endParaRPr>
          </a:p>
          <a:p>
            <a:pPr marL="360363" indent="-360363">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Настройка процесса запроса соединений</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04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2624" y="105514"/>
            <a:ext cx="11927717"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Что такое </a:t>
            </a:r>
            <a:r>
              <a:rPr lang="en-US" sz="3600" dirty="0">
                <a:solidFill>
                  <a:schemeClr val="bg1"/>
                </a:solidFill>
                <a:latin typeface="+mj-lt"/>
              </a:rPr>
              <a:t>RADIUS-</a:t>
            </a:r>
            <a:r>
              <a:rPr lang="ru-RU" sz="3600" dirty="0">
                <a:solidFill>
                  <a:schemeClr val="bg1"/>
                </a:solidFill>
                <a:latin typeface="+mj-lt"/>
              </a:rPr>
              <a:t>клиент?</a:t>
            </a:r>
          </a:p>
        </p:txBody>
      </p:sp>
      <p:grpSp>
        <p:nvGrpSpPr>
          <p:cNvPr id="4" name="Группа 3"/>
          <p:cNvGrpSpPr/>
          <p:nvPr/>
        </p:nvGrpSpPr>
        <p:grpSpPr>
          <a:xfrm>
            <a:off x="3706783" y="1022988"/>
            <a:ext cx="10249319" cy="2546393"/>
            <a:chOff x="582441" y="4062793"/>
            <a:chExt cx="11842759" cy="2508606"/>
          </a:xfrm>
        </p:grpSpPr>
        <p:cxnSp>
          <p:nvCxnSpPr>
            <p:cNvPr id="6" name="Прямая соединительная линия 5"/>
            <p:cNvCxnSpPr/>
            <p:nvPr/>
          </p:nvCxnSpPr>
          <p:spPr>
            <a:xfrm>
              <a:off x="1415332" y="4873783"/>
              <a:ext cx="7585367" cy="65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8" descr="PC"/>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colorTemperature colorTemp="11200"/>
                      </a14:imgEffect>
                    </a14:imgLayer>
                  </a14:imgProps>
                </a:ext>
              </a:extLst>
            </a:blip>
            <a:srcRect/>
            <a:stretch>
              <a:fillRect/>
            </a:stretch>
          </p:blipFill>
          <p:spPr bwMode="auto">
            <a:xfrm rot="21385667">
              <a:off x="582441" y="4402908"/>
              <a:ext cx="904642" cy="954818"/>
            </a:xfrm>
            <a:prstGeom prst="rect">
              <a:avLst/>
            </a:prstGeom>
            <a:noFill/>
          </p:spPr>
        </p:pic>
        <p:pic>
          <p:nvPicPr>
            <p:cNvPr id="8" name="Picture 2" descr="ISE.png"/>
            <p:cNvPicPr>
              <a:picLocks noChangeAspect="1"/>
            </p:cNvPicPr>
            <p:nvPr/>
          </p:nvPicPr>
          <p:blipFill>
            <a:blip r:embed="rId5" cstate="print"/>
            <a:srcRect t="620" b="5891"/>
            <a:stretch>
              <a:fillRect/>
            </a:stretch>
          </p:blipFill>
          <p:spPr>
            <a:xfrm>
              <a:off x="8837097" y="4406447"/>
              <a:ext cx="823459" cy="996261"/>
            </a:xfrm>
            <a:prstGeom prst="rect">
              <a:avLst/>
            </a:prstGeom>
          </p:spPr>
        </p:pic>
        <p:pic>
          <p:nvPicPr>
            <p:cNvPr id="9" name="Picture 39" descr="Secure_CatalystSwitch_Cisco"/>
            <p:cNvPicPr>
              <a:picLocks noChangeAspect="1" noChangeArrowheads="1"/>
            </p:cNvPicPr>
            <p:nvPr/>
          </p:nvPicPr>
          <p:blipFill>
            <a:blip r:embed="rId6" cstate="print"/>
            <a:srcRect/>
            <a:stretch>
              <a:fillRect/>
            </a:stretch>
          </p:blipFill>
          <p:spPr bwMode="auto">
            <a:xfrm>
              <a:off x="3887832" y="4375652"/>
              <a:ext cx="906013" cy="1057852"/>
            </a:xfrm>
            <a:prstGeom prst="rect">
              <a:avLst/>
            </a:prstGeom>
            <a:noFill/>
            <a:scene3d>
              <a:camera prst="isometricOffAxis1Right"/>
              <a:lightRig rig="threePt" dir="t"/>
            </a:scene3d>
          </p:spPr>
        </p:pic>
        <p:cxnSp>
          <p:nvCxnSpPr>
            <p:cNvPr id="10" name="Прямая со стрелкой 9"/>
            <p:cNvCxnSpPr/>
            <p:nvPr/>
          </p:nvCxnSpPr>
          <p:spPr>
            <a:xfrm>
              <a:off x="1357952" y="5242345"/>
              <a:ext cx="2514331"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a:off x="6005914" y="5242345"/>
              <a:ext cx="29057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677532" y="5630922"/>
              <a:ext cx="2905702"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4928621" y="6046751"/>
              <a:ext cx="4031134"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a:off x="4677532" y="6434053"/>
              <a:ext cx="2905702"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Скругленный прямоугольник 50"/>
            <p:cNvSpPr/>
            <p:nvPr/>
          </p:nvSpPr>
          <p:spPr>
            <a:xfrm>
              <a:off x="1515950" y="5124738"/>
              <a:ext cx="1943757" cy="24717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sz="1600"/>
            </a:p>
          </p:txBody>
        </p:sp>
        <p:sp>
          <p:nvSpPr>
            <p:cNvPr id="17" name="Скругленный прямоугольник 51"/>
            <p:cNvSpPr/>
            <p:nvPr/>
          </p:nvSpPr>
          <p:spPr>
            <a:xfrm>
              <a:off x="4877802" y="5067122"/>
              <a:ext cx="2225858" cy="2864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sz="1600"/>
            </a:p>
          </p:txBody>
        </p:sp>
        <p:sp>
          <p:nvSpPr>
            <p:cNvPr id="18" name="Скругленный прямоугольник 52"/>
            <p:cNvSpPr/>
            <p:nvPr/>
          </p:nvSpPr>
          <p:spPr>
            <a:xfrm>
              <a:off x="4877802" y="5893078"/>
              <a:ext cx="2607995" cy="27456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sz="1600"/>
            </a:p>
          </p:txBody>
        </p:sp>
        <p:sp>
          <p:nvSpPr>
            <p:cNvPr id="19" name="Скругленный прямоугольник 53"/>
            <p:cNvSpPr/>
            <p:nvPr/>
          </p:nvSpPr>
          <p:spPr>
            <a:xfrm>
              <a:off x="6284794" y="5527905"/>
              <a:ext cx="2811439" cy="2664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600"/>
            </a:p>
          </p:txBody>
        </p:sp>
        <p:sp>
          <p:nvSpPr>
            <p:cNvPr id="20" name="Скругленный прямоугольник 54"/>
            <p:cNvSpPr/>
            <p:nvPr/>
          </p:nvSpPr>
          <p:spPr>
            <a:xfrm>
              <a:off x="5208015" y="6309052"/>
              <a:ext cx="3888218" cy="26234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600"/>
            </a:p>
          </p:txBody>
        </p:sp>
        <p:sp>
          <p:nvSpPr>
            <p:cNvPr id="21" name="TextBox 20"/>
            <p:cNvSpPr txBox="1"/>
            <p:nvPr/>
          </p:nvSpPr>
          <p:spPr>
            <a:xfrm>
              <a:off x="1500401" y="5107982"/>
              <a:ext cx="2013045" cy="234238"/>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Access attempt</a:t>
              </a:r>
              <a:endParaRPr lang="ru-RU" sz="1100" dirty="0">
                <a:latin typeface="Arial" panose="020B0604020202020204" pitchFamily="34" charset="0"/>
                <a:cs typeface="Arial" panose="020B0604020202020204" pitchFamily="34" charset="0"/>
              </a:endParaRPr>
            </a:p>
          </p:txBody>
        </p:sp>
        <p:sp>
          <p:nvSpPr>
            <p:cNvPr id="22" name="TextBox 21"/>
            <p:cNvSpPr txBox="1"/>
            <p:nvPr/>
          </p:nvSpPr>
          <p:spPr>
            <a:xfrm>
              <a:off x="4775203" y="5087510"/>
              <a:ext cx="2423992" cy="234238"/>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RADIUS Access-Request</a:t>
              </a:r>
              <a:endParaRPr lang="ru-RU" sz="1100" dirty="0">
                <a:latin typeface="Arial" panose="020B0604020202020204" pitchFamily="34" charset="0"/>
                <a:cs typeface="Arial" panose="020B0604020202020204" pitchFamily="34" charset="0"/>
              </a:endParaRPr>
            </a:p>
          </p:txBody>
        </p:sp>
        <p:sp>
          <p:nvSpPr>
            <p:cNvPr id="23" name="TextBox 22"/>
            <p:cNvSpPr txBox="1"/>
            <p:nvPr/>
          </p:nvSpPr>
          <p:spPr>
            <a:xfrm>
              <a:off x="6557751" y="5532234"/>
              <a:ext cx="2538484" cy="234238"/>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RADIUS Access-Challenge</a:t>
              </a:r>
              <a:endParaRPr lang="ru-RU" sz="1100" dirty="0">
                <a:latin typeface="Arial" panose="020B0604020202020204" pitchFamily="34" charset="0"/>
                <a:cs typeface="Arial" panose="020B0604020202020204" pitchFamily="34" charset="0"/>
              </a:endParaRPr>
            </a:p>
          </p:txBody>
        </p:sp>
        <p:sp>
          <p:nvSpPr>
            <p:cNvPr id="24" name="TextBox 23"/>
            <p:cNvSpPr txBox="1"/>
            <p:nvPr/>
          </p:nvSpPr>
          <p:spPr>
            <a:xfrm>
              <a:off x="767358" y="4062793"/>
              <a:ext cx="4110444" cy="234238"/>
            </a:xfrm>
            <a:prstGeom prst="rect">
              <a:avLst/>
            </a:prstGeom>
            <a:noFill/>
          </p:spPr>
          <p:txBody>
            <a:bodyPr wrap="square" rtlCol="0">
              <a:spAutoFit/>
            </a:bodyPr>
            <a:lstStyle/>
            <a:p>
              <a:r>
                <a:rPr lang="ru-RU" sz="1100" dirty="0">
                  <a:latin typeface="Arial" panose="020B0604020202020204" pitchFamily="34" charset="0"/>
                  <a:cs typeface="Arial" panose="020B0604020202020204" pitchFamily="34" charset="0"/>
                </a:rPr>
                <a:t>Клиент</a:t>
              </a:r>
            </a:p>
          </p:txBody>
        </p:sp>
        <p:sp>
          <p:nvSpPr>
            <p:cNvPr id="25" name="TextBox 24"/>
            <p:cNvSpPr txBox="1"/>
            <p:nvPr/>
          </p:nvSpPr>
          <p:spPr>
            <a:xfrm>
              <a:off x="3513447" y="4105307"/>
              <a:ext cx="4110444" cy="234238"/>
            </a:xfrm>
            <a:prstGeom prst="rect">
              <a:avLst/>
            </a:prstGeom>
            <a:noFill/>
          </p:spPr>
          <p:txBody>
            <a:bodyPr wrap="square" rtlCol="0">
              <a:spAutoFit/>
            </a:bodyPr>
            <a:lstStyle/>
            <a:p>
              <a:r>
                <a:rPr lang="ru-RU" sz="1100" dirty="0">
                  <a:latin typeface="Arial" panose="020B0604020202020204" pitchFamily="34" charset="0"/>
                  <a:cs typeface="Arial" panose="020B0604020202020204" pitchFamily="34" charset="0"/>
                </a:rPr>
                <a:t>Клиент </a:t>
              </a:r>
              <a:r>
                <a:rPr lang="en-US" sz="1100" dirty="0">
                  <a:latin typeface="Arial" panose="020B0604020202020204" pitchFamily="34" charset="0"/>
                  <a:cs typeface="Arial" panose="020B0604020202020204" pitchFamily="34" charset="0"/>
                </a:rPr>
                <a:t>RADIUS</a:t>
              </a:r>
              <a:endParaRPr lang="ru-RU" sz="1100" dirty="0">
                <a:latin typeface="Arial" panose="020B0604020202020204" pitchFamily="34" charset="0"/>
                <a:cs typeface="Arial" panose="020B0604020202020204" pitchFamily="34" charset="0"/>
              </a:endParaRPr>
            </a:p>
          </p:txBody>
        </p:sp>
        <p:sp>
          <p:nvSpPr>
            <p:cNvPr id="26" name="TextBox 25"/>
            <p:cNvSpPr txBox="1"/>
            <p:nvPr/>
          </p:nvSpPr>
          <p:spPr>
            <a:xfrm>
              <a:off x="8314756" y="4073490"/>
              <a:ext cx="4110444" cy="234238"/>
            </a:xfrm>
            <a:prstGeom prst="rect">
              <a:avLst/>
            </a:prstGeom>
            <a:noFill/>
          </p:spPr>
          <p:txBody>
            <a:bodyPr wrap="square" rtlCol="0">
              <a:spAutoFit/>
            </a:bodyPr>
            <a:lstStyle/>
            <a:p>
              <a:r>
                <a:rPr lang="ru-RU" sz="1100" dirty="0">
                  <a:latin typeface="Arial" panose="020B0604020202020204" pitchFamily="34" charset="0"/>
                  <a:cs typeface="Arial" panose="020B0604020202020204" pitchFamily="34" charset="0"/>
                </a:rPr>
                <a:t>Сервер </a:t>
              </a:r>
              <a:r>
                <a:rPr lang="en-US" sz="1100" dirty="0">
                  <a:latin typeface="Arial" panose="020B0604020202020204" pitchFamily="34" charset="0"/>
                  <a:cs typeface="Arial" panose="020B0604020202020204" pitchFamily="34" charset="0"/>
                </a:rPr>
                <a:t>RADIUS</a:t>
              </a:r>
              <a:endParaRPr lang="ru-RU" sz="1100" dirty="0">
                <a:latin typeface="Arial" panose="020B0604020202020204" pitchFamily="34" charset="0"/>
                <a:cs typeface="Arial" panose="020B0604020202020204" pitchFamily="34" charset="0"/>
              </a:endParaRPr>
            </a:p>
          </p:txBody>
        </p:sp>
        <p:sp>
          <p:nvSpPr>
            <p:cNvPr id="27" name="TextBox 26"/>
            <p:cNvSpPr txBox="1"/>
            <p:nvPr/>
          </p:nvSpPr>
          <p:spPr>
            <a:xfrm>
              <a:off x="4752602" y="5893077"/>
              <a:ext cx="2423992" cy="234238"/>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RADIUS Access-Request</a:t>
              </a:r>
              <a:endParaRPr lang="ru-RU" sz="1100" dirty="0">
                <a:latin typeface="Arial" panose="020B0604020202020204" pitchFamily="34" charset="0"/>
                <a:cs typeface="Arial" panose="020B0604020202020204" pitchFamily="34" charset="0"/>
              </a:endParaRPr>
            </a:p>
          </p:txBody>
        </p:sp>
        <p:sp>
          <p:nvSpPr>
            <p:cNvPr id="28" name="TextBox 27"/>
            <p:cNvSpPr txBox="1"/>
            <p:nvPr/>
          </p:nvSpPr>
          <p:spPr>
            <a:xfrm>
              <a:off x="4969804" y="6284270"/>
              <a:ext cx="4279022" cy="234238"/>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RADIUS Access-Accept </a:t>
              </a:r>
              <a:r>
                <a:rPr lang="ru-RU" sz="1100" dirty="0">
                  <a:latin typeface="Arial" panose="020B0604020202020204" pitchFamily="34" charset="0"/>
                  <a:cs typeface="Arial" panose="020B0604020202020204" pitchFamily="34" charset="0"/>
                </a:rPr>
                <a:t>с атрибутами авторизации</a:t>
              </a:r>
            </a:p>
          </p:txBody>
        </p:sp>
      </p:grpSp>
      <p:grpSp>
        <p:nvGrpSpPr>
          <p:cNvPr id="47" name="Группа 46"/>
          <p:cNvGrpSpPr/>
          <p:nvPr/>
        </p:nvGrpSpPr>
        <p:grpSpPr>
          <a:xfrm>
            <a:off x="5822762" y="3898658"/>
            <a:ext cx="5638019" cy="2613003"/>
            <a:chOff x="903049" y="1596361"/>
            <a:chExt cx="8640006" cy="3669721"/>
          </a:xfrm>
        </p:grpSpPr>
        <p:sp>
          <p:nvSpPr>
            <p:cNvPr id="44" name="Прямоугольник 43"/>
            <p:cNvSpPr/>
            <p:nvPr/>
          </p:nvSpPr>
          <p:spPr>
            <a:xfrm>
              <a:off x="2667699" y="2092126"/>
              <a:ext cx="45719" cy="553294"/>
            </a:xfrm>
            <a:prstGeom prst="rect">
              <a:avLst/>
            </a:prstGeom>
            <a:solidFill>
              <a:srgbClr val="00B4FF"/>
            </a:solidFill>
            <a:ln>
              <a:solidFill>
                <a:srgbClr val="00B4FF"/>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ru-RU" sz="1200"/>
            </a:p>
          </p:txBody>
        </p:sp>
        <p:sp>
          <p:nvSpPr>
            <p:cNvPr id="29" name="TextBox 28"/>
            <p:cNvSpPr txBox="1"/>
            <p:nvPr/>
          </p:nvSpPr>
          <p:spPr>
            <a:xfrm>
              <a:off x="2872619" y="1596361"/>
              <a:ext cx="5181602" cy="43224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dirty="0">
                  <a:solidFill>
                    <a:srgbClr val="C00000"/>
                  </a:solidFill>
                  <a:latin typeface="Arial" panose="020B0604020202020204" pitchFamily="34" charset="0"/>
                  <a:ea typeface="Segoe UI" pitchFamily="34" charset="0"/>
                  <a:cs typeface="Arial" panose="020B0604020202020204" pitchFamily="34" charset="0"/>
                </a:rPr>
                <a:t>NPS </a:t>
              </a:r>
              <a:r>
                <a:rPr lang="ru-RU" sz="1400" dirty="0">
                  <a:solidFill>
                    <a:srgbClr val="C00000"/>
                  </a:solidFill>
                  <a:latin typeface="Arial" panose="020B0604020202020204" pitchFamily="34" charset="0"/>
                  <a:ea typeface="Segoe UI" pitchFamily="34" charset="0"/>
                  <a:cs typeface="Arial" panose="020B0604020202020204" pitchFamily="34" charset="0"/>
                </a:rPr>
                <a:t>это</a:t>
              </a:r>
              <a:r>
                <a:rPr lang="en-US" sz="1400" dirty="0">
                  <a:solidFill>
                    <a:srgbClr val="C00000"/>
                  </a:solidFill>
                  <a:latin typeface="Arial" panose="020B0604020202020204" pitchFamily="34" charset="0"/>
                  <a:ea typeface="Segoe UI" pitchFamily="34" charset="0"/>
                  <a:cs typeface="Arial" panose="020B0604020202020204" pitchFamily="34" charset="0"/>
                </a:rPr>
                <a:t> RADIUS</a:t>
              </a:r>
              <a:r>
                <a:rPr lang="ru-RU" sz="1400" dirty="0">
                  <a:solidFill>
                    <a:srgbClr val="C00000"/>
                  </a:solidFill>
                  <a:latin typeface="Arial" panose="020B0604020202020204" pitchFamily="34" charset="0"/>
                  <a:ea typeface="Segoe UI" pitchFamily="34" charset="0"/>
                  <a:cs typeface="Arial" panose="020B0604020202020204" pitchFamily="34" charset="0"/>
                </a:rPr>
                <a:t>-сервер</a:t>
              </a:r>
              <a:endParaRPr lang="en-IN" sz="1400" dirty="0">
                <a:solidFill>
                  <a:srgbClr val="C00000"/>
                </a:solidFill>
                <a:latin typeface="Arial" panose="020B0604020202020204" pitchFamily="34" charset="0"/>
                <a:ea typeface="Segoe UI" pitchFamily="34" charset="0"/>
                <a:cs typeface="Arial" panose="020B0604020202020204" pitchFamily="34" charset="0"/>
              </a:endParaRPr>
            </a:p>
          </p:txBody>
        </p:sp>
        <p:sp>
          <p:nvSpPr>
            <p:cNvPr id="35" name="TextBox 1"/>
            <p:cNvSpPr txBox="1"/>
            <p:nvPr/>
          </p:nvSpPr>
          <p:spPr>
            <a:xfrm>
              <a:off x="7257055" y="3443247"/>
              <a:ext cx="2286000" cy="60514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ru-RU" sz="1100" dirty="0">
                  <a:latin typeface="Arial" panose="020B0604020202020204" pitchFamily="34" charset="0"/>
                  <a:cs typeface="Arial" panose="020B0604020202020204" pitchFamily="34" charset="0"/>
                </a:rPr>
                <a:t>Клиентский компьютер</a:t>
              </a:r>
              <a:endParaRPr lang="en-US" sz="1100" dirty="0">
                <a:latin typeface="Arial" panose="020B0604020202020204" pitchFamily="34" charset="0"/>
                <a:cs typeface="Arial" panose="020B0604020202020204" pitchFamily="34" charset="0"/>
              </a:endParaRPr>
            </a:p>
          </p:txBody>
        </p:sp>
        <p:sp>
          <p:nvSpPr>
            <p:cNvPr id="36" name="TextBox 8"/>
            <p:cNvSpPr txBox="1"/>
            <p:nvPr/>
          </p:nvSpPr>
          <p:spPr>
            <a:xfrm>
              <a:off x="7221502" y="4587108"/>
              <a:ext cx="2285999" cy="3674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dirty="0">
                  <a:latin typeface="Segoe UI" panose="020B0502040204020203" pitchFamily="34" charset="0"/>
                  <a:cs typeface="Segoe UI" panose="020B0502040204020203" pitchFamily="34" charset="0"/>
                </a:rPr>
                <a:t>RADIUS-</a:t>
              </a:r>
              <a:r>
                <a:rPr lang="ru-RU" sz="1100" dirty="0">
                  <a:latin typeface="Segoe UI" panose="020B0502040204020203" pitchFamily="34" charset="0"/>
                  <a:cs typeface="Segoe UI" panose="020B0502040204020203" pitchFamily="34" charset="0"/>
                </a:rPr>
                <a:t>сервер</a:t>
              </a:r>
              <a:endParaRPr lang="en-US" sz="1100" dirty="0">
                <a:latin typeface="Segoe UI" panose="020B0502040204020203" pitchFamily="34" charset="0"/>
                <a:cs typeface="Segoe UI" panose="020B0502040204020203" pitchFamily="34" charset="0"/>
              </a:endParaRPr>
            </a:p>
          </p:txBody>
        </p:sp>
        <p:sp>
          <p:nvSpPr>
            <p:cNvPr id="37" name="TextBox 9"/>
            <p:cNvSpPr txBox="1"/>
            <p:nvPr/>
          </p:nvSpPr>
          <p:spPr>
            <a:xfrm>
              <a:off x="903049" y="3342681"/>
              <a:ext cx="2867945" cy="60514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ru-RU" sz="1100" dirty="0">
                  <a:latin typeface="Arial" panose="020B0604020202020204" pitchFamily="34" charset="0"/>
                  <a:cs typeface="Arial" panose="020B0604020202020204" pitchFamily="34" charset="0"/>
                </a:rPr>
                <a:t>Беспроводная точка доступа </a:t>
              </a:r>
              <a:endParaRPr lang="en-US" sz="1100" dirty="0">
                <a:latin typeface="Arial" panose="020B0604020202020204" pitchFamily="34" charset="0"/>
                <a:cs typeface="Arial" panose="020B0604020202020204" pitchFamily="34" charset="0"/>
              </a:endParaRPr>
            </a:p>
          </p:txBody>
        </p:sp>
        <p:sp>
          <p:nvSpPr>
            <p:cNvPr id="38" name="TextBox 10"/>
            <p:cNvSpPr txBox="1"/>
            <p:nvPr/>
          </p:nvSpPr>
          <p:spPr>
            <a:xfrm>
              <a:off x="1190973" y="3909683"/>
              <a:ext cx="2285999" cy="3674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dirty="0">
                  <a:latin typeface="Arial" panose="020B0604020202020204" pitchFamily="34" charset="0"/>
                  <a:cs typeface="Arial" panose="020B0604020202020204" pitchFamily="34" charset="0"/>
                </a:rPr>
                <a:t>(RADIUS-</a:t>
              </a:r>
              <a:r>
                <a:rPr lang="ru-RU" sz="1100" dirty="0">
                  <a:latin typeface="Arial" panose="020B0604020202020204" pitchFamily="34" charset="0"/>
                  <a:cs typeface="Arial" panose="020B0604020202020204" pitchFamily="34" charset="0"/>
                </a:rPr>
                <a:t>клиент</a:t>
              </a:r>
              <a:r>
                <a:rPr lang="en-US" sz="1100" dirty="0">
                  <a:latin typeface="Arial" panose="020B0604020202020204" pitchFamily="34" charset="0"/>
                  <a:cs typeface="Arial" panose="020B0604020202020204" pitchFamily="34" charset="0"/>
                </a:rPr>
                <a:t>)</a:t>
              </a:r>
            </a:p>
          </p:txBody>
        </p:sp>
        <p:sp>
          <p:nvSpPr>
            <p:cNvPr id="3" name="Полилиния: фигура 2"/>
            <p:cNvSpPr/>
            <p:nvPr/>
          </p:nvSpPr>
          <p:spPr>
            <a:xfrm rot="20117981">
              <a:off x="2723220" y="3680042"/>
              <a:ext cx="3137075" cy="1515364"/>
            </a:xfrm>
            <a:custGeom>
              <a:avLst/>
              <a:gdLst>
                <a:gd name="connsiteX0" fmla="*/ 69705 w 1713948"/>
                <a:gd name="connsiteY0" fmla="*/ 0 h 1619075"/>
                <a:gd name="connsiteX1" fmla="*/ 19371 w 1713948"/>
                <a:gd name="connsiteY1" fmla="*/ 956345 h 1619075"/>
                <a:gd name="connsiteX2" fmla="*/ 354931 w 1713948"/>
                <a:gd name="connsiteY2" fmla="*/ 1451296 h 1619075"/>
                <a:gd name="connsiteX3" fmla="*/ 1713948 w 1713948"/>
                <a:gd name="connsiteY3" fmla="*/ 1619075 h 1619075"/>
              </a:gdLst>
              <a:ahLst/>
              <a:cxnLst>
                <a:cxn ang="0">
                  <a:pos x="connsiteX0" y="connsiteY0"/>
                </a:cxn>
                <a:cxn ang="0">
                  <a:pos x="connsiteX1" y="connsiteY1"/>
                </a:cxn>
                <a:cxn ang="0">
                  <a:pos x="connsiteX2" y="connsiteY2"/>
                </a:cxn>
                <a:cxn ang="0">
                  <a:pos x="connsiteX3" y="connsiteY3"/>
                </a:cxn>
              </a:cxnLst>
              <a:rect l="l" t="t" r="r" b="b"/>
              <a:pathLst>
                <a:path w="1713948" h="1619075">
                  <a:moveTo>
                    <a:pt x="69705" y="0"/>
                  </a:moveTo>
                  <a:cubicBezTo>
                    <a:pt x="20769" y="357231"/>
                    <a:pt x="-28167" y="714462"/>
                    <a:pt x="19371" y="956345"/>
                  </a:cubicBezTo>
                  <a:cubicBezTo>
                    <a:pt x="66909" y="1198228"/>
                    <a:pt x="72502" y="1340841"/>
                    <a:pt x="354931" y="1451296"/>
                  </a:cubicBezTo>
                  <a:cubicBezTo>
                    <a:pt x="637360" y="1561751"/>
                    <a:pt x="1175654" y="1590413"/>
                    <a:pt x="1713948" y="1619075"/>
                  </a:cubicBezTo>
                </a:path>
              </a:pathLst>
            </a:custGeom>
            <a:noFill/>
            <a:ln w="38100">
              <a:solidFill>
                <a:schemeClr val="tx1">
                  <a:lumMod val="95000"/>
                  <a:lumOff val="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40" name="Полилиния: фигура 39"/>
            <p:cNvSpPr/>
            <p:nvPr/>
          </p:nvSpPr>
          <p:spPr>
            <a:xfrm>
              <a:off x="3255298" y="2389733"/>
              <a:ext cx="4455821" cy="546879"/>
            </a:xfrm>
            <a:custGeom>
              <a:avLst/>
              <a:gdLst>
                <a:gd name="connsiteX0" fmla="*/ 0 w 2567031"/>
                <a:gd name="connsiteY0" fmla="*/ 546879 h 546879"/>
                <a:gd name="connsiteX1" fmla="*/ 1132514 w 2567031"/>
                <a:gd name="connsiteY1" fmla="*/ 1595 h 546879"/>
                <a:gd name="connsiteX2" fmla="*/ 2567031 w 2567031"/>
                <a:gd name="connsiteY2" fmla="*/ 412655 h 546879"/>
              </a:gdLst>
              <a:ahLst/>
              <a:cxnLst>
                <a:cxn ang="0">
                  <a:pos x="connsiteX0" y="connsiteY0"/>
                </a:cxn>
                <a:cxn ang="0">
                  <a:pos x="connsiteX1" y="connsiteY1"/>
                </a:cxn>
                <a:cxn ang="0">
                  <a:pos x="connsiteX2" y="connsiteY2"/>
                </a:cxn>
              </a:cxnLst>
              <a:rect l="l" t="t" r="r" b="b"/>
              <a:pathLst>
                <a:path w="2567031" h="546879">
                  <a:moveTo>
                    <a:pt x="0" y="546879"/>
                  </a:moveTo>
                  <a:cubicBezTo>
                    <a:pt x="352338" y="285422"/>
                    <a:pt x="704676" y="23966"/>
                    <a:pt x="1132514" y="1595"/>
                  </a:cubicBezTo>
                  <a:cubicBezTo>
                    <a:pt x="1560352" y="-20776"/>
                    <a:pt x="2063691" y="195939"/>
                    <a:pt x="2567031" y="412655"/>
                  </a:cubicBezTo>
                </a:path>
              </a:pathLst>
            </a:custGeom>
            <a:noFill/>
            <a:ln w="38100">
              <a:solidFill>
                <a:schemeClr val="tx1">
                  <a:lumMod val="95000"/>
                  <a:lumOff val="5000"/>
                </a:schemeClr>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pic>
          <p:nvPicPr>
            <p:cNvPr id="41" name="Picture 2" descr="File-Application_Serv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2937" y="3978916"/>
              <a:ext cx="732364" cy="1287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Рисунок 41"/>
            <p:cNvPicPr>
              <a:picLocks noChangeAspect="1"/>
            </p:cNvPicPr>
            <p:nvPr/>
          </p:nvPicPr>
          <p:blipFill rotWithShape="1">
            <a:blip r:embed="rId8" cstate="print">
              <a:extLst>
                <a:ext uri="{28A0092B-C50C-407E-A947-70E740481C1C}">
                  <a14:useLocalDpi xmlns:a14="http://schemas.microsoft.com/office/drawing/2010/main" val="0"/>
                </a:ext>
              </a:extLst>
            </a:blip>
            <a:srcRect l="2971" t="16799" r="45024" b="46451"/>
            <a:stretch/>
          </p:blipFill>
          <p:spPr>
            <a:xfrm>
              <a:off x="8050334" y="2169471"/>
              <a:ext cx="1244280" cy="1247233"/>
            </a:xfrm>
            <a:prstGeom prst="rect">
              <a:avLst/>
            </a:prstGeom>
          </p:spPr>
        </p:pic>
        <p:pic>
          <p:nvPicPr>
            <p:cNvPr id="43" name="Picture 43" descr="AccessPoint"/>
            <p:cNvPicPr>
              <a:picLocks noChangeAspect="1" noChangeArrowheads="1"/>
            </p:cNvPicPr>
            <p:nvPr/>
          </p:nvPicPr>
          <p:blipFill>
            <a:blip r:embed="rId9" cstate="print"/>
            <a:srcRect/>
            <a:stretch>
              <a:fillRect/>
            </a:stretch>
          </p:blipFill>
          <p:spPr bwMode="auto">
            <a:xfrm>
              <a:off x="1331256" y="2310453"/>
              <a:ext cx="1495834" cy="1032581"/>
            </a:xfrm>
            <a:prstGeom prst="rect">
              <a:avLst/>
            </a:prstGeom>
            <a:noFill/>
          </p:spPr>
        </p:pic>
        <p:sp>
          <p:nvSpPr>
            <p:cNvPr id="45" name="Дуга 44"/>
            <p:cNvSpPr/>
            <p:nvPr/>
          </p:nvSpPr>
          <p:spPr>
            <a:xfrm>
              <a:off x="2424418" y="1875309"/>
              <a:ext cx="486562" cy="508398"/>
            </a:xfrm>
            <a:prstGeom prst="arc">
              <a:avLst>
                <a:gd name="adj1" fmla="val 10731131"/>
                <a:gd name="adj2" fmla="val 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200"/>
            </a:p>
          </p:txBody>
        </p:sp>
        <p:sp>
          <p:nvSpPr>
            <p:cNvPr id="46" name="Дуга 45"/>
            <p:cNvSpPr/>
            <p:nvPr/>
          </p:nvSpPr>
          <p:spPr>
            <a:xfrm>
              <a:off x="2424418" y="1691819"/>
              <a:ext cx="486562" cy="508398"/>
            </a:xfrm>
            <a:prstGeom prst="arc">
              <a:avLst>
                <a:gd name="adj1" fmla="val 10731131"/>
                <a:gd name="adj2" fmla="val 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200"/>
            </a:p>
          </p:txBody>
        </p:sp>
      </p:grpSp>
      <p:grpSp>
        <p:nvGrpSpPr>
          <p:cNvPr id="48" name="Группа 47"/>
          <p:cNvGrpSpPr/>
          <p:nvPr/>
        </p:nvGrpSpPr>
        <p:grpSpPr>
          <a:xfrm>
            <a:off x="217444" y="2915917"/>
            <a:ext cx="6311318" cy="3385827"/>
            <a:chOff x="-1316764" y="273499"/>
            <a:chExt cx="9057478" cy="4325052"/>
          </a:xfrm>
        </p:grpSpPr>
        <p:grpSp>
          <p:nvGrpSpPr>
            <p:cNvPr id="49" name="Группа 48"/>
            <p:cNvGrpSpPr/>
            <p:nvPr/>
          </p:nvGrpSpPr>
          <p:grpSpPr>
            <a:xfrm>
              <a:off x="-685550" y="1221720"/>
              <a:ext cx="2714758" cy="203264"/>
              <a:chOff x="640070" y="5780598"/>
              <a:chExt cx="2714758" cy="203264"/>
            </a:xfrm>
          </p:grpSpPr>
          <p:cxnSp>
            <p:nvCxnSpPr>
              <p:cNvPr id="83" name="Прямая соединительная линия 82"/>
              <p:cNvCxnSpPr/>
              <p:nvPr/>
            </p:nvCxnSpPr>
            <p:spPr>
              <a:xfrm flipV="1">
                <a:off x="640070" y="5977840"/>
                <a:ext cx="1454724" cy="6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p:cNvCxnSpPr/>
              <p:nvPr/>
            </p:nvCxnSpPr>
            <p:spPr>
              <a:xfrm flipV="1">
                <a:off x="1900104" y="5780598"/>
                <a:ext cx="1454724" cy="6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Прямая соединительная линия 84"/>
              <p:cNvCxnSpPr/>
              <p:nvPr/>
            </p:nvCxnSpPr>
            <p:spPr>
              <a:xfrm flipH="1" flipV="1">
                <a:off x="1900104" y="5780598"/>
                <a:ext cx="194690" cy="2032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Прямая соединительная линия 49"/>
            <p:cNvCxnSpPr/>
            <p:nvPr/>
          </p:nvCxnSpPr>
          <p:spPr>
            <a:xfrm flipV="1">
              <a:off x="1900104" y="1244668"/>
              <a:ext cx="3975880" cy="6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1" name="Picture 8" descr="PC"/>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colorTemperature colorTemp="11200"/>
                      </a14:imgEffect>
                    </a14:imgLayer>
                  </a14:imgProps>
                </a:ext>
              </a:extLst>
            </a:blip>
            <a:srcRect/>
            <a:stretch>
              <a:fillRect/>
            </a:stretch>
          </p:blipFill>
          <p:spPr bwMode="auto">
            <a:xfrm rot="21385667">
              <a:off x="-1316764" y="767326"/>
              <a:ext cx="904642" cy="954818"/>
            </a:xfrm>
            <a:prstGeom prst="rect">
              <a:avLst/>
            </a:prstGeom>
            <a:noFill/>
          </p:spPr>
        </p:pic>
        <p:pic>
          <p:nvPicPr>
            <p:cNvPr id="52" name="Picture 2" descr="ISE.png"/>
            <p:cNvPicPr>
              <a:picLocks noChangeAspect="1"/>
            </p:cNvPicPr>
            <p:nvPr/>
          </p:nvPicPr>
          <p:blipFill>
            <a:blip r:embed="rId5" cstate="print"/>
            <a:srcRect t="620" b="5891"/>
            <a:stretch>
              <a:fillRect/>
            </a:stretch>
          </p:blipFill>
          <p:spPr>
            <a:xfrm>
              <a:off x="5320633" y="746604"/>
              <a:ext cx="823459" cy="996261"/>
            </a:xfrm>
            <a:prstGeom prst="rect">
              <a:avLst/>
            </a:prstGeom>
          </p:spPr>
        </p:pic>
        <p:pic>
          <p:nvPicPr>
            <p:cNvPr id="53" name="Picture 39" descr="Secure_CatalystSwitch_Cisco"/>
            <p:cNvPicPr>
              <a:picLocks noChangeAspect="1" noChangeArrowheads="1"/>
            </p:cNvPicPr>
            <p:nvPr/>
          </p:nvPicPr>
          <p:blipFill>
            <a:blip r:embed="rId6" cstate="print"/>
            <a:srcRect/>
            <a:stretch>
              <a:fillRect/>
            </a:stretch>
          </p:blipFill>
          <p:spPr bwMode="auto">
            <a:xfrm>
              <a:off x="1699770" y="704210"/>
              <a:ext cx="906013" cy="1057852"/>
            </a:xfrm>
            <a:prstGeom prst="rect">
              <a:avLst/>
            </a:prstGeom>
            <a:noFill/>
            <a:scene3d>
              <a:camera prst="isometricOffAxis1Right"/>
              <a:lightRig rig="threePt" dir="t"/>
            </a:scene3d>
          </p:spPr>
        </p:pic>
        <p:sp>
          <p:nvSpPr>
            <p:cNvPr id="54" name="TextBox 53"/>
            <p:cNvSpPr txBox="1"/>
            <p:nvPr/>
          </p:nvSpPr>
          <p:spPr>
            <a:xfrm>
              <a:off x="-1085153" y="427212"/>
              <a:ext cx="1316715" cy="269797"/>
            </a:xfrm>
            <a:prstGeom prst="rect">
              <a:avLst/>
            </a:prstGeom>
            <a:noFill/>
          </p:spPr>
          <p:txBody>
            <a:bodyPr wrap="square" rtlCol="0">
              <a:spAutoFit/>
            </a:bodyPr>
            <a:lstStyle/>
            <a:p>
              <a:r>
                <a:rPr lang="ru-RU" sz="800" dirty="0">
                  <a:latin typeface="Arial" panose="020B0604020202020204" pitchFamily="34" charset="0"/>
                  <a:cs typeface="Arial" panose="020B0604020202020204" pitchFamily="34" charset="0"/>
                </a:rPr>
                <a:t>Клиент</a:t>
              </a:r>
            </a:p>
          </p:txBody>
        </p:sp>
        <p:sp>
          <p:nvSpPr>
            <p:cNvPr id="55" name="TextBox 54"/>
            <p:cNvSpPr txBox="1"/>
            <p:nvPr/>
          </p:nvSpPr>
          <p:spPr>
            <a:xfrm>
              <a:off x="3630270" y="273499"/>
              <a:ext cx="4110444" cy="423965"/>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ISE </a:t>
              </a:r>
            </a:p>
            <a:p>
              <a:pPr algn="ctr"/>
              <a:r>
                <a:rPr lang="en-US" sz="800" dirty="0">
                  <a:latin typeface="Arial" panose="020B0604020202020204" pitchFamily="34" charset="0"/>
                  <a:cs typeface="Arial" panose="020B0604020202020204" pitchFamily="34" charset="0"/>
                </a:rPr>
                <a:t>RADIUS </a:t>
              </a:r>
              <a:r>
                <a:rPr lang="ru-RU" sz="800" dirty="0">
                  <a:latin typeface="Arial" panose="020B0604020202020204" pitchFamily="34" charset="0"/>
                  <a:cs typeface="Arial" panose="020B0604020202020204" pitchFamily="34" charset="0"/>
                </a:rPr>
                <a:t>сервер</a:t>
              </a:r>
            </a:p>
          </p:txBody>
        </p:sp>
        <p:sp>
          <p:nvSpPr>
            <p:cNvPr id="56" name="TextBox 55"/>
            <p:cNvSpPr txBox="1"/>
            <p:nvPr/>
          </p:nvSpPr>
          <p:spPr>
            <a:xfrm>
              <a:off x="1399974" y="277812"/>
              <a:ext cx="1483027" cy="423965"/>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RAS/NAS</a:t>
              </a:r>
            </a:p>
            <a:p>
              <a:pPr algn="ctr"/>
              <a:r>
                <a:rPr lang="en-US" sz="800" dirty="0">
                  <a:latin typeface="Arial" panose="020B0604020202020204" pitchFamily="34" charset="0"/>
                  <a:cs typeface="Arial" panose="020B0604020202020204" pitchFamily="34" charset="0"/>
                </a:rPr>
                <a:t>(RADIUS </a:t>
              </a:r>
              <a:r>
                <a:rPr lang="ru-RU" sz="800" dirty="0">
                  <a:latin typeface="Arial" panose="020B0604020202020204" pitchFamily="34" charset="0"/>
                  <a:cs typeface="Arial" panose="020B0604020202020204" pitchFamily="34" charset="0"/>
                </a:rPr>
                <a:t>клиент</a:t>
              </a:r>
            </a:p>
          </p:txBody>
        </p:sp>
        <p:cxnSp>
          <p:nvCxnSpPr>
            <p:cNvPr id="57" name="Прямая соединительная линия 56"/>
            <p:cNvCxnSpPr/>
            <p:nvPr/>
          </p:nvCxnSpPr>
          <p:spPr>
            <a:xfrm>
              <a:off x="2216269" y="1891013"/>
              <a:ext cx="0" cy="2012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p:nvPr/>
          </p:nvCxnSpPr>
          <p:spPr>
            <a:xfrm>
              <a:off x="2763844" y="1864436"/>
              <a:ext cx="2272822" cy="38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p:cNvCxnSpPr/>
            <p:nvPr/>
          </p:nvCxnSpPr>
          <p:spPr>
            <a:xfrm>
              <a:off x="-496341" y="1924114"/>
              <a:ext cx="2272822" cy="38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p:nvPr/>
          </p:nvCxnSpPr>
          <p:spPr>
            <a:xfrm>
              <a:off x="-496341" y="3550556"/>
              <a:ext cx="2272822" cy="38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004459" y="1564558"/>
              <a:ext cx="3252022" cy="26979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RADIUS Access-Request</a:t>
              </a:r>
              <a:endParaRPr lang="ru-RU" sz="800" dirty="0">
                <a:latin typeface="Arial" panose="020B0604020202020204" pitchFamily="34" charset="0"/>
                <a:cs typeface="Arial" panose="020B0604020202020204" pitchFamily="34" charset="0"/>
              </a:endParaRPr>
            </a:p>
          </p:txBody>
        </p:sp>
        <p:sp>
          <p:nvSpPr>
            <p:cNvPr id="62" name="TextBox 61"/>
            <p:cNvSpPr txBox="1"/>
            <p:nvPr/>
          </p:nvSpPr>
          <p:spPr>
            <a:xfrm>
              <a:off x="251420" y="886184"/>
              <a:ext cx="1483027" cy="26979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PPP</a:t>
              </a:r>
              <a:endParaRPr lang="ru-RU" sz="800" dirty="0">
                <a:latin typeface="Arial" panose="020B0604020202020204" pitchFamily="34" charset="0"/>
                <a:cs typeface="Arial" panose="020B0604020202020204" pitchFamily="34" charset="0"/>
              </a:endParaRPr>
            </a:p>
          </p:txBody>
        </p:sp>
        <p:cxnSp>
          <p:nvCxnSpPr>
            <p:cNvPr id="63" name="Прямая со стрелкой 62"/>
            <p:cNvCxnSpPr/>
            <p:nvPr/>
          </p:nvCxnSpPr>
          <p:spPr>
            <a:xfrm>
              <a:off x="2709976" y="2506285"/>
              <a:ext cx="2272822" cy="387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p:cNvCxnSpPr/>
            <p:nvPr/>
          </p:nvCxnSpPr>
          <p:spPr>
            <a:xfrm>
              <a:off x="2709976" y="2987184"/>
              <a:ext cx="2272822" cy="38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Прямая со стрелкой 64"/>
            <p:cNvCxnSpPr/>
            <p:nvPr/>
          </p:nvCxnSpPr>
          <p:spPr>
            <a:xfrm>
              <a:off x="2744435" y="3432168"/>
              <a:ext cx="2272822" cy="387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Прямая со стрелкой 65"/>
            <p:cNvCxnSpPr/>
            <p:nvPr/>
          </p:nvCxnSpPr>
          <p:spPr>
            <a:xfrm>
              <a:off x="2690567" y="4193285"/>
              <a:ext cx="2272822" cy="3877"/>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Прямая со стрелкой 66"/>
            <p:cNvCxnSpPr/>
            <p:nvPr/>
          </p:nvCxnSpPr>
          <p:spPr>
            <a:xfrm>
              <a:off x="2690567" y="4594674"/>
              <a:ext cx="2272822" cy="387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892070" y="2170749"/>
              <a:ext cx="3252022" cy="26979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RADIUS Access-Accept</a:t>
              </a:r>
              <a:endParaRPr lang="ru-RU" sz="800" dirty="0">
                <a:latin typeface="Arial" panose="020B0604020202020204" pitchFamily="34" charset="0"/>
                <a:cs typeface="Arial" panose="020B0604020202020204" pitchFamily="34" charset="0"/>
              </a:endParaRPr>
            </a:p>
          </p:txBody>
        </p:sp>
        <p:sp>
          <p:nvSpPr>
            <p:cNvPr id="69" name="TextBox 68"/>
            <p:cNvSpPr txBox="1"/>
            <p:nvPr/>
          </p:nvSpPr>
          <p:spPr>
            <a:xfrm>
              <a:off x="2856858" y="2647771"/>
              <a:ext cx="3252022" cy="26979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RADIUS Access-Reject</a:t>
              </a:r>
              <a:endParaRPr lang="ru-RU" sz="800" dirty="0">
                <a:latin typeface="Arial" panose="020B0604020202020204" pitchFamily="34" charset="0"/>
                <a:cs typeface="Arial" panose="020B0604020202020204" pitchFamily="34" charset="0"/>
              </a:endParaRPr>
            </a:p>
          </p:txBody>
        </p:sp>
        <p:sp>
          <p:nvSpPr>
            <p:cNvPr id="70" name="TextBox 69"/>
            <p:cNvSpPr txBox="1"/>
            <p:nvPr/>
          </p:nvSpPr>
          <p:spPr>
            <a:xfrm>
              <a:off x="2860790" y="3109411"/>
              <a:ext cx="3252022" cy="26979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RADIUS Access-Challenge</a:t>
              </a:r>
              <a:endParaRPr lang="ru-RU" sz="800" dirty="0">
                <a:latin typeface="Arial" panose="020B0604020202020204" pitchFamily="34" charset="0"/>
                <a:cs typeface="Arial" panose="020B0604020202020204" pitchFamily="34" charset="0"/>
              </a:endParaRPr>
            </a:p>
          </p:txBody>
        </p:sp>
        <p:sp>
          <p:nvSpPr>
            <p:cNvPr id="71" name="TextBox 70"/>
            <p:cNvSpPr txBox="1"/>
            <p:nvPr/>
          </p:nvSpPr>
          <p:spPr>
            <a:xfrm>
              <a:off x="2834912" y="3873292"/>
              <a:ext cx="3252022" cy="26979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RADIUS Access-Accept</a:t>
              </a:r>
              <a:endParaRPr lang="ru-RU" sz="800" dirty="0">
                <a:latin typeface="Arial" panose="020B0604020202020204" pitchFamily="34" charset="0"/>
                <a:cs typeface="Arial" panose="020B0604020202020204" pitchFamily="34" charset="0"/>
              </a:endParaRPr>
            </a:p>
          </p:txBody>
        </p:sp>
        <p:sp>
          <p:nvSpPr>
            <p:cNvPr id="72" name="TextBox 71"/>
            <p:cNvSpPr txBox="1"/>
            <p:nvPr/>
          </p:nvSpPr>
          <p:spPr>
            <a:xfrm>
              <a:off x="-214748" y="1623096"/>
              <a:ext cx="3252022" cy="26979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PPP Auth Request</a:t>
              </a:r>
              <a:endParaRPr lang="ru-RU" sz="800" dirty="0">
                <a:latin typeface="Arial" panose="020B0604020202020204" pitchFamily="34" charset="0"/>
                <a:cs typeface="Arial" panose="020B0604020202020204" pitchFamily="34" charset="0"/>
              </a:endParaRPr>
            </a:p>
          </p:txBody>
        </p:sp>
        <p:sp>
          <p:nvSpPr>
            <p:cNvPr id="73" name="TextBox 72"/>
            <p:cNvSpPr txBox="1"/>
            <p:nvPr/>
          </p:nvSpPr>
          <p:spPr>
            <a:xfrm>
              <a:off x="-223047" y="3218248"/>
              <a:ext cx="3252022" cy="26979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Challenge Response</a:t>
              </a:r>
              <a:endParaRPr lang="ru-RU" sz="800" dirty="0">
                <a:latin typeface="Arial" panose="020B0604020202020204" pitchFamily="34" charset="0"/>
                <a:cs typeface="Arial" panose="020B0604020202020204" pitchFamily="34" charset="0"/>
              </a:endParaRPr>
            </a:p>
          </p:txBody>
        </p:sp>
        <p:sp>
          <p:nvSpPr>
            <p:cNvPr id="74" name="TextBox 73"/>
            <p:cNvSpPr txBox="1"/>
            <p:nvPr/>
          </p:nvSpPr>
          <p:spPr>
            <a:xfrm>
              <a:off x="2930658" y="4281319"/>
              <a:ext cx="3252022" cy="26979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RADIUS Access-Reject</a:t>
              </a:r>
              <a:endParaRPr lang="ru-RU" sz="800" dirty="0">
                <a:latin typeface="Arial" panose="020B0604020202020204" pitchFamily="34" charset="0"/>
                <a:cs typeface="Arial" panose="020B0604020202020204" pitchFamily="34" charset="0"/>
              </a:endParaRPr>
            </a:p>
          </p:txBody>
        </p:sp>
        <p:sp>
          <p:nvSpPr>
            <p:cNvPr id="75" name="TextBox 74"/>
            <p:cNvSpPr txBox="1"/>
            <p:nvPr/>
          </p:nvSpPr>
          <p:spPr>
            <a:xfrm>
              <a:off x="5093420" y="4234448"/>
              <a:ext cx="873446" cy="289067"/>
            </a:xfrm>
            <a:prstGeom prst="rect">
              <a:avLst/>
            </a:prstGeom>
            <a:noFill/>
          </p:spPr>
          <p:txBody>
            <a:bodyPr wrap="square" rtlCol="0">
              <a:spAutoFit/>
            </a:bodyPr>
            <a:lstStyle/>
            <a:p>
              <a:r>
                <a:rPr lang="ru-RU" sz="900" dirty="0">
                  <a:latin typeface="Arial" panose="020B0604020202020204" pitchFamily="34" charset="0"/>
                  <a:cs typeface="Arial" panose="020B0604020202020204" pitchFamily="34" charset="0"/>
                </a:rPr>
                <a:t>или </a:t>
              </a:r>
            </a:p>
          </p:txBody>
        </p:sp>
        <p:sp>
          <p:nvSpPr>
            <p:cNvPr id="76" name="TextBox 75"/>
            <p:cNvSpPr txBox="1"/>
            <p:nvPr/>
          </p:nvSpPr>
          <p:spPr>
            <a:xfrm>
              <a:off x="5083715" y="2601217"/>
              <a:ext cx="873446" cy="289067"/>
            </a:xfrm>
            <a:prstGeom prst="rect">
              <a:avLst/>
            </a:prstGeom>
            <a:noFill/>
          </p:spPr>
          <p:txBody>
            <a:bodyPr wrap="square" rtlCol="0">
              <a:spAutoFit/>
            </a:bodyPr>
            <a:lstStyle/>
            <a:p>
              <a:r>
                <a:rPr lang="ru-RU" sz="900" dirty="0">
                  <a:latin typeface="Arial" panose="020B0604020202020204" pitchFamily="34" charset="0"/>
                  <a:cs typeface="Arial" panose="020B0604020202020204" pitchFamily="34" charset="0"/>
                </a:rPr>
                <a:t>или </a:t>
              </a:r>
            </a:p>
          </p:txBody>
        </p:sp>
        <p:sp>
          <p:nvSpPr>
            <p:cNvPr id="77" name="TextBox 76"/>
            <p:cNvSpPr txBox="1"/>
            <p:nvPr/>
          </p:nvSpPr>
          <p:spPr>
            <a:xfrm>
              <a:off x="5086776" y="3109017"/>
              <a:ext cx="873446" cy="289067"/>
            </a:xfrm>
            <a:prstGeom prst="rect">
              <a:avLst/>
            </a:prstGeom>
            <a:noFill/>
          </p:spPr>
          <p:txBody>
            <a:bodyPr wrap="square" rtlCol="0">
              <a:spAutoFit/>
            </a:bodyPr>
            <a:lstStyle/>
            <a:p>
              <a:r>
                <a:rPr lang="ru-RU" sz="900" dirty="0">
                  <a:latin typeface="Arial" panose="020B0604020202020204" pitchFamily="34" charset="0"/>
                  <a:cs typeface="Arial" panose="020B0604020202020204" pitchFamily="34" charset="0"/>
                </a:rPr>
                <a:t>или </a:t>
              </a:r>
            </a:p>
          </p:txBody>
        </p:sp>
        <p:sp>
          <p:nvSpPr>
            <p:cNvPr id="78" name="Овал 77"/>
            <p:cNvSpPr/>
            <p:nvPr/>
          </p:nvSpPr>
          <p:spPr>
            <a:xfrm>
              <a:off x="1285787" y="1615254"/>
              <a:ext cx="254441" cy="254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t>1</a:t>
              </a:r>
            </a:p>
          </p:txBody>
        </p:sp>
        <p:sp>
          <p:nvSpPr>
            <p:cNvPr id="79" name="Овал 78"/>
            <p:cNvSpPr/>
            <p:nvPr/>
          </p:nvSpPr>
          <p:spPr>
            <a:xfrm>
              <a:off x="4905041" y="1545647"/>
              <a:ext cx="254441" cy="254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t>2</a:t>
              </a:r>
            </a:p>
          </p:txBody>
        </p:sp>
        <p:sp>
          <p:nvSpPr>
            <p:cNvPr id="80" name="Овал 79"/>
            <p:cNvSpPr/>
            <p:nvPr/>
          </p:nvSpPr>
          <p:spPr>
            <a:xfrm>
              <a:off x="5548567" y="2884995"/>
              <a:ext cx="254441" cy="254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t>3</a:t>
              </a:r>
            </a:p>
          </p:txBody>
        </p:sp>
        <p:sp>
          <p:nvSpPr>
            <p:cNvPr id="81" name="Овал 80"/>
            <p:cNvSpPr/>
            <p:nvPr/>
          </p:nvSpPr>
          <p:spPr>
            <a:xfrm>
              <a:off x="1343185" y="3042006"/>
              <a:ext cx="254441" cy="254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t>4</a:t>
              </a:r>
            </a:p>
          </p:txBody>
        </p:sp>
        <p:sp>
          <p:nvSpPr>
            <p:cNvPr id="82" name="Овал 81"/>
            <p:cNvSpPr/>
            <p:nvPr/>
          </p:nvSpPr>
          <p:spPr>
            <a:xfrm>
              <a:off x="5685492" y="4244963"/>
              <a:ext cx="254441" cy="254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t>5</a:t>
              </a:r>
            </a:p>
          </p:txBody>
        </p:sp>
      </p:grpSp>
    </p:spTree>
    <p:extLst>
      <p:ext uri="{BB962C8B-B14F-4D97-AF65-F5344CB8AC3E}">
        <p14:creationId xmlns:p14="http://schemas.microsoft.com/office/powerpoint/2010/main" val="306658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Прямоугольник: скругленные противолежащие углы 89"/>
          <p:cNvSpPr/>
          <p:nvPr/>
        </p:nvSpPr>
        <p:spPr>
          <a:xfrm>
            <a:off x="7561276" y="1793297"/>
            <a:ext cx="4474605" cy="966681"/>
          </a:xfrm>
          <a:prstGeom prst="round2Diag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5" name="TextBox 4"/>
          <p:cNvSpPr txBox="1"/>
          <p:nvPr/>
        </p:nvSpPr>
        <p:spPr>
          <a:xfrm>
            <a:off x="341146" y="105345"/>
            <a:ext cx="1169851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Что такое </a:t>
            </a:r>
            <a:r>
              <a:rPr lang="en-US" sz="3600" dirty="0">
                <a:solidFill>
                  <a:schemeClr val="bg1"/>
                </a:solidFill>
                <a:latin typeface="+mj-lt"/>
              </a:rPr>
              <a:t>RADIUS-</a:t>
            </a:r>
            <a:r>
              <a:rPr lang="ru-RU" sz="3600" dirty="0">
                <a:solidFill>
                  <a:schemeClr val="bg1"/>
                </a:solidFill>
                <a:latin typeface="+mj-lt"/>
              </a:rPr>
              <a:t>прокси?</a:t>
            </a:r>
          </a:p>
        </p:txBody>
      </p:sp>
      <p:sp>
        <p:nvSpPr>
          <p:cNvPr id="84" name="Content Placeholder 2"/>
          <p:cNvSpPr>
            <a:spLocks noGrp="1"/>
          </p:cNvSpPr>
          <p:nvPr/>
        </p:nvSpPr>
        <p:spPr bwMode="auto">
          <a:xfrm>
            <a:off x="341146" y="1241249"/>
            <a:ext cx="597556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RADIUS-прокси принимает попытки подключения от RADIUS-клиентов, а затем направляет их на соответствующий RADIUS-сервер или другой RADIUS-прокси для дальнейшей маршрутизации</a:t>
            </a: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RADIUS-прокси требуется для:</a:t>
            </a:r>
          </a:p>
          <a:p>
            <a:pPr marL="536575" lvl="1" indent="-247650">
              <a:buFont typeface="Wingdings" panose="05000000000000000000" pitchFamily="2" charset="2"/>
              <a:buChar char="ü"/>
              <a:tabLst>
                <a:tab pos="628650" algn="l"/>
              </a:tabLst>
            </a:pPr>
            <a:r>
              <a:rPr lang="ru-RU" sz="1600" dirty="0" err="1">
                <a:latin typeface="Arial" panose="020B0604020202020204" pitchFamily="34" charset="0"/>
                <a:cs typeface="Arial" panose="020B0604020202020204" pitchFamily="34" charset="0"/>
              </a:rPr>
              <a:t>Dial-up</a:t>
            </a:r>
            <a:r>
              <a:rPr lang="ru-RU" sz="1600" dirty="0">
                <a:latin typeface="Arial" panose="020B0604020202020204" pitchFamily="34" charset="0"/>
                <a:cs typeface="Arial" panose="020B0604020202020204" pitchFamily="34" charset="0"/>
              </a:rPr>
              <a:t>, VPN или беспроводных услуг доступа к сети </a:t>
            </a:r>
            <a:r>
              <a:rPr lang="ru-RU" sz="1600" dirty="0" err="1">
                <a:latin typeface="Arial" panose="020B0604020202020204" pitchFamily="34" charset="0"/>
                <a:cs typeface="Arial" panose="020B0604020202020204" pitchFamily="34" charset="0"/>
              </a:rPr>
              <a:t>состороны</a:t>
            </a:r>
            <a:r>
              <a:rPr lang="ru-RU" sz="1600" dirty="0">
                <a:latin typeface="Arial" panose="020B0604020202020204" pitchFamily="34" charset="0"/>
                <a:cs typeface="Arial" panose="020B0604020202020204" pitchFamily="34" charset="0"/>
              </a:rPr>
              <a:t> поставщиков услуг</a:t>
            </a:r>
          </a:p>
          <a:p>
            <a:pPr marL="536575" lvl="1" indent="-247650">
              <a:buFont typeface="Wingdings" panose="05000000000000000000" pitchFamily="2" charset="2"/>
              <a:buChar char="ü"/>
              <a:tabLst>
                <a:tab pos="628650" algn="l"/>
              </a:tabLst>
            </a:pPr>
            <a:r>
              <a:rPr lang="ru-RU" sz="1600" dirty="0">
                <a:latin typeface="Arial" panose="020B0604020202020204" pitchFamily="34" charset="0"/>
                <a:cs typeface="Arial" panose="020B0604020202020204" pitchFamily="34" charset="0"/>
              </a:rPr>
              <a:t>Обеспечения аутентификации и авторизации для учетных записей пользователей (участников </a:t>
            </a:r>
            <a:r>
              <a:rPr lang="ru-RU" sz="1600" dirty="0" err="1">
                <a:latin typeface="Arial" panose="020B0604020202020204" pitchFamily="34" charset="0"/>
                <a:cs typeface="Arial" panose="020B0604020202020204" pitchFamily="34" charset="0"/>
              </a:rPr>
              <a:t>Active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Directory</a:t>
            </a:r>
            <a:r>
              <a:rPr lang="ru-RU" sz="1600" dirty="0">
                <a:latin typeface="Arial" panose="020B0604020202020204" pitchFamily="34" charset="0"/>
                <a:cs typeface="Arial" panose="020B0604020202020204" pitchFamily="34" charset="0"/>
              </a:rPr>
              <a:t>)</a:t>
            </a:r>
          </a:p>
          <a:p>
            <a:pPr marL="536575" lvl="1" indent="-247650">
              <a:buFont typeface="Wingdings" panose="05000000000000000000" pitchFamily="2" charset="2"/>
              <a:buChar char="ü"/>
              <a:tabLst>
                <a:tab pos="628650" algn="l"/>
              </a:tabLst>
            </a:pPr>
            <a:r>
              <a:rPr lang="ru-RU" sz="1600" dirty="0">
                <a:latin typeface="Arial" panose="020B0604020202020204" pitchFamily="34" charset="0"/>
                <a:cs typeface="Arial" panose="020B0604020202020204" pitchFamily="34" charset="0"/>
              </a:rPr>
              <a:t>Выполнения аутентификации и авторизации с помощью базу данных, которая не является базой данных учетных записей </a:t>
            </a:r>
            <a:r>
              <a:rPr lang="ru-RU" sz="1600" dirty="0" err="1">
                <a:latin typeface="Arial" panose="020B0604020202020204" pitchFamily="34" charset="0"/>
                <a:cs typeface="Arial" panose="020B0604020202020204" pitchFamily="34" charset="0"/>
              </a:rPr>
              <a:t>Windows</a:t>
            </a:r>
            <a:endParaRPr lang="ru-RU" sz="1600" dirty="0">
              <a:latin typeface="Arial" panose="020B0604020202020204" pitchFamily="34" charset="0"/>
              <a:cs typeface="Arial" panose="020B0604020202020204" pitchFamily="34" charset="0"/>
            </a:endParaRPr>
          </a:p>
          <a:p>
            <a:pPr marL="536575" lvl="1" indent="-247650">
              <a:buFont typeface="Wingdings" panose="05000000000000000000" pitchFamily="2" charset="2"/>
              <a:buChar char="ü"/>
              <a:tabLst>
                <a:tab pos="628650" algn="l"/>
              </a:tabLst>
            </a:pPr>
            <a:r>
              <a:rPr lang="ru-RU" sz="1600" dirty="0">
                <a:latin typeface="Arial" panose="020B0604020202020204" pitchFamily="34" charset="0"/>
                <a:cs typeface="Arial" panose="020B0604020202020204" pitchFamily="34" charset="0"/>
              </a:rPr>
              <a:t>Балансировки нагрузки запросов на соединение между несколькими RADIUS-серверами</a:t>
            </a:r>
          </a:p>
          <a:p>
            <a:pPr marL="536575" lvl="1" indent="-247650">
              <a:buFont typeface="Wingdings" panose="05000000000000000000" pitchFamily="2" charset="2"/>
              <a:buChar char="ü"/>
              <a:tabLst>
                <a:tab pos="628650" algn="l"/>
              </a:tabLst>
            </a:pPr>
            <a:r>
              <a:rPr lang="ru-RU" sz="1600" dirty="0">
                <a:latin typeface="Arial" panose="020B0604020202020204" pitchFamily="34" charset="0"/>
                <a:cs typeface="Arial" panose="020B0604020202020204" pitchFamily="34" charset="0"/>
              </a:rPr>
              <a:t>Предоставления RADIUS для внешних поставщиков услуг и ограничения типов трафика, проходящего через брандмауэр</a:t>
            </a:r>
          </a:p>
        </p:txBody>
      </p:sp>
      <p:sp>
        <p:nvSpPr>
          <p:cNvPr id="86" name="Title 1"/>
          <p:cNvSpPr txBox="1">
            <a:spLocks/>
          </p:cNvSpPr>
          <p:nvPr/>
        </p:nvSpPr>
        <p:spPr>
          <a:xfrm>
            <a:off x="7839001" y="1110085"/>
            <a:ext cx="3913975"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a:solidFill>
                  <a:srgbClr val="C00000"/>
                </a:solidFill>
              </a:rPr>
              <a:t>Демонстрация</a:t>
            </a:r>
            <a:r>
              <a:rPr lang="en-US" sz="1800" b="1" dirty="0">
                <a:solidFill>
                  <a:srgbClr val="C00000"/>
                </a:solidFill>
              </a:rPr>
              <a:t>: </a:t>
            </a:r>
            <a:r>
              <a:rPr lang="ru-RU" sz="1800" b="1" dirty="0">
                <a:solidFill>
                  <a:srgbClr val="C00000"/>
                </a:solidFill>
              </a:rPr>
              <a:t>настройка </a:t>
            </a:r>
            <a:r>
              <a:rPr lang="en-US" sz="1800" b="1" dirty="0">
                <a:solidFill>
                  <a:srgbClr val="C00000"/>
                </a:solidFill>
              </a:rPr>
              <a:t>RADIUS</a:t>
            </a:r>
            <a:r>
              <a:rPr lang="ru-RU" sz="1800" b="1" dirty="0">
                <a:solidFill>
                  <a:srgbClr val="C00000"/>
                </a:solidFill>
              </a:rPr>
              <a:t>-клиента</a:t>
            </a:r>
            <a:endParaRPr lang="en-US" sz="1800" b="1" dirty="0">
              <a:solidFill>
                <a:srgbClr val="C00000"/>
              </a:solidFill>
            </a:endParaRPr>
          </a:p>
        </p:txBody>
      </p:sp>
      <p:sp>
        <p:nvSpPr>
          <p:cNvPr id="87" name="Content Placeholder 2"/>
          <p:cNvSpPr>
            <a:spLocks noGrp="1"/>
          </p:cNvSpPr>
          <p:nvPr/>
        </p:nvSpPr>
        <p:spPr bwMode="auto">
          <a:xfrm>
            <a:off x="7561277" y="2072081"/>
            <a:ext cx="4278385" cy="7969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ru-RU" sz="1600" dirty="0">
                <a:latin typeface="Arial" panose="020B0604020202020204" pitchFamily="34" charset="0"/>
                <a:cs typeface="Arial" panose="020B0604020202020204" pitchFamily="34" charset="0"/>
              </a:rPr>
              <a:t>В данной демонстрации, Вы увидите как настраивать </a:t>
            </a:r>
            <a:r>
              <a:rPr lang="en-US" sz="1600" dirty="0">
                <a:latin typeface="Arial" panose="020B0604020202020204" pitchFamily="34" charset="0"/>
                <a:cs typeface="Arial" panose="020B0604020202020204" pitchFamily="34" charset="0"/>
              </a:rPr>
              <a:t>RADIUS-</a:t>
            </a:r>
            <a:r>
              <a:rPr lang="ru-RU" sz="1600" dirty="0">
                <a:latin typeface="Arial" panose="020B0604020202020204" pitchFamily="34" charset="0"/>
                <a:cs typeface="Arial" panose="020B0604020202020204" pitchFamily="34" charset="0"/>
              </a:rPr>
              <a:t>клиент </a:t>
            </a:r>
            <a:endParaRPr lang="en-GB"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p:txBody>
      </p:sp>
      <p:grpSp>
        <p:nvGrpSpPr>
          <p:cNvPr id="3073" name="Группа 3072"/>
          <p:cNvGrpSpPr/>
          <p:nvPr/>
        </p:nvGrpSpPr>
        <p:grpSpPr>
          <a:xfrm>
            <a:off x="6561053" y="2970220"/>
            <a:ext cx="5288616" cy="3799833"/>
            <a:chOff x="6561053" y="2970220"/>
            <a:chExt cx="5288616" cy="3799833"/>
          </a:xfrm>
        </p:grpSpPr>
        <p:cxnSp>
          <p:nvCxnSpPr>
            <p:cNvPr id="160" name="Прямая соединительная линия 159"/>
            <p:cNvCxnSpPr/>
            <p:nvPr/>
          </p:nvCxnSpPr>
          <p:spPr>
            <a:xfrm>
              <a:off x="8141484" y="4036569"/>
              <a:ext cx="1" cy="5030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Прямая соединительная линия 160"/>
            <p:cNvCxnSpPr/>
            <p:nvPr/>
          </p:nvCxnSpPr>
          <p:spPr>
            <a:xfrm>
              <a:off x="8382261" y="4036569"/>
              <a:ext cx="1" cy="5030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3" name="Группа 152"/>
            <p:cNvGrpSpPr/>
            <p:nvPr/>
          </p:nvGrpSpPr>
          <p:grpSpPr>
            <a:xfrm>
              <a:off x="7922247" y="3244814"/>
              <a:ext cx="126311" cy="803176"/>
              <a:chOff x="6190403" y="5433237"/>
              <a:chExt cx="85824" cy="555186"/>
            </a:xfrm>
          </p:grpSpPr>
          <p:cxnSp>
            <p:nvCxnSpPr>
              <p:cNvPr id="150" name="Прямая соединительная линия 149"/>
              <p:cNvCxnSpPr/>
              <p:nvPr/>
            </p:nvCxnSpPr>
            <p:spPr>
              <a:xfrm>
                <a:off x="6190403" y="5433237"/>
                <a:ext cx="0" cy="3219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Прямая соединительная линия 151"/>
              <p:cNvCxnSpPr/>
              <p:nvPr/>
            </p:nvCxnSpPr>
            <p:spPr>
              <a:xfrm flipH="1">
                <a:off x="6193100" y="5666509"/>
                <a:ext cx="82935" cy="886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Прямая соединительная линия 153"/>
              <p:cNvCxnSpPr/>
              <p:nvPr/>
            </p:nvCxnSpPr>
            <p:spPr>
              <a:xfrm>
                <a:off x="6276227" y="5666509"/>
                <a:ext cx="0" cy="3219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Группа 155"/>
            <p:cNvGrpSpPr/>
            <p:nvPr/>
          </p:nvGrpSpPr>
          <p:grpSpPr>
            <a:xfrm flipH="1">
              <a:off x="8408421" y="3260197"/>
              <a:ext cx="126311" cy="803176"/>
              <a:chOff x="6190403" y="5433237"/>
              <a:chExt cx="85824" cy="555186"/>
            </a:xfrm>
          </p:grpSpPr>
          <p:cxnSp>
            <p:nvCxnSpPr>
              <p:cNvPr id="157" name="Прямая соединительная линия 156"/>
              <p:cNvCxnSpPr/>
              <p:nvPr/>
            </p:nvCxnSpPr>
            <p:spPr>
              <a:xfrm>
                <a:off x="6190403" y="5433237"/>
                <a:ext cx="0" cy="3219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p:nvPr/>
            </p:nvCxnSpPr>
            <p:spPr>
              <a:xfrm flipH="1">
                <a:off x="6193100" y="5666509"/>
                <a:ext cx="82935" cy="886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Прямая соединительная линия 158"/>
              <p:cNvCxnSpPr/>
              <p:nvPr/>
            </p:nvCxnSpPr>
            <p:spPr>
              <a:xfrm>
                <a:off x="6276227" y="5666509"/>
                <a:ext cx="0" cy="3219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4" name="Рисунок 93"/>
            <p:cNvPicPr>
              <a:picLocks noChangeAspect="1"/>
            </p:cNvPicPr>
            <p:nvPr/>
          </p:nvPicPr>
          <p:blipFill rotWithShape="1">
            <a:blip r:embed="rId3" cstate="print">
              <a:extLst>
                <a:ext uri="{28A0092B-C50C-407E-A947-70E740481C1C}">
                  <a14:useLocalDpi xmlns:a14="http://schemas.microsoft.com/office/drawing/2010/main" val="0"/>
                </a:ext>
              </a:extLst>
            </a:blip>
            <a:srcRect l="2971" t="16799" r="45024" b="46451"/>
            <a:stretch/>
          </p:blipFill>
          <p:spPr>
            <a:xfrm>
              <a:off x="6561053" y="2970220"/>
              <a:ext cx="502108" cy="549188"/>
            </a:xfrm>
            <a:prstGeom prst="rect">
              <a:avLst/>
            </a:prstGeom>
          </p:spPr>
        </p:pic>
        <p:grpSp>
          <p:nvGrpSpPr>
            <p:cNvPr id="4" name="Группа 3"/>
            <p:cNvGrpSpPr/>
            <p:nvPr/>
          </p:nvGrpSpPr>
          <p:grpSpPr>
            <a:xfrm>
              <a:off x="9101409" y="4223183"/>
              <a:ext cx="654202" cy="605997"/>
              <a:chOff x="-2194524" y="5077250"/>
              <a:chExt cx="1096762" cy="1180852"/>
            </a:xfrm>
          </p:grpSpPr>
          <p:sp>
            <p:nvSpPr>
              <p:cNvPr id="91" name="Прямоугольник 90"/>
              <p:cNvSpPr/>
              <p:nvPr/>
            </p:nvSpPr>
            <p:spPr>
              <a:xfrm>
                <a:off x="-1322431" y="5367401"/>
                <a:ext cx="29834" cy="393970"/>
              </a:xfrm>
              <a:prstGeom prst="rect">
                <a:avLst/>
              </a:prstGeom>
              <a:solidFill>
                <a:srgbClr val="00B4FF"/>
              </a:solidFill>
              <a:ln>
                <a:solidFill>
                  <a:srgbClr val="00B4FF"/>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ru-RU" sz="1200"/>
              </a:p>
            </p:txBody>
          </p:sp>
          <p:pic>
            <p:nvPicPr>
              <p:cNvPr id="95" name="Picture 43" descr="AccessPoint"/>
              <p:cNvPicPr>
                <a:picLocks noChangeAspect="1" noChangeArrowheads="1"/>
              </p:cNvPicPr>
              <p:nvPr/>
            </p:nvPicPr>
            <p:blipFill>
              <a:blip r:embed="rId4" cstate="print"/>
              <a:srcRect/>
              <a:stretch>
                <a:fillRect/>
              </a:stretch>
            </p:blipFill>
            <p:spPr bwMode="auto">
              <a:xfrm>
                <a:off x="-2194524" y="5522859"/>
                <a:ext cx="976104" cy="735243"/>
              </a:xfrm>
              <a:prstGeom prst="rect">
                <a:avLst/>
              </a:prstGeom>
              <a:noFill/>
            </p:spPr>
          </p:pic>
          <p:sp>
            <p:nvSpPr>
              <p:cNvPr id="96" name="Дуга 95"/>
              <p:cNvSpPr/>
              <p:nvPr/>
            </p:nvSpPr>
            <p:spPr>
              <a:xfrm>
                <a:off x="-1481184" y="5213017"/>
                <a:ext cx="317505" cy="362002"/>
              </a:xfrm>
              <a:prstGeom prst="arc">
                <a:avLst>
                  <a:gd name="adj1" fmla="val 10731131"/>
                  <a:gd name="adj2" fmla="val 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200"/>
              </a:p>
            </p:txBody>
          </p:sp>
          <p:sp>
            <p:nvSpPr>
              <p:cNvPr id="97" name="Дуга 96"/>
              <p:cNvSpPr/>
              <p:nvPr/>
            </p:nvSpPr>
            <p:spPr>
              <a:xfrm>
                <a:off x="-1563878" y="5077250"/>
                <a:ext cx="466116" cy="362002"/>
              </a:xfrm>
              <a:prstGeom prst="arc">
                <a:avLst>
                  <a:gd name="adj1" fmla="val 10731131"/>
                  <a:gd name="adj2" fmla="val 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200"/>
              </a:p>
            </p:txBody>
          </p:sp>
        </p:grpSp>
        <p:pic>
          <p:nvPicPr>
            <p:cNvPr id="98" name="Picture 4" descr="Laptop"/>
            <p:cNvPicPr>
              <a:picLocks noChangeAspect="1" noChangeArrowheads="1"/>
            </p:cNvPicPr>
            <p:nvPr/>
          </p:nvPicPr>
          <p:blipFill>
            <a:blip r:embed="rId5" cstate="print"/>
            <a:srcRect/>
            <a:stretch>
              <a:fillRect/>
            </a:stretch>
          </p:blipFill>
          <p:spPr bwMode="auto">
            <a:xfrm>
              <a:off x="7120737" y="3075801"/>
              <a:ext cx="421802" cy="396751"/>
            </a:xfrm>
            <a:prstGeom prst="rect">
              <a:avLst/>
            </a:prstGeom>
            <a:noFill/>
          </p:spPr>
        </p:pic>
        <p:pic>
          <p:nvPicPr>
            <p:cNvPr id="99" name="Рисунок 98"/>
            <p:cNvPicPr>
              <a:picLocks noChangeAspect="1"/>
            </p:cNvPicPr>
            <p:nvPr/>
          </p:nvPicPr>
          <p:blipFill rotWithShape="1">
            <a:blip r:embed="rId3" cstate="print">
              <a:extLst>
                <a:ext uri="{28A0092B-C50C-407E-A947-70E740481C1C}">
                  <a14:useLocalDpi xmlns:a14="http://schemas.microsoft.com/office/drawing/2010/main" val="0"/>
                </a:ext>
              </a:extLst>
            </a:blip>
            <a:srcRect l="2971" t="16799" r="45024" b="46451"/>
            <a:stretch/>
          </p:blipFill>
          <p:spPr>
            <a:xfrm>
              <a:off x="7755622" y="2981310"/>
              <a:ext cx="502108" cy="549188"/>
            </a:xfrm>
            <a:prstGeom prst="rect">
              <a:avLst/>
            </a:prstGeom>
          </p:spPr>
        </p:pic>
        <p:pic>
          <p:nvPicPr>
            <p:cNvPr id="100" name="Picture 4" descr="Laptop"/>
            <p:cNvPicPr>
              <a:picLocks noChangeAspect="1" noChangeArrowheads="1"/>
            </p:cNvPicPr>
            <p:nvPr/>
          </p:nvPicPr>
          <p:blipFill>
            <a:blip r:embed="rId5" cstate="print"/>
            <a:srcRect/>
            <a:stretch>
              <a:fillRect/>
            </a:stretch>
          </p:blipFill>
          <p:spPr bwMode="auto">
            <a:xfrm>
              <a:off x="8334043" y="3057529"/>
              <a:ext cx="421802" cy="396751"/>
            </a:xfrm>
            <a:prstGeom prst="rect">
              <a:avLst/>
            </a:prstGeom>
            <a:noFill/>
          </p:spPr>
        </p:pic>
        <p:pic>
          <p:nvPicPr>
            <p:cNvPr id="103" name="Picture 2" descr="File-Application_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98121" y="5247874"/>
              <a:ext cx="330079" cy="63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2" descr="File-Application_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92690" y="4223183"/>
              <a:ext cx="330079" cy="63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Рисунок 104"/>
            <p:cNvPicPr>
              <a:picLocks noChangeAspect="1"/>
            </p:cNvPicPr>
            <p:nvPr/>
          </p:nvPicPr>
          <p:blipFill rotWithShape="1">
            <a:blip r:embed="rId3" cstate="print">
              <a:extLst>
                <a:ext uri="{28A0092B-C50C-407E-A947-70E740481C1C}">
                  <a14:useLocalDpi xmlns:a14="http://schemas.microsoft.com/office/drawing/2010/main" val="0"/>
                </a:ext>
              </a:extLst>
            </a:blip>
            <a:srcRect l="2971" t="16799" r="45024" b="46451"/>
            <a:stretch/>
          </p:blipFill>
          <p:spPr>
            <a:xfrm>
              <a:off x="7909551" y="4443899"/>
              <a:ext cx="327367" cy="358062"/>
            </a:xfrm>
            <a:prstGeom prst="rect">
              <a:avLst/>
            </a:prstGeom>
          </p:spPr>
        </p:pic>
        <p:pic>
          <p:nvPicPr>
            <p:cNvPr id="106" name="Picture 2" descr="File-Application_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69003" y="5941590"/>
              <a:ext cx="330079" cy="63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Рисунок 106"/>
            <p:cNvPicPr>
              <a:picLocks noChangeAspect="1"/>
            </p:cNvPicPr>
            <p:nvPr/>
          </p:nvPicPr>
          <p:blipFill rotWithShape="1">
            <a:blip r:embed="rId3" cstate="print">
              <a:extLst>
                <a:ext uri="{28A0092B-C50C-407E-A947-70E740481C1C}">
                  <a14:useLocalDpi xmlns:a14="http://schemas.microsoft.com/office/drawing/2010/main" val="0"/>
                </a:ext>
              </a:extLst>
            </a:blip>
            <a:srcRect l="2971" t="16799" r="45024" b="46451"/>
            <a:stretch/>
          </p:blipFill>
          <p:spPr>
            <a:xfrm>
              <a:off x="7985864" y="6162306"/>
              <a:ext cx="327367" cy="358062"/>
            </a:xfrm>
            <a:prstGeom prst="rect">
              <a:avLst/>
            </a:prstGeom>
          </p:spPr>
        </p:pic>
        <p:sp>
          <p:nvSpPr>
            <p:cNvPr id="6" name="Облако 5"/>
            <p:cNvSpPr/>
            <p:nvPr/>
          </p:nvSpPr>
          <p:spPr>
            <a:xfrm rot="374265">
              <a:off x="7863746" y="3734647"/>
              <a:ext cx="735676" cy="495558"/>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7" name="Цилиндр 6"/>
            <p:cNvSpPr/>
            <p:nvPr/>
          </p:nvSpPr>
          <p:spPr>
            <a:xfrm>
              <a:off x="9184492" y="6087691"/>
              <a:ext cx="437769" cy="34082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grpSp>
          <p:nvGrpSpPr>
            <p:cNvPr id="54" name="Группа 53"/>
            <p:cNvGrpSpPr/>
            <p:nvPr/>
          </p:nvGrpSpPr>
          <p:grpSpPr>
            <a:xfrm>
              <a:off x="6784825" y="3472571"/>
              <a:ext cx="182901" cy="1001796"/>
              <a:chOff x="6181859" y="3358342"/>
              <a:chExt cx="182901" cy="629084"/>
            </a:xfrm>
          </p:grpSpPr>
          <p:cxnSp>
            <p:nvCxnSpPr>
              <p:cNvPr id="9" name="Прямая соединительная линия 8"/>
              <p:cNvCxnSpPr/>
              <p:nvPr/>
            </p:nvCxnSpPr>
            <p:spPr>
              <a:xfrm flipH="1">
                <a:off x="6190403" y="3358342"/>
                <a:ext cx="1" cy="3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a:xfrm flipH="1">
                <a:off x="6181859" y="3675895"/>
                <a:ext cx="18290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Прямая соединительная линия 108"/>
              <p:cNvCxnSpPr/>
              <p:nvPr/>
            </p:nvCxnSpPr>
            <p:spPr>
              <a:xfrm flipH="1">
                <a:off x="6360487" y="3671543"/>
                <a:ext cx="1" cy="3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Группа 109"/>
            <p:cNvGrpSpPr/>
            <p:nvPr/>
          </p:nvGrpSpPr>
          <p:grpSpPr>
            <a:xfrm flipH="1">
              <a:off x="7183045" y="3468385"/>
              <a:ext cx="182901" cy="1001796"/>
              <a:chOff x="6181859" y="3358342"/>
              <a:chExt cx="182901" cy="629084"/>
            </a:xfrm>
          </p:grpSpPr>
          <p:cxnSp>
            <p:nvCxnSpPr>
              <p:cNvPr id="111" name="Прямая соединительная линия 110"/>
              <p:cNvCxnSpPr/>
              <p:nvPr/>
            </p:nvCxnSpPr>
            <p:spPr>
              <a:xfrm flipH="1">
                <a:off x="6190403" y="3358342"/>
                <a:ext cx="1" cy="3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p:cNvCxnSpPr/>
              <p:nvPr/>
            </p:nvCxnSpPr>
            <p:spPr>
              <a:xfrm flipH="1">
                <a:off x="6181859" y="3675895"/>
                <a:ext cx="18290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Прямая соединительная линия 112"/>
              <p:cNvCxnSpPr/>
              <p:nvPr/>
            </p:nvCxnSpPr>
            <p:spPr>
              <a:xfrm flipH="1">
                <a:off x="6360487" y="3671543"/>
                <a:ext cx="1" cy="3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Группа 113"/>
            <p:cNvGrpSpPr/>
            <p:nvPr/>
          </p:nvGrpSpPr>
          <p:grpSpPr>
            <a:xfrm>
              <a:off x="9158445" y="3354865"/>
              <a:ext cx="137747" cy="616469"/>
              <a:chOff x="6181859" y="3358342"/>
              <a:chExt cx="182901" cy="629084"/>
            </a:xfrm>
          </p:grpSpPr>
          <p:cxnSp>
            <p:nvCxnSpPr>
              <p:cNvPr id="115" name="Прямая соединительная линия 114"/>
              <p:cNvCxnSpPr/>
              <p:nvPr/>
            </p:nvCxnSpPr>
            <p:spPr>
              <a:xfrm flipH="1">
                <a:off x="6190403" y="3358342"/>
                <a:ext cx="1" cy="3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Прямая соединительная линия 115"/>
              <p:cNvCxnSpPr/>
              <p:nvPr/>
            </p:nvCxnSpPr>
            <p:spPr>
              <a:xfrm flipH="1">
                <a:off x="6181859" y="3675895"/>
                <a:ext cx="18290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a:xfrm flipH="1">
                <a:off x="6360487" y="3671543"/>
                <a:ext cx="1" cy="315883"/>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118" name="Группа 117"/>
            <p:cNvGrpSpPr/>
            <p:nvPr/>
          </p:nvGrpSpPr>
          <p:grpSpPr>
            <a:xfrm flipH="1">
              <a:off x="9580568" y="3362710"/>
              <a:ext cx="137747" cy="616469"/>
              <a:chOff x="6181859" y="3358342"/>
              <a:chExt cx="182901" cy="629084"/>
            </a:xfrm>
          </p:grpSpPr>
          <p:cxnSp>
            <p:nvCxnSpPr>
              <p:cNvPr id="119" name="Прямая соединительная линия 118"/>
              <p:cNvCxnSpPr/>
              <p:nvPr/>
            </p:nvCxnSpPr>
            <p:spPr>
              <a:xfrm flipH="1">
                <a:off x="6190403" y="3358342"/>
                <a:ext cx="1" cy="3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Прямая соединительная линия 119"/>
              <p:cNvCxnSpPr/>
              <p:nvPr/>
            </p:nvCxnSpPr>
            <p:spPr>
              <a:xfrm flipH="1">
                <a:off x="6181859" y="3675895"/>
                <a:ext cx="18290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Прямая соединительная линия 120"/>
              <p:cNvCxnSpPr/>
              <p:nvPr/>
            </p:nvCxnSpPr>
            <p:spPr>
              <a:xfrm flipH="1">
                <a:off x="6360487" y="3671543"/>
                <a:ext cx="1" cy="315883"/>
              </a:xfrm>
              <a:prstGeom prst="line">
                <a:avLst/>
              </a:prstGeom>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122" name="Дуга 121"/>
            <p:cNvSpPr/>
            <p:nvPr/>
          </p:nvSpPr>
          <p:spPr>
            <a:xfrm rot="10800000">
              <a:off x="9499295" y="3950873"/>
              <a:ext cx="178228" cy="152246"/>
            </a:xfrm>
            <a:prstGeom prst="arc">
              <a:avLst>
                <a:gd name="adj1" fmla="val 10731131"/>
                <a:gd name="adj2" fmla="val 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200"/>
            </a:p>
          </p:txBody>
        </p:sp>
        <p:sp>
          <p:nvSpPr>
            <p:cNvPr id="123" name="Дуга 122"/>
            <p:cNvSpPr/>
            <p:nvPr/>
          </p:nvSpPr>
          <p:spPr>
            <a:xfrm rot="10800000">
              <a:off x="9544222" y="3986759"/>
              <a:ext cx="88373" cy="77004"/>
            </a:xfrm>
            <a:prstGeom prst="arc">
              <a:avLst>
                <a:gd name="adj1" fmla="val 10731131"/>
                <a:gd name="adj2" fmla="val 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200"/>
            </a:p>
          </p:txBody>
        </p:sp>
        <p:sp>
          <p:nvSpPr>
            <p:cNvPr id="127" name="Дуга 126"/>
            <p:cNvSpPr/>
            <p:nvPr/>
          </p:nvSpPr>
          <p:spPr>
            <a:xfrm rot="10800000">
              <a:off x="9200557" y="3950617"/>
              <a:ext cx="178228" cy="152246"/>
            </a:xfrm>
            <a:prstGeom prst="arc">
              <a:avLst>
                <a:gd name="adj1" fmla="val 10731131"/>
                <a:gd name="adj2" fmla="val 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200"/>
            </a:p>
          </p:txBody>
        </p:sp>
        <p:sp>
          <p:nvSpPr>
            <p:cNvPr id="128" name="Дуга 127"/>
            <p:cNvSpPr/>
            <p:nvPr/>
          </p:nvSpPr>
          <p:spPr>
            <a:xfrm rot="10800000">
              <a:off x="9245484" y="3986503"/>
              <a:ext cx="88373" cy="77004"/>
            </a:xfrm>
            <a:prstGeom prst="arc">
              <a:avLst>
                <a:gd name="adj1" fmla="val 10731131"/>
                <a:gd name="adj2" fmla="val 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200"/>
            </a:p>
          </p:txBody>
        </p:sp>
        <p:pic>
          <p:nvPicPr>
            <p:cNvPr id="93" name="Picture 2" descr="File-Application_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98120" y="4196429"/>
              <a:ext cx="330079" cy="63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4" descr="Laptop"/>
            <p:cNvPicPr>
              <a:picLocks noChangeAspect="1" noChangeArrowheads="1"/>
            </p:cNvPicPr>
            <p:nvPr/>
          </p:nvPicPr>
          <p:blipFill>
            <a:blip r:embed="rId5" cstate="print"/>
            <a:srcRect/>
            <a:stretch>
              <a:fillRect/>
            </a:stretch>
          </p:blipFill>
          <p:spPr bwMode="auto">
            <a:xfrm>
              <a:off x="8928355" y="3065446"/>
              <a:ext cx="421802" cy="396751"/>
            </a:xfrm>
            <a:prstGeom prst="rect">
              <a:avLst/>
            </a:prstGeom>
            <a:noFill/>
          </p:spPr>
        </p:pic>
        <p:pic>
          <p:nvPicPr>
            <p:cNvPr id="102" name="Picture 4" descr="Laptop"/>
            <p:cNvPicPr>
              <a:picLocks noChangeAspect="1" noChangeArrowheads="1"/>
            </p:cNvPicPr>
            <p:nvPr/>
          </p:nvPicPr>
          <p:blipFill>
            <a:blip r:embed="rId5" cstate="print"/>
            <a:srcRect/>
            <a:stretch>
              <a:fillRect/>
            </a:stretch>
          </p:blipFill>
          <p:spPr bwMode="auto">
            <a:xfrm>
              <a:off x="9466623" y="3057529"/>
              <a:ext cx="421802" cy="396751"/>
            </a:xfrm>
            <a:prstGeom prst="rect">
              <a:avLst/>
            </a:prstGeom>
            <a:noFill/>
          </p:spPr>
        </p:pic>
        <p:cxnSp>
          <p:nvCxnSpPr>
            <p:cNvPr id="58" name="Прямая со стрелкой 57"/>
            <p:cNvCxnSpPr>
              <a:stCxn id="93" idx="2"/>
              <a:endCxn id="103" idx="0"/>
            </p:cNvCxnSpPr>
            <p:nvPr/>
          </p:nvCxnSpPr>
          <p:spPr>
            <a:xfrm>
              <a:off x="7063160" y="4829453"/>
              <a:ext cx="1" cy="41842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Прямая со стрелкой 128"/>
            <p:cNvCxnSpPr/>
            <p:nvPr/>
          </p:nvCxnSpPr>
          <p:spPr>
            <a:xfrm>
              <a:off x="8195276" y="4801961"/>
              <a:ext cx="19456" cy="1139629"/>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Прямая со стрелкой 129"/>
            <p:cNvCxnSpPr/>
            <p:nvPr/>
          </p:nvCxnSpPr>
          <p:spPr>
            <a:xfrm>
              <a:off x="9450561" y="4842521"/>
              <a:ext cx="17685" cy="72619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Прямая со стрелкой 131"/>
            <p:cNvCxnSpPr/>
            <p:nvPr/>
          </p:nvCxnSpPr>
          <p:spPr>
            <a:xfrm flipV="1">
              <a:off x="8413919" y="5568712"/>
              <a:ext cx="0" cy="372878"/>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p:nvPr/>
          </p:nvCxnSpPr>
          <p:spPr>
            <a:xfrm>
              <a:off x="8403287" y="5564386"/>
              <a:ext cx="10742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Прямая со стрелкой 138"/>
            <p:cNvCxnSpPr/>
            <p:nvPr/>
          </p:nvCxnSpPr>
          <p:spPr>
            <a:xfrm>
              <a:off x="7183045" y="5880898"/>
              <a:ext cx="0" cy="43623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flipH="1">
              <a:off x="7171231" y="6317137"/>
              <a:ext cx="753248"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p:nvPr/>
          </p:nvCxnSpPr>
          <p:spPr>
            <a:xfrm flipH="1">
              <a:off x="8544944" y="6317137"/>
              <a:ext cx="605039"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7165740" y="5557746"/>
              <a:ext cx="589882" cy="33855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RADIUS proxy</a:t>
              </a:r>
              <a:endParaRPr lang="ru-RU" sz="800" dirty="0">
                <a:latin typeface="Arial" panose="020B0604020202020204" pitchFamily="34" charset="0"/>
                <a:cs typeface="Arial" panose="020B0604020202020204" pitchFamily="34" charset="0"/>
              </a:endParaRPr>
            </a:p>
          </p:txBody>
        </p:sp>
        <p:sp>
          <p:nvSpPr>
            <p:cNvPr id="163" name="TextBox 162"/>
            <p:cNvSpPr txBox="1"/>
            <p:nvPr/>
          </p:nvSpPr>
          <p:spPr>
            <a:xfrm>
              <a:off x="7880814" y="6554609"/>
              <a:ext cx="1640248"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RADIUS-</a:t>
              </a:r>
              <a:r>
                <a:rPr lang="ru-RU" sz="800" dirty="0">
                  <a:latin typeface="Arial" panose="020B0604020202020204" pitchFamily="34" charset="0"/>
                  <a:cs typeface="Arial" panose="020B0604020202020204" pitchFamily="34" charset="0"/>
                </a:rPr>
                <a:t>сервер</a:t>
              </a:r>
              <a:r>
                <a:rPr lang="en-US" sz="800" dirty="0">
                  <a:latin typeface="Arial" panose="020B0604020202020204" pitchFamily="34" charset="0"/>
                  <a:cs typeface="Arial" panose="020B0604020202020204" pitchFamily="34" charset="0"/>
                </a:rPr>
                <a:t> </a:t>
              </a:r>
              <a:endParaRPr lang="ru-RU" sz="800" dirty="0">
                <a:latin typeface="Arial" panose="020B0604020202020204" pitchFamily="34" charset="0"/>
                <a:cs typeface="Arial" panose="020B0604020202020204" pitchFamily="34" charset="0"/>
              </a:endParaRPr>
            </a:p>
          </p:txBody>
        </p:sp>
        <p:sp>
          <p:nvSpPr>
            <p:cNvPr id="164" name="TextBox 163"/>
            <p:cNvSpPr txBox="1"/>
            <p:nvPr/>
          </p:nvSpPr>
          <p:spPr>
            <a:xfrm>
              <a:off x="7063159" y="4584122"/>
              <a:ext cx="719588" cy="33855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Dial-in-</a:t>
              </a:r>
              <a:r>
                <a:rPr lang="ru-RU" sz="800" dirty="0">
                  <a:latin typeface="Arial" panose="020B0604020202020204" pitchFamily="34" charset="0"/>
                  <a:cs typeface="Arial" panose="020B0604020202020204" pitchFamily="34" charset="0"/>
                </a:rPr>
                <a:t>сервер</a:t>
              </a:r>
            </a:p>
          </p:txBody>
        </p:sp>
        <p:sp>
          <p:nvSpPr>
            <p:cNvPr id="165" name="TextBox 164"/>
            <p:cNvSpPr txBox="1"/>
            <p:nvPr/>
          </p:nvSpPr>
          <p:spPr>
            <a:xfrm>
              <a:off x="9544222" y="6147860"/>
              <a:ext cx="1361557" cy="33855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База данных учетных записей пользователей</a:t>
              </a:r>
            </a:p>
          </p:txBody>
        </p:sp>
        <p:sp>
          <p:nvSpPr>
            <p:cNvPr id="166" name="TextBox 165"/>
            <p:cNvSpPr txBox="1"/>
            <p:nvPr/>
          </p:nvSpPr>
          <p:spPr>
            <a:xfrm>
              <a:off x="9563660" y="4484752"/>
              <a:ext cx="1090953" cy="33855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Беспроводная точка доступа</a:t>
              </a:r>
            </a:p>
          </p:txBody>
        </p:sp>
        <p:sp>
          <p:nvSpPr>
            <p:cNvPr id="167" name="TextBox 166"/>
            <p:cNvSpPr txBox="1"/>
            <p:nvPr/>
          </p:nvSpPr>
          <p:spPr>
            <a:xfrm>
              <a:off x="10225000" y="3369945"/>
              <a:ext cx="1090953"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Клиенты доступа</a:t>
              </a:r>
            </a:p>
          </p:txBody>
        </p:sp>
        <p:sp>
          <p:nvSpPr>
            <p:cNvPr id="168" name="TextBox 167"/>
            <p:cNvSpPr txBox="1"/>
            <p:nvPr/>
          </p:nvSpPr>
          <p:spPr>
            <a:xfrm>
              <a:off x="8255249" y="4588244"/>
              <a:ext cx="719588" cy="33855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VPN-</a:t>
              </a:r>
              <a:r>
                <a:rPr lang="ru-RU" sz="800" dirty="0">
                  <a:latin typeface="Arial" panose="020B0604020202020204" pitchFamily="34" charset="0"/>
                  <a:cs typeface="Arial" panose="020B0604020202020204" pitchFamily="34" charset="0"/>
                </a:rPr>
                <a:t>сервер</a:t>
              </a:r>
            </a:p>
          </p:txBody>
        </p:sp>
        <p:sp>
          <p:nvSpPr>
            <p:cNvPr id="169" name="TextBox 168"/>
            <p:cNvSpPr txBox="1"/>
            <p:nvPr/>
          </p:nvSpPr>
          <p:spPr>
            <a:xfrm>
              <a:off x="7854096" y="3866787"/>
              <a:ext cx="719588"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Интернет </a:t>
              </a:r>
            </a:p>
          </p:txBody>
        </p:sp>
        <p:sp>
          <p:nvSpPr>
            <p:cNvPr id="170" name="TextBox 169"/>
            <p:cNvSpPr txBox="1"/>
            <p:nvPr/>
          </p:nvSpPr>
          <p:spPr>
            <a:xfrm>
              <a:off x="10758716" y="4451863"/>
              <a:ext cx="1090953"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Серверы доступа</a:t>
              </a:r>
            </a:p>
          </p:txBody>
        </p:sp>
        <p:sp>
          <p:nvSpPr>
            <p:cNvPr id="3072" name="Правая фигурная скобка 3071"/>
            <p:cNvSpPr/>
            <p:nvPr/>
          </p:nvSpPr>
          <p:spPr>
            <a:xfrm>
              <a:off x="10004890" y="3205159"/>
              <a:ext cx="171127" cy="52074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72" name="Правая фигурная скобка 171"/>
            <p:cNvSpPr/>
            <p:nvPr/>
          </p:nvSpPr>
          <p:spPr>
            <a:xfrm>
              <a:off x="10541005" y="4288085"/>
              <a:ext cx="171127" cy="52074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Tree>
    <p:extLst>
      <p:ext uri="{BB962C8B-B14F-4D97-AF65-F5344CB8AC3E}">
        <p14:creationId xmlns:p14="http://schemas.microsoft.com/office/powerpoint/2010/main" val="224220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скругленные углы 11"/>
          <p:cNvSpPr/>
          <p:nvPr/>
        </p:nvSpPr>
        <p:spPr>
          <a:xfrm>
            <a:off x="939567" y="1064757"/>
            <a:ext cx="10864763" cy="934261"/>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ru-RU"/>
          </a:p>
        </p:txBody>
      </p:sp>
      <p:sp>
        <p:nvSpPr>
          <p:cNvPr id="2" name="Title 1"/>
          <p:cNvSpPr txBox="1">
            <a:spLocks/>
          </p:cNvSpPr>
          <p:nvPr/>
        </p:nvSpPr>
        <p:spPr>
          <a:xfrm>
            <a:off x="438138" y="142412"/>
            <a:ext cx="10887000"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600" dirty="0">
                <a:solidFill>
                  <a:schemeClr val="bg1"/>
                </a:solidFill>
              </a:rPr>
              <a:t>Что такое политики запроса</a:t>
            </a:r>
            <a:r>
              <a:rPr lang="en-US" sz="3600" dirty="0">
                <a:solidFill>
                  <a:schemeClr val="bg1"/>
                </a:solidFill>
              </a:rPr>
              <a:t> </a:t>
            </a:r>
            <a:r>
              <a:rPr lang="ru-RU" sz="3600" dirty="0">
                <a:solidFill>
                  <a:schemeClr val="bg1"/>
                </a:solidFill>
              </a:rPr>
              <a:t>на подключение</a:t>
            </a:r>
          </a:p>
        </p:txBody>
      </p:sp>
      <p:sp>
        <p:nvSpPr>
          <p:cNvPr id="8" name="Content Placeholder 2"/>
          <p:cNvSpPr>
            <a:spLocks noGrp="1"/>
          </p:cNvSpPr>
          <p:nvPr/>
        </p:nvSpPr>
        <p:spPr bwMode="auto">
          <a:xfrm>
            <a:off x="1090655" y="1170749"/>
            <a:ext cx="10433108" cy="7534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ru-RU" sz="1600" dirty="0">
                <a:solidFill>
                  <a:schemeClr val="bg1"/>
                </a:solidFill>
              </a:rPr>
              <a:t>Политики запросов на подключение представляют собой наборы условий и параметров, которые определяют, какие RADIUS-серверы выполняют аутентификацию и авторизацию запросов на подключение, получаемых NPS от RADIUS-клиентов</a:t>
            </a:r>
          </a:p>
        </p:txBody>
      </p:sp>
      <p:sp>
        <p:nvSpPr>
          <p:cNvPr id="9" name="Rectangle 4"/>
          <p:cNvSpPr/>
          <p:nvPr/>
        </p:nvSpPr>
        <p:spPr>
          <a:xfrm>
            <a:off x="360015" y="2303676"/>
            <a:ext cx="4091031" cy="381642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ts val="600"/>
              </a:spcBef>
              <a:buClr>
                <a:srgbClr val="0070C0"/>
              </a:buClr>
              <a:buSzPct val="90000"/>
            </a:pPr>
            <a:r>
              <a:rPr lang="ru-RU" sz="1600" b="0" kern="0" dirty="0">
                <a:solidFill>
                  <a:srgbClr val="000000"/>
                </a:solidFill>
                <a:latin typeface="Arial" panose="020B0604020202020204" pitchFamily="34" charset="0"/>
                <a:ea typeface="Segoe UI" pitchFamily="34" charset="0"/>
                <a:cs typeface="Arial" panose="020B0604020202020204" pitchFamily="34" charset="0"/>
              </a:rPr>
              <a:t>Политики запросов на подключение включают в себя:</a:t>
            </a:r>
          </a:p>
          <a:p>
            <a:pPr marL="285750" lvl="0" indent="-285750">
              <a:spcBef>
                <a:spcPts val="600"/>
              </a:spcBef>
              <a:buClr>
                <a:srgbClr val="0070C0"/>
              </a:buClr>
              <a:buSzPct val="90000"/>
              <a:buFont typeface="Wingdings" panose="05000000000000000000" pitchFamily="2" charset="2"/>
              <a:buChar char="Ø"/>
            </a:pPr>
            <a:r>
              <a:rPr lang="ru-RU" sz="1600" b="0" kern="0" dirty="0">
                <a:solidFill>
                  <a:srgbClr val="000000"/>
                </a:solidFill>
                <a:latin typeface="Arial" panose="020B0604020202020204" pitchFamily="34" charset="0"/>
                <a:ea typeface="Segoe UI" pitchFamily="34" charset="0"/>
                <a:cs typeface="Arial" panose="020B0604020202020204" pitchFamily="34" charset="0"/>
              </a:rPr>
              <a:t>Условия, такие как:</a:t>
            </a:r>
          </a:p>
          <a:p>
            <a:pPr marL="742950" lvl="1" indent="-285750">
              <a:spcBef>
                <a:spcPts val="600"/>
              </a:spcBef>
              <a:buClr>
                <a:srgbClr val="0070C0"/>
              </a:buClr>
              <a:buSzPct val="90000"/>
              <a:buFont typeface="Wingdings" panose="05000000000000000000" pitchFamily="2" charset="2"/>
              <a:buChar char="§"/>
            </a:pPr>
            <a:r>
              <a:rPr lang="ru-RU" sz="1600" b="0" kern="0" dirty="0" err="1">
                <a:solidFill>
                  <a:srgbClr val="000000"/>
                </a:solidFill>
                <a:latin typeface="Arial" panose="020B0604020202020204" pitchFamily="34" charset="0"/>
                <a:ea typeface="Segoe UI" pitchFamily="34" charset="0"/>
                <a:cs typeface="Arial" panose="020B0604020202020204" pitchFamily="34" charset="0"/>
              </a:rPr>
              <a:t>Framed</a:t>
            </a:r>
            <a:r>
              <a:rPr lang="ru-RU" sz="1600" b="0" kern="0" dirty="0">
                <a:solidFill>
                  <a:srgbClr val="000000"/>
                </a:solidFill>
                <a:latin typeface="Arial" panose="020B0604020202020204" pitchFamily="34" charset="0"/>
                <a:ea typeface="Segoe UI" pitchFamily="34" charset="0"/>
                <a:cs typeface="Arial" panose="020B0604020202020204" pitchFamily="34" charset="0"/>
              </a:rPr>
              <a:t> </a:t>
            </a:r>
            <a:r>
              <a:rPr lang="ru-RU" sz="1600" b="0" kern="0" dirty="0" err="1">
                <a:solidFill>
                  <a:srgbClr val="000000"/>
                </a:solidFill>
                <a:latin typeface="Arial" panose="020B0604020202020204" pitchFamily="34" charset="0"/>
                <a:ea typeface="Segoe UI" pitchFamily="34" charset="0"/>
                <a:cs typeface="Arial" panose="020B0604020202020204" pitchFamily="34" charset="0"/>
              </a:rPr>
              <a:t>Protocol</a:t>
            </a:r>
            <a:endParaRPr lang="ru-RU" sz="1600" b="0" kern="0" dirty="0">
              <a:solidFill>
                <a:srgbClr val="000000"/>
              </a:solidFill>
              <a:latin typeface="Arial" panose="020B0604020202020204" pitchFamily="34" charset="0"/>
              <a:ea typeface="Segoe UI" pitchFamily="34" charset="0"/>
              <a:cs typeface="Arial" panose="020B0604020202020204" pitchFamily="34" charset="0"/>
            </a:endParaRPr>
          </a:p>
          <a:p>
            <a:pPr marL="742950" lvl="1" indent="-285750">
              <a:spcBef>
                <a:spcPts val="600"/>
              </a:spcBef>
              <a:buClr>
                <a:srgbClr val="0070C0"/>
              </a:buClr>
              <a:buSzPct val="90000"/>
              <a:buFont typeface="Wingdings" panose="05000000000000000000" pitchFamily="2" charset="2"/>
              <a:buChar char="§"/>
            </a:pPr>
            <a:r>
              <a:rPr lang="ru-RU" sz="1600" b="0" kern="0" dirty="0" err="1">
                <a:solidFill>
                  <a:srgbClr val="000000"/>
                </a:solidFill>
                <a:latin typeface="Arial" panose="020B0604020202020204" pitchFamily="34" charset="0"/>
                <a:ea typeface="Segoe UI" pitchFamily="34" charset="0"/>
                <a:cs typeface="Arial" panose="020B0604020202020204" pitchFamily="34" charset="0"/>
              </a:rPr>
              <a:t>Service</a:t>
            </a:r>
            <a:r>
              <a:rPr lang="ru-RU" sz="1600" b="0" kern="0" dirty="0">
                <a:solidFill>
                  <a:srgbClr val="000000"/>
                </a:solidFill>
                <a:latin typeface="Arial" panose="020B0604020202020204" pitchFamily="34" charset="0"/>
                <a:ea typeface="Segoe UI" pitchFamily="34" charset="0"/>
                <a:cs typeface="Arial" panose="020B0604020202020204" pitchFamily="34" charset="0"/>
              </a:rPr>
              <a:t> </a:t>
            </a:r>
            <a:r>
              <a:rPr lang="ru-RU" sz="1600" b="0" kern="0" dirty="0" err="1">
                <a:solidFill>
                  <a:srgbClr val="000000"/>
                </a:solidFill>
                <a:latin typeface="Arial" panose="020B0604020202020204" pitchFamily="34" charset="0"/>
                <a:ea typeface="Segoe UI" pitchFamily="34" charset="0"/>
                <a:cs typeface="Arial" panose="020B0604020202020204" pitchFamily="34" charset="0"/>
              </a:rPr>
              <a:t>Type</a:t>
            </a:r>
            <a:endParaRPr lang="ru-RU" sz="1600" b="0" kern="0" dirty="0">
              <a:solidFill>
                <a:srgbClr val="000000"/>
              </a:solidFill>
              <a:latin typeface="Arial" panose="020B0604020202020204" pitchFamily="34" charset="0"/>
              <a:ea typeface="Segoe UI" pitchFamily="34" charset="0"/>
              <a:cs typeface="Arial" panose="020B0604020202020204" pitchFamily="34" charset="0"/>
            </a:endParaRPr>
          </a:p>
          <a:p>
            <a:pPr marL="742950" lvl="1" indent="-285750">
              <a:spcBef>
                <a:spcPts val="600"/>
              </a:spcBef>
              <a:buClr>
                <a:srgbClr val="0070C0"/>
              </a:buClr>
              <a:buSzPct val="90000"/>
              <a:buFont typeface="Wingdings" panose="05000000000000000000" pitchFamily="2" charset="2"/>
              <a:buChar char="§"/>
            </a:pPr>
            <a:r>
              <a:rPr lang="ru-RU" sz="1600" b="0" kern="0" dirty="0" err="1">
                <a:solidFill>
                  <a:srgbClr val="000000"/>
                </a:solidFill>
                <a:latin typeface="Arial" panose="020B0604020202020204" pitchFamily="34" charset="0"/>
                <a:ea typeface="Segoe UI" pitchFamily="34" charset="0"/>
                <a:cs typeface="Arial" panose="020B0604020202020204" pitchFamily="34" charset="0"/>
              </a:rPr>
              <a:t>Tunnel</a:t>
            </a:r>
            <a:r>
              <a:rPr lang="ru-RU" sz="1600" b="0" kern="0" dirty="0">
                <a:solidFill>
                  <a:srgbClr val="000000"/>
                </a:solidFill>
                <a:latin typeface="Arial" panose="020B0604020202020204" pitchFamily="34" charset="0"/>
                <a:ea typeface="Segoe UI" pitchFamily="34" charset="0"/>
                <a:cs typeface="Arial" panose="020B0604020202020204" pitchFamily="34" charset="0"/>
              </a:rPr>
              <a:t> </a:t>
            </a:r>
            <a:r>
              <a:rPr lang="ru-RU" sz="1600" b="0" kern="0" dirty="0" err="1">
                <a:solidFill>
                  <a:srgbClr val="000000"/>
                </a:solidFill>
                <a:latin typeface="Arial" panose="020B0604020202020204" pitchFamily="34" charset="0"/>
                <a:ea typeface="Segoe UI" pitchFamily="34" charset="0"/>
                <a:cs typeface="Arial" panose="020B0604020202020204" pitchFamily="34" charset="0"/>
              </a:rPr>
              <a:t>Type</a:t>
            </a:r>
            <a:endParaRPr lang="ru-RU" sz="1600" b="0" kern="0" dirty="0">
              <a:solidFill>
                <a:srgbClr val="000000"/>
              </a:solidFill>
              <a:latin typeface="Arial" panose="020B0604020202020204" pitchFamily="34" charset="0"/>
              <a:ea typeface="Segoe UI" pitchFamily="34" charset="0"/>
              <a:cs typeface="Arial" panose="020B0604020202020204" pitchFamily="34" charset="0"/>
            </a:endParaRPr>
          </a:p>
          <a:p>
            <a:pPr marL="742950" lvl="1" indent="-285750">
              <a:spcBef>
                <a:spcPts val="600"/>
              </a:spcBef>
              <a:buClr>
                <a:srgbClr val="0070C0"/>
              </a:buClr>
              <a:buSzPct val="90000"/>
              <a:buFont typeface="Wingdings" panose="05000000000000000000" pitchFamily="2" charset="2"/>
              <a:buChar char="§"/>
            </a:pPr>
            <a:r>
              <a:rPr lang="ru-RU" sz="1600" b="0" kern="0" dirty="0">
                <a:solidFill>
                  <a:srgbClr val="000000"/>
                </a:solidFill>
                <a:latin typeface="Arial" panose="020B0604020202020204" pitchFamily="34" charset="0"/>
                <a:ea typeface="Segoe UI" pitchFamily="34" charset="0"/>
                <a:cs typeface="Arial" panose="020B0604020202020204" pitchFamily="34" charset="0"/>
              </a:rPr>
              <a:t>День и время ограничения</a:t>
            </a:r>
          </a:p>
          <a:p>
            <a:pPr marL="285750" lvl="0" indent="-285750">
              <a:spcBef>
                <a:spcPts val="600"/>
              </a:spcBef>
              <a:buClr>
                <a:srgbClr val="0070C0"/>
              </a:buClr>
              <a:buSzPct val="90000"/>
              <a:buFont typeface="Wingdings" panose="05000000000000000000" pitchFamily="2" charset="2"/>
              <a:buChar char="Ø"/>
            </a:pPr>
            <a:r>
              <a:rPr lang="ru-RU" sz="1600" b="0" kern="0" dirty="0">
                <a:solidFill>
                  <a:srgbClr val="000000"/>
                </a:solidFill>
                <a:latin typeface="Arial" panose="020B0604020202020204" pitchFamily="34" charset="0"/>
                <a:ea typeface="Segoe UI" pitchFamily="34" charset="0"/>
                <a:cs typeface="Arial" panose="020B0604020202020204" pitchFamily="34" charset="0"/>
              </a:rPr>
              <a:t>Настройки, такие как:</a:t>
            </a:r>
          </a:p>
          <a:p>
            <a:pPr marL="742950" lvl="1" indent="-285750">
              <a:spcBef>
                <a:spcPts val="600"/>
              </a:spcBef>
              <a:buClr>
                <a:srgbClr val="0070C0"/>
              </a:buClr>
              <a:buSzPct val="90000"/>
              <a:buFont typeface="Wingdings" panose="05000000000000000000" pitchFamily="2" charset="2"/>
              <a:buChar char="§"/>
            </a:pPr>
            <a:r>
              <a:rPr lang="ru-RU" sz="1600" b="0" kern="0" dirty="0">
                <a:solidFill>
                  <a:srgbClr val="000000"/>
                </a:solidFill>
                <a:latin typeface="Arial" panose="020B0604020202020204" pitchFamily="34" charset="0"/>
                <a:ea typeface="Segoe UI" pitchFamily="34" charset="0"/>
                <a:cs typeface="Arial" panose="020B0604020202020204" pitchFamily="34" charset="0"/>
              </a:rPr>
              <a:t>Аутентификация</a:t>
            </a:r>
          </a:p>
          <a:p>
            <a:pPr marL="742950" lvl="1" indent="-285750">
              <a:spcBef>
                <a:spcPts val="600"/>
              </a:spcBef>
              <a:buClr>
                <a:srgbClr val="0070C0"/>
              </a:buClr>
              <a:buSzPct val="90000"/>
              <a:buFont typeface="Wingdings" panose="05000000000000000000" pitchFamily="2" charset="2"/>
              <a:buChar char="§"/>
            </a:pPr>
            <a:r>
              <a:rPr lang="ru-RU" sz="1600" b="0" kern="0" dirty="0">
                <a:solidFill>
                  <a:srgbClr val="000000"/>
                </a:solidFill>
                <a:latin typeface="Arial" panose="020B0604020202020204" pitchFamily="34" charset="0"/>
                <a:ea typeface="Segoe UI" pitchFamily="34" charset="0"/>
                <a:cs typeface="Arial" panose="020B0604020202020204" pitchFamily="34" charset="0"/>
              </a:rPr>
              <a:t>Учет</a:t>
            </a:r>
          </a:p>
          <a:p>
            <a:pPr marL="742950" lvl="1" indent="-285750">
              <a:spcBef>
                <a:spcPts val="600"/>
              </a:spcBef>
              <a:buClr>
                <a:srgbClr val="0070C0"/>
              </a:buClr>
              <a:buSzPct val="90000"/>
              <a:buFont typeface="Wingdings" panose="05000000000000000000" pitchFamily="2" charset="2"/>
              <a:buChar char="§"/>
            </a:pPr>
            <a:r>
              <a:rPr lang="ru-RU" sz="1600" b="0" kern="0" dirty="0">
                <a:solidFill>
                  <a:srgbClr val="000000"/>
                </a:solidFill>
                <a:latin typeface="Arial" panose="020B0604020202020204" pitchFamily="34" charset="0"/>
                <a:ea typeface="Segoe UI" pitchFamily="34" charset="0"/>
                <a:cs typeface="Arial" panose="020B0604020202020204" pitchFamily="34" charset="0"/>
              </a:rPr>
              <a:t>Управление атрибутами</a:t>
            </a:r>
          </a:p>
          <a:p>
            <a:pPr marL="742950" lvl="1" indent="-285750">
              <a:spcBef>
                <a:spcPts val="600"/>
              </a:spcBef>
              <a:buClr>
                <a:srgbClr val="0070C0"/>
              </a:buClr>
              <a:buSzPct val="90000"/>
              <a:buFont typeface="Wingdings" panose="05000000000000000000" pitchFamily="2" charset="2"/>
              <a:buChar char="§"/>
            </a:pPr>
            <a:r>
              <a:rPr lang="ru-RU" sz="1600" b="0" kern="0" dirty="0">
                <a:solidFill>
                  <a:srgbClr val="000000"/>
                </a:solidFill>
                <a:latin typeface="Arial" panose="020B0604020202020204" pitchFamily="34" charset="0"/>
                <a:ea typeface="Segoe UI" pitchFamily="34" charset="0"/>
                <a:cs typeface="Arial" panose="020B0604020202020204" pitchFamily="34" charset="0"/>
              </a:rPr>
              <a:t>Расширенные настройки</a:t>
            </a:r>
          </a:p>
        </p:txBody>
      </p:sp>
      <p:sp>
        <p:nvSpPr>
          <p:cNvPr id="10" name="Title 1"/>
          <p:cNvSpPr txBox="1">
            <a:spLocks/>
          </p:cNvSpPr>
          <p:nvPr/>
        </p:nvSpPr>
        <p:spPr>
          <a:xfrm>
            <a:off x="5568012" y="2128863"/>
            <a:ext cx="5757316"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1800" b="1" dirty="0">
                <a:solidFill>
                  <a:srgbClr val="C00000"/>
                </a:solidFill>
              </a:rPr>
              <a:t>Настройка процесса запроса на подключение</a:t>
            </a:r>
          </a:p>
        </p:txBody>
      </p:sp>
      <p:graphicFrame>
        <p:nvGraphicFramePr>
          <p:cNvPr id="11" name="Content Placeholder 4"/>
          <p:cNvGraphicFramePr>
            <a:graphicFrameLocks/>
          </p:cNvGraphicFramePr>
          <p:nvPr>
            <p:extLst>
              <p:ext uri="{D42A27DB-BD31-4B8C-83A1-F6EECF244321}">
                <p14:modId xmlns:p14="http://schemas.microsoft.com/office/powerpoint/2010/main" val="734002577"/>
              </p:ext>
            </p:extLst>
          </p:nvPr>
        </p:nvGraphicFramePr>
        <p:xfrm>
          <a:off x="4387443" y="2562241"/>
          <a:ext cx="7416887" cy="4059498"/>
        </p:xfrm>
        <a:graphic>
          <a:graphicData uri="http://schemas.openxmlformats.org/drawingml/2006/table">
            <a:tbl>
              <a:tblPr firstRow="1" bandRow="1">
                <a:tableStyleId>{7DF18680-E054-41AD-8BC1-D1AEF772440D}</a:tableStyleId>
              </a:tblPr>
              <a:tblGrid>
                <a:gridCol w="2549120">
                  <a:extLst>
                    <a:ext uri="{9D8B030D-6E8A-4147-A177-3AD203B41FA5}">
                      <a16:colId xmlns:a16="http://schemas.microsoft.com/office/drawing/2014/main" xmlns="" val="20000"/>
                    </a:ext>
                  </a:extLst>
                </a:gridCol>
                <a:gridCol w="4867767">
                  <a:extLst>
                    <a:ext uri="{9D8B030D-6E8A-4147-A177-3AD203B41FA5}">
                      <a16:colId xmlns:a16="http://schemas.microsoft.com/office/drawing/2014/main" xmlns="" val="20001"/>
                    </a:ext>
                  </a:extLst>
                </a:gridCol>
              </a:tblGrid>
              <a:tr h="480379">
                <a:tc>
                  <a:txBody>
                    <a:bodyPr/>
                    <a:lstStyle/>
                    <a:p>
                      <a:pPr algn="ctr"/>
                      <a:r>
                        <a:rPr lang="ru-RU" sz="1400" dirty="0">
                          <a:latin typeface="Arial" panose="020B0604020202020204" pitchFamily="34" charset="0"/>
                          <a:cs typeface="Arial" panose="020B0604020202020204" pitchFamily="34" charset="0"/>
                        </a:rPr>
                        <a:t>Настройка</a:t>
                      </a:r>
                      <a:endParaRPr lang="en-US" sz="1400" dirty="0">
                        <a:solidFill>
                          <a:schemeClr val="bg1"/>
                        </a:solidFill>
                        <a:latin typeface="Arial" panose="020B0604020202020204" pitchFamily="34" charset="0"/>
                        <a:cs typeface="Arial" panose="020B0604020202020204" pitchFamily="34" charset="0"/>
                      </a:endParaRPr>
                    </a:p>
                  </a:txBody>
                  <a:tcPr anchor="ctr"/>
                </a:tc>
                <a:tc>
                  <a:txBody>
                    <a:bodyPr/>
                    <a:lstStyle/>
                    <a:p>
                      <a:pPr algn="ctr"/>
                      <a:r>
                        <a:rPr lang="ru-RU" sz="1400" dirty="0">
                          <a:latin typeface="Arial" panose="020B0604020202020204" pitchFamily="34" charset="0"/>
                          <a:cs typeface="Arial" panose="020B0604020202020204" pitchFamily="34" charset="0"/>
                        </a:rPr>
                        <a:t>Описание</a:t>
                      </a:r>
                      <a:endParaRPr lang="en-US" sz="140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10000"/>
                  </a:ext>
                </a:extLst>
              </a:tr>
              <a:tr h="1335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u="none" strike="noStrike" cap="none" normalizeH="0" baseline="0" dirty="0">
                          <a:ln>
                            <a:noFill/>
                          </a:ln>
                          <a:effectLst/>
                          <a:latin typeface="Arial" panose="020B0604020202020204" pitchFamily="34" charset="0"/>
                          <a:cs typeface="Arial" panose="020B0604020202020204" pitchFamily="34" charset="0"/>
                        </a:rPr>
                        <a:t>Локально</a:t>
                      </a:r>
                      <a:r>
                        <a:rPr kumimoji="0" lang="en-US" sz="1400" u="none" strike="noStrike" cap="none" normalizeH="0" baseline="0" dirty="0">
                          <a:ln>
                            <a:noFill/>
                          </a:ln>
                          <a:effectLst/>
                          <a:latin typeface="Arial" panose="020B0604020202020204" pitchFamily="34" charset="0"/>
                          <a:cs typeface="Arial" panose="020B0604020202020204" pitchFamily="34" charset="0"/>
                        </a:rPr>
                        <a:t> vs. RADIUS</a:t>
                      </a:r>
                      <a:r>
                        <a:rPr kumimoji="0" lang="ru-RU" sz="1400" u="none" strike="noStrike" cap="none" normalizeH="0" baseline="0" dirty="0">
                          <a:ln>
                            <a:noFill/>
                          </a:ln>
                          <a:effectLst/>
                          <a:latin typeface="Arial" panose="020B0604020202020204" pitchFamily="34" charset="0"/>
                          <a:cs typeface="Arial" panose="020B0604020202020204" pitchFamily="34" charset="0"/>
                        </a:rPr>
                        <a:t>-аутентификация</a:t>
                      </a:r>
                      <a:endParaRPr kumimoji="0" lang="en-US" sz="1400" u="none" strike="noStrike" cap="none" normalizeH="0" baseline="0" dirty="0">
                        <a:ln>
                          <a:noFill/>
                        </a:ln>
                        <a:effectLst/>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txBody>
                  <a:tcPr anchor="ctr"/>
                </a:tc>
                <a:tc>
                  <a:txBody>
                    <a:bodyPr/>
                    <a:lstStyle/>
                    <a:p>
                      <a:pPr marL="285750" marR="0" lvl="0" indent="-285750" algn="l" defTabSz="914400" rtl="0" eaLnBrk="1" fontAlgn="base" latinLnBrk="0" hangingPunct="1">
                        <a:lnSpc>
                          <a:spcPct val="90000"/>
                        </a:lnSpc>
                        <a:spcBef>
                          <a:spcPct val="70000"/>
                        </a:spcBef>
                        <a:spcAft>
                          <a:spcPct val="0"/>
                        </a:spcAft>
                        <a:buClr>
                          <a:schemeClr val="hlink"/>
                        </a:buClr>
                        <a:buSzPct val="90000"/>
                        <a:buFont typeface="Wingdings" panose="05000000000000000000" pitchFamily="2" charset="2"/>
                        <a:buChar char="§"/>
                        <a:tabLst/>
                      </a:pPr>
                      <a:r>
                        <a:rPr kumimoji="0" lang="ru-RU" sz="1400" u="none" strike="noStrike" cap="none" normalizeH="0" baseline="0" dirty="0">
                          <a:ln>
                            <a:noFill/>
                          </a:ln>
                          <a:effectLst/>
                          <a:latin typeface="Arial" panose="020B0604020202020204" pitchFamily="34" charset="0"/>
                          <a:cs typeface="Arial" panose="020B0604020202020204" pitchFamily="34" charset="0"/>
                        </a:rPr>
                        <a:t>Локальная аутентификация происходит в локальной защищенной базе данных учетных записей или </a:t>
                      </a:r>
                      <a:r>
                        <a:rPr kumimoji="0" lang="ru-RU" sz="1400" u="none" strike="noStrike" cap="none" normalizeH="0" baseline="0" dirty="0" err="1">
                          <a:ln>
                            <a:noFill/>
                          </a:ln>
                          <a:effectLst/>
                          <a:latin typeface="Arial" panose="020B0604020202020204" pitchFamily="34" charset="0"/>
                          <a:cs typeface="Arial" panose="020B0604020202020204" pitchFamily="34" charset="0"/>
                        </a:rPr>
                        <a:t>Active</a:t>
                      </a:r>
                      <a:r>
                        <a:rPr kumimoji="0" lang="ru-RU" sz="1400" u="none" strike="noStrike" cap="none" normalizeH="0" baseline="0" dirty="0">
                          <a:ln>
                            <a:noFill/>
                          </a:ln>
                          <a:effectLst/>
                          <a:latin typeface="Arial" panose="020B0604020202020204" pitchFamily="34" charset="0"/>
                          <a:cs typeface="Arial" panose="020B0604020202020204" pitchFamily="34" charset="0"/>
                        </a:rPr>
                        <a:t> </a:t>
                      </a:r>
                      <a:r>
                        <a:rPr kumimoji="0" lang="ru-RU" sz="1400" u="none" strike="noStrike" cap="none" normalizeH="0" baseline="0" dirty="0" err="1">
                          <a:ln>
                            <a:noFill/>
                          </a:ln>
                          <a:effectLst/>
                          <a:latin typeface="Arial" panose="020B0604020202020204" pitchFamily="34" charset="0"/>
                          <a:cs typeface="Arial" panose="020B0604020202020204" pitchFamily="34" charset="0"/>
                        </a:rPr>
                        <a:t>Directory</a:t>
                      </a:r>
                      <a:r>
                        <a:rPr kumimoji="0" lang="ru-RU" sz="1400" u="none" strike="noStrike" cap="none" normalizeH="0" baseline="0" dirty="0">
                          <a:ln>
                            <a:noFill/>
                          </a:ln>
                          <a:effectLst/>
                          <a:latin typeface="Arial" panose="020B0604020202020204" pitchFamily="34" charset="0"/>
                          <a:cs typeface="Arial" panose="020B0604020202020204" pitchFamily="34" charset="0"/>
                        </a:rPr>
                        <a:t> </a:t>
                      </a:r>
                      <a:r>
                        <a:rPr kumimoji="0" lang="ru-RU" sz="1400" u="none" strike="noStrike" cap="none" normalizeH="0" baseline="0" dirty="0" err="1">
                          <a:ln>
                            <a:noFill/>
                          </a:ln>
                          <a:effectLst/>
                          <a:latin typeface="Arial" panose="020B0604020202020204" pitchFamily="34" charset="0"/>
                          <a:cs typeface="Arial" panose="020B0604020202020204" pitchFamily="34" charset="0"/>
                        </a:rPr>
                        <a:t>Domain</a:t>
                      </a:r>
                      <a:r>
                        <a:rPr kumimoji="0" lang="ru-RU" sz="1400" u="none" strike="noStrike" cap="none" normalizeH="0" baseline="0" dirty="0">
                          <a:ln>
                            <a:noFill/>
                          </a:ln>
                          <a:effectLst/>
                          <a:latin typeface="Arial" panose="020B0604020202020204" pitchFamily="34" charset="0"/>
                          <a:cs typeface="Arial" panose="020B0604020202020204" pitchFamily="34" charset="0"/>
                        </a:rPr>
                        <a:t> </a:t>
                      </a:r>
                      <a:r>
                        <a:rPr kumimoji="0" lang="ru-RU" sz="1400" u="none" strike="noStrike" cap="none" normalizeH="0" baseline="0" dirty="0" err="1">
                          <a:ln>
                            <a:noFill/>
                          </a:ln>
                          <a:effectLst/>
                          <a:latin typeface="Arial" panose="020B0604020202020204" pitchFamily="34" charset="0"/>
                          <a:cs typeface="Arial" panose="020B0604020202020204" pitchFamily="34" charset="0"/>
                        </a:rPr>
                        <a:t>Services</a:t>
                      </a:r>
                      <a:r>
                        <a:rPr kumimoji="0" lang="ru-RU" sz="1400" u="none" strike="noStrike" cap="none" normalizeH="0" baseline="0" dirty="0">
                          <a:ln>
                            <a:noFill/>
                          </a:ln>
                          <a:effectLst/>
                          <a:latin typeface="Arial" panose="020B0604020202020204" pitchFamily="34" charset="0"/>
                          <a:cs typeface="Arial" panose="020B0604020202020204" pitchFamily="34" charset="0"/>
                        </a:rPr>
                        <a:t>.</a:t>
                      </a:r>
                    </a:p>
                    <a:p>
                      <a:pPr marL="285750" marR="0" lvl="0" indent="-285750" algn="l" defTabSz="914400" rtl="0" eaLnBrk="1" fontAlgn="base" latinLnBrk="0" hangingPunct="1">
                        <a:lnSpc>
                          <a:spcPct val="90000"/>
                        </a:lnSpc>
                        <a:spcBef>
                          <a:spcPct val="70000"/>
                        </a:spcBef>
                        <a:spcAft>
                          <a:spcPct val="0"/>
                        </a:spcAft>
                        <a:buClr>
                          <a:schemeClr val="hlink"/>
                        </a:buClr>
                        <a:buSzPct val="90000"/>
                        <a:buFont typeface="Wingdings" panose="05000000000000000000" pitchFamily="2" charset="2"/>
                        <a:buChar char="§"/>
                        <a:tabLst/>
                      </a:pPr>
                      <a:r>
                        <a:rPr kumimoji="0" lang="ru-RU" sz="1400" u="none" strike="noStrike" cap="none" normalizeH="0" baseline="0" dirty="0">
                          <a:ln>
                            <a:noFill/>
                          </a:ln>
                          <a:effectLst/>
                          <a:latin typeface="Arial" panose="020B0604020202020204" pitchFamily="34" charset="0"/>
                          <a:cs typeface="Arial" panose="020B0604020202020204" pitchFamily="34" charset="0"/>
                        </a:rPr>
                        <a:t>RADIUS-аутентификация передает запрос на подключение к RADIUS-серверу для дальнейшей аутентификации.</a:t>
                      </a:r>
                      <a:endParaRPr kumimoji="0" lang="ru-RU" sz="1400" u="none" strike="noStrike" cap="none" normalizeH="0" baseline="0" dirty="0">
                        <a:ln>
                          <a:noFill/>
                        </a:ln>
                        <a:effectLst/>
                        <a:latin typeface="Arial" panose="020B0604020202020204" pitchFamily="34" charset="0"/>
                        <a:ea typeface="Segoe UI" pitchFamily="34" charset="0"/>
                        <a:cs typeface="Arial" panose="020B0604020202020204" pitchFamily="34" charset="0"/>
                      </a:endParaRPr>
                    </a:p>
                  </a:txBody>
                  <a:tcPr anchor="ctr"/>
                </a:tc>
                <a:extLst>
                  <a:ext uri="{0D108BD9-81ED-4DB2-BD59-A6C34878D82A}">
                    <a16:rowId xmlns:a16="http://schemas.microsoft.com/office/drawing/2014/main" xmlns="" val="10001"/>
                  </a:ext>
                </a:extLst>
              </a:tr>
              <a:tr h="1128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u="none" strike="noStrike" cap="none" normalizeH="0" baseline="0" dirty="0">
                          <a:ln>
                            <a:noFill/>
                          </a:ln>
                          <a:effectLst/>
                          <a:latin typeface="Arial" panose="020B0604020202020204" pitchFamily="34" charset="0"/>
                          <a:cs typeface="Arial" panose="020B0604020202020204" pitchFamily="34" charset="0"/>
                        </a:rPr>
                        <a:t>Группы </a:t>
                      </a:r>
                      <a:r>
                        <a:rPr kumimoji="0" lang="en-US" sz="1400" u="none" strike="noStrike" cap="none" normalizeH="0" baseline="0" dirty="0">
                          <a:ln>
                            <a:noFill/>
                          </a:ln>
                          <a:effectLst/>
                          <a:latin typeface="Arial" panose="020B0604020202020204" pitchFamily="34" charset="0"/>
                          <a:cs typeface="Arial" panose="020B0604020202020204" pitchFamily="34" charset="0"/>
                        </a:rPr>
                        <a:t>RADIUS</a:t>
                      </a:r>
                      <a:r>
                        <a:rPr kumimoji="0" lang="ru-RU" sz="1400" u="none" strike="noStrike" cap="none" normalizeH="0" baseline="0" dirty="0">
                          <a:ln>
                            <a:noFill/>
                          </a:ln>
                          <a:effectLst/>
                          <a:latin typeface="Arial" panose="020B0604020202020204" pitchFamily="34" charset="0"/>
                          <a:cs typeface="Arial" panose="020B0604020202020204" pitchFamily="34" charset="0"/>
                        </a:rPr>
                        <a:t>-серверов</a:t>
                      </a:r>
                      <a:endParaRPr kumimoji="0" lang="en-US" sz="1400" u="none" strike="noStrike" cap="none" normalizeH="0" baseline="0" dirty="0">
                        <a:ln>
                          <a:noFill/>
                        </a:ln>
                        <a:effectLst/>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txBody>
                  <a:tcPr anchor="ctr"/>
                </a:tc>
                <a:tc>
                  <a:txBody>
                    <a:bodyPr/>
                    <a:lstStyle/>
                    <a:p>
                      <a:pPr marL="285750" marR="0" lvl="0" indent="-285750" algn="l" defTabSz="914400" rtl="0" eaLnBrk="1" fontAlgn="base" latinLnBrk="0" hangingPunct="1">
                        <a:lnSpc>
                          <a:spcPct val="90000"/>
                        </a:lnSpc>
                        <a:spcBef>
                          <a:spcPct val="70000"/>
                        </a:spcBef>
                        <a:spcAft>
                          <a:spcPct val="0"/>
                        </a:spcAft>
                        <a:buClr>
                          <a:schemeClr val="hlink"/>
                        </a:buClr>
                        <a:buSzPct val="90000"/>
                        <a:buFont typeface="Wingdings" panose="05000000000000000000" pitchFamily="2" charset="2"/>
                        <a:buChar char="§"/>
                        <a:tabLst/>
                        <a:defRPr/>
                      </a:pPr>
                      <a:r>
                        <a:rPr kumimoji="0" lang="ru-RU" sz="1400" u="none" strike="noStrike" kern="1200" cap="none" normalizeH="0" baseline="0" dirty="0">
                          <a:ln>
                            <a:noFill/>
                          </a:ln>
                          <a:effectLst/>
                          <a:latin typeface="Arial" panose="020B0604020202020204" pitchFamily="34" charset="0"/>
                          <a:cs typeface="Arial" panose="020B0604020202020204" pitchFamily="34" charset="0"/>
                        </a:rPr>
                        <a:t>Используется там, где один или несколько RADIUS-серверов способны обрабатывать запросы на подключение. Запросы на соединение являются сбалансированными по нагрузке по заданным критериям.</a:t>
                      </a:r>
                      <a:endParaRPr kumimoji="0" lang="ru-RU" sz="1400" u="none" strike="noStrike" kern="1200" cap="none" normalizeH="0" baseline="0" dirty="0">
                        <a:ln>
                          <a:noFill/>
                        </a:ln>
                        <a:solidFill>
                          <a:schemeClr val="dk1"/>
                        </a:solidFill>
                        <a:effectLst/>
                        <a:latin typeface="Arial" panose="020B0604020202020204" pitchFamily="34" charset="0"/>
                        <a:ea typeface="Segoe UI" pitchFamily="34" charset="0"/>
                        <a:cs typeface="Arial" panose="020B0604020202020204" pitchFamily="34" charset="0"/>
                      </a:endParaRPr>
                    </a:p>
                  </a:txBody>
                  <a:tcPr anchor="ctr"/>
                </a:tc>
                <a:extLst>
                  <a:ext uri="{0D108BD9-81ED-4DB2-BD59-A6C34878D82A}">
                    <a16:rowId xmlns:a16="http://schemas.microsoft.com/office/drawing/2014/main" xmlns="" val="10002"/>
                  </a:ext>
                </a:extLst>
              </a:tr>
              <a:tr h="1058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u="none" strike="noStrike" cap="none" normalizeH="0" baseline="0" dirty="0">
                          <a:ln>
                            <a:noFill/>
                          </a:ln>
                          <a:effectLst/>
                          <a:latin typeface="Arial" panose="020B0604020202020204" pitchFamily="34" charset="0"/>
                          <a:cs typeface="Arial" panose="020B0604020202020204" pitchFamily="34" charset="0"/>
                        </a:rPr>
                        <a:t>Порты по умолчанию для учета и аутентификации с помощью RADIUS</a:t>
                      </a:r>
                    </a:p>
                    <a:p>
                      <a:endParaRPr lang="en-US" sz="1400" dirty="0">
                        <a:latin typeface="Arial" panose="020B0604020202020204" pitchFamily="34" charset="0"/>
                        <a:cs typeface="Arial" panose="020B0604020202020204" pitchFamily="34" charset="0"/>
                      </a:endParaRPr>
                    </a:p>
                  </a:txBody>
                  <a:tcPr anchor="ctr"/>
                </a:tc>
                <a:tc>
                  <a:txBody>
                    <a:bodyPr/>
                    <a:lstStyle/>
                    <a:p>
                      <a:pPr marL="285750" marR="0" lvl="0" indent="-285750" algn="l" defTabSz="914400" rtl="0" eaLnBrk="1" fontAlgn="base" latinLnBrk="0" hangingPunct="1">
                        <a:lnSpc>
                          <a:spcPct val="90000"/>
                        </a:lnSpc>
                        <a:spcBef>
                          <a:spcPct val="70000"/>
                        </a:spcBef>
                        <a:spcAft>
                          <a:spcPct val="0"/>
                        </a:spcAft>
                        <a:buClr>
                          <a:schemeClr val="hlink"/>
                        </a:buClr>
                        <a:buSzPct val="90000"/>
                        <a:buFont typeface="Wingdings" panose="05000000000000000000" pitchFamily="2" charset="2"/>
                        <a:buChar char="§"/>
                        <a:tabLst/>
                        <a:defRPr/>
                      </a:pPr>
                      <a:r>
                        <a:rPr kumimoji="0" lang="ru-RU" sz="1400" u="none" strike="noStrike" kern="1200" cap="none" normalizeH="0" baseline="0" dirty="0">
                          <a:ln>
                            <a:noFill/>
                          </a:ln>
                          <a:effectLst/>
                          <a:latin typeface="Arial" panose="020B0604020202020204" pitchFamily="34" charset="0"/>
                          <a:cs typeface="Arial" panose="020B0604020202020204" pitchFamily="34" charset="0"/>
                        </a:rPr>
                        <a:t>Порты, необходимые для запросов учета и аутентификации пересылаемых на RADIUS-сервер: UDP 1812/1645 и  UDP 1813/1646 соответственно.</a:t>
                      </a:r>
                      <a:endParaRPr kumimoji="0" lang="ru-RU" sz="1400" u="none" strike="noStrike" kern="1200" cap="none" normalizeH="0" baseline="0" dirty="0">
                        <a:ln>
                          <a:noFill/>
                        </a:ln>
                        <a:solidFill>
                          <a:schemeClr val="dk1"/>
                        </a:solidFill>
                        <a:effectLst/>
                        <a:latin typeface="Arial" panose="020B0604020202020204" pitchFamily="34" charset="0"/>
                        <a:ea typeface="Segoe UI" pitchFamily="34" charset="0"/>
                        <a:cs typeface="Arial" panose="020B0604020202020204" pitchFamily="34" charset="0"/>
                      </a:endParaRP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1954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4696" y="108855"/>
            <a:ext cx="1169851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Занятие 3. Методы </a:t>
            </a:r>
            <a:r>
              <a:rPr lang="en-US" sz="3600" dirty="0">
                <a:solidFill>
                  <a:schemeClr val="bg1"/>
                </a:solidFill>
                <a:latin typeface="+mj-lt"/>
              </a:rPr>
              <a:t>NPS-</a:t>
            </a:r>
            <a:r>
              <a:rPr lang="ru-RU" sz="3600" dirty="0">
                <a:solidFill>
                  <a:schemeClr val="bg1"/>
                </a:solidFill>
                <a:latin typeface="+mj-lt"/>
              </a:rPr>
              <a:t>аутентификации</a:t>
            </a:r>
          </a:p>
        </p:txBody>
      </p:sp>
      <p:sp>
        <p:nvSpPr>
          <p:cNvPr id="68" name="Text Placeholder 2"/>
          <p:cNvSpPr txBox="1">
            <a:spLocks/>
          </p:cNvSpPr>
          <p:nvPr/>
        </p:nvSpPr>
        <p:spPr>
          <a:xfrm>
            <a:off x="458788" y="1172290"/>
            <a:ext cx="8119156" cy="23819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Методы аутентификации на основе пароля</a:t>
            </a:r>
            <a:endParaRPr lang="en-US" sz="2200" dirty="0">
              <a:latin typeface="Arial" panose="020B0604020202020204" pitchFamily="34" charset="0"/>
              <a:cs typeface="Arial" panose="020B0604020202020204" pitchFamily="34" charset="0"/>
            </a:endParaRPr>
          </a:p>
          <a:p>
            <a:pPr marL="357188" indent="-357188">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Использование сертификатов для аутентификации</a:t>
            </a:r>
            <a:endParaRPr lang="en-US" sz="2200" dirty="0">
              <a:latin typeface="Arial" panose="020B0604020202020204" pitchFamily="34" charset="0"/>
              <a:cs typeface="Arial" panose="020B0604020202020204" pitchFamily="34" charset="0"/>
            </a:endParaRPr>
          </a:p>
          <a:p>
            <a:pPr marL="357188" indent="-357188">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Необходимые сертификаты для аутентификации</a:t>
            </a:r>
            <a:endParaRPr lang="en-US" sz="2200" dirty="0">
              <a:latin typeface="Arial" panose="020B0604020202020204" pitchFamily="34" charset="0"/>
              <a:cs typeface="Arial" panose="020B0604020202020204" pitchFamily="34" charset="0"/>
            </a:endParaRPr>
          </a:p>
          <a:p>
            <a:pPr marL="357188" indent="-357188">
              <a:buClr>
                <a:schemeClr val="accent1">
                  <a:lumMod val="75000"/>
                </a:schemeClr>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Внедрение сертификатов для PEAP и EAP</a:t>
            </a:r>
          </a:p>
        </p:txBody>
      </p:sp>
    </p:spTree>
    <p:extLst>
      <p:ext uri="{BB962C8B-B14F-4D97-AF65-F5344CB8AC3E}">
        <p14:creationId xmlns:p14="http://schemas.microsoft.com/office/powerpoint/2010/main" val="3464517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Другая 1">
      <a:majorFont>
        <a:latin typeface="Frutiger LT Std 55 Roman"/>
        <a:ea typeface=""/>
        <a:cs typeface=""/>
      </a:majorFont>
      <a:minorFont>
        <a:latin typeface="Calibr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17060</TotalTime>
  <Words>1259</Words>
  <Application>Microsoft Macintosh PowerPoint</Application>
  <PresentationFormat>Широкоэкранный</PresentationFormat>
  <Paragraphs>237</Paragraphs>
  <Slides>15</Slides>
  <Notes>12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Calibri</vt:lpstr>
      <vt:lpstr>Frutiger LT Std 55 Roman</vt:lpstr>
      <vt:lpstr>Segoe UI</vt:lpstr>
      <vt:lpstr>Verdana</vt:lpstr>
      <vt:lpstr>Wingdings</vt:lpstr>
      <vt:lpstr>Arial</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CloudCenter</dc:title>
  <dc:creator>DK</dc:creator>
  <cp:lastModifiedBy>пользователь Microsoft Office</cp:lastModifiedBy>
  <cp:revision>509</cp:revision>
  <dcterms:created xsi:type="dcterms:W3CDTF">2015-10-14T14:29:58Z</dcterms:created>
  <dcterms:modified xsi:type="dcterms:W3CDTF">2018-11-23T12:51:51Z</dcterms:modified>
</cp:coreProperties>
</file>