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Поленина" initials="ЕП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828"/>
    <a:srgbClr val="E09898"/>
    <a:srgbClr val="BE6060"/>
    <a:srgbClr val="0072C3"/>
    <a:srgbClr val="00188F"/>
    <a:srgbClr val="E5E5E5"/>
    <a:srgbClr val="5B9BD5"/>
    <a:srgbClr val="A53131"/>
    <a:srgbClr val="D858C0"/>
    <a:srgbClr val="FDD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3248" autoAdjust="0"/>
  </p:normalViewPr>
  <p:slideViewPr>
    <p:cSldViewPr snapToGrid="0">
      <p:cViewPr>
        <p:scale>
          <a:sx n="91" d="100"/>
          <a:sy n="91" d="100"/>
        </p:scale>
        <p:origin x="91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0ACE2-6DC9-4A91-8E3B-F2AD5F65EF55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4A000-FAAA-4E29-9ECB-370879F25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1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3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44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9" y="-16426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78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4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6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6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9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54" y="-252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DA45-A89B-48C1-892E-4D8AB4281520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9" b="58945"/>
          <a:stretch/>
        </p:blipFill>
        <p:spPr>
          <a:xfrm>
            <a:off x="0" y="0"/>
            <a:ext cx="12192000" cy="9434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14"/>
          <a:srcRect t="35617" b="61970"/>
          <a:stretch/>
        </p:blipFill>
        <p:spPr>
          <a:xfrm>
            <a:off x="0" y="798285"/>
            <a:ext cx="12193057" cy="145143"/>
          </a:xfrm>
          <a:prstGeom prst="rect">
            <a:avLst/>
          </a:prstGeom>
          <a:solidFill>
            <a:schemeClr val="bg1"/>
          </a:solidFill>
          <a:effectLst/>
        </p:spPr>
      </p:pic>
    </p:spTree>
    <p:extLst>
      <p:ext uri="{BB962C8B-B14F-4D97-AF65-F5344CB8AC3E}">
        <p14:creationId xmlns:p14="http://schemas.microsoft.com/office/powerpoint/2010/main" val="21187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725714" y="2482894"/>
            <a:ext cx="10668000" cy="1900424"/>
          </a:xfrm>
          <a:prstGeom prst="ellipse">
            <a:avLst/>
          </a:prstGeom>
          <a:solidFill>
            <a:schemeClr val="accent1">
              <a:alpha val="0"/>
            </a:schemeClr>
          </a:solidFill>
          <a:effectLst>
            <a:glow rad="1358900">
              <a:srgbClr val="49D5F9">
                <a:alpha val="5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29102" b="33017"/>
          <a:stretch/>
        </p:blipFill>
        <p:spPr>
          <a:xfrm>
            <a:off x="0" y="2128477"/>
            <a:ext cx="12193057" cy="2370951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11" name="TextBox 10"/>
          <p:cNvSpPr txBox="1"/>
          <p:nvPr/>
        </p:nvSpPr>
        <p:spPr>
          <a:xfrm>
            <a:off x="1486659" y="2220617"/>
            <a:ext cx="7602495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+mj-lt"/>
              </a:rPr>
              <a:t>Протоколы сетевой аутентификации в </a:t>
            </a: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Active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Directory Domain Services</a:t>
            </a:r>
            <a:endParaRPr lang="ru-RU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86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72" y="-152390"/>
            <a:ext cx="854075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NT LAN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Manager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2" y="990610"/>
            <a:ext cx="7554350" cy="5829440"/>
          </a:xfrm>
        </p:spPr>
      </p:pic>
    </p:spTree>
    <p:extLst>
      <p:ext uri="{BB962C8B-B14F-4D97-AF65-F5344CB8AC3E}">
        <p14:creationId xmlns:p14="http://schemas.microsoft.com/office/powerpoint/2010/main" val="4587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68" y="-178332"/>
            <a:ext cx="10515600" cy="1325563"/>
          </a:xfrm>
        </p:spPr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Kerberos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440" y="1147231"/>
            <a:ext cx="11316286" cy="5014418"/>
          </a:xfrm>
        </p:spPr>
        <p:txBody>
          <a:bodyPr/>
          <a:lstStyle/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Предусматривается, что начальный обмен информацией между клиентом и сервером происходит в незащищённой среде, а передаваемые пакеты могут быть перехвачены и модифицированы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Протокол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Kerberos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может использовать централизованное хранение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аутентификационных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данных и является основой для построения механизмов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Single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Sign-On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Протокол основан на понятии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Ticket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  <a:endParaRPr lang="ru-RU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Kerberos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643" y="1161299"/>
            <a:ext cx="11316286" cy="5197298"/>
          </a:xfrm>
        </p:spPr>
        <p:txBody>
          <a:bodyPr/>
          <a:lstStyle/>
          <a:p>
            <a:pPr>
              <a:spcAft>
                <a:spcPts val="1200"/>
              </a:spcAft>
              <a:buFont typeface="Wingdings" charset="2"/>
              <a:buChar char="Ø"/>
            </a:pP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Ticket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(билет) является зашифрованным пакетом данных, который выдается доверенным центром аутентификации, в терминах протокола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Kerberos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 —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Distribution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Center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Aft>
                <a:spcPts val="12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После успешного подтверждения его подлинности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KDC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выдает первичное удостоверение пользователя для доступа к сетевым ресурсам —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Ticket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Granting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Ticket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Aft>
                <a:spcPts val="12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ри обращении к отдельным ресурсам сети, пользователь, предъявляя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TGT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, получает от 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KDC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удостоверение для доступа к конкретному сетевому ресурсу —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Service</a:t>
            </a:r>
            <a:r>
              <a:rPr lang="ru-RU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Ticket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8" y="-164264"/>
            <a:ext cx="11898245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Аутентификация посредством протокола </a:t>
            </a:r>
            <a:r>
              <a:rPr lang="en-US" sz="4000" dirty="0" smtClean="0"/>
              <a:t>Kerberos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165" y="1336431"/>
            <a:ext cx="11296357" cy="47627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В </a:t>
            </a: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процессе аутентификации задействованы следующие основные компоненты</a:t>
            </a:r>
            <a:r>
              <a:rPr lang="ru-RU" sz="30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0" indent="0">
              <a:buNone/>
            </a:pPr>
            <a:endParaRPr lang="ru-RU" sz="30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1200"/>
              </a:spcAft>
              <a:buFont typeface="Wingdings" charset="2"/>
              <a:buChar char="Ø"/>
            </a:pP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Клиент</a:t>
            </a: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, запрашивающий доступ к службе или пытающийся осуществить </a:t>
            </a:r>
            <a:r>
              <a:rPr lang="ru-RU" sz="3000" dirty="0" smtClean="0">
                <a:latin typeface="Arial" charset="0"/>
                <a:ea typeface="Arial" charset="0"/>
                <a:cs typeface="Arial" charset="0"/>
              </a:rPr>
              <a:t>аутентификацию. Сервер</a:t>
            </a: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, на котором работают службы, доступ к которому требуется клиенту.</a:t>
            </a:r>
          </a:p>
          <a:p>
            <a:pPr>
              <a:spcAft>
                <a:spcPts val="1200"/>
              </a:spcAft>
              <a:buFont typeface="Wingdings" charset="2"/>
              <a:buChar char="Ø"/>
            </a:pP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Компьютер, которому доверяет клиент (В данном случае речь идет о контроллере домена, на котором выполняется служба KDC).</a:t>
            </a:r>
          </a:p>
          <a:p>
            <a:pPr>
              <a:spcAft>
                <a:spcPts val="1200"/>
              </a:spcAft>
              <a:buFont typeface="Wingdings" charset="2"/>
              <a:buChar char="Ø"/>
            </a:pPr>
            <a:r>
              <a:rPr lang="ru-RU" sz="3000" dirty="0">
                <a:latin typeface="Arial" charset="0"/>
                <a:ea typeface="Arial" charset="0"/>
                <a:cs typeface="Arial" charset="0"/>
              </a:rPr>
              <a:t>KDC представляет собой службу, работающую на физически защищенном сервере.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28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8" y="-164264"/>
            <a:ext cx="11898245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Аутентификация посредством протокола </a:t>
            </a:r>
            <a:r>
              <a:rPr lang="en-US" sz="4000" dirty="0" smtClean="0"/>
              <a:t>Kerberos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1600201"/>
            <a:ext cx="8540750" cy="4498975"/>
          </a:xfrm>
        </p:spPr>
        <p:txBody>
          <a:bodyPr/>
          <a:lstStyle/>
          <a:p>
            <a:pPr mar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05" y="1161299"/>
            <a:ext cx="6329289" cy="566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8" y="-164264"/>
            <a:ext cx="11996719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Аутентификация посредством протокола </a:t>
            </a:r>
            <a:r>
              <a:rPr lang="en-US" sz="4000" dirty="0" smtClean="0"/>
              <a:t>Kerberos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1600201"/>
            <a:ext cx="8540750" cy="4498975"/>
          </a:xfrm>
        </p:spPr>
        <p:txBody>
          <a:bodyPr/>
          <a:lstStyle/>
          <a:p>
            <a:pPr mar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7586" name="Picture 2" descr="http://itband.ru/wp-content/uploads/2010/12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449" y="1161299"/>
            <a:ext cx="7632158" cy="54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3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9" y="-164264"/>
            <a:ext cx="1192638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Аутентификация посредством протокола </a:t>
            </a:r>
            <a:r>
              <a:rPr lang="en-US" sz="4000" dirty="0" smtClean="0"/>
              <a:t>Kerberos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1600201"/>
            <a:ext cx="8540750" cy="4498975"/>
          </a:xfrm>
        </p:spPr>
        <p:txBody>
          <a:bodyPr/>
          <a:lstStyle/>
          <a:p>
            <a:pPr mar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8610" name="Picture 2" descr="http://itband.ru/wp-content/uploads/2010/12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01" y="1161299"/>
            <a:ext cx="7597996" cy="54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30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9" y="-164264"/>
            <a:ext cx="1192638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Аутентификация посредством протокола </a:t>
            </a:r>
            <a:r>
              <a:rPr lang="en-US" sz="4000" dirty="0" smtClean="0"/>
              <a:t>Kerberos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1600201"/>
            <a:ext cx="8540750" cy="4498975"/>
          </a:xfrm>
        </p:spPr>
        <p:txBody>
          <a:bodyPr/>
          <a:lstStyle/>
          <a:p>
            <a:pPr mar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9634" name="Picture 2" descr="http://itband.ru/wp-content/uploads/2010/12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75" y="1161299"/>
            <a:ext cx="8157799" cy="552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7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9" y="-164264"/>
            <a:ext cx="11954516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Аутентификация посредством протокола </a:t>
            </a:r>
            <a:r>
              <a:rPr lang="en-US" sz="4000" dirty="0" smtClean="0"/>
              <a:t>Kerberos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1600201"/>
            <a:ext cx="8540750" cy="4498975"/>
          </a:xfrm>
        </p:spPr>
        <p:txBody>
          <a:bodyPr/>
          <a:lstStyle/>
          <a:p>
            <a:pPr mar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0658" name="Picture 2" descr="http://itband.ru/wp-content/uploads/2010/12/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1" y="1600201"/>
            <a:ext cx="11077367" cy="38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3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8" y="-164264"/>
            <a:ext cx="11898245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Аутентификация посредством протокола </a:t>
            </a:r>
            <a:r>
              <a:rPr lang="en-US" sz="4000" dirty="0" smtClean="0"/>
              <a:t>Kerberos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1600201"/>
            <a:ext cx="8540750" cy="4498975"/>
          </a:xfrm>
        </p:spPr>
        <p:txBody>
          <a:bodyPr/>
          <a:lstStyle/>
          <a:p>
            <a:pPr mar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682" name="Picture 2" descr="http://itband.ru/wp-content/uploads/2010/12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92" y="1600200"/>
            <a:ext cx="10125165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4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455" y="-105878"/>
            <a:ext cx="854075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Аутентификация в системах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705" y="167016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ru-RU" sz="2400" b="1" dirty="0">
                <a:latin typeface="Arial" charset="0"/>
                <a:ea typeface="Arial" charset="0"/>
                <a:cs typeface="Arial" charset="0"/>
              </a:rPr>
              <a:t>Аутентификация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 - происходит от английского слова </a:t>
            </a:r>
            <a:r>
              <a:rPr lang="ru-RU" sz="2400" i="1" dirty="0" err="1">
                <a:latin typeface="Arial" charset="0"/>
                <a:ea typeface="Arial" charset="0"/>
                <a:cs typeface="Arial" charset="0"/>
              </a:rPr>
              <a:t>authentication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, которое можно перевести </a:t>
            </a:r>
            <a:r>
              <a:rPr lang="ru-RU" sz="2400" dirty="0" smtClean="0">
                <a:latin typeface="Arial" charset="0"/>
                <a:ea typeface="Arial" charset="0"/>
                <a:cs typeface="Arial" charset="0"/>
              </a:rPr>
              <a:t>как идентификация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 или проверка подлинности. 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Это полностью отражает суть процесса - проверка подлинности пользователя, т.е. 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мы должны удостовериться, что пользователь, пытающийся получить доступ к системе именно тот, за кого себя выдает</a:t>
            </a:r>
            <a:r>
              <a:rPr lang="ru-RU" sz="24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buFont typeface="Wingdings" charset="2"/>
              <a:buChar char="Ø"/>
            </a:pPr>
            <a:endParaRPr lang="ru-RU" sz="2400" dirty="0">
              <a:latin typeface="Arial" charset="0"/>
              <a:ea typeface="Arial" charset="0"/>
              <a:cs typeface="Arial" charset="0"/>
            </a:endParaRPr>
          </a:p>
          <a:p>
            <a:pPr algn="just">
              <a:buFont typeface="Wingdings" charset="2"/>
              <a:buChar char="Ø"/>
            </a:pPr>
            <a:r>
              <a:rPr lang="ru-RU" sz="2400" b="1" dirty="0" smtClean="0">
                <a:latin typeface="Arial" charset="0"/>
                <a:ea typeface="Arial" charset="0"/>
                <a:cs typeface="Arial" charset="0"/>
              </a:rPr>
              <a:t>Авторизация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 - перевод слова </a:t>
            </a:r>
            <a:r>
              <a:rPr lang="ru-RU" sz="2400" i="1" dirty="0" err="1">
                <a:latin typeface="Arial" charset="0"/>
                <a:ea typeface="Arial" charset="0"/>
                <a:cs typeface="Arial" charset="0"/>
              </a:rPr>
              <a:t>authorization</a:t>
            </a:r>
            <a:r>
              <a:rPr lang="ru-RU" sz="2400" dirty="0">
                <a:latin typeface="Arial" charset="0"/>
                <a:ea typeface="Arial" charset="0"/>
                <a:cs typeface="Arial" charset="0"/>
              </a:rPr>
              <a:t> означает разрешение, т.е. проверка прав доступа к какому-либо объекту. Процесс авторизации может быть применен только к аутентифицированному пользователю, так как перед тем, как проверять права доступа, мы должны выяснить личность объекта, которому мы собираемся предоставить какие-либо права.</a:t>
            </a: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54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RFC4120 — The Kerberos Network Authentication Service (V5)</a:t>
            </a:r>
          </a:p>
          <a:p>
            <a:pPr algn="just">
              <a:buFont typeface="Wingdings" charset="2"/>
              <a:buChar char="Ø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RFC4556 — Public Key Cryptography for Initial Authentication in Kerberos (PKINIT)</a:t>
            </a:r>
            <a:endParaRPr lang="ru-RU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6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004" y="-115504"/>
            <a:ext cx="12037995" cy="1143000"/>
          </a:xfrm>
        </p:spPr>
        <p:txBody>
          <a:bodyPr>
            <a:normAutofit/>
          </a:bodyPr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Протоколы аутентификации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 системах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Локальная аутентификация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LAN Manager (LM)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NT LAN Manager (NTLM)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NTLMv2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Kerberos</a:t>
            </a: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47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45" y="-112541"/>
            <a:ext cx="8540750" cy="1143000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Локальная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аутентификация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63" y="1200443"/>
            <a:ext cx="9572460" cy="3142958"/>
          </a:xfrm>
        </p:spPr>
      </p:pic>
      <p:sp>
        <p:nvSpPr>
          <p:cNvPr id="3" name="Прямоугольник 2"/>
          <p:cNvSpPr/>
          <p:nvPr/>
        </p:nvSpPr>
        <p:spPr>
          <a:xfrm>
            <a:off x="1474763" y="4962771"/>
            <a:ext cx="97395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ru-RU" sz="2200" dirty="0">
                <a:latin typeface="Arial" charset="0"/>
                <a:ea typeface="Arial" charset="0"/>
                <a:cs typeface="Arial" charset="0"/>
              </a:rPr>
              <a:t>Подсистема локальной безопасности (LSA</a:t>
            </a:r>
            <a:r>
              <a:rPr lang="ru-RU" sz="22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342900" indent="-342900">
              <a:buFont typeface="Wingdings" charset="2"/>
              <a:buChar char="Ø"/>
            </a:pPr>
            <a:endParaRPr lang="ru-RU" sz="2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ru-RU" sz="2200" dirty="0">
                <a:latin typeface="Arial" charset="0"/>
                <a:ea typeface="Arial" charset="0"/>
                <a:cs typeface="Arial" charset="0"/>
              </a:rPr>
              <a:t>Диспетчер учетных записей безопасности (SAM)</a:t>
            </a:r>
            <a:endParaRPr lang="ru-RU" sz="22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700" y="-262738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В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первые был представлен в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Windows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3.11 для рабочих групп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buFont typeface="Wingdings" charset="2"/>
              <a:buChar char="Ø"/>
            </a:pPr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just"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Пароль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регистронезависимый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и приводится к верхнему регистру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buFont typeface="Wingdings" charset="2"/>
              <a:buChar char="Ø"/>
            </a:pPr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just"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Длина пароля - 14 символов, более короткие пароли дополняются при создании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хэша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нулями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buFont typeface="Wingdings" charset="2"/>
              <a:buChar char="Ø"/>
            </a:pPr>
            <a:endParaRPr lang="ru-RU" dirty="0">
              <a:latin typeface="Arial" charset="0"/>
              <a:ea typeface="Arial" charset="0"/>
              <a:cs typeface="Arial" charset="0"/>
            </a:endParaRPr>
          </a:p>
          <a:p>
            <a:pPr algn="just"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Пароль делится пополам и для каждой части создается свой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хэш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по алгоритму DES.</a:t>
            </a:r>
          </a:p>
          <a:p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2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710" y="-110187"/>
            <a:ext cx="854075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NT LAN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54955" y="1515795"/>
            <a:ext cx="10849365" cy="4983479"/>
          </a:xfrm>
        </p:spPr>
        <p:txBody>
          <a:bodyPr>
            <a:normAutofit/>
          </a:bodyPr>
          <a:lstStyle/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ротокол аутентификации появился в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Windows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NT.</a:t>
            </a: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До появления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Kerberos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в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Windows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2000 был единственным протоколом аутентификации в домене NT.</a:t>
            </a: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ароль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регистрозависимый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и может содержать не только ACSII символы и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Unicode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NT-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хэш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формируется на основе пароля длиной до 128 символов по алгоритму MD4.</a:t>
            </a:r>
            <a:endParaRPr lang="ru-RU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575" y="-84531"/>
            <a:ext cx="854075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NT LAN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0" y="1293635"/>
            <a:ext cx="11046290" cy="49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575" y="-138322"/>
            <a:ext cx="854075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NT LAN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004678"/>
            <a:ext cx="7379962" cy="5694871"/>
          </a:xfrm>
        </p:spPr>
      </p:pic>
    </p:spTree>
    <p:extLst>
      <p:ext uri="{BB962C8B-B14F-4D97-AF65-F5344CB8AC3E}">
        <p14:creationId xmlns:p14="http://schemas.microsoft.com/office/powerpoint/2010/main" val="207986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440" y="-112541"/>
            <a:ext cx="854075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NT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LAN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Manager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36097" y="1600201"/>
            <a:ext cx="11310425" cy="4498975"/>
          </a:xfrm>
        </p:spPr>
        <p:txBody>
          <a:bodyPr>
            <a:normAutofit/>
          </a:bodyPr>
          <a:lstStyle/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Протокол аутентификации появился в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Windows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2000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Доработан в плане улучшений криптографической стойкости </a:t>
            </a:r>
            <a:r>
              <a:rPr lang="ru-RU" dirty="0" smtClean="0">
                <a:latin typeface="Arial" charset="0"/>
                <a:ea typeface="Arial" charset="0"/>
                <a:cs typeface="Arial" charset="0"/>
              </a:rPr>
              <a:t>и противодействия 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распространенным типам атак</a:t>
            </a: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Начиная с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Windows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7 / </a:t>
            </a:r>
            <a:r>
              <a:rPr lang="ru-RU" dirty="0" err="1">
                <a:latin typeface="Arial" charset="0"/>
                <a:ea typeface="Arial" charset="0"/>
                <a:cs typeface="Arial" charset="0"/>
              </a:rPr>
              <a:t>Server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 2008 R2 использование протоколов NTLM и LM по умолчанию выключено.</a:t>
            </a:r>
          </a:p>
          <a:p>
            <a:pPr algn="just">
              <a:spcAft>
                <a:spcPts val="2400"/>
              </a:spcAft>
              <a:buFont typeface="Wingdings" charset="2"/>
              <a:buChar char="Ø"/>
            </a:pPr>
            <a:r>
              <a:rPr lang="ru-RU" dirty="0">
                <a:latin typeface="Arial" charset="0"/>
                <a:ea typeface="Arial" charset="0"/>
                <a:cs typeface="Arial" charset="0"/>
              </a:rPr>
              <a:t>Алгоритм хеширования заменен на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MD5.</a:t>
            </a:r>
            <a:endParaRPr lang="ru-RU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Frutiger LT Std 55 Roman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12660</TotalTime>
  <Words>442</Words>
  <Application>Microsoft Macintosh PowerPoint</Application>
  <PresentationFormat>Широкоэкранный</PresentationFormat>
  <Paragraphs>63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Calibri</vt:lpstr>
      <vt:lpstr>Frutiger LT Std 55 Roman</vt:lpstr>
      <vt:lpstr>Wingdings</vt:lpstr>
      <vt:lpstr>Arial</vt:lpstr>
      <vt:lpstr>Тема Office</vt:lpstr>
      <vt:lpstr>Презентация PowerPoint</vt:lpstr>
      <vt:lpstr>Аутентификация в системах Windows</vt:lpstr>
      <vt:lpstr>Протоколы аутентификации в системах Windows</vt:lpstr>
      <vt:lpstr>Локальная аутентификация</vt:lpstr>
      <vt:lpstr>LAN Manager</vt:lpstr>
      <vt:lpstr>NT LAN Manager</vt:lpstr>
      <vt:lpstr>NT LAN Manager</vt:lpstr>
      <vt:lpstr>NT LAN Manager</vt:lpstr>
      <vt:lpstr>NT LAN Manager version 2</vt:lpstr>
      <vt:lpstr>NT LAN Manager version 2</vt:lpstr>
      <vt:lpstr>Протокол Kerberos</vt:lpstr>
      <vt:lpstr>Протокол Kerberos</vt:lpstr>
      <vt:lpstr>Аутентификация посредством протокола Kerberos</vt:lpstr>
      <vt:lpstr>Аутентификация посредством протокола Kerberos</vt:lpstr>
      <vt:lpstr>Аутентификация посредством протокола Kerberos</vt:lpstr>
      <vt:lpstr>Аутентификация посредством протокола Kerberos</vt:lpstr>
      <vt:lpstr>Аутентификация посредством протокола Kerberos</vt:lpstr>
      <vt:lpstr>Аутентификация посредством протокола Kerberos</vt:lpstr>
      <vt:lpstr>Аутентификация посредством протокола Kerberos</vt:lpstr>
      <vt:lpstr>Стандарты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CloudCenter</dc:title>
  <dc:creator>DK</dc:creator>
  <cp:lastModifiedBy>пользователь Microsoft Office</cp:lastModifiedBy>
  <cp:revision>394</cp:revision>
  <dcterms:created xsi:type="dcterms:W3CDTF">2015-10-14T14:29:58Z</dcterms:created>
  <dcterms:modified xsi:type="dcterms:W3CDTF">2018-11-23T12:00:58Z</dcterms:modified>
</cp:coreProperties>
</file>