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2" r:id="rId2"/>
    <p:sldId id="268" r:id="rId3"/>
    <p:sldId id="285" r:id="rId4"/>
    <p:sldId id="286" r:id="rId5"/>
    <p:sldId id="264" r:id="rId6"/>
    <p:sldId id="287" r:id="rId7"/>
    <p:sldId id="265" r:id="rId8"/>
    <p:sldId id="288" r:id="rId9"/>
    <p:sldId id="289" r:id="rId10"/>
    <p:sldId id="290" r:id="rId11"/>
    <p:sldId id="291" r:id="rId12"/>
    <p:sldId id="292" r:id="rId13"/>
    <p:sldId id="318" r:id="rId14"/>
    <p:sldId id="293" r:id="rId15"/>
    <p:sldId id="294" r:id="rId16"/>
    <p:sldId id="295" r:id="rId17"/>
    <p:sldId id="306" r:id="rId18"/>
    <p:sldId id="307" r:id="rId19"/>
    <p:sldId id="308" r:id="rId20"/>
    <p:sldId id="309" r:id="rId21"/>
    <p:sldId id="310" r:id="rId22"/>
    <p:sldId id="311" r:id="rId23"/>
    <p:sldId id="298" r:id="rId24"/>
    <p:sldId id="299" r:id="rId25"/>
    <p:sldId id="30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Поленина" initials="ЕП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C23"/>
    <a:srgbClr val="749964"/>
    <a:srgbClr val="C45754"/>
    <a:srgbClr val="E37979"/>
    <a:srgbClr val="CC3D39"/>
    <a:srgbClr val="B4B4B4"/>
    <a:srgbClr val="B9CDE5"/>
    <a:srgbClr val="DAE3F3"/>
    <a:srgbClr val="98EE1A"/>
    <a:srgbClr val="A5C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3886" autoAdjust="0"/>
  </p:normalViewPr>
  <p:slideViewPr>
    <p:cSldViewPr snapToGrid="0">
      <p:cViewPr varScale="1">
        <p:scale>
          <a:sx n="62" d="100"/>
          <a:sy n="62" d="100"/>
        </p:scale>
        <p:origin x="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C8A93-4547-411B-AB52-BA9740D76936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3AA2A80-68EE-4438-BE75-9C729AFA7890}">
      <dgm:prSet phldrT="[Текст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Advanced Threat Protection (ATP)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A61217-761B-498A-8D6B-A3193DB2D600}" type="parTrans" cxnId="{E9BBE0E7-7F7F-4ED0-9082-E7F48C65E4AD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4195F8-EBCF-46D3-BFA3-4CD2D7C4DCA5}" type="sibTrans" cxnId="{E9BBE0E7-7F7F-4ED0-9082-E7F48C65E4AD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0DFD7-20EE-4790-B0A6-A574FE7D21D2}">
      <dgm:prSet phldrT="[Текст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Intrusion Detection/Prevention (IDS/IPS)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C2C3DE-837D-4C39-AF6B-B818F6CC3B5A}" type="parTrans" cxnId="{A1BD8AF3-0236-4EE7-937B-354B97F3E88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72219-6C2F-420A-9B42-CFB8CC356B75}" type="sibTrans" cxnId="{A1BD8AF3-0236-4EE7-937B-354B97F3E882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5DED3-D38E-46BF-B93A-52C4C054BDE9}">
      <dgm:prSet phldrT="[Текст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Web-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безопасность</a:t>
          </a:r>
        </a:p>
      </dgm:t>
    </dgm:pt>
    <dgm:pt modelId="{1413528B-B340-4D7A-B06C-704F7441ED22}" type="parTrans" cxnId="{07504820-4E16-4908-886D-9FB37CBB919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0CF074-6B78-45D0-943E-22763DE339EC}" type="sibTrans" cxnId="{07504820-4E16-4908-886D-9FB37CBB919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AE31A7-BA0C-485E-9AB2-EF8A8BE76C64}">
      <dgm:prSet phldrT="[Текст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mail-</a:t>
          </a:r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безопасность</a:t>
          </a:r>
        </a:p>
      </dgm:t>
    </dgm:pt>
    <dgm:pt modelId="{9DF4C374-50A2-47F5-B171-5B25734C3665}" type="parTrans" cxnId="{68ED6DBB-ECE1-4147-8868-830618C9A85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AE4226-FEA6-4316-9822-9744BC423EA8}" type="sibTrans" cxnId="{68ED6DBB-ECE1-4147-8868-830618C9A85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E1446-FC9D-4CA0-8731-BB46422E4868}">
      <dgm:prSet phldrT="[Текст]" custT="1"/>
      <dgm:spPr/>
      <dgm:t>
        <a:bodyPr/>
        <a:lstStyle/>
        <a:p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Data Loss Prevention (DLP)</a:t>
          </a:r>
          <a:endParaRPr lang="ru-RU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1C1283-87A0-44E2-BFBE-84529D3142CA}" type="parTrans" cxnId="{35064029-D1C4-43D0-9909-A5DD9ED7C99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D6F6A1-5F8B-4174-88E6-222E4B0E12AB}" type="sibTrans" cxnId="{35064029-D1C4-43D0-9909-A5DD9ED7C99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96AC73-B18C-46C5-9317-9E0B1EF4CFEC}">
      <dgm:prSet phldrT="[Текст]" custT="1"/>
      <dgm:spPr/>
      <dgm:t>
        <a:bodyPr/>
        <a:lstStyle/>
        <a:p>
          <a:r>
            <a:rPr lang="ru-RU" sz="1200" dirty="0">
              <a:latin typeface="Arial" panose="020B0604020202020204" pitchFamily="34" charset="0"/>
              <a:cs typeface="Arial" panose="020B0604020202020204" pitchFamily="34" charset="0"/>
            </a:rPr>
            <a:t>Сетевые брандмауэры</a:t>
          </a:r>
        </a:p>
      </dgm:t>
    </dgm:pt>
    <dgm:pt modelId="{493E7CA6-BD53-491D-A034-3117BCB3C1CD}" type="parTrans" cxnId="{C3919A2F-C519-42B2-B104-4AF518EDFFC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4AA0A7-4051-4FB8-A632-75B1878B28F9}" type="sibTrans" cxnId="{C3919A2F-C519-42B2-B104-4AF518EDFFC5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3D240-C677-4370-A8FE-243BA4F68E12}">
      <dgm:prSet phldrT="[Текст]" custT="1"/>
      <dgm:spPr/>
      <dgm:t>
        <a:bodyPr/>
        <a:lstStyle/>
        <a:p>
          <a:r>
            <a:rPr lang="en-US" sz="900" dirty="0">
              <a:latin typeface="Arial" panose="020B0604020202020204" pitchFamily="34" charset="0"/>
              <a:cs typeface="Arial" panose="020B0604020202020204" pitchFamily="34" charset="0"/>
            </a:rPr>
            <a:t>Security Event Monitoring (SEIM)</a:t>
          </a:r>
          <a:endParaRPr lang="ru-RU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37032C-B352-4753-A3B9-AEB2E2C92B08}" type="parTrans" cxnId="{483A7DB4-F226-4C0F-9642-215721CB6BB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CCCA5-95FB-44D2-BCA3-1C6DD9D1E0CA}" type="sibTrans" cxnId="{483A7DB4-F226-4C0F-9642-215721CB6BBB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29CAB-FFA8-4D52-98BA-759DC0129989}" type="pres">
      <dgm:prSet presAssocID="{B4DC8A93-4547-411B-AB52-BA9740D7693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3A46F6-F028-43B8-B382-D6446F6A34E2}" type="pres">
      <dgm:prSet presAssocID="{B4DC8A93-4547-411B-AB52-BA9740D76936}" presName="comp1" presStyleCnt="0"/>
      <dgm:spPr/>
    </dgm:pt>
    <dgm:pt modelId="{D0AD0545-EF94-4EC6-A8F6-EADA8038E8BA}" type="pres">
      <dgm:prSet presAssocID="{B4DC8A93-4547-411B-AB52-BA9740D76936}" presName="circle1" presStyleLbl="node1" presStyleIdx="0" presStyleCnt="7"/>
      <dgm:spPr/>
      <dgm:t>
        <a:bodyPr/>
        <a:lstStyle/>
        <a:p>
          <a:endParaRPr lang="ru-RU"/>
        </a:p>
      </dgm:t>
    </dgm:pt>
    <dgm:pt modelId="{A06E2861-8E48-450C-8BC7-ED3DCFCBF22F}" type="pres">
      <dgm:prSet presAssocID="{B4DC8A93-4547-411B-AB52-BA9740D76936}" presName="c1text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87FEEA-3D99-4ECF-AD91-3E9B6C6199D4}" type="pres">
      <dgm:prSet presAssocID="{B4DC8A93-4547-411B-AB52-BA9740D76936}" presName="comp2" presStyleCnt="0"/>
      <dgm:spPr/>
    </dgm:pt>
    <dgm:pt modelId="{6926EAAE-9DAF-4DF7-BB24-E38F23B6A0C5}" type="pres">
      <dgm:prSet presAssocID="{B4DC8A93-4547-411B-AB52-BA9740D76936}" presName="circle2" presStyleLbl="node1" presStyleIdx="1" presStyleCnt="7"/>
      <dgm:spPr/>
      <dgm:t>
        <a:bodyPr/>
        <a:lstStyle/>
        <a:p>
          <a:endParaRPr lang="ru-RU"/>
        </a:p>
      </dgm:t>
    </dgm:pt>
    <dgm:pt modelId="{88F3D5DD-9897-4952-BB7F-E95A9BBD2118}" type="pres">
      <dgm:prSet presAssocID="{B4DC8A93-4547-411B-AB52-BA9740D76936}" presName="c2text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7CA5D3-89F9-4A05-9676-6E1E1782B79D}" type="pres">
      <dgm:prSet presAssocID="{B4DC8A93-4547-411B-AB52-BA9740D76936}" presName="comp3" presStyleCnt="0"/>
      <dgm:spPr/>
    </dgm:pt>
    <dgm:pt modelId="{D1B94F9C-48F5-43D9-B008-31D53DF044EF}" type="pres">
      <dgm:prSet presAssocID="{B4DC8A93-4547-411B-AB52-BA9740D76936}" presName="circle3" presStyleLbl="node1" presStyleIdx="2" presStyleCnt="7"/>
      <dgm:spPr/>
      <dgm:t>
        <a:bodyPr/>
        <a:lstStyle/>
        <a:p>
          <a:endParaRPr lang="ru-RU"/>
        </a:p>
      </dgm:t>
    </dgm:pt>
    <dgm:pt modelId="{758BFE17-12B5-4165-A3B2-D1596D67E81B}" type="pres">
      <dgm:prSet presAssocID="{B4DC8A93-4547-411B-AB52-BA9740D76936}" presName="c3text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5644F8-B3E1-47C6-9AEC-A438F442AEF0}" type="pres">
      <dgm:prSet presAssocID="{B4DC8A93-4547-411B-AB52-BA9740D76936}" presName="comp4" presStyleCnt="0"/>
      <dgm:spPr/>
    </dgm:pt>
    <dgm:pt modelId="{B36EA432-1D6A-4CEB-9D3F-3A23CE306D4C}" type="pres">
      <dgm:prSet presAssocID="{B4DC8A93-4547-411B-AB52-BA9740D76936}" presName="circle4" presStyleLbl="node1" presStyleIdx="3" presStyleCnt="7"/>
      <dgm:spPr/>
      <dgm:t>
        <a:bodyPr/>
        <a:lstStyle/>
        <a:p>
          <a:endParaRPr lang="ru-RU"/>
        </a:p>
      </dgm:t>
    </dgm:pt>
    <dgm:pt modelId="{ECB06FD2-7674-4EFA-9AC5-02A35998FA4E}" type="pres">
      <dgm:prSet presAssocID="{B4DC8A93-4547-411B-AB52-BA9740D76936}" presName="c4text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0BB22F-5184-41C5-B9F1-F853A71CA877}" type="pres">
      <dgm:prSet presAssocID="{B4DC8A93-4547-411B-AB52-BA9740D76936}" presName="comp5" presStyleCnt="0"/>
      <dgm:spPr/>
    </dgm:pt>
    <dgm:pt modelId="{70AC9746-6B5F-4A37-9A0A-D791F28333D4}" type="pres">
      <dgm:prSet presAssocID="{B4DC8A93-4547-411B-AB52-BA9740D76936}" presName="circle5" presStyleLbl="node1" presStyleIdx="4" presStyleCnt="7"/>
      <dgm:spPr/>
      <dgm:t>
        <a:bodyPr/>
        <a:lstStyle/>
        <a:p>
          <a:endParaRPr lang="ru-RU"/>
        </a:p>
      </dgm:t>
    </dgm:pt>
    <dgm:pt modelId="{E850DEFE-1C22-4039-A2EB-081A52C6E47D}" type="pres">
      <dgm:prSet presAssocID="{B4DC8A93-4547-411B-AB52-BA9740D76936}" presName="c5text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657E41-9541-4271-8D27-60B64A45325C}" type="pres">
      <dgm:prSet presAssocID="{B4DC8A93-4547-411B-AB52-BA9740D76936}" presName="comp6" presStyleCnt="0"/>
      <dgm:spPr/>
    </dgm:pt>
    <dgm:pt modelId="{1A0C3E6B-D126-48E1-8760-AED00FF24972}" type="pres">
      <dgm:prSet presAssocID="{B4DC8A93-4547-411B-AB52-BA9740D76936}" presName="circle6" presStyleLbl="node1" presStyleIdx="5" presStyleCnt="7" custScaleX="123799" custScaleY="104826"/>
      <dgm:spPr/>
      <dgm:t>
        <a:bodyPr/>
        <a:lstStyle/>
        <a:p>
          <a:endParaRPr lang="ru-RU"/>
        </a:p>
      </dgm:t>
    </dgm:pt>
    <dgm:pt modelId="{A546E4EF-4062-4C56-9C05-340CDE2CDCA4}" type="pres">
      <dgm:prSet presAssocID="{B4DC8A93-4547-411B-AB52-BA9740D76936}" presName="c6text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610149-54CA-4A9A-B73A-6C808E79C230}" type="pres">
      <dgm:prSet presAssocID="{B4DC8A93-4547-411B-AB52-BA9740D76936}" presName="comp7" presStyleCnt="0"/>
      <dgm:spPr/>
    </dgm:pt>
    <dgm:pt modelId="{40F20199-1982-403B-B40A-77AC726C0ED6}" type="pres">
      <dgm:prSet presAssocID="{B4DC8A93-4547-411B-AB52-BA9740D76936}" presName="circle7" presStyleLbl="node1" presStyleIdx="6" presStyleCnt="7" custScaleX="124157"/>
      <dgm:spPr/>
      <dgm:t>
        <a:bodyPr/>
        <a:lstStyle/>
        <a:p>
          <a:endParaRPr lang="ru-RU"/>
        </a:p>
      </dgm:t>
    </dgm:pt>
    <dgm:pt modelId="{9E5F027F-716E-46E5-A90B-6FF87DC38B73}" type="pres">
      <dgm:prSet presAssocID="{B4DC8A93-4547-411B-AB52-BA9740D76936}" presName="c7text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31C8B4-F2A6-4957-9569-EA3DE29782D7}" type="presOf" srcId="{7D96AC73-B18C-46C5-9317-9E0B1EF4CFEC}" destId="{1A0C3E6B-D126-48E1-8760-AED00FF24972}" srcOrd="0" destOrd="0" presId="urn:microsoft.com/office/officeart/2005/8/layout/venn2"/>
    <dgm:cxn modelId="{E9BBE0E7-7F7F-4ED0-9082-E7F48C65E4AD}" srcId="{B4DC8A93-4547-411B-AB52-BA9740D76936}" destId="{B3AA2A80-68EE-4438-BE75-9C729AFA7890}" srcOrd="0" destOrd="0" parTransId="{13A61217-761B-498A-8D6B-A3193DB2D600}" sibTransId="{4C4195F8-EBCF-46D3-BFA3-4CD2D7C4DCA5}"/>
    <dgm:cxn modelId="{4C82B4C1-BB0F-4875-9CD4-2E6BCBF510C6}" type="presOf" srcId="{41C0DFD7-20EE-4790-B0A6-A574FE7D21D2}" destId="{6926EAAE-9DAF-4DF7-BB24-E38F23B6A0C5}" srcOrd="0" destOrd="0" presId="urn:microsoft.com/office/officeart/2005/8/layout/venn2"/>
    <dgm:cxn modelId="{C3919A2F-C519-42B2-B104-4AF518EDFFC5}" srcId="{B4DC8A93-4547-411B-AB52-BA9740D76936}" destId="{7D96AC73-B18C-46C5-9317-9E0B1EF4CFEC}" srcOrd="5" destOrd="0" parTransId="{493E7CA6-BD53-491D-A034-3117BCB3C1CD}" sibTransId="{E44AA0A7-4051-4FB8-A632-75B1878B28F9}"/>
    <dgm:cxn modelId="{FE2C400E-2E38-47E0-A15E-7BE35CAE76A4}" type="presOf" srcId="{B1C3D240-C677-4370-A8FE-243BA4F68E12}" destId="{40F20199-1982-403B-B40A-77AC726C0ED6}" srcOrd="0" destOrd="0" presId="urn:microsoft.com/office/officeart/2005/8/layout/venn2"/>
    <dgm:cxn modelId="{E4DB2731-B88D-4C47-9D37-A188C1CC30D7}" type="presOf" srcId="{B3AA2A80-68EE-4438-BE75-9C729AFA7890}" destId="{A06E2861-8E48-450C-8BC7-ED3DCFCBF22F}" srcOrd="1" destOrd="0" presId="urn:microsoft.com/office/officeart/2005/8/layout/venn2"/>
    <dgm:cxn modelId="{BE0D52E1-1E11-4188-B18B-1D53F656CF0D}" type="presOf" srcId="{B135DED3-D38E-46BF-B93A-52C4C054BDE9}" destId="{D1B94F9C-48F5-43D9-B008-31D53DF044EF}" srcOrd="0" destOrd="0" presId="urn:microsoft.com/office/officeart/2005/8/layout/venn2"/>
    <dgm:cxn modelId="{666E776F-E098-407D-9583-5208E62CF92E}" type="presOf" srcId="{3F2E1446-FC9D-4CA0-8731-BB46422E4868}" destId="{E850DEFE-1C22-4039-A2EB-081A52C6E47D}" srcOrd="1" destOrd="0" presId="urn:microsoft.com/office/officeart/2005/8/layout/venn2"/>
    <dgm:cxn modelId="{FB9543B8-CDF7-4875-BFB7-38D2A6067ECC}" type="presOf" srcId="{7FAE31A7-BA0C-485E-9AB2-EF8A8BE76C64}" destId="{ECB06FD2-7674-4EFA-9AC5-02A35998FA4E}" srcOrd="1" destOrd="0" presId="urn:microsoft.com/office/officeart/2005/8/layout/venn2"/>
    <dgm:cxn modelId="{483A7DB4-F226-4C0F-9642-215721CB6BBB}" srcId="{B4DC8A93-4547-411B-AB52-BA9740D76936}" destId="{B1C3D240-C677-4370-A8FE-243BA4F68E12}" srcOrd="6" destOrd="0" parTransId="{CE37032C-B352-4753-A3B9-AEB2E2C92B08}" sibTransId="{F36CCCA5-95FB-44D2-BCA3-1C6DD9D1E0CA}"/>
    <dgm:cxn modelId="{AB327CBC-991C-4DB2-9F17-4FC90AE45E06}" type="presOf" srcId="{B1C3D240-C677-4370-A8FE-243BA4F68E12}" destId="{9E5F027F-716E-46E5-A90B-6FF87DC38B73}" srcOrd="1" destOrd="0" presId="urn:microsoft.com/office/officeart/2005/8/layout/venn2"/>
    <dgm:cxn modelId="{07504820-4E16-4908-886D-9FB37CBB9195}" srcId="{B4DC8A93-4547-411B-AB52-BA9740D76936}" destId="{B135DED3-D38E-46BF-B93A-52C4C054BDE9}" srcOrd="2" destOrd="0" parTransId="{1413528B-B340-4D7A-B06C-704F7441ED22}" sibTransId="{C90CF074-6B78-45D0-943E-22763DE339EC}"/>
    <dgm:cxn modelId="{57284A96-335E-44BC-A1DC-588DB4C4F173}" type="presOf" srcId="{B135DED3-D38E-46BF-B93A-52C4C054BDE9}" destId="{758BFE17-12B5-4165-A3B2-D1596D67E81B}" srcOrd="1" destOrd="0" presId="urn:microsoft.com/office/officeart/2005/8/layout/venn2"/>
    <dgm:cxn modelId="{EE8CBAC2-5436-445B-AB61-A0C34A95302C}" type="presOf" srcId="{7D96AC73-B18C-46C5-9317-9E0B1EF4CFEC}" destId="{A546E4EF-4062-4C56-9C05-340CDE2CDCA4}" srcOrd="1" destOrd="0" presId="urn:microsoft.com/office/officeart/2005/8/layout/venn2"/>
    <dgm:cxn modelId="{A5552B93-5747-4C36-AF13-A2AB46E487FE}" type="presOf" srcId="{B4DC8A93-4547-411B-AB52-BA9740D76936}" destId="{7C129CAB-FFA8-4D52-98BA-759DC0129989}" srcOrd="0" destOrd="0" presId="urn:microsoft.com/office/officeart/2005/8/layout/venn2"/>
    <dgm:cxn modelId="{35064029-D1C4-43D0-9909-A5DD9ED7C99E}" srcId="{B4DC8A93-4547-411B-AB52-BA9740D76936}" destId="{3F2E1446-FC9D-4CA0-8731-BB46422E4868}" srcOrd="4" destOrd="0" parTransId="{F31C1283-87A0-44E2-BFBE-84529D3142CA}" sibTransId="{0ED6F6A1-5F8B-4174-88E6-222E4B0E12AB}"/>
    <dgm:cxn modelId="{9E6A3D59-0137-4F84-B043-0B828AE134A4}" type="presOf" srcId="{3F2E1446-FC9D-4CA0-8731-BB46422E4868}" destId="{70AC9746-6B5F-4A37-9A0A-D791F28333D4}" srcOrd="0" destOrd="0" presId="urn:microsoft.com/office/officeart/2005/8/layout/venn2"/>
    <dgm:cxn modelId="{9DE5775D-FB27-465F-BFCA-0669F31C2945}" type="presOf" srcId="{B3AA2A80-68EE-4438-BE75-9C729AFA7890}" destId="{D0AD0545-EF94-4EC6-A8F6-EADA8038E8BA}" srcOrd="0" destOrd="0" presId="urn:microsoft.com/office/officeart/2005/8/layout/venn2"/>
    <dgm:cxn modelId="{3FDF97FA-8856-4B35-894F-B9B2622C0FB5}" type="presOf" srcId="{7FAE31A7-BA0C-485E-9AB2-EF8A8BE76C64}" destId="{B36EA432-1D6A-4CEB-9D3F-3A23CE306D4C}" srcOrd="0" destOrd="0" presId="urn:microsoft.com/office/officeart/2005/8/layout/venn2"/>
    <dgm:cxn modelId="{A1BD8AF3-0236-4EE7-937B-354B97F3E882}" srcId="{B4DC8A93-4547-411B-AB52-BA9740D76936}" destId="{41C0DFD7-20EE-4790-B0A6-A574FE7D21D2}" srcOrd="1" destOrd="0" parTransId="{E8C2C3DE-837D-4C39-AF6B-B818F6CC3B5A}" sibTransId="{58272219-6C2F-420A-9B42-CFB8CC356B75}"/>
    <dgm:cxn modelId="{688D2222-7E16-4E6D-9B9E-57D5FB579069}" type="presOf" srcId="{41C0DFD7-20EE-4790-B0A6-A574FE7D21D2}" destId="{88F3D5DD-9897-4952-BB7F-E95A9BBD2118}" srcOrd="1" destOrd="0" presId="urn:microsoft.com/office/officeart/2005/8/layout/venn2"/>
    <dgm:cxn modelId="{68ED6DBB-ECE1-4147-8868-830618C9A85E}" srcId="{B4DC8A93-4547-411B-AB52-BA9740D76936}" destId="{7FAE31A7-BA0C-485E-9AB2-EF8A8BE76C64}" srcOrd="3" destOrd="0" parTransId="{9DF4C374-50A2-47F5-B171-5B25734C3665}" sibTransId="{ADAE4226-FEA6-4316-9822-9744BC423EA8}"/>
    <dgm:cxn modelId="{03FB210F-D52A-44F5-B2A8-F73801D3516F}" type="presParOf" srcId="{7C129CAB-FFA8-4D52-98BA-759DC0129989}" destId="{DF3A46F6-F028-43B8-B382-D6446F6A34E2}" srcOrd="0" destOrd="0" presId="urn:microsoft.com/office/officeart/2005/8/layout/venn2"/>
    <dgm:cxn modelId="{CCEDB76A-C797-43D3-BA87-1ECB03E997D5}" type="presParOf" srcId="{DF3A46F6-F028-43B8-B382-D6446F6A34E2}" destId="{D0AD0545-EF94-4EC6-A8F6-EADA8038E8BA}" srcOrd="0" destOrd="0" presId="urn:microsoft.com/office/officeart/2005/8/layout/venn2"/>
    <dgm:cxn modelId="{1AD794E6-6573-4C2A-A6A9-F31BDC8C27B2}" type="presParOf" srcId="{DF3A46F6-F028-43B8-B382-D6446F6A34E2}" destId="{A06E2861-8E48-450C-8BC7-ED3DCFCBF22F}" srcOrd="1" destOrd="0" presId="urn:microsoft.com/office/officeart/2005/8/layout/venn2"/>
    <dgm:cxn modelId="{B9EB6B97-76E6-4785-ADCA-998B0CEBABBF}" type="presParOf" srcId="{7C129CAB-FFA8-4D52-98BA-759DC0129989}" destId="{1087FEEA-3D99-4ECF-AD91-3E9B6C6199D4}" srcOrd="1" destOrd="0" presId="urn:microsoft.com/office/officeart/2005/8/layout/venn2"/>
    <dgm:cxn modelId="{1A258FE9-9DE6-4FE6-B50E-5C172820FD49}" type="presParOf" srcId="{1087FEEA-3D99-4ECF-AD91-3E9B6C6199D4}" destId="{6926EAAE-9DAF-4DF7-BB24-E38F23B6A0C5}" srcOrd="0" destOrd="0" presId="urn:microsoft.com/office/officeart/2005/8/layout/venn2"/>
    <dgm:cxn modelId="{258372FB-9944-40B9-B543-6AF7857BB03A}" type="presParOf" srcId="{1087FEEA-3D99-4ECF-AD91-3E9B6C6199D4}" destId="{88F3D5DD-9897-4952-BB7F-E95A9BBD2118}" srcOrd="1" destOrd="0" presId="urn:microsoft.com/office/officeart/2005/8/layout/venn2"/>
    <dgm:cxn modelId="{3DD049BF-AA0F-4FA3-94CB-B81343F28C95}" type="presParOf" srcId="{7C129CAB-FFA8-4D52-98BA-759DC0129989}" destId="{1E7CA5D3-89F9-4A05-9676-6E1E1782B79D}" srcOrd="2" destOrd="0" presId="urn:microsoft.com/office/officeart/2005/8/layout/venn2"/>
    <dgm:cxn modelId="{F2E2E7EA-F8CD-46CD-AD22-45A74A2E9786}" type="presParOf" srcId="{1E7CA5D3-89F9-4A05-9676-6E1E1782B79D}" destId="{D1B94F9C-48F5-43D9-B008-31D53DF044EF}" srcOrd="0" destOrd="0" presId="urn:microsoft.com/office/officeart/2005/8/layout/venn2"/>
    <dgm:cxn modelId="{95103D65-D133-4EFC-A1B7-8FEAFEBAFB80}" type="presParOf" srcId="{1E7CA5D3-89F9-4A05-9676-6E1E1782B79D}" destId="{758BFE17-12B5-4165-A3B2-D1596D67E81B}" srcOrd="1" destOrd="0" presId="urn:microsoft.com/office/officeart/2005/8/layout/venn2"/>
    <dgm:cxn modelId="{C085F9BF-F997-49B4-A96E-349E33A1D08D}" type="presParOf" srcId="{7C129CAB-FFA8-4D52-98BA-759DC0129989}" destId="{8F5644F8-B3E1-47C6-9AEC-A438F442AEF0}" srcOrd="3" destOrd="0" presId="urn:microsoft.com/office/officeart/2005/8/layout/venn2"/>
    <dgm:cxn modelId="{A3A68261-1277-423A-8A7B-E10973A2574F}" type="presParOf" srcId="{8F5644F8-B3E1-47C6-9AEC-A438F442AEF0}" destId="{B36EA432-1D6A-4CEB-9D3F-3A23CE306D4C}" srcOrd="0" destOrd="0" presId="urn:microsoft.com/office/officeart/2005/8/layout/venn2"/>
    <dgm:cxn modelId="{753EF8D8-48B8-4158-9FD2-6368750C2DDF}" type="presParOf" srcId="{8F5644F8-B3E1-47C6-9AEC-A438F442AEF0}" destId="{ECB06FD2-7674-4EFA-9AC5-02A35998FA4E}" srcOrd="1" destOrd="0" presId="urn:microsoft.com/office/officeart/2005/8/layout/venn2"/>
    <dgm:cxn modelId="{89E13A93-813B-4D80-A8AD-49F279870A10}" type="presParOf" srcId="{7C129CAB-FFA8-4D52-98BA-759DC0129989}" destId="{EC0BB22F-5184-41C5-B9F1-F853A71CA877}" srcOrd="4" destOrd="0" presId="urn:microsoft.com/office/officeart/2005/8/layout/venn2"/>
    <dgm:cxn modelId="{551F35F9-BABD-462E-953F-DC15A0803F7F}" type="presParOf" srcId="{EC0BB22F-5184-41C5-B9F1-F853A71CA877}" destId="{70AC9746-6B5F-4A37-9A0A-D791F28333D4}" srcOrd="0" destOrd="0" presId="urn:microsoft.com/office/officeart/2005/8/layout/venn2"/>
    <dgm:cxn modelId="{C77EC32E-EAC2-465D-90B4-D52DC12B7C81}" type="presParOf" srcId="{EC0BB22F-5184-41C5-B9F1-F853A71CA877}" destId="{E850DEFE-1C22-4039-A2EB-081A52C6E47D}" srcOrd="1" destOrd="0" presId="urn:microsoft.com/office/officeart/2005/8/layout/venn2"/>
    <dgm:cxn modelId="{382C1779-B566-4A95-8131-43180099F318}" type="presParOf" srcId="{7C129CAB-FFA8-4D52-98BA-759DC0129989}" destId="{AA657E41-9541-4271-8D27-60B64A45325C}" srcOrd="5" destOrd="0" presId="urn:microsoft.com/office/officeart/2005/8/layout/venn2"/>
    <dgm:cxn modelId="{4F7C8037-D0B1-4E56-9768-2005BA9E8E71}" type="presParOf" srcId="{AA657E41-9541-4271-8D27-60B64A45325C}" destId="{1A0C3E6B-D126-48E1-8760-AED00FF24972}" srcOrd="0" destOrd="0" presId="urn:microsoft.com/office/officeart/2005/8/layout/venn2"/>
    <dgm:cxn modelId="{9F5BC3C2-13B6-4205-B7CA-6777BDB04E50}" type="presParOf" srcId="{AA657E41-9541-4271-8D27-60B64A45325C}" destId="{A546E4EF-4062-4C56-9C05-340CDE2CDCA4}" srcOrd="1" destOrd="0" presId="urn:microsoft.com/office/officeart/2005/8/layout/venn2"/>
    <dgm:cxn modelId="{0C9D54D7-8B42-4B57-87B5-4D18A135F6E2}" type="presParOf" srcId="{7C129CAB-FFA8-4D52-98BA-759DC0129989}" destId="{D9610149-54CA-4A9A-B73A-6C808E79C230}" srcOrd="6" destOrd="0" presId="urn:microsoft.com/office/officeart/2005/8/layout/venn2"/>
    <dgm:cxn modelId="{4FDF47A5-3D31-433E-B914-4911BE99B85A}" type="presParOf" srcId="{D9610149-54CA-4A9A-B73A-6C808E79C230}" destId="{40F20199-1982-403B-B40A-77AC726C0ED6}" srcOrd="0" destOrd="0" presId="urn:microsoft.com/office/officeart/2005/8/layout/venn2"/>
    <dgm:cxn modelId="{0B77EA46-C278-4356-9FF9-F7DF68122925}" type="presParOf" srcId="{D9610149-54CA-4A9A-B73A-6C808E79C230}" destId="{9E5F027F-716E-46E5-A90B-6FF87DC38B7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D0545-EF94-4EC6-A8F6-EADA8038E8BA}">
      <dsp:nvSpPr>
        <dsp:cNvPr id="0" name=""/>
        <dsp:cNvSpPr/>
      </dsp:nvSpPr>
      <dsp:spPr>
        <a:xfrm>
          <a:off x="1715902" y="-16344"/>
          <a:ext cx="5418667" cy="54186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Advanced Threat Protection (ATP)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09235" y="254589"/>
        <a:ext cx="2032000" cy="541866"/>
      </dsp:txXfrm>
    </dsp:sp>
    <dsp:sp modelId="{6926EAAE-9DAF-4DF7-BB24-E38F23B6A0C5}">
      <dsp:nvSpPr>
        <dsp:cNvPr id="0" name=""/>
        <dsp:cNvSpPr/>
      </dsp:nvSpPr>
      <dsp:spPr>
        <a:xfrm>
          <a:off x="2122302" y="796455"/>
          <a:ext cx="4605866" cy="4605866"/>
        </a:xfrm>
        <a:prstGeom prst="ellipse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Intrusion Detection/Prevention (IDS/IPS)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32095" y="1061293"/>
        <a:ext cx="1986280" cy="529674"/>
      </dsp:txXfrm>
    </dsp:sp>
    <dsp:sp modelId="{D1B94F9C-48F5-43D9-B008-31D53DF044EF}">
      <dsp:nvSpPr>
        <dsp:cNvPr id="0" name=""/>
        <dsp:cNvSpPr/>
      </dsp:nvSpPr>
      <dsp:spPr>
        <a:xfrm>
          <a:off x="2528702" y="1609256"/>
          <a:ext cx="3793066" cy="3793066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Web-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безопасность</a:t>
          </a:r>
        </a:p>
      </dsp:txBody>
      <dsp:txXfrm>
        <a:off x="3443779" y="1870977"/>
        <a:ext cx="1962912" cy="523443"/>
      </dsp:txXfrm>
    </dsp:sp>
    <dsp:sp modelId="{B36EA432-1D6A-4CEB-9D3F-3A23CE306D4C}">
      <dsp:nvSpPr>
        <dsp:cNvPr id="0" name=""/>
        <dsp:cNvSpPr/>
      </dsp:nvSpPr>
      <dsp:spPr>
        <a:xfrm>
          <a:off x="2935102" y="2422056"/>
          <a:ext cx="2980266" cy="2980266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mail-</a:t>
          </a: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безопасность</a:t>
          </a:r>
        </a:p>
      </dsp:txBody>
      <dsp:txXfrm>
        <a:off x="3620563" y="2690280"/>
        <a:ext cx="1609344" cy="536448"/>
      </dsp:txXfrm>
    </dsp:sp>
    <dsp:sp modelId="{70AC9746-6B5F-4A37-9A0A-D791F28333D4}">
      <dsp:nvSpPr>
        <dsp:cNvPr id="0" name=""/>
        <dsp:cNvSpPr/>
      </dsp:nvSpPr>
      <dsp:spPr>
        <a:xfrm>
          <a:off x="3341502" y="3234856"/>
          <a:ext cx="2167466" cy="2167466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Data Loss Prevention (DLP)</a:t>
          </a:r>
          <a:endParaRPr lang="ru-RU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0809" y="3505789"/>
        <a:ext cx="1408853" cy="541866"/>
      </dsp:txXfrm>
    </dsp:sp>
    <dsp:sp modelId="{1A0C3E6B-D126-48E1-8760-AED00FF24972}">
      <dsp:nvSpPr>
        <dsp:cNvPr id="0" name=""/>
        <dsp:cNvSpPr/>
      </dsp:nvSpPr>
      <dsp:spPr>
        <a:xfrm>
          <a:off x="3586704" y="4014968"/>
          <a:ext cx="1677063" cy="1420042"/>
        </a:xfrm>
        <a:prstGeom prst="ellipse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>
              <a:latin typeface="Arial" panose="020B0604020202020204" pitchFamily="34" charset="0"/>
              <a:cs typeface="Arial" panose="020B0604020202020204" pitchFamily="34" charset="0"/>
            </a:rPr>
            <a:t>Сетевые брандмауэры</a:t>
          </a:r>
        </a:p>
      </dsp:txBody>
      <dsp:txXfrm>
        <a:off x="3855034" y="4227264"/>
        <a:ext cx="1140403" cy="342230"/>
      </dsp:txXfrm>
    </dsp:sp>
    <dsp:sp modelId="{40F20199-1982-403B-B40A-77AC726C0ED6}">
      <dsp:nvSpPr>
        <dsp:cNvPr id="0" name=""/>
        <dsp:cNvSpPr/>
      </dsp:nvSpPr>
      <dsp:spPr>
        <a:xfrm>
          <a:off x="3920661" y="4589522"/>
          <a:ext cx="1009148" cy="81280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atin typeface="Arial" panose="020B0604020202020204" pitchFamily="34" charset="0"/>
              <a:cs typeface="Arial" panose="020B0604020202020204" pitchFamily="34" charset="0"/>
            </a:rPr>
            <a:t>Security Event Monitoring (SEIM)</a:t>
          </a:r>
          <a:endParaRPr lang="ru-RU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8448" y="4792722"/>
        <a:ext cx="713575" cy="4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0ACE2-6DC9-4A91-8E3B-F2AD5F65EF55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4A000-FAAA-4E29-9ECB-370879F25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1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8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9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0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7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47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1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5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59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45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8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53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3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</a:t>
            </a:r>
            <a:r>
              <a:rPr lang="ru-RU" baseline="0" dirty="0"/>
              <a:t> не трогать</a:t>
            </a:r>
            <a:br>
              <a:rPr lang="ru-RU" baseline="0" dirty="0"/>
            </a:br>
            <a:r>
              <a:rPr lang="ru-RU" baseline="0" dirty="0"/>
              <a:t>из индустриального </a:t>
            </a:r>
            <a:r>
              <a:rPr lang="ru-RU" baseline="0" dirty="0" err="1"/>
              <a:t>свитчинга</a:t>
            </a:r>
            <a:r>
              <a:rPr lang="ru-RU" baseline="0" dirty="0"/>
              <a:t> картинку.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7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  <a:r>
              <a:rPr lang="ru-RU" baseline="0" dirty="0"/>
              <a:t> облако с роутерами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4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  <a:r>
              <a:rPr lang="ru-RU" baseline="0" dirty="0"/>
              <a:t> облако с роутерами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3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2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2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04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4A000-FAAA-4E29-9ECB-370879F25A8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1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4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78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4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6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DA45-A89B-48C1-892E-4D8AB4281520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BABE-34BB-4E83-BE4B-7F7E5DDD427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9" b="58945"/>
          <a:stretch/>
        </p:blipFill>
        <p:spPr>
          <a:xfrm>
            <a:off x="0" y="0"/>
            <a:ext cx="12192000" cy="9434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14"/>
          <a:srcRect t="35617" b="61970"/>
          <a:stretch/>
        </p:blipFill>
        <p:spPr>
          <a:xfrm>
            <a:off x="0" y="798285"/>
            <a:ext cx="12193057" cy="145143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21187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microsoft.com/office/2007/relationships/hdphoto" Target="../media/hdphoto1.wdp"/><Relationship Id="rId9" Type="http://schemas.openxmlformats.org/officeDocument/2006/relationships/image" Target="../media/image19.png"/><Relationship Id="rId10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725714" y="2482894"/>
            <a:ext cx="10668000" cy="1900424"/>
          </a:xfrm>
          <a:prstGeom prst="ellipse">
            <a:avLst/>
          </a:prstGeom>
          <a:solidFill>
            <a:schemeClr val="accent1">
              <a:alpha val="0"/>
            </a:schemeClr>
          </a:solidFill>
          <a:effectLst>
            <a:glow rad="1358900">
              <a:srgbClr val="49D5F9">
                <a:alpha val="5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29102" b="33017"/>
          <a:stretch/>
        </p:blipFill>
        <p:spPr>
          <a:xfrm>
            <a:off x="0" y="2128477"/>
            <a:ext cx="12193057" cy="2365118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11" name="TextBox 10"/>
          <p:cNvSpPr txBox="1"/>
          <p:nvPr/>
        </p:nvSpPr>
        <p:spPr>
          <a:xfrm>
            <a:off x="1160088" y="2222802"/>
            <a:ext cx="11031912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+mj-lt"/>
              </a:rPr>
              <a:t>Защита </a:t>
            </a:r>
            <a:r>
              <a:rPr lang="ru-RU" sz="4400" dirty="0" err="1">
                <a:solidFill>
                  <a:schemeClr val="bg1"/>
                </a:solidFill>
                <a:latin typeface="+mj-lt"/>
              </a:rPr>
              <a:t>Windows</a:t>
            </a:r>
            <a:r>
              <a:rPr lang="ru-RU" sz="4400" dirty="0">
                <a:solidFill>
                  <a:schemeClr val="bg1"/>
                </a:solidFill>
                <a:latin typeface="+mj-lt"/>
              </a:rPr>
              <a:t> серверов с помощью объектов групповой политики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60088" y="3804537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87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/>
          <p:cNvSpPr/>
          <p:nvPr/>
        </p:nvSpPr>
        <p:spPr>
          <a:xfrm>
            <a:off x="9014253" y="6295870"/>
            <a:ext cx="889403" cy="43617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7811561" y="6299430"/>
            <a:ext cx="889403" cy="43617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6750226" y="6299431"/>
            <a:ext cx="889403" cy="43617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6698344" y="5424355"/>
            <a:ext cx="1682270" cy="39974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/>
          <p:cNvSpPr/>
          <p:nvPr/>
        </p:nvSpPr>
        <p:spPr>
          <a:xfrm>
            <a:off x="6945086" y="5048650"/>
            <a:ext cx="1168401" cy="5721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9178087" y="5440126"/>
            <a:ext cx="1682270" cy="39974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/>
          <p:cNvSpPr/>
          <p:nvPr/>
        </p:nvSpPr>
        <p:spPr>
          <a:xfrm>
            <a:off x="9424829" y="5032879"/>
            <a:ext cx="1168401" cy="603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/>
          <p:cNvSpPr/>
          <p:nvPr/>
        </p:nvSpPr>
        <p:spPr>
          <a:xfrm>
            <a:off x="9197922" y="4261240"/>
            <a:ext cx="2007107" cy="55079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/>
          <p:cNvSpPr/>
          <p:nvPr/>
        </p:nvSpPr>
        <p:spPr>
          <a:xfrm>
            <a:off x="6914315" y="4261240"/>
            <a:ext cx="1497833" cy="55856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5403" y="107894"/>
            <a:ext cx="116985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Настройка аудита и групп с ограниченным доступом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663700" y="1033243"/>
            <a:ext cx="4556926" cy="740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Аудит безопасности</a:t>
            </a:r>
            <a:endParaRPr lang="en-CA" sz="1800" b="1" dirty="0">
              <a:solidFill>
                <a:srgbClr val="C00000"/>
              </a:solidFill>
            </a:endParaRPr>
          </a:p>
        </p:txBody>
      </p:sp>
      <p:sp>
        <p:nvSpPr>
          <p:cNvPr id="71" name="text box"/>
          <p:cNvSpPr>
            <a:spLocks noChangeArrowheads="1"/>
          </p:cNvSpPr>
          <p:nvPr/>
        </p:nvSpPr>
        <p:spPr bwMode="auto">
          <a:xfrm>
            <a:off x="285403" y="1327653"/>
            <a:ext cx="6289569" cy="1638657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squar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ts val="400"/>
              </a:spcBef>
            </a:pPr>
            <a:endParaRPr lang="ru-RU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 использовании аудита безопасности для регистрации событий, связанных с безопасностью, вы можете: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449263" indent="-28575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Настроить аудит безопасности в соответствии с правилами безопасности вашей компании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449263" indent="-285750">
              <a:spcBef>
                <a:spcPts val="4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Фильтровать журнал событий безопасности в окне просмотра событий, чтобы найти соответствующие события безопасности</a:t>
            </a:r>
          </a:p>
        </p:txBody>
      </p:sp>
      <p:pic>
        <p:nvPicPr>
          <p:cNvPr id="5122" name="Picture 2" descr="&amp;Ucy;&amp;pcy;&amp;rcy;&amp;acy;&amp;vcy;&amp;lcy;&amp;iecy;&amp;ncy;&amp;icy;&amp;iecy; &amp;gcy;&amp;rcy;&amp;ucy;&amp;pcy;&amp;pcy;&amp;ocy;&amp;vcy;&amp;ocy;&amp;jcy; &amp;pcy;&amp;ocy;&amp;lcy;&amp;icy;&amp;tcy;&amp;icy;&amp;kcy;&amp;ocy;&amp;j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0" y="3265713"/>
            <a:ext cx="5438182" cy="34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itle 1"/>
          <p:cNvSpPr txBox="1">
            <a:spLocks/>
          </p:cNvSpPr>
          <p:nvPr/>
        </p:nvSpPr>
        <p:spPr>
          <a:xfrm>
            <a:off x="7259517" y="1077963"/>
            <a:ext cx="4344654" cy="740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Группы с ограниченным доступом</a:t>
            </a:r>
            <a:endParaRPr lang="en-CA" sz="1800" b="1" dirty="0">
              <a:solidFill>
                <a:srgbClr val="C00000"/>
              </a:solidFill>
            </a:endParaRPr>
          </a:p>
        </p:txBody>
      </p:sp>
      <p:sp>
        <p:nvSpPr>
          <p:cNvPr id="73" name="Rounded Rectangle 3"/>
          <p:cNvSpPr>
            <a:spLocks noChangeArrowheads="1"/>
          </p:cNvSpPr>
          <p:nvPr/>
        </p:nvSpPr>
        <p:spPr bwMode="auto">
          <a:xfrm>
            <a:off x="7018930" y="1528341"/>
            <a:ext cx="4882784" cy="2963830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Bef>
                <a:spcPts val="500"/>
              </a:spcBef>
              <a:buClr>
                <a:schemeClr val="hlink"/>
              </a:buClr>
              <a:buSzPct val="90000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Групповая политика может контролировать членство в группе: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442913" indent="-285750">
              <a:spcBef>
                <a:spcPts val="5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ü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Для любой группы на компьютере домена, путем применения GPO к OU, которая содержит учетную запись компьютера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442913" indent="-285750">
              <a:spcBef>
                <a:spcPts val="5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ü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Для любой группы в доменных службах </a:t>
            </a:r>
            <a:r>
              <a:rPr lang="ru-RU" sz="1600" b="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Active</a:t>
            </a: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ru-RU" sz="1600" b="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Directory</a:t>
            </a: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, путем применения групповой политики к OU контроллера домена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34" descr="EndUser_CiscoWor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245" y="3804342"/>
            <a:ext cx="511167" cy="73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6799" r="45024" b="46451"/>
          <a:stretch/>
        </p:blipFill>
        <p:spPr>
          <a:xfrm>
            <a:off x="6914315" y="5970921"/>
            <a:ext cx="608633" cy="610077"/>
          </a:xfrm>
          <a:prstGeom prst="rect">
            <a:avLst/>
          </a:prstGeom>
        </p:spPr>
      </p:pic>
      <p:pic>
        <p:nvPicPr>
          <p:cNvPr id="15" name="Picture 18" descr="http://icons.iconarchive.com/icons/aha-soft/free-large-boss/128/Admin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05" y="3970954"/>
            <a:ext cx="539540" cy="5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http://icons.iconarchive.com/icons/aha-soft/free-large-boss/128/Admin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89" y="3989277"/>
            <a:ext cx="539539" cy="5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6799" r="45024" b="46451"/>
          <a:stretch/>
        </p:blipFill>
        <p:spPr>
          <a:xfrm>
            <a:off x="7977099" y="5944812"/>
            <a:ext cx="608633" cy="61007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6799" r="45024" b="46451"/>
          <a:stretch/>
        </p:blipFill>
        <p:spPr>
          <a:xfrm>
            <a:off x="9131191" y="5917637"/>
            <a:ext cx="655529" cy="67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34" descr="EndUser_CiscoWor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661" y="3798490"/>
            <a:ext cx="511167" cy="73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4" descr="EndUser_CiscoWor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73" y="3811519"/>
            <a:ext cx="511167" cy="73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3715" y="4539949"/>
            <a:ext cx="125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Администраторы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31087" y="4539949"/>
            <a:ext cx="125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Тех. поддержка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36146" y="5604808"/>
            <a:ext cx="125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Help Desk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77658" y="6526087"/>
            <a:ext cx="125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Help Desk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03" y="6521387"/>
            <a:ext cx="125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Help Desk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86286" y="5602880"/>
            <a:ext cx="1836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Администраторы домена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79196" y="6518087"/>
            <a:ext cx="125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Help Desk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0080160" y="4819792"/>
            <a:ext cx="603" cy="224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7565385" y="4829498"/>
            <a:ext cx="603" cy="224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194927" y="5148097"/>
            <a:ext cx="681631" cy="38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&amp;Kcy;&amp;acy;&amp;rcy;&amp;tcy;&amp;icy;&amp;ncy;&amp;kcy;&amp;icy; &amp;pcy;&amp;ocy; &amp;zcy;&amp;acy;&amp;pcy;&amp;rcy;&amp;ocy;&amp;scy;&amp;ucy; user grou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02" y="5032880"/>
            <a:ext cx="490929" cy="5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&amp;Kcy;&amp;acy;&amp;rcy;&amp;tcy;&amp;icy;&amp;ncy;&amp;kcy;&amp;icy; &amp;pcy;&amp;ocy; &amp;zcy;&amp;acy;&amp;pcy;&amp;rcy;&amp;ocy;&amp;scy;&amp;ucy; plane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29" y="5096726"/>
            <a:ext cx="473858" cy="4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Овал 51"/>
          <p:cNvSpPr/>
          <p:nvPr/>
        </p:nvSpPr>
        <p:spPr>
          <a:xfrm>
            <a:off x="9677235" y="5148097"/>
            <a:ext cx="681631" cy="38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2" descr="&amp;Kcy;&amp;acy;&amp;rcy;&amp;tcy;&amp;icy;&amp;ncy;&amp;kcy;&amp;icy; &amp;pcy;&amp;ocy; &amp;zcy;&amp;acy;&amp;pcy;&amp;rcy;&amp;ocy;&amp;scy;&amp;ucy; user group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100" y="5048650"/>
            <a:ext cx="490929" cy="5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&amp;Kcy;&amp;acy;&amp;rcy;&amp;tcy;&amp;icy;&amp;ncy;&amp;kcy;&amp;icy; &amp;pcy;&amp;ocy; &amp;zcy;&amp;acy;&amp;pcy;&amp;rcy;&amp;ocy;&amp;scy;&amp;ucy; plane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300" y="5078893"/>
            <a:ext cx="473858" cy="4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1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518" y="86293"/>
            <a:ext cx="116985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Настройка параметров политики учетных записей</a:t>
            </a:r>
          </a:p>
        </p:txBody>
      </p:sp>
      <p:graphicFrame>
        <p:nvGraphicFramePr>
          <p:cNvPr id="1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50166"/>
              </p:ext>
            </p:extLst>
          </p:nvPr>
        </p:nvGraphicFramePr>
        <p:xfrm>
          <a:off x="307518" y="2175579"/>
          <a:ext cx="6550929" cy="426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14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903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Политики</a:t>
                      </a:r>
                      <a:endParaRPr lang="en-US" sz="1600" b="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Настройки по умолчанию</a:t>
                      </a:r>
                      <a:endParaRPr lang="en-US" sz="1600" b="0" dirty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Пароль</a:t>
                      </a:r>
                      <a:endParaRPr lang="en-US" sz="1600" b="1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Максимальный срок действия пароля: 42 дней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Минимальный срок действия пароля: 1 день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Минимальная длина пароля: 7 символов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 пароль: включен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Хранить пароль, используя обратимое шифрование: отключено</a:t>
                      </a:r>
                      <a:endParaRPr lang="en-US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Блокировка</a:t>
                      </a: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учетной записи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Управляет тем, как много некорректных попыток может быть выполнено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Длительность блокировки: не определено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Порог блокировки: 0 неудачных попыток входа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Сброс блокировки учетной записи после того, как: не определено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Kerberos </a:t>
                      </a:r>
                    </a:p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Подмножество атрибутов политики безопасности домена</a:t>
                      </a:r>
                    </a:p>
                    <a:p>
                      <a:pPr marL="180000" indent="-18000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006699"/>
                        </a:buClr>
                        <a:buSzPct val="90000"/>
                        <a:buFontTx/>
                        <a:buChar char="•"/>
                      </a:pP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Может применяться только на уровне домена</a:t>
                      </a:r>
                      <a:endParaRPr lang="en-US" sz="1600" b="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7039766" y="1167864"/>
            <a:ext cx="7773988" cy="740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/>
              <a:t>Что такое </a:t>
            </a:r>
            <a:r>
              <a:rPr lang="en-CA" sz="1800" b="1" dirty="0"/>
              <a:t>Security Compliance Manager?</a:t>
            </a:r>
          </a:p>
        </p:txBody>
      </p:sp>
      <p:sp>
        <p:nvSpPr>
          <p:cNvPr id="18" name="Content Placeholder 2"/>
          <p:cNvSpPr>
            <a:spLocks noGrp="1"/>
          </p:cNvSpPr>
          <p:nvPr/>
        </p:nvSpPr>
        <p:spPr bwMode="auto">
          <a:xfrm>
            <a:off x="7231714" y="1546319"/>
            <a:ext cx="4391107" cy="275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SCM представляет собой бесплатный инструмент от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который поможет Вам обезопасить локальные, удаленные или виртуальные компьютеры. Он имеет: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lvl="1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Исходные условия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lvl="1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Руководства по безопасности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lvl="1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Поддержку автономных компьютеров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lvl="1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Поддержку импорта резервных копий объектов групповой политики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SzPct val="900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936" y="8539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Политики учетных записей уменьшают вероятность угрозы подбора паролей учетных записей</a:t>
            </a:r>
            <a:endParaRPr lang="ru-RU" b="1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7012058" y="4244527"/>
            <a:ext cx="5051701" cy="1824963"/>
            <a:chOff x="7039766" y="4617815"/>
            <a:chExt cx="5051701" cy="1824963"/>
          </a:xfrm>
        </p:grpSpPr>
        <p:sp>
          <p:nvSpPr>
            <p:cNvPr id="6" name="Прямоугольник: скругленные углы 5"/>
            <p:cNvSpPr/>
            <p:nvPr/>
          </p:nvSpPr>
          <p:spPr>
            <a:xfrm>
              <a:off x="7039766" y="4624926"/>
              <a:ext cx="1581443" cy="18178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ссылка на другую страницу 6"/>
            <p:cNvSpPr/>
            <p:nvPr/>
          </p:nvSpPr>
          <p:spPr>
            <a:xfrm>
              <a:off x="7179834" y="4795799"/>
              <a:ext cx="1308384" cy="665018"/>
            </a:xfrm>
            <a:prstGeom prst="flowChartOffpageConnecto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Ускорение сбора знаний</a:t>
              </a:r>
            </a:p>
          </p:txBody>
        </p:sp>
        <p:sp>
          <p:nvSpPr>
            <p:cNvPr id="13" name="Прямоугольник: скругленные углы 12"/>
            <p:cNvSpPr/>
            <p:nvPr/>
          </p:nvSpPr>
          <p:spPr>
            <a:xfrm>
              <a:off x="8784056" y="4624926"/>
              <a:ext cx="1581443" cy="18178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ссылка на другую страницу 13"/>
            <p:cNvSpPr/>
            <p:nvPr/>
          </p:nvSpPr>
          <p:spPr>
            <a:xfrm>
              <a:off x="8910109" y="4788689"/>
              <a:ext cx="1294289" cy="665018"/>
            </a:xfrm>
            <a:prstGeom prst="flowChartOffpageConnecto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Настройка один раз</a:t>
              </a:r>
            </a:p>
          </p:txBody>
        </p:sp>
        <p:sp>
          <p:nvSpPr>
            <p:cNvPr id="15" name="Прямоугольник: скругленные углы 14"/>
            <p:cNvSpPr/>
            <p:nvPr/>
          </p:nvSpPr>
          <p:spPr>
            <a:xfrm>
              <a:off x="10510024" y="4617815"/>
              <a:ext cx="1581443" cy="18249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Блок-схема: ссылка на другую страницу 18"/>
            <p:cNvSpPr/>
            <p:nvPr/>
          </p:nvSpPr>
          <p:spPr>
            <a:xfrm>
              <a:off x="10636077" y="4781579"/>
              <a:ext cx="1294289" cy="871076"/>
            </a:xfrm>
            <a:prstGeom prst="flowChartOffpageConnector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Экспорт во множество форматов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231714" y="5506997"/>
              <a:ext cx="1179075" cy="6444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8985239" y="5552998"/>
              <a:ext cx="1179075" cy="6444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0693683" y="5668966"/>
              <a:ext cx="1179075" cy="6444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04363" y="5631690"/>
              <a:ext cx="1283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Объединение рекомендаций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10108" y="5583347"/>
              <a:ext cx="1294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Централизованное принятие решений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79809" y="5676290"/>
              <a:ext cx="1416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Мониторинг,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подтверждение,</a:t>
              </a:r>
            </a:p>
            <a:p>
              <a:pPr algn="ctr"/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соблюдение</a:t>
              </a:r>
            </a:p>
          </p:txBody>
        </p:sp>
      </p:grpSp>
      <p:sp>
        <p:nvSpPr>
          <p:cNvPr id="12" name="Стрелка: изогнутая вверх 11"/>
          <p:cNvSpPr/>
          <p:nvPr/>
        </p:nvSpPr>
        <p:spPr>
          <a:xfrm>
            <a:off x="7901644" y="6078726"/>
            <a:ext cx="1383713" cy="529808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: изогнутая вверх 24"/>
          <p:cNvSpPr/>
          <p:nvPr/>
        </p:nvSpPr>
        <p:spPr>
          <a:xfrm>
            <a:off x="9540579" y="6069490"/>
            <a:ext cx="1383713" cy="529808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371" y="-105684"/>
            <a:ext cx="11698514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Лабораторная работа 1. Повышение безопасности серверных ресурсов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565202" y="3190414"/>
            <a:ext cx="5408584" cy="2613840"/>
            <a:chOff x="6289482" y="3013544"/>
            <a:chExt cx="5049078" cy="3020981"/>
          </a:xfrm>
        </p:grpSpPr>
        <p:sp>
          <p:nvSpPr>
            <p:cNvPr id="32" name="Прямоугольник: скругленные противолежащие углы 31"/>
            <p:cNvSpPr/>
            <p:nvPr/>
          </p:nvSpPr>
          <p:spPr>
            <a:xfrm>
              <a:off x="6289482" y="3013544"/>
              <a:ext cx="5049078" cy="3020981"/>
            </a:xfrm>
            <a:prstGeom prst="round2Diag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12729" y="3204208"/>
              <a:ext cx="31679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Информация для доступа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 Placeholder 2"/>
          <p:cNvSpPr txBox="1">
            <a:spLocks/>
          </p:cNvSpPr>
          <p:nvPr/>
        </p:nvSpPr>
        <p:spPr>
          <a:xfrm>
            <a:off x="334596" y="1209443"/>
            <a:ext cx="7737667" cy="1711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Wingdings" panose="05000000000000000000" pitchFamily="2" charset="2"/>
              <a:buChar char="v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Упражнение 1. Использование групповой политики для обеспечения безопасности серверов-участников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Упражнение 2. Аудит контроля доступа к файловой системе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Упражнение 3. Аудит входов в домен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224" y="3839907"/>
            <a:ext cx="5375841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48000"/>
            <a:r>
              <a:rPr lang="ru-RU" sz="1600" b="0" i="0" u="none" strike="noStrike" baseline="0" dirty="0">
                <a:latin typeface="Segoe UI"/>
              </a:rPr>
              <a:t>Виртуальные машины</a:t>
            </a:r>
            <a:r>
              <a:rPr lang="en-US" sz="1600" b="0" i="0" u="none" strike="noStrike" baseline="0" dirty="0">
                <a:latin typeface="Segoe UI"/>
              </a:rPr>
              <a:t>	</a:t>
            </a:r>
            <a:r>
              <a:rPr lang="en-US" sz="1600" b="1" dirty="0">
                <a:latin typeface="Segoe UI"/>
              </a:rPr>
              <a:t>20410D‑LON‑DC1</a:t>
            </a:r>
          </a:p>
          <a:p>
            <a:pPr defTabSz="648000"/>
            <a:r>
              <a:rPr lang="en-US" sz="1600" dirty="0">
                <a:latin typeface="Segoe UI"/>
              </a:rPr>
              <a:t>				</a:t>
            </a:r>
            <a:r>
              <a:rPr lang="en-US" sz="1600" b="1" dirty="0">
                <a:latin typeface="Segoe UI"/>
              </a:rPr>
              <a:t>20410D‑LON‑SVR1</a:t>
            </a:r>
          </a:p>
          <a:p>
            <a:pPr defTabSz="648000"/>
            <a:r>
              <a:rPr lang="en-US" sz="1600" dirty="0">
                <a:latin typeface="Segoe UI"/>
              </a:rPr>
              <a:t>				</a:t>
            </a:r>
            <a:r>
              <a:rPr lang="en-US" sz="1600" b="1" dirty="0">
                <a:latin typeface="Segoe UI"/>
              </a:rPr>
              <a:t>20410D‑LON‑SVR2</a:t>
            </a:r>
          </a:p>
          <a:p>
            <a:pPr defTabSz="648000"/>
            <a:r>
              <a:rPr lang="en-US" sz="1600" dirty="0">
                <a:latin typeface="Segoe UI"/>
              </a:rPr>
              <a:t>				</a:t>
            </a:r>
            <a:r>
              <a:rPr lang="en-US" sz="1600" b="1" dirty="0">
                <a:latin typeface="Segoe UI"/>
              </a:rPr>
              <a:t>20410D‑LON‑CL1</a:t>
            </a:r>
            <a:endParaRPr lang="en-US" sz="1600" b="1" i="0" u="none" strike="noStrike" baseline="0" dirty="0">
              <a:latin typeface="Segoe UI"/>
            </a:endParaRPr>
          </a:p>
          <a:p>
            <a:pPr defTabSz="648000"/>
            <a:r>
              <a:rPr lang="en-US" sz="1600" b="1" i="0" u="none" strike="noStrike" baseline="0" dirty="0">
                <a:latin typeface="Segoe UI"/>
              </a:rPr>
              <a:t>				</a:t>
            </a:r>
            <a:r>
              <a:rPr lang="en-US" sz="1600" b="0" i="0" u="none" strike="noStrike" baseline="0" dirty="0">
                <a:latin typeface="Segoe UI"/>
              </a:rPr>
              <a:t>	</a:t>
            </a:r>
          </a:p>
          <a:p>
            <a:pPr defTabSz="648000"/>
            <a:r>
              <a:rPr lang="ru-RU" sz="1600" b="0" i="0" u="none" strike="noStrike" baseline="0" dirty="0">
                <a:latin typeface="Segoe UI"/>
              </a:rPr>
              <a:t>Имя пользователя</a:t>
            </a:r>
            <a:r>
              <a:rPr lang="en-US" sz="1600" b="0" i="0" u="none" strike="noStrike" baseline="0" dirty="0">
                <a:latin typeface="Segoe UI"/>
              </a:rPr>
              <a:t>		</a:t>
            </a:r>
            <a:r>
              <a:rPr lang="en-US" sz="1600" b="1" i="0" u="none" strike="noStrike" baseline="0" dirty="0" err="1">
                <a:latin typeface="Segoe UI"/>
              </a:rPr>
              <a:t>Adatum</a:t>
            </a:r>
            <a:r>
              <a:rPr lang="en-US" sz="1600" b="1" i="0" u="none" strike="noStrike" baseline="0" dirty="0">
                <a:latin typeface="Segoe UI"/>
              </a:rPr>
              <a:t>\Administrator</a:t>
            </a:r>
            <a:r>
              <a:rPr lang="en-US" sz="1600" b="0" i="0" u="none" strike="noStrike" baseline="0" dirty="0">
                <a:latin typeface="Segoe UI"/>
              </a:rPr>
              <a:t>	</a:t>
            </a:r>
          </a:p>
          <a:p>
            <a:pPr defTabSz="648000"/>
            <a:r>
              <a:rPr lang="ru-RU" sz="1600" b="0" i="0" u="none" strike="noStrike" baseline="0" dirty="0">
                <a:latin typeface="Segoe UI"/>
              </a:rPr>
              <a:t>Пароль  </a:t>
            </a:r>
            <a:r>
              <a:rPr lang="en-US" sz="1600" b="0" i="0" u="none" strike="noStrike" baseline="0" dirty="0">
                <a:latin typeface="Segoe UI"/>
              </a:rPr>
              <a:t>		</a:t>
            </a:r>
            <a:r>
              <a:rPr lang="ru-RU" sz="1600" b="0" i="0" u="none" strike="noStrike" baseline="0" dirty="0">
                <a:latin typeface="Segoe UI"/>
              </a:rPr>
              <a:t>            </a:t>
            </a:r>
            <a:r>
              <a:rPr lang="en-US" sz="1600" b="1" i="0" u="none" strike="noStrike" baseline="0" dirty="0">
                <a:latin typeface="Segoe UI"/>
              </a:rPr>
              <a:t>Pa$$w0rd</a:t>
            </a:r>
            <a:r>
              <a:rPr lang="en-US" sz="1600" b="0" i="0" u="none" strike="noStrike" baseline="0" dirty="0">
                <a:latin typeface="Segoe UI"/>
              </a:rPr>
              <a:t>	</a:t>
            </a:r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6902409" y="2697449"/>
            <a:ext cx="5074317" cy="322800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485780" y="5925450"/>
            <a:ext cx="360290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latin typeface="Segoe UI"/>
              </a:rPr>
              <a:t>Расчетное время: 50 минут</a:t>
            </a:r>
            <a:endParaRPr lang="en-CA" sz="2000" b="1" dirty="0">
              <a:solidFill>
                <a:srgbClr val="C00000"/>
              </a:solidFill>
              <a:latin typeface="Segoe UI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536575" y="2029661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Сценарий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244952" y="2587989"/>
            <a:ext cx="4529593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Ваш менеджер дал Вам некоторые параметры, связанные с безопасностью, которые должны быть реализованы на всех серверах-участниках. Кроме того, необходимо внедрить аудит файловой системы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файлообменника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используемого в отделе маркетинга. И, наконец, необходимо осуществить аудит доменных входов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333659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624" y="74228"/>
            <a:ext cx="1186410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Обзор лабораторной работы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67636" y="1286620"/>
            <a:ext cx="10529018" cy="457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4025" indent="-454025"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произойдет, если Вы настроите группу «Администраторы компьютера», но не группу «Администраторы домена», для того чтобы быть членом группы «Локальные администраторы» на всех компьютерах домена?</a:t>
            </a:r>
          </a:p>
          <a:p>
            <a:pPr marL="454025" indent="-454025"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Зачем вам нужно ограничивать локальный вход в систему для некоторых компьютеров?</a:t>
            </a:r>
            <a:b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происходит, когда неавторизованный пользователь пытается получить доступ к папке, для которой настроен аудит как успешных, так и неудачных попыток доступа?</a:t>
            </a:r>
          </a:p>
          <a:p>
            <a:pPr marL="454025" indent="-454025"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происходит при входе в доменную систему, если настроен аудит, как для успешных, так и для неудачных попыток входа в систему?</a:t>
            </a:r>
          </a:p>
        </p:txBody>
      </p:sp>
    </p:spTree>
    <p:extLst>
      <p:ext uri="{BB962C8B-B14F-4D97-AF65-F5344CB8AC3E}">
        <p14:creationId xmlns:p14="http://schemas.microsoft.com/office/powerpoint/2010/main" val="162204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486" y="74699"/>
            <a:ext cx="116985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Занятие 3. Ограничение программного обеспечения 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ext Placeholder 2"/>
          <p:cNvSpPr txBox="1">
            <a:spLocks/>
          </p:cNvSpPr>
          <p:nvPr/>
        </p:nvSpPr>
        <p:spPr>
          <a:xfrm>
            <a:off x="493486" y="1307463"/>
            <a:ext cx="8119156" cy="2509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такое политики ограничения ПО?</a:t>
            </a:r>
          </a:p>
          <a:p>
            <a:pPr marL="444500" indent="-444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44500" indent="-444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Правила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Демонстрация: Создание правил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1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464" y="81485"/>
            <a:ext cx="1201783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Что такое политики ограничения ПО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?</a:t>
            </a:r>
          </a:p>
        </p:txBody>
      </p:sp>
      <p:sp>
        <p:nvSpPr>
          <p:cNvPr id="52" name="Content Placeholder 2"/>
          <p:cNvSpPr>
            <a:spLocks noGrp="1"/>
          </p:cNvSpPr>
          <p:nvPr/>
        </p:nvSpPr>
        <p:spPr bwMode="auto">
          <a:xfrm>
            <a:off x="501081" y="1048008"/>
            <a:ext cx="5953900" cy="314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Политики SRP позволяют администраторам определять, какие приложения могут работать на клиентских компьютерах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Политики SRP могут быть основаны на следующем:</a:t>
            </a:r>
          </a:p>
          <a:p>
            <a:pPr lvl="1" indent="-277813">
              <a:buFont typeface="Wingdings" panose="05000000000000000000" pitchFamily="2" charset="2"/>
              <a:buChar char="v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Хеш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77813"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Сертификат</a:t>
            </a:r>
          </a:p>
          <a:p>
            <a:pPr lvl="1" indent="-277813"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</a:p>
          <a:p>
            <a:pPr lvl="1" indent="-277813"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Зона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Политики SRP применяются с помощью групповых политик</a:t>
            </a:r>
          </a:p>
        </p:txBody>
      </p:sp>
      <p:grpSp>
        <p:nvGrpSpPr>
          <p:cNvPr id="73" name="Группа 72"/>
          <p:cNvGrpSpPr/>
          <p:nvPr/>
        </p:nvGrpSpPr>
        <p:grpSpPr>
          <a:xfrm>
            <a:off x="233530" y="3711713"/>
            <a:ext cx="5542308" cy="2705010"/>
            <a:chOff x="72624" y="1121770"/>
            <a:chExt cx="5542308" cy="2705010"/>
          </a:xfrm>
        </p:grpSpPr>
        <p:sp>
          <p:nvSpPr>
            <p:cNvPr id="82" name="Овал 81"/>
            <p:cNvSpPr/>
            <p:nvPr/>
          </p:nvSpPr>
          <p:spPr>
            <a:xfrm>
              <a:off x="2212467" y="1531496"/>
              <a:ext cx="1352243" cy="729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1" name="Picture 2" descr="File-Application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450" y="1157879"/>
              <a:ext cx="461223" cy="794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2" descr="File-Application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02" y="1291209"/>
              <a:ext cx="461223" cy="794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Овал 92"/>
            <p:cNvSpPr/>
            <p:nvPr/>
          </p:nvSpPr>
          <p:spPr>
            <a:xfrm>
              <a:off x="3864057" y="2225027"/>
              <a:ext cx="1750875" cy="114020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653960" y="2424503"/>
              <a:ext cx="1750875" cy="114020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Picture 2" descr="&amp;Kcy;&amp;acy;&amp;rcy;&amp;tcy;&amp;icy;&amp;ncy;&amp;kcy;&amp;icy; &amp;pcy;&amp;ocy; &amp;zcy;&amp;acy;&amp;pcy;&amp;rcy;&amp;ocy;&amp;scy;&amp;ucy; user grou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49" y="2504165"/>
              <a:ext cx="873107" cy="87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&amp;Kcy;&amp;acy;&amp;rcy;&amp;tcy;&amp;icy;&amp;ncy;&amp;kcy;&amp;icy; &amp;pcy;&amp;ocy; &amp;zcy;&amp;acy;&amp;pcy;&amp;rcy;&amp;ocy;&amp;scy;&amp;ucy; user grou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182" y="2190227"/>
              <a:ext cx="873107" cy="87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&amp;Kcy;&amp;acy;&amp;rcy;&amp;tcy;&amp;icy;&amp;ncy;&amp;kcy;&amp;icy; &amp;pcy;&amp;ocy; &amp;zcy;&amp;acy;&amp;pcy;&amp;rcy;&amp;ocy;&amp;scy;&amp;ucy; user grou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055" y="2712622"/>
              <a:ext cx="873107" cy="87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File-Application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286" y="2037278"/>
              <a:ext cx="363551" cy="62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File-Application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586" y="2135070"/>
              <a:ext cx="363551" cy="62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File-Application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1" y="2261491"/>
              <a:ext cx="363551" cy="62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Рисунок 10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3984338" y="2283889"/>
              <a:ext cx="638636" cy="640151"/>
            </a:xfrm>
            <a:prstGeom prst="rect">
              <a:avLst/>
            </a:prstGeom>
          </p:spPr>
        </p:pic>
        <p:pic>
          <p:nvPicPr>
            <p:cNvPr id="102" name="Рисунок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4396800" y="2492788"/>
              <a:ext cx="638636" cy="640151"/>
            </a:xfrm>
            <a:prstGeom prst="rect">
              <a:avLst/>
            </a:prstGeom>
          </p:spPr>
        </p:pic>
        <p:pic>
          <p:nvPicPr>
            <p:cNvPr id="103" name="Рисунок 1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4866053" y="2698191"/>
              <a:ext cx="638636" cy="640151"/>
            </a:xfrm>
            <a:prstGeom prst="rect">
              <a:avLst/>
            </a:prstGeom>
          </p:spPr>
        </p:pic>
        <p:pic>
          <p:nvPicPr>
            <p:cNvPr id="104" name="Рисунок 10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4151627" y="2800999"/>
              <a:ext cx="638636" cy="640151"/>
            </a:xfrm>
            <a:prstGeom prst="rect">
              <a:avLst/>
            </a:prstGeom>
          </p:spPr>
        </p:pic>
        <p:sp>
          <p:nvSpPr>
            <p:cNvPr id="105" name="Стрелка: вправо 104"/>
            <p:cNvSpPr/>
            <p:nvPr/>
          </p:nvSpPr>
          <p:spPr>
            <a:xfrm>
              <a:off x="1454217" y="1735549"/>
              <a:ext cx="640248" cy="25126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Стрелка: вправо 105"/>
            <p:cNvSpPr/>
            <p:nvPr/>
          </p:nvSpPr>
          <p:spPr>
            <a:xfrm rot="7346469">
              <a:off x="2135629" y="2358568"/>
              <a:ext cx="596336" cy="277644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Стрелка: вправо 106"/>
            <p:cNvSpPr/>
            <p:nvPr/>
          </p:nvSpPr>
          <p:spPr>
            <a:xfrm rot="2753752">
              <a:off x="3378556" y="2204302"/>
              <a:ext cx="651739" cy="26148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8" name="Picture 18" descr="http://icons.iconarchive.com/icons/aha-soft/free-large-boss/128/Admin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52" y="1325317"/>
              <a:ext cx="815148" cy="815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3434625" y="1121770"/>
              <a:ext cx="1473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Групповая политика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90026" y="1870035"/>
              <a:ext cx="1473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AD</a:t>
              </a:r>
              <a:endParaRPr lang="ru-RU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22026" y="1234026"/>
              <a:ext cx="1287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Новая политика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624" y="1917508"/>
              <a:ext cx="95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Одно действие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0061" y="3502264"/>
              <a:ext cx="2421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Множественный результат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43544" y="3365115"/>
              <a:ext cx="1403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Множественный результат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802055" y="988680"/>
            <a:ext cx="4564048" cy="2935595"/>
            <a:chOff x="5257114" y="1847407"/>
            <a:chExt cx="3895553" cy="2407105"/>
          </a:xfrm>
        </p:grpSpPr>
        <p:cxnSp>
          <p:nvCxnSpPr>
            <p:cNvPr id="75" name="Прямая соединительная линия 74"/>
            <p:cNvCxnSpPr/>
            <p:nvPr/>
          </p:nvCxnSpPr>
          <p:spPr>
            <a:xfrm flipV="1">
              <a:off x="6461252" y="2975999"/>
              <a:ext cx="381227" cy="1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 flipV="1">
              <a:off x="7629851" y="2609710"/>
              <a:ext cx="381227" cy="13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 flipV="1">
              <a:off x="7623392" y="3417069"/>
              <a:ext cx="381227" cy="130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 flipV="1">
              <a:off x="7626854" y="2891240"/>
              <a:ext cx="381227" cy="1308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6458724" y="2567703"/>
              <a:ext cx="381227" cy="13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Прямоугольник 2"/>
            <p:cNvSpPr/>
            <p:nvPr/>
          </p:nvSpPr>
          <p:spPr>
            <a:xfrm>
              <a:off x="6843486" y="2198914"/>
              <a:ext cx="921804" cy="20527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298176" y="2445827"/>
              <a:ext cx="1172661" cy="223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297701" y="2882077"/>
              <a:ext cx="1172661" cy="223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5297700" y="3333721"/>
              <a:ext cx="1172661" cy="223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297699" y="3755729"/>
              <a:ext cx="1172661" cy="223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8004619" y="2198913"/>
              <a:ext cx="891522" cy="2055599"/>
              <a:chOff x="8004619" y="2198913"/>
              <a:chExt cx="891522" cy="2055599"/>
            </a:xfrm>
          </p:grpSpPr>
          <p:grpSp>
            <p:nvGrpSpPr>
              <p:cNvPr id="4" name="Группа 3"/>
              <p:cNvGrpSpPr/>
              <p:nvPr/>
            </p:nvGrpSpPr>
            <p:grpSpPr>
              <a:xfrm>
                <a:off x="8004621" y="2198913"/>
                <a:ext cx="314835" cy="2052751"/>
                <a:chOff x="6193873" y="4620462"/>
                <a:chExt cx="290506" cy="1906552"/>
              </a:xfrm>
            </p:grpSpPr>
            <p:sp>
              <p:nvSpPr>
                <p:cNvPr id="38" name="Прямоугольник 37"/>
                <p:cNvSpPr/>
                <p:nvPr/>
              </p:nvSpPr>
              <p:spPr>
                <a:xfrm>
                  <a:off x="6200570" y="4620462"/>
                  <a:ext cx="283809" cy="223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6197063" y="4874491"/>
                  <a:ext cx="283809" cy="2233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6195132" y="5128520"/>
                  <a:ext cx="283809" cy="223394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6193873" y="5388345"/>
                  <a:ext cx="283809" cy="223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6197063" y="5642374"/>
                  <a:ext cx="283809" cy="22339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6195132" y="5903144"/>
                  <a:ext cx="283809" cy="223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199833" y="6303620"/>
                  <a:ext cx="283809" cy="223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8011080" y="2199606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011079" y="2485052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04621" y="2754890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004620" y="3016971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11078" y="3297760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11078" y="3572255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004619" y="4008291"/>
                <a:ext cx="8667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8029366" y="3815709"/>
                <a:ext cx="866775" cy="22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Прямая соединительная линия 61"/>
            <p:cNvCxnSpPr/>
            <p:nvPr/>
          </p:nvCxnSpPr>
          <p:spPr>
            <a:xfrm>
              <a:off x="6838663" y="2565556"/>
              <a:ext cx="920258" cy="3124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 flipV="1">
              <a:off x="6843009" y="2905788"/>
              <a:ext cx="915912" cy="9953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 flipV="1">
              <a:off x="6478658" y="3901180"/>
              <a:ext cx="381227" cy="13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 flipV="1">
              <a:off x="6853377" y="3417069"/>
              <a:ext cx="905484" cy="28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 flipV="1">
              <a:off x="6465153" y="3447786"/>
              <a:ext cx="381227" cy="13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6850686" y="2610364"/>
              <a:ext cx="960822" cy="36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18861" y="2419022"/>
              <a:ext cx="1248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Иван Коротков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04251" y="2848122"/>
              <a:ext cx="1248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Елена Лисовая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59613" y="3305459"/>
              <a:ext cx="1248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Евгений Петров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57114" y="3736580"/>
              <a:ext cx="1447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Арина Сорокина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56617" y="1847407"/>
              <a:ext cx="1248002" cy="252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Хеш-функция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62397" y="2038490"/>
              <a:ext cx="1248002" cy="252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Ключи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04665" y="1897004"/>
              <a:ext cx="1248002" cy="252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Хеш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6521052" y="4045031"/>
            <a:ext cx="4561720" cy="2678309"/>
            <a:chOff x="5530574" y="1272898"/>
            <a:chExt cx="6699525" cy="4137302"/>
          </a:xfrm>
        </p:grpSpPr>
        <p:sp>
          <p:nvSpPr>
            <p:cNvPr id="88" name="Прямоугольник 87"/>
            <p:cNvSpPr/>
            <p:nvPr/>
          </p:nvSpPr>
          <p:spPr>
            <a:xfrm>
              <a:off x="8448675" y="1912256"/>
              <a:ext cx="2924176" cy="34979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8715374" y="2307533"/>
              <a:ext cx="2390775" cy="542925"/>
            </a:xfrm>
            <a:prstGeom prst="rect">
              <a:avLst/>
            </a:prstGeom>
            <a:solidFill>
              <a:srgbClr val="C16F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8715373" y="2915269"/>
              <a:ext cx="2390775" cy="14338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8715372" y="4442031"/>
              <a:ext cx="2390775" cy="7763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517350" y="1272898"/>
              <a:ext cx="2705100" cy="38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Server (A-ID)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66105" y="1544806"/>
              <a:ext cx="2705100" cy="38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 Key =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24999" y="1907517"/>
              <a:ext cx="2705100" cy="38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801101" y="2433633"/>
              <a:ext cx="2705100" cy="38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PAC Key =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810627" y="2986293"/>
              <a:ext cx="2705100" cy="63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PAC Opaque:</a:t>
              </a:r>
            </a:p>
            <a:p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9505951" y="3286273"/>
              <a:ext cx="1600196" cy="1088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PAC key =</a:t>
              </a:r>
            </a:p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I-ID</a:t>
              </a:r>
            </a:p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ru-RU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810626" y="4402098"/>
              <a:ext cx="2305046" cy="88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PAC Information:</a:t>
              </a:r>
            </a:p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         A-ID</a:t>
              </a:r>
            </a:p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           …</a:t>
              </a:r>
              <a:endParaRPr lang="ru-RU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8078695" y="1384524"/>
              <a:ext cx="409574" cy="409575"/>
            </a:xfrm>
            <a:prstGeom prst="ellipse">
              <a:avLst/>
            </a:prstGeom>
            <a:solidFill>
              <a:srgbClr val="C16F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ru-RU" sz="1200" dirty="0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7720011" y="2221808"/>
              <a:ext cx="409575" cy="409575"/>
            </a:xfrm>
            <a:prstGeom prst="ellipse">
              <a:avLst/>
            </a:prstGeom>
            <a:solidFill>
              <a:srgbClr val="C16F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  <a:endParaRPr lang="ru-RU" sz="1200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8458195" y="2960926"/>
              <a:ext cx="409575" cy="409575"/>
            </a:xfrm>
            <a:prstGeom prst="ellipse">
              <a:avLst/>
            </a:prstGeom>
            <a:solidFill>
              <a:srgbClr val="C16F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ru-RU" sz="1200" dirty="0"/>
            </a:p>
          </p:txBody>
        </p:sp>
        <p:sp>
          <p:nvSpPr>
            <p:cNvPr id="126" name="Овал 125"/>
            <p:cNvSpPr/>
            <p:nvPr/>
          </p:nvSpPr>
          <p:spPr>
            <a:xfrm>
              <a:off x="7562848" y="3639502"/>
              <a:ext cx="409575" cy="409575"/>
            </a:xfrm>
            <a:prstGeom prst="ellipse">
              <a:avLst/>
            </a:prstGeom>
            <a:solidFill>
              <a:srgbClr val="C16F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ru-RU" sz="1200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8848719" y="4722745"/>
              <a:ext cx="409575" cy="409575"/>
            </a:xfrm>
            <a:prstGeom prst="ellipse">
              <a:avLst/>
            </a:prstGeom>
            <a:solidFill>
              <a:srgbClr val="C16F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ru-RU" sz="1200" dirty="0"/>
            </a:p>
          </p:txBody>
        </p:sp>
        <p:pic>
          <p:nvPicPr>
            <p:cNvPr id="128" name="Рисунок 12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3828" r="95156">
                          <a14:backgroundMark x1="16094" y1="38086" x2="17734" y2="38477"/>
                          <a14:backgroundMark x1="15781" y1="41016" x2="17031" y2="43066"/>
                          <a14:backgroundMark x1="17188" y1="53516" x2="16250" y2="55762"/>
                          <a14:backgroundMark x1="19766" y1="53906" x2="20625" y2="56543"/>
                          <a14:backgroundMark x1="14531" y1="52832" x2="15234" y2="52148"/>
                          <a14:backgroundMark x1="16797" y1="59180" x2="17734" y2="58301"/>
                          <a14:backgroundMark x1="8672" y1="47852" x2="9453" y2="48926"/>
                          <a14:backgroundMark x1="82891" y1="51465" x2="83516" y2="51465"/>
                          <a14:backgroundMark x1="79531" y1="60645" x2="79375" y2="58398"/>
                          <a14:backgroundMark x1="86953" y1="60352" x2="86719" y2="583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8173" y="1349127"/>
              <a:ext cx="907269" cy="739135"/>
            </a:xfrm>
            <a:prstGeom prst="rect">
              <a:avLst/>
            </a:prstGeom>
          </p:spPr>
        </p:pic>
        <p:pic>
          <p:nvPicPr>
            <p:cNvPr id="129" name="Рисунок 128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89844" l="3828" r="95156">
                          <a14:backgroundMark x1="16094" y1="38086" x2="17734" y2="38477"/>
                          <a14:backgroundMark x1="15781" y1="41016" x2="17031" y2="43066"/>
                          <a14:backgroundMark x1="17188" y1="53516" x2="16250" y2="55762"/>
                          <a14:backgroundMark x1="19766" y1="53906" x2="20625" y2="56543"/>
                          <a14:backgroundMark x1="14531" y1="52832" x2="15234" y2="52148"/>
                          <a14:backgroundMark x1="16797" y1="59180" x2="17734" y2="58301"/>
                          <a14:backgroundMark x1="8672" y1="47852" x2="9453" y2="48926"/>
                          <a14:backgroundMark x1="82891" y1="51465" x2="83516" y2="51465"/>
                          <a14:backgroundMark x1="79531" y1="60645" x2="79375" y2="58398"/>
                          <a14:backgroundMark x1="86953" y1="60352" x2="86719" y2="583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032193" y="2199323"/>
              <a:ext cx="907269" cy="739136"/>
            </a:xfrm>
            <a:prstGeom prst="rect">
              <a:avLst/>
            </a:prstGeom>
          </p:spPr>
        </p:pic>
        <p:pic>
          <p:nvPicPr>
            <p:cNvPr id="130" name="Рисунок 12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961" b="89844" l="3828" r="95156">
                          <a14:backgroundMark x1="16094" y1="38086" x2="17734" y2="38477"/>
                          <a14:backgroundMark x1="15781" y1="41016" x2="17031" y2="43066"/>
                          <a14:backgroundMark x1="17188" y1="53516" x2="16250" y2="55762"/>
                          <a14:backgroundMark x1="19766" y1="53906" x2="20625" y2="56543"/>
                          <a14:backgroundMark x1="14531" y1="52832" x2="15234" y2="52148"/>
                          <a14:backgroundMark x1="16797" y1="59180" x2="17734" y2="58301"/>
                          <a14:backgroundMark x1="8672" y1="47852" x2="9453" y2="48926"/>
                          <a14:backgroundMark x1="82891" y1="51465" x2="83516" y2="51465"/>
                          <a14:backgroundMark x1="79531" y1="60645" x2="79375" y2="58398"/>
                          <a14:backgroundMark x1="86953" y1="60352" x2="86719" y2="583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32987" y="3124013"/>
              <a:ext cx="715476" cy="582886"/>
            </a:xfrm>
            <a:prstGeom prst="rect">
              <a:avLst/>
            </a:prstGeom>
          </p:spPr>
        </p:pic>
        <p:pic>
          <p:nvPicPr>
            <p:cNvPr id="131" name="Рисунок 130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61" b="89844" l="3828" r="95156">
                          <a14:backgroundMark x1="16094" y1="38086" x2="17734" y2="38477"/>
                          <a14:backgroundMark x1="15781" y1="41016" x2="17031" y2="43066"/>
                          <a14:backgroundMark x1="17188" y1="53516" x2="16250" y2="55762"/>
                          <a14:backgroundMark x1="19766" y1="53906" x2="20625" y2="56543"/>
                          <a14:backgroundMark x1="14531" y1="52832" x2="15234" y2="52148"/>
                          <a14:backgroundMark x1="16797" y1="59180" x2="17734" y2="58301"/>
                          <a14:backgroundMark x1="8672" y1="47852" x2="9453" y2="48926"/>
                          <a14:backgroundMark x1="82891" y1="51465" x2="83516" y2="51465"/>
                          <a14:backgroundMark x1="79531" y1="60645" x2="79375" y2="58398"/>
                          <a14:backgroundMark x1="86953" y1="60352" x2="86719" y2="583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637622" y="3230119"/>
              <a:ext cx="974650" cy="1014899"/>
            </a:xfrm>
            <a:prstGeom prst="rect">
              <a:avLst/>
            </a:prstGeom>
          </p:spPr>
        </p:pic>
        <p:cxnSp>
          <p:nvCxnSpPr>
            <p:cNvPr id="132" name="Прямая со стрелкой 131"/>
            <p:cNvCxnSpPr/>
            <p:nvPr/>
          </p:nvCxnSpPr>
          <p:spPr>
            <a:xfrm>
              <a:off x="7577134" y="2717108"/>
              <a:ext cx="13620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/>
            <p:nvPr/>
          </p:nvCxnSpPr>
          <p:spPr>
            <a:xfrm>
              <a:off x="7562847" y="3498158"/>
              <a:ext cx="13620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 стрелкой 133"/>
            <p:cNvCxnSpPr/>
            <p:nvPr/>
          </p:nvCxnSpPr>
          <p:spPr>
            <a:xfrm>
              <a:off x="7486640" y="4116555"/>
              <a:ext cx="13620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530574" y="2306977"/>
              <a:ext cx="2147884" cy="63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</a:rPr>
                <a:t>Ключ клиента, для  клиента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72130" y="3113038"/>
              <a:ext cx="2147884" cy="63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</a:rPr>
                <a:t>Ключ клиента, для сервера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4734" y="3877951"/>
              <a:ext cx="2147884" cy="88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</a:rPr>
                <a:t>Шифрование, Дешифрование</a:t>
              </a:r>
            </a:p>
            <a:p>
              <a:pPr algn="ctr"/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</a:rPr>
                <a:t>Только сервером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04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один скругленный угол 6"/>
          <p:cNvSpPr/>
          <p:nvPr/>
        </p:nvSpPr>
        <p:spPr>
          <a:xfrm>
            <a:off x="249382" y="2244436"/>
            <a:ext cx="5172364" cy="2032000"/>
          </a:xfrm>
          <a:prstGeom prst="round1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противолежащие углы 74"/>
          <p:cNvSpPr/>
          <p:nvPr/>
        </p:nvSpPr>
        <p:spPr>
          <a:xfrm>
            <a:off x="402905" y="4899769"/>
            <a:ext cx="6320836" cy="1731939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2110" y="82960"/>
            <a:ext cx="1216625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Что такое 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AppLocker?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248300" y="1104548"/>
            <a:ext cx="5468259" cy="740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Правила </a:t>
            </a:r>
            <a:r>
              <a:rPr lang="en-CA" sz="1800" b="1" dirty="0">
                <a:solidFill>
                  <a:srgbClr val="C00000"/>
                </a:solidFill>
              </a:rPr>
              <a:t>AppLocker</a:t>
            </a:r>
          </a:p>
        </p:txBody>
      </p:sp>
      <p:sp>
        <p:nvSpPr>
          <p:cNvPr id="72" name="AutoShape 3"/>
          <p:cNvSpPr>
            <a:spLocks noChangeArrowheads="1"/>
          </p:cNvSpPr>
          <p:nvPr/>
        </p:nvSpPr>
        <p:spPr bwMode="auto">
          <a:xfrm>
            <a:off x="5727778" y="1533770"/>
            <a:ext cx="3655947" cy="3426539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ru-RU" sz="1600" b="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AppLocker</a:t>
            </a: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определяет правила, основанные на атрибутах файлов, таких как: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536575" indent="-35877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Название производителя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536575" indent="-35877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Наименование товара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536575" indent="-35877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Имя файла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536575" indent="-35877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Версия файла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Действия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536575" indent="-35877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Разрешающее или</a:t>
            </a:r>
            <a:r>
              <a:rPr lang="en-US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Запрещающее условие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536575" indent="-35877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Принудительная политика или Только аудит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1091598" y="4447216"/>
            <a:ext cx="5324480" cy="740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Демонстрация</a:t>
            </a:r>
            <a:r>
              <a:rPr lang="en-CA" sz="1800" b="1" dirty="0">
                <a:solidFill>
                  <a:srgbClr val="C00000"/>
                </a:solidFill>
              </a:rPr>
              <a:t>: </a:t>
            </a:r>
            <a:r>
              <a:rPr lang="ru-RU" sz="1800" b="1" dirty="0">
                <a:solidFill>
                  <a:srgbClr val="C00000"/>
                </a:solidFill>
              </a:rPr>
              <a:t>создание правил</a:t>
            </a:r>
            <a:r>
              <a:rPr lang="en-CA" sz="1800" b="1" dirty="0">
                <a:solidFill>
                  <a:srgbClr val="C00000"/>
                </a:solidFill>
              </a:rPr>
              <a:t> AppLocker</a:t>
            </a:r>
          </a:p>
        </p:txBody>
      </p:sp>
      <p:sp>
        <p:nvSpPr>
          <p:cNvPr id="74" name="Content Placeholder 2"/>
          <p:cNvSpPr>
            <a:spLocks noGrp="1"/>
          </p:cNvSpPr>
          <p:nvPr/>
        </p:nvSpPr>
        <p:spPr bwMode="auto">
          <a:xfrm>
            <a:off x="586377" y="5045699"/>
            <a:ext cx="6334922" cy="169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данной демонстрации, Вы увидите, как:</a:t>
            </a:r>
          </a:p>
          <a:p>
            <a:pPr marL="360363" indent="-268288" eaLnBrk="0" hangingPunct="0">
              <a:buFont typeface="Wingdings" panose="05000000000000000000" pitchFamily="2" charset="2"/>
              <a:buChar char="Ø"/>
              <a:defRPr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объекты групповой политики для обеспечения соблюдения правил по умолчанию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indent="-268288" eaLnBrk="0" hangingPunct="0">
              <a:buFont typeface="Wingdings" panose="05000000000000000000" pitchFamily="2" charset="2"/>
              <a:buChar char="Ø"/>
              <a:defRPr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Применять групповые политики к домену</a:t>
            </a:r>
          </a:p>
          <a:p>
            <a:pPr marL="360363" indent="-268288" eaLnBrk="0" hangingPunct="0">
              <a:buFont typeface="Wingdings" panose="05000000000000000000" pitchFamily="2" charset="2"/>
              <a:buChar char="Ø"/>
              <a:defRPr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Проверять правила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4110" y="1177063"/>
            <a:ext cx="4987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применяет политики управления приложениями в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2012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4110" y="2327678"/>
            <a:ext cx="51899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Контролирует доступ пользователей ко всем приложениям и их запуску</a:t>
            </a:r>
          </a:p>
          <a:p>
            <a:pPr marL="442913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определять правила на основе широкого спектра переменных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 импорта и экспорт политик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9359009" y="1349574"/>
            <a:ext cx="2848590" cy="4620367"/>
            <a:chOff x="9359009" y="1349574"/>
            <a:chExt cx="2848590" cy="4620367"/>
          </a:xfrm>
        </p:grpSpPr>
        <p:sp>
          <p:nvSpPr>
            <p:cNvPr id="52" name="Облачко с текстом: прямоугольное со скругленными углами 51"/>
            <p:cNvSpPr/>
            <p:nvPr/>
          </p:nvSpPr>
          <p:spPr>
            <a:xfrm>
              <a:off x="9595839" y="4565316"/>
              <a:ext cx="1922226" cy="507831"/>
            </a:xfrm>
            <a:prstGeom prst="wedgeRoundRectCallout">
              <a:avLst>
                <a:gd name="adj1" fmla="val -23493"/>
                <a:gd name="adj2" fmla="val 72503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блачко с текстом: прямоугольное со скругленными углами 55"/>
            <p:cNvSpPr/>
            <p:nvPr/>
          </p:nvSpPr>
          <p:spPr>
            <a:xfrm>
              <a:off x="10722292" y="5046344"/>
              <a:ext cx="1318410" cy="507831"/>
            </a:xfrm>
            <a:prstGeom prst="wedgeRoundRectCallout">
              <a:avLst>
                <a:gd name="adj1" fmla="val 3583"/>
                <a:gd name="adj2" fmla="val 76790"/>
                <a:gd name="adj3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блачко с текстом: прямоугольное со скругленными углами 50"/>
            <p:cNvSpPr/>
            <p:nvPr/>
          </p:nvSpPr>
          <p:spPr>
            <a:xfrm>
              <a:off x="9421930" y="3229836"/>
              <a:ext cx="1615347" cy="564606"/>
            </a:xfrm>
            <a:prstGeom prst="wedgeRoundRectCallout">
              <a:avLst>
                <a:gd name="adj1" fmla="val -5840"/>
                <a:gd name="adj2" fmla="val 68216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блачко с текстом: прямоугольное со скругленными углами 54"/>
            <p:cNvSpPr/>
            <p:nvPr/>
          </p:nvSpPr>
          <p:spPr>
            <a:xfrm>
              <a:off x="10758985" y="3731437"/>
              <a:ext cx="1318410" cy="507831"/>
            </a:xfrm>
            <a:prstGeom prst="wedgeRoundRectCallout">
              <a:avLst>
                <a:gd name="adj1" fmla="val 3583"/>
                <a:gd name="adj2" fmla="val 76790"/>
                <a:gd name="adj3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блачко с текстом: прямоугольное со скругленными углами 52"/>
            <p:cNvSpPr/>
            <p:nvPr/>
          </p:nvSpPr>
          <p:spPr>
            <a:xfrm>
              <a:off x="10763505" y="2585242"/>
              <a:ext cx="1318410" cy="507831"/>
            </a:xfrm>
            <a:prstGeom prst="wedgeRoundRectCallout">
              <a:avLst>
                <a:gd name="adj1" fmla="val 3583"/>
                <a:gd name="adj2" fmla="val 76790"/>
                <a:gd name="adj3" fmla="val 16667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4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4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блачко с текстом: прямоугольное со скругленными углами 49"/>
            <p:cNvSpPr/>
            <p:nvPr/>
          </p:nvSpPr>
          <p:spPr>
            <a:xfrm>
              <a:off x="9685990" y="2018867"/>
              <a:ext cx="1584353" cy="507831"/>
            </a:xfrm>
            <a:prstGeom prst="wedgeRoundRectCallout">
              <a:avLst>
                <a:gd name="adj1" fmla="val -3144"/>
                <a:gd name="adj2" fmla="val 71074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блачко с текстом: прямоугольное со скругленными углами 27"/>
            <p:cNvSpPr/>
            <p:nvPr/>
          </p:nvSpPr>
          <p:spPr>
            <a:xfrm>
              <a:off x="9756595" y="1349574"/>
              <a:ext cx="1615347" cy="507831"/>
            </a:xfrm>
            <a:prstGeom prst="wedgeRoundRectCallout">
              <a:avLst>
                <a:gd name="adj1" fmla="val -52563"/>
                <a:gd name="adj2" fmla="val 68216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9359009" y="1349574"/>
              <a:ext cx="2848590" cy="4620367"/>
              <a:chOff x="9359009" y="1349574"/>
              <a:chExt cx="2848590" cy="4620367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10426890" y="5259797"/>
                <a:ext cx="0" cy="512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10426890" y="5772078"/>
                <a:ext cx="562312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10435624" y="3941275"/>
                <a:ext cx="0" cy="512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10435624" y="4453556"/>
                <a:ext cx="562312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10465751" y="2801568"/>
                <a:ext cx="0" cy="512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10465751" y="3313849"/>
                <a:ext cx="562312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Picture 2" descr="File-Application_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9009" y="1457443"/>
                <a:ext cx="440192" cy="75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1" t="16799" r="45024" b="46451"/>
              <a:stretch/>
            </p:blipFill>
            <p:spPr>
              <a:xfrm>
                <a:off x="11062665" y="3026394"/>
                <a:ext cx="477344" cy="478476"/>
              </a:xfrm>
              <a:prstGeom prst="rect">
                <a:avLst/>
              </a:prstGeom>
            </p:spPr>
          </p:pic>
          <p:pic>
            <p:nvPicPr>
              <p:cNvPr id="17" name="Picture 2" descr="File-Application_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7854" y="2359883"/>
                <a:ext cx="440192" cy="75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 descr="File-Application_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5528" y="3553799"/>
                <a:ext cx="440192" cy="75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 descr="File-Application_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9028" y="4906109"/>
                <a:ext cx="440192" cy="758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1" t="16799" r="45024" b="46451"/>
              <a:stretch/>
            </p:blipFill>
            <p:spPr>
              <a:xfrm>
                <a:off x="11040721" y="4149900"/>
                <a:ext cx="477344" cy="478476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1" t="16799" r="45024" b="46451"/>
              <a:stretch/>
            </p:blipFill>
            <p:spPr>
              <a:xfrm>
                <a:off x="11040721" y="5491465"/>
                <a:ext cx="477344" cy="478476"/>
              </a:xfrm>
              <a:prstGeom prst="rect">
                <a:avLst/>
              </a:prstGeom>
            </p:spPr>
          </p:pic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9619328" y="2226652"/>
                <a:ext cx="0" cy="5122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9619328" y="2738933"/>
                <a:ext cx="562312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9519410" y="2181672"/>
                <a:ext cx="7158" cy="18228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9526568" y="4004475"/>
                <a:ext cx="667684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9400814" y="2125582"/>
                <a:ext cx="4027" cy="31912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9399164" y="5316831"/>
                <a:ext cx="743337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9756595" y="1349574"/>
                <a:ext cx="190290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GPO: Main 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Применение: не настроено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23 правила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57769" y="2023839"/>
                <a:ext cx="190290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GPO: Resources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Применение: не настроено</a:t>
                </a:r>
              </a:p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правил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536499" y="3234807"/>
                <a:ext cx="190290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GPO: Helpdesk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Применение: Только аудит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правил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536499" y="4524134"/>
                <a:ext cx="202082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GPO: Finance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Применение: применение правил</a:t>
                </a:r>
              </a:p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правил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787310" y="2562067"/>
                <a:ext cx="142028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Клиент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HR_1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Результат: 33 правила применены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34984" y="3712976"/>
                <a:ext cx="142028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Клиент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Support-1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Результат: 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3 правила только аудит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708046" y="5043792"/>
                <a:ext cx="142028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Клиент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Finance-10</a:t>
                </a:r>
              </a:p>
              <a:p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Результат: 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3 правила применены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11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69" y="-115823"/>
            <a:ext cx="11736508" cy="1661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400" dirty="0">
                <a:solidFill>
                  <a:schemeClr val="bg1"/>
                </a:solidFill>
                <a:latin typeface="+mj-lt"/>
              </a:rPr>
              <a:t>Занятие 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4</a:t>
            </a:r>
            <a:r>
              <a:rPr lang="ru-RU" sz="3400" dirty="0">
                <a:solidFill>
                  <a:schemeClr val="bg1"/>
                </a:solidFill>
                <a:latin typeface="+mj-lt"/>
              </a:rPr>
              <a:t>. Настройка брандмауэра </a:t>
            </a:r>
            <a:r>
              <a:rPr lang="ru-RU" sz="3400" dirty="0" err="1">
                <a:solidFill>
                  <a:schemeClr val="bg1"/>
                </a:solidFill>
                <a:latin typeface="+mj-lt"/>
              </a:rPr>
              <a:t>Windows</a:t>
            </a:r>
            <a:r>
              <a:rPr lang="ru-RU" sz="3400" dirty="0">
                <a:solidFill>
                  <a:schemeClr val="bg1"/>
                </a:solidFill>
                <a:latin typeface="+mj-lt"/>
              </a:rPr>
              <a:t> в режиме повышенной безопасности</a:t>
            </a:r>
          </a:p>
          <a:p>
            <a:endParaRPr lang="en-US" sz="3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Text Placeholder 2"/>
          <p:cNvSpPr txBox="1">
            <a:spLocks/>
          </p:cNvSpPr>
          <p:nvPr/>
        </p:nvSpPr>
        <p:spPr>
          <a:xfrm>
            <a:off x="434934" y="1259754"/>
            <a:ext cx="9233851" cy="51473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такое Брандмауэр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режиме повышенной безопасности?</a:t>
            </a: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Обсуждение: почему важно использовать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Host-Based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Профили брандмауэра</a:t>
            </a: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Правила безопасности подключений</a:t>
            </a: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Развертывание правил брандмауэра</a:t>
            </a: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Демонстрация: обеспечение безопасности сетевого трафика с помощью брандмауэра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лачко с текстом: прямоугольное 14"/>
          <p:cNvSpPr/>
          <p:nvPr/>
        </p:nvSpPr>
        <p:spPr>
          <a:xfrm>
            <a:off x="7585544" y="1931206"/>
            <a:ext cx="4269851" cy="3154907"/>
          </a:xfrm>
          <a:prstGeom prst="wedgeRectCallout">
            <a:avLst>
              <a:gd name="adj1" fmla="val 4478"/>
              <a:gd name="adj2" fmla="val 76132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1280" y="-81160"/>
            <a:ext cx="11736508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Что такое Брандмауэр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Windows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 в режиме повышенной безопасности?</a:t>
            </a:r>
          </a:p>
        </p:txBody>
      </p:sp>
      <p:sp>
        <p:nvSpPr>
          <p:cNvPr id="37" name="text box"/>
          <p:cNvSpPr>
            <a:spLocks noChangeArrowheads="1"/>
          </p:cNvSpPr>
          <p:nvPr/>
        </p:nvSpPr>
        <p:spPr bwMode="auto">
          <a:xfrm>
            <a:off x="-220191" y="1122718"/>
            <a:ext cx="8693150" cy="808489"/>
          </a:xfrm>
          <a:prstGeom prst="roundRect">
            <a:avLst>
              <a:gd name="adj" fmla="val 5634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/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Брандмауэр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host-based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межсетевым экраном с сохранением состояния. Он разрешает или блокирует сетевой трафик в зависимости от его конфигурацией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00" b="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&amp;Kcy;&amp;acy;&amp;rcy;&amp;tcy;&amp;icy;&amp;ncy;&amp;kcy;&amp;icy; &amp;pcy;&amp;ocy; &amp;zcy;&amp;acy;&amp;pcy;&amp;rcy;&amp;ocy;&amp;scy;&amp;ucy; &amp;bcy;&amp;rcy;&amp;acy;&amp;ncy;&amp;dcy;&amp;mcy;&amp;acy;&amp;ucy;&amp;ecy;&amp;rcy; windows &amp;vcy; &amp;rcy;&amp;iecy;&amp;zhcy;&amp;icy;&amp;mcy;&amp;iecy; &amp;pcy;&amp;ocy;&amp;vcy;&amp;ycy;&amp;shcy;&amp;iecy;&amp;ncy;&amp;ncy;&amp;ocy;&amp;jcy; &amp;bcy;&amp;iecy;&amp;zcy;&amp;ocy;&amp;pcy;&amp;acy;&amp;scy;&amp;ncy;&amp;ocy;&amp;scy;&amp;tcy;&amp;i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1" y="2123024"/>
            <a:ext cx="6565333" cy="419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7659757" y="1931207"/>
            <a:ext cx="43626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Преимущества брандмауэра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включают в себя: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Поддержку фильтрации входящего и исходящего трафика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Интеграцию фильтрации и параметров защиты 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Позволяет настроить правила для контроля сетевого трафика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Обеспечивает создание сетевых профилей локально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Позволяет импортировать или экспортировать политики</a:t>
            </a:r>
          </a:p>
        </p:txBody>
      </p:sp>
      <p:pic>
        <p:nvPicPr>
          <p:cNvPr id="3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46" y="5289914"/>
            <a:ext cx="1298801" cy="14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9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280" y="-73209"/>
            <a:ext cx="11736508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Обсуждение: почему важно использовать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Host-Based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Firewall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?   </a:t>
            </a:r>
          </a:p>
        </p:txBody>
      </p:sp>
      <p:sp>
        <p:nvSpPr>
          <p:cNvPr id="44" name="text box"/>
          <p:cNvSpPr>
            <a:spLocks noGrp="1"/>
          </p:cNvSpPr>
          <p:nvPr/>
        </p:nvSpPr>
        <p:spPr bwMode="auto">
          <a:xfrm>
            <a:off x="381280" y="1290126"/>
            <a:ext cx="8119156" cy="237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8" indent="-357188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Почему так важно использовать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host-based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брандмауэр, такой как брандмауэр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режиме повышенной безопасности?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 descr="&quot;&quot;"/>
          <p:cNvSpPr txBox="1"/>
          <p:nvPr/>
        </p:nvSpPr>
        <p:spPr>
          <a:xfrm>
            <a:off x="10476370" y="3591180"/>
            <a:ext cx="1313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0</a:t>
            </a:r>
            <a:r>
              <a:rPr lang="en-CA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минут</a:t>
            </a:r>
            <a:endParaRPr lang="en-CA" sz="2000" b="1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2" descr="&amp;Kcy;&amp;acy;&amp;rcy;&amp;tcy;&amp;icy;&amp;ncy;&amp;kcy;&amp;icy; &amp;pcy;&amp;ocy; &amp;zcy;&amp;acy;&amp;pcy;&amp;rcy;&amp;ocy;&amp;scy;&amp;ucy; wat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52" y="1562501"/>
            <a:ext cx="2772148" cy="27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1743724" y="3563183"/>
            <a:ext cx="7761294" cy="3022609"/>
            <a:chOff x="1743724" y="3563183"/>
            <a:chExt cx="7761294" cy="3022609"/>
          </a:xfrm>
        </p:grpSpPr>
        <p:sp>
          <p:nvSpPr>
            <p:cNvPr id="13" name="Стрелка: вправо 12"/>
            <p:cNvSpPr/>
            <p:nvPr/>
          </p:nvSpPr>
          <p:spPr>
            <a:xfrm rot="21241252">
              <a:off x="6069445" y="5180905"/>
              <a:ext cx="1616947" cy="391885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7738623" y="4212462"/>
              <a:ext cx="1766395" cy="1770586"/>
            </a:xfrm>
            <a:prstGeom prst="rect">
              <a:avLst/>
            </a:prstGeom>
          </p:spPr>
        </p:pic>
        <p:pic>
          <p:nvPicPr>
            <p:cNvPr id="8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850" y="3885066"/>
              <a:ext cx="2049166" cy="2210628"/>
            </a:xfrm>
            <a:prstGeom prst="rect">
              <a:avLst/>
            </a:prstGeom>
          </p:spPr>
        </p:pic>
        <p:pic>
          <p:nvPicPr>
            <p:cNvPr id="2050" name="Picture 2" descr="&amp;Kcy;&amp;acy;&amp;rcy;&amp;tcy;&amp;icy;&amp;ncy;&amp;kcy;&amp;icy; &amp;pcy;&amp;ocy; &amp;zcy;&amp;acy;&amp;pcy;&amp;rcy;&amp;ocy;&amp;scy;&amp;ucy; planet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724" y="3828925"/>
              <a:ext cx="2756867" cy="275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Стрелка: вправо 2"/>
            <p:cNvSpPr/>
            <p:nvPr/>
          </p:nvSpPr>
          <p:spPr>
            <a:xfrm rot="21241252">
              <a:off x="4671478" y="5294488"/>
              <a:ext cx="1693347" cy="391885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: вправо 13"/>
            <p:cNvSpPr/>
            <p:nvPr/>
          </p:nvSpPr>
          <p:spPr>
            <a:xfrm rot="21241252">
              <a:off x="4317772" y="4556359"/>
              <a:ext cx="1049101" cy="25967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трелка: вправо 14"/>
            <p:cNvSpPr/>
            <p:nvPr/>
          </p:nvSpPr>
          <p:spPr>
            <a:xfrm rot="21241252">
              <a:off x="4377542" y="4860331"/>
              <a:ext cx="1518962" cy="25786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Звезда: 4 точки 6"/>
            <p:cNvSpPr/>
            <p:nvPr/>
          </p:nvSpPr>
          <p:spPr>
            <a:xfrm rot="1364976">
              <a:off x="5377544" y="4502424"/>
              <a:ext cx="188685" cy="279496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Звезда: 4 точки 17"/>
            <p:cNvSpPr/>
            <p:nvPr/>
          </p:nvSpPr>
          <p:spPr>
            <a:xfrm rot="1364976">
              <a:off x="5917160" y="4781899"/>
              <a:ext cx="188685" cy="279496"/>
            </a:xfrm>
            <a:prstGeom prst="star4">
              <a:avLst/>
            </a:prstGeom>
            <a:solidFill>
              <a:srgbClr val="FFFF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Стрелка: вправо 18"/>
            <p:cNvSpPr/>
            <p:nvPr/>
          </p:nvSpPr>
          <p:spPr>
            <a:xfrm rot="13712394">
              <a:off x="4562973" y="3957898"/>
              <a:ext cx="1049101" cy="25967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: вправо 19"/>
            <p:cNvSpPr/>
            <p:nvPr/>
          </p:nvSpPr>
          <p:spPr>
            <a:xfrm rot="13712394">
              <a:off x="5159319" y="4258585"/>
              <a:ext cx="1049101" cy="25967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942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744" y="81485"/>
            <a:ext cx="1119777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Обзор модуля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0744" y="727816"/>
            <a:ext cx="92731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Обзор системы безопасности для операционных систем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параметров безопасности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Ограничение программного обеспечения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брандмауэра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режиме повышенной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85837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280" y="117622"/>
            <a:ext cx="1173650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Профили межсетевых экранов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82230" y="802208"/>
            <a:ext cx="5798236" cy="4368574"/>
          </a:xfrm>
          <a:prstGeom prst="rect">
            <a:avLst/>
          </a:prstGeom>
          <a:ln>
            <a:noFill/>
          </a:ln>
        </p:spPr>
      </p:sp>
      <p:sp>
        <p:nvSpPr>
          <p:cNvPr id="3" name="Прямоугольник 2"/>
          <p:cNvSpPr/>
          <p:nvPr/>
        </p:nvSpPr>
        <p:spPr>
          <a:xfrm>
            <a:off x="446801" y="1280601"/>
            <a:ext cx="7060442" cy="249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  <a:defRPr/>
            </a:pP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Профили брандмауэра представляют собой набор параметров конфигурации, которые относятся к определенному типу сети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  <a:defRPr/>
            </a:pP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Профили брандмауэра: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Домен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Публичный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Частный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  <a:defRPr/>
            </a:pPr>
            <a:r>
              <a:rPr lang="ru-RU" sz="17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Windows</a:t>
            </a: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Server</a:t>
            </a:r>
            <a:r>
              <a:rPr lang="ru-RU" sz="17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2012 включает в себя возможность иметь несколько профилей активного брандмауэра</a:t>
            </a:r>
          </a:p>
        </p:txBody>
      </p:sp>
      <p:pic>
        <p:nvPicPr>
          <p:cNvPr id="1026" name="Picture 2" descr="&amp;Kcy;&amp;acy;&amp;rcy;&amp;tcy;&amp;icy;&amp;ncy;&amp;kcy;&amp;icy; &amp;pcy;&amp;ocy; &amp;zcy;&amp;acy;&amp;pcy;&amp;rcy;&amp;ocy;&amp;scy;&amp;ucy; &amp;pcy;&amp;rcy;&amp;ocy;&amp;fcy;&amp;icy;&amp;lcy;&amp;softcy; windows &amp;bcy;&amp;rcy;&amp;acy;&amp;ncy;&amp;dcy;&amp;mcy;&amp;acy;&amp;ucy;&amp;ecy;&amp;r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21" y="1861066"/>
            <a:ext cx="46958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Группа 20"/>
          <p:cNvGrpSpPr/>
          <p:nvPr/>
        </p:nvGrpSpPr>
        <p:grpSpPr>
          <a:xfrm>
            <a:off x="210980" y="4309176"/>
            <a:ext cx="6884652" cy="2069031"/>
            <a:chOff x="210980" y="4309176"/>
            <a:chExt cx="6884652" cy="2069031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1284514" y="5295115"/>
              <a:ext cx="4738915" cy="348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: скругленные углы 7"/>
            <p:cNvSpPr/>
            <p:nvPr/>
          </p:nvSpPr>
          <p:spPr>
            <a:xfrm>
              <a:off x="2837875" y="4451900"/>
              <a:ext cx="1371600" cy="1695602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: скругленные углы 16"/>
            <p:cNvSpPr/>
            <p:nvPr/>
          </p:nvSpPr>
          <p:spPr>
            <a:xfrm>
              <a:off x="5690004" y="4447314"/>
              <a:ext cx="1371600" cy="1695602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901" y="4789713"/>
              <a:ext cx="1001677" cy="1080603"/>
            </a:xfrm>
            <a:prstGeom prst="rect">
              <a:avLst/>
            </a:prstGeom>
          </p:spPr>
        </p:pic>
        <p:pic>
          <p:nvPicPr>
            <p:cNvPr id="10" name="Picture 2" descr="File-Application_Ser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746" y="4696582"/>
              <a:ext cx="562397" cy="96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5823193" y="4564743"/>
              <a:ext cx="852682" cy="854705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" t="16799" r="45024" b="46451"/>
            <a:stretch/>
          </p:blipFill>
          <p:spPr>
            <a:xfrm>
              <a:off x="6242950" y="5260497"/>
              <a:ext cx="852682" cy="854705"/>
            </a:xfrm>
            <a:prstGeom prst="rect">
              <a:avLst/>
            </a:prstGeom>
          </p:spPr>
        </p:pic>
        <p:pic>
          <p:nvPicPr>
            <p:cNvPr id="13" name="Picture 2" descr="File-Application_Ser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625" y="5120110"/>
              <a:ext cx="562397" cy="96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129" y="4789713"/>
              <a:ext cx="1001677" cy="1080603"/>
            </a:xfrm>
            <a:prstGeom prst="rect">
              <a:avLst/>
            </a:prstGeom>
          </p:spPr>
        </p:pic>
        <p:sp>
          <p:nvSpPr>
            <p:cNvPr id="6" name="Облако 5"/>
            <p:cNvSpPr/>
            <p:nvPr/>
          </p:nvSpPr>
          <p:spPr>
            <a:xfrm>
              <a:off x="210980" y="4707110"/>
              <a:ext cx="1363080" cy="1325489"/>
            </a:xfrm>
            <a:prstGeom prst="cloud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8697" y="5827062"/>
              <a:ext cx="1794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Внешний межсетевой экран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227" y="5854987"/>
              <a:ext cx="1794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межсетевой экран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654970" y="4378851"/>
              <a:ext cx="571519" cy="37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  <a:endPara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524113" y="4309176"/>
              <a:ext cx="571519" cy="37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</a:t>
              </a:r>
              <a:endPara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28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280" y="117622"/>
            <a:ext cx="1173650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Правила безопасности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6012" y="1061319"/>
            <a:ext cx="4643944" cy="405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Правила безопасности подключений</a:t>
            </a:r>
            <a:endParaRPr lang="en-CA" sz="18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474691" y="1577806"/>
            <a:ext cx="5123027" cy="350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Принцип правил безопасности подключения: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Аутентифицировать два компьютера, прежде чем они начнут взаимосвязь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Защищенная информация отправляется между двумя компьютерами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обмен ключами, аутентификацию, целостность данных и шифрования данных (опционально)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Правила брандмауэра разрешают трафик проходить, но не обеспечивают его безопасность</a:t>
            </a:r>
          </a:p>
          <a:p>
            <a:pPr marL="268288" indent="-268288"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Правила безопасности подключения могут защитить трафик, но только если настроено правило брандмауэра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94198" y="1061319"/>
            <a:ext cx="4380264" cy="41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Внедрение правил брандмауэров</a:t>
            </a:r>
            <a:endParaRPr lang="en-CA" sz="1800" b="1" dirty="0">
              <a:solidFill>
                <a:srgbClr val="C00000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4612284" y="4992284"/>
            <a:ext cx="2394938" cy="1691493"/>
            <a:chOff x="3602236" y="4970822"/>
            <a:chExt cx="2394938" cy="1691493"/>
          </a:xfrm>
        </p:grpSpPr>
        <p:pic>
          <p:nvPicPr>
            <p:cNvPr id="14" name="Picture 2" descr="&amp;Kcy;&amp;acy;&amp;rcy;&amp;tcy;&amp;icy;&amp;ncy;&amp;kcy;&amp;icy; &amp;pcy;&amp;ocy; &amp;zcy;&amp;acy;&amp;pcy;&amp;rcy;&amp;ocy;&amp;scy;&amp;ucy; planet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38" y="4970822"/>
              <a:ext cx="1638836" cy="163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4"/>
            <p:cNvGrpSpPr/>
            <p:nvPr/>
          </p:nvGrpSpPr>
          <p:grpSpPr>
            <a:xfrm>
              <a:off x="3602236" y="5134988"/>
              <a:ext cx="1637720" cy="1527327"/>
              <a:chOff x="4635313" y="3770298"/>
              <a:chExt cx="2692663" cy="2447388"/>
            </a:xfrm>
          </p:grpSpPr>
          <p:pic>
            <p:nvPicPr>
              <p:cNvPr id="11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080" y="4175695"/>
                <a:ext cx="2035896" cy="2041991"/>
              </a:xfrm>
              <a:prstGeom prst="rect">
                <a:avLst/>
              </a:prstGeom>
            </p:spPr>
          </p:pic>
          <p:pic>
            <p:nvPicPr>
              <p:cNvPr id="12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35313" y="3770298"/>
                <a:ext cx="1029289" cy="172038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</p:pic>
        </p:grpSp>
      </p:grpSp>
      <p:sp>
        <p:nvSpPr>
          <p:cNvPr id="13" name="TextBox 1"/>
          <p:cNvSpPr txBox="1"/>
          <p:nvPr/>
        </p:nvSpPr>
        <p:spPr>
          <a:xfrm>
            <a:off x="6891805" y="4656601"/>
            <a:ext cx="5000624" cy="95677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444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txBody>
          <a:bodyPr wrap="square" tIns="108000" bIns="10800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ru-RU" sz="1600" b="0" dirty="0">
                <a:latin typeface="Arial" panose="020B0604020202020204" pitchFamily="34" charset="0"/>
                <a:cs typeface="Arial" panose="020B0604020202020204" pitchFamily="34" charset="0"/>
              </a:rPr>
              <a:t>Всегда проверяйте правила брандмауэра в изолированной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dirty="0">
                <a:latin typeface="Arial" panose="020B0604020202020204" pitchFamily="34" charset="0"/>
                <a:cs typeface="Arial" panose="020B0604020202020204" pitchFamily="34" charset="0"/>
              </a:rPr>
              <a:t>непроизводственной среде перед развертыванием в производстве</a:t>
            </a:r>
            <a:endParaRPr lang="en-CA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21788" y="15696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Правила брандмауэра </a:t>
            </a:r>
            <a:r>
              <a:rPr lang="ru-RU" sz="16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можно развернуть: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Вручную. Используется во время тестирования, устранения неполадок или для отдельных компьютеров.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С помощью групповой политики. Предпочтительный способ. Создание и тестирование правил, а затем массовое внедрение.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Путем экспорта и импорта. Использование брандмауэра </a:t>
            </a:r>
            <a:r>
              <a:rPr lang="ru-RU" sz="16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Windows</a:t>
            </a: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в режиме повышенной безопасности.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 импорте правил, новые заменяют все существующие правила.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6799" r="45024" b="46451"/>
          <a:stretch/>
        </p:blipFill>
        <p:spPr>
          <a:xfrm>
            <a:off x="398024" y="5474386"/>
            <a:ext cx="968250" cy="97054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6799" r="45024" b="46451"/>
          <a:stretch/>
        </p:blipFill>
        <p:spPr>
          <a:xfrm>
            <a:off x="3614472" y="5474386"/>
            <a:ext cx="968250" cy="970547"/>
          </a:xfrm>
          <a:prstGeom prst="rect">
            <a:avLst/>
          </a:prstGeom>
        </p:spPr>
      </p:pic>
      <p:sp>
        <p:nvSpPr>
          <p:cNvPr id="18" name="Цилиндр 17"/>
          <p:cNvSpPr/>
          <p:nvPr/>
        </p:nvSpPr>
        <p:spPr>
          <a:xfrm rot="5400000">
            <a:off x="2259928" y="4899335"/>
            <a:ext cx="477052" cy="223203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781520" y="6306433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Канал передачи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04578" y="5864658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187" y="6401961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ПК1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35605" y="6442470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ПК2</a:t>
            </a:r>
          </a:p>
        </p:txBody>
      </p:sp>
      <p:pic>
        <p:nvPicPr>
          <p:cNvPr id="3074" name="Picture 2" descr="&amp;Kcy;&amp;acy;&amp;rcy;&amp;tcy;&amp;icy;&amp;ncy;&amp;kcy;&amp;icy; &amp;pcy;&amp;ocy; &amp;zcy;&amp;acy;&amp;pcy;&amp;rcy;&amp;ocy;&amp;scy;&amp;ucy; loc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79" y="5776826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&amp;Kcy;&amp;acy;&amp;rcy;&amp;tcy;&amp;icy;&amp;ncy;&amp;kcy;&amp;icy; &amp;pcy;&amp;ocy; &amp;zcy;&amp;acy;&amp;pcy;&amp;rcy;&amp;ocy;&amp;scy;&amp;ucy; loc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61" y="5769545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0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280" y="-91453"/>
            <a:ext cx="11736508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Демонстрация: защита сетевого трафика с помощью брандмауэра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Windows</a:t>
            </a:r>
            <a:endParaRPr lang="ru-RU" sz="3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Content Placeholder 2"/>
          <p:cNvSpPr>
            <a:spLocks noGrp="1"/>
          </p:cNvSpPr>
          <p:nvPr/>
        </p:nvSpPr>
        <p:spPr bwMode="auto">
          <a:xfrm>
            <a:off x="553119" y="1339268"/>
            <a:ext cx="10030068" cy="335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данной демонстрации, Вы увидите как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02900" lvl="1" indent="-34290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Проверять заблокирован ли ICMP v4</a:t>
            </a:r>
          </a:p>
          <a:p>
            <a:pPr marL="702900" lvl="1" indent="-34290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Включать ICMP v4 с LON-CL2 к LON-SVR2</a:t>
            </a:r>
          </a:p>
          <a:p>
            <a:pPr marL="702900" lvl="1" indent="-34290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Создавать правила безопасности подключения, чтобы трафик был аутентифицирован к хосту назначения</a:t>
            </a:r>
          </a:p>
          <a:p>
            <a:pPr marL="702900" lvl="1" indent="-342900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Проверять ICMP v4 после подключения правил безопасности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8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48072" y="2848508"/>
            <a:ext cx="5408584" cy="2552368"/>
            <a:chOff x="6289482" y="3013544"/>
            <a:chExt cx="5049078" cy="2949934"/>
          </a:xfrm>
        </p:grpSpPr>
        <p:sp>
          <p:nvSpPr>
            <p:cNvPr id="15" name="Прямоугольник: скругленные противолежащие углы 14"/>
            <p:cNvSpPr/>
            <p:nvPr/>
          </p:nvSpPr>
          <p:spPr>
            <a:xfrm>
              <a:off x="6289482" y="3013544"/>
              <a:ext cx="5049078" cy="2949934"/>
            </a:xfrm>
            <a:prstGeom prst="round2Diag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2729" y="3355258"/>
              <a:ext cx="31679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Информация для доступа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0568" y="-94182"/>
            <a:ext cx="11698514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Лабораторная работа</a:t>
            </a:r>
            <a:r>
              <a:rPr lang="en-US" sz="3300" dirty="0">
                <a:solidFill>
                  <a:schemeClr val="bg1"/>
                </a:solidFill>
                <a:latin typeface="+mj-lt"/>
              </a:rPr>
              <a:t> 2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. Настройка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AppLocker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 и брандмауэра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Windows</a:t>
            </a:r>
            <a:endParaRPr lang="en-US" sz="3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68" y="1407050"/>
            <a:ext cx="7737667" cy="1711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buFont typeface="Wingdings" panose="05000000000000000000" pitchFamily="2" charset="2"/>
              <a:buChar char="v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Упражнение 1. Настройка политик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Упражнение 2. Настройка брандмауэра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094" y="3817559"/>
            <a:ext cx="5375841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48000"/>
            <a:r>
              <a:rPr lang="ru-RU" sz="1600" b="0" i="0" u="none" strike="noStrike" baseline="0" dirty="0">
                <a:latin typeface="Segoe UI"/>
              </a:rPr>
              <a:t>Виртуальн</a:t>
            </a:r>
            <a:r>
              <a:rPr lang="ru-RU" sz="1600" dirty="0">
                <a:latin typeface="Segoe UI"/>
              </a:rPr>
              <a:t>ые </a:t>
            </a:r>
            <a:r>
              <a:rPr lang="ru-RU" sz="1600" b="0" i="0" u="none" strike="noStrike" baseline="0" dirty="0">
                <a:latin typeface="Segoe UI"/>
              </a:rPr>
              <a:t>машины</a:t>
            </a:r>
            <a:r>
              <a:rPr lang="en-US" sz="1600" b="0" i="0" u="none" strike="noStrike" baseline="0" dirty="0">
                <a:latin typeface="Segoe UI"/>
              </a:rPr>
              <a:t>	</a:t>
            </a:r>
            <a:r>
              <a:rPr lang="en-US" sz="1600" b="1" dirty="0">
                <a:latin typeface="Segoe UI"/>
              </a:rPr>
              <a:t>20410D‑LON‑DC1</a:t>
            </a:r>
          </a:p>
          <a:p>
            <a:pPr defTabSz="648000"/>
            <a:r>
              <a:rPr lang="en-US" sz="1600" dirty="0">
                <a:latin typeface="Segoe UI"/>
              </a:rPr>
              <a:t>				</a:t>
            </a:r>
            <a:r>
              <a:rPr lang="en-US" sz="1600" b="1" dirty="0">
                <a:latin typeface="Segoe UI"/>
              </a:rPr>
              <a:t>20410D‑LON‑SVR1</a:t>
            </a:r>
          </a:p>
          <a:p>
            <a:pPr defTabSz="648000"/>
            <a:r>
              <a:rPr lang="en-US" sz="1600" dirty="0">
                <a:latin typeface="Segoe UI"/>
              </a:rPr>
              <a:t>				</a:t>
            </a:r>
            <a:r>
              <a:rPr lang="en-US" sz="1600" b="1" dirty="0">
                <a:latin typeface="Segoe UI"/>
              </a:rPr>
              <a:t>20410D‑LON‑CL1 </a:t>
            </a:r>
          </a:p>
          <a:p>
            <a:pPr defTabSz="648000"/>
            <a:r>
              <a:rPr lang="ru-RU" sz="1600" b="0" i="0" u="none" strike="noStrike" baseline="0" dirty="0">
                <a:latin typeface="Segoe UI"/>
              </a:rPr>
              <a:t>Имя пользователя</a:t>
            </a:r>
            <a:r>
              <a:rPr lang="en-US" sz="1600" b="0" i="0" u="none" strike="noStrike" baseline="0" dirty="0">
                <a:latin typeface="Segoe UI"/>
              </a:rPr>
              <a:t>		</a:t>
            </a:r>
            <a:r>
              <a:rPr lang="en-US" sz="1600" b="1" i="0" u="none" strike="noStrike" baseline="0" dirty="0" err="1">
                <a:latin typeface="Segoe UI"/>
              </a:rPr>
              <a:t>Adatum</a:t>
            </a:r>
            <a:r>
              <a:rPr lang="en-US" sz="1600" b="1" i="0" u="none" strike="noStrike" baseline="0" dirty="0">
                <a:latin typeface="Segoe UI"/>
              </a:rPr>
              <a:t>\Administrator</a:t>
            </a:r>
            <a:r>
              <a:rPr lang="en-US" sz="1600" b="0" i="0" u="none" strike="noStrike" baseline="0" dirty="0">
                <a:latin typeface="Segoe UI"/>
              </a:rPr>
              <a:t>	</a:t>
            </a:r>
          </a:p>
          <a:p>
            <a:pPr defTabSz="648000"/>
            <a:r>
              <a:rPr lang="ru-RU" sz="1600" b="0" i="0" u="none" strike="noStrike" baseline="0" dirty="0">
                <a:latin typeface="Segoe UI"/>
              </a:rPr>
              <a:t>Пароль  </a:t>
            </a:r>
            <a:r>
              <a:rPr lang="en-US" sz="1600" b="0" i="0" u="none" strike="noStrike" baseline="0" dirty="0">
                <a:latin typeface="Segoe UI"/>
              </a:rPr>
              <a:t>		</a:t>
            </a:r>
            <a:r>
              <a:rPr lang="ru-RU" sz="1600" b="0" i="0" u="none" strike="noStrike" baseline="0" dirty="0">
                <a:latin typeface="Segoe UI"/>
              </a:rPr>
              <a:t>            </a:t>
            </a:r>
            <a:r>
              <a:rPr lang="en-US" sz="1600" b="1" i="0" u="none" strike="noStrike" baseline="0" dirty="0">
                <a:latin typeface="Segoe UI"/>
              </a:rPr>
              <a:t>Pa$$w0rd</a:t>
            </a:r>
            <a:r>
              <a:rPr lang="en-US" sz="1600" b="0" i="0" u="none" strike="noStrike" baseline="0" dirty="0">
                <a:latin typeface="Segoe UI"/>
              </a:rPr>
              <a:t>	</a:t>
            </a:r>
          </a:p>
        </p:txBody>
      </p:sp>
      <p:sp>
        <p:nvSpPr>
          <p:cNvPr id="12" name="Прямоугольник: скругленные углы 11"/>
          <p:cNvSpPr/>
          <p:nvPr/>
        </p:nvSpPr>
        <p:spPr>
          <a:xfrm>
            <a:off x="6988492" y="2779095"/>
            <a:ext cx="5074317" cy="252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485780" y="5925450"/>
            <a:ext cx="360290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latin typeface="Segoe UI"/>
              </a:rPr>
              <a:t>Расчетное время: </a:t>
            </a:r>
            <a:r>
              <a:rPr lang="en-US" sz="2000" b="1" dirty="0">
                <a:solidFill>
                  <a:srgbClr val="C00000"/>
                </a:solidFill>
                <a:latin typeface="Segoe UI"/>
              </a:rPr>
              <a:t>6</a:t>
            </a:r>
            <a:r>
              <a:rPr lang="ru-RU" sz="2000" b="1" dirty="0">
                <a:solidFill>
                  <a:srgbClr val="C00000"/>
                </a:solidFill>
                <a:latin typeface="Segoe UI"/>
              </a:rPr>
              <a:t>0 минут</a:t>
            </a:r>
            <a:endParaRPr lang="en-CA" sz="2000" b="1" dirty="0">
              <a:solidFill>
                <a:srgbClr val="C00000"/>
              </a:solidFill>
              <a:latin typeface="Segoe UI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36575" y="2029661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Сценарий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84708" y="2998103"/>
            <a:ext cx="4529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Ваш менеджер просит Вас настроить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ограничить работу нестандартных приложений и их запуск. Кроме того, он просит Вас создать новые правила брандмауэра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всех серверов, на которых работают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6924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893" y="97388"/>
            <a:ext cx="1186410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Обзор лабораторной работы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67636" y="1374085"/>
            <a:ext cx="9652235" cy="334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4025" indent="-454025"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 настроили правило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AppLocker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которое запрещает пользователям запускать ПО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указанному пути к файлу. Как вы можете запретить пользователям перемещать папку, содержащую ПО, чтобы они могли обойти правило и все еще использовать его?</a:t>
            </a:r>
          </a:p>
          <a:p>
            <a:pPr marL="454025" indent="-454025"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 хотите ввести новое приложение, которое должно использовать определенные порты. Какую информацию Вам необходимо настроить в брандмауэре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 режиме повышенной безопасности, и из какого источника Вы можете ее получить?</a:t>
            </a:r>
          </a:p>
        </p:txBody>
      </p:sp>
    </p:spTree>
    <p:extLst>
      <p:ext uri="{BB962C8B-B14F-4D97-AF65-F5344CB8AC3E}">
        <p14:creationId xmlns:p14="http://schemas.microsoft.com/office/powerpoint/2010/main" val="149374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658" y="73533"/>
            <a:ext cx="1186410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Обзор модуля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90593" y="1386975"/>
            <a:ext cx="8119156" cy="68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lang="ru-RU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Обзорные вопросы</a:t>
            </a:r>
          </a:p>
          <a:p>
            <a:pPr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Рекомендации</a:t>
            </a:r>
          </a:p>
          <a:p>
            <a:pPr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lang="ru-RU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советы по устранению неисправностей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
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Инструментарий</a:t>
            </a:r>
            <a:endParaRPr kumimoji="0" lang="en-CA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944" y="93108"/>
            <a:ext cx="11197770" cy="16158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Занятие</a:t>
            </a:r>
            <a:r>
              <a:rPr lang="en-US" sz="3300" dirty="0">
                <a:solidFill>
                  <a:schemeClr val="bg1"/>
                </a:solidFill>
                <a:latin typeface="+mj-lt"/>
              </a:rPr>
              <a:t> 1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33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Обзор системы безопасности для ОС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Windows</a:t>
            </a:r>
            <a:endParaRPr lang="ru-RU" sz="3300" dirty="0">
              <a:solidFill>
                <a:schemeClr val="bg1"/>
              </a:solidFill>
              <a:latin typeface="+mj-lt"/>
            </a:endParaRPr>
          </a:p>
          <a:p>
            <a:endParaRPr lang="ru-RU" sz="3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00744" y="1318064"/>
            <a:ext cx="8119156" cy="249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8" lvl="0" indent="-357188">
              <a:buFont typeface="Wingdings" panose="05000000000000000000" pitchFamily="2" charset="2"/>
              <a:buChar char="Ø"/>
            </a:pPr>
            <a:r>
              <a:rPr lang="ru-RU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Обсуждение: определение угроз безопасности и затрат</a:t>
            </a:r>
          </a:p>
          <a:p>
            <a:pPr marL="357188" lvl="0" indent="-357188">
              <a:buFont typeface="Wingdings" panose="05000000000000000000" pitchFamily="2" charset="2"/>
              <a:buChar char="Ø"/>
            </a:pPr>
            <a:r>
              <a:rPr lang="ru-RU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</a:t>
            </a:r>
            <a:r>
              <a:rPr lang="ru-RU" sz="2200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Defense-In-Depth</a:t>
            </a:r>
            <a:r>
              <a:rPr lang="ru-RU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повышения уровня безопасности</a:t>
            </a:r>
          </a:p>
          <a:p>
            <a:pPr marL="357188" lvl="0" indent="-357188">
              <a:buFont typeface="Wingdings" panose="05000000000000000000" pitchFamily="2" charset="2"/>
              <a:buChar char="Ø"/>
            </a:pPr>
            <a:r>
              <a:rPr lang="ru-RU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 по мерам повышения уровня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318803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803" y="103363"/>
            <a:ext cx="11625007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400" dirty="0">
                <a:solidFill>
                  <a:schemeClr val="bg1"/>
                </a:solidFill>
                <a:latin typeface="+mj-lt"/>
              </a:rPr>
              <a:t>Обсуждение: определение угроз безопасности и затрат</a:t>
            </a:r>
          </a:p>
        </p:txBody>
      </p:sp>
      <p:sp>
        <p:nvSpPr>
          <p:cNvPr id="97" name="text box"/>
          <p:cNvSpPr>
            <a:spLocks noGrp="1"/>
          </p:cNvSpPr>
          <p:nvPr/>
        </p:nvSpPr>
        <p:spPr bwMode="auto">
          <a:xfrm>
            <a:off x="497099" y="1238927"/>
            <a:ext cx="8119156" cy="15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57188" indent="-357188"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Какие некоторые угрозы безопасности в сетях на базе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Вы знаете?</a:t>
            </a:r>
          </a:p>
        </p:txBody>
      </p:sp>
      <p:sp>
        <p:nvSpPr>
          <p:cNvPr id="98" name="TextBox 1"/>
          <p:cNvSpPr txBox="1"/>
          <p:nvPr/>
        </p:nvSpPr>
        <p:spPr>
          <a:xfrm>
            <a:off x="10333198" y="410526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ru-RU" sz="2400" b="0" dirty="0">
                <a:latin typeface="Arial" panose="020B0604020202020204" pitchFamily="34" charset="0"/>
                <a:cs typeface="Arial" panose="020B0604020202020204" pitchFamily="34" charset="0"/>
              </a:rPr>
              <a:t>10 минут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Picture 2" descr="&amp;Kcy;&amp;acy;&amp;rcy;&amp;tcy;&amp;icy;&amp;ncy;&amp;kcy;&amp;icy; &amp;pcy;&amp;ocy; &amp;zcy;&amp;acy;&amp;pcy;&amp;rcy;&amp;ocy;&amp;scy;&amp;ucy; wat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692" y="1884328"/>
            <a:ext cx="2772148" cy="27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&amp;Kcy;&amp;acy;&amp;rcy;&amp;tcy;&amp;icy;&amp;ncy;&amp;kcy;&amp;icy; &amp;pcy;&amp;ocy; &amp;zcy;&amp;acy;&amp;pcy;&amp;rcy;&amp;ocy;&amp;scy;&amp;ucy; security threa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92" y="4084982"/>
            <a:ext cx="2894909" cy="27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965" y="3154156"/>
            <a:ext cx="3496173" cy="32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101" y="-82140"/>
            <a:ext cx="11197770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Применение </a:t>
            </a:r>
            <a:r>
              <a:rPr lang="ru-RU" sz="3300" dirty="0" err="1">
                <a:solidFill>
                  <a:schemeClr val="bg1"/>
                </a:solidFill>
                <a:latin typeface="+mj-lt"/>
              </a:rPr>
              <a:t>Defense-In-Depth</a:t>
            </a:r>
            <a:r>
              <a:rPr lang="ru-RU" sz="3300" dirty="0">
                <a:solidFill>
                  <a:schemeClr val="bg1"/>
                </a:solidFill>
                <a:latin typeface="+mj-lt"/>
              </a:rPr>
              <a:t> для повышения уровня безопасности</a:t>
            </a:r>
          </a:p>
        </p:txBody>
      </p:sp>
      <p:sp>
        <p:nvSpPr>
          <p:cNvPr id="125" name="Rounded Rectangle 3"/>
          <p:cNvSpPr>
            <a:spLocks noChangeArrowheads="1"/>
          </p:cNvSpPr>
          <p:nvPr/>
        </p:nvSpPr>
        <p:spPr bwMode="auto">
          <a:xfrm>
            <a:off x="460375" y="1065820"/>
            <a:ext cx="8418513" cy="1416050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Defense-in-depth </a:t>
            </a: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использует многоуровневый подход к безопасности</a:t>
            </a:r>
            <a:endParaRPr lang="en-US" sz="1600" b="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Font typeface="Wingdings" panose="05000000000000000000" pitchFamily="2" charset="2"/>
              <a:buChar char="q"/>
              <a:tabLst>
                <a:tab pos="854075" algn="l"/>
              </a:tabLst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Снижает вероятность успеха атакующего</a:t>
            </a: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Clr>
                <a:srgbClr val="006699"/>
              </a:buClr>
              <a:buFont typeface="Wingdings" panose="05000000000000000000" pitchFamily="2" charset="2"/>
              <a:buChar char="q"/>
              <a:tabLst>
                <a:tab pos="854075" algn="l"/>
              </a:tabLst>
            </a:pPr>
            <a:r>
              <a:rPr lang="ru-RU" sz="1600" b="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Увеличивает риск обнаружения атакующего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06985"/>
              </p:ext>
            </p:extLst>
          </p:nvPr>
        </p:nvGraphicFramePr>
        <p:xfrm>
          <a:off x="371831" y="2157639"/>
          <a:ext cx="6299313" cy="4384073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2152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Политики, процедуры и информирование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/>
                        <a:t>Документы по безопасности, обучение пользователей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Физическая безопасность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Guards, locks, </a:t>
                      </a:r>
                      <a:r>
                        <a:rPr lang="ru-RU" sz="1600" dirty="0"/>
                        <a:t>устройства слежения</a:t>
                      </a:r>
                      <a:endParaRPr lang="en-CA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36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Периметр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Межсетевые экраны, карантинный контроль доступа к сети</a:t>
                      </a:r>
                      <a:endParaRPr lang="en-CA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Сети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Сетевые сегменты, </a:t>
                      </a:r>
                      <a:r>
                        <a:rPr lang="ru-RU" sz="1600" dirty="0" err="1"/>
                        <a:t>IPsec</a:t>
                      </a:r>
                      <a:r>
                        <a:rPr lang="ru-RU" sz="1600" dirty="0"/>
                        <a:t>, обратный прокси-серверы</a:t>
                      </a:r>
                      <a:endParaRPr lang="en-CA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408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Устройство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Hardening, </a:t>
                      </a:r>
                      <a:r>
                        <a:rPr lang="ru-RU" sz="1600" dirty="0"/>
                        <a:t>аутентификация, управление обновлениями</a:t>
                      </a:r>
                      <a:endParaRPr lang="en-CA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09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Приложение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Application hardening, </a:t>
                      </a:r>
                      <a:r>
                        <a:rPr lang="ru-RU" sz="1600" dirty="0"/>
                        <a:t>антивирусы</a:t>
                      </a:r>
                      <a:endParaRPr lang="en-CA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Данные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ACLs, EFS, BitLocker, </a:t>
                      </a:r>
                    </a:p>
                    <a:p>
                      <a:r>
                        <a:rPr lang="ru-RU" sz="1600" dirty="0"/>
                        <a:t>Процедуры</a:t>
                      </a:r>
                      <a:r>
                        <a:rPr lang="ru-RU" sz="1600" baseline="0" dirty="0"/>
                        <a:t> резервного копирования и восстановления</a:t>
                      </a:r>
                      <a:endParaRPr lang="en-CA" sz="1600" dirty="0">
                        <a:latin typeface="Arial" panose="020B0604020202020204" pitchFamily="34" charset="0"/>
                        <a:ea typeface="Segoe UI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29177981"/>
              </p:ext>
            </p:extLst>
          </p:nvPr>
        </p:nvGraphicFramePr>
        <p:xfrm>
          <a:off x="4882101" y="1193683"/>
          <a:ext cx="88504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04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478" y="94047"/>
            <a:ext cx="11197770" cy="1138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300" dirty="0">
                <a:solidFill>
                  <a:schemeClr val="bg1"/>
                </a:solidFill>
                <a:latin typeface="+mj-lt"/>
              </a:rPr>
              <a:t>Рекомендации по мерам повышения уровня безопасности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02514" y="1232820"/>
            <a:ext cx="8752804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006699"/>
              </a:buClr>
              <a:buSzPct val="100000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Некоторые рекомендации по мерам повышения безопасности: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66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Применить все доступные обновления безопасности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66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Следовать принципу наименьших привилегий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66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раздельные учетные записи администраторов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66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Ограничить доступ к консоли администратора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buClr>
                <a:srgbClr val="006699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Ограничить физический доступ</a:t>
            </a:r>
            <a:endParaRPr lang="en-CA" sz="2200" dirty="0"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&amp;Kcy;&amp;acy;&amp;rcy;&amp;tcy;&amp;icy;&amp;ncy;&amp;kcy;&amp;icy; &amp;pcy;&amp;ocy; &amp;zcy;&amp;acy;&amp;pcy;&amp;rcy;&amp;ocy;&amp;scy;&amp;ucy; security informati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68" y="3839687"/>
            <a:ext cx="33813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4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114" y="113290"/>
            <a:ext cx="1192771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Занятие 2. Конфигурация настроек безопасности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530349" y="759621"/>
            <a:ext cx="8645455" cy="51473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шаблонов безопасности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прав пользователей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параметров безопасности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контроля учетных записей пользователей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аудита безопасности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групп с ограниченным доступом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параметров политики учетных записей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Security Compliance Manager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658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146" y="105345"/>
            <a:ext cx="116985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Настройка шаблонов и прав пользователей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0011" y="1081485"/>
            <a:ext cx="48237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Категории шаблонов безопасности:</a:t>
            </a:r>
            <a:b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политики учетных записей</a:t>
            </a:r>
          </a:p>
          <a:p>
            <a:pPr marL="36036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Местные политики</a:t>
            </a:r>
          </a:p>
          <a:p>
            <a:pPr marL="36036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Журнал событий</a:t>
            </a:r>
          </a:p>
          <a:p>
            <a:pPr marL="36036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Группы с ограниченным доступом</a:t>
            </a:r>
          </a:p>
          <a:p>
            <a:pPr marL="36036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Системные службы</a:t>
            </a:r>
          </a:p>
          <a:p>
            <a:pPr marL="36036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Реестр</a:t>
            </a:r>
          </a:p>
          <a:p>
            <a:pPr marL="36036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Файловая система</a:t>
            </a:r>
          </a:p>
          <a:p>
            <a:pPr>
              <a:spcBef>
                <a:spcPts val="1200"/>
              </a:spcBef>
              <a:buClr>
                <a:srgbClr val="006699"/>
              </a:buClr>
            </a:pP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82514" y="1082130"/>
            <a:ext cx="2933648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Типы прав пользователей</a:t>
            </a:r>
            <a:r>
              <a:rPr lang="en-US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:</a:t>
            </a:r>
          </a:p>
          <a:p>
            <a:pPr marL="442913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Привилегии</a:t>
            </a:r>
            <a:r>
              <a:rPr lang="en-US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442913" indent="-28575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 typeface="Wingdings" panose="05000000000000000000" pitchFamily="2" charset="2"/>
              <a:buChar char="ü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Права входа в систему</a:t>
            </a: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</a:pPr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960870" y="1123405"/>
            <a:ext cx="4005843" cy="355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Примеры общих прав пользователей: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Добавление рабочих станций в домен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Разрешение локального входа в систему 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Разрешение вход в систему через Службы удаленных рабочих столов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Резервное копирование файлов и каталогов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Изменение системного времени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Принудительное завершение работы с удаленного компьютера</a:t>
            </a:r>
          </a:p>
          <a:p>
            <a:pPr marL="442913" indent="-28575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Завершение работы системы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2702192" y="4240725"/>
            <a:ext cx="6187697" cy="2547063"/>
            <a:chOff x="5677754" y="4278684"/>
            <a:chExt cx="6187697" cy="2547063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 flipH="1" flipV="1">
              <a:off x="10199984" y="5607997"/>
              <a:ext cx="1041588" cy="4747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9905204" y="5661058"/>
              <a:ext cx="131590" cy="772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9183760" y="5687924"/>
              <a:ext cx="79481" cy="319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Цилиндр 1"/>
            <p:cNvSpPr/>
            <p:nvPr/>
          </p:nvSpPr>
          <p:spPr>
            <a:xfrm>
              <a:off x="7581279" y="4816724"/>
              <a:ext cx="807978" cy="371729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300" dirty="0">
                  <a:latin typeface="Arial" panose="020B0604020202020204" pitchFamily="34" charset="0"/>
                  <a:cs typeface="Arial" panose="020B0604020202020204" pitchFamily="34" charset="0"/>
                </a:rPr>
                <a:t>Иван</a:t>
              </a:r>
            </a:p>
          </p:txBody>
        </p:sp>
        <p:sp>
          <p:nvSpPr>
            <p:cNvPr id="10" name="Цилиндр 9"/>
            <p:cNvSpPr/>
            <p:nvPr/>
          </p:nvSpPr>
          <p:spPr>
            <a:xfrm>
              <a:off x="8736274" y="4816724"/>
              <a:ext cx="807978" cy="37172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300" dirty="0">
                  <a:latin typeface="Arial" panose="020B0604020202020204" pitchFamily="34" charset="0"/>
                  <a:cs typeface="Arial" panose="020B0604020202020204" pitchFamily="34" charset="0"/>
                </a:rPr>
                <a:t>Сергей</a:t>
              </a:r>
            </a:p>
          </p:txBody>
        </p:sp>
        <p:sp>
          <p:nvSpPr>
            <p:cNvPr id="11" name="Цилиндр 10"/>
            <p:cNvSpPr/>
            <p:nvPr/>
          </p:nvSpPr>
          <p:spPr>
            <a:xfrm>
              <a:off x="9856732" y="4816723"/>
              <a:ext cx="807978" cy="37172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300" dirty="0">
                  <a:latin typeface="Arial" panose="020B0604020202020204" pitchFamily="34" charset="0"/>
                  <a:cs typeface="Arial" panose="020B0604020202020204" pitchFamily="34" charset="0"/>
                </a:rPr>
                <a:t>Антон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7581279" y="5486400"/>
              <a:ext cx="807978" cy="1814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HR_MGR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9033108" y="5486400"/>
              <a:ext cx="1192205" cy="198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HR_CLERK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065818" y="5965775"/>
              <a:ext cx="1070103" cy="65669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53737" y="5860142"/>
              <a:ext cx="929699" cy="573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718799" y="5762171"/>
              <a:ext cx="878115" cy="573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9574334" y="6158345"/>
              <a:ext cx="924922" cy="6674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Picture 34" descr="EndUser_CiscoWor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548" y="4278684"/>
              <a:ext cx="398744" cy="57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4" descr="EndUser_CiscoWor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108" y="4292743"/>
              <a:ext cx="398744" cy="57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EndUser_CiscoWor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8696" y="4278684"/>
              <a:ext cx="398744" cy="57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862576" y="6007695"/>
              <a:ext cx="147656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</a:rPr>
                <a:t>Добавить сотрудника в домен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75606" y="5921391"/>
              <a:ext cx="13150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Выбрать сотрудника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791724" y="5815939"/>
              <a:ext cx="1073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задание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77050" y="6258602"/>
              <a:ext cx="15194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Обновить сотрудника</a:t>
              </a:r>
            </a:p>
          </p:txBody>
        </p:sp>
        <p:cxnSp>
          <p:nvCxnSpPr>
            <p:cNvPr id="14" name="Прямая соединительная линия 13"/>
            <p:cNvCxnSpPr>
              <a:stCxn id="2" idx="3"/>
              <a:endCxn id="3" idx="0"/>
            </p:cNvCxnSpPr>
            <p:nvPr/>
          </p:nvCxnSpPr>
          <p:spPr>
            <a:xfrm>
              <a:off x="7985268" y="5188453"/>
              <a:ext cx="0" cy="297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9110676" y="5188453"/>
              <a:ext cx="0" cy="297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10126936" y="5188453"/>
              <a:ext cx="0" cy="297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7985268" y="5666965"/>
              <a:ext cx="0" cy="3818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6560127" y="5625832"/>
              <a:ext cx="1019275" cy="3399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5751345" y="5849257"/>
              <a:ext cx="926546" cy="57331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7754" y="5896863"/>
              <a:ext cx="1073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</a:rPr>
                <a:t>Удалить сотрудника</a:t>
              </a: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814043" y="2164067"/>
            <a:ext cx="2703890" cy="1800959"/>
            <a:chOff x="4966891" y="2170491"/>
            <a:chExt cx="2703890" cy="1800959"/>
          </a:xfrm>
        </p:grpSpPr>
        <p:pic>
          <p:nvPicPr>
            <p:cNvPr id="45" name="Picture 2" descr="&amp;Kcy;&amp;acy;&amp;rcy;&amp;tcy;&amp;icy;&amp;ncy;&amp;kcy;&amp;icy; &amp;pcy;&amp;ocy; &amp;zcy;&amp;acy;&amp;pcy;&amp;rcy;&amp;ocy;&amp;scy;&amp;ucy; user grou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891" y="3099402"/>
              <a:ext cx="764396" cy="784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098" y="2170491"/>
              <a:ext cx="740043" cy="728728"/>
            </a:xfrm>
            <a:prstGeom prst="rect">
              <a:avLst/>
            </a:prstGeom>
          </p:spPr>
        </p:pic>
        <p:pic>
          <p:nvPicPr>
            <p:cNvPr id="47" name="Picture 2" descr="&amp;Kcy;&amp;acy;&amp;rcy;&amp;tcy;&amp;icy;&amp;ncy;&amp;kcy;&amp;icy; &amp;pcy;&amp;ocy; &amp;zcy;&amp;acy;&amp;pcy;&amp;rcy;&amp;ocy;&amp;scy;&amp;ucy; user group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6385" y="3186544"/>
              <a:ext cx="764396" cy="784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Стрелка: штриховая вправо 42"/>
            <p:cNvSpPr/>
            <p:nvPr/>
          </p:nvSpPr>
          <p:spPr>
            <a:xfrm rot="19341726">
              <a:off x="5459371" y="2766909"/>
              <a:ext cx="580571" cy="354280"/>
            </a:xfrm>
            <a:prstGeom prst="stripedRightArrow">
              <a:avLst>
                <a:gd name="adj1" fmla="val 37979"/>
                <a:gd name="adj2" fmla="val 37963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Стрелка: штриховая вправо 49"/>
            <p:cNvSpPr/>
            <p:nvPr/>
          </p:nvSpPr>
          <p:spPr>
            <a:xfrm rot="13957662">
              <a:off x="6669944" y="2817975"/>
              <a:ext cx="580571" cy="354280"/>
            </a:xfrm>
            <a:prstGeom prst="stripedRightArrow">
              <a:avLst>
                <a:gd name="adj1" fmla="val 37979"/>
                <a:gd name="adj2" fmla="val 37963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Символ &quot;Запрещено&quot; 47"/>
            <p:cNvSpPr/>
            <p:nvPr/>
          </p:nvSpPr>
          <p:spPr>
            <a:xfrm>
              <a:off x="5506316" y="2552328"/>
              <a:ext cx="224971" cy="232229"/>
            </a:xfrm>
            <a:prstGeom prst="noSmoking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9" name="Круг: прозрачная заливка 48"/>
            <p:cNvSpPr/>
            <p:nvPr/>
          </p:nvSpPr>
          <p:spPr>
            <a:xfrm>
              <a:off x="7006202" y="2555963"/>
              <a:ext cx="221215" cy="20995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Прямоугольник 51"/>
          <p:cNvSpPr/>
          <p:nvPr/>
        </p:nvSpPr>
        <p:spPr>
          <a:xfrm>
            <a:off x="412532" y="3332784"/>
            <a:ext cx="44260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Шаблоны распространяются с помощью: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 командной строки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Secedit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Templates snap-in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безопасности и </a:t>
            </a:r>
            <a:r>
              <a:rPr lang="en-US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Analysis Wizard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Групповой политики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Compliance Manager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один скругленный угол 7"/>
          <p:cNvSpPr/>
          <p:nvPr/>
        </p:nvSpPr>
        <p:spPr>
          <a:xfrm>
            <a:off x="333829" y="3120571"/>
            <a:ext cx="5036458" cy="2583543"/>
          </a:xfrm>
          <a:prstGeom prst="round1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7475" y="61148"/>
            <a:ext cx="116985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</a:rPr>
              <a:t>Настройка параметров безопасности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7098" y="1173308"/>
            <a:ext cx="48135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Настройки параметров безопасности:</a:t>
            </a: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Имена учетных записей администратора и гостя</a:t>
            </a: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Доступ к CD / DVD дисков</a:t>
            </a: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Цифровые подписи</a:t>
            </a: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Приглашения для входа в систему</a:t>
            </a: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16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UAC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75384" y="1077584"/>
            <a:ext cx="5288478" cy="7406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00000"/>
                </a:solidFill>
              </a:rPr>
              <a:t>Контроль учетной записи пользователя</a:t>
            </a:r>
            <a:endParaRPr lang="en-CA" sz="1800" b="1" dirty="0">
              <a:solidFill>
                <a:srgbClr val="C00000"/>
              </a:solidFill>
            </a:endParaRPr>
          </a:p>
        </p:txBody>
      </p:sp>
      <p:sp>
        <p:nvSpPr>
          <p:cNvPr id="9" name="text box"/>
          <p:cNvSpPr>
            <a:spLocks noGrp="1"/>
          </p:cNvSpPr>
          <p:nvPr/>
        </p:nvSpPr>
        <p:spPr bwMode="auto">
          <a:xfrm>
            <a:off x="5609974" y="1447916"/>
            <a:ext cx="6415112" cy="200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68288" indent="-268288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UAC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является функция безопасности, которая запрашивает у пользователя учетные данные с правами администратора, если задача требует административных разрешений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-268288">
              <a:buFont typeface="Wingdings" panose="05000000000000000000" pitchFamily="2" charset="2"/>
              <a:buChar char="v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Контроль учетных записей позволяет пользователям выполнять общие ежедневные задачи, не являясь администраторами</a:t>
            </a:r>
          </a:p>
        </p:txBody>
      </p:sp>
      <p:pic>
        <p:nvPicPr>
          <p:cNvPr id="3074" name="Picture 2" descr="&amp;Kcy;&amp;acy;&amp;rcy;&amp;tcy;&amp;icy;&amp;ncy;&amp;kcy;&amp;icy; &amp;pcy;&amp;ocy; &amp;zcy;&amp;acy;&amp;pcy;&amp;rcy;&amp;ocy;&amp;scy;&amp;ucy; &amp;kcy;&amp;ocy;&amp;ncy;&amp;tcy;&amp;rcy;&amp;ocy;&amp;lcy;&amp;softcy; &amp;ucy;&amp;chcy;&amp;iecy;&amp;tcy;&amp;ncy;&amp;ocy;&amp;jcy; &amp;zcy;&amp;acy;&amp;pcy;&amp;icy;&amp;scy;&amp;icy; &amp;pcy;&amp;ocy;&amp;lcy;&amp;softcy;&amp;zcy;&amp;ocy;&amp;vcy;&amp;acy;&amp;tcy;&amp;iecy;&amp;lcy;&amp;ya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88" y="2989190"/>
            <a:ext cx="4283556" cy="36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7099" y="3128691"/>
            <a:ext cx="49731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Примеры: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Запросить изменить пароль до истечения его срока действия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 отображать последнее имя пользователя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Указать сообщение, которое будет отображаться при входе пользователя в систему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3888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Переименовать учетную запись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34645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ля Microso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Frutiger LT Std 55 Roman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18783</TotalTime>
  <Words>1744</Words>
  <Application>Microsoft Macintosh PowerPoint</Application>
  <PresentationFormat>Широкоэкранный</PresentationFormat>
  <Paragraphs>369</Paragraphs>
  <Slides>25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Frutiger LT Std 55 Roman</vt:lpstr>
      <vt:lpstr>Segoe UI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CloudCenter</dc:title>
  <dc:creator>DK</dc:creator>
  <cp:lastModifiedBy>пользователь Microsoft Office</cp:lastModifiedBy>
  <cp:revision>601</cp:revision>
  <dcterms:created xsi:type="dcterms:W3CDTF">2015-10-14T14:29:58Z</dcterms:created>
  <dcterms:modified xsi:type="dcterms:W3CDTF">2019-03-16T07:16:40Z</dcterms:modified>
</cp:coreProperties>
</file>