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367" r:id="rId3"/>
    <p:sldId id="368" r:id="rId4"/>
    <p:sldId id="369" r:id="rId5"/>
    <p:sldId id="371" r:id="rId6"/>
    <p:sldId id="372" r:id="rId7"/>
    <p:sldId id="373" r:id="rId8"/>
    <p:sldId id="374" r:id="rId9"/>
    <p:sldId id="375" r:id="rId10"/>
    <p:sldId id="376" r:id="rId11"/>
    <p:sldId id="378" r:id="rId12"/>
    <p:sldId id="379" r:id="rId13"/>
    <p:sldId id="380" r:id="rId14"/>
    <p:sldId id="382" r:id="rId15"/>
    <p:sldId id="384" r:id="rId16"/>
    <p:sldId id="385" r:id="rId17"/>
    <p:sldId id="38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катерина Поленина" initials="ЕП"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EE1A"/>
    <a:srgbClr val="F8C0C0"/>
    <a:srgbClr val="0072BC"/>
    <a:srgbClr val="FFDDDD"/>
    <a:srgbClr val="EB919E"/>
    <a:srgbClr val="C45754"/>
    <a:srgbClr val="E37979"/>
    <a:srgbClr val="E9D4D3"/>
    <a:srgbClr val="F3C5C5"/>
    <a:srgbClr val="F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9" autoAdjust="0"/>
    <p:restoredTop sz="93886" autoAdjust="0"/>
  </p:normalViewPr>
  <p:slideViewPr>
    <p:cSldViewPr snapToGrid="0">
      <p:cViewPr varScale="1">
        <p:scale>
          <a:sx n="97" d="100"/>
          <a:sy n="97" d="100"/>
        </p:scale>
        <p:origin x="7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0ACE2-6DC9-4A91-8E3B-F2AD5F65EF55}" type="datetimeFigureOut">
              <a:rPr lang="ru-RU" smtClean="0"/>
              <a:t>06.04.2020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A000-FAAA-4E29-9ECB-370879F25A88}" type="slidenum">
              <a:rPr lang="ru-RU" smtClean="0"/>
              <a:t>‹#›</a:t>
            </a:fld>
            <a:endParaRPr lang="ru-RU"/>
          </a:p>
        </p:txBody>
      </p:sp>
    </p:spTree>
    <p:extLst>
      <p:ext uri="{BB962C8B-B14F-4D97-AF65-F5344CB8AC3E}">
        <p14:creationId xmlns:p14="http://schemas.microsoft.com/office/powerpoint/2010/main" val="43561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CF84EEA-C3E0-40C4-9EE7-1ADBF89590B3}" type="slidenum">
              <a:rPr lang="en-US" b="0">
                <a:latin typeface="Arial" panose="020B0604020202020204" pitchFamily="34" charset="0"/>
              </a:rPr>
              <a:pPr/>
              <a:t>2</a:t>
            </a:fld>
            <a:endParaRPr lang="en-US" b="0">
              <a:latin typeface="Arial" panose="020B0604020202020204" pitchFamily="34"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0003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3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73F2FDA-B81F-43A2-9663-B550E5586AA1}" type="slidenum">
              <a:rPr lang="en-US" b="0">
                <a:latin typeface="Arial" panose="020B0604020202020204" pitchFamily="34" charset="0"/>
              </a:rPr>
              <a:pPr/>
              <a:t>11</a:t>
            </a:fld>
            <a:endParaRPr lang="en-US" b="0">
              <a:latin typeface="Arial" panose="020B0604020202020204"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Describe what you use certificate templates for, and what sort of certificates can be created and by whom. </a:t>
            </a:r>
          </a:p>
          <a:p>
            <a:pPr eaLnBrk="1" hangingPunct="1"/>
            <a:r>
              <a:rPr lang="en-US">
                <a:latin typeface="Arial" panose="020B0604020202020204" pitchFamily="34" charset="0"/>
              </a:rPr>
              <a:t>Talk about some of the installed default templates and what they do:</a:t>
            </a:r>
          </a:p>
          <a:p>
            <a:pPr lvl="1" eaLnBrk="1" hangingPunct="1"/>
            <a:r>
              <a:rPr lang="en-US">
                <a:latin typeface="Arial" panose="020B0604020202020204" pitchFamily="34" charset="0"/>
              </a:rPr>
              <a:t>Basic EFS</a:t>
            </a:r>
          </a:p>
          <a:p>
            <a:pPr lvl="1" eaLnBrk="1" hangingPunct="1"/>
            <a:r>
              <a:rPr lang="en-US">
                <a:latin typeface="Arial" panose="020B0604020202020204" pitchFamily="34" charset="0"/>
              </a:rPr>
              <a:t>Key Recovery Agent (for a user that can recover special private  keys)</a:t>
            </a:r>
          </a:p>
          <a:p>
            <a:pPr lvl="1" eaLnBrk="1" hangingPunct="1"/>
            <a:r>
              <a:rPr lang="en-US">
                <a:latin typeface="Arial" panose="020B0604020202020204" pitchFamily="34" charset="0"/>
              </a:rPr>
              <a:t>Router (for encryption of router communications)</a:t>
            </a:r>
          </a:p>
          <a:p>
            <a:pPr lvl="1" eaLnBrk="1" hangingPunct="1"/>
            <a:r>
              <a:rPr lang="en-US">
                <a:latin typeface="Arial" panose="020B0604020202020204" pitchFamily="34" charset="0"/>
              </a:rPr>
              <a:t>Smart card log on (certificates used for smart card log on)</a:t>
            </a:r>
          </a:p>
          <a:p>
            <a:pPr lvl="1" eaLnBrk="1" hangingPunct="1"/>
            <a:r>
              <a:rPr lang="en-US">
                <a:latin typeface="Arial" panose="020B0604020202020204" pitchFamily="34" charset="0"/>
              </a:rPr>
              <a:t>Web Server (for SSL)</a:t>
            </a:r>
            <a:endParaRPr lang="en-US" b="1">
              <a:latin typeface="Arial" panose="020B0604020202020204" pitchFamily="34" charset="0"/>
            </a:endParaRPr>
          </a:p>
          <a:p>
            <a:pPr eaLnBrk="1" hangingPunct="1"/>
            <a:r>
              <a:rPr lang="en-US" b="1">
                <a:latin typeface="Arial" panose="020B0604020202020204" pitchFamily="34" charset="0"/>
              </a:rPr>
              <a:t>References</a:t>
            </a:r>
          </a:p>
          <a:p>
            <a:pPr eaLnBrk="1" hangingPunct="1"/>
            <a:r>
              <a:rPr lang="en-US">
                <a:latin typeface="Arial" panose="020B0604020202020204" pitchFamily="34" charset="0"/>
              </a:rPr>
              <a:t>Active Directory Certificate Services Help:</a:t>
            </a:r>
          </a:p>
          <a:p>
            <a:pPr lvl="1" eaLnBrk="1" hangingPunct="1"/>
            <a:r>
              <a:rPr lang="en-US">
                <a:latin typeface="Arial" panose="020B0604020202020204" pitchFamily="34" charset="0"/>
              </a:rPr>
              <a:t>Default Certificate Templates</a:t>
            </a:r>
          </a:p>
          <a:p>
            <a:pPr lvl="1" eaLnBrk="1" hangingPunct="1"/>
            <a:r>
              <a:rPr lang="en-US">
                <a:latin typeface="Arial" panose="020B0604020202020204" pitchFamily="34" charset="0"/>
              </a:rPr>
              <a:t>Managing Certificate Templates</a:t>
            </a:r>
          </a:p>
        </p:txBody>
      </p:sp>
    </p:spTree>
    <p:extLst>
      <p:ext uri="{BB962C8B-B14F-4D97-AF65-F5344CB8AC3E}">
        <p14:creationId xmlns:p14="http://schemas.microsoft.com/office/powerpoint/2010/main" val="168626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D694C5F-7D6A-4280-8452-8672CE41A425}" type="slidenum">
              <a:rPr lang="en-US" b="0">
                <a:latin typeface="Arial" panose="020B0604020202020204" pitchFamily="34" charset="0"/>
              </a:rPr>
              <a:pPr/>
              <a:t>12</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777299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50ABB4C-6A20-4292-9E79-B4EFBAB31011}" type="slidenum">
              <a:rPr lang="en-US" b="0">
                <a:latin typeface="Arial" panose="020B0604020202020204" pitchFamily="34" charset="0"/>
              </a:rPr>
              <a:pPr/>
              <a:t>13</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latin typeface="Arial" panose="020B0604020202020204" pitchFamily="34" charset="0"/>
              </a:rPr>
              <a:t>Describe each of the ways to perform certificate enrollment.</a:t>
            </a:r>
          </a:p>
          <a:p>
            <a:pPr eaLnBrk="1" hangingPunct="1"/>
            <a:r>
              <a:rPr lang="en-US" b="1">
                <a:latin typeface="Arial" panose="020B0604020202020204" pitchFamily="34" charset="0"/>
              </a:rPr>
              <a:t>Web enrollment – </a:t>
            </a:r>
            <a:r>
              <a:rPr lang="en-US">
                <a:latin typeface="Arial" panose="020B0604020202020204" pitchFamily="34" charset="0"/>
              </a:rPr>
              <a:t>Connect to the certificate enrollment site installed on the CA. Walk through the wizard for the needed certificate type and paste the certificate request. It allows the user to download the certificate to the machine directly. This is good for machines that connect to the network and that can access the CA. This is a good option for those instances in which certificates cannot be auto enrolled. </a:t>
            </a:r>
            <a:endParaRPr lang="en-US" b="1">
              <a:latin typeface="Arial" panose="020B0604020202020204" pitchFamily="34" charset="0"/>
            </a:endParaRPr>
          </a:p>
          <a:p>
            <a:pPr eaLnBrk="1" hangingPunct="1"/>
            <a:r>
              <a:rPr lang="en-US" b="1">
                <a:latin typeface="Arial" panose="020B0604020202020204" pitchFamily="34" charset="0"/>
              </a:rPr>
              <a:t>Manual/offline enrollment </a:t>
            </a:r>
            <a:r>
              <a:rPr lang="en-US">
                <a:latin typeface="Arial" panose="020B0604020202020204" pitchFamily="34" charset="0"/>
              </a:rPr>
              <a:t>- This allows a machine that cannot communicate directly with the CA, either because of network configuration or because the device does not support this (such as a router). The device would generate a certificate request, which is transported to the CA and then imported using the management tools. The certificate then could be exported and transported back to the device for installation.</a:t>
            </a:r>
            <a:endParaRPr lang="en-US" b="1">
              <a:latin typeface="Arial" panose="020B0604020202020204" pitchFamily="34" charset="0"/>
            </a:endParaRPr>
          </a:p>
          <a:p>
            <a:pPr eaLnBrk="1" hangingPunct="1"/>
            <a:r>
              <a:rPr lang="en-US" b="1">
                <a:latin typeface="Arial" panose="020B0604020202020204" pitchFamily="34" charset="0"/>
              </a:rPr>
              <a:t>Auto-enrollment</a:t>
            </a:r>
            <a:r>
              <a:rPr lang="en-US">
                <a:latin typeface="Arial" panose="020B0604020202020204" pitchFamily="34" charset="0"/>
              </a:rPr>
              <a:t> -  This is a useful feature of AD CS. It allows the administrator to configure subjects to automatically enroll for certificates, retrieve issued certificates, and renew expiring certificates, without requiring subject interaction. The subject does not need to be aware of any certificate operations, unless you configure the certificate template to interact with the subject. To properly configure auto-enrollment, the administrator must determine the appropriate certificate template or templates to use.</a:t>
            </a:r>
          </a:p>
        </p:txBody>
      </p:sp>
    </p:spTree>
    <p:extLst>
      <p:ext uri="{BB962C8B-B14F-4D97-AF65-F5344CB8AC3E}">
        <p14:creationId xmlns:p14="http://schemas.microsoft.com/office/powerpoint/2010/main" val="423935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D481924-5C24-4CFA-9F30-88EEC8826A09}" type="slidenum">
              <a:rPr lang="en-US" b="0">
                <a:latin typeface="Arial" panose="020B0604020202020204" pitchFamily="34" charset="0"/>
              </a:rPr>
              <a:pPr/>
              <a:t>14</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138363"/>
            <a:ext cx="6286500" cy="688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This is a straightforward process that has been briefly discussed in this module. When discussing this, it would be good to review the scenarios for which this type of manual approval could be used, such as for  SSL certificates, public Web sites, etc.  Mention that this is the process that  typically is used when requesting certificates from public CAs.</a:t>
            </a:r>
          </a:p>
        </p:txBody>
      </p:sp>
    </p:spTree>
    <p:extLst>
      <p:ext uri="{BB962C8B-B14F-4D97-AF65-F5344CB8AC3E}">
        <p14:creationId xmlns:p14="http://schemas.microsoft.com/office/powerpoint/2010/main" val="194477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CF8199A-3E8D-48AA-B29B-6D2D1C2F8B6A}" type="slidenum">
              <a:rPr lang="en-US" b="0">
                <a:latin typeface="Arial" panose="020B0604020202020204" pitchFamily="34" charset="0"/>
              </a:rPr>
              <a:pPr/>
              <a:t>15</a:t>
            </a:fld>
            <a:endParaRPr lang="en-US" b="0">
              <a:latin typeface="Arial" panose="020B0604020202020204"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Since AD CS can be integrated with AD DS, a certificate’s authentication and verification can be automated in many instances.</a:t>
            </a:r>
          </a:p>
          <a:p>
            <a:pPr eaLnBrk="1" hangingPunct="1"/>
            <a:r>
              <a:rPr lang="en-US">
                <a:latin typeface="Arial" panose="020B0604020202020204" pitchFamily="34" charset="0"/>
              </a:rPr>
              <a:t>Computers and users must authenticate against Active Directory. If the computer is authenticated to AD DS, then the CA is assured of the requestor’s identity.</a:t>
            </a:r>
          </a:p>
          <a:p>
            <a:pPr eaLnBrk="1" hangingPunct="1"/>
            <a:r>
              <a:rPr lang="en-US">
                <a:latin typeface="Arial" panose="020B0604020202020204" pitchFamily="34" charset="0"/>
              </a:rPr>
              <a:t>When the computer or user authenticates, and if the template is configured to allow auto-enrollment, the certificate can be issued automatically to the computer or user. </a:t>
            </a:r>
          </a:p>
          <a:p>
            <a:pPr eaLnBrk="1" hangingPunct="1"/>
            <a:r>
              <a:rPr lang="en-US">
                <a:latin typeface="Arial" panose="020B0604020202020204" pitchFamily="34" charset="0"/>
              </a:rPr>
              <a:t>Group Policy can be employed to have each computer request and obtain a certificate from a CA. Since the computers are in the domain, the certificates can be auto-enrolled.</a:t>
            </a:r>
          </a:p>
        </p:txBody>
      </p:sp>
    </p:spTree>
    <p:extLst>
      <p:ext uri="{BB962C8B-B14F-4D97-AF65-F5344CB8AC3E}">
        <p14:creationId xmlns:p14="http://schemas.microsoft.com/office/powerpoint/2010/main" val="2869473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78177F0-B30C-453E-8B27-66D80018BA9A}" type="slidenum">
              <a:rPr lang="en-US" b="0">
                <a:latin typeface="Arial" panose="020B0604020202020204" pitchFamily="34" charset="0"/>
              </a:rPr>
              <a:pPr/>
              <a:t>16</a:t>
            </a:fld>
            <a:endParaRPr lang="en-US" b="0">
              <a:latin typeface="Arial" panose="020B0604020202020204"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When certificates are revoked before their expiration, they are moved to a revocation list. </a:t>
            </a:r>
          </a:p>
          <a:p>
            <a:pPr eaLnBrk="1" hangingPunct="1"/>
            <a:r>
              <a:rPr lang="en-US">
                <a:latin typeface="Arial" panose="020B0604020202020204" pitchFamily="34" charset="0"/>
              </a:rPr>
              <a:t>Why would you revoke a certificate?</a:t>
            </a:r>
          </a:p>
          <a:p>
            <a:pPr lvl="1" eaLnBrk="1" hangingPunct="1"/>
            <a:r>
              <a:rPr lang="en-US">
                <a:latin typeface="Arial" panose="020B0604020202020204" pitchFamily="34" charset="0"/>
              </a:rPr>
              <a:t>The server or user that it was issued to is no longer in use.</a:t>
            </a:r>
          </a:p>
          <a:p>
            <a:pPr lvl="1" eaLnBrk="1" hangingPunct="1"/>
            <a:r>
              <a:rPr lang="en-US">
                <a:latin typeface="Arial" panose="020B0604020202020204" pitchFamily="34" charset="0"/>
              </a:rPr>
              <a:t>The server or user’s private key has been compromised and is no longer secure.</a:t>
            </a:r>
          </a:p>
          <a:p>
            <a:pPr lvl="1" eaLnBrk="1" hangingPunct="1"/>
            <a:r>
              <a:rPr lang="en-US">
                <a:latin typeface="Arial" panose="020B0604020202020204" pitchFamily="34" charset="0"/>
              </a:rPr>
              <a:t>A new certificate was created.</a:t>
            </a:r>
          </a:p>
          <a:p>
            <a:pPr lvl="1" eaLnBrk="1" hangingPunct="1"/>
            <a:r>
              <a:rPr lang="en-US">
                <a:latin typeface="Arial" panose="020B0604020202020204" pitchFamily="34" charset="0"/>
              </a:rPr>
              <a:t>The CA was compromised.</a:t>
            </a:r>
          </a:p>
          <a:p>
            <a:pPr eaLnBrk="1" hangingPunct="1"/>
            <a:r>
              <a:rPr lang="en-US">
                <a:latin typeface="Arial" panose="020B0604020202020204" pitchFamily="34" charset="0"/>
              </a:rPr>
              <a:t>How is the revocation list provided?</a:t>
            </a:r>
          </a:p>
          <a:p>
            <a:pPr lvl="1" eaLnBrk="1" hangingPunct="1"/>
            <a:r>
              <a:rPr lang="en-US" b="1">
                <a:latin typeface="Arial" panose="020B0604020202020204" pitchFamily="34" charset="0"/>
              </a:rPr>
              <a:t>Online Certificate Status Protocol (OCSP) responder service.</a:t>
            </a:r>
            <a:r>
              <a:rPr lang="en-US">
                <a:latin typeface="Arial" panose="020B0604020202020204" pitchFamily="34" charset="0"/>
              </a:rPr>
              <a:t> This protocol enables clients to verify whether the certificate it is validating has been revoked. The client queries the service to determine if the certificate is on the revocation list.</a:t>
            </a:r>
          </a:p>
          <a:p>
            <a:pPr lvl="1" eaLnBrk="1" hangingPunct="1"/>
            <a:r>
              <a:rPr lang="en-US" b="1">
                <a:latin typeface="Arial" panose="020B0604020202020204" pitchFamily="34" charset="0"/>
              </a:rPr>
              <a:t>Certificate Revocation List.</a:t>
            </a:r>
            <a:r>
              <a:rPr lang="en-US">
                <a:latin typeface="Arial" panose="020B0604020202020204" pitchFamily="34" charset="0"/>
              </a:rPr>
              <a:t> This is a file-based list where the client will download the CRL and/or the delta CRLs to determine if the certificate is on the list.</a:t>
            </a:r>
          </a:p>
          <a:p>
            <a:pPr eaLnBrk="1" hangingPunct="1"/>
            <a:endParaRPr lang="en-US">
              <a:latin typeface="Arial" panose="020B0604020202020204" pitchFamily="34" charset="0"/>
            </a:endParaRPr>
          </a:p>
          <a:p>
            <a:pPr eaLnBrk="1" hangingPunct="1"/>
            <a:r>
              <a:rPr lang="en-US" b="1">
                <a:latin typeface="Arial" panose="020B0604020202020204" pitchFamily="34" charset="0"/>
              </a:rPr>
              <a:t>References</a:t>
            </a:r>
          </a:p>
          <a:p>
            <a:pPr eaLnBrk="1" hangingPunct="1"/>
            <a:r>
              <a:rPr lang="en-US">
                <a:latin typeface="Arial" panose="020B0604020202020204" pitchFamily="34" charset="0"/>
              </a:rPr>
              <a:t>Active Directory Certificate Services Help: Creating a Revocation Configuration</a:t>
            </a:r>
          </a:p>
        </p:txBody>
      </p:sp>
    </p:spTree>
    <p:extLst>
      <p:ext uri="{BB962C8B-B14F-4D97-AF65-F5344CB8AC3E}">
        <p14:creationId xmlns:p14="http://schemas.microsoft.com/office/powerpoint/2010/main" val="2783217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3: Introduction to Active Directory® Lightweight Directory Services </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064D598-A3A1-421A-89B9-2D884FFE97D5}" type="slidenum">
              <a:rPr lang="en-US" b="0">
                <a:latin typeface="Arial" panose="020B0604020202020204" pitchFamily="34" charset="0"/>
              </a:rPr>
              <a:pPr/>
              <a:t>17</a:t>
            </a:fld>
            <a:endParaRPr lang="en-US" b="0">
              <a:latin typeface="Arial" panose="020B0604020202020204" pitchFamily="34" charset="0"/>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Arial" panose="020B0604020202020204" pitchFamily="34" charset="0"/>
              </a:rPr>
              <a:t>Summary of AD CS</a:t>
            </a:r>
          </a:p>
          <a:p>
            <a:pPr eaLnBrk="1" hangingPunct="1"/>
            <a:endParaRPr lang="en-US" b="1" dirty="0">
              <a:latin typeface="Arial" panose="020B0604020202020204" pitchFamily="34" charset="0"/>
            </a:endParaRPr>
          </a:p>
          <a:p>
            <a:pPr eaLnBrk="1" hangingPunct="1"/>
            <a:r>
              <a:rPr lang="en-US" dirty="0">
                <a:latin typeface="Arial" panose="020B0604020202020204" pitchFamily="34" charset="0"/>
              </a:rPr>
              <a:t>AD CS provides customizable services for creating and managing public-key certificates used in software security systems that employ public-key technologies. It gives organizations a cost-effective, efficient, and secure way to manage the distribution and use of certificates.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Digital certificates have two main parts the public and the private key. These two keys are used in the asymmetrical encryption and decryption process. Since the public key should be easily obtained and both keys are required for the process, it is extremely important to protect the private key.</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Active Directory Certificate Services certification authorities can be arranged in a hierarchy to improve security, redundancy, or flexibility. It also has templates that can be configured to define how certificates are enrolled and what options the certificates have when they are created. Certificates can be requested automatically through an auto-enrollment process on domain joined computers, or certificates can be manually requested using the CA Enrollment Web site or the CA MMC.</a:t>
            </a:r>
          </a:p>
          <a:p>
            <a:pPr eaLnBrk="1" hangingPunct="1"/>
            <a:r>
              <a:rPr lang="en-US" dirty="0">
                <a:latin typeface="Arial" panose="020B0604020202020204" pitchFamily="34" charset="0"/>
              </a:rPr>
              <a:t>In order to protect the validity of other certificates, issues certificates can be revoked. These revoked certificates are published on a revocation list or the revocation status can be queried from the Online Responder Service.</a:t>
            </a:r>
          </a:p>
          <a:p>
            <a:pPr eaLnBrk="1" hangingPunct="1"/>
            <a:r>
              <a:rPr lang="en-US" dirty="0">
                <a:latin typeface="Arial" panose="020B0604020202020204" pitchFamily="34" charset="0"/>
              </a:rPr>
              <a:t> </a:t>
            </a:r>
          </a:p>
        </p:txBody>
      </p:sp>
    </p:spTree>
    <p:extLst>
      <p:ext uri="{BB962C8B-B14F-4D97-AF65-F5344CB8AC3E}">
        <p14:creationId xmlns:p14="http://schemas.microsoft.com/office/powerpoint/2010/main" val="103259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A04E3C-A236-4DC4-8659-5589C2CE7383}" type="slidenum">
              <a:rPr lang="en-US" b="0">
                <a:latin typeface="Arial" panose="020B0604020202020204" pitchFamily="34" charset="0"/>
              </a:rPr>
              <a:pPr/>
              <a:t>3</a:t>
            </a:fld>
            <a:endParaRPr lang="en-US" b="0">
              <a:latin typeface="Arial" panose="020B0604020202020204"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A CA is authorized to issue certificates for individuals, computers, and organizations.</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What are these certificates used for?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These certificates can be used to authenticate that these objects are indeed what they claim whether it be a user, computer, organization, or service.</a:t>
            </a:r>
          </a:p>
          <a:p>
            <a:pPr eaLnBrk="1" hangingPunct="1"/>
            <a:r>
              <a:rPr lang="en-US" dirty="0">
                <a:latin typeface="Arial" panose="020B0604020202020204" pitchFamily="34" charset="0"/>
              </a:rPr>
              <a:t>For example, when you travel, you must provide some sort of certificate to authenticate that you are who you say you are. These forms of identification have to come from an authority, such as the U.S. Department of State. This authority performs a background check first to make sure that you are, in fact, who you are claiming to be, before issuing you a passport. If the passport service were to get a reputation of issuing passports to people who are not truthful, it would reduce the effectiveness of the issued passports, as they may not be trusted.</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A Certification Authority is responsible for generating a certificate for a requestor, much like the U.S. Department of State is responsible for issuing passports to U.S. citizens. The requestor then can use this certificate to identify itself with other services. The CA’s reputation is at stake when it issues certificates to requestors, and it is responsible for making sure the requestor, and the holder of the certificate that it issues, are valid.</a:t>
            </a:r>
            <a:endParaRPr lang="en-US" b="1" dirty="0">
              <a:latin typeface="Arial" panose="020B0604020202020204" pitchFamily="34" charset="0"/>
            </a:endParaRPr>
          </a:p>
        </p:txBody>
      </p:sp>
    </p:spTree>
    <p:extLst>
      <p:ext uri="{BB962C8B-B14F-4D97-AF65-F5344CB8AC3E}">
        <p14:creationId xmlns:p14="http://schemas.microsoft.com/office/powerpoint/2010/main" val="301772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5F51103-843A-44FE-83AA-1F9A5FEB47DE}" type="slidenum">
              <a:rPr lang="en-US" b="0">
                <a:latin typeface="Arial" panose="020B0604020202020204" pitchFamily="34" charset="0"/>
              </a:rPr>
              <a:pPr/>
              <a:t>4</a:t>
            </a:fld>
            <a:endParaRPr lang="en-US" b="0">
              <a:latin typeface="Arial" panose="020B0604020202020204" pitchFamily="34"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Next discuss each of the reasons on the slide and how a multiple server hierarchy can address these problems.</a:t>
            </a:r>
          </a:p>
          <a:p>
            <a:pPr lvl="1" eaLnBrk="1" hangingPunct="1"/>
            <a:r>
              <a:rPr lang="en-US" dirty="0">
                <a:latin typeface="Arial" panose="020B0604020202020204" pitchFamily="34" charset="0"/>
              </a:rPr>
              <a:t>Root CA with multiple subordinates, different policies assigned to each subordinate.</a:t>
            </a:r>
            <a:endParaRPr lang="en-US" b="1" dirty="0">
              <a:latin typeface="Arial" panose="020B0604020202020204" pitchFamily="34" charset="0"/>
            </a:endParaRPr>
          </a:p>
          <a:p>
            <a:pPr lvl="2" eaLnBrk="1" hangingPunct="1"/>
            <a:r>
              <a:rPr lang="en-US" b="1" dirty="0">
                <a:latin typeface="Arial" panose="020B0604020202020204" pitchFamily="34" charset="0"/>
              </a:rPr>
              <a:t>Usage</a:t>
            </a:r>
            <a:r>
              <a:rPr lang="en-US" dirty="0">
                <a:latin typeface="Arial" panose="020B0604020202020204" pitchFamily="34" charset="0"/>
              </a:rPr>
              <a:t>. Certificates may be issued for a number of purposes, such as secure e-mail and network authentication. The issuing policy for these uses may be distinct, and separation provides a basis for administering these polices.</a:t>
            </a:r>
          </a:p>
          <a:p>
            <a:pPr lvl="2" eaLnBrk="1" hangingPunct="1"/>
            <a:endParaRPr lang="en-US" dirty="0">
              <a:latin typeface="Arial" panose="020B0604020202020204" pitchFamily="34" charset="0"/>
            </a:endParaRPr>
          </a:p>
          <a:p>
            <a:pPr lvl="1" eaLnBrk="1" hangingPunct="1"/>
            <a:r>
              <a:rPr lang="en-US" dirty="0">
                <a:latin typeface="Arial" panose="020B0604020202020204" pitchFamily="34" charset="0"/>
              </a:rPr>
              <a:t>Root CA with multiple subordinates, different corporate groups controlling each subordinate and different policies attached to each.</a:t>
            </a:r>
            <a:endParaRPr lang="en-US" b="1" dirty="0">
              <a:latin typeface="Arial" panose="020B0604020202020204" pitchFamily="34" charset="0"/>
            </a:endParaRPr>
          </a:p>
          <a:p>
            <a:pPr lvl="2" eaLnBrk="1" hangingPunct="1"/>
            <a:r>
              <a:rPr lang="en-US" b="1" dirty="0">
                <a:latin typeface="Arial" panose="020B0604020202020204" pitchFamily="34" charset="0"/>
              </a:rPr>
              <a:t>Organizational divisions</a:t>
            </a:r>
            <a:r>
              <a:rPr lang="en-US" dirty="0">
                <a:latin typeface="Arial" panose="020B0604020202020204" pitchFamily="34" charset="0"/>
              </a:rPr>
              <a:t>. There may be different policies for issuing certificates, depending upon an entity’s role in the organization. Again, you can create subordinate CAs to separate and administer these policies.</a:t>
            </a:r>
          </a:p>
          <a:p>
            <a:pPr lvl="2" eaLnBrk="1" hangingPunct="1"/>
            <a:endParaRPr lang="en-US" dirty="0">
              <a:latin typeface="Arial" panose="020B0604020202020204" pitchFamily="34" charset="0"/>
            </a:endParaRPr>
          </a:p>
          <a:p>
            <a:pPr lvl="1" eaLnBrk="1" hangingPunct="1"/>
            <a:r>
              <a:rPr lang="en-US" dirty="0">
                <a:latin typeface="Arial" panose="020B0604020202020204" pitchFamily="34" charset="0"/>
              </a:rPr>
              <a:t>Root CA with multiple subordinates, each subordinate in a different geographic area.</a:t>
            </a:r>
            <a:endParaRPr lang="en-US" b="1" dirty="0">
              <a:latin typeface="Arial" panose="020B0604020202020204" pitchFamily="34" charset="0"/>
            </a:endParaRPr>
          </a:p>
          <a:p>
            <a:pPr lvl="2" eaLnBrk="1" hangingPunct="1"/>
            <a:r>
              <a:rPr lang="en-US" b="1" dirty="0">
                <a:latin typeface="Arial" panose="020B0604020202020204" pitchFamily="34" charset="0"/>
              </a:rPr>
              <a:t>Geographic divisions</a:t>
            </a:r>
            <a:r>
              <a:rPr lang="en-US" dirty="0">
                <a:latin typeface="Arial" panose="020B0604020202020204" pitchFamily="34" charset="0"/>
              </a:rPr>
              <a:t>. Organizations may have entities at multiple physical sites. Network connectivity between these sites may require individual subordinate CAs for many or all sites.</a:t>
            </a:r>
          </a:p>
          <a:p>
            <a:pPr lvl="2" eaLnBrk="1" hangingPunct="1"/>
            <a:endParaRPr lang="en-US" dirty="0">
              <a:latin typeface="Arial" panose="020B0604020202020204" pitchFamily="34" charset="0"/>
            </a:endParaRPr>
          </a:p>
          <a:p>
            <a:pPr lvl="1" eaLnBrk="1" hangingPunct="1"/>
            <a:r>
              <a:rPr lang="en-US" dirty="0">
                <a:latin typeface="Arial" panose="020B0604020202020204" pitchFamily="34" charset="0"/>
              </a:rPr>
              <a:t>Root CA with multiple subordinates  with multiple subordinates with the same policies on each so that they can be load balanced </a:t>
            </a:r>
            <a:endParaRPr lang="en-US" b="1" dirty="0">
              <a:latin typeface="Arial" panose="020B0604020202020204" pitchFamily="34" charset="0"/>
            </a:endParaRPr>
          </a:p>
          <a:p>
            <a:pPr lvl="2" eaLnBrk="1" hangingPunct="1"/>
            <a:r>
              <a:rPr lang="en-US" b="1" dirty="0">
                <a:latin typeface="Arial" panose="020B0604020202020204" pitchFamily="34" charset="0"/>
              </a:rPr>
              <a:t>Load balancing</a:t>
            </a:r>
            <a:r>
              <a:rPr lang="en-US" dirty="0">
                <a:latin typeface="Arial" panose="020B0604020202020204" pitchFamily="34" charset="0"/>
              </a:rPr>
              <a:t>. If your PKI will be used to issue and manage a large number of certificates, having only one CA can result in considerable network load for it. Using multiple subordinate CAs to issue the same kind of certificates divides the network load between them.</a:t>
            </a:r>
          </a:p>
          <a:p>
            <a:pPr lvl="2" eaLnBrk="1" hangingPunct="1"/>
            <a:endParaRPr lang="en-US" dirty="0">
              <a:latin typeface="Arial" panose="020B0604020202020204" pitchFamily="34" charset="0"/>
            </a:endParaRPr>
          </a:p>
          <a:p>
            <a:pPr lvl="1"/>
            <a:r>
              <a:rPr lang="en-US" dirty="0">
                <a:latin typeface="Arial" panose="020B0604020202020204" pitchFamily="34" charset="0"/>
              </a:rPr>
              <a:t>Root CA with multiple subordinates having the same policies on each so that one can be taken offline for maintenance or so that certificates can still be generated.</a:t>
            </a:r>
            <a:endParaRPr lang="en-US" b="1" dirty="0">
              <a:latin typeface="Arial" panose="020B0604020202020204" pitchFamily="34" charset="0"/>
            </a:endParaRPr>
          </a:p>
          <a:p>
            <a:pPr lvl="1" eaLnBrk="1" hangingPunct="1"/>
            <a:r>
              <a:rPr lang="en-US" b="1" dirty="0">
                <a:latin typeface="Arial" panose="020B0604020202020204" pitchFamily="34" charset="0"/>
              </a:rPr>
              <a:t>	High availability</a:t>
            </a:r>
            <a:r>
              <a:rPr lang="en-US" dirty="0">
                <a:latin typeface="Arial" panose="020B0604020202020204" pitchFamily="34" charset="0"/>
              </a:rPr>
              <a:t>. Multiple CAs increase the possibility that your network will always have operational CAs available to respond to user requests.  You may choose to employ special-purpose cryptographic hardware, or operate it in 	a physically secure area or offline. These may be unacceptable for subordinate CAs, due to cost or usability considerations.</a:t>
            </a:r>
          </a:p>
          <a:p>
            <a:pPr lvl="1" eaLnBrk="1" hangingPunct="1"/>
            <a:endParaRPr lang="en-US" dirty="0">
              <a:latin typeface="Arial" panose="020B0604020202020204" pitchFamily="34" charset="0"/>
            </a:endParaRPr>
          </a:p>
          <a:p>
            <a:pPr lvl="1" eaLnBrk="1" hangingPunct="1"/>
            <a:r>
              <a:rPr lang="en-US" dirty="0">
                <a:latin typeface="Arial" panose="020B0604020202020204" pitchFamily="34" charset="0"/>
              </a:rPr>
              <a:t>If you have a hierarchy, you have the ability to “turn off” a specific portion of the CA hierarchy without affecting established trust relationships. For example, you easily can shut down and revoke an issuing CA certificate that is associated with a specific business unit, without affecting other parts of the organization.</a:t>
            </a:r>
          </a:p>
          <a:p>
            <a:pPr lvl="2" eaLnBrk="1" hangingPunct="1"/>
            <a:endParaRPr lang="en-US" dirty="0">
              <a:latin typeface="Arial" panose="020B0604020202020204" pitchFamily="34" charset="0"/>
            </a:endParaRPr>
          </a:p>
          <a:p>
            <a:pPr lvl="1" eaLnBrk="1" hangingPunct="1"/>
            <a:endParaRPr lang="en-US" dirty="0">
              <a:latin typeface="Arial" panose="020B0604020202020204" pitchFamily="34" charset="0"/>
            </a:endParaRPr>
          </a:p>
          <a:p>
            <a:pPr lvl="2" eaLnBrk="1" hangingPunct="1"/>
            <a:endParaRPr lang="en-US" dirty="0">
              <a:latin typeface="Arial" panose="020B0604020202020204" pitchFamily="34" charset="0"/>
            </a:endParaRPr>
          </a:p>
          <a:p>
            <a:pPr lvl="2"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305652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F636BF7-C659-4499-9639-B100187E6858}" type="slidenum">
              <a:rPr lang="en-US" b="0">
                <a:latin typeface="Arial" panose="020B0604020202020204" pitchFamily="34" charset="0"/>
              </a:rPr>
              <a:pPr/>
              <a:t>5</a:t>
            </a:fld>
            <a:endParaRPr lang="en-US" b="0">
              <a:latin typeface="Arial" panose="020B0604020202020204" pitchFamily="34" charset="0"/>
            </a:endParaRP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14325" y="2230438"/>
            <a:ext cx="6286500" cy="6797675"/>
          </a:xfrm>
          <a:ln/>
        </p:spPr>
        <p:txBody>
          <a:bodyPr/>
          <a:lstStyle/>
          <a:p>
            <a:pPr eaLnBrk="1" hangingPunct="1">
              <a:defRPr/>
            </a:pPr>
            <a:r>
              <a:rPr lang="en-US" dirty="0">
                <a:latin typeface="Arial" pitchFamily="34" charset="0"/>
              </a:rPr>
              <a:t>Organizations can either request a certificate from an external public CA or deploy their own CAs within the organization. </a:t>
            </a:r>
          </a:p>
          <a:p>
            <a:pPr eaLnBrk="1" hangingPunct="1">
              <a:defRPr/>
            </a:pPr>
            <a:endParaRPr lang="en-US" dirty="0">
              <a:latin typeface="Arial" pitchFamily="34" charset="0"/>
            </a:endParaRPr>
          </a:p>
          <a:p>
            <a:pPr eaLnBrk="1" hangingPunct="1">
              <a:defRPr/>
            </a:pPr>
            <a:r>
              <a:rPr lang="en-US" dirty="0">
                <a:latin typeface="Arial" pitchFamily="34" charset="0"/>
              </a:rPr>
              <a:t>A third-party certificate authority can generate certificates for all devices or for a CA in your organization. If a certificate is generated for a CA in your environment, that CA then can generate certificates.</a:t>
            </a:r>
          </a:p>
          <a:p>
            <a:pPr eaLnBrk="1" hangingPunct="1">
              <a:defRPr/>
            </a:pPr>
            <a:endParaRPr lang="en-US" dirty="0">
              <a:latin typeface="Arial" pitchFamily="34" charset="0"/>
            </a:endParaRPr>
          </a:p>
          <a:p>
            <a:pPr eaLnBrk="1" hangingPunct="1">
              <a:defRPr/>
            </a:pPr>
            <a:r>
              <a:rPr lang="en-US" dirty="0">
                <a:latin typeface="Arial" pitchFamily="34" charset="0"/>
              </a:rPr>
              <a:t>There are benefits and disadvantages of each option.</a:t>
            </a:r>
          </a:p>
          <a:p>
            <a:pPr eaLnBrk="1" hangingPunct="1">
              <a:defRPr/>
            </a:pPr>
            <a:endParaRPr lang="en-US" dirty="0">
              <a:latin typeface="Arial" pitchFamily="34" charset="0"/>
            </a:endParaRPr>
          </a:p>
          <a:p>
            <a:pPr eaLnBrk="1" hangingPunct="1">
              <a:defRPr/>
            </a:pPr>
            <a:r>
              <a:rPr lang="en-US" dirty="0">
                <a:latin typeface="Arial" pitchFamily="34" charset="0"/>
              </a:rPr>
              <a:t>Using a third-party to issue certificates:</a:t>
            </a:r>
          </a:p>
          <a:p>
            <a:pPr lvl="1" eaLnBrk="1" hangingPunct="1">
              <a:defRPr/>
            </a:pPr>
            <a:r>
              <a:rPr lang="en-US" dirty="0">
                <a:latin typeface="Arial" pitchFamily="34" charset="0"/>
              </a:rPr>
              <a:t>Generates certificates that can cost more, especially for an organization with a larger number of certificates.</a:t>
            </a:r>
          </a:p>
          <a:p>
            <a:pPr lvl="1" eaLnBrk="1" hangingPunct="1">
              <a:defRPr/>
            </a:pPr>
            <a:r>
              <a:rPr lang="en-US" dirty="0">
                <a:latin typeface="Arial" pitchFamily="34" charset="0"/>
              </a:rPr>
              <a:t>Generates certificates that may take more time to handle, since the third-party needs to receive the needed information from the company in order to generate the certificate.</a:t>
            </a:r>
          </a:p>
          <a:p>
            <a:pPr lvl="1" eaLnBrk="1" hangingPunct="1">
              <a:defRPr/>
            </a:pPr>
            <a:r>
              <a:rPr lang="en-US" dirty="0">
                <a:latin typeface="Arial" pitchFamily="34" charset="0"/>
              </a:rPr>
              <a:t>Generates certificates (if a trusted third-party) that are trusted by more clients, not just clients in the domain.</a:t>
            </a:r>
          </a:p>
          <a:p>
            <a:pPr eaLnBrk="1" hangingPunct="1">
              <a:defRPr/>
            </a:pPr>
            <a:endParaRPr lang="en-US" dirty="0">
              <a:latin typeface="Arial" pitchFamily="34" charset="0"/>
            </a:endParaRPr>
          </a:p>
          <a:p>
            <a:pPr eaLnBrk="1" hangingPunct="1">
              <a:defRPr/>
            </a:pPr>
            <a:r>
              <a:rPr lang="en-US" dirty="0">
                <a:latin typeface="Arial" pitchFamily="34" charset="0"/>
              </a:rPr>
              <a:t>Using an internal CA to issue certificates:</a:t>
            </a:r>
          </a:p>
          <a:p>
            <a:pPr lvl="1" eaLnBrk="1" hangingPunct="1">
              <a:defRPr/>
            </a:pPr>
            <a:r>
              <a:rPr lang="en-US" dirty="0">
                <a:latin typeface="Arial" pitchFamily="34" charset="0"/>
              </a:rPr>
              <a:t>Generates certificates that are trusted only by domain members by default.</a:t>
            </a:r>
          </a:p>
          <a:p>
            <a:pPr lvl="1" eaLnBrk="1" hangingPunct="1">
              <a:defRPr/>
            </a:pPr>
            <a:r>
              <a:rPr lang="en-US" dirty="0">
                <a:latin typeface="Arial" pitchFamily="34" charset="0"/>
              </a:rPr>
              <a:t>Generates certificates that </a:t>
            </a:r>
            <a:r>
              <a:rPr lang="en-US" dirty="0" err="1">
                <a:latin typeface="Arial" pitchFamily="34" charset="0"/>
              </a:rPr>
              <a:t>nondomain</a:t>
            </a:r>
            <a:r>
              <a:rPr lang="en-US" dirty="0">
                <a:latin typeface="Arial" pitchFamily="34" charset="0"/>
              </a:rPr>
              <a:t> members would need to import the root CA manually.</a:t>
            </a:r>
          </a:p>
          <a:p>
            <a:pPr lvl="1" eaLnBrk="1" hangingPunct="1">
              <a:defRPr/>
            </a:pPr>
            <a:r>
              <a:rPr lang="en-US" dirty="0">
                <a:latin typeface="Arial" pitchFamily="34" charset="0"/>
              </a:rPr>
              <a:t>Generates certificates that are easy and flexible for administration because the company controls them.</a:t>
            </a:r>
          </a:p>
          <a:p>
            <a:pPr eaLnBrk="1" hangingPunct="1">
              <a:defRPr/>
            </a:pPr>
            <a:endParaRPr lang="en-US" dirty="0">
              <a:latin typeface="Arial" pitchFamily="34" charset="0"/>
            </a:endParaRPr>
          </a:p>
          <a:p>
            <a:pPr eaLnBrk="1" hangingPunct="1">
              <a:defRPr/>
            </a:pPr>
            <a:r>
              <a:rPr lang="en-US" dirty="0">
                <a:latin typeface="Arial" pitchFamily="34" charset="0"/>
              </a:rPr>
              <a:t>The concept of trusted and untrusted CAs</a:t>
            </a:r>
            <a:endParaRPr lang="en-US" b="1" dirty="0">
              <a:latin typeface="Arial" pitchFamily="34" charset="0"/>
            </a:endParaRPr>
          </a:p>
          <a:p>
            <a:pPr marL="406400" indent="-177800" eaLnBrk="1" hangingPunct="1">
              <a:buFontTx/>
              <a:buChar char="•"/>
              <a:defRPr/>
            </a:pPr>
            <a:r>
              <a:rPr lang="en-US" b="1" dirty="0">
                <a:latin typeface="Arial" pitchFamily="34" charset="0"/>
              </a:rPr>
              <a:t>Trusted Certification Authority. </a:t>
            </a:r>
            <a:r>
              <a:rPr lang="en-US" dirty="0">
                <a:latin typeface="Arial" pitchFamily="34" charset="0"/>
              </a:rPr>
              <a:t>A root CA that has a valid certificate in the Trusted Certificate Authorities store of the client. A trusted CA can generate valid certificates or have subordinate CAs do so. Many computers and devices have a standard set of third-party </a:t>
            </a:r>
            <a:r>
              <a:rPr lang="en-US" dirty="0" err="1">
                <a:latin typeface="Arial" pitchFamily="34" charset="0"/>
              </a:rPr>
              <a:t>CAs</a:t>
            </a:r>
            <a:r>
              <a:rPr lang="en-US" dirty="0">
                <a:latin typeface="Arial" pitchFamily="34" charset="0"/>
              </a:rPr>
              <a:t> that are trusted. In a Active Directory Domain Services (AD DS) environment, the enterprise CA also would be trusted.</a:t>
            </a:r>
          </a:p>
          <a:p>
            <a:pPr marL="406400" indent="-177800" eaLnBrk="1" hangingPunct="1">
              <a:buFontTx/>
              <a:buChar char="•"/>
              <a:defRPr/>
            </a:pPr>
            <a:r>
              <a:rPr lang="en-US" b="1" dirty="0">
                <a:latin typeface="Arial" pitchFamily="34" charset="0"/>
              </a:rPr>
              <a:t>Untrusted Certification Authority. </a:t>
            </a:r>
            <a:r>
              <a:rPr lang="en-US" dirty="0">
                <a:latin typeface="Arial" pitchFamily="34" charset="0"/>
              </a:rPr>
              <a:t> A root CA that does not have a valid certificate in the Trusted Certificate Authorities store of the client. An untrusted CA cannot generate valid certificates.</a:t>
            </a:r>
          </a:p>
        </p:txBody>
      </p:sp>
    </p:spTree>
    <p:extLst>
      <p:ext uri="{BB962C8B-B14F-4D97-AF65-F5344CB8AC3E}">
        <p14:creationId xmlns:p14="http://schemas.microsoft.com/office/powerpoint/2010/main" val="310329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C505970-B2E4-4C6D-AFD6-5CB9E5C6E04D}" type="slidenum">
              <a:rPr lang="en-US" b="0">
                <a:latin typeface="Arial" panose="020B0604020202020204" pitchFamily="34" charset="0"/>
              </a:rPr>
              <a:pPr/>
              <a:t>6</a:t>
            </a:fld>
            <a:endParaRPr lang="en-US" b="0">
              <a:latin typeface="Arial" panose="020B0604020202020204" pitchFamily="34"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More detail for these line items are available in the Active Directory Certificate Services Help file.</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When would you use a stand-alone CA? If AD DS is not being used, when the CA is being used for other things such as SSL certificates.</a:t>
            </a:r>
            <a:endParaRPr lang="en-US" b="1" dirty="0">
              <a:latin typeface="Arial" panose="020B0604020202020204" pitchFamily="34" charset="0"/>
            </a:endParaRPr>
          </a:p>
        </p:txBody>
      </p:sp>
    </p:spTree>
    <p:extLst>
      <p:ext uri="{BB962C8B-B14F-4D97-AF65-F5344CB8AC3E}">
        <p14:creationId xmlns:p14="http://schemas.microsoft.com/office/powerpoint/2010/main" val="2449644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843ECDA9-EA5B-4AA2-B7A7-DE9A6BB6BC61}" type="slidenum">
              <a:rPr lang="en-US" b="0">
                <a:latin typeface="Arial" panose="020B0604020202020204" pitchFamily="34" charset="0"/>
              </a:rPr>
              <a:pPr/>
              <a:t>7</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14325" y="2184400"/>
            <a:ext cx="6286500" cy="6843713"/>
          </a:xfrm>
          <a:ln/>
        </p:spPr>
        <p:txBody>
          <a:bodyPr/>
          <a:lstStyle/>
          <a:p>
            <a:pPr marL="228600" indent="-114300" eaLnBrk="1" hangingPunct="1">
              <a:buFontTx/>
              <a:buChar char="•"/>
              <a:defRPr/>
            </a:pPr>
            <a:r>
              <a:rPr lang="en-US" dirty="0">
                <a:latin typeface="Arial" pitchFamily="34" charset="0"/>
              </a:rPr>
              <a:t>Certification Authority. The primary tool for managing a CA, certificate revocation, and certificate enrollment. </a:t>
            </a:r>
          </a:p>
          <a:p>
            <a:pPr marL="228600" indent="-114300" eaLnBrk="1" hangingPunct="1">
              <a:buFontTx/>
              <a:buChar char="•"/>
              <a:defRPr/>
            </a:pPr>
            <a:r>
              <a:rPr lang="en-US" dirty="0">
                <a:latin typeface="Arial" pitchFamily="34" charset="0"/>
              </a:rPr>
              <a:t>Certificate Templates. Used to duplicate and configure certificate templates for publication to AD DS and for use with enterprise </a:t>
            </a:r>
            <a:r>
              <a:rPr lang="en-US" dirty="0" err="1">
                <a:latin typeface="Arial" pitchFamily="34" charset="0"/>
              </a:rPr>
              <a:t>CAs</a:t>
            </a:r>
            <a:r>
              <a:rPr lang="en-US" dirty="0">
                <a:latin typeface="Arial" pitchFamily="34" charset="0"/>
              </a:rPr>
              <a:t>.</a:t>
            </a:r>
          </a:p>
          <a:p>
            <a:pPr marL="228600" indent="-114300" eaLnBrk="1" hangingPunct="1">
              <a:buFontTx/>
              <a:buChar char="•"/>
              <a:defRPr/>
            </a:pPr>
            <a:r>
              <a:rPr lang="en-US" dirty="0">
                <a:latin typeface="Arial" pitchFamily="34" charset="0"/>
              </a:rPr>
              <a:t>Online Responder. Used to configure and manage Online Certificate Status Protocol (OCSP) responders.</a:t>
            </a:r>
          </a:p>
          <a:p>
            <a:pPr marL="228600" indent="-114300" eaLnBrk="1" hangingPunct="1">
              <a:buFontTx/>
              <a:buChar char="•"/>
              <a:defRPr/>
            </a:pPr>
            <a:r>
              <a:rPr lang="en-US" dirty="0">
                <a:latin typeface="Arial" pitchFamily="34" charset="0"/>
              </a:rPr>
              <a:t>Enterprise PKI. Used to monitor multiple </a:t>
            </a:r>
            <a:r>
              <a:rPr lang="en-US" dirty="0" err="1">
                <a:latin typeface="Arial" pitchFamily="34" charset="0"/>
              </a:rPr>
              <a:t>CAs</a:t>
            </a:r>
            <a:r>
              <a:rPr lang="en-US" dirty="0">
                <a:latin typeface="Arial" pitchFamily="34" charset="0"/>
              </a:rPr>
              <a:t>, certificate revocation lists (</a:t>
            </a:r>
            <a:r>
              <a:rPr lang="en-US" dirty="0" err="1">
                <a:latin typeface="Arial" pitchFamily="34" charset="0"/>
              </a:rPr>
              <a:t>CRLs</a:t>
            </a:r>
            <a:r>
              <a:rPr lang="en-US" dirty="0">
                <a:latin typeface="Arial" pitchFamily="34" charset="0"/>
              </a:rPr>
              <a:t>), and authority information access locations, and to manage AD CS objects that are published to AD DS.</a:t>
            </a:r>
          </a:p>
          <a:p>
            <a:pPr marL="228600" indent="-114300" eaLnBrk="1" hangingPunct="1">
              <a:buFontTx/>
              <a:buChar char="•"/>
              <a:defRPr/>
            </a:pPr>
            <a:r>
              <a:rPr lang="en-US" dirty="0">
                <a:latin typeface="Arial" pitchFamily="34" charset="0"/>
              </a:rPr>
              <a:t>Certificates. Used to view and manage certificate stores for a computer, user, or service.</a:t>
            </a:r>
            <a:r>
              <a:rPr lang="en-US" b="1" i="1" dirty="0">
                <a:latin typeface="Arial" pitchFamily="34" charset="0"/>
              </a:rPr>
              <a:t> </a:t>
            </a:r>
            <a:endParaRPr lang="en-US" dirty="0">
              <a:latin typeface="Arial" pitchFamily="34" charset="0"/>
            </a:endParaRPr>
          </a:p>
          <a:p>
            <a:pPr eaLnBrk="1" hangingPunct="1">
              <a:defRPr/>
            </a:pPr>
            <a:endParaRPr lang="en-US" dirty="0">
              <a:latin typeface="Arial" pitchFamily="34" charset="0"/>
            </a:endParaRPr>
          </a:p>
        </p:txBody>
      </p:sp>
    </p:spTree>
    <p:extLst>
      <p:ext uri="{BB962C8B-B14F-4D97-AF65-F5344CB8AC3E}">
        <p14:creationId xmlns:p14="http://schemas.microsoft.com/office/powerpoint/2010/main" val="250245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2661F-82D8-496B-9D1A-5C77548582A9}" type="slidenum">
              <a:rPr lang="en-US" b="0">
                <a:latin typeface="Arial" panose="020B0604020202020204" pitchFamily="34" charset="0"/>
              </a:rPr>
              <a:pPr/>
              <a:t>8</a:t>
            </a:fld>
            <a:endParaRPr lang="en-US" b="0">
              <a:latin typeface="Arial" panose="020B0604020202020204"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6542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19A04CA-ECDF-491C-8180-0F9E99A51403}" type="slidenum">
              <a:rPr lang="en-US" b="0">
                <a:latin typeface="Arial" panose="020B0604020202020204" pitchFamily="34" charset="0"/>
              </a:rPr>
              <a:pPr/>
              <a:t>9</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To expand on the passport analogy</a:t>
            </a:r>
            <a:r>
              <a:rPr lang="en-US" baseline="0" dirty="0">
                <a:latin typeface="Arial" panose="020B0604020202020204" pitchFamily="34" charset="0"/>
              </a:rPr>
              <a:t> from earlier in this course a</a:t>
            </a:r>
            <a:r>
              <a:rPr lang="en-US" dirty="0">
                <a:latin typeface="Arial" panose="020B0604020202020204" pitchFamily="34" charset="0"/>
              </a:rPr>
              <a:t> certificate can also be used as a key for “locking” and “unlocking” data.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certificate that is shared with the public contains the basic certificate information—to whom it was issued, how long it is valid, what CA issued the certificate, what the certificate can be used for, and of course the public key.</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private key should be stored securely, and only the certificate’s owner should be able to access it.</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Define Public Key Encryption.</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private key is not shared with anyone. Security processes should be followed to secure a private key properly so that no one else can use it. The public key is available for those who need to communicate with the private key’s holder.</a:t>
            </a:r>
            <a:endParaRPr lang="en-US" b="1" dirty="0">
              <a:latin typeface="Arial" panose="020B0604020202020204" pitchFamily="34" charset="0"/>
            </a:endParaRPr>
          </a:p>
        </p:txBody>
      </p:sp>
    </p:spTree>
    <p:extLst>
      <p:ext uri="{BB962C8B-B14F-4D97-AF65-F5344CB8AC3E}">
        <p14:creationId xmlns:p14="http://schemas.microsoft.com/office/powerpoint/2010/main" val="301664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4488F58-064B-42A8-A9C6-B61E7CC970D8}" type="slidenum">
              <a:rPr lang="en-US" b="0">
                <a:latin typeface="Arial" panose="020B0604020202020204" pitchFamily="34" charset="0"/>
              </a:rPr>
              <a:pPr/>
              <a:t>10</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Private and public keys are mathematical inverses of each other: If one is used to encrypt, the other must be used to decrypt. </a:t>
            </a:r>
          </a:p>
        </p:txBody>
      </p:sp>
    </p:spTree>
    <p:extLst>
      <p:ext uri="{BB962C8B-B14F-4D97-AF65-F5344CB8AC3E}">
        <p14:creationId xmlns:p14="http://schemas.microsoft.com/office/powerpoint/2010/main" val="410813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8818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269354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93444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068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a:t>Click to edit Master title style</a:t>
            </a:r>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a:p>
        </p:txBody>
      </p:sp>
    </p:spTree>
    <p:extLst>
      <p:ext uri="{BB962C8B-B14F-4D97-AF65-F5344CB8AC3E}">
        <p14:creationId xmlns:p14="http://schemas.microsoft.com/office/powerpoint/2010/main" val="354725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255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0147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673DA45-A89B-48C1-892E-4D8AB4281520}" type="datetimeFigureOut">
              <a:rPr lang="ru-RU" smtClean="0"/>
              <a:t>06.04.2020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33724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673DA45-A89B-48C1-892E-4D8AB4281520}" type="datetimeFigureOut">
              <a:rPr lang="ru-RU" smtClean="0"/>
              <a:t>06.04.2020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50696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673DA45-A89B-48C1-892E-4D8AB4281520}" type="datetimeFigureOut">
              <a:rPr lang="ru-RU" smtClean="0"/>
              <a:t>06.04.2020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9258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73DA45-A89B-48C1-892E-4D8AB4281520}" type="datetimeFigureOut">
              <a:rPr lang="ru-RU" smtClean="0"/>
              <a:t>06.04.2020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334996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06.04.2020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404023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673DA45-A89B-48C1-892E-4D8AB4281520}" type="datetimeFigureOut">
              <a:rPr lang="ru-RU" smtClean="0"/>
              <a:t>06.04.2020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CBABE-34BB-4E83-BE4B-7F7E5DDD427C}" type="slidenum">
              <a:rPr lang="ru-RU" smtClean="0"/>
              <a:t>‹#›</a:t>
            </a:fld>
            <a:endParaRPr lang="ru-RU"/>
          </a:p>
        </p:txBody>
      </p:sp>
    </p:spTree>
    <p:extLst>
      <p:ext uri="{BB962C8B-B14F-4D97-AF65-F5344CB8AC3E}">
        <p14:creationId xmlns:p14="http://schemas.microsoft.com/office/powerpoint/2010/main" val="180549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DA45-A89B-48C1-892E-4D8AB4281520}" type="datetimeFigureOut">
              <a:rPr lang="ru-RU" smtClean="0"/>
              <a:t>06.04.2020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CBABE-34BB-4E83-BE4B-7F7E5DDD427C}" type="slidenum">
              <a:rPr lang="ru-RU" smtClean="0"/>
              <a:t>‹#›</a:t>
            </a:fld>
            <a:endParaRPr lang="ru-RU"/>
          </a:p>
        </p:txBody>
      </p:sp>
      <p:pic>
        <p:nvPicPr>
          <p:cNvPr id="7" name="Рисунок 6"/>
          <p:cNvPicPr>
            <a:picLocks noChangeAspect="1"/>
          </p:cNvPicPr>
          <p:nvPr userDrawn="1"/>
        </p:nvPicPr>
        <p:blipFill rotWithShape="1">
          <a:blip r:embed="rId15">
            <a:extLst>
              <a:ext uri="{28A0092B-C50C-407E-A947-70E740481C1C}">
                <a14:useLocalDpi xmlns:a14="http://schemas.microsoft.com/office/drawing/2010/main" val="0"/>
              </a:ext>
            </a:extLst>
          </a:blip>
          <a:srcRect t="27299" b="58945"/>
          <a:stretch/>
        </p:blipFill>
        <p:spPr>
          <a:xfrm>
            <a:off x="0" y="0"/>
            <a:ext cx="12192000" cy="943428"/>
          </a:xfrm>
          <a:prstGeom prst="rect">
            <a:avLst/>
          </a:prstGeom>
        </p:spPr>
      </p:pic>
      <p:pic>
        <p:nvPicPr>
          <p:cNvPr id="8" name="Рисунок 7"/>
          <p:cNvPicPr>
            <a:picLocks noChangeAspect="1"/>
          </p:cNvPicPr>
          <p:nvPr userDrawn="1"/>
        </p:nvPicPr>
        <p:blipFill rotWithShape="1">
          <a:blip r:embed="rId16"/>
          <a:srcRect t="35617" b="61970"/>
          <a:stretch/>
        </p:blipFill>
        <p:spPr>
          <a:xfrm>
            <a:off x="0" y="798285"/>
            <a:ext cx="12193057" cy="145143"/>
          </a:xfrm>
          <a:prstGeom prst="rect">
            <a:avLst/>
          </a:prstGeom>
          <a:solidFill>
            <a:schemeClr val="bg1"/>
          </a:solidFill>
          <a:effectLst/>
        </p:spPr>
      </p:pic>
    </p:spTree>
    <p:extLst>
      <p:ext uri="{BB962C8B-B14F-4D97-AF65-F5344CB8AC3E}">
        <p14:creationId xmlns:p14="http://schemas.microsoft.com/office/powerpoint/2010/main" val="211878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Овал 8"/>
          <p:cNvSpPr/>
          <p:nvPr/>
        </p:nvSpPr>
        <p:spPr>
          <a:xfrm>
            <a:off x="725714" y="2482894"/>
            <a:ext cx="10668000" cy="1900424"/>
          </a:xfrm>
          <a:prstGeom prst="ellipse">
            <a:avLst/>
          </a:prstGeom>
          <a:solidFill>
            <a:schemeClr val="accent1">
              <a:alpha val="0"/>
            </a:schemeClr>
          </a:solidFill>
          <a:effectLst>
            <a:glow rad="1358900">
              <a:srgbClr val="49D5F9">
                <a:alpha val="59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rotWithShape="1">
          <a:blip r:embed="rId3"/>
          <a:srcRect t="29102" b="33017"/>
          <a:stretch/>
        </p:blipFill>
        <p:spPr>
          <a:xfrm>
            <a:off x="0" y="2128477"/>
            <a:ext cx="12193057" cy="2356437"/>
          </a:xfrm>
          <a:prstGeom prst="rect">
            <a:avLst/>
          </a:prstGeom>
          <a:solidFill>
            <a:schemeClr val="bg1"/>
          </a:solidFill>
          <a:effectLst/>
        </p:spPr>
      </p:pic>
      <p:sp>
        <p:nvSpPr>
          <p:cNvPr id="11" name="TextBox 10"/>
          <p:cNvSpPr txBox="1"/>
          <p:nvPr/>
        </p:nvSpPr>
        <p:spPr>
          <a:xfrm>
            <a:off x="1296916" y="2804232"/>
            <a:ext cx="10632769"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sz="4400" dirty="0">
                <a:solidFill>
                  <a:schemeClr val="bg1"/>
                </a:solidFill>
                <a:latin typeface="+mj-lt"/>
              </a:rPr>
              <a:t>Центр сертификации </a:t>
            </a:r>
            <a:r>
              <a:rPr lang="en-US" sz="4400" dirty="0">
                <a:solidFill>
                  <a:schemeClr val="bg1"/>
                </a:solidFill>
                <a:latin typeface="+mj-lt"/>
              </a:rPr>
              <a:t>Windows Server</a:t>
            </a:r>
          </a:p>
        </p:txBody>
      </p:sp>
    </p:spTree>
    <p:extLst>
      <p:ext uri="{BB962C8B-B14F-4D97-AF65-F5344CB8AC3E}">
        <p14:creationId xmlns:p14="http://schemas.microsoft.com/office/powerpoint/2010/main" val="132386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852" y="1033670"/>
            <a:ext cx="10788359" cy="55049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grpSp>
        <p:nvGrpSpPr>
          <p:cNvPr id="14340" name="Group 5"/>
          <p:cNvGrpSpPr>
            <a:grpSpLocks/>
          </p:cNvGrpSpPr>
          <p:nvPr/>
        </p:nvGrpSpPr>
        <p:grpSpPr bwMode="auto">
          <a:xfrm>
            <a:off x="8021638" y="2698750"/>
            <a:ext cx="1003300" cy="312738"/>
            <a:chOff x="2016" y="569"/>
            <a:chExt cx="2009" cy="3427"/>
          </a:xfrm>
        </p:grpSpPr>
        <p:sp>
          <p:nvSpPr>
            <p:cNvPr id="14376" name="Line 6"/>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7" name="Text Box 7"/>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41" name="Group 8"/>
          <p:cNvGrpSpPr>
            <a:grpSpLocks/>
          </p:cNvGrpSpPr>
          <p:nvPr/>
        </p:nvGrpSpPr>
        <p:grpSpPr bwMode="auto">
          <a:xfrm>
            <a:off x="3152776" y="2782889"/>
            <a:ext cx="1001713" cy="312737"/>
            <a:chOff x="2016" y="569"/>
            <a:chExt cx="2009" cy="3427"/>
          </a:xfrm>
        </p:grpSpPr>
        <p:sp>
          <p:nvSpPr>
            <p:cNvPr id="14374" name="Line 9"/>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5" name="Text Box 10"/>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pic>
        <p:nvPicPr>
          <p:cNvPr id="992267" name="Picture 11"/>
          <p:cNvPicPr>
            <a:picLocks noChangeAspect="1" noChangeArrowheads="1"/>
          </p:cNvPicPr>
          <p:nvPr/>
        </p:nvPicPr>
        <p:blipFill>
          <a:blip r:embed="rId3"/>
          <a:srcRect/>
          <a:stretch>
            <a:fillRect/>
          </a:stretch>
        </p:blipFill>
        <p:spPr bwMode="auto">
          <a:xfrm>
            <a:off x="2209801" y="2336801"/>
            <a:ext cx="722313" cy="849313"/>
          </a:xfrm>
          <a:prstGeom prst="rect">
            <a:avLst/>
          </a:prstGeom>
          <a:noFill/>
          <a:ln w="9525" algn="ctr">
            <a:noFill/>
            <a:miter lim="800000"/>
            <a:headEnd/>
            <a:tailEnd/>
          </a:ln>
          <a:effectLst>
            <a:outerShdw dist="35921" dir="2700000" algn="ctr" rotWithShape="0">
              <a:srgbClr val="AFAFAF"/>
            </a:outerShdw>
          </a:effectLst>
        </p:spPr>
      </p:pic>
      <p:pic>
        <p:nvPicPr>
          <p:cNvPr id="992270" name="Picture 14"/>
          <p:cNvPicPr>
            <a:picLocks noChangeAspect="1" noChangeArrowheads="1"/>
          </p:cNvPicPr>
          <p:nvPr/>
        </p:nvPicPr>
        <p:blipFill>
          <a:blip r:embed="rId3"/>
          <a:srcRect/>
          <a:stretch>
            <a:fillRect/>
          </a:stretch>
        </p:blipFill>
        <p:spPr bwMode="auto">
          <a:xfrm>
            <a:off x="9224963" y="2262188"/>
            <a:ext cx="722312" cy="849312"/>
          </a:xfrm>
          <a:prstGeom prst="rect">
            <a:avLst/>
          </a:prstGeom>
          <a:noFill/>
          <a:ln w="9525" algn="ctr">
            <a:noFill/>
            <a:miter lim="800000"/>
            <a:headEnd/>
            <a:tailEnd/>
          </a:ln>
          <a:effectLst>
            <a:outerShdw dist="35921" dir="2700000" algn="ctr" rotWithShape="0">
              <a:srgbClr val="AFAFAF"/>
            </a:outerShdw>
          </a:effectLst>
        </p:spPr>
      </p:pic>
      <p:sp>
        <p:nvSpPr>
          <p:cNvPr id="14344" name="Text Box 32"/>
          <p:cNvSpPr txBox="1">
            <a:spLocks noChangeArrowheads="1"/>
          </p:cNvSpPr>
          <p:nvPr/>
        </p:nvSpPr>
        <p:spPr bwMode="auto">
          <a:xfrm>
            <a:off x="5164138" y="2205038"/>
            <a:ext cx="1865312" cy="4302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SSL (Encrypted)</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45" name="Text Box 34"/>
          <p:cNvSpPr txBox="1">
            <a:spLocks noChangeArrowheads="1"/>
          </p:cNvSpPr>
          <p:nvPr/>
        </p:nvSpPr>
        <p:spPr bwMode="auto">
          <a:xfrm>
            <a:off x="2022475" y="3236913"/>
            <a:ext cx="1150938" cy="63500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Web Server</a:t>
            </a:r>
            <a:endParaRPr lang="en-US" sz="1600" b="0">
              <a:solidFill>
                <a:schemeClr val="bg1"/>
              </a:solidFill>
              <a:latin typeface="Segoe UI Light" panose="020B0502040204020203" pitchFamily="34" charset="0"/>
              <a:cs typeface="Segoe UI Light" panose="020B0502040204020203" pitchFamily="34" charset="0"/>
            </a:endParaRPr>
          </a:p>
        </p:txBody>
      </p:sp>
      <p:sp>
        <p:nvSpPr>
          <p:cNvPr id="14346" name="Text Box 46"/>
          <p:cNvSpPr txBox="1">
            <a:spLocks noChangeArrowheads="1"/>
          </p:cNvSpPr>
          <p:nvPr/>
        </p:nvSpPr>
        <p:spPr bwMode="auto">
          <a:xfrm>
            <a:off x="8974139" y="3162300"/>
            <a:ext cx="1171575" cy="6159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Web Client</a:t>
            </a:r>
            <a:endParaRPr lang="en-US" sz="1600" b="0" dirty="0">
              <a:solidFill>
                <a:schemeClr val="bg1"/>
              </a:solidFill>
              <a:latin typeface="Segoe UI Light" panose="020B0502040204020203" pitchFamily="34" charset="0"/>
              <a:cs typeface="Segoe UI Light" panose="020B0502040204020203" pitchFamily="34" charset="0"/>
            </a:endParaRPr>
          </a:p>
        </p:txBody>
      </p:sp>
      <p:grpSp>
        <p:nvGrpSpPr>
          <p:cNvPr id="14347" name="Group 53"/>
          <p:cNvGrpSpPr>
            <a:grpSpLocks/>
          </p:cNvGrpSpPr>
          <p:nvPr/>
        </p:nvGrpSpPr>
        <p:grpSpPr bwMode="auto">
          <a:xfrm>
            <a:off x="5745163" y="1177926"/>
            <a:ext cx="576262" cy="938213"/>
            <a:chOff x="2704" y="2804"/>
            <a:chExt cx="363" cy="591"/>
          </a:xfrm>
        </p:grpSpPr>
        <p:pic>
          <p:nvPicPr>
            <p:cNvPr id="992308" name="Picture 52"/>
            <p:cNvPicPr>
              <a:picLocks noChangeAspect="1" noChangeArrowheads="1"/>
            </p:cNvPicPr>
            <p:nvPr/>
          </p:nvPicPr>
          <p:blipFill>
            <a:blip r:embed="rId4"/>
            <a:srcRect/>
            <a:stretch>
              <a:fillRect/>
            </a:stretch>
          </p:blipFill>
          <p:spPr bwMode="auto">
            <a:xfrm>
              <a:off x="2704" y="2804"/>
              <a:ext cx="363" cy="591"/>
            </a:xfrm>
            <a:prstGeom prst="rect">
              <a:avLst/>
            </a:prstGeom>
            <a:noFill/>
            <a:ln w="9525" algn="ctr">
              <a:noFill/>
              <a:miter lim="800000"/>
              <a:headEnd/>
              <a:tailEnd/>
            </a:ln>
            <a:effectLst>
              <a:outerShdw dist="35921" dir="2700000" algn="ctr" rotWithShape="0">
                <a:srgbClr val="AFAFAF"/>
              </a:outerShdw>
            </a:effectLst>
          </p:spPr>
        </p:pic>
        <p:pic>
          <p:nvPicPr>
            <p:cNvPr id="992305" name="Picture 49"/>
            <p:cNvPicPr>
              <a:picLocks noChangeAspect="1" noChangeArrowheads="1"/>
            </p:cNvPicPr>
            <p:nvPr/>
          </p:nvPicPr>
          <p:blipFill>
            <a:blip r:embed="rId5"/>
            <a:srcRect/>
            <a:stretch>
              <a:fillRect/>
            </a:stretch>
          </p:blipFill>
          <p:spPr bwMode="auto">
            <a:xfrm>
              <a:off x="2754" y="2920"/>
              <a:ext cx="248" cy="398"/>
            </a:xfrm>
            <a:prstGeom prst="rect">
              <a:avLst/>
            </a:prstGeom>
            <a:noFill/>
            <a:ln w="9525" algn="ctr">
              <a:noFill/>
              <a:miter lim="800000"/>
              <a:headEnd/>
              <a:tailEnd/>
            </a:ln>
            <a:effectLst>
              <a:outerShdw dist="35921" dir="2700000" algn="ctr" rotWithShape="0">
                <a:srgbClr val="AFAFAF"/>
              </a:outerShdw>
            </a:effectLst>
          </p:spPr>
        </p:pic>
      </p:grpSp>
      <p:pic>
        <p:nvPicPr>
          <p:cNvPr id="992310" name="Picture 54"/>
          <p:cNvPicPr>
            <a:picLocks noChangeAspect="1" noChangeArrowheads="1"/>
          </p:cNvPicPr>
          <p:nvPr/>
        </p:nvPicPr>
        <p:blipFill>
          <a:blip r:embed="rId6"/>
          <a:srcRect/>
          <a:stretch>
            <a:fillRect/>
          </a:stretch>
        </p:blipFill>
        <p:spPr bwMode="auto">
          <a:xfrm>
            <a:off x="7089775" y="2190750"/>
            <a:ext cx="649288" cy="984250"/>
          </a:xfrm>
          <a:prstGeom prst="rect">
            <a:avLst/>
          </a:prstGeom>
          <a:noFill/>
          <a:ln w="9525" algn="ctr">
            <a:noFill/>
            <a:miter lim="800000"/>
            <a:headEnd/>
            <a:tailEnd/>
          </a:ln>
          <a:effectLst>
            <a:outerShdw dist="35921" dir="2700000" algn="ctr" rotWithShape="0">
              <a:srgbClr val="AFAFAF"/>
            </a:outerShdw>
          </a:effectLst>
        </p:spPr>
      </p:pic>
      <p:pic>
        <p:nvPicPr>
          <p:cNvPr id="992311" name="Picture 55"/>
          <p:cNvPicPr>
            <a:picLocks noChangeAspect="1" noChangeArrowheads="1"/>
          </p:cNvPicPr>
          <p:nvPr/>
        </p:nvPicPr>
        <p:blipFill>
          <a:blip r:embed="rId7"/>
          <a:srcRect/>
          <a:stretch>
            <a:fillRect/>
          </a:stretch>
        </p:blipFill>
        <p:spPr bwMode="auto">
          <a:xfrm>
            <a:off x="4418014" y="2260601"/>
            <a:ext cx="598487" cy="962025"/>
          </a:xfrm>
          <a:prstGeom prst="rect">
            <a:avLst/>
          </a:prstGeom>
          <a:noFill/>
          <a:ln w="9525" algn="ctr">
            <a:noFill/>
            <a:miter lim="800000"/>
            <a:headEnd/>
            <a:tailEnd/>
          </a:ln>
          <a:effectLst>
            <a:outerShdw dist="35921" dir="2700000" algn="ctr" rotWithShape="0">
              <a:srgbClr val="AFAFAF"/>
            </a:outerShdw>
          </a:effectLst>
        </p:spPr>
      </p:pic>
      <p:pic>
        <p:nvPicPr>
          <p:cNvPr id="992312" name="Picture 56"/>
          <p:cNvPicPr>
            <a:picLocks noChangeAspect="1" noChangeArrowheads="1"/>
          </p:cNvPicPr>
          <p:nvPr/>
        </p:nvPicPr>
        <p:blipFill>
          <a:blip r:embed="rId8"/>
          <a:srcRect/>
          <a:stretch>
            <a:fillRect/>
          </a:stretch>
        </p:blipFill>
        <p:spPr bwMode="auto">
          <a:xfrm>
            <a:off x="4487864" y="4565651"/>
            <a:ext cx="541337" cy="1071563"/>
          </a:xfrm>
          <a:prstGeom prst="rect">
            <a:avLst/>
          </a:prstGeom>
          <a:noFill/>
          <a:ln w="9525" algn="ctr">
            <a:noFill/>
            <a:miter lim="800000"/>
            <a:headEnd/>
            <a:tailEnd/>
          </a:ln>
          <a:effectLst>
            <a:outerShdw dist="35921" dir="2700000" algn="ctr" rotWithShape="0">
              <a:srgbClr val="AFAFAF"/>
            </a:outerShdw>
          </a:effectLst>
        </p:spPr>
      </p:pic>
      <p:pic>
        <p:nvPicPr>
          <p:cNvPr id="992313" name="Picture 57"/>
          <p:cNvPicPr>
            <a:picLocks noChangeAspect="1" noChangeArrowheads="1"/>
          </p:cNvPicPr>
          <p:nvPr/>
        </p:nvPicPr>
        <p:blipFill>
          <a:blip r:embed="rId9"/>
          <a:srcRect/>
          <a:stretch>
            <a:fillRect/>
          </a:stretch>
        </p:blipFill>
        <p:spPr bwMode="auto">
          <a:xfrm>
            <a:off x="7121525" y="4616450"/>
            <a:ext cx="528638" cy="1047750"/>
          </a:xfrm>
          <a:prstGeom prst="rect">
            <a:avLst/>
          </a:prstGeom>
          <a:noFill/>
          <a:ln w="9525" algn="ctr">
            <a:noFill/>
            <a:miter lim="800000"/>
            <a:headEnd/>
            <a:tailEnd/>
          </a:ln>
          <a:effectLst>
            <a:outerShdw dist="35921" dir="2700000" algn="ctr" rotWithShape="0">
              <a:srgbClr val="AFAFAF"/>
            </a:outerShdw>
          </a:effectLst>
        </p:spPr>
      </p:pic>
      <p:grpSp>
        <p:nvGrpSpPr>
          <p:cNvPr id="14352" name="Group 59"/>
          <p:cNvGrpSpPr>
            <a:grpSpLocks/>
          </p:cNvGrpSpPr>
          <p:nvPr/>
        </p:nvGrpSpPr>
        <p:grpSpPr bwMode="auto">
          <a:xfrm>
            <a:off x="5257800" y="2763839"/>
            <a:ext cx="1652588" cy="312737"/>
            <a:chOff x="2016" y="569"/>
            <a:chExt cx="2009" cy="3069"/>
          </a:xfrm>
        </p:grpSpPr>
        <p:sp>
          <p:nvSpPr>
            <p:cNvPr id="14370" name="Line 60"/>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1" name="Text Box 61"/>
            <p:cNvSpPr txBox="1">
              <a:spLocks noChangeArrowheads="1"/>
            </p:cNvSpPr>
            <p:nvPr/>
          </p:nvSpPr>
          <p:spPr bwMode="auto">
            <a:xfrm rot="-224136">
              <a:off x="2867" y="569"/>
              <a:ext cx="1079" cy="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3" name="Group 73"/>
          <p:cNvGrpSpPr>
            <a:grpSpLocks/>
          </p:cNvGrpSpPr>
          <p:nvPr/>
        </p:nvGrpSpPr>
        <p:grpSpPr bwMode="auto">
          <a:xfrm>
            <a:off x="2960688" y="1290638"/>
            <a:ext cx="1301750" cy="1231900"/>
            <a:chOff x="982" y="1096"/>
            <a:chExt cx="820" cy="776"/>
          </a:xfrm>
        </p:grpSpPr>
        <p:pic>
          <p:nvPicPr>
            <p:cNvPr id="992303" name="Picture 47"/>
            <p:cNvPicPr>
              <a:picLocks noChangeAspect="1" noChangeArrowheads="1"/>
            </p:cNvPicPr>
            <p:nvPr/>
          </p:nvPicPr>
          <p:blipFill>
            <a:blip r:embed="rId10"/>
            <a:srcRect/>
            <a:stretch>
              <a:fillRect/>
            </a:stretch>
          </p:blipFill>
          <p:spPr bwMode="auto">
            <a:xfrm>
              <a:off x="1214" y="1096"/>
              <a:ext cx="339" cy="552"/>
            </a:xfrm>
            <a:prstGeom prst="rect">
              <a:avLst/>
            </a:prstGeom>
            <a:noFill/>
            <a:ln w="9525" algn="ctr">
              <a:noFill/>
              <a:miter lim="800000"/>
              <a:headEnd/>
              <a:tailEnd/>
            </a:ln>
            <a:effectLst>
              <a:outerShdw dist="35921" dir="2700000" algn="ctr" rotWithShape="0">
                <a:srgbClr val="AFAFAF"/>
              </a:outerShdw>
            </a:effectLst>
          </p:spPr>
        </p:pic>
        <p:sp>
          <p:nvSpPr>
            <p:cNvPr id="14369" name="Text Box 62"/>
            <p:cNvSpPr txBox="1">
              <a:spLocks noChangeArrowheads="1"/>
            </p:cNvSpPr>
            <p:nvPr/>
          </p:nvSpPr>
          <p:spPr bwMode="auto">
            <a:xfrm>
              <a:off x="982" y="1624"/>
              <a:ext cx="820" cy="248"/>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dirty="0">
                  <a:solidFill>
                    <a:schemeClr val="bg1"/>
                  </a:solidFill>
                  <a:latin typeface="Segoe UI Light" panose="020B0502040204020203" pitchFamily="34" charset="0"/>
                  <a:cs typeface="Segoe UI Light" panose="020B0502040204020203" pitchFamily="34" charset="0"/>
                </a:rPr>
                <a:t>Plaintext</a:t>
              </a:r>
            </a:p>
          </p:txBody>
        </p:sp>
      </p:grpSp>
      <p:grpSp>
        <p:nvGrpSpPr>
          <p:cNvPr id="14354" name="Group 74"/>
          <p:cNvGrpSpPr>
            <a:grpSpLocks/>
          </p:cNvGrpSpPr>
          <p:nvPr/>
        </p:nvGrpSpPr>
        <p:grpSpPr bwMode="auto">
          <a:xfrm>
            <a:off x="7858125" y="1284288"/>
            <a:ext cx="1320800" cy="1179512"/>
            <a:chOff x="3880" y="1114"/>
            <a:chExt cx="832" cy="743"/>
          </a:xfrm>
        </p:grpSpPr>
        <p:pic>
          <p:nvPicPr>
            <p:cNvPr id="992314" name="Picture 58"/>
            <p:cNvPicPr>
              <a:picLocks noChangeAspect="1" noChangeArrowheads="1"/>
            </p:cNvPicPr>
            <p:nvPr/>
          </p:nvPicPr>
          <p:blipFill>
            <a:blip r:embed="rId10"/>
            <a:srcRect/>
            <a:stretch>
              <a:fillRect/>
            </a:stretch>
          </p:blipFill>
          <p:spPr bwMode="auto">
            <a:xfrm>
              <a:off x="4090" y="1114"/>
              <a:ext cx="339" cy="552"/>
            </a:xfrm>
            <a:prstGeom prst="rect">
              <a:avLst/>
            </a:prstGeom>
            <a:noFill/>
            <a:ln w="9525" algn="ctr">
              <a:noFill/>
              <a:miter lim="800000"/>
              <a:headEnd/>
              <a:tailEnd/>
            </a:ln>
            <a:effectLst>
              <a:outerShdw dist="35921" dir="2700000" algn="ctr" rotWithShape="0">
                <a:srgbClr val="AFAFAF"/>
              </a:outerShdw>
            </a:effectLst>
          </p:spPr>
        </p:pic>
        <p:sp>
          <p:nvSpPr>
            <p:cNvPr id="14367" name="Text Box 63"/>
            <p:cNvSpPr txBox="1">
              <a:spLocks noChangeArrowheads="1"/>
            </p:cNvSpPr>
            <p:nvPr/>
          </p:nvSpPr>
          <p:spPr bwMode="auto">
            <a:xfrm>
              <a:off x="3880" y="1642"/>
              <a:ext cx="832" cy="215"/>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dirty="0">
                  <a:solidFill>
                    <a:schemeClr val="bg1"/>
                  </a:solidFill>
                  <a:latin typeface="Segoe UI Light" panose="020B0502040204020203" pitchFamily="34" charset="0"/>
                  <a:cs typeface="Segoe UI Light" panose="020B0502040204020203" pitchFamily="34" charset="0"/>
                </a:rPr>
                <a:t>Plaintext</a:t>
              </a:r>
            </a:p>
          </p:txBody>
        </p:sp>
      </p:grpSp>
      <p:grpSp>
        <p:nvGrpSpPr>
          <p:cNvPr id="14355" name="Group 64"/>
          <p:cNvGrpSpPr>
            <a:grpSpLocks/>
          </p:cNvGrpSpPr>
          <p:nvPr/>
        </p:nvGrpSpPr>
        <p:grpSpPr bwMode="auto">
          <a:xfrm rot="-5400000">
            <a:off x="4445794" y="3860006"/>
            <a:ext cx="755650" cy="312738"/>
            <a:chOff x="2016" y="569"/>
            <a:chExt cx="2009" cy="3427"/>
          </a:xfrm>
        </p:grpSpPr>
        <p:sp>
          <p:nvSpPr>
            <p:cNvPr id="14364" name="Line 65"/>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5" name="Text Box 66"/>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6" name="Group 67"/>
          <p:cNvGrpSpPr>
            <a:grpSpLocks/>
          </p:cNvGrpSpPr>
          <p:nvPr/>
        </p:nvGrpSpPr>
        <p:grpSpPr bwMode="auto">
          <a:xfrm rot="-5400000">
            <a:off x="7095332" y="3855245"/>
            <a:ext cx="755650" cy="312737"/>
            <a:chOff x="2016" y="569"/>
            <a:chExt cx="2009" cy="3427"/>
          </a:xfrm>
        </p:grpSpPr>
        <p:sp>
          <p:nvSpPr>
            <p:cNvPr id="14362" name="Line 6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3" name="Text Box 69"/>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sp>
        <p:nvSpPr>
          <p:cNvPr id="14357" name="Text Box 70"/>
          <p:cNvSpPr txBox="1">
            <a:spLocks noChangeArrowheads="1"/>
          </p:cNvSpPr>
          <p:nvPr/>
        </p:nvSpPr>
        <p:spPr bwMode="auto">
          <a:xfrm>
            <a:off x="5018089" y="3649663"/>
            <a:ext cx="2058987" cy="14843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Different keys are used to encrypt and decrypt the message</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58" name="Text Box 71"/>
          <p:cNvSpPr txBox="1">
            <a:spLocks noChangeArrowheads="1"/>
          </p:cNvSpPr>
          <p:nvPr/>
        </p:nvSpPr>
        <p:spPr bwMode="auto">
          <a:xfrm>
            <a:off x="4143375" y="3171826"/>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solidFill>
                  <a:schemeClr val="bg1"/>
                </a:solidFill>
                <a:latin typeface="Segoe UI Light" panose="020B0502040204020203" pitchFamily="34" charset="0"/>
                <a:cs typeface="Segoe UI Light" panose="020B0502040204020203" pitchFamily="34" charset="0"/>
              </a:rPr>
              <a:t>Encrypt</a:t>
            </a:r>
          </a:p>
        </p:txBody>
      </p:sp>
      <p:sp>
        <p:nvSpPr>
          <p:cNvPr id="14359" name="Text Box 72"/>
          <p:cNvSpPr txBox="1">
            <a:spLocks noChangeArrowheads="1"/>
          </p:cNvSpPr>
          <p:nvPr/>
        </p:nvSpPr>
        <p:spPr bwMode="auto">
          <a:xfrm>
            <a:off x="6791325" y="3165476"/>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solidFill>
                  <a:schemeClr val="bg1"/>
                </a:solidFill>
                <a:latin typeface="Segoe UI Light" panose="020B0502040204020203" pitchFamily="34" charset="0"/>
                <a:cs typeface="Segoe UI Light" panose="020B0502040204020203" pitchFamily="34" charset="0"/>
              </a:rPr>
              <a:t>Decrypt</a:t>
            </a:r>
          </a:p>
        </p:txBody>
      </p:sp>
      <p:sp>
        <p:nvSpPr>
          <p:cNvPr id="14360" name="Text Box 34"/>
          <p:cNvSpPr txBox="1">
            <a:spLocks noChangeArrowheads="1"/>
          </p:cNvSpPr>
          <p:nvPr/>
        </p:nvSpPr>
        <p:spPr bwMode="auto">
          <a:xfrm>
            <a:off x="3990975" y="5665788"/>
            <a:ext cx="1525588" cy="4762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Private Key</a:t>
            </a:r>
            <a:endParaRPr lang="en-US" sz="1600" b="0">
              <a:solidFill>
                <a:schemeClr val="bg1"/>
              </a:solidFill>
              <a:latin typeface="Segoe UI Light" panose="020B0502040204020203" pitchFamily="34" charset="0"/>
              <a:cs typeface="Segoe UI Light" panose="020B0502040204020203" pitchFamily="34" charset="0"/>
            </a:endParaRPr>
          </a:p>
        </p:txBody>
      </p:sp>
      <p:sp>
        <p:nvSpPr>
          <p:cNvPr id="14361" name="Text Box 34"/>
          <p:cNvSpPr txBox="1">
            <a:spLocks noChangeArrowheads="1"/>
          </p:cNvSpPr>
          <p:nvPr/>
        </p:nvSpPr>
        <p:spPr bwMode="auto">
          <a:xfrm>
            <a:off x="6645275" y="5664201"/>
            <a:ext cx="1525588" cy="474663"/>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Public Key</a:t>
            </a:r>
            <a:endParaRPr lang="en-US" sz="1600" b="0">
              <a:solidFill>
                <a:schemeClr val="bg1"/>
              </a:solidFill>
              <a:latin typeface="Segoe UI Light" panose="020B0502040204020203" pitchFamily="34" charset="0"/>
              <a:cs typeface="Segoe UI Light" panose="020B0502040204020203" pitchFamily="34" charset="0"/>
            </a:endParaRPr>
          </a:p>
        </p:txBody>
      </p:sp>
      <p:sp>
        <p:nvSpPr>
          <p:cNvPr id="44" name="Rectangle 2"/>
          <p:cNvSpPr txBox="1">
            <a:spLocks noChangeArrowheads="1"/>
          </p:cNvSpPr>
          <p:nvPr/>
        </p:nvSpPr>
        <p:spPr>
          <a:xfrm>
            <a:off x="379514" y="182216"/>
            <a:ext cx="11524432" cy="600424"/>
          </a:xfrm>
          <a:prstGeom prst="rect">
            <a:avLst/>
          </a:prstGeom>
        </p:spPr>
        <p:txBody>
          <a:bodyPr vert="horz" lIns="91409" tIns="45705" rIns="91409" bIns="45705" rtlCol="0" anchor="t" anchorCtr="0">
            <a:normAutofit fontScale="97500" lnSpcReduction="1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solidFill>
                  <a:schemeClr val="bg1"/>
                </a:solidFill>
              </a:rPr>
              <a:t>How Public Keys and Private Keys Work </a:t>
            </a:r>
          </a:p>
        </p:txBody>
      </p:sp>
    </p:spTree>
    <p:extLst>
      <p:ext uri="{BB962C8B-B14F-4D97-AF65-F5344CB8AC3E}">
        <p14:creationId xmlns:p14="http://schemas.microsoft.com/office/powerpoint/2010/main" val="357680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46180" y="92867"/>
            <a:ext cx="10515600" cy="808038"/>
          </a:xfrm>
        </p:spPr>
        <p:txBody>
          <a:bodyPr/>
          <a:lstStyle/>
          <a:p>
            <a:pPr eaLnBrk="1" hangingPunct="1"/>
            <a:r>
              <a:rPr lang="en-US" dirty="0">
                <a:solidFill>
                  <a:schemeClr val="bg1"/>
                </a:solidFill>
              </a:rPr>
              <a:t>What Are Certificate Templates?  </a:t>
            </a:r>
          </a:p>
        </p:txBody>
      </p:sp>
      <p:sp>
        <p:nvSpPr>
          <p:cNvPr id="16387" name="Rounded Rectangle 812098"/>
          <p:cNvSpPr>
            <a:spLocks noGrp="1" noChangeArrowheads="1"/>
          </p:cNvSpPr>
          <p:nvPr>
            <p:ph type="body" idx="4294967295"/>
          </p:nvPr>
        </p:nvSpPr>
        <p:spPr>
          <a:xfrm>
            <a:off x="1968500" y="1227138"/>
            <a:ext cx="8339138" cy="27606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Certificate templates</a:t>
            </a:r>
            <a:r>
              <a:rPr lang="en-US" sz="1800" b="0"/>
              <a:t>:</a:t>
            </a:r>
          </a:p>
        </p:txBody>
      </p:sp>
      <p:sp>
        <p:nvSpPr>
          <p:cNvPr id="16388" name="Rounded Rectangle 844806"/>
          <p:cNvSpPr>
            <a:spLocks noChangeArrowheads="1"/>
          </p:cNvSpPr>
          <p:nvPr/>
        </p:nvSpPr>
        <p:spPr bwMode="auto">
          <a:xfrm>
            <a:off x="2166938" y="1812925"/>
            <a:ext cx="792321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what certificates can be issued by the CAs</a:t>
            </a:r>
          </a:p>
        </p:txBody>
      </p:sp>
      <p:sp>
        <p:nvSpPr>
          <p:cNvPr id="16389" name="Rounded Rectangle 844808"/>
          <p:cNvSpPr>
            <a:spLocks noChangeArrowheads="1"/>
          </p:cNvSpPr>
          <p:nvPr/>
        </p:nvSpPr>
        <p:spPr bwMode="auto">
          <a:xfrm>
            <a:off x="2168526" y="2405063"/>
            <a:ext cx="7904163"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certificates used for various purposes</a:t>
            </a:r>
          </a:p>
        </p:txBody>
      </p:sp>
      <p:sp>
        <p:nvSpPr>
          <p:cNvPr id="16390" name="Rounded Rectangle 844808"/>
          <p:cNvSpPr>
            <a:spLocks noChangeArrowheads="1"/>
          </p:cNvSpPr>
          <p:nvPr/>
        </p:nvSpPr>
        <p:spPr bwMode="auto">
          <a:xfrm>
            <a:off x="2176464" y="3005138"/>
            <a:ext cx="7907337"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which security principals have permissions to read, enroll, and configure the certificate template</a:t>
            </a:r>
          </a:p>
        </p:txBody>
      </p:sp>
      <p:pic>
        <p:nvPicPr>
          <p:cNvPr id="996363" name="Picture 11"/>
          <p:cNvPicPr>
            <a:picLocks noChangeAspect="1" noChangeArrowheads="1"/>
          </p:cNvPicPr>
          <p:nvPr/>
        </p:nvPicPr>
        <p:blipFill>
          <a:blip r:embed="rId3"/>
          <a:srcRect/>
          <a:stretch>
            <a:fillRect/>
          </a:stretch>
        </p:blipFill>
        <p:spPr bwMode="auto">
          <a:xfrm>
            <a:off x="7753350" y="4256089"/>
            <a:ext cx="2192338" cy="2105025"/>
          </a:xfrm>
          <a:prstGeom prst="rect">
            <a:avLst/>
          </a:prstGeom>
          <a:noFill/>
          <a:ln w="9525" algn="ctr">
            <a:noFill/>
            <a:miter lim="800000"/>
            <a:headEnd/>
            <a:tailEnd/>
          </a:ln>
          <a:effectLst>
            <a:outerShdw dist="35921" dir="2700000" algn="ctr" rotWithShape="0">
              <a:srgbClr val="AFAFAF"/>
            </a:outerShdw>
          </a:effectLst>
        </p:spPr>
      </p:pic>
      <p:pic>
        <p:nvPicPr>
          <p:cNvPr id="996364" name="Picture 12"/>
          <p:cNvPicPr>
            <a:picLocks noChangeAspect="1" noChangeArrowheads="1"/>
          </p:cNvPicPr>
          <p:nvPr/>
        </p:nvPicPr>
        <p:blipFill>
          <a:blip r:embed="rId3"/>
          <a:srcRect/>
          <a:stretch>
            <a:fillRect/>
          </a:stretch>
        </p:blipFill>
        <p:spPr bwMode="auto">
          <a:xfrm>
            <a:off x="7324725" y="4216401"/>
            <a:ext cx="2192338" cy="2105025"/>
          </a:xfrm>
          <a:prstGeom prst="rect">
            <a:avLst/>
          </a:prstGeom>
          <a:noFill/>
          <a:ln w="9525" algn="ctr">
            <a:noFill/>
            <a:miter lim="800000"/>
            <a:headEnd/>
            <a:tailEnd/>
          </a:ln>
          <a:effectLst>
            <a:outerShdw dist="35921" dir="2700000" algn="ctr" rotWithShape="0">
              <a:srgbClr val="AFAFAF"/>
            </a:outerShdw>
          </a:effectLst>
        </p:spPr>
      </p:pic>
      <p:pic>
        <p:nvPicPr>
          <p:cNvPr id="996365" name="Picture 13"/>
          <p:cNvPicPr>
            <a:picLocks noChangeAspect="1" noChangeArrowheads="1"/>
          </p:cNvPicPr>
          <p:nvPr/>
        </p:nvPicPr>
        <p:blipFill>
          <a:blip r:embed="rId3"/>
          <a:srcRect/>
          <a:stretch>
            <a:fillRect/>
          </a:stretch>
        </p:blipFill>
        <p:spPr bwMode="auto">
          <a:xfrm>
            <a:off x="6850064" y="4162426"/>
            <a:ext cx="2192337" cy="2105025"/>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70640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7308" y="179387"/>
            <a:ext cx="11857383" cy="522771"/>
          </a:xfrm>
        </p:spPr>
        <p:txBody>
          <a:bodyPr>
            <a:normAutofit fontScale="90000"/>
          </a:bodyPr>
          <a:lstStyle/>
          <a:p>
            <a:pPr eaLnBrk="1" hangingPunct="1"/>
            <a:r>
              <a:rPr lang="en-US" dirty="0">
                <a:solidFill>
                  <a:schemeClr val="bg1"/>
                </a:solidFill>
              </a:rPr>
              <a:t>Implementing Certificate Enrollment and Revocation</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Options for Implementing Certificate Enrollment </a:t>
            </a:r>
          </a:p>
          <a:p>
            <a:r>
              <a:rPr lang="en-US" dirty="0"/>
              <a:t>Demonstration: Using Web Enrollment to Obtain Certificates  </a:t>
            </a:r>
          </a:p>
          <a:p>
            <a:r>
              <a:rPr lang="en-US" dirty="0"/>
              <a:t>Administering Certificate Enrollment </a:t>
            </a:r>
          </a:p>
          <a:p>
            <a:r>
              <a:rPr lang="en-US" dirty="0"/>
              <a:t>Demonstration: Administering Certificate Requests </a:t>
            </a:r>
          </a:p>
          <a:p>
            <a:r>
              <a:rPr lang="en-US" dirty="0"/>
              <a:t>Options for Automating Certificate Enrollment</a:t>
            </a:r>
          </a:p>
          <a:p>
            <a:r>
              <a:rPr lang="en-US" dirty="0"/>
              <a:t>What is Certificate Revocation? </a:t>
            </a:r>
          </a:p>
          <a:p>
            <a:r>
              <a:rPr lang="en-US" dirty="0"/>
              <a:t>Demonstration: Revoking Certificates   </a:t>
            </a:r>
          </a:p>
        </p:txBody>
      </p:sp>
    </p:spTree>
    <p:extLst>
      <p:ext uri="{BB962C8B-B14F-4D97-AF65-F5344CB8AC3E}">
        <p14:creationId xmlns:p14="http://schemas.microsoft.com/office/powerpoint/2010/main" val="340691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131765"/>
            <a:ext cx="10515600" cy="654408"/>
          </a:xfrm>
        </p:spPr>
        <p:txBody>
          <a:bodyPr>
            <a:normAutofit/>
          </a:bodyPr>
          <a:lstStyle/>
          <a:p>
            <a:pPr eaLnBrk="1" hangingPunct="1"/>
            <a:r>
              <a:rPr lang="en-US" sz="4000" dirty="0">
                <a:solidFill>
                  <a:schemeClr val="bg1"/>
                </a:solidFill>
              </a:rPr>
              <a:t>Options for Implementing Certificate Enrollment</a:t>
            </a:r>
          </a:p>
        </p:txBody>
      </p:sp>
      <p:sp>
        <p:nvSpPr>
          <p:cNvPr id="18435" name="Rounded Rectangle 812098"/>
          <p:cNvSpPr>
            <a:spLocks noGrp="1" noChangeArrowheads="1"/>
          </p:cNvSpPr>
          <p:nvPr>
            <p:ph type="body" idx="4294967295"/>
          </p:nvPr>
        </p:nvSpPr>
        <p:spPr>
          <a:xfrm>
            <a:off x="1968500" y="1227138"/>
            <a:ext cx="8339138" cy="27606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What methods are used for certificate enrollment?</a:t>
            </a:r>
          </a:p>
        </p:txBody>
      </p:sp>
      <p:sp>
        <p:nvSpPr>
          <p:cNvPr id="18436" name="Rounded Rectangle 844806"/>
          <p:cNvSpPr>
            <a:spLocks noChangeArrowheads="1"/>
          </p:cNvSpPr>
          <p:nvPr/>
        </p:nvSpPr>
        <p:spPr bwMode="auto">
          <a:xfrm>
            <a:off x="2185988" y="2314962"/>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Web Enrollment</a:t>
            </a:r>
          </a:p>
        </p:txBody>
      </p:sp>
      <p:sp>
        <p:nvSpPr>
          <p:cNvPr id="18437" name="Rounded Rectangle 844808"/>
          <p:cNvSpPr>
            <a:spLocks noChangeArrowheads="1"/>
          </p:cNvSpPr>
          <p:nvPr/>
        </p:nvSpPr>
        <p:spPr bwMode="auto">
          <a:xfrm>
            <a:off x="2185988" y="2875448"/>
            <a:ext cx="790416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Manual/Offline Enrollment</a:t>
            </a:r>
          </a:p>
        </p:txBody>
      </p:sp>
      <p:sp>
        <p:nvSpPr>
          <p:cNvPr id="18438" name="Rounded Rectangle 844808"/>
          <p:cNvSpPr>
            <a:spLocks noChangeArrowheads="1"/>
          </p:cNvSpPr>
          <p:nvPr/>
        </p:nvSpPr>
        <p:spPr bwMode="auto">
          <a:xfrm>
            <a:off x="2185988" y="3438653"/>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Automatic Enrollment</a:t>
            </a:r>
          </a:p>
        </p:txBody>
      </p:sp>
    </p:spTree>
    <p:extLst>
      <p:ext uri="{BB962C8B-B14F-4D97-AF65-F5344CB8AC3E}">
        <p14:creationId xmlns:p14="http://schemas.microsoft.com/office/powerpoint/2010/main" val="355500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2583" y="60324"/>
            <a:ext cx="10515600" cy="935038"/>
          </a:xfrm>
        </p:spPr>
        <p:txBody>
          <a:bodyPr/>
          <a:lstStyle/>
          <a:p>
            <a:pPr eaLnBrk="1" hangingPunct="1"/>
            <a:r>
              <a:rPr lang="en-US" dirty="0">
                <a:solidFill>
                  <a:schemeClr val="bg1"/>
                </a:solidFill>
              </a:rPr>
              <a:t>Administering Certificate Enrollment</a:t>
            </a:r>
          </a:p>
        </p:txBody>
      </p:sp>
      <p:sp>
        <p:nvSpPr>
          <p:cNvPr id="20483" name="AutoShape 3"/>
          <p:cNvSpPr>
            <a:spLocks noChangeArrowheads="1"/>
          </p:cNvSpPr>
          <p:nvPr/>
        </p:nvSpPr>
        <p:spPr bwMode="auto">
          <a:xfrm>
            <a:off x="1914525" y="1057275"/>
            <a:ext cx="8362950" cy="5265738"/>
          </a:xfrm>
          <a:prstGeom prst="rect">
            <a:avLst/>
          </a:prstGeom>
          <a:solidFill>
            <a:srgbClr val="DEE7F1"/>
          </a:solidFill>
          <a:ln w="9525" algn="ctr">
            <a:solidFill>
              <a:srgbClr val="333333"/>
            </a:solidFill>
            <a:round/>
            <a:headEnd/>
            <a:tailEnd/>
          </a:ln>
        </p:spPr>
        <p:txBody>
          <a:bodyPr/>
          <a:lstStyle>
            <a:lvl1pPr marL="174625" indent="-174625">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sz="2000" b="0">
                <a:latin typeface="Segoe UI Light" panose="020B0502040204020203" pitchFamily="34" charset="0"/>
                <a:cs typeface="Segoe UI Light" panose="020B0502040204020203" pitchFamily="34" charset="0"/>
              </a:rPr>
              <a:t>To obtain a certificate using manual enrollment: </a:t>
            </a:r>
          </a:p>
        </p:txBody>
      </p:sp>
      <p:sp>
        <p:nvSpPr>
          <p:cNvPr id="20484" name="AutoShape 4"/>
          <p:cNvSpPr>
            <a:spLocks noChangeArrowheads="1"/>
          </p:cNvSpPr>
          <p:nvPr/>
        </p:nvSpPr>
        <p:spPr bwMode="auto">
          <a:xfrm>
            <a:off x="2427288" y="1930401"/>
            <a:ext cx="7454900" cy="449263"/>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Create a certificate request</a:t>
            </a:r>
          </a:p>
        </p:txBody>
      </p:sp>
      <p:sp>
        <p:nvSpPr>
          <p:cNvPr id="20485" name="AutoShape 5"/>
          <p:cNvSpPr>
            <a:spLocks noChangeArrowheads="1"/>
          </p:cNvSpPr>
          <p:nvPr/>
        </p:nvSpPr>
        <p:spPr bwMode="auto">
          <a:xfrm>
            <a:off x="2428876" y="2703514"/>
            <a:ext cx="7451725" cy="47942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Submit certificate request to CA</a:t>
            </a:r>
          </a:p>
        </p:txBody>
      </p:sp>
      <p:sp>
        <p:nvSpPr>
          <p:cNvPr id="20486" name="AutoShape 6"/>
          <p:cNvSpPr>
            <a:spLocks noChangeArrowheads="1"/>
          </p:cNvSpPr>
          <p:nvPr/>
        </p:nvSpPr>
        <p:spPr bwMode="auto">
          <a:xfrm>
            <a:off x="2420938" y="3559176"/>
            <a:ext cx="7466012" cy="44767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Obtain administrative approval for certificate</a:t>
            </a:r>
          </a:p>
        </p:txBody>
      </p:sp>
      <p:sp>
        <p:nvSpPr>
          <p:cNvPr id="20487" name="AutoShape 7"/>
          <p:cNvSpPr>
            <a:spLocks noChangeArrowheads="1"/>
          </p:cNvSpPr>
          <p:nvPr/>
        </p:nvSpPr>
        <p:spPr bwMode="auto">
          <a:xfrm>
            <a:off x="2422526" y="4397375"/>
            <a:ext cx="7464425" cy="465138"/>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Retrieve certificate from CA and install on client</a:t>
            </a:r>
          </a:p>
        </p:txBody>
      </p:sp>
      <p:sp>
        <p:nvSpPr>
          <p:cNvPr id="1002504" name="AutoShape 8"/>
          <p:cNvSpPr>
            <a:spLocks noChangeArrowheads="1"/>
          </p:cNvSpPr>
          <p:nvPr/>
        </p:nvSpPr>
        <p:spPr bwMode="auto">
          <a:xfrm>
            <a:off x="2235201" y="1970088"/>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1</a:t>
            </a:r>
          </a:p>
        </p:txBody>
      </p:sp>
      <p:sp>
        <p:nvSpPr>
          <p:cNvPr id="1002505" name="AutoShape 9"/>
          <p:cNvSpPr>
            <a:spLocks noChangeArrowheads="1"/>
          </p:cNvSpPr>
          <p:nvPr/>
        </p:nvSpPr>
        <p:spPr bwMode="auto">
          <a:xfrm>
            <a:off x="2224088" y="3600450"/>
            <a:ext cx="322262"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3</a:t>
            </a:r>
          </a:p>
        </p:txBody>
      </p:sp>
      <p:sp>
        <p:nvSpPr>
          <p:cNvPr id="1002506" name="AutoShape 10"/>
          <p:cNvSpPr>
            <a:spLocks noChangeArrowheads="1"/>
          </p:cNvSpPr>
          <p:nvPr/>
        </p:nvSpPr>
        <p:spPr bwMode="auto">
          <a:xfrm>
            <a:off x="2232026" y="4451350"/>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4</a:t>
            </a:r>
          </a:p>
        </p:txBody>
      </p:sp>
      <p:sp>
        <p:nvSpPr>
          <p:cNvPr id="1002507" name="AutoShape 11"/>
          <p:cNvSpPr>
            <a:spLocks noChangeArrowheads="1"/>
          </p:cNvSpPr>
          <p:nvPr/>
        </p:nvSpPr>
        <p:spPr bwMode="auto">
          <a:xfrm>
            <a:off x="2225676" y="2760663"/>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2</a:t>
            </a:r>
          </a:p>
        </p:txBody>
      </p:sp>
    </p:spTree>
    <p:extLst>
      <p:ext uri="{BB962C8B-B14F-4D97-AF65-F5344CB8AC3E}">
        <p14:creationId xmlns:p14="http://schemas.microsoft.com/office/powerpoint/2010/main" val="300516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ounded Rectangle 812098"/>
          <p:cNvSpPr>
            <a:spLocks noGrp="1" noChangeArrowheads="1"/>
          </p:cNvSpPr>
          <p:nvPr>
            <p:ph type="body" idx="4294967295"/>
          </p:nvPr>
        </p:nvSpPr>
        <p:spPr>
          <a:xfrm>
            <a:off x="1833563" y="1060450"/>
            <a:ext cx="8488362" cy="525303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 </a:t>
            </a:r>
          </a:p>
        </p:txBody>
      </p:sp>
      <p:pic>
        <p:nvPicPr>
          <p:cNvPr id="1006632" name="Picture 40"/>
          <p:cNvPicPr>
            <a:picLocks noChangeAspect="1" noChangeArrowheads="1"/>
          </p:cNvPicPr>
          <p:nvPr/>
        </p:nvPicPr>
        <p:blipFill>
          <a:blip r:embed="rId3"/>
          <a:srcRect/>
          <a:stretch>
            <a:fillRect/>
          </a:stretch>
        </p:blipFill>
        <p:spPr bwMode="auto">
          <a:xfrm>
            <a:off x="2325688" y="2884488"/>
            <a:ext cx="2895600" cy="2260600"/>
          </a:xfrm>
          <a:prstGeom prst="rect">
            <a:avLst/>
          </a:prstGeom>
          <a:noFill/>
          <a:ln w="9525" algn="ctr">
            <a:noFill/>
            <a:miter lim="800000"/>
            <a:headEnd/>
            <a:tailEnd/>
          </a:ln>
          <a:effectLst>
            <a:outerShdw dist="35921" dir="2700000" algn="ctr" rotWithShape="0">
              <a:srgbClr val="AFAFAF"/>
            </a:outerShdw>
          </a:effectLst>
        </p:spPr>
      </p:pic>
      <p:pic>
        <p:nvPicPr>
          <p:cNvPr id="1006633" name="Picture 41"/>
          <p:cNvPicPr>
            <a:picLocks noChangeAspect="1" noChangeArrowheads="1"/>
          </p:cNvPicPr>
          <p:nvPr/>
        </p:nvPicPr>
        <p:blipFill>
          <a:blip r:embed="rId4"/>
          <a:srcRect/>
          <a:stretch>
            <a:fillRect/>
          </a:stretch>
        </p:blipFill>
        <p:spPr bwMode="auto">
          <a:xfrm>
            <a:off x="7832726" y="1811339"/>
            <a:ext cx="1520825" cy="1373187"/>
          </a:xfrm>
          <a:prstGeom prst="rect">
            <a:avLst/>
          </a:prstGeom>
          <a:noFill/>
          <a:ln w="9525" algn="ctr">
            <a:noFill/>
            <a:miter lim="800000"/>
            <a:headEnd/>
            <a:tailEnd/>
          </a:ln>
          <a:effectLst>
            <a:outerShdw dist="35921" dir="2700000" algn="ctr" rotWithShape="0">
              <a:srgbClr val="AFAFAF"/>
            </a:outerShdw>
          </a:effectLst>
        </p:spPr>
      </p:pic>
      <p:pic>
        <p:nvPicPr>
          <p:cNvPr id="1006634" name="Picture 42"/>
          <p:cNvPicPr>
            <a:picLocks noChangeAspect="1" noChangeArrowheads="1"/>
          </p:cNvPicPr>
          <p:nvPr/>
        </p:nvPicPr>
        <p:blipFill>
          <a:blip r:embed="rId5"/>
          <a:srcRect/>
          <a:stretch>
            <a:fillRect/>
          </a:stretch>
        </p:blipFill>
        <p:spPr bwMode="auto">
          <a:xfrm>
            <a:off x="4076700" y="3871914"/>
            <a:ext cx="755650" cy="922337"/>
          </a:xfrm>
          <a:prstGeom prst="rect">
            <a:avLst/>
          </a:prstGeom>
          <a:noFill/>
          <a:ln w="9525" algn="ctr">
            <a:noFill/>
            <a:miter lim="800000"/>
            <a:headEnd/>
            <a:tailEnd/>
          </a:ln>
          <a:effectLst>
            <a:outerShdw dist="35921" dir="2700000" algn="ctr" rotWithShape="0">
              <a:srgbClr val="AFAFAF"/>
            </a:outerShdw>
          </a:effectLst>
        </p:spPr>
      </p:pic>
      <p:sp>
        <p:nvSpPr>
          <p:cNvPr id="22535" name="Text Box 44"/>
          <p:cNvSpPr txBox="1">
            <a:spLocks noChangeArrowheads="1"/>
          </p:cNvSpPr>
          <p:nvPr/>
        </p:nvSpPr>
        <p:spPr bwMode="auto">
          <a:xfrm>
            <a:off x="3711575" y="4768850"/>
            <a:ext cx="1485900" cy="528638"/>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Domain Computer</a:t>
            </a:r>
            <a:endParaRPr lang="en-US" sz="1600" b="0">
              <a:latin typeface="Segoe UI Light" panose="020B0502040204020203" pitchFamily="34" charset="0"/>
              <a:cs typeface="Segoe UI Light" panose="020B0502040204020203" pitchFamily="34" charset="0"/>
            </a:endParaRPr>
          </a:p>
        </p:txBody>
      </p:sp>
      <p:sp>
        <p:nvSpPr>
          <p:cNvPr id="22536" name="Text Box 45"/>
          <p:cNvSpPr txBox="1">
            <a:spLocks noChangeArrowheads="1"/>
          </p:cNvSpPr>
          <p:nvPr/>
        </p:nvSpPr>
        <p:spPr bwMode="auto">
          <a:xfrm>
            <a:off x="7616825" y="3098800"/>
            <a:ext cx="1538288" cy="635000"/>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Enterprise CA</a:t>
            </a:r>
            <a:endParaRPr lang="en-US" sz="1600" b="0">
              <a:latin typeface="Segoe UI Light" panose="020B0502040204020203" pitchFamily="34" charset="0"/>
              <a:cs typeface="Segoe UI Light" panose="020B0502040204020203" pitchFamily="34" charset="0"/>
            </a:endParaRPr>
          </a:p>
        </p:txBody>
      </p:sp>
      <p:sp>
        <p:nvSpPr>
          <p:cNvPr id="22537" name="Text Box 46"/>
          <p:cNvSpPr txBox="1">
            <a:spLocks noChangeArrowheads="1"/>
          </p:cNvSpPr>
          <p:nvPr/>
        </p:nvSpPr>
        <p:spPr bwMode="auto">
          <a:xfrm>
            <a:off x="2971801" y="3960814"/>
            <a:ext cx="868363" cy="51117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Group Policy</a:t>
            </a:r>
            <a:endParaRPr lang="en-US" sz="1400" b="0">
              <a:latin typeface="Segoe UI Light" panose="020B0502040204020203" pitchFamily="34" charset="0"/>
              <a:cs typeface="Segoe UI Light" panose="020B0502040204020203" pitchFamily="34" charset="0"/>
            </a:endParaRPr>
          </a:p>
        </p:txBody>
      </p:sp>
      <p:pic>
        <p:nvPicPr>
          <p:cNvPr id="1006635" name="Picture 43"/>
          <p:cNvPicPr>
            <a:picLocks noChangeAspect="1" noChangeArrowheads="1"/>
          </p:cNvPicPr>
          <p:nvPr/>
        </p:nvPicPr>
        <p:blipFill>
          <a:blip r:embed="rId6"/>
          <a:srcRect/>
          <a:stretch>
            <a:fillRect/>
          </a:stretch>
        </p:blipFill>
        <p:spPr bwMode="auto">
          <a:xfrm>
            <a:off x="3033714" y="3454401"/>
            <a:ext cx="922337" cy="538163"/>
          </a:xfrm>
          <a:prstGeom prst="rect">
            <a:avLst/>
          </a:prstGeom>
          <a:noFill/>
          <a:ln w="9525" algn="ctr">
            <a:noFill/>
            <a:miter lim="800000"/>
            <a:headEnd/>
            <a:tailEnd/>
          </a:ln>
          <a:effectLst>
            <a:outerShdw dist="35921" dir="2700000" algn="ctr" rotWithShape="0">
              <a:srgbClr val="AFAFAF"/>
            </a:outerShdw>
          </a:effectLst>
        </p:spPr>
      </p:pic>
      <p:pic>
        <p:nvPicPr>
          <p:cNvPr id="1006640" name="Picture 48"/>
          <p:cNvPicPr>
            <a:picLocks noChangeAspect="1" noChangeArrowheads="1"/>
          </p:cNvPicPr>
          <p:nvPr/>
        </p:nvPicPr>
        <p:blipFill>
          <a:blip r:embed="rId7"/>
          <a:srcRect/>
          <a:stretch>
            <a:fillRect/>
          </a:stretch>
        </p:blipFill>
        <p:spPr bwMode="auto">
          <a:xfrm rot="8770302">
            <a:off x="5757864" y="3740150"/>
            <a:ext cx="3214687" cy="1284288"/>
          </a:xfrm>
          <a:prstGeom prst="rect">
            <a:avLst/>
          </a:prstGeom>
          <a:noFill/>
          <a:ln w="9525" algn="ctr">
            <a:noFill/>
            <a:miter lim="800000"/>
            <a:headEnd/>
            <a:tailEnd/>
          </a:ln>
          <a:effectLst>
            <a:outerShdw dist="35921" dir="2700000" algn="ctr" rotWithShape="0">
              <a:srgbClr val="AFAFAF"/>
            </a:outerShdw>
          </a:effectLst>
        </p:spPr>
      </p:pic>
      <p:pic>
        <p:nvPicPr>
          <p:cNvPr id="1006641" name="Picture 49"/>
          <p:cNvPicPr>
            <a:picLocks noChangeAspect="1" noChangeArrowheads="1"/>
          </p:cNvPicPr>
          <p:nvPr/>
        </p:nvPicPr>
        <p:blipFill>
          <a:blip r:embed="rId7"/>
          <a:srcRect/>
          <a:stretch>
            <a:fillRect/>
          </a:stretch>
        </p:blipFill>
        <p:spPr bwMode="auto">
          <a:xfrm rot="19027834">
            <a:off x="4449764" y="2236789"/>
            <a:ext cx="3214687" cy="1284287"/>
          </a:xfrm>
          <a:prstGeom prst="rect">
            <a:avLst/>
          </a:prstGeom>
          <a:noFill/>
          <a:ln w="9525" algn="ctr">
            <a:noFill/>
            <a:miter lim="800000"/>
            <a:headEnd/>
            <a:tailEnd/>
          </a:ln>
          <a:effectLst>
            <a:outerShdw dist="35921" dir="2700000" algn="ctr" rotWithShape="0">
              <a:srgbClr val="AFAFAF"/>
            </a:outerShdw>
          </a:effectLst>
        </p:spPr>
      </p:pic>
      <p:sp>
        <p:nvSpPr>
          <p:cNvPr id="22541" name="Text Box 50"/>
          <p:cNvSpPr txBox="1">
            <a:spLocks noChangeArrowheads="1"/>
          </p:cNvSpPr>
          <p:nvPr/>
        </p:nvSpPr>
        <p:spPr bwMode="auto">
          <a:xfrm>
            <a:off x="3859214" y="1574800"/>
            <a:ext cx="2428875" cy="958850"/>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Group Policy triggers automatic request</a:t>
            </a:r>
            <a:endParaRPr lang="en-US" sz="1600" b="0">
              <a:latin typeface="Segoe UI Light" panose="020B0502040204020203" pitchFamily="34" charset="0"/>
              <a:cs typeface="Segoe UI Light" panose="020B0502040204020203" pitchFamily="34" charset="0"/>
            </a:endParaRPr>
          </a:p>
        </p:txBody>
      </p:sp>
      <p:sp>
        <p:nvSpPr>
          <p:cNvPr id="22542" name="Text Box 51"/>
          <p:cNvSpPr txBox="1">
            <a:spLocks noChangeArrowheads="1"/>
          </p:cNvSpPr>
          <p:nvPr/>
        </p:nvSpPr>
        <p:spPr bwMode="auto">
          <a:xfrm>
            <a:off x="6408738" y="5067300"/>
            <a:ext cx="4000500" cy="958850"/>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latin typeface="Segoe UI Light" panose="020B0502040204020203" pitchFamily="34" charset="0"/>
                <a:cs typeface="Segoe UI Light" panose="020B0502040204020203" pitchFamily="34" charset="0"/>
              </a:rPr>
              <a:t>Auto-enroll is enabled on the template from which the requested certificate is created</a:t>
            </a:r>
          </a:p>
        </p:txBody>
      </p:sp>
      <p:sp>
        <p:nvSpPr>
          <p:cNvPr id="15"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solidFill>
                  <a:schemeClr val="bg1"/>
                </a:solidFill>
              </a:rPr>
              <a:t>Options for Automating Certificate Enrollment</a:t>
            </a:r>
          </a:p>
        </p:txBody>
      </p:sp>
    </p:spTree>
    <p:extLst>
      <p:ext uri="{BB962C8B-B14F-4D97-AF65-F5344CB8AC3E}">
        <p14:creationId xmlns:p14="http://schemas.microsoft.com/office/powerpoint/2010/main" val="75528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195782"/>
            <a:ext cx="10515600" cy="1325563"/>
          </a:xfrm>
        </p:spPr>
        <p:txBody>
          <a:bodyPr/>
          <a:lstStyle/>
          <a:p>
            <a:pPr eaLnBrk="1" hangingPunct="1"/>
            <a:r>
              <a:rPr lang="en-US" dirty="0">
                <a:solidFill>
                  <a:schemeClr val="bg1"/>
                </a:solidFill>
              </a:rPr>
              <a:t>What Is Certificate Revocation?</a:t>
            </a:r>
          </a:p>
        </p:txBody>
      </p:sp>
      <p:sp>
        <p:nvSpPr>
          <p:cNvPr id="23555" name="Rounded Rectangle 812098"/>
          <p:cNvSpPr>
            <a:spLocks noGrp="1" noChangeArrowheads="1"/>
          </p:cNvSpPr>
          <p:nvPr>
            <p:ph type="body" idx="4294967295"/>
          </p:nvPr>
        </p:nvSpPr>
        <p:spPr>
          <a:xfrm>
            <a:off x="1970089" y="2985861"/>
            <a:ext cx="8339137" cy="279558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Clients can ensure the certificate has not been revoked by using the following methods:</a:t>
            </a:r>
          </a:p>
        </p:txBody>
      </p:sp>
      <p:sp>
        <p:nvSpPr>
          <p:cNvPr id="23556" name="Rounded Rectangle 844808"/>
          <p:cNvSpPr>
            <a:spLocks noChangeArrowheads="1"/>
          </p:cNvSpPr>
          <p:nvPr/>
        </p:nvSpPr>
        <p:spPr bwMode="auto">
          <a:xfrm>
            <a:off x="2177257" y="4167932"/>
            <a:ext cx="7902914" cy="7239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Online Certificate Status Protocol responder service (OCSP)</a:t>
            </a:r>
          </a:p>
        </p:txBody>
      </p:sp>
      <p:sp>
        <p:nvSpPr>
          <p:cNvPr id="23557" name="Rounded Rectangle 844808"/>
          <p:cNvSpPr>
            <a:spLocks noChangeArrowheads="1"/>
          </p:cNvSpPr>
          <p:nvPr/>
        </p:nvSpPr>
        <p:spPr bwMode="auto">
          <a:xfrm>
            <a:off x="2177257" y="5057354"/>
            <a:ext cx="7905750" cy="547687"/>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Certificate Revocation Lists (CRLs)</a:t>
            </a:r>
          </a:p>
        </p:txBody>
      </p:sp>
      <p:sp>
        <p:nvSpPr>
          <p:cNvPr id="925704" name="AutoShape 8"/>
          <p:cNvSpPr>
            <a:spLocks noChangeArrowheads="1"/>
          </p:cNvSpPr>
          <p:nvPr/>
        </p:nvSpPr>
        <p:spPr bwMode="auto">
          <a:xfrm>
            <a:off x="1958975" y="1052513"/>
            <a:ext cx="8362950" cy="1058862"/>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Certificate revocation occurs when a certificate is invalidated before its expiration period</a:t>
            </a:r>
          </a:p>
        </p:txBody>
      </p:sp>
      <p:pic>
        <p:nvPicPr>
          <p:cNvPr id="925708" name="Picture 12"/>
          <p:cNvPicPr>
            <a:picLocks noChangeAspect="1" noChangeArrowheads="1"/>
          </p:cNvPicPr>
          <p:nvPr/>
        </p:nvPicPr>
        <p:blipFill>
          <a:blip r:embed="rId3"/>
          <a:srcRect/>
          <a:stretch>
            <a:fillRect/>
          </a:stretch>
        </p:blipFill>
        <p:spPr bwMode="auto">
          <a:xfrm>
            <a:off x="8628064" y="1701800"/>
            <a:ext cx="1277937" cy="1227138"/>
          </a:xfrm>
          <a:prstGeom prst="rect">
            <a:avLst/>
          </a:prstGeom>
          <a:noFill/>
          <a:ln w="9525" algn="ctr">
            <a:noFill/>
            <a:miter lim="800000"/>
            <a:headEnd/>
            <a:tailEnd/>
          </a:ln>
          <a:effectLst>
            <a:outerShdw dist="35921" dir="2700000" algn="ctr" rotWithShape="0">
              <a:srgbClr val="AFAFAF"/>
            </a:outerShdw>
          </a:effectLst>
        </p:spPr>
      </p:pic>
      <p:pic>
        <p:nvPicPr>
          <p:cNvPr id="925709" name="Picture 13"/>
          <p:cNvPicPr>
            <a:picLocks noChangeAspect="1" noChangeArrowheads="1"/>
          </p:cNvPicPr>
          <p:nvPr/>
        </p:nvPicPr>
        <p:blipFill>
          <a:blip r:embed="rId4"/>
          <a:srcRect/>
          <a:stretch>
            <a:fillRect/>
          </a:stretch>
        </p:blipFill>
        <p:spPr bwMode="auto">
          <a:xfrm>
            <a:off x="9421814" y="1668464"/>
            <a:ext cx="866775" cy="1038225"/>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53134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17970"/>
            <a:ext cx="10515600" cy="1325563"/>
          </a:xfrm>
        </p:spPr>
        <p:txBody>
          <a:bodyPr/>
          <a:lstStyle/>
          <a:p>
            <a:pPr eaLnBrk="1" hangingPunct="1"/>
            <a:r>
              <a:rPr lang="en-US" dirty="0">
                <a:solidFill>
                  <a:schemeClr val="bg1"/>
                </a:solidFill>
              </a:rPr>
              <a:t>Module Review and Takeaways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Review Questions</a:t>
            </a:r>
          </a:p>
          <a:p>
            <a:r>
              <a:rPr lang="en-US" dirty="0"/>
              <a:t>Summary of AD CS</a:t>
            </a:r>
          </a:p>
          <a:p>
            <a:pPr>
              <a:buNone/>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25023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sz="quarter" idx="10"/>
          </p:nvPr>
        </p:nvSpPr>
        <p:spPr>
          <a:xfrm>
            <a:off x="379413" y="1417638"/>
            <a:ext cx="11525250" cy="5260975"/>
          </a:xfrm>
        </p:spPr>
        <p:txBody>
          <a:bodyPr>
            <a:normAutofit/>
          </a:bodyPr>
          <a:lstStyle/>
          <a:p>
            <a:r>
              <a:rPr lang="en-US" dirty="0"/>
              <a:t>What Is a Certification Authority? </a:t>
            </a:r>
          </a:p>
          <a:p>
            <a:r>
              <a:rPr lang="en-US" dirty="0"/>
              <a:t>How CA Hierarchies Work </a:t>
            </a:r>
          </a:p>
          <a:p>
            <a:r>
              <a:rPr lang="en-US" dirty="0"/>
              <a:t>Options for Implementing CAs </a:t>
            </a:r>
          </a:p>
          <a:p>
            <a:r>
              <a:rPr lang="en-US" dirty="0"/>
              <a:t>Options for Integrating AD CS and AD DS </a:t>
            </a:r>
          </a:p>
          <a:p>
            <a:r>
              <a:rPr lang="en-US" dirty="0"/>
              <a:t>Demonstration: Tools for Managing AD CS</a:t>
            </a:r>
          </a:p>
        </p:txBody>
      </p:sp>
      <p:sp>
        <p:nvSpPr>
          <p:cNvPr id="3" name="Заголовок 2">
            <a:extLst>
              <a:ext uri="{FF2B5EF4-FFF2-40B4-BE49-F238E27FC236}">
                <a16:creationId xmlns:a16="http://schemas.microsoft.com/office/drawing/2014/main" id="{9B36E5E8-568E-614F-9E7F-7018CDC2C5B3}"/>
              </a:ext>
            </a:extLst>
          </p:cNvPr>
          <p:cNvSpPr>
            <a:spLocks noGrp="1"/>
          </p:cNvSpPr>
          <p:nvPr>
            <p:ph type="title"/>
          </p:nvPr>
        </p:nvSpPr>
        <p:spPr>
          <a:xfrm>
            <a:off x="241852" y="-138458"/>
            <a:ext cx="10515600" cy="1325563"/>
          </a:xfrm>
        </p:spPr>
        <p:txBody>
          <a:bodyPr>
            <a:normAutofit/>
          </a:bodyPr>
          <a:lstStyle/>
          <a:p>
            <a:r>
              <a:rPr lang="en-US" sz="4000" dirty="0">
                <a:solidFill>
                  <a:schemeClr val="bg1"/>
                </a:solidFill>
              </a:rPr>
              <a:t>Overview of Active Directory Certificate Services</a:t>
            </a:r>
            <a:endParaRPr lang="ru-RU" sz="4000" dirty="0">
              <a:solidFill>
                <a:schemeClr val="bg1"/>
              </a:solidFill>
            </a:endParaRPr>
          </a:p>
        </p:txBody>
      </p:sp>
    </p:spTree>
    <p:extLst>
      <p:ext uri="{BB962C8B-B14F-4D97-AF65-F5344CB8AC3E}">
        <p14:creationId xmlns:p14="http://schemas.microsoft.com/office/powerpoint/2010/main" val="337027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6180" y="-146842"/>
            <a:ext cx="10515600" cy="1325563"/>
          </a:xfrm>
        </p:spPr>
        <p:txBody>
          <a:bodyPr/>
          <a:lstStyle/>
          <a:p>
            <a:pPr eaLnBrk="1" hangingPunct="1"/>
            <a:r>
              <a:rPr lang="en-US" dirty="0">
                <a:solidFill>
                  <a:schemeClr val="bg1"/>
                </a:solidFill>
              </a:rPr>
              <a:t>What Is a Certification Authority?</a:t>
            </a:r>
          </a:p>
        </p:txBody>
      </p:sp>
      <p:sp>
        <p:nvSpPr>
          <p:cNvPr id="979973" name="AutoShape 5"/>
          <p:cNvSpPr>
            <a:spLocks noChangeArrowheads="1"/>
          </p:cNvSpPr>
          <p:nvPr/>
        </p:nvSpPr>
        <p:spPr bwMode="auto">
          <a:xfrm>
            <a:off x="1946276" y="1036639"/>
            <a:ext cx="8397875" cy="1933575"/>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dirty="0">
                <a:latin typeface="Segoe UI Light" panose="020B0502040204020203" pitchFamily="34" charset="0"/>
                <a:cs typeface="Segoe UI Light" panose="020B0502040204020203" pitchFamily="34" charset="0"/>
              </a:rPr>
              <a:t>A Certification Authority (CA) is an entity entrusted to issue certificates to:</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Individuals</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Computers</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Organizations </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Services</a:t>
            </a:r>
          </a:p>
        </p:txBody>
      </p:sp>
      <p:sp>
        <p:nvSpPr>
          <p:cNvPr id="6148" name="AutoShape 7"/>
          <p:cNvSpPr>
            <a:spLocks noChangeArrowheads="1"/>
          </p:cNvSpPr>
          <p:nvPr/>
        </p:nvSpPr>
        <p:spPr bwMode="auto">
          <a:xfrm>
            <a:off x="2092326" y="3698876"/>
            <a:ext cx="8105775" cy="8874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These certificates verify the identity and other attributes of the certificate subject to other entities</a:t>
            </a:r>
          </a:p>
        </p:txBody>
      </p:sp>
      <p:pic>
        <p:nvPicPr>
          <p:cNvPr id="979983" name="Picture 15"/>
          <p:cNvPicPr>
            <a:picLocks noChangeAspect="1" noChangeArrowheads="1"/>
          </p:cNvPicPr>
          <p:nvPr/>
        </p:nvPicPr>
        <p:blipFill>
          <a:blip r:embed="rId3"/>
          <a:srcRect/>
          <a:stretch>
            <a:fillRect/>
          </a:stretch>
        </p:blipFill>
        <p:spPr bwMode="auto">
          <a:xfrm>
            <a:off x="8255001" y="1906589"/>
            <a:ext cx="1520825" cy="1373187"/>
          </a:xfrm>
          <a:prstGeom prst="rect">
            <a:avLst/>
          </a:prstGeom>
          <a:noFill/>
          <a:ln w="9525" algn="ctr">
            <a:noFill/>
            <a:miter lim="800000"/>
            <a:headEnd/>
            <a:tailEnd/>
          </a:ln>
          <a:effectLst>
            <a:outerShdw dist="35921" dir="2700000" algn="ctr" rotWithShape="0">
              <a:srgbClr val="AFAFAF"/>
            </a:outerShdw>
          </a:effectLst>
        </p:spPr>
      </p:pic>
      <p:pic>
        <p:nvPicPr>
          <p:cNvPr id="979984" name="Picture 16"/>
          <p:cNvPicPr>
            <a:picLocks noChangeAspect="1" noChangeArrowheads="1"/>
          </p:cNvPicPr>
          <p:nvPr/>
        </p:nvPicPr>
        <p:blipFill>
          <a:blip r:embed="rId4"/>
          <a:srcRect/>
          <a:stretch>
            <a:fillRect/>
          </a:stretch>
        </p:blipFill>
        <p:spPr bwMode="auto">
          <a:xfrm>
            <a:off x="8839200" y="4930776"/>
            <a:ext cx="984250" cy="944563"/>
          </a:xfrm>
          <a:prstGeom prst="rect">
            <a:avLst/>
          </a:prstGeom>
          <a:noFill/>
          <a:ln w="9525" algn="ctr">
            <a:noFill/>
            <a:miter lim="800000"/>
            <a:headEnd/>
            <a:tailEnd/>
          </a:ln>
          <a:effectLst>
            <a:outerShdw dist="35921" dir="2700000" algn="ctr" rotWithShape="0">
              <a:srgbClr val="AFAFAF"/>
            </a:outerShdw>
          </a:effectLst>
        </p:spPr>
      </p:pic>
      <p:pic>
        <p:nvPicPr>
          <p:cNvPr id="979986" name="Picture 18"/>
          <p:cNvPicPr>
            <a:picLocks noChangeAspect="1" noChangeArrowheads="1"/>
          </p:cNvPicPr>
          <p:nvPr/>
        </p:nvPicPr>
        <p:blipFill>
          <a:blip r:embed="rId5"/>
          <a:srcRect/>
          <a:stretch>
            <a:fillRect/>
          </a:stretch>
        </p:blipFill>
        <p:spPr bwMode="auto">
          <a:xfrm>
            <a:off x="9588500" y="5106988"/>
            <a:ext cx="654050" cy="666750"/>
          </a:xfrm>
          <a:prstGeom prst="rect">
            <a:avLst/>
          </a:prstGeom>
          <a:noFill/>
          <a:ln w="9525" algn="ctr">
            <a:noFill/>
            <a:miter lim="800000"/>
            <a:headEnd/>
            <a:tailEnd/>
          </a:ln>
          <a:effectLst>
            <a:outerShdw dist="35921" dir="2700000" algn="ctr" rotWithShape="0">
              <a:srgbClr val="AFAFAF"/>
            </a:outerShdw>
          </a:effectLst>
        </p:spPr>
      </p:pic>
      <p:pic>
        <p:nvPicPr>
          <p:cNvPr id="979985" name="Picture 17"/>
          <p:cNvPicPr>
            <a:picLocks noChangeAspect="1" noChangeArrowheads="1"/>
          </p:cNvPicPr>
          <p:nvPr/>
        </p:nvPicPr>
        <p:blipFill>
          <a:blip r:embed="rId6"/>
          <a:srcRect/>
          <a:stretch>
            <a:fillRect/>
          </a:stretch>
        </p:blipFill>
        <p:spPr bwMode="auto">
          <a:xfrm>
            <a:off x="7564439" y="4816476"/>
            <a:ext cx="1208087" cy="1160463"/>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208225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11" y="-130967"/>
            <a:ext cx="10515600" cy="1325563"/>
          </a:xfrm>
        </p:spPr>
        <p:txBody>
          <a:bodyPr/>
          <a:lstStyle/>
          <a:p>
            <a:pPr eaLnBrk="1" hangingPunct="1"/>
            <a:r>
              <a:rPr lang="en-US" dirty="0">
                <a:solidFill>
                  <a:schemeClr val="bg1"/>
                </a:solidFill>
              </a:rPr>
              <a:t>How CA Hierarchies Work</a:t>
            </a:r>
          </a:p>
        </p:txBody>
      </p:sp>
      <p:sp>
        <p:nvSpPr>
          <p:cNvPr id="7171" name="Rounded Rectangle 812098"/>
          <p:cNvSpPr>
            <a:spLocks noGrp="1" noChangeArrowheads="1"/>
          </p:cNvSpPr>
          <p:nvPr>
            <p:ph type="body" idx="4294967295"/>
          </p:nvPr>
        </p:nvSpPr>
        <p:spPr>
          <a:xfrm>
            <a:off x="1990725" y="2079625"/>
            <a:ext cx="8339138" cy="41465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1800" b="0"/>
              <a:t>Reasons for deploying more than a single server CA hierarchy:</a:t>
            </a:r>
          </a:p>
        </p:txBody>
      </p:sp>
      <p:sp>
        <p:nvSpPr>
          <p:cNvPr id="7172" name="Rounded Rectangle 844806"/>
          <p:cNvSpPr>
            <a:spLocks noChangeArrowheads="1"/>
          </p:cNvSpPr>
          <p:nvPr/>
        </p:nvSpPr>
        <p:spPr bwMode="auto">
          <a:xfrm>
            <a:off x="2228851" y="2733676"/>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dirty="0">
                <a:latin typeface="Segoe UI Light" panose="020B0502040204020203" pitchFamily="34" charset="0"/>
                <a:cs typeface="Segoe UI Light" panose="020B0502040204020203" pitchFamily="34" charset="0"/>
              </a:rPr>
              <a:t>Usage</a:t>
            </a:r>
          </a:p>
        </p:txBody>
      </p:sp>
      <p:sp>
        <p:nvSpPr>
          <p:cNvPr id="7173" name="Rounded Rectangle 844808"/>
          <p:cNvSpPr>
            <a:spLocks noChangeArrowheads="1"/>
          </p:cNvSpPr>
          <p:nvPr/>
        </p:nvSpPr>
        <p:spPr bwMode="auto">
          <a:xfrm>
            <a:off x="2228851" y="329088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Organizational divisions </a:t>
            </a:r>
          </a:p>
        </p:txBody>
      </p:sp>
      <p:sp>
        <p:nvSpPr>
          <p:cNvPr id="7174" name="Rounded Rectangle 844808"/>
          <p:cNvSpPr>
            <a:spLocks noChangeArrowheads="1"/>
          </p:cNvSpPr>
          <p:nvPr/>
        </p:nvSpPr>
        <p:spPr bwMode="auto">
          <a:xfrm>
            <a:off x="2228851" y="3859214"/>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Geographic divisions </a:t>
            </a:r>
          </a:p>
        </p:txBody>
      </p:sp>
      <p:sp>
        <p:nvSpPr>
          <p:cNvPr id="7175" name="Rounded Rectangle 844808"/>
          <p:cNvSpPr>
            <a:spLocks noChangeArrowheads="1"/>
          </p:cNvSpPr>
          <p:nvPr/>
        </p:nvSpPr>
        <p:spPr bwMode="auto">
          <a:xfrm>
            <a:off x="2228851" y="4379914"/>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Load balancing</a:t>
            </a:r>
          </a:p>
        </p:txBody>
      </p:sp>
      <p:sp>
        <p:nvSpPr>
          <p:cNvPr id="982024" name="AutoShape 8"/>
          <p:cNvSpPr>
            <a:spLocks noChangeArrowheads="1"/>
          </p:cNvSpPr>
          <p:nvPr/>
        </p:nvSpPr>
        <p:spPr bwMode="auto">
          <a:xfrm>
            <a:off x="1962151" y="1031875"/>
            <a:ext cx="8397875" cy="7937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CA hierarchies include a root CA and one or more levels of subordinate </a:t>
            </a:r>
            <a:r>
              <a:rPr lang="en-US" dirty="0" err="1">
                <a:latin typeface="Segoe UI Light" panose="020B0502040204020203" pitchFamily="34" charset="0"/>
                <a:cs typeface="Segoe UI Light" panose="020B0502040204020203" pitchFamily="34" charset="0"/>
              </a:rPr>
              <a:t>CAs</a:t>
            </a:r>
            <a:endParaRPr lang="en-US" dirty="0">
              <a:latin typeface="Segoe UI Light" panose="020B0502040204020203" pitchFamily="34" charset="0"/>
              <a:cs typeface="Segoe UI Light" panose="020B0502040204020203" pitchFamily="34" charset="0"/>
            </a:endParaRPr>
          </a:p>
        </p:txBody>
      </p:sp>
      <p:sp>
        <p:nvSpPr>
          <p:cNvPr id="7177" name="Rounded Rectangle 844808"/>
          <p:cNvSpPr>
            <a:spLocks noChangeArrowheads="1"/>
          </p:cNvSpPr>
          <p:nvPr/>
        </p:nvSpPr>
        <p:spPr bwMode="auto">
          <a:xfrm>
            <a:off x="2228851" y="550703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Restrict administrative access</a:t>
            </a:r>
          </a:p>
        </p:txBody>
      </p:sp>
      <p:sp>
        <p:nvSpPr>
          <p:cNvPr id="7178" name="Rounded Rectangle 844808"/>
          <p:cNvSpPr>
            <a:spLocks noChangeArrowheads="1"/>
          </p:cNvSpPr>
          <p:nvPr/>
        </p:nvSpPr>
        <p:spPr bwMode="auto">
          <a:xfrm>
            <a:off x="2228851" y="495458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High availability</a:t>
            </a:r>
          </a:p>
        </p:txBody>
      </p:sp>
    </p:spTree>
    <p:extLst>
      <p:ext uri="{BB962C8B-B14F-4D97-AF65-F5344CB8AC3E}">
        <p14:creationId xmlns:p14="http://schemas.microsoft.com/office/powerpoint/2010/main" val="383041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6612" y="1"/>
            <a:ext cx="12042913" cy="927652"/>
          </a:xfrm>
        </p:spPr>
        <p:txBody>
          <a:bodyPr>
            <a:normAutofit/>
          </a:bodyPr>
          <a:lstStyle/>
          <a:p>
            <a:pPr eaLnBrk="1" hangingPunct="1"/>
            <a:r>
              <a:rPr lang="en-US" sz="4000" dirty="0">
                <a:solidFill>
                  <a:schemeClr val="bg1"/>
                </a:solidFill>
              </a:rPr>
              <a:t>Options for Implementing Certification Authorities</a:t>
            </a:r>
          </a:p>
        </p:txBody>
      </p:sp>
      <p:sp>
        <p:nvSpPr>
          <p:cNvPr id="9219" name="Rounded Rectangle 812098"/>
          <p:cNvSpPr>
            <a:spLocks noGrp="1" noChangeArrowheads="1"/>
          </p:cNvSpPr>
          <p:nvPr>
            <p:ph type="body" idx="4294967295"/>
          </p:nvPr>
        </p:nvSpPr>
        <p:spPr>
          <a:xfrm>
            <a:off x="1968500" y="1071563"/>
            <a:ext cx="8339138" cy="20574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When implementing a CA solution, you can: </a:t>
            </a:r>
          </a:p>
        </p:txBody>
      </p:sp>
      <p:sp>
        <p:nvSpPr>
          <p:cNvPr id="9220" name="Rounded Rectangle 844806"/>
          <p:cNvSpPr>
            <a:spLocks noChangeArrowheads="1"/>
          </p:cNvSpPr>
          <p:nvPr/>
        </p:nvSpPr>
        <p:spPr bwMode="auto">
          <a:xfrm>
            <a:off x="2260600" y="1714501"/>
            <a:ext cx="7754938" cy="411163"/>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an internal private CA </a:t>
            </a:r>
          </a:p>
        </p:txBody>
      </p:sp>
      <p:sp>
        <p:nvSpPr>
          <p:cNvPr id="9221" name="Rounded Rectangle 844808"/>
          <p:cNvSpPr>
            <a:spLocks noChangeArrowheads="1"/>
          </p:cNvSpPr>
          <p:nvPr/>
        </p:nvSpPr>
        <p:spPr bwMode="auto">
          <a:xfrm>
            <a:off x="2260600" y="2455863"/>
            <a:ext cx="7754938" cy="411162"/>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an external public CA</a:t>
            </a:r>
          </a:p>
        </p:txBody>
      </p:sp>
      <p:sp>
        <p:nvSpPr>
          <p:cNvPr id="9222" name="AutoShape 12"/>
          <p:cNvSpPr>
            <a:spLocks noChangeArrowheads="1"/>
          </p:cNvSpPr>
          <p:nvPr/>
        </p:nvSpPr>
        <p:spPr bwMode="auto">
          <a:xfrm>
            <a:off x="2085976" y="3400426"/>
            <a:ext cx="8105775" cy="11160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Internal CAs are less expensive and provide more administrative options, but the issued certificates are not trusted by external clients</a:t>
            </a:r>
          </a:p>
        </p:txBody>
      </p:sp>
    </p:spTree>
    <p:extLst>
      <p:ext uri="{BB962C8B-B14F-4D97-AF65-F5344CB8AC3E}">
        <p14:creationId xmlns:p14="http://schemas.microsoft.com/office/powerpoint/2010/main" val="303237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6" name="Group 46"/>
          <p:cNvGraphicFramePr>
            <a:graphicFrameLocks noGrp="1"/>
          </p:cNvGraphicFramePr>
          <p:nvPr>
            <p:ph idx="1"/>
          </p:nvPr>
        </p:nvGraphicFramePr>
        <p:xfrm>
          <a:off x="1882775" y="1089026"/>
          <a:ext cx="8502650" cy="5102271"/>
        </p:xfrm>
        <a:graphic>
          <a:graphicData uri="http://schemas.openxmlformats.org/drawingml/2006/table">
            <a:tbl>
              <a:tblPr/>
              <a:tblGrid>
                <a:gridCol w="4881563">
                  <a:extLst>
                    <a:ext uri="{9D8B030D-6E8A-4147-A177-3AD203B41FA5}">
                      <a16:colId xmlns:a16="http://schemas.microsoft.com/office/drawing/2014/main" val="20000"/>
                    </a:ext>
                  </a:extLst>
                </a:gridCol>
                <a:gridCol w="1831975">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tblGrid>
              <a:tr h="42975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1"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Enterprise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Stand-Alone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Can use without AD DS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Uses Group Policy for Trusted Root propagation </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Publishes certificates and CRL to AD DS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Can enforce credential checks during enrollment</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Can have subject name generated automatically from logon credentials </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Can use certificate templates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2352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Can be used to generate smart card Windows domain authentication certificates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Can use certificate auto-enrollment</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6" name="Rectangle 2"/>
          <p:cNvSpPr txBox="1">
            <a:spLocks noChangeArrowheads="1"/>
          </p:cNvSpPr>
          <p:nvPr/>
        </p:nvSpPr>
        <p:spPr>
          <a:xfrm>
            <a:off x="379514" y="182215"/>
            <a:ext cx="11524432" cy="667639"/>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solidFill>
                  <a:schemeClr val="bg1"/>
                </a:solidFill>
              </a:rPr>
              <a:t>Options for Integrating AD CS and AD DS</a:t>
            </a:r>
          </a:p>
        </p:txBody>
      </p:sp>
    </p:spTree>
    <p:extLst>
      <p:ext uri="{BB962C8B-B14F-4D97-AF65-F5344CB8AC3E}">
        <p14:creationId xmlns:p14="http://schemas.microsoft.com/office/powerpoint/2010/main" val="46574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2095" y="179387"/>
            <a:ext cx="10515600" cy="774562"/>
          </a:xfrm>
        </p:spPr>
        <p:txBody>
          <a:bodyPr/>
          <a:lstStyle/>
          <a:p>
            <a:pPr eaLnBrk="1" hangingPunct="1"/>
            <a:r>
              <a:rPr lang="en-US" dirty="0">
                <a:solidFill>
                  <a:schemeClr val="bg1"/>
                </a:solidFill>
              </a:rPr>
              <a:t>Demo: Tools for Managing AD CS</a:t>
            </a:r>
          </a:p>
        </p:txBody>
      </p:sp>
      <p:sp>
        <p:nvSpPr>
          <p:cNvPr id="4" name="Content Placeholder 6"/>
          <p:cNvSpPr>
            <a:spLocks noGrp="1"/>
          </p:cNvSpPr>
          <p:nvPr>
            <p:ph sz="quarter" idx="10"/>
          </p:nvPr>
        </p:nvSpPr>
        <p:spPr>
          <a:xfrm>
            <a:off x="379413" y="1417638"/>
            <a:ext cx="11525250" cy="5260975"/>
          </a:xfrm>
        </p:spPr>
        <p:txBody>
          <a:bodyPr>
            <a:normAutofit/>
          </a:bodyPr>
          <a:lstStyle/>
          <a:p>
            <a:pPr marL="228600" indent="-114300">
              <a:buFontTx/>
              <a:buChar char="•"/>
              <a:defRPr/>
            </a:pPr>
            <a:r>
              <a:rPr lang="en-US" sz="2800" dirty="0"/>
              <a:t>Certification Authority</a:t>
            </a:r>
          </a:p>
          <a:p>
            <a:pPr marL="228600" indent="-114300">
              <a:buFontTx/>
              <a:buChar char="•"/>
              <a:defRPr/>
            </a:pPr>
            <a:r>
              <a:rPr lang="en-US" sz="2800" dirty="0"/>
              <a:t>Certificate Templates</a:t>
            </a:r>
          </a:p>
          <a:p>
            <a:pPr marL="228600" indent="-114300">
              <a:buFontTx/>
              <a:buChar char="•"/>
              <a:defRPr/>
            </a:pPr>
            <a:r>
              <a:rPr lang="en-US" sz="2800" dirty="0"/>
              <a:t>Online Responder</a:t>
            </a:r>
          </a:p>
          <a:p>
            <a:pPr marL="228600" indent="-114300">
              <a:buFontTx/>
              <a:buChar char="•"/>
              <a:defRPr/>
            </a:pPr>
            <a:r>
              <a:rPr lang="en-US" sz="2800" dirty="0"/>
              <a:t>Enterprise PKI</a:t>
            </a:r>
          </a:p>
          <a:p>
            <a:pPr marL="228600" indent="-114300">
              <a:buFontTx/>
              <a:buChar char="•"/>
              <a:defRPr/>
            </a:pPr>
            <a:r>
              <a:rPr lang="en-US" sz="2800" dirty="0"/>
              <a:t>Certificates</a:t>
            </a:r>
          </a:p>
        </p:txBody>
      </p:sp>
    </p:spTree>
    <p:extLst>
      <p:ext uri="{BB962C8B-B14F-4D97-AF65-F5344CB8AC3E}">
        <p14:creationId xmlns:p14="http://schemas.microsoft.com/office/powerpoint/2010/main" val="29143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
            <a:ext cx="11903946" cy="1099930"/>
          </a:xfrm>
        </p:spPr>
        <p:txBody>
          <a:bodyPr>
            <a:normAutofit/>
          </a:bodyPr>
          <a:lstStyle/>
          <a:p>
            <a:pPr eaLnBrk="1" hangingPunct="1"/>
            <a:r>
              <a:rPr lang="en-US" sz="3200" dirty="0">
                <a:solidFill>
                  <a:schemeClr val="bg1"/>
                </a:solidFill>
              </a:rPr>
              <a:t>Understanding Active Directory Certificate Services Certificates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What Are Digital Certificates? </a:t>
            </a:r>
          </a:p>
          <a:p>
            <a:r>
              <a:rPr lang="en-US" dirty="0"/>
              <a:t>How Public Keys and Private Keys Work </a:t>
            </a:r>
          </a:p>
          <a:p>
            <a:r>
              <a:rPr lang="en-US" dirty="0"/>
              <a:t>Demonstration: Using Certificates to Secure Data </a:t>
            </a:r>
          </a:p>
          <a:p>
            <a:r>
              <a:rPr lang="en-US" dirty="0"/>
              <a:t>What Are Certificate Templates?  </a:t>
            </a:r>
          </a:p>
        </p:txBody>
      </p:sp>
    </p:spTree>
    <p:extLst>
      <p:ext uri="{BB962C8B-B14F-4D97-AF65-F5344CB8AC3E}">
        <p14:creationId xmlns:p14="http://schemas.microsoft.com/office/powerpoint/2010/main" val="421013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79514" y="182216"/>
            <a:ext cx="11524432" cy="600424"/>
          </a:xfrm>
        </p:spPr>
        <p:txBody>
          <a:bodyPr>
            <a:normAutofit fontScale="90000"/>
          </a:bodyPr>
          <a:lstStyle/>
          <a:p>
            <a:pPr eaLnBrk="1" hangingPunct="1"/>
            <a:r>
              <a:rPr lang="en-US" dirty="0">
                <a:solidFill>
                  <a:schemeClr val="bg1"/>
                </a:solidFill>
              </a:rPr>
              <a:t>What Are Digital Certificates? </a:t>
            </a:r>
          </a:p>
        </p:txBody>
      </p:sp>
      <p:sp>
        <p:nvSpPr>
          <p:cNvPr id="13315" name="Rounded Rectangle 812098"/>
          <p:cNvSpPr>
            <a:spLocks noGrp="1" noChangeArrowheads="1"/>
          </p:cNvSpPr>
          <p:nvPr>
            <p:ph type="body" idx="4294967295"/>
          </p:nvPr>
        </p:nvSpPr>
        <p:spPr>
          <a:xfrm>
            <a:off x="1968500" y="1044576"/>
            <a:ext cx="8339138" cy="3465513"/>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A certificate is a digital file with two parts</a:t>
            </a:r>
          </a:p>
        </p:txBody>
      </p:sp>
      <p:grpSp>
        <p:nvGrpSpPr>
          <p:cNvPr id="3" name="Group 2"/>
          <p:cNvGrpSpPr/>
          <p:nvPr/>
        </p:nvGrpSpPr>
        <p:grpSpPr>
          <a:xfrm>
            <a:off x="2205039" y="2080419"/>
            <a:ext cx="3431673" cy="2018507"/>
            <a:chOff x="2205039" y="2080419"/>
            <a:chExt cx="3431673" cy="2018507"/>
          </a:xfrm>
        </p:grpSpPr>
        <p:sp>
          <p:nvSpPr>
            <p:cNvPr id="13316" name="Rounded Rectangle 844806"/>
            <p:cNvSpPr>
              <a:spLocks noChangeArrowheads="1"/>
            </p:cNvSpPr>
            <p:nvPr/>
          </p:nvSpPr>
          <p:spPr bwMode="auto">
            <a:xfrm>
              <a:off x="2205039" y="2080419"/>
              <a:ext cx="3431673"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Base certificate information</a:t>
              </a:r>
            </a:p>
          </p:txBody>
        </p:sp>
        <p:pic>
          <p:nvPicPr>
            <p:cNvPr id="990220" name="Picture 12"/>
            <p:cNvPicPr>
              <a:picLocks noChangeAspect="1" noChangeArrowheads="1"/>
            </p:cNvPicPr>
            <p:nvPr/>
          </p:nvPicPr>
          <p:blipFill>
            <a:blip r:embed="rId3"/>
            <a:srcRect/>
            <a:stretch>
              <a:fillRect/>
            </a:stretch>
          </p:blipFill>
          <p:spPr bwMode="auto">
            <a:xfrm>
              <a:off x="3946525" y="2682875"/>
              <a:ext cx="1055688" cy="1176338"/>
            </a:xfrm>
            <a:prstGeom prst="rect">
              <a:avLst/>
            </a:prstGeom>
            <a:noFill/>
            <a:ln w="9525" algn="ctr">
              <a:noFill/>
              <a:miter lim="800000"/>
              <a:headEnd/>
              <a:tailEnd/>
            </a:ln>
            <a:effectLst>
              <a:outerShdw dist="35921" dir="2700000" algn="ctr" rotWithShape="0">
                <a:srgbClr val="AFAFAF"/>
              </a:outerShdw>
            </a:effectLst>
          </p:spPr>
        </p:pic>
        <p:pic>
          <p:nvPicPr>
            <p:cNvPr id="990221" name="Picture 13"/>
            <p:cNvPicPr>
              <a:picLocks noChangeAspect="1" noChangeArrowheads="1"/>
            </p:cNvPicPr>
            <p:nvPr/>
          </p:nvPicPr>
          <p:blipFill>
            <a:blip r:embed="rId4"/>
            <a:srcRect/>
            <a:stretch>
              <a:fillRect/>
            </a:stretch>
          </p:blipFill>
          <p:spPr bwMode="auto">
            <a:xfrm>
              <a:off x="3360739" y="2600326"/>
              <a:ext cx="663575" cy="1312863"/>
            </a:xfrm>
            <a:prstGeom prst="rect">
              <a:avLst/>
            </a:prstGeom>
            <a:noFill/>
            <a:ln w="9525" algn="ctr">
              <a:noFill/>
              <a:miter lim="800000"/>
              <a:headEnd/>
              <a:tailEnd/>
            </a:ln>
            <a:effectLst>
              <a:outerShdw dist="35921" dir="2700000" algn="ctr" rotWithShape="0">
                <a:srgbClr val="AFAFAF"/>
              </a:outerShdw>
            </a:effectLst>
          </p:spPr>
        </p:pic>
      </p:grpSp>
      <p:grpSp>
        <p:nvGrpSpPr>
          <p:cNvPr id="4" name="Group 3"/>
          <p:cNvGrpSpPr/>
          <p:nvPr/>
        </p:nvGrpSpPr>
        <p:grpSpPr>
          <a:xfrm>
            <a:off x="6478464" y="2080418"/>
            <a:ext cx="3584677" cy="2018507"/>
            <a:chOff x="6478464" y="2080418"/>
            <a:chExt cx="3584677" cy="2018507"/>
          </a:xfrm>
        </p:grpSpPr>
        <p:sp>
          <p:nvSpPr>
            <p:cNvPr id="13317" name="Rounded Rectangle 844808"/>
            <p:cNvSpPr>
              <a:spLocks noChangeArrowheads="1"/>
            </p:cNvSpPr>
            <p:nvPr/>
          </p:nvSpPr>
          <p:spPr bwMode="auto">
            <a:xfrm>
              <a:off x="6478464" y="2080418"/>
              <a:ext cx="3584677"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Public Key</a:t>
              </a:r>
            </a:p>
          </p:txBody>
        </p:sp>
        <p:grpSp>
          <p:nvGrpSpPr>
            <p:cNvPr id="2" name="Group 1"/>
            <p:cNvGrpSpPr/>
            <p:nvPr/>
          </p:nvGrpSpPr>
          <p:grpSpPr>
            <a:xfrm>
              <a:off x="8270802" y="2288013"/>
              <a:ext cx="1175494" cy="1625176"/>
              <a:chOff x="7819231" y="2234037"/>
              <a:chExt cx="1175494" cy="1625176"/>
            </a:xfrm>
          </p:grpSpPr>
          <p:pic>
            <p:nvPicPr>
              <p:cNvPr id="990222" name="Picture 14"/>
              <p:cNvPicPr>
                <a:picLocks noChangeAspect="1" noChangeArrowheads="1"/>
              </p:cNvPicPr>
              <p:nvPr/>
            </p:nvPicPr>
            <p:blipFill>
              <a:blip r:embed="rId5"/>
              <a:srcRect/>
              <a:stretch>
                <a:fillRect/>
              </a:stretch>
            </p:blipFill>
            <p:spPr bwMode="auto">
              <a:xfrm>
                <a:off x="7819231" y="2527300"/>
                <a:ext cx="1089025" cy="1331913"/>
              </a:xfrm>
              <a:prstGeom prst="rect">
                <a:avLst/>
              </a:prstGeom>
              <a:noFill/>
              <a:ln w="9525" algn="ctr">
                <a:noFill/>
                <a:miter lim="800000"/>
                <a:headEnd/>
                <a:tailEnd/>
              </a:ln>
              <a:effectLst>
                <a:outerShdw dist="35921" dir="2700000" algn="ctr" rotWithShape="0">
                  <a:srgbClr val="AFAFAF"/>
                </a:outerShdw>
              </a:effectLst>
            </p:spPr>
          </p:pic>
          <p:pic>
            <p:nvPicPr>
              <p:cNvPr id="990223" name="Picture 15"/>
              <p:cNvPicPr>
                <a:picLocks noChangeAspect="1" noChangeArrowheads="1"/>
              </p:cNvPicPr>
              <p:nvPr/>
            </p:nvPicPr>
            <p:blipFill>
              <a:blip r:embed="rId6"/>
              <a:srcRect/>
              <a:stretch>
                <a:fillRect/>
              </a:stretch>
            </p:blipFill>
            <p:spPr bwMode="auto">
              <a:xfrm>
                <a:off x="8383537" y="2234037"/>
                <a:ext cx="611188" cy="1209675"/>
              </a:xfrm>
              <a:prstGeom prst="rect">
                <a:avLst/>
              </a:prstGeom>
              <a:noFill/>
              <a:ln w="9525" algn="ctr">
                <a:noFill/>
                <a:miter lim="800000"/>
                <a:headEnd/>
                <a:tailEnd/>
              </a:ln>
              <a:effectLst>
                <a:outerShdw dist="35921" dir="2700000" algn="ctr" rotWithShape="0">
                  <a:srgbClr val="AFAFAF"/>
                </a:outerShdw>
              </a:effectLst>
            </p:spPr>
          </p:pic>
        </p:grpSp>
      </p:grpSp>
      <p:sp>
        <p:nvSpPr>
          <p:cNvPr id="13322" name="AutoShape 16"/>
          <p:cNvSpPr>
            <a:spLocks noChangeArrowheads="1"/>
          </p:cNvSpPr>
          <p:nvPr/>
        </p:nvSpPr>
        <p:spPr bwMode="auto">
          <a:xfrm>
            <a:off x="2085976" y="4772026"/>
            <a:ext cx="8105775" cy="1520825"/>
          </a:xfrm>
          <a:prstGeom prst="rect">
            <a:avLst/>
          </a:prstGeom>
          <a:solidFill>
            <a:srgbClr val="BBCDE3"/>
          </a:solidFill>
          <a:ln w="9525" algn="ctr">
            <a:solidFill>
              <a:srgbClr val="333333"/>
            </a:solidFill>
            <a:round/>
            <a:headEnd/>
            <a:tailEnd/>
          </a:ln>
        </p:spPr>
        <p:txBody>
          <a:bodyPr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buClr>
                <a:schemeClr val="hlink"/>
              </a:buClr>
              <a:buFontTx/>
              <a:buChar char="•"/>
            </a:pPr>
            <a:r>
              <a:rPr lang="en-US" b="0" dirty="0">
                <a:latin typeface="Segoe UI Light" panose="020B0502040204020203" pitchFamily="34" charset="0"/>
                <a:cs typeface="Segoe UI Light" panose="020B0502040204020203" pitchFamily="34" charset="0"/>
              </a:rPr>
              <a:t>Public keys are distributed to all clients who request the key</a:t>
            </a:r>
          </a:p>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Private keys are stored only on the computer from which the certificate was requested</a:t>
            </a:r>
          </a:p>
          <a:p>
            <a:pPr algn="l"/>
            <a:endParaRPr lang="en-US"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107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Frutiger LT Std 55 Roman"/>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15882</TotalTime>
  <Words>2938</Words>
  <Application>Microsoft Macintosh PowerPoint</Application>
  <PresentationFormat>Широкоэкранный</PresentationFormat>
  <Paragraphs>271</Paragraphs>
  <Slides>17</Slides>
  <Notes>16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Calibri</vt:lpstr>
      <vt:lpstr>Frutiger LT Std 55 Roman</vt:lpstr>
      <vt:lpstr>Segoe UI Light</vt:lpstr>
      <vt:lpstr>Тема Office</vt:lpstr>
      <vt:lpstr>Презентация PowerPoint</vt:lpstr>
      <vt:lpstr>Overview of Active Directory Certificate Services</vt:lpstr>
      <vt:lpstr>What Is a Certification Authority?</vt:lpstr>
      <vt:lpstr>How CA Hierarchies Work</vt:lpstr>
      <vt:lpstr>Options for Implementing Certification Authorities</vt:lpstr>
      <vt:lpstr>Презентация PowerPoint</vt:lpstr>
      <vt:lpstr>Demo: Tools for Managing AD CS</vt:lpstr>
      <vt:lpstr>Understanding Active Directory Certificate Services Certificates </vt:lpstr>
      <vt:lpstr>What Are Digital Certificates? </vt:lpstr>
      <vt:lpstr>Презентация PowerPoint</vt:lpstr>
      <vt:lpstr>What Are Certificate Templates?  </vt:lpstr>
      <vt:lpstr>Implementing Certificate Enrollment and Revocation</vt:lpstr>
      <vt:lpstr>Options for Implementing Certificate Enrollment</vt:lpstr>
      <vt:lpstr>Administering Certificate Enrollment</vt:lpstr>
      <vt:lpstr>Презентация PowerPoint</vt:lpstr>
      <vt:lpstr>What Is Certificate Revocation?</vt:lpstr>
      <vt:lpstr>Module Review and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CloudCenter</dc:title>
  <dc:creator>DK</dc:creator>
  <cp:lastModifiedBy>Александр Цветков</cp:lastModifiedBy>
  <cp:revision>500</cp:revision>
  <dcterms:created xsi:type="dcterms:W3CDTF">2015-10-14T14:29:58Z</dcterms:created>
  <dcterms:modified xsi:type="dcterms:W3CDTF">2020-04-06T06:19:01Z</dcterms:modified>
</cp:coreProperties>
</file>