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ink/ink1.xml" ContentType="application/inkml+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notesSlides/notesSlide7.xml" ContentType="application/vnd.openxmlformats-officedocument.presentationml.notesSlide+xml"/>
  <Override PartName="/ppt/tags/tag34.xml" ContentType="application/vnd.openxmlformats-officedocument.presentationml.tags+xml"/>
  <Override PartName="/ppt/notesSlides/notesSlide8.xml" ContentType="application/vnd.openxmlformats-officedocument.presentationml.notesSlide+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notesSlides/notesSlide11.xml" ContentType="application/vnd.openxmlformats-officedocument.presentationml.notesSlide+xml"/>
  <Override PartName="/ppt/tags/tag38.xml" ContentType="application/vnd.openxmlformats-officedocument.presentationml.tags+xml"/>
  <Override PartName="/ppt/notesSlides/notesSlide12.xml" ContentType="application/vnd.openxmlformats-officedocument.presentationml.notesSlide+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notesSlides/notesSlide15.xml" ContentType="application/vnd.openxmlformats-officedocument.presentationml.notesSlide+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notesSlides/notesSlide1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8.xml" ContentType="application/vnd.openxmlformats-officedocument.presentationml.notesSlide+xml"/>
  <Override PartName="/ppt/tags/tag46.xml" ContentType="application/vnd.openxmlformats-officedocument.presentationml.tags+xml"/>
  <Override PartName="/ppt/notesSlides/notesSlide19.xml" ContentType="application/vnd.openxmlformats-officedocument.presentationml.notesSlide+xml"/>
  <Override PartName="/ppt/tags/tag47.xml" ContentType="application/vnd.openxmlformats-officedocument.presentationml.tags+xml"/>
  <Override PartName="/ppt/notesSlides/notesSlide20.xml" ContentType="application/vnd.openxmlformats-officedocument.presentationml.notesSlide+xml"/>
  <Override PartName="/ppt/tags/tag48.xml" ContentType="application/vnd.openxmlformats-officedocument.presentationml.tags+xml"/>
  <Override PartName="/ppt/notesSlides/notesSlide21.xml" ContentType="application/vnd.openxmlformats-officedocument.presentationml.notesSlide+xml"/>
  <Override PartName="/ppt/tags/tag49.xml" ContentType="application/vnd.openxmlformats-officedocument.presentationml.tags+xml"/>
  <Override PartName="/ppt/notesSlides/notesSlide22.xml" ContentType="application/vnd.openxmlformats-officedocument.presentationml.notesSlide+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notesSlides/notesSlide24.xml" ContentType="application/vnd.openxmlformats-officedocument.presentationml.notesSlide+xml"/>
  <Override PartName="/ppt/tags/tag52.xml" ContentType="application/vnd.openxmlformats-officedocument.presentationml.tags+xml"/>
  <Override PartName="/ppt/notesSlides/notesSlide2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7.xml" ContentType="application/vnd.openxmlformats-officedocument.presentationml.notesSlide+xml"/>
  <Override PartName="/ppt/tags/tag57.xml" ContentType="application/vnd.openxmlformats-officedocument.presentationml.tags+xml"/>
  <Override PartName="/ppt/notesSlides/notesSlide28.xml" ContentType="application/vnd.openxmlformats-officedocument.presentationml.notesSlide+xml"/>
  <Override PartName="/ppt/tags/tag58.xml" ContentType="application/vnd.openxmlformats-officedocument.presentationml.tags+xml"/>
  <Override PartName="/ppt/notesSlides/notesSlide29.xml" ContentType="application/vnd.openxmlformats-officedocument.presentationml.notesSlide+xml"/>
  <Override PartName="/ppt/tags/tag59.xml" ContentType="application/vnd.openxmlformats-officedocument.presentationml.tags+xml"/>
  <Override PartName="/ppt/notesSlides/notesSlide30.xml" ContentType="application/vnd.openxmlformats-officedocument.presentationml.notesSlide+xml"/>
  <Override PartName="/ppt/tags/tag60.xml" ContentType="application/vnd.openxmlformats-officedocument.presentationml.tags+xml"/>
  <Override PartName="/ppt/notesSlides/notesSlide3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3.xml" ContentType="application/vnd.openxmlformats-officedocument.presentationml.notesSlide+xml"/>
  <Override PartName="/ppt/tags/tag65.xml" ContentType="application/vnd.openxmlformats-officedocument.presentationml.tags+xml"/>
  <Override PartName="/ppt/notesSlides/notesSlide34.xml" ContentType="application/vnd.openxmlformats-officedocument.presentationml.notesSlide+xml"/>
  <Override PartName="/ppt/tags/tag66.xml" ContentType="application/vnd.openxmlformats-officedocument.presentationml.tags+xml"/>
  <Override PartName="/ppt/notesSlides/notesSlide35.xml" ContentType="application/vnd.openxmlformats-officedocument.presentationml.notesSlide+xml"/>
  <Override PartName="/ppt/tags/tag67.xml" ContentType="application/vnd.openxmlformats-officedocument.presentationml.tags+xml"/>
  <Override PartName="/ppt/notesSlides/notesSlide36.xml" ContentType="application/vnd.openxmlformats-officedocument.presentationml.notesSlide+xml"/>
  <Override PartName="/ppt/tags/tag68.xml" ContentType="application/vnd.openxmlformats-officedocument.presentationml.tags+xml"/>
  <Override PartName="/ppt/notesSlides/notesSlide37.xml" ContentType="application/vnd.openxmlformats-officedocument.presentationml.notesSlide+xml"/>
  <Override PartName="/ppt/tags/tag69.xml" ContentType="application/vnd.openxmlformats-officedocument.presentationml.tags+xml"/>
  <Override PartName="/ppt/notesSlides/notesSlide38.xml" ContentType="application/vnd.openxmlformats-officedocument.presentationml.notesSlide+xml"/>
  <Override PartName="/ppt/tags/tag70.xml" ContentType="application/vnd.openxmlformats-officedocument.presentationml.tags+xml"/>
  <Override PartName="/ppt/notesSlides/notesSlide39.xml" ContentType="application/vnd.openxmlformats-officedocument.presentationml.notesSlide+xml"/>
  <Override PartName="/ppt/tags/tag71.xml" ContentType="application/vnd.openxmlformats-officedocument.presentationml.tags+xml"/>
  <Override PartName="/ppt/notesSlides/notesSlide40.xml" ContentType="application/vnd.openxmlformats-officedocument.presentationml.notesSlide+xml"/>
  <Override PartName="/ppt/tags/tag72.xml" ContentType="application/vnd.openxmlformats-officedocument.presentationml.tags+xml"/>
  <Override PartName="/ppt/notesSlides/notesSlide41.xml" ContentType="application/vnd.openxmlformats-officedocument.presentationml.notesSlide+xml"/>
  <Override PartName="/ppt/tags/tag73.xml" ContentType="application/vnd.openxmlformats-officedocument.presentationml.tags+xml"/>
  <Override PartName="/ppt/notesSlides/notesSlide4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43.xml" ContentType="application/vnd.openxmlformats-officedocument.presentationml.notesSlide+xml"/>
  <Override PartName="/ppt/tags/tag76.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85" r:id="rId1"/>
  </p:sldMasterIdLst>
  <p:notesMasterIdLst>
    <p:notesMasterId r:id="rId52"/>
  </p:notesMasterIdLst>
  <p:handoutMasterIdLst>
    <p:handoutMasterId r:id="rId53"/>
  </p:handout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Lst>
  <p:sldSz cx="12192000" cy="6858000"/>
  <p:notesSz cx="7315200" cy="9601200"/>
  <p:embeddedFontLst>
    <p:embeddedFont>
      <p:font typeface="Calibri" panose="020F0502020204030204" pitchFamily="34" charset="0"/>
      <p:regular r:id="rId54"/>
      <p:bold r:id="rId55"/>
      <p:italic r:id="rId56"/>
      <p:boldItalic r:id="rId57"/>
    </p:embeddedFont>
  </p:embeddedFontLst>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79"/>
    <a:srgbClr val="006990"/>
    <a:srgbClr val="F898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86047" autoAdjust="0"/>
  </p:normalViewPr>
  <p:slideViewPr>
    <p:cSldViewPr snapToGrid="0">
      <p:cViewPr varScale="1">
        <p:scale>
          <a:sx n="129" d="100"/>
          <a:sy n="129" d="100"/>
        </p:scale>
        <p:origin x="162" y="2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3" d="100"/>
          <a:sy n="63" d="100"/>
        </p:scale>
        <p:origin x="2698"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6.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7027" tIns="48513" rIns="97027" bIns="48513"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7027" tIns="48513" rIns="97027" bIns="48513" rtlCol="0"/>
          <a:lstStyle>
            <a:lvl1pPr algn="r">
              <a:defRPr sz="1300"/>
            </a:lvl1pPr>
          </a:lstStyle>
          <a:p>
            <a:fld id="{FB004553-04C5-4BB3-AD4E-8B2EF3CDDAF9}" type="datetimeFigureOut">
              <a:rPr lang="en-US" smtClean="0"/>
              <a:t>4/16/2020</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7027" tIns="48513" rIns="97027" bIns="48513"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7027" tIns="48513" rIns="97027" bIns="48513" rtlCol="0" anchor="b"/>
          <a:lstStyle>
            <a:lvl1pPr algn="r">
              <a:defRPr sz="1300"/>
            </a:lvl1pPr>
          </a:lstStyle>
          <a:p>
            <a:fld id="{2E6A881F-0910-47D3-BD01-4F68834EC353}" type="slidenum">
              <a:rPr lang="en-US" smtClean="0"/>
              <a:t>‹#›</a:t>
            </a:fld>
            <a:endParaRPr lang="en-US" dirty="0"/>
          </a:p>
        </p:txBody>
      </p:sp>
    </p:spTree>
    <p:custDataLst>
      <p:tags r:id="rId2"/>
    </p:custDataLst>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3-09T12:32:52.089"/>
    </inkml:context>
    <inkml:brush xml:id="br0">
      <inkml:brushProperty name="width" value="0.03333" units="cm"/>
      <inkml:brushProperty name="height" value="0.03333" units="cm"/>
    </inkml:brush>
  </inkml:definitions>
  <inkml:trace contextRef="#ctx0" brushRef="#br0">13866 7577 4258 0 0,'0'0'-944'0'0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7027" tIns="48513" rIns="97027" bIns="48513"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7027" tIns="48513" rIns="97027" bIns="48513" rtlCol="0"/>
          <a:lstStyle>
            <a:lvl1pPr algn="r">
              <a:defRPr sz="1300"/>
            </a:lvl1pPr>
          </a:lstStyle>
          <a:p>
            <a:fld id="{3CB6F0DB-E055-41D0-9102-627A646E4242}" type="datetimeFigureOut">
              <a:rPr lang="en-US" smtClean="0"/>
              <a:t>4/16/2020</a:t>
            </a:fld>
            <a:endParaRPr lang="en-US" dirty="0"/>
          </a:p>
        </p:txBody>
      </p:sp>
      <p:sp>
        <p:nvSpPr>
          <p:cNvPr id="4" name="Slide Image Placeholder 3"/>
          <p:cNvSpPr>
            <a:spLocks noGrp="1" noRot="1" noChangeAspect="1"/>
          </p:cNvSpPr>
          <p:nvPr>
            <p:ph type="sldImg" idx="2"/>
          </p:nvPr>
        </p:nvSpPr>
        <p:spPr>
          <a:xfrm>
            <a:off x="884238" y="639763"/>
            <a:ext cx="5546725" cy="3121025"/>
          </a:xfrm>
          <a:prstGeom prst="rect">
            <a:avLst/>
          </a:prstGeom>
          <a:noFill/>
          <a:ln w="12700">
            <a:solidFill>
              <a:prstClr val="black"/>
            </a:solidFill>
          </a:ln>
        </p:spPr>
        <p:txBody>
          <a:bodyPr vert="horz" lIns="97027" tIns="48513" rIns="97027" bIns="48513" rtlCol="0" anchor="ctr"/>
          <a:lstStyle/>
          <a:p>
            <a:endParaRPr lang="en-US" dirty="0"/>
          </a:p>
        </p:txBody>
      </p:sp>
      <p:sp>
        <p:nvSpPr>
          <p:cNvPr id="5" name="Notes Placeholder 4"/>
          <p:cNvSpPr>
            <a:spLocks noGrp="1"/>
          </p:cNvSpPr>
          <p:nvPr>
            <p:ph type="body" sz="quarter" idx="3"/>
          </p:nvPr>
        </p:nvSpPr>
        <p:spPr>
          <a:xfrm>
            <a:off x="487680" y="4000500"/>
            <a:ext cx="6339840" cy="512064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7027" tIns="48513" rIns="97027" bIns="48513"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7027" tIns="48513" rIns="97027" bIns="48513" rtlCol="0" anchor="b"/>
          <a:lstStyle>
            <a:lvl1pPr algn="r">
              <a:defRPr sz="1300"/>
            </a:lvl1pPr>
          </a:lstStyle>
          <a:p>
            <a:fld id="{9F4FBC3A-A12C-40F9-BB8D-BC30C7901396}" type="slidenum">
              <a:rPr lang="en-US" smtClean="0"/>
              <a:t>‹#›</a:t>
            </a:fld>
            <a:endParaRPr lang="en-US" dirty="0"/>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vmware.com/cloud-computing/overview.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kb.vmware.com/kb/51491"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cs.vmware.co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mware.com/resources/compatibilit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ode.vmware.com/web/tool/7.0/esxcli"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code.vmware.com/web/tool/12.0.0/vmware-powercli"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mware.com/resources/compatibility"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ntp.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kb.vmware.com/kb/1318"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9" name="Slide preview"/>
          <p:cNvSpPr>
            <a:spLocks noGrp="1" noRot="1" noChangeAspect="1"/>
          </p:cNvSpPr>
          <p:nvPr>
            <p:ph type="sldImg"/>
          </p:nvPr>
        </p:nvSpPr>
        <p:spPr/>
      </p:sp>
      <p:sp>
        <p:nvSpPr>
          <p:cNvPr id="10040" name="Notes"/>
          <p:cNvSpPr>
            <a:spLocks noGrp="1"/>
          </p:cNvSpPr>
          <p:nvPr>
            <p:ph type="body" idx="1"/>
          </p:nvPr>
        </p:nvSpPr>
        <p:spPr/>
        <p:txBody>
          <a:bodyPr wrap="square" rtlCol="0"/>
          <a:lstStyle/>
          <a:p>
            <a:pPr marL="0" indent="0">
              <a:buNone/>
            </a:pPr>
            <a:endParaRPr/>
          </a:p>
        </p:txBody>
      </p:sp>
      <p:sp>
        <p:nvSpPr>
          <p:cNvPr id="10041" name="Slide number"/>
          <p:cNvSpPr>
            <a:spLocks noGrp="1"/>
          </p:cNvSpPr>
          <p:nvPr>
            <p:ph type="sldNum" sz="quarter" idx="10"/>
          </p:nvPr>
        </p:nvSpPr>
        <p:spPr/>
        <p:txBody>
          <a:bodyPr/>
          <a:lstStyle/>
          <a:p>
            <a:fld id="{C18812F0-6685-476B-B832-AFB48F091983}" type="slidenum">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2" name="Slide preview"/>
          <p:cNvSpPr>
            <a:spLocks noGrp="1" noRot="1" noChangeAspect="1"/>
          </p:cNvSpPr>
          <p:nvPr>
            <p:ph type="sldImg"/>
          </p:nvPr>
        </p:nvSpPr>
        <p:spPr/>
      </p:sp>
      <p:sp>
        <p:nvSpPr>
          <p:cNvPr id="10073"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In a physical machine, the operating system (for example, Windows or Linux) is installed directly on the hardware. The operating system requires specific device drivers to support specific hardware. If the computer is upgraded with new hardware, new device drivers are required.</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If applications interface directly with hardware drivers, an upgrade to the hardware, drivers, or both can have significant repercussions if incompatibilities exist. Because of these potential repercussions, hands-on technical support personnel must test hardware upgrades against a wide variety of application suites and operating systems. Such testing costs time and money.</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Virtualizing these systems saves on such costs because VMs are 100 percent software.</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Multiple VMs are isolated from one another. You can have a database server and an email server running on the same physical computer. The isolation between the VMs means that software-dependency conflicts are not a problem. Even users with system administrator privileges on a VM’s guest operating system cannot breach this layer of isolation to access another VM. These users must explicitly be granted access by the ESXi system administrator. As a result of VM isolation, if a guest operating system running in a VM fails, other VMs on the same host are unaffected and continue to run.</a:t>
            </a:r>
          </a:p>
          <a:p>
            <a:pPr marL="0" lvl="0" indent="0">
              <a:spcBef>
                <a:spcPts val="0"/>
              </a:spcBef>
              <a:spcAft>
                <a:spcPts val="0"/>
              </a:spcAft>
              <a:buNone/>
            </a:pPr>
            <a:r>
              <a:rPr lang="en-US" sz="2000" dirty="0">
                <a:solidFill>
                  <a:schemeClr val="tx2"/>
                </a:solidFill>
                <a:cs typeface="Calibri" pitchFamily="34" charset="0"/>
              </a:rPr>
              <a:t>A guest operating system failure does not affect access and performance:</a:t>
            </a:r>
          </a:p>
          <a:p>
            <a:pPr>
              <a:buFont typeface="Arial" pitchFamily="34" charset="0"/>
              <a:buChar char="•"/>
            </a:pPr>
            <a:r>
              <a:t>Users can still access the other VMs.</a:t>
            </a:r>
          </a:p>
          <a:p>
            <a:pPr>
              <a:buFont typeface="Arial" pitchFamily="34" charset="0"/>
              <a:buChar char="•"/>
            </a:pPr>
            <a:r>
              <a:t>The operational VMs can access the resources that they need.</a:t>
            </a:r>
          </a:p>
          <a:p>
            <a:pPr>
              <a:buFont typeface="Arial" pitchFamily="34" charset="0"/>
              <a:buChar char="•"/>
            </a:pPr>
            <a:r>
              <a:t>The other VMs can still perform.</a:t>
            </a:r>
          </a:p>
          <a:p>
            <a:pPr marL="0" lvl="0" indent="0">
              <a:spcBef>
                <a:spcPts val="0"/>
              </a:spcBef>
              <a:spcAft>
                <a:spcPts val="0"/>
              </a:spcAft>
              <a:buNone/>
            </a:pPr>
            <a:r>
              <a:rPr lang="en-US" sz="2000" dirty="0">
                <a:solidFill>
                  <a:schemeClr val="tx2"/>
                </a:solidFill>
                <a:cs typeface="Calibri" pitchFamily="34" charset="0"/>
              </a:rPr>
              <a:t>With VMs, you can consolidate your physical servers and make more efficient use of your hardware. Because a VM is a set of files, features that are not available or not as efficient on physical architectures are available to you, for example:</a:t>
            </a:r>
          </a:p>
          <a:p>
            <a:pPr>
              <a:buFont typeface="Arial" pitchFamily="34" charset="0"/>
              <a:buChar char="•"/>
            </a:pPr>
            <a:r>
              <a:t>You can rapidly and consistently provision VMs.</a:t>
            </a:r>
          </a:p>
          <a:p>
            <a:pPr>
              <a:buFont typeface="Arial" pitchFamily="34" charset="0"/>
              <a:buChar char="•"/>
            </a:pPr>
            <a:r>
              <a:t>With VMs, you can use live migration, fault tolerance, high availability, and disaster recovery scenarios to increase uptime and reduce recovery time from failures.</a:t>
            </a:r>
          </a:p>
          <a:p>
            <a:pPr>
              <a:buFont typeface="Arial" pitchFamily="34" charset="0"/>
              <a:buChar char="•"/>
            </a:pPr>
            <a:r>
              <a:t>You can use multitenancy to mix VMs into specialized configurations, such as a DMZ.</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With VMs, you can support legacy applications and operating systems on newer hardware when maintenance contracts on the existing hardware expire.</a:t>
            </a:r>
          </a:p>
        </p:txBody>
      </p:sp>
      <p:sp>
        <p:nvSpPr>
          <p:cNvPr id="10074" name="Slide number"/>
          <p:cNvSpPr>
            <a:spLocks noGrp="1"/>
          </p:cNvSpPr>
          <p:nvPr>
            <p:ph type="sldNum" sz="quarter" idx="10"/>
          </p:nvPr>
        </p:nvSpPr>
        <p:spPr/>
        <p:txBody>
          <a:bodyPr/>
          <a:lstStyle/>
          <a:p>
            <a:fld id="{C18812F0-6685-476B-B832-AFB48F091983}" type="slidenum">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 name="Slide preview"/>
          <p:cNvSpPr>
            <a:spLocks noGrp="1" noRot="1" noChangeAspect="1"/>
          </p:cNvSpPr>
          <p:nvPr>
            <p:ph type="sldImg"/>
          </p:nvPr>
        </p:nvSpPr>
        <p:spPr/>
      </p:sp>
      <p:sp>
        <p:nvSpPr>
          <p:cNvPr id="10077"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Server virtualization addresses inefficiencies by allowing multiple operating systems to run on a single physical server as VMs, each with access to the underlying server’s computing resources.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Network virtualization is the complete reproduction of a physical network in software. Applications run on the virtual network exactly as if on a physical network.</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Storage virtualization is the process of creating a software-based representation of network storage devices into what appears to be a single unit.</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By deploying desktops as a managed service, you can respond more quickly to changing needs and opportunities.</a:t>
            </a:r>
          </a:p>
        </p:txBody>
      </p:sp>
      <p:sp>
        <p:nvSpPr>
          <p:cNvPr id="10078" name="Slide number"/>
          <p:cNvSpPr>
            <a:spLocks noGrp="1"/>
          </p:cNvSpPr>
          <p:nvPr>
            <p:ph type="sldNum" sz="quarter" idx="10"/>
          </p:nvPr>
        </p:nvSpPr>
        <p:spPr/>
        <p:txBody>
          <a:bodyPr/>
          <a:lstStyle/>
          <a:p>
            <a:fld id="{C18812F0-6685-476B-B832-AFB48F091983}" type="slidenum">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0" name="Slide preview"/>
          <p:cNvSpPr>
            <a:spLocks noGrp="1" noRot="1" noChangeAspect="1"/>
          </p:cNvSpPr>
          <p:nvPr>
            <p:ph type="sldImg"/>
          </p:nvPr>
        </p:nvSpPr>
        <p:spPr/>
      </p:sp>
      <p:sp>
        <p:nvSpPr>
          <p:cNvPr id="10081"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A software-defined virtual data center (SDDC) is deployed with isolated computing, storage, networking, and security resources that are faster than the traditional, hardware-based data center.</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All the resources (CPU, memory, disk, and network) of a software-defined data center are abstracted into files. This abstraction brings the benefits of virtualization at all levels of the infrastructure, independent of the physical infrastructure.</a:t>
            </a:r>
          </a:p>
          <a:p>
            <a:pPr marL="0" lvl="0" indent="0">
              <a:spcBef>
                <a:spcPts val="0"/>
              </a:spcBef>
              <a:spcAft>
                <a:spcPts val="0"/>
              </a:spcAft>
              <a:buNone/>
            </a:pPr>
            <a:r>
              <a:rPr lang="en-US" sz="2000" dirty="0">
                <a:solidFill>
                  <a:schemeClr val="tx2"/>
                </a:solidFill>
                <a:cs typeface="Calibri" pitchFamily="34" charset="0"/>
              </a:rPr>
              <a:t>An SDDC can include the following components:</a:t>
            </a:r>
          </a:p>
          <a:p>
            <a:pPr>
              <a:buFont typeface="Arial" pitchFamily="34" charset="0"/>
              <a:buChar char="•"/>
            </a:pPr>
            <a:r>
              <a:t>Service management and automation: Use service management and automation to track and analyze the operation of multiple data sources in the multiregion SDDC. Deploy vRealize Operations Manager and vRealize Log Insight across multiple nodes for continued availability and increased log ingestion rates.</a:t>
            </a:r>
          </a:p>
          <a:p>
            <a:pPr>
              <a:buFont typeface="Arial" pitchFamily="34" charset="0"/>
              <a:buChar char="•"/>
            </a:pPr>
            <a:r>
              <a:t>Cloud management layer: This layer includes the service catalog, which houses the facilities to be deployed. The cloud management layer also includes orchestration, which provides the workflows to deploy catalog items, and the self-service portal for end users to access and use the SDDC.</a:t>
            </a:r>
          </a:p>
          <a:p>
            <a:pPr>
              <a:buFont typeface="Arial" pitchFamily="34" charset="0"/>
              <a:buChar char="•"/>
            </a:pPr>
            <a:r>
              <a:t>Virtual infrastructure layer: This layer establishes a robust virtualized environment that all other solutions integrate with. The virtual infrastructure layer includes the virtualization platform for the hypervisor, pools of resources, and virtualization control. Additional processes and technologies build on the infrastructure to support Infrastructure as a Service (IaaS) and Platform as a Service (PaaS).</a:t>
            </a:r>
          </a:p>
          <a:p>
            <a:pPr>
              <a:buFont typeface="Arial" pitchFamily="34" charset="0"/>
              <a:buChar char="•"/>
            </a:pPr>
            <a:r>
              <a:t>Physical layer: The lowest layer of the solution includes compute, storage, and network components.</a:t>
            </a:r>
          </a:p>
          <a:p>
            <a:pPr>
              <a:buFont typeface="Arial" pitchFamily="34" charset="0"/>
              <a:buChar char="•"/>
            </a:pPr>
            <a:r>
              <a:t>Security: Customers use this layer of the platform to meet demanding compliance requirements for virtualized workloads and to manage business risk.</a:t>
            </a:r>
          </a:p>
        </p:txBody>
      </p:sp>
      <p:sp>
        <p:nvSpPr>
          <p:cNvPr id="10082" name="Slide number"/>
          <p:cNvSpPr>
            <a:spLocks noGrp="1"/>
          </p:cNvSpPr>
          <p:nvPr>
            <p:ph type="sldNum" sz="quarter" idx="10"/>
          </p:nvPr>
        </p:nvSpPr>
        <p:spPr/>
        <p:txBody>
          <a:bodyPr/>
          <a:lstStyle/>
          <a:p>
            <a:fld id="{C18812F0-6685-476B-B832-AFB48F091983}" type="slidenum">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4" name="Slide preview"/>
          <p:cNvSpPr>
            <a:spLocks noGrp="1" noRot="1" noChangeAspect="1"/>
          </p:cNvSpPr>
          <p:nvPr>
            <p:ph type="sldImg"/>
          </p:nvPr>
        </p:nvSpPr>
        <p:spPr/>
      </p:sp>
      <p:sp>
        <p:nvSpPr>
          <p:cNvPr id="10085"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As defined by the National Institute of Standards and Technology (NIST), cloud computing is a model for the ubiquitous, convenient, and on-demand network access to a shared pool of configurable computing resources.</a:t>
            </a:r>
            <a:br/>
            <a:r>
              <a:rPr lang="en-GB" sz="1200" dirty="0">
                <a:solidFill>
                  <a:srgbClr val="000000"/>
                </a:solidFill>
                <a:latin typeface="Times New Roman" panose="02020603050405020304" pitchFamily="18" charset="0"/>
                <a:cs typeface="Times New Roman" panose="02020603050405020304" pitchFamily="18" charset="0"/>
              </a:rPr>
              <a:t>For example, networks, servers, storage, applications, and services can be rapidly provisioned and released with minimal management effort or little service provider interaction.</a:t>
            </a:r>
            <a:br/>
            <a:r>
              <a:rPr lang="en-GB" sz="1200" dirty="0">
                <a:solidFill>
                  <a:srgbClr val="000000"/>
                </a:solidFill>
                <a:latin typeface="Times New Roman" panose="02020603050405020304" pitchFamily="18" charset="0"/>
                <a:cs typeface="Times New Roman" panose="02020603050405020304" pitchFamily="18" charset="0"/>
              </a:rPr>
              <a:t>vSphere is the foundation for the technology that supports shared and configurable resource pools. vSphere abstracts the physical resources of the data center to separate the workload from the physical hardware. A software user interface can provide the framework for managing and maintaining this abstraction and allocation.</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VMware Cloud Foundation is the unified SDDC platform that bundles vSphere (ESXi and vCenter Server), vSAN, and NSX into a natively integrated stack to deliver enterprise-ready cloud infrastructure. VMware Cloud Foundation discovers the hardware, installs the VMware stack (ESXi, vCenter Server, vSAN, and NSX), manages updates, and performs lifecycle management. VMware Cloud Foundation can be self-deployed on compatible hardware or preloaded by partners and can be used in both private and public clouds (VMware Cloud on AWS or VMware cloud providers).</a:t>
            </a:r>
          </a:p>
          <a:p>
            <a:pPr marL="0" lvl="0" indent="0">
              <a:spcBef>
                <a:spcPts val="0"/>
              </a:spcBef>
              <a:spcAft>
                <a:spcPts val="0"/>
              </a:spcAft>
              <a:buNone/>
            </a:pPr>
            <a:r>
              <a:rPr lang="en-US" sz="2000" dirty="0">
                <a:solidFill>
                  <a:schemeClr val="tx2"/>
                </a:solidFill>
                <a:cs typeface="Calibri" pitchFamily="34" charset="0"/>
              </a:rPr>
              <a:t>Use cases:</a:t>
            </a:r>
          </a:p>
          <a:p>
            <a:pPr>
              <a:buFont typeface="Arial" pitchFamily="34" charset="0"/>
              <a:buChar char="•"/>
            </a:pPr>
            <a:r>
              <a:t>Cloud infrastructure: Exploit the high performance, availability, and scalability of the SDDC to run mission-critical applications such as databases, web applications, and virtual desktop infrastructure (VDI).</a:t>
            </a:r>
          </a:p>
          <a:p>
            <a:pPr>
              <a:buFont typeface="Arial" pitchFamily="34" charset="0"/>
              <a:buChar char="•"/>
            </a:pPr>
            <a:r>
              <a:t>IT automation: Automate infrastructure and application delivery with self-service capabilities.</a:t>
            </a:r>
          </a:p>
          <a:p>
            <a:pPr>
              <a:buFont typeface="Arial" pitchFamily="34" charset="0"/>
              <a:buChar char="•"/>
            </a:pPr>
            <a:r>
              <a:t>VDI: Provide a complete solution for VDI deployment at scale. It simplifies the planning and design with standardized and tested solutions fully optimized for VDI workloads.</a:t>
            </a:r>
          </a:p>
          <a:p>
            <a:pPr>
              <a:buFont typeface="Arial" pitchFamily="34" charset="0"/>
              <a:buChar char="•"/>
            </a:pPr>
            <a:r>
              <a:t>Hybrid cloud: Build a hybrid cloud with a common infrastructure and a consistent operational model, connecting your on-premises and off-premises data center that is compatible, stretched, and distributed.</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To find out more about VMware cloud computing, go to </a:t>
            </a:r>
            <a:r>
              <a:rPr sz="1200">
                <a:hlinkClick r:id="rId3"/>
              </a:rPr>
              <a:t> http://www.vmware.com/cloud-computing/overview.html</a:t>
            </a:r>
            <a:r>
              <a:rPr lang="en-GB" sz="1200" dirty="0">
                <a:solidFill>
                  <a:srgbClr val="000000"/>
                </a:solidFill>
                <a:latin typeface="Times New Roman" panose="02020603050405020304" pitchFamily="18" charset="0"/>
                <a:cs typeface="Times New Roman" panose="02020603050405020304" pitchFamily="18" charset="0"/>
              </a:rPr>
              <a:t>.</a:t>
            </a:r>
          </a:p>
        </p:txBody>
      </p:sp>
      <p:sp>
        <p:nvSpPr>
          <p:cNvPr id="10086" name="Slide number"/>
          <p:cNvSpPr>
            <a:spLocks noGrp="1"/>
          </p:cNvSpPr>
          <p:nvPr>
            <p:ph type="sldNum" sz="quarter" idx="10"/>
          </p:nvPr>
        </p:nvSpPr>
        <p:spPr/>
        <p:txBody>
          <a:bodyPr/>
          <a:lstStyle/>
          <a:p>
            <a:fld id="{C18812F0-6685-476B-B832-AFB48F091983}" type="slidenum">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7" name="Slide preview"/>
          <p:cNvSpPr>
            <a:spLocks noGrp="1" noRot="1" noChangeAspect="1"/>
          </p:cNvSpPr>
          <p:nvPr>
            <p:ph type="sldImg"/>
          </p:nvPr>
        </p:nvSpPr>
        <p:spPr/>
      </p:sp>
      <p:sp>
        <p:nvSpPr>
          <p:cNvPr id="10088"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VMware Skyline shortens the time it takes to resolve a problem so that you can get back to business quickly. VMware Technical Support engineers can use VMware Skyline to view your environment's configuration and the specific, data-driven analytics to help speed up problem resolution.</a:t>
            </a:r>
          </a:p>
        </p:txBody>
      </p:sp>
      <p:sp>
        <p:nvSpPr>
          <p:cNvPr id="10089" name="Slide number"/>
          <p:cNvSpPr>
            <a:spLocks noGrp="1"/>
          </p:cNvSpPr>
          <p:nvPr>
            <p:ph type="sldNum" sz="quarter" idx="10"/>
          </p:nvPr>
        </p:nvSpPr>
        <p:spPr/>
        <p:txBody>
          <a:bodyPr/>
          <a:lstStyle/>
          <a:p>
            <a:fld id="{C18812F0-6685-476B-B832-AFB48F091983}" type="slidenum">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2" name="Slide preview"/>
          <p:cNvSpPr>
            <a:spLocks noGrp="1" noRot="1" noChangeAspect="1"/>
          </p:cNvSpPr>
          <p:nvPr>
            <p:ph type="sldImg"/>
          </p:nvPr>
        </p:nvSpPr>
        <p:spPr/>
      </p:sp>
      <p:sp>
        <p:nvSpPr>
          <p:cNvPr id="10093"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With Basic Support, you can access Skyline findings and recommendations for vSphere and vSAN by using Skyline Health in the vSphere Client (version 6.7 and later).</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With Production or Premier Support, you must use Skyline Advisor and the full functionality of Skyline (including Log Assist).</a:t>
            </a:r>
          </a:p>
          <a:p>
            <a:pPr marL="0" lvl="0" indent="0">
              <a:spcBef>
                <a:spcPts val="0"/>
              </a:spcBef>
              <a:spcAft>
                <a:spcPts val="0"/>
              </a:spcAft>
              <a:buNone/>
            </a:pPr>
            <a:r>
              <a:rPr lang="en-US" sz="2000" dirty="0">
                <a:solidFill>
                  <a:schemeClr val="tx2"/>
                </a:solidFill>
                <a:cs typeface="Calibri" pitchFamily="34" charset="0"/>
              </a:rPr>
              <a:t>With Premier Support, you receive additional Skyline features that are not available with Production Support, for example:</a:t>
            </a:r>
          </a:p>
          <a:p>
            <a:pPr>
              <a:buFont typeface="Arial" pitchFamily="34" charset="0"/>
              <a:buChar char="•"/>
            </a:pPr>
            <a:r>
              <a:t>An advanced set of proactive findings and recommendations</a:t>
            </a:r>
          </a:p>
          <a:p>
            <a:pPr>
              <a:buFont typeface="Arial" pitchFamily="34" charset="0"/>
              <a:buChar char="•"/>
            </a:pPr>
            <a:r>
              <a:t>Scheduled and custom operational summary reports that provide an overview of the proactive findings and recommendations</a:t>
            </a:r>
          </a:p>
          <a:p>
            <a:pPr>
              <a:buFont typeface="Arial" pitchFamily="34" charset="0"/>
              <a:buChar char="•"/>
            </a:pPr>
            <a:r>
              <a:t>All additional benefits of Premier Support, including the following services:</a:t>
            </a:r>
          </a:p>
          <a:p>
            <a:pPr lvl="1">
              <a:buFont typeface="Calibri" pitchFamily="34" charset="0"/>
              <a:buChar char="—"/>
            </a:pPr>
            <a:r>
              <a:t>Designated support team</a:t>
            </a:r>
          </a:p>
          <a:p>
            <a:pPr lvl="1">
              <a:buFont typeface="Calibri" pitchFamily="34" charset="0"/>
              <a:buChar char="—"/>
            </a:pPr>
            <a:r>
              <a:t>Direct access to senior-level technical support engineers</a:t>
            </a:r>
          </a:p>
          <a:p>
            <a:pPr lvl="1">
              <a:buFont typeface="Calibri" pitchFamily="34" charset="0"/>
              <a:buChar char="—"/>
            </a:pPr>
            <a:r>
              <a:t>Assistance with multivendor troubleshooting</a:t>
            </a:r>
          </a:p>
          <a:p>
            <a:pPr lvl="1">
              <a:buFont typeface="Calibri" pitchFamily="34" charset="0"/>
              <a:buChar char="—"/>
            </a:pPr>
            <a:r>
              <a:t>Onsite support services, such as Mission Critical Support (MCS), Healthcare Critical Support (HCS), and Carrier Grade Support (CGS)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Skyline supports vSphere, NSX for vSphere, vSAN, VMware Horizon, and vRealize Operations Manager. A Skyline management pack for vRealize Operations Manager is also available. If you install this management pack, you can see Skyline proactive findings and recommendations within the vRealize Operations Manager client.</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The identification and tagging of VxRail and VMware Validated Design deployments help you and VMware Technical Support to better understand and support multiproduct solutions.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Skyline identifies all ESXi 5.5 objects within a vCenter Server instance and provides additional information in VMware knowledge base article 51491 at </a:t>
            </a:r>
            <a:r>
              <a:rPr sz="1200">
                <a:hlinkClick r:id="rId3"/>
              </a:rPr>
              <a:t>https://kb.vmware.com/kb/51491</a:t>
            </a:r>
            <a:r>
              <a:rPr lang="en-GB" sz="1200" dirty="0">
                <a:solidFill>
                  <a:srgbClr val="000000"/>
                </a:solidFill>
                <a:latin typeface="Times New Roman" panose="02020603050405020304" pitchFamily="18" charset="0"/>
                <a:cs typeface="Times New Roman" panose="02020603050405020304" pitchFamily="18" charset="0"/>
              </a:rPr>
              <a:t>. This article details the end of general support for vSphere 5.5.</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For versions of vSphere, vSAN, NSX for vSphere, VMware Horizon, and vRealize Operations Manager that are supported by Skyline, see the Skyline Collector Release Notes at </a:t>
            </a:r>
            <a:r>
              <a:rPr sz="1200">
                <a:hlinkClick r:id="rId4"/>
              </a:rPr>
              <a:t>https://docs.vmware.com</a:t>
            </a:r>
            <a:r>
              <a:rPr lang="en-GB" sz="1200" dirty="0">
                <a:solidFill>
                  <a:srgbClr val="000000"/>
                </a:solidFill>
                <a:latin typeface="Times New Roman" panose="02020603050405020304" pitchFamily="18" charset="0"/>
                <a:cs typeface="Times New Roman" panose="02020603050405020304" pitchFamily="18" charset="0"/>
              </a:rPr>
              <a:t>.</a:t>
            </a:r>
          </a:p>
        </p:txBody>
      </p:sp>
      <p:sp>
        <p:nvSpPr>
          <p:cNvPr id="10094" name="Slide number"/>
          <p:cNvSpPr>
            <a:spLocks noGrp="1"/>
          </p:cNvSpPr>
          <p:nvPr>
            <p:ph type="sldNum" sz="quarter" idx="10"/>
          </p:nvPr>
        </p:nvSpPr>
        <p:spPr/>
        <p:txBody>
          <a:bodyPr/>
          <a:lstStyle/>
          <a:p>
            <a:fld id="{C18812F0-6685-476B-B832-AFB48F091983}" type="slidenum">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5" name="Slide preview"/>
          <p:cNvSpPr>
            <a:spLocks noGrp="1" noRot="1" noChangeAspect="1"/>
          </p:cNvSpPr>
          <p:nvPr>
            <p:ph type="sldImg"/>
          </p:nvPr>
        </p:nvSpPr>
        <p:spPr/>
      </p:sp>
      <p:sp>
        <p:nvSpPr>
          <p:cNvPr id="10096" name="Notes"/>
          <p:cNvSpPr>
            <a:spLocks noGrp="1"/>
          </p:cNvSpPr>
          <p:nvPr>
            <p:ph type="body" idx="1"/>
          </p:nvPr>
        </p:nvSpPr>
        <p:spPr/>
        <p:txBody>
          <a:bodyPr wrap="square" rtlCol="0"/>
          <a:lstStyle/>
          <a:p>
            <a:pPr marL="0" indent="0">
              <a:buNone/>
            </a:pPr>
            <a:endParaRPr/>
          </a:p>
        </p:txBody>
      </p:sp>
      <p:sp>
        <p:nvSpPr>
          <p:cNvPr id="10097" name="Slide number"/>
          <p:cNvSpPr>
            <a:spLocks noGrp="1"/>
          </p:cNvSpPr>
          <p:nvPr>
            <p:ph type="sldNum" sz="quarter" idx="10"/>
          </p:nvPr>
        </p:nvSpPr>
        <p:spPr/>
        <p:txBody>
          <a:bodyPr/>
          <a:lstStyle/>
          <a:p>
            <a:fld id="{C18812F0-6685-476B-B832-AFB48F091983}" type="slidenum">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9" name="Slide preview"/>
          <p:cNvSpPr>
            <a:spLocks noGrp="1" noRot="1" noChangeAspect="1"/>
          </p:cNvSpPr>
          <p:nvPr>
            <p:ph type="sldImg"/>
          </p:nvPr>
        </p:nvSpPr>
        <p:spPr/>
      </p:sp>
      <p:sp>
        <p:nvSpPr>
          <p:cNvPr id="10100" name="Notes"/>
          <p:cNvSpPr>
            <a:spLocks noGrp="1"/>
          </p:cNvSpPr>
          <p:nvPr>
            <p:ph type="body" idx="1"/>
          </p:nvPr>
        </p:nvSpPr>
        <p:spPr/>
        <p:txBody>
          <a:bodyPr wrap="square" rtlCol="0"/>
          <a:lstStyle/>
          <a:p>
            <a:pPr marL="0" indent="0">
              <a:buNone/>
            </a:pPr>
            <a:endParaRPr/>
          </a:p>
        </p:txBody>
      </p:sp>
      <p:sp>
        <p:nvSpPr>
          <p:cNvPr id="10101" name="Slide number"/>
          <p:cNvSpPr>
            <a:spLocks noGrp="1"/>
          </p:cNvSpPr>
          <p:nvPr>
            <p:ph type="sldNum" sz="quarter" idx="10"/>
          </p:nvPr>
        </p:nvSpPr>
        <p:spPr/>
        <p:txBody>
          <a:bodyPr/>
          <a:lstStyle/>
          <a:p>
            <a:fld id="{C18812F0-6685-476B-B832-AFB48F091983}" type="slidenum">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3" name="Slide preview"/>
          <p:cNvSpPr>
            <a:spLocks noGrp="1" noRot="1" noChangeAspect="1"/>
          </p:cNvSpPr>
          <p:nvPr>
            <p:ph type="sldImg"/>
          </p:nvPr>
        </p:nvSpPr>
        <p:spPr/>
      </p:sp>
      <p:sp>
        <p:nvSpPr>
          <p:cNvPr id="10104"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A virtual machine is an abstraction in software of a physical machine. A VM turns components into files that act like physical components.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For the list of all supported operating systems, see </a:t>
            </a:r>
            <a:r>
              <a:rPr lang="en-US" sz="2000" i="1" dirty="0">
                <a:solidFill>
                  <a:srgbClr val="000000"/>
                </a:solidFill>
                <a:latin typeface="Times New Roman" panose="02020603050405020304" pitchFamily="18" charset="0"/>
                <a:cs typeface="Courier New" pitchFamily="49" charset="0"/>
              </a:rPr>
              <a:t>VMware Compatibility Guide</a:t>
            </a:r>
            <a:r>
              <a:rPr lang="en-GB" sz="1200" dirty="0">
                <a:solidFill>
                  <a:srgbClr val="000000"/>
                </a:solidFill>
                <a:latin typeface="Times New Roman" panose="02020603050405020304" pitchFamily="18" charset="0"/>
                <a:cs typeface="Times New Roman" panose="02020603050405020304" pitchFamily="18" charset="0"/>
              </a:rPr>
              <a:t> at </a:t>
            </a:r>
            <a:r>
              <a:rPr sz="1200">
                <a:hlinkClick r:id="rId3"/>
              </a:rPr>
              <a:t>https://www.vmware.com/resources/compatibility</a:t>
            </a:r>
            <a:r>
              <a:rPr lang="en-GB" sz="1200" dirty="0">
                <a:solidFill>
                  <a:srgbClr val="000000"/>
                </a:solidFill>
                <a:latin typeface="Times New Roman" panose="02020603050405020304" pitchFamily="18" charset="0"/>
                <a:cs typeface="Times New Roman" panose="02020603050405020304" pitchFamily="18" charset="0"/>
              </a:rPr>
              <a:t>.</a:t>
            </a:r>
          </a:p>
        </p:txBody>
      </p:sp>
      <p:sp>
        <p:nvSpPr>
          <p:cNvPr id="10105" name="Slide number"/>
          <p:cNvSpPr>
            <a:spLocks noGrp="1"/>
          </p:cNvSpPr>
          <p:nvPr>
            <p:ph type="sldNum" sz="quarter" idx="10"/>
          </p:nvPr>
        </p:nvSpPr>
        <p:spPr/>
        <p:txBody>
          <a:bodyPr/>
          <a:lstStyle/>
          <a:p>
            <a:fld id="{C18812F0-6685-476B-B832-AFB48F091983}" type="slidenum">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7" name="Slide preview"/>
          <p:cNvSpPr>
            <a:spLocks noGrp="1" noRot="1" noChangeAspect="1"/>
          </p:cNvSpPr>
          <p:nvPr>
            <p:ph type="sldImg"/>
          </p:nvPr>
        </p:nvSpPr>
        <p:spPr/>
      </p:sp>
      <p:sp>
        <p:nvSpPr>
          <p:cNvPr id="10108"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You can use virtualization to consolidate and run multiple workloads as VMs on a single computer.</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The slide shows the differences between a virtualized and a nonvirtualized host.</a:t>
            </a:r>
            <a:br/>
            <a:r>
              <a:rPr lang="en-GB" sz="1200" dirty="0">
                <a:solidFill>
                  <a:srgbClr val="000000"/>
                </a:solidFill>
                <a:latin typeface="Times New Roman" panose="02020603050405020304" pitchFamily="18" charset="0"/>
                <a:cs typeface="Times New Roman" panose="02020603050405020304" pitchFamily="18" charset="0"/>
              </a:rPr>
              <a:t>In traditional architectures, the operating system interacts directly with the installed hardware. The operating system schedules processes to run, allocates memory to applications, sends and receives data on network interfaces, and both reads from and writes to attached storage devices.</a:t>
            </a:r>
            <a:br/>
            <a:r>
              <a:rPr lang="en-GB" sz="1200" dirty="0">
                <a:solidFill>
                  <a:srgbClr val="000000"/>
                </a:solidFill>
                <a:latin typeface="Times New Roman" panose="02020603050405020304" pitchFamily="18" charset="0"/>
                <a:cs typeface="Times New Roman" panose="02020603050405020304" pitchFamily="18" charset="0"/>
              </a:rPr>
              <a:t>In comparison, a virtualized host interacts with the installed hardware through a thin layer of software called the virtualization layer or hypervisor.</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The hypervisor provides physical hardware resources dynamically to VMs as needed to support the operation of the VMs. With the hypervisor, VMs can operate with a degree of independence from the underlying physical hardware. For example, a VM can be moved from one physical host to another. In addition, its virtual disks can be moved from one type of storage to another without affecting the functioning of the VM.</a:t>
            </a:r>
          </a:p>
        </p:txBody>
      </p:sp>
      <p:sp>
        <p:nvSpPr>
          <p:cNvPr id="10109" name="Slide number"/>
          <p:cNvSpPr>
            <a:spLocks noGrp="1"/>
          </p:cNvSpPr>
          <p:nvPr>
            <p:ph type="sldNum" sz="quarter" idx="10"/>
          </p:nvPr>
        </p:nvSpPr>
        <p:spPr/>
        <p:txBody>
          <a:bodyPr/>
          <a:lstStyle/>
          <a:p>
            <a:fld id="{C18812F0-6685-476B-B832-AFB48F091983}" type="slidenum">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2" name="Slide preview"/>
          <p:cNvSpPr>
            <a:spLocks noGrp="1" noRot="1" noChangeAspect="1"/>
          </p:cNvSpPr>
          <p:nvPr>
            <p:ph type="sldImg"/>
          </p:nvPr>
        </p:nvSpPr>
        <p:spPr/>
      </p:sp>
      <p:sp>
        <p:nvSpPr>
          <p:cNvPr id="10043" name="Notes"/>
          <p:cNvSpPr>
            <a:spLocks noGrp="1"/>
          </p:cNvSpPr>
          <p:nvPr>
            <p:ph type="body" idx="1"/>
          </p:nvPr>
        </p:nvSpPr>
        <p:spPr/>
        <p:txBody>
          <a:bodyPr wrap="square" rtlCol="0"/>
          <a:lstStyle/>
          <a:p>
            <a:pPr marL="0" indent="0">
              <a:buNone/>
            </a:pPr>
            <a:endParaRPr/>
          </a:p>
        </p:txBody>
      </p:sp>
      <p:sp>
        <p:nvSpPr>
          <p:cNvPr id="10044" name="Slide number"/>
          <p:cNvSpPr>
            <a:spLocks noGrp="1"/>
          </p:cNvSpPr>
          <p:nvPr>
            <p:ph type="sldNum" sz="quarter" idx="10"/>
          </p:nvPr>
        </p:nvSpPr>
        <p:spPr/>
        <p:txBody>
          <a:bodyPr/>
          <a:lstStyle/>
          <a:p>
            <a:fld id="{C18812F0-6685-476B-B832-AFB48F091983}" type="slidenum">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1" name="Slide preview"/>
          <p:cNvSpPr>
            <a:spLocks noGrp="1" noRot="1" noChangeAspect="1"/>
          </p:cNvSpPr>
          <p:nvPr>
            <p:ph type="sldImg"/>
          </p:nvPr>
        </p:nvSpPr>
        <p:spPr/>
      </p:sp>
      <p:sp>
        <p:nvSpPr>
          <p:cNvPr id="10112"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With virtualization, you can run multiple VMs on a single physical host, with each VM sharing the resources of one physical computer across multiple environments. VMs share access to CPUs and are scheduled to run by the hypervisor. </a:t>
            </a:r>
            <a:br/>
            <a:r>
              <a:rPr lang="en-GB" sz="1200" dirty="0">
                <a:solidFill>
                  <a:srgbClr val="000000"/>
                </a:solidFill>
                <a:latin typeface="Times New Roman" panose="02020603050405020304" pitchFamily="18" charset="0"/>
                <a:cs typeface="Times New Roman" panose="02020603050405020304" pitchFamily="18" charset="0"/>
              </a:rPr>
              <a:t>In addition, VMs are assigned their own region of memory to use and share access to the physical network cards and disk controllers. Different VMs can run different operating systems and applications on the same physical computer.</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When multiple VMs run on an ESXi host, each VM is allocated a portion of the physical resources. The hypervisor schedules VMs like a traditional operating system allocates memory and schedules applications. These VMs run on various CPUs. The ESXi hypervisor can also overcommit memory. Memory is overcommitted when your VMs can use more virtual RAM than the physical RAM that is available on the host</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VMs, like applications, use network and disk bandwidth. However, VMs are managed with elaborate control mechanisms to manage how much access is available for each VM. With the default resource allocation settings, all VMs associated with the same ESXi host receive an equal share of available resources.</a:t>
            </a:r>
          </a:p>
        </p:txBody>
      </p:sp>
      <p:sp>
        <p:nvSpPr>
          <p:cNvPr id="10113" name="Slide number"/>
          <p:cNvSpPr>
            <a:spLocks noGrp="1"/>
          </p:cNvSpPr>
          <p:nvPr>
            <p:ph type="sldNum" sz="quarter" idx="10"/>
          </p:nvPr>
        </p:nvSpPr>
        <p:spPr/>
        <p:txBody>
          <a:bodyPr/>
          <a:lstStyle/>
          <a:p>
            <a:fld id="{C18812F0-6685-476B-B832-AFB48F091983}" type="slidenum">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5" name="Slide preview"/>
          <p:cNvSpPr>
            <a:spLocks noGrp="1" noRot="1" noChangeAspect="1"/>
          </p:cNvSpPr>
          <p:nvPr>
            <p:ph type="sldImg"/>
          </p:nvPr>
        </p:nvSpPr>
        <p:spPr/>
      </p:sp>
      <p:sp>
        <p:nvSpPr>
          <p:cNvPr id="10116"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The virtualization layer runs instructions only when needed to make VMs operate as if they were running directly on a physical machine. CPU virtualization is not emulation. With a software emulator, programs can run on a computer system other than the one for which they were originally written.</a:t>
            </a:r>
            <a:br/>
            <a:r>
              <a:rPr lang="en-GB" sz="1200" dirty="0">
                <a:solidFill>
                  <a:srgbClr val="000000"/>
                </a:solidFill>
                <a:latin typeface="Times New Roman" panose="02020603050405020304" pitchFamily="18" charset="0"/>
                <a:cs typeface="Times New Roman" panose="02020603050405020304" pitchFamily="18" charset="0"/>
              </a:rPr>
              <a:t>Emulation provides portability but might negatively affect performance. CPU virtualization is not emulation because the supported guest operating systems are designed for x64 processors. Using the hypervisor the operating systems can run natively on the hosts’ physical x64 processors.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When many virtual VMs are running on an ESXi host, those VMs might compete for CPU resources. When CPU contention occurs, the ESXi host time slices the physical processors across all virtual machines so that each VM runs as if it had a specified number of virtual processors.</a:t>
            </a:r>
          </a:p>
        </p:txBody>
      </p:sp>
      <p:sp>
        <p:nvSpPr>
          <p:cNvPr id="10117" name="Slide number"/>
          <p:cNvSpPr>
            <a:spLocks noGrp="1"/>
          </p:cNvSpPr>
          <p:nvPr>
            <p:ph type="sldNum" sz="quarter" idx="10"/>
          </p:nvPr>
        </p:nvSpPr>
        <p:spPr/>
        <p:txBody>
          <a:bodyPr/>
          <a:lstStyle/>
          <a:p>
            <a:fld id="{C18812F0-6685-476B-B832-AFB48F091983}" type="slidenum">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9" name="Slide preview"/>
          <p:cNvSpPr>
            <a:spLocks noGrp="1" noRot="1" noChangeAspect="1"/>
          </p:cNvSpPr>
          <p:nvPr>
            <p:ph type="sldImg"/>
          </p:nvPr>
        </p:nvSpPr>
        <p:spPr/>
      </p:sp>
      <p:sp>
        <p:nvSpPr>
          <p:cNvPr id="10120"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When an application starts, it uses the interfaces provided by the operating system to allocate or release virtual memory pages during the execution. Virtual memory is a decades-old technique used in most general-purpose operating systems. Operating systems use virtual memory to present more memory to applications than they physically have access to. Almost all modern processors have hardware to support virtual memory.</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Virtual memory creates a uniform virtual address space for applications. With the operating system and hardware, virtual memory can handle the address translation between the virtual address space and the physical address space. This technique adapts the execution environment to support large address spaces, process protection, file mapping, and swapping in modern computer systems.</a:t>
            </a:r>
            <a:br/>
            <a:r>
              <a:rPr lang="en-GB" sz="1200" dirty="0">
                <a:solidFill>
                  <a:srgbClr val="000000"/>
                </a:solidFill>
                <a:latin typeface="Times New Roman" panose="02020603050405020304" pitchFamily="18" charset="0"/>
                <a:cs typeface="Times New Roman" panose="02020603050405020304" pitchFamily="18" charset="0"/>
              </a:rPr>
              <a:t>In a virtualized environment, the VMware virtualization layer creates a contiguous addressable memory space for the VM when it is started. The allocated memory space is configured when the VM is created and has the same properties as the virtual address space. With this configuration, the hypervisor can run multiple VMs simultaneously while protecting the memory of each VM from being accessed by others.</a:t>
            </a:r>
          </a:p>
        </p:txBody>
      </p:sp>
      <p:sp>
        <p:nvSpPr>
          <p:cNvPr id="10121" name="Slide number"/>
          <p:cNvSpPr>
            <a:spLocks noGrp="1"/>
          </p:cNvSpPr>
          <p:nvPr>
            <p:ph type="sldNum" sz="quarter" idx="10"/>
          </p:nvPr>
        </p:nvSpPr>
        <p:spPr/>
        <p:txBody>
          <a:bodyPr/>
          <a:lstStyle/>
          <a:p>
            <a:fld id="{C18812F0-6685-476B-B832-AFB48F091983}" type="slidenum">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3" name="Slide preview"/>
          <p:cNvSpPr>
            <a:spLocks noGrp="1" noRot="1" noChangeAspect="1"/>
          </p:cNvSpPr>
          <p:nvPr>
            <p:ph type="sldImg"/>
          </p:nvPr>
        </p:nvSpPr>
        <p:spPr/>
      </p:sp>
      <p:sp>
        <p:nvSpPr>
          <p:cNvPr id="10124"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A VM can be configured with one or more virtual Ethernet adapters. VMs use virtual switches on the same ESXi host to communicate with one another by using the same protocols that are used over physical switches, without the need for additional hardware. </a:t>
            </a:r>
            <a:br/>
            <a:r>
              <a:rPr lang="en-GB" sz="1200" dirty="0">
                <a:solidFill>
                  <a:srgbClr val="000000"/>
                </a:solidFill>
                <a:latin typeface="Times New Roman" panose="02020603050405020304" pitchFamily="18" charset="0"/>
                <a:cs typeface="Times New Roman" panose="02020603050405020304" pitchFamily="18" charset="0"/>
              </a:rPr>
              <a:t>Virtual switches also support VLANs that are compatible with standard VLAN implementations from other networking equipment vendors. With VMware virtual networking, you can link local VMs together and link local VMs to the external network through a virtual switch.</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A virtual switch, like a physical Ethernet switch, forwards frames at the data link layer. An ESXi host might contain multiple virtual switches. The virtual switch connects to the external network through outbound Ethernet adapters, called vmnics. The virtual switch can bind multiple vmnics together, like NIC teaming on a traditional server, offering greater availability and bandwidth to the VMs using the virtual switch.</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Virtual switches are similar to modern physical Ethernet switches in many ways. Like a physical switch, each virtual switch is isolated and has its own forwarding table. So every destination that the switch looks up can match only ports on the same virtual switch where the frame originated. This feature improves security, making it difficult for hackers to break virtual switch isolation.</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Virtual switches also support VLAN segmentation at the port level, so that each port can be configured as an access or trunk port, providing access to either single or multiple VLANs.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However, unlike physical switches, virtual switches do not require the Spanning Tree Protocol because a single-tier networking topology is enforced. Multiple virtual switches cannot be interconnected, and network traffic cannot flow directly from one virtual switch to another virtual switch on the same host. Virtual switches provide all the ports that you need in one switch. Virtual switches do not need to be cascaded because virtual switches do not share physical Ethernet adapters, and leaks do not occur between virtual switches.</a:t>
            </a:r>
          </a:p>
        </p:txBody>
      </p:sp>
      <p:sp>
        <p:nvSpPr>
          <p:cNvPr id="10125" name="Slide number"/>
          <p:cNvSpPr>
            <a:spLocks noGrp="1"/>
          </p:cNvSpPr>
          <p:nvPr>
            <p:ph type="sldNum" sz="quarter" idx="10"/>
          </p:nvPr>
        </p:nvSpPr>
        <p:spPr/>
        <p:txBody>
          <a:bodyPr/>
          <a:lstStyle/>
          <a:p>
            <a:fld id="{C18812F0-6685-476B-B832-AFB48F091983}" type="slidenum">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 name="Slide preview"/>
          <p:cNvSpPr>
            <a:spLocks noGrp="1" noRot="1" noChangeAspect="1"/>
          </p:cNvSpPr>
          <p:nvPr>
            <p:ph type="sldImg"/>
          </p:nvPr>
        </p:nvSpPr>
        <p:spPr/>
      </p:sp>
      <p:sp>
        <p:nvSpPr>
          <p:cNvPr id="10128"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To store virtual disks, ESXi uses datastores, which are logical containers that hide the specifics of physical storage from VMs and provide a uniform model for storing VM files. Datastores that you deploy on block storage devices use the VMFS format, a special high-performance file system format that is optimized for storing virtual machines.</a:t>
            </a:r>
          </a:p>
          <a:p>
            <a:pPr marL="0" lvl="0" indent="0">
              <a:spcBef>
                <a:spcPts val="0"/>
              </a:spcBef>
              <a:spcAft>
                <a:spcPts val="0"/>
              </a:spcAft>
              <a:buNone/>
            </a:pPr>
            <a:r>
              <a:rPr lang="en-US" sz="2000" dirty="0">
                <a:solidFill>
                  <a:schemeClr val="tx2"/>
                </a:solidFill>
                <a:cs typeface="Calibri" pitchFamily="34" charset="0"/>
              </a:rPr>
              <a:t>VMFS is designed, constructed, and optimized for a virtualized environment. It is a high-performance cluster file system designed for virtual machines. It functions in the following ways:</a:t>
            </a:r>
          </a:p>
          <a:p>
            <a:pPr>
              <a:buFont typeface="Arial" pitchFamily="34" charset="0"/>
              <a:buChar char="•"/>
            </a:pPr>
            <a:r>
              <a:t>Uses distributed journaling of its file system metadata changes for fast and resilient recovery if a hardware failure occurs</a:t>
            </a:r>
          </a:p>
          <a:p>
            <a:pPr>
              <a:buFont typeface="Arial" pitchFamily="34" charset="0"/>
              <a:buChar char="•"/>
            </a:pPr>
            <a:r>
              <a:t>Increases resource usage by providing multiple VMs with shared access to a consolidated pool of clustered storage</a:t>
            </a:r>
          </a:p>
          <a:p>
            <a:pPr>
              <a:buFont typeface="Arial" pitchFamily="34" charset="0"/>
              <a:buChar char="•"/>
            </a:pPr>
            <a:r>
              <a:t>Is the foundation of distributed infrastructure services, such as live migration of VMs and VM files, dynamically balanced workloads across available compute resources, automated restart of VMs, and fault tolerance</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VMFS provides an interface to storage resources so that several storage protocols (Fibre Channel, Fibre Channel over Ethernet, and iSCSI) can be used to access datastores on which VMs can reside. With the dynamic growth of VMFS datastores through aggregation of storage resources and dynamic expansion of a VMFS datastore, you can increase a shared storage resource pool with no downtime.</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With the distributed locking methods, VMFS forges the link between the VM and the underlying storage resources. VMs can use the unique capabilities of VMFS to join a cluster seamlessly, with no management overhead.</a:t>
            </a:r>
          </a:p>
        </p:txBody>
      </p:sp>
      <p:sp>
        <p:nvSpPr>
          <p:cNvPr id="10129" name="Slide number"/>
          <p:cNvSpPr>
            <a:spLocks noGrp="1"/>
          </p:cNvSpPr>
          <p:nvPr>
            <p:ph type="sldNum" sz="quarter" idx="10"/>
          </p:nvPr>
        </p:nvSpPr>
        <p:spPr/>
        <p:txBody>
          <a:bodyPr/>
          <a:lstStyle/>
          <a:p>
            <a:fld id="{C18812F0-6685-476B-B832-AFB48F091983}" type="slidenum">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0" name="Slide preview"/>
          <p:cNvSpPr>
            <a:spLocks noGrp="1" noRot="1" noChangeAspect="1"/>
          </p:cNvSpPr>
          <p:nvPr>
            <p:ph type="sldImg"/>
          </p:nvPr>
        </p:nvSpPr>
        <p:spPr/>
      </p:sp>
      <p:sp>
        <p:nvSpPr>
          <p:cNvPr id="10131"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GPUs can be used by developers of server applications. Although servers do not usually have monitors, GPU support is important and relevant to server virtualization.</a:t>
            </a:r>
          </a:p>
        </p:txBody>
      </p:sp>
      <p:sp>
        <p:nvSpPr>
          <p:cNvPr id="10132" name="Slide number"/>
          <p:cNvSpPr>
            <a:spLocks noGrp="1"/>
          </p:cNvSpPr>
          <p:nvPr>
            <p:ph type="sldNum" sz="quarter" idx="10"/>
          </p:nvPr>
        </p:nvSpPr>
        <p:spPr/>
        <p:txBody>
          <a:bodyPr/>
          <a:lstStyle/>
          <a:p>
            <a:fld id="{C18812F0-6685-476B-B832-AFB48F091983}" type="slidenum">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4" name="Slide preview"/>
          <p:cNvSpPr>
            <a:spLocks noGrp="1" noRot="1" noChangeAspect="1"/>
          </p:cNvSpPr>
          <p:nvPr>
            <p:ph type="sldImg"/>
          </p:nvPr>
        </p:nvSpPr>
        <p:spPr/>
      </p:sp>
      <p:sp>
        <p:nvSpPr>
          <p:cNvPr id="10135" name="Notes"/>
          <p:cNvSpPr>
            <a:spLocks noGrp="1"/>
          </p:cNvSpPr>
          <p:nvPr>
            <p:ph type="body" idx="1"/>
          </p:nvPr>
        </p:nvSpPr>
        <p:spPr/>
        <p:txBody>
          <a:bodyPr wrap="square" rtlCol="0"/>
          <a:lstStyle/>
          <a:p>
            <a:pPr marL="0" indent="0">
              <a:buNone/>
            </a:pPr>
            <a:endParaRPr/>
          </a:p>
        </p:txBody>
      </p:sp>
      <p:sp>
        <p:nvSpPr>
          <p:cNvPr id="10136" name="Slide number"/>
          <p:cNvSpPr>
            <a:spLocks noGrp="1"/>
          </p:cNvSpPr>
          <p:nvPr>
            <p:ph type="sldNum" sz="quarter" idx="10"/>
          </p:nvPr>
        </p:nvSpPr>
        <p:spPr/>
        <p:txBody>
          <a:bodyPr/>
          <a:lstStyle/>
          <a:p>
            <a:fld id="{C18812F0-6685-476B-B832-AFB48F091983}" type="slidenum">
              <a:t>28</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 name="Slide preview"/>
          <p:cNvSpPr>
            <a:spLocks noGrp="1" noRot="1" noChangeAspect="1"/>
          </p:cNvSpPr>
          <p:nvPr>
            <p:ph type="sldImg"/>
          </p:nvPr>
        </p:nvSpPr>
        <p:spPr/>
      </p:sp>
      <p:sp>
        <p:nvSpPr>
          <p:cNvPr id="10139"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VMware Host Client provides direct management of individual ESXi hosts. VMware Host Client is generally used only when management through vCenter Server is not possible.</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With the vSphere Client, an HTML5-based client, you can manage vCenter Server Appliance and the vCenter Server object inventory.</a:t>
            </a:r>
          </a:p>
          <a:p>
            <a:pPr marL="0" lvl="0" indent="0">
              <a:spcBef>
                <a:spcPts val="0"/>
              </a:spcBef>
              <a:spcAft>
                <a:spcPts val="0"/>
              </a:spcAft>
              <a:buNone/>
            </a:pPr>
            <a:r>
              <a:rPr lang="en-US" sz="2000" dirty="0">
                <a:solidFill>
                  <a:schemeClr val="tx2"/>
                </a:solidFill>
                <a:cs typeface="Calibri" pitchFamily="34" charset="0"/>
              </a:rPr>
              <a:t>VMware Host Client and the vSphere Client provide the following benefits:</a:t>
            </a:r>
          </a:p>
          <a:p>
            <a:pPr>
              <a:buFont typeface="Arial" pitchFamily="34" charset="0"/>
              <a:buChar char="•"/>
            </a:pPr>
            <a:r>
              <a:t>Clean, modern UI</a:t>
            </a:r>
          </a:p>
          <a:p>
            <a:pPr>
              <a:buFont typeface="Arial" pitchFamily="34" charset="0"/>
              <a:buChar char="•"/>
            </a:pPr>
            <a:r>
              <a:t>No browser plug-ins to install or manage</a:t>
            </a:r>
          </a:p>
          <a:p>
            <a:pPr>
              <a:buFont typeface="Arial" pitchFamily="34" charset="0"/>
              <a:buChar char="•"/>
            </a:pPr>
            <a:r>
              <a:t>Integrated into vCenter Server and ESXi</a:t>
            </a:r>
          </a:p>
        </p:txBody>
      </p:sp>
      <p:sp>
        <p:nvSpPr>
          <p:cNvPr id="10140" name="Slide number"/>
          <p:cNvSpPr>
            <a:spLocks noGrp="1"/>
          </p:cNvSpPr>
          <p:nvPr>
            <p:ph type="sldNum" sz="quarter" idx="10"/>
          </p:nvPr>
        </p:nvSpPr>
        <p:spPr/>
        <p:txBody>
          <a:bodyPr/>
          <a:lstStyle/>
          <a:p>
            <a:fld id="{C18812F0-6685-476B-B832-AFB48F091983}" type="slidenum">
              <a:t>30</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Slide preview"/>
          <p:cNvSpPr>
            <a:spLocks noGrp="1" noRot="1" noChangeAspect="1"/>
          </p:cNvSpPr>
          <p:nvPr>
            <p:ph type="sldImg"/>
          </p:nvPr>
        </p:nvSpPr>
        <p:spPr/>
      </p:sp>
      <p:sp>
        <p:nvSpPr>
          <p:cNvPr id="10143"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VMware ESXi in the upper-left corner of the banner on the VMware Host Client interface helps you to differentiate VMware Host Client from other clients.</a:t>
            </a:r>
          </a:p>
        </p:txBody>
      </p:sp>
      <p:sp>
        <p:nvSpPr>
          <p:cNvPr id="10144" name="Slide number"/>
          <p:cNvSpPr>
            <a:spLocks noGrp="1"/>
          </p:cNvSpPr>
          <p:nvPr>
            <p:ph type="sldNum" sz="quarter" idx="10"/>
          </p:nvPr>
        </p:nvSpPr>
        <p:spPr/>
        <p:txBody>
          <a:bodyPr/>
          <a:lstStyle/>
          <a:p>
            <a:fld id="{C18812F0-6685-476B-B832-AFB48F091983}" type="slidenum">
              <a:t>31</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6" name="Slide preview"/>
          <p:cNvSpPr>
            <a:spLocks noGrp="1" noRot="1" noChangeAspect="1"/>
          </p:cNvSpPr>
          <p:nvPr>
            <p:ph type="sldImg"/>
          </p:nvPr>
        </p:nvSpPr>
        <p:spPr/>
      </p:sp>
      <p:sp>
        <p:nvSpPr>
          <p:cNvPr id="10147"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vSphere Client, which in the upper-left corner of the banner on the vSphere Client interface, helps you differentiate vSphere Client from other clients.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When you use https://vCenter_Server_Appliance_FQDN_or_IP_Address/ui to access the vSphere Client, the URL internally redirects to port 9443 on your vCenter Server system.</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With the vSphere Client, you can manage vCenter Server Appliance through a web browser, and Adobe Flex does not have to be enabled in the browser.</a:t>
            </a:r>
          </a:p>
        </p:txBody>
      </p:sp>
      <p:sp>
        <p:nvSpPr>
          <p:cNvPr id="10148" name="Slide number"/>
          <p:cNvSpPr>
            <a:spLocks noGrp="1"/>
          </p:cNvSpPr>
          <p:nvPr>
            <p:ph type="sldNum" sz="quarter" idx="10"/>
          </p:nvPr>
        </p:nvSpPr>
        <p:spPr/>
        <p:txBody>
          <a:bodyPr/>
          <a:lstStyle/>
          <a:p>
            <a:fld id="{C18812F0-6685-476B-B832-AFB48F091983}" type="slidenum">
              <a:t>32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 name="Slide preview"/>
          <p:cNvSpPr>
            <a:spLocks noGrp="1" noRot="1" noChangeAspect="1"/>
          </p:cNvSpPr>
          <p:nvPr>
            <p:ph type="sldImg"/>
          </p:nvPr>
        </p:nvSpPr>
        <p:spPr/>
      </p:sp>
      <p:sp>
        <p:nvSpPr>
          <p:cNvPr id="10046" name="Notes"/>
          <p:cNvSpPr>
            <a:spLocks noGrp="1"/>
          </p:cNvSpPr>
          <p:nvPr>
            <p:ph type="body" idx="1"/>
          </p:nvPr>
        </p:nvSpPr>
        <p:spPr/>
        <p:txBody>
          <a:bodyPr wrap="square" rtlCol="0"/>
          <a:lstStyle/>
          <a:p>
            <a:pPr marL="0" indent="0">
              <a:buNone/>
            </a:pPr>
            <a:endParaRPr/>
          </a:p>
        </p:txBody>
      </p:sp>
      <p:sp>
        <p:nvSpPr>
          <p:cNvPr id="10047" name="Slide number"/>
          <p:cNvSpPr>
            <a:spLocks noGrp="1"/>
          </p:cNvSpPr>
          <p:nvPr>
            <p:ph type="sldNum" sz="quarter" idx="10"/>
          </p:nvPr>
        </p:nvSpPr>
        <p:spPr/>
        <p:txBody>
          <a:bodyPr/>
          <a:lstStyle/>
          <a:p>
            <a:fld id="{C18812F0-6685-476B-B832-AFB48F091983}" type="slidenum">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9" name="Slide preview"/>
          <p:cNvSpPr>
            <a:spLocks noGrp="1" noRot="1" noChangeAspect="1"/>
          </p:cNvSpPr>
          <p:nvPr>
            <p:ph type="sldImg"/>
          </p:nvPr>
        </p:nvSpPr>
        <p:spPr/>
      </p:sp>
      <p:sp>
        <p:nvSpPr>
          <p:cNvPr id="10150"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You can install ESXCLI on a Windows or Linux system. You can run ESXCLI commands from the Windows or Linux system to manage ESXi systems.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For more information about ESXCLI, see </a:t>
            </a:r>
            <a:r>
              <a:rPr sz="1200">
                <a:hlinkClick r:id="rId3"/>
              </a:rPr>
              <a:t>https://code.vmware.com/web/tool/7.0/esxcli</a:t>
            </a:r>
            <a:r>
              <a:rPr lang="en-GB" sz="1200" dirty="0">
                <a:solidFill>
                  <a:srgbClr val="000000"/>
                </a:solidFill>
                <a:latin typeface="Times New Roman" panose="02020603050405020304" pitchFamily="18" charset="0"/>
                <a:cs typeface="Times New Roman" panose="02020603050405020304" pitchFamily="18" charset="0"/>
              </a:rPr>
              <a:t>.</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For more information about PowerCLI, see </a:t>
            </a:r>
            <a:r>
              <a:rPr sz="1200">
                <a:hlinkClick r:id="rId4"/>
              </a:rPr>
              <a:t>https://code.vmware.com/web/tool/12.0.0/vmware-powercli</a:t>
            </a:r>
            <a:r>
              <a:rPr lang="en-GB" sz="1200" dirty="0">
                <a:solidFill>
                  <a:srgbClr val="000000"/>
                </a:solidFill>
                <a:latin typeface="Times New Roman" panose="02020603050405020304" pitchFamily="18" charset="0"/>
                <a:cs typeface="Times New Roman" panose="02020603050405020304" pitchFamily="18" charset="0"/>
              </a:rPr>
              <a:t>.</a:t>
            </a:r>
          </a:p>
        </p:txBody>
      </p:sp>
      <p:sp>
        <p:nvSpPr>
          <p:cNvPr id="10151" name="Slide number"/>
          <p:cNvSpPr>
            <a:spLocks noGrp="1"/>
          </p:cNvSpPr>
          <p:nvPr>
            <p:ph type="sldNum" sz="quarter" idx="10"/>
          </p:nvPr>
        </p:nvSpPr>
        <p:spPr/>
        <p:txBody>
          <a:bodyPr/>
          <a:lstStyle/>
          <a:p>
            <a:fld id="{C18812F0-6685-476B-B832-AFB48F091983}" type="slidenum">
              <a:t>33</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2" name="Slide preview"/>
          <p:cNvSpPr>
            <a:spLocks noGrp="1" noRot="1" noChangeAspect="1"/>
          </p:cNvSpPr>
          <p:nvPr>
            <p:ph type="sldImg"/>
          </p:nvPr>
        </p:nvSpPr>
        <p:spPr/>
      </p:sp>
      <p:sp>
        <p:nvSpPr>
          <p:cNvPr id="10153" name="Notes"/>
          <p:cNvSpPr>
            <a:spLocks noGrp="1"/>
          </p:cNvSpPr>
          <p:nvPr>
            <p:ph type="body" idx="1"/>
          </p:nvPr>
        </p:nvSpPr>
        <p:spPr/>
        <p:txBody>
          <a:bodyPr wrap="square" rtlCol="0"/>
          <a:lstStyle/>
          <a:p>
            <a:pPr marL="0" indent="0">
              <a:buNone/>
            </a:pPr>
            <a:endParaRPr/>
          </a:p>
        </p:txBody>
      </p:sp>
      <p:sp>
        <p:nvSpPr>
          <p:cNvPr id="10154" name="Slide number"/>
          <p:cNvSpPr>
            <a:spLocks noGrp="1"/>
          </p:cNvSpPr>
          <p:nvPr>
            <p:ph type="sldNum" sz="quarter" idx="10"/>
          </p:nvPr>
        </p:nvSpPr>
        <p:spPr/>
        <p:txBody>
          <a:bodyPr/>
          <a:lstStyle/>
          <a:p>
            <a:fld id="{C18812F0-6685-476B-B832-AFB48F091983}" type="slidenum">
              <a:t>34</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6" name="Slide preview"/>
          <p:cNvSpPr>
            <a:spLocks noGrp="1" noRot="1" noChangeAspect="1"/>
          </p:cNvSpPr>
          <p:nvPr>
            <p:ph type="sldImg"/>
          </p:nvPr>
        </p:nvSpPr>
        <p:spPr/>
      </p:sp>
      <p:sp>
        <p:nvSpPr>
          <p:cNvPr id="10157" name="Notes"/>
          <p:cNvSpPr>
            <a:spLocks noGrp="1"/>
          </p:cNvSpPr>
          <p:nvPr>
            <p:ph type="body" idx="1"/>
          </p:nvPr>
        </p:nvSpPr>
        <p:spPr/>
        <p:txBody>
          <a:bodyPr wrap="square" rtlCol="0"/>
          <a:lstStyle/>
          <a:p>
            <a:pPr marL="0" indent="0">
              <a:buNone/>
            </a:pPr>
            <a:endParaRPr/>
          </a:p>
        </p:txBody>
      </p:sp>
      <p:sp>
        <p:nvSpPr>
          <p:cNvPr id="10158" name="Slide number"/>
          <p:cNvSpPr>
            <a:spLocks noGrp="1"/>
          </p:cNvSpPr>
          <p:nvPr>
            <p:ph type="sldNum" sz="quarter" idx="10"/>
          </p:nvPr>
        </p:nvSpPr>
        <p:spPr/>
        <p:txBody>
          <a:bodyPr/>
          <a:lstStyle/>
          <a:p>
            <a:fld id="{C18812F0-6685-476B-B832-AFB48F091983}" type="slidenum">
              <a:t>36</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9" name="Slide preview"/>
          <p:cNvSpPr>
            <a:spLocks noGrp="1" noRot="1" noChangeAspect="1"/>
          </p:cNvSpPr>
          <p:nvPr>
            <p:ph type="sldImg"/>
          </p:nvPr>
        </p:nvSpPr>
        <p:spPr/>
      </p:sp>
      <p:sp>
        <p:nvSpPr>
          <p:cNvPr id="10160"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To ensure that your physical servers are supported by ESXi 7.0, check </a:t>
            </a:r>
            <a:r>
              <a:rPr lang="en-US" sz="2000" i="1" dirty="0">
                <a:solidFill>
                  <a:srgbClr val="000000"/>
                </a:solidFill>
                <a:latin typeface="Times New Roman" panose="02020603050405020304" pitchFamily="18" charset="0"/>
                <a:cs typeface="Courier New" pitchFamily="49" charset="0"/>
              </a:rPr>
              <a:t>VMware Compatibility Guide</a:t>
            </a:r>
            <a:r>
              <a:rPr lang="en-GB" sz="1200" dirty="0">
                <a:solidFill>
                  <a:srgbClr val="000000"/>
                </a:solidFill>
                <a:latin typeface="Times New Roman" panose="02020603050405020304" pitchFamily="18" charset="0"/>
                <a:cs typeface="Times New Roman" panose="02020603050405020304" pitchFamily="18" charset="0"/>
              </a:rPr>
              <a:t> at </a:t>
            </a:r>
            <a:r>
              <a:rPr sz="1200">
                <a:hlinkClick r:id="rId3"/>
              </a:rPr>
              <a:t>https://www.vmware.com/resources/compatibility</a:t>
            </a:r>
            <a:r>
              <a:rPr lang="en-GB" sz="1200" dirty="0">
                <a:solidFill>
                  <a:srgbClr val="000000"/>
                </a:solidFill>
                <a:latin typeface="Times New Roman" panose="02020603050405020304" pitchFamily="18" charset="0"/>
                <a:cs typeface="Times New Roman" panose="02020603050405020304" pitchFamily="18" charset="0"/>
              </a:rPr>
              <a:t>.</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You can obtain a free version of ESXi, called vSphere Hypervisor, or you can purchase a licensed version with vSphere. ESXi can be installed on a hard disk, a USB device, or an SD card. ESXi can also be installed on diskless hosts (directly into memory) with vSphere Auto Deploy.</a:t>
            </a:r>
          </a:p>
          <a:p>
            <a:pPr marL="0" lvl="0" indent="0">
              <a:spcBef>
                <a:spcPts val="0"/>
              </a:spcBef>
              <a:spcAft>
                <a:spcPts val="0"/>
              </a:spcAft>
              <a:buNone/>
            </a:pPr>
            <a:r>
              <a:rPr lang="en-US" sz="2000" dirty="0">
                <a:solidFill>
                  <a:schemeClr val="tx2"/>
                </a:solidFill>
                <a:cs typeface="Calibri" pitchFamily="34" charset="0"/>
              </a:rPr>
              <a:t>ESXi has a small disk footprint for added security and reliability. ESXi provides additional protection with the following features:</a:t>
            </a:r>
          </a:p>
          <a:p>
            <a:pPr>
              <a:buFont typeface="Arial" pitchFamily="34" charset="0"/>
              <a:buChar char="•"/>
            </a:pPr>
            <a:r>
              <a:t>Host-based firewall: To minimize the risk of an attack through the management interface, ESXi includes a firewall between the management interface and the network.</a:t>
            </a:r>
          </a:p>
          <a:p>
            <a:pPr>
              <a:buFont typeface="Arial" pitchFamily="34" charset="0"/>
              <a:buChar char="•"/>
            </a:pPr>
            <a:r>
              <a:t>Memory hardening: The ESXi kernel, user-mode applications, and executable components, such as drivers and libraries, are located at random, nonpredictable memory addresses. Combined with the nonexecutable memory protections made available by microprocessors, memory hardening provides protection that makes it difficult for malicious code to use memory exploits to take advantage of vulnerabilities.</a:t>
            </a:r>
          </a:p>
          <a:p>
            <a:pPr>
              <a:buFont typeface="Arial" pitchFamily="34" charset="0"/>
              <a:buChar char="•"/>
            </a:pPr>
            <a:r>
              <a:t>Kernel module integrity: Digital signing ensures the integrity and authenticity of modules, drivers, and applications as they are loaded by the VMkernel.</a:t>
            </a:r>
          </a:p>
          <a:p>
            <a:pPr>
              <a:buFont typeface="Arial" pitchFamily="34" charset="0"/>
              <a:buChar char="•"/>
            </a:pPr>
            <a:r>
              <a:t>Trusted Platform Module: TPM is a hardware element that creates a trusted platform. This element affirms that the boot process and all drivers loaded are genuine.</a:t>
            </a:r>
          </a:p>
          <a:p>
            <a:pPr>
              <a:buFont typeface="Arial" pitchFamily="34" charset="0"/>
              <a:buChar char="•"/>
            </a:pPr>
            <a:r>
              <a:t>UEFI secure boot: This feature is for systems that support UEFI secure boot firmware, which contains a digital certificate that the VMware infrastructure bundles (VIBs) chain to. At boot time, a verifier is started before other processes to check the VIB’s chain to the certificate in the firmware.</a:t>
            </a:r>
          </a:p>
          <a:p>
            <a:pPr>
              <a:buFont typeface="Arial" pitchFamily="34" charset="0"/>
              <a:buChar char="•"/>
            </a:pPr>
            <a:r>
              <a:t>Lockdown modes: This vSphere feature disables login and API functions from being executed directly on an ESXi host.</a:t>
            </a:r>
          </a:p>
          <a:p>
            <a:pPr>
              <a:buFont typeface="Arial" pitchFamily="34" charset="0"/>
              <a:buChar char="•"/>
            </a:pPr>
            <a:r>
              <a:t>ESXi Quick Boot: With this feature, ESXi can reboot without reinitializing the physical server BIOS. Quick Boot reduces remediation time during host patch or host upgrade operations. Quick Boot is enabled by default on supported hardware.</a:t>
            </a:r>
          </a:p>
        </p:txBody>
      </p:sp>
      <p:sp>
        <p:nvSpPr>
          <p:cNvPr id="10161" name="Slide number"/>
          <p:cNvSpPr>
            <a:spLocks noGrp="1"/>
          </p:cNvSpPr>
          <p:nvPr>
            <p:ph type="sldNum" sz="quarter" idx="10"/>
          </p:nvPr>
        </p:nvSpPr>
        <p:spPr/>
        <p:txBody>
          <a:bodyPr/>
          <a:lstStyle/>
          <a:p>
            <a:fld id="{C18812F0-6685-476B-B832-AFB48F091983}" type="slidenum">
              <a:t>38</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3" name="Slide preview"/>
          <p:cNvSpPr>
            <a:spLocks noGrp="1" noRot="1" noChangeAspect="1"/>
          </p:cNvSpPr>
          <p:nvPr>
            <p:ph type="sldImg"/>
          </p:nvPr>
        </p:nvSpPr>
        <p:spPr/>
      </p:sp>
      <p:sp>
        <p:nvSpPr>
          <p:cNvPr id="10164"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You use the Direct Console User Interface (DCUI) to configure certain settings for ESXi hosts. The DCUI is a low-level configuration and management interface, accessible through the console of the server, that is used primarily for initial basic configuration. You press F2 to start customizing system settings.</a:t>
            </a:r>
          </a:p>
        </p:txBody>
      </p:sp>
      <p:sp>
        <p:nvSpPr>
          <p:cNvPr id="10165" name="Slide number"/>
          <p:cNvSpPr>
            <a:spLocks noGrp="1"/>
          </p:cNvSpPr>
          <p:nvPr>
            <p:ph type="sldNum" sz="quarter" idx="10"/>
          </p:nvPr>
        </p:nvSpPr>
        <p:spPr/>
        <p:txBody>
          <a:bodyPr/>
          <a:lstStyle/>
          <a:p>
            <a:fld id="{C18812F0-6685-476B-B832-AFB48F091983}" type="slidenum">
              <a:t>39</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7" name="Slide preview"/>
          <p:cNvSpPr>
            <a:spLocks noGrp="1" noRot="1" noChangeAspect="1"/>
          </p:cNvSpPr>
          <p:nvPr>
            <p:ph type="sldImg"/>
          </p:nvPr>
        </p:nvSpPr>
        <p:spPr/>
      </p:sp>
      <p:sp>
        <p:nvSpPr>
          <p:cNvPr id="10168"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The administrative user name for the ESXi host is root. The root password must be configured during the ESXi installation process.</a:t>
            </a:r>
          </a:p>
        </p:txBody>
      </p:sp>
      <p:sp>
        <p:nvSpPr>
          <p:cNvPr id="10169" name="Slide number"/>
          <p:cNvSpPr>
            <a:spLocks noGrp="1"/>
          </p:cNvSpPr>
          <p:nvPr>
            <p:ph type="sldNum" sz="quarter" idx="10"/>
          </p:nvPr>
        </p:nvSpPr>
        <p:spPr/>
        <p:txBody>
          <a:bodyPr/>
          <a:lstStyle/>
          <a:p>
            <a:fld id="{C18812F0-6685-476B-B832-AFB48F091983}" type="slidenum">
              <a:t>40</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1" name="Slide preview"/>
          <p:cNvSpPr>
            <a:spLocks noGrp="1" noRot="1" noChangeAspect="1"/>
          </p:cNvSpPr>
          <p:nvPr>
            <p:ph type="sldImg"/>
          </p:nvPr>
        </p:nvSpPr>
        <p:spPr/>
      </p:sp>
      <p:sp>
        <p:nvSpPr>
          <p:cNvPr id="10172"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You must set up your IP address before your ESXi host is operational. By default, a DHCP-assigned address is configured for the ESXi host. To change or configure basic network settings, you use the DCUI.</a:t>
            </a:r>
          </a:p>
          <a:p>
            <a:pPr marL="0" lvl="0" indent="0">
              <a:spcBef>
                <a:spcPts val="0"/>
              </a:spcBef>
              <a:spcAft>
                <a:spcPts val="0"/>
              </a:spcAft>
              <a:buNone/>
            </a:pPr>
            <a:r>
              <a:rPr lang="en-US" sz="2000" dirty="0">
                <a:solidFill>
                  <a:schemeClr val="tx2"/>
                </a:solidFill>
                <a:cs typeface="Calibri" pitchFamily="34" charset="0"/>
              </a:rPr>
              <a:t>In addition to changing IP settings, you perform the following tasks from the DCUI:</a:t>
            </a:r>
          </a:p>
          <a:p>
            <a:pPr>
              <a:buFont typeface="Arial" pitchFamily="34" charset="0"/>
              <a:buChar char="•"/>
            </a:pPr>
            <a:r>
              <a:t>Configure VLAN settings.</a:t>
            </a:r>
          </a:p>
          <a:p>
            <a:pPr>
              <a:buFont typeface="Arial" pitchFamily="34" charset="0"/>
              <a:buChar char="•"/>
            </a:pPr>
            <a:r>
              <a:t>Configure IPv6 addressing.</a:t>
            </a:r>
          </a:p>
          <a:p>
            <a:pPr>
              <a:buFont typeface="Arial" pitchFamily="34" charset="0"/>
              <a:buChar char="•"/>
            </a:pPr>
            <a:r>
              <a:t>Set custom DNS suffixes.</a:t>
            </a:r>
          </a:p>
          <a:p>
            <a:pPr>
              <a:buFont typeface="Arial" pitchFamily="34" charset="0"/>
              <a:buChar char="•"/>
            </a:pPr>
            <a:r>
              <a:t>Restart the management network (without rebooting the system).</a:t>
            </a:r>
          </a:p>
          <a:p>
            <a:pPr>
              <a:buFont typeface="Arial" pitchFamily="34" charset="0"/>
              <a:buChar char="•"/>
            </a:pPr>
            <a:r>
              <a:t>Test the management network (using ping and DNS requests).</a:t>
            </a:r>
          </a:p>
          <a:p>
            <a:pPr>
              <a:buFont typeface="Arial" pitchFamily="34" charset="0"/>
              <a:buChar char="•"/>
            </a:pPr>
            <a:r>
              <a:t>Disable a management network.</a:t>
            </a:r>
          </a:p>
        </p:txBody>
      </p:sp>
      <p:sp>
        <p:nvSpPr>
          <p:cNvPr id="10173" name="Slide number"/>
          <p:cNvSpPr>
            <a:spLocks noGrp="1"/>
          </p:cNvSpPr>
          <p:nvPr>
            <p:ph type="sldNum" sz="quarter" idx="10"/>
          </p:nvPr>
        </p:nvSpPr>
        <p:spPr/>
        <p:txBody>
          <a:bodyPr/>
          <a:lstStyle/>
          <a:p>
            <a:fld id="{C18812F0-6685-476B-B832-AFB48F091983}" type="slidenum">
              <a:t>41</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5" name="Slide preview"/>
          <p:cNvSpPr>
            <a:spLocks noGrp="1" noRot="1" noChangeAspect="1"/>
          </p:cNvSpPr>
          <p:nvPr>
            <p:ph type="sldImg"/>
          </p:nvPr>
        </p:nvSpPr>
        <p:spPr/>
      </p:sp>
      <p:sp>
        <p:nvSpPr>
          <p:cNvPr id="10176"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From the DCUI, you can change the keyboard layout, view support information, such as the host’s license serial number, and view system logs. The default keyboard layout is U.S. English.</a:t>
            </a:r>
          </a:p>
          <a:p>
            <a:pPr marL="0" lvl="0" indent="0">
              <a:spcBef>
                <a:spcPts val="0"/>
              </a:spcBef>
              <a:spcAft>
                <a:spcPts val="0"/>
              </a:spcAft>
              <a:buNone/>
            </a:pPr>
            <a:r>
              <a:rPr lang="en-US" sz="2000" dirty="0">
                <a:solidFill>
                  <a:schemeClr val="tx2"/>
                </a:solidFill>
                <a:cs typeface="Calibri" pitchFamily="34" charset="0"/>
              </a:rPr>
              <a:t>You can use the troubleshooting options, which are disabled by default, to enable or disable troubleshooting services:</a:t>
            </a:r>
          </a:p>
          <a:p>
            <a:pPr>
              <a:buFont typeface="Arial" pitchFamily="34" charset="0"/>
              <a:buChar char="•"/>
            </a:pPr>
            <a:r>
              <a:t>vSphere ESXi Shell: For troubleshooting issues locally</a:t>
            </a:r>
          </a:p>
          <a:p>
            <a:pPr>
              <a:buFont typeface="Arial" pitchFamily="34" charset="0"/>
              <a:buChar char="•"/>
            </a:pPr>
            <a:r>
              <a:t>SSH: For troubleshooting issues remotely by using an SSH client, for example, PuTTY</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The best practice is to keep troubleshooting services disabled until they are necessary, for example, when you are working with VMware technical support to resolve a problem.</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By selecting the </a:t>
            </a:r>
            <a:r>
              <a:rPr lang="en-US" sz="2000" b="1" dirty="0">
                <a:solidFill>
                  <a:srgbClr val="000000"/>
                </a:solidFill>
                <a:latin typeface="Times New Roman" panose="02020603050405020304" pitchFamily="18" charset="0"/>
                <a:cs typeface="Courier New" pitchFamily="49" charset="0"/>
              </a:rPr>
              <a:t>Reset System Configuration</a:t>
            </a:r>
            <a:r>
              <a:rPr lang="en-GB" sz="1200" dirty="0">
                <a:solidFill>
                  <a:srgbClr val="000000"/>
                </a:solidFill>
                <a:latin typeface="Times New Roman" panose="02020603050405020304" pitchFamily="18" charset="0"/>
                <a:cs typeface="Times New Roman" panose="02020603050405020304" pitchFamily="18" charset="0"/>
              </a:rPr>
              <a:t> option, you can reset the system configuration to its software defaults and remove custom extensions or packages that you added to the host.</a:t>
            </a:r>
          </a:p>
        </p:txBody>
      </p:sp>
      <p:sp>
        <p:nvSpPr>
          <p:cNvPr id="10177" name="Slide number"/>
          <p:cNvSpPr>
            <a:spLocks noGrp="1"/>
          </p:cNvSpPr>
          <p:nvPr>
            <p:ph type="sldNum" sz="quarter" idx="10"/>
          </p:nvPr>
        </p:nvSpPr>
        <p:spPr/>
        <p:txBody>
          <a:bodyPr/>
          <a:lstStyle/>
          <a:p>
            <a:fld id="{C18812F0-6685-476B-B832-AFB48F091983}" type="slidenum">
              <a:t>42</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9" name="Slide preview"/>
          <p:cNvSpPr>
            <a:spLocks noGrp="1" noRot="1" noChangeAspect="1"/>
          </p:cNvSpPr>
          <p:nvPr>
            <p:ph type="sldImg"/>
          </p:nvPr>
        </p:nvSpPr>
        <p:spPr/>
      </p:sp>
      <p:sp>
        <p:nvSpPr>
          <p:cNvPr id="10180"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An ESXi host includes a firewall as part of the default installation. On ESXi hosts, remote clients are typically prevented from accessing services on the host. Similarly, local clients are typically prevented from accessing services on remote hosts. </a:t>
            </a:r>
            <a:br/>
            <a:r>
              <a:rPr lang="en-GB" sz="1200" dirty="0">
                <a:solidFill>
                  <a:srgbClr val="000000"/>
                </a:solidFill>
                <a:latin typeface="Times New Roman" panose="02020603050405020304" pitchFamily="18" charset="0"/>
                <a:cs typeface="Times New Roman" panose="02020603050405020304" pitchFamily="18" charset="0"/>
              </a:rPr>
              <a:t>To ensure the integrity of the host, few ports are open by default. To provide or prevent access to certain services or clients, you must modify the properties of the firewall.</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You can configure firewall settings for incoming and outgoing connections for a service or a management agent. For some services, you can manage service details.</a:t>
            </a:r>
            <a:br/>
            <a:r>
              <a:rPr lang="en-GB" sz="1200" dirty="0">
                <a:solidFill>
                  <a:srgbClr val="000000"/>
                </a:solidFill>
                <a:latin typeface="Times New Roman" panose="02020603050405020304" pitchFamily="18" charset="0"/>
                <a:cs typeface="Times New Roman" panose="02020603050405020304" pitchFamily="18" charset="0"/>
              </a:rPr>
              <a:t>For example, you can use the </a:t>
            </a:r>
            <a:r>
              <a:rPr lang="en-US" sz="2000" b="1" dirty="0">
                <a:solidFill>
                  <a:srgbClr val="000000"/>
                </a:solidFill>
                <a:latin typeface="Times New Roman" panose="02020603050405020304" pitchFamily="18" charset="0"/>
                <a:cs typeface="Courier New" pitchFamily="49" charset="0"/>
              </a:rPr>
              <a:t>Start</a:t>
            </a:r>
            <a:r>
              <a:rPr lang="en-GB" sz="12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Courier New" pitchFamily="49" charset="0"/>
              </a:rPr>
              <a:t>Stop</a:t>
            </a:r>
            <a:r>
              <a:rPr lang="en-GB" sz="1200" dirty="0">
                <a:solidFill>
                  <a:srgbClr val="000000"/>
                </a:solidFill>
                <a:latin typeface="Times New Roman" panose="02020603050405020304" pitchFamily="18" charset="0"/>
                <a:cs typeface="Times New Roman" panose="02020603050405020304" pitchFamily="18" charset="0"/>
              </a:rPr>
              <a:t>, or </a:t>
            </a:r>
            <a:r>
              <a:rPr lang="en-US" sz="2000" b="1" dirty="0">
                <a:solidFill>
                  <a:srgbClr val="000000"/>
                </a:solidFill>
                <a:latin typeface="Times New Roman" panose="02020603050405020304" pitchFamily="18" charset="0"/>
                <a:cs typeface="Courier New" pitchFamily="49" charset="0"/>
              </a:rPr>
              <a:t>Restart</a:t>
            </a:r>
            <a:r>
              <a:rPr lang="en-GB" sz="1200" dirty="0">
                <a:solidFill>
                  <a:srgbClr val="000000"/>
                </a:solidFill>
                <a:latin typeface="Times New Roman" panose="02020603050405020304" pitchFamily="18" charset="0"/>
                <a:cs typeface="Times New Roman" panose="02020603050405020304" pitchFamily="18" charset="0"/>
              </a:rPr>
              <a:t> buttons to change the status of a service temporarily. Alternatively, you can change the startup policy so that the service starts with the host or with port use. For some services, you can explicitly specify IP addresses from which connections are allowed.</a:t>
            </a:r>
          </a:p>
        </p:txBody>
      </p:sp>
      <p:sp>
        <p:nvSpPr>
          <p:cNvPr id="10181" name="Slide number"/>
          <p:cNvSpPr>
            <a:spLocks noGrp="1"/>
          </p:cNvSpPr>
          <p:nvPr>
            <p:ph type="sldNum" sz="quarter" idx="10"/>
          </p:nvPr>
        </p:nvSpPr>
        <p:spPr/>
        <p:txBody>
          <a:bodyPr/>
          <a:lstStyle/>
          <a:p>
            <a:fld id="{C18812F0-6685-476B-B832-AFB48F091983}" type="slidenum">
              <a:t>43</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2" name="Slide preview"/>
          <p:cNvSpPr>
            <a:spLocks noGrp="1" noRot="1" noChangeAspect="1"/>
          </p:cNvSpPr>
          <p:nvPr>
            <p:ph type="sldImg"/>
          </p:nvPr>
        </p:nvSpPr>
        <p:spPr/>
      </p:sp>
      <p:sp>
        <p:nvSpPr>
          <p:cNvPr id="10183"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On an ESXi host, the root user account is the most powerful user account on the system. The user root can access all files and all commands. Securing this account is the most important step that you can take to secure an ESXi host.</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Whenever possible, use the vSphere Client to log in to the vCenter Server system and manage your ESXi hosts. In some unusual circumstances, for example, when the vCenter Server system is down, you use VMware Host Client to connect directly to the ESXi host. </a:t>
            </a:r>
            <a:br/>
            <a:r>
              <a:rPr lang="en-GB" sz="1200" dirty="0">
                <a:solidFill>
                  <a:srgbClr val="000000"/>
                </a:solidFill>
                <a:latin typeface="Times New Roman" panose="02020603050405020304" pitchFamily="18" charset="0"/>
                <a:cs typeface="Times New Roman" panose="02020603050405020304" pitchFamily="18" charset="0"/>
              </a:rPr>
              <a:t>Although you can log in to your ESXi host through the vSphere CLI or through vSphere ESXi Shell, these access methods should be reserved for troubleshooting or configuration that cannot be accomplished by using VMware Host Client. </a:t>
            </a:r>
            <a:br/>
            <a:r>
              <a:rPr lang="en-GB" sz="1200" dirty="0">
                <a:solidFill>
                  <a:srgbClr val="000000"/>
                </a:solidFill>
                <a:latin typeface="Times New Roman" panose="02020603050405020304" pitchFamily="18" charset="0"/>
                <a:cs typeface="Times New Roman" panose="02020603050405020304" pitchFamily="18" charset="0"/>
              </a:rPr>
              <a:t>If a host must be managed directly, avoid creating local users on the host. If possible, join the host to a Windows domain and log in with domain credentials instead.</a:t>
            </a:r>
          </a:p>
        </p:txBody>
      </p:sp>
      <p:sp>
        <p:nvSpPr>
          <p:cNvPr id="10184" name="Slide number"/>
          <p:cNvSpPr>
            <a:spLocks noGrp="1"/>
          </p:cNvSpPr>
          <p:nvPr>
            <p:ph type="sldNum" sz="quarter" idx="10"/>
          </p:nvPr>
        </p:nvSpPr>
        <p:spPr/>
        <p:txBody>
          <a:bodyPr/>
          <a:lstStyle/>
          <a:p>
            <a:fld id="{C18812F0-6685-476B-B832-AFB48F091983}" type="slidenum">
              <a:t>44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8" name="Slide preview"/>
          <p:cNvSpPr>
            <a:spLocks noGrp="1" noRot="1" noChangeAspect="1"/>
          </p:cNvSpPr>
          <p:nvPr>
            <p:ph type="sldImg"/>
          </p:nvPr>
        </p:nvSpPr>
        <p:spPr/>
      </p:sp>
      <p:sp>
        <p:nvSpPr>
          <p:cNvPr id="10049" name="Notes"/>
          <p:cNvSpPr>
            <a:spLocks noGrp="1"/>
          </p:cNvSpPr>
          <p:nvPr>
            <p:ph type="body" idx="1"/>
          </p:nvPr>
        </p:nvSpPr>
        <p:spPr/>
        <p:txBody>
          <a:bodyPr wrap="square" rtlCol="0"/>
          <a:lstStyle/>
          <a:p>
            <a:pPr marL="0" indent="0">
              <a:buNone/>
            </a:pPr>
            <a:endParaRPr/>
          </a:p>
        </p:txBody>
      </p:sp>
      <p:sp>
        <p:nvSpPr>
          <p:cNvPr id="10050" name="Slide number"/>
          <p:cNvSpPr>
            <a:spLocks noGrp="1"/>
          </p:cNvSpPr>
          <p:nvPr>
            <p:ph type="sldNum" sz="quarter" idx="10"/>
          </p:nvPr>
        </p:nvSpPr>
        <p:spPr/>
        <p:txBody>
          <a:bodyPr/>
          <a:lstStyle/>
          <a:p>
            <a:fld id="{C18812F0-6685-476B-B832-AFB48F091983}" type="slidenum">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6" name="Slide preview"/>
          <p:cNvSpPr>
            <a:spLocks noGrp="1" noRot="1" noChangeAspect="1"/>
          </p:cNvSpPr>
          <p:nvPr>
            <p:ph type="sldImg"/>
          </p:nvPr>
        </p:nvSpPr>
        <p:spPr/>
      </p:sp>
      <p:sp>
        <p:nvSpPr>
          <p:cNvPr id="10187" name="Notes"/>
          <p:cNvSpPr>
            <a:spLocks noGrp="1"/>
          </p:cNvSpPr>
          <p:nvPr>
            <p:ph type="body" idx="1"/>
          </p:nvPr>
        </p:nvSpPr>
        <p:spPr/>
        <p:txBody>
          <a:bodyPr wrap="square" rtlCol="0"/>
          <a:lstStyle/>
          <a:p>
            <a:pPr marL="0" lvl="0" indent="0">
              <a:spcBef>
                <a:spcPts val="0"/>
              </a:spcBef>
              <a:spcAft>
                <a:spcPts val="0"/>
              </a:spcAft>
              <a:buNone/>
            </a:pPr>
            <a:r>
              <a:rPr lang="en-US" sz="2000" dirty="0">
                <a:solidFill>
                  <a:schemeClr val="tx2"/>
                </a:solidFill>
                <a:cs typeface="Calibri" pitchFamily="34" charset="0"/>
              </a:rPr>
              <a:t>Network Time Protocol (NTP) is an Internet standard protocol that is used to synchronize computer clock times in a network. The benefits of synchronizing an ESXi host’s time include:</a:t>
            </a:r>
          </a:p>
          <a:p>
            <a:pPr>
              <a:buFont typeface="Arial" pitchFamily="34" charset="0"/>
              <a:buChar char="•"/>
            </a:pPr>
            <a:r>
              <a:t>Performance data can be displayed and interpreted properly.</a:t>
            </a:r>
          </a:p>
          <a:p>
            <a:pPr>
              <a:buFont typeface="Arial" pitchFamily="34" charset="0"/>
              <a:buChar char="•"/>
            </a:pPr>
            <a:r>
              <a:t>Accurate time stamps appear in log messages, which make audit logs meaningful.</a:t>
            </a:r>
          </a:p>
          <a:p>
            <a:pPr>
              <a:buFont typeface="Arial" pitchFamily="34" charset="0"/>
              <a:buChar char="•"/>
            </a:pPr>
            <a:r>
              <a:t>VMs can synchronize their time with the ESXi host. Time synchronization is beneficial to applications, such as database applications, running on VMs.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NTP is a client-server protocol. When you configure the ESXi host to be an NTP client, the host synchronizes its time with an NTP server, which can be a server on the Internet or your corporate NTP server.</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For information about NTP, see </a:t>
            </a:r>
            <a:r>
              <a:rPr sz="1200">
                <a:hlinkClick r:id="rId3"/>
              </a:rPr>
              <a:t>http://www.ntp.org</a:t>
            </a:r>
            <a:r>
              <a:rPr lang="en-GB" sz="1200" dirty="0">
                <a:solidFill>
                  <a:srgbClr val="000000"/>
                </a:solidFill>
                <a:latin typeface="Times New Roman" panose="02020603050405020304" pitchFamily="18" charset="0"/>
                <a:cs typeface="Times New Roman" panose="02020603050405020304" pitchFamily="18" charset="0"/>
              </a:rPr>
              <a:t>.</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For more information about timekeeping, see VMware knowledge base article 1318 at </a:t>
            </a:r>
            <a:r>
              <a:rPr sz="1200">
                <a:hlinkClick r:id="rId4"/>
              </a:rPr>
              <a:t>http://kb.vmware.com/kb/1318</a:t>
            </a:r>
            <a:r>
              <a:rPr lang="en-GB" sz="1200" dirty="0">
                <a:solidFill>
                  <a:srgbClr val="000000"/>
                </a:solidFill>
                <a:latin typeface="Times New Roman" panose="02020603050405020304" pitchFamily="18" charset="0"/>
                <a:cs typeface="Times New Roman" panose="02020603050405020304" pitchFamily="18" charset="0"/>
              </a:rPr>
              <a:t>.</a:t>
            </a:r>
          </a:p>
        </p:txBody>
      </p:sp>
      <p:sp>
        <p:nvSpPr>
          <p:cNvPr id="10188" name="Slide number"/>
          <p:cNvSpPr>
            <a:spLocks noGrp="1"/>
          </p:cNvSpPr>
          <p:nvPr>
            <p:ph type="sldNum" sz="quarter" idx="10"/>
          </p:nvPr>
        </p:nvSpPr>
        <p:spPr/>
        <p:txBody>
          <a:bodyPr/>
          <a:lstStyle/>
          <a:p>
            <a:fld id="{C18812F0-6685-476B-B832-AFB48F091983}" type="slidenum">
              <a:t>45</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9" name="Slide preview"/>
          <p:cNvSpPr>
            <a:spLocks noGrp="1" noRot="1" noChangeAspect="1"/>
          </p:cNvSpPr>
          <p:nvPr>
            <p:ph type="sldImg"/>
          </p:nvPr>
        </p:nvSpPr>
        <p:spPr/>
      </p:sp>
      <p:sp>
        <p:nvSpPr>
          <p:cNvPr id="10190" name="Notes"/>
          <p:cNvSpPr>
            <a:spLocks noGrp="1"/>
          </p:cNvSpPr>
          <p:nvPr>
            <p:ph type="body" idx="1"/>
          </p:nvPr>
        </p:nvSpPr>
        <p:spPr/>
        <p:txBody>
          <a:bodyPr wrap="square" rtlCol="0"/>
          <a:lstStyle/>
          <a:p>
            <a:pPr marL="0" indent="0">
              <a:buNone/>
            </a:pPr>
            <a:endParaRPr/>
          </a:p>
        </p:txBody>
      </p:sp>
      <p:sp>
        <p:nvSpPr>
          <p:cNvPr id="10191" name="Slide number"/>
          <p:cNvSpPr>
            <a:spLocks noGrp="1"/>
          </p:cNvSpPr>
          <p:nvPr>
            <p:ph type="sldNum" sz="quarter" idx="10"/>
          </p:nvPr>
        </p:nvSpPr>
        <p:spPr/>
        <p:txBody>
          <a:bodyPr/>
          <a:lstStyle/>
          <a:p>
            <a:fld id="{C18812F0-6685-476B-B832-AFB48F091983}" type="slidenum">
              <a:t>46</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2" name="Slide preview"/>
          <p:cNvSpPr>
            <a:spLocks noGrp="1" noRot="1" noChangeAspect="1"/>
          </p:cNvSpPr>
          <p:nvPr>
            <p:ph type="sldImg"/>
          </p:nvPr>
        </p:nvSpPr>
        <p:spPr/>
      </p:sp>
      <p:sp>
        <p:nvSpPr>
          <p:cNvPr id="10193" name="Notes"/>
          <p:cNvSpPr>
            <a:spLocks noGrp="1"/>
          </p:cNvSpPr>
          <p:nvPr>
            <p:ph type="body" idx="1"/>
          </p:nvPr>
        </p:nvSpPr>
        <p:spPr/>
        <p:txBody>
          <a:bodyPr wrap="square" rtlCol="0"/>
          <a:lstStyle/>
          <a:p>
            <a:pPr marL="0" indent="0">
              <a:buNone/>
            </a:pPr>
            <a:endParaRPr/>
          </a:p>
        </p:txBody>
      </p:sp>
      <p:sp>
        <p:nvSpPr>
          <p:cNvPr id="10194" name="Slide number"/>
          <p:cNvSpPr>
            <a:spLocks noGrp="1"/>
          </p:cNvSpPr>
          <p:nvPr>
            <p:ph type="sldNum" sz="quarter" idx="10"/>
          </p:nvPr>
        </p:nvSpPr>
        <p:spPr/>
        <p:txBody>
          <a:bodyPr/>
          <a:lstStyle/>
          <a:p>
            <a:fld id="{C18812F0-6685-476B-B832-AFB48F091983}" type="slidenum">
              <a:t>47</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5" name="Slide preview"/>
          <p:cNvSpPr>
            <a:spLocks noGrp="1" noRot="1" noChangeAspect="1"/>
          </p:cNvSpPr>
          <p:nvPr>
            <p:ph type="sldImg"/>
          </p:nvPr>
        </p:nvSpPr>
        <p:spPr/>
      </p:sp>
      <p:sp>
        <p:nvSpPr>
          <p:cNvPr id="10196" name="Notes"/>
          <p:cNvSpPr>
            <a:spLocks noGrp="1"/>
          </p:cNvSpPr>
          <p:nvPr>
            <p:ph type="body" idx="1"/>
          </p:nvPr>
        </p:nvSpPr>
        <p:spPr/>
        <p:txBody>
          <a:bodyPr wrap="square" rtlCol="0"/>
          <a:lstStyle/>
          <a:p>
            <a:pPr marL="0" indent="0">
              <a:buNone/>
            </a:pPr>
            <a:endParaRPr/>
          </a:p>
        </p:txBody>
      </p:sp>
      <p:sp>
        <p:nvSpPr>
          <p:cNvPr id="10197" name="Slide number"/>
          <p:cNvSpPr>
            <a:spLocks noGrp="1"/>
          </p:cNvSpPr>
          <p:nvPr>
            <p:ph type="sldNum" sz="quarter" idx="10"/>
          </p:nvPr>
        </p:nvSpPr>
        <p:spPr/>
        <p:txBody>
          <a:bodyPr/>
          <a:lstStyle/>
          <a:p>
            <a:fld id="{C18812F0-6685-476B-B832-AFB48F091983}" type="slidenum">
              <a:t>49</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8" name="Slide preview"/>
          <p:cNvSpPr>
            <a:spLocks noGrp="1" noRot="1" noChangeAspect="1"/>
          </p:cNvSpPr>
          <p:nvPr>
            <p:ph type="sldImg"/>
          </p:nvPr>
        </p:nvSpPr>
        <p:spPr/>
      </p:sp>
      <p:sp>
        <p:nvSpPr>
          <p:cNvPr id="10199" name="Notes"/>
          <p:cNvSpPr>
            <a:spLocks noGrp="1"/>
          </p:cNvSpPr>
          <p:nvPr>
            <p:ph type="body" idx="1"/>
          </p:nvPr>
        </p:nvSpPr>
        <p:spPr/>
        <p:txBody>
          <a:bodyPr wrap="square" rtlCol="0"/>
          <a:lstStyle/>
          <a:p>
            <a:pPr marL="0" indent="0">
              <a:buNone/>
            </a:pPr>
            <a:endParaRPr/>
          </a:p>
        </p:txBody>
      </p:sp>
      <p:sp>
        <p:nvSpPr>
          <p:cNvPr id="10200" name="Slide number"/>
          <p:cNvSpPr>
            <a:spLocks noGrp="1"/>
          </p:cNvSpPr>
          <p:nvPr>
            <p:ph type="sldNum" sz="quarter" idx="10"/>
          </p:nvPr>
        </p:nvSpPr>
        <p:spPr/>
        <p:txBody>
          <a:bodyPr/>
          <a:lstStyle/>
          <a:p>
            <a:fld id="{C18812F0-6685-476B-B832-AFB48F091983}" type="slidenum">
              <a:t>50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2" name="Slide preview"/>
          <p:cNvSpPr>
            <a:spLocks noGrp="1" noRot="1" noChangeAspect="1"/>
          </p:cNvSpPr>
          <p:nvPr>
            <p:ph type="sldImg"/>
          </p:nvPr>
        </p:nvSpPr>
        <p:spPr/>
      </p:sp>
      <p:sp>
        <p:nvSpPr>
          <p:cNvPr id="10053" name="Notes"/>
          <p:cNvSpPr>
            <a:spLocks noGrp="1"/>
          </p:cNvSpPr>
          <p:nvPr>
            <p:ph type="body" idx="1"/>
          </p:nvPr>
        </p:nvSpPr>
        <p:spPr/>
        <p:txBody>
          <a:bodyPr wrap="square" rtlCol="0"/>
          <a:lstStyle/>
          <a:p>
            <a:pPr marL="0" indent="0">
              <a:buNone/>
            </a:pPr>
            <a:endParaRPr/>
          </a:p>
        </p:txBody>
      </p:sp>
      <p:sp>
        <p:nvSpPr>
          <p:cNvPr id="10054" name="Slide number"/>
          <p:cNvSpPr>
            <a:spLocks noGrp="1"/>
          </p:cNvSpPr>
          <p:nvPr>
            <p:ph type="sldNum" sz="quarter" idx="10"/>
          </p:nvPr>
        </p:nvSpPr>
        <p:spPr/>
        <p:txBody>
          <a:bodyPr/>
          <a:lstStyle/>
          <a:p>
            <a:fld id="{C18812F0-6685-476B-B832-AFB48F091983}" type="slidenum">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 name="Slide preview"/>
          <p:cNvSpPr>
            <a:spLocks noGrp="1" noRot="1" noChangeAspect="1"/>
          </p:cNvSpPr>
          <p:nvPr>
            <p:ph type="sldImg"/>
          </p:nvPr>
        </p:nvSpPr>
        <p:spPr/>
      </p:sp>
      <p:sp>
        <p:nvSpPr>
          <p:cNvPr id="10056" name="Notes"/>
          <p:cNvSpPr>
            <a:spLocks noGrp="1"/>
          </p:cNvSpPr>
          <p:nvPr>
            <p:ph type="body" idx="1"/>
          </p:nvPr>
        </p:nvSpPr>
        <p:spPr/>
        <p:txBody>
          <a:bodyPr wrap="square" rtlCol="0"/>
          <a:lstStyle/>
          <a:p>
            <a:pPr marL="0" indent="0">
              <a:buNone/>
            </a:pPr>
            <a:endParaRPr/>
          </a:p>
        </p:txBody>
      </p:sp>
      <p:sp>
        <p:nvSpPr>
          <p:cNvPr id="10057" name="Slide number"/>
          <p:cNvSpPr>
            <a:spLocks noGrp="1"/>
          </p:cNvSpPr>
          <p:nvPr>
            <p:ph type="sldNum" sz="quarter" idx="10"/>
          </p:nvPr>
        </p:nvSpPr>
        <p:spPr/>
        <p:txBody>
          <a:bodyPr/>
          <a:lstStyle/>
          <a:p>
            <a:fld id="{C18812F0-6685-476B-B832-AFB48F091983}" type="slidenum">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9" name="Slide preview"/>
          <p:cNvSpPr>
            <a:spLocks noGrp="1" noRot="1" noChangeAspect="1"/>
          </p:cNvSpPr>
          <p:nvPr>
            <p:ph type="sldImg"/>
          </p:nvPr>
        </p:nvSpPr>
        <p:spPr/>
      </p:sp>
      <p:sp>
        <p:nvSpPr>
          <p:cNvPr id="10060" name="Notes"/>
          <p:cNvSpPr>
            <a:spLocks noGrp="1"/>
          </p:cNvSpPr>
          <p:nvPr>
            <p:ph type="body" idx="1"/>
          </p:nvPr>
        </p:nvSpPr>
        <p:spPr/>
        <p:txBody>
          <a:bodyPr wrap="square" rtlCol="0"/>
          <a:lstStyle/>
          <a:p>
            <a:pPr marL="0" indent="0">
              <a:buNone/>
            </a:pPr>
            <a:endParaRPr/>
          </a:p>
        </p:txBody>
      </p:sp>
      <p:sp>
        <p:nvSpPr>
          <p:cNvPr id="10061" name="Slide number"/>
          <p:cNvSpPr>
            <a:spLocks noGrp="1"/>
          </p:cNvSpPr>
          <p:nvPr>
            <p:ph type="sldNum" sz="quarter" idx="10"/>
          </p:nvPr>
        </p:nvSpPr>
        <p:spPr/>
        <p:txBody>
          <a:bodyPr/>
          <a:lstStyle/>
          <a:p>
            <a:fld id="{C18812F0-6685-476B-B832-AFB48F091983}" type="slidenum">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3" name="Slide preview"/>
          <p:cNvSpPr>
            <a:spLocks noGrp="1" noRot="1" noChangeAspect="1"/>
          </p:cNvSpPr>
          <p:nvPr>
            <p:ph type="sldImg"/>
          </p:nvPr>
        </p:nvSpPr>
        <p:spPr/>
      </p:sp>
      <p:sp>
        <p:nvSpPr>
          <p:cNvPr id="10064" name="Notes"/>
          <p:cNvSpPr>
            <a:spLocks noGrp="1"/>
          </p:cNvSpPr>
          <p:nvPr>
            <p:ph type="body" idx="1"/>
          </p:nvPr>
        </p:nvSpPr>
        <p:spPr/>
        <p:txBody>
          <a:bodyPr wrap="square" rtlCol="0"/>
          <a:lstStyle/>
          <a:p>
            <a:pPr marL="0" indent="0">
              <a:buNone/>
            </a:pPr>
            <a:endParaRPr/>
          </a:p>
        </p:txBody>
      </p:sp>
      <p:sp>
        <p:nvSpPr>
          <p:cNvPr id="10065" name="Slide number"/>
          <p:cNvSpPr>
            <a:spLocks noGrp="1"/>
          </p:cNvSpPr>
          <p:nvPr>
            <p:ph type="sldNum" sz="quarter" idx="10"/>
          </p:nvPr>
        </p:nvSpPr>
        <p:spPr/>
        <p:txBody>
          <a:bodyPr/>
          <a:lstStyle/>
          <a:p>
            <a:fld id="{C18812F0-6685-476B-B832-AFB48F091983}" type="slidenum">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7" name="Slide preview"/>
          <p:cNvSpPr>
            <a:spLocks noGrp="1" noRot="1" noChangeAspect="1"/>
          </p:cNvSpPr>
          <p:nvPr>
            <p:ph type="sldImg"/>
          </p:nvPr>
        </p:nvSpPr>
        <p:spPr/>
      </p:sp>
      <p:sp>
        <p:nvSpPr>
          <p:cNvPr id="10068"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A virtual machine (VM) includes a set of specification and configuration files and is supported by the physical resources of a host. Every VM has virtual devices that provide the same functionality as physical hardware but are more portable, more secure, and easier to manage.</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VMs typically include an operating system, applications, VMware Tools, and both virtual resources and hardware that you manage in much the same way as you manage a physical computer.</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VMware Tools is a bundle of drivers. Using these drivers, the guest operating system can interact efficiently with the guest hardware. VMware Tools adds extra functionality so that ESXi can better manage the VM's use of physical hardware.</a:t>
            </a:r>
          </a:p>
        </p:txBody>
      </p:sp>
      <p:sp>
        <p:nvSpPr>
          <p:cNvPr id="10069" name="Slide number"/>
          <p:cNvSpPr>
            <a:spLocks noGrp="1"/>
          </p:cNvSpPr>
          <p:nvPr>
            <p:ph type="sldNum" sz="quarter" idx="10"/>
          </p:nvPr>
        </p:nvSpPr>
        <p:spPr/>
        <p:txBody>
          <a:bodyPr/>
          <a:lstStyle/>
          <a:p>
            <a:fld id="{C18812F0-6685-476B-B832-AFB48F091983}" type="slidenum">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customXml" Target="../ink/ink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5A02180-679B-46FB-9C32-EA90058BD978}"/>
              </a:ext>
            </a:extLst>
          </p:cNvPr>
          <p:cNvPicPr>
            <a:picLocks noChangeAspect="1"/>
          </p:cNvPicPr>
          <p:nvPr userDrawn="1"/>
        </p:nvPicPr>
        <p:blipFill>
          <a:blip r:embed="rId3"/>
          <a:stretch>
            <a:fillRect/>
          </a:stretch>
        </p:blipFill>
        <p:spPr bwMode="ltGray">
          <a:xfrm>
            <a:off x="1" y="0"/>
            <a:ext cx="8061012" cy="6858000"/>
          </a:xfrm>
          <a:prstGeom prst="rect">
            <a:avLst/>
          </a:prstGeom>
        </p:spPr>
      </p:pic>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4880914" y="2215803"/>
            <a:ext cx="6402467" cy="1234440"/>
          </a:xfrm>
        </p:spPr>
        <p:txBody>
          <a:bodyPr wrap="square" anchor="b" anchorCtr="0"/>
          <a:lstStyle>
            <a:lvl1pPr algn="r">
              <a:defRPr sz="3200" b="0" cap="none" baseline="0"/>
            </a:lvl1pPr>
          </a:lstStyle>
          <a:p>
            <a:r>
              <a:rPr lang="en-US" dirty="0"/>
              <a:t>Click to edit Master title style</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grpSp>
      <p:sp>
        <p:nvSpPr>
          <p:cNvPr id="36" name="TextBox 35">
            <a:extLst>
              <a:ext uri="{FF2B5EF4-FFF2-40B4-BE49-F238E27FC236}">
                <a16:creationId xmlns:a16="http://schemas.microsoft.com/office/drawing/2014/main" id="{39FC8472-2F9C-4390-AD12-2DEC71630743}"/>
              </a:ext>
            </a:extLst>
          </p:cNvPr>
          <p:cNvSpPr txBox="1"/>
          <p:nvPr userDrawn="1"/>
        </p:nvSpPr>
        <p:spPr bwMode="white">
          <a:xfrm flipH="1">
            <a:off x="2301169" y="6513824"/>
            <a:ext cx="1729338" cy="186690"/>
          </a:xfrm>
          <a:prstGeom prst="rect">
            <a:avLst/>
          </a:prstGeom>
          <a:noFill/>
        </p:spPr>
        <p:txBody>
          <a:bodyPr wrap="none" lIns="0" tIns="0" rIns="0" bIns="0" rtlCol="0" anchor="ctr">
            <a:noAutofit/>
          </a:bodyPr>
          <a:lstStyle/>
          <a:p>
            <a:pPr>
              <a:lnSpc>
                <a:spcPct val="90000"/>
              </a:lnSpc>
            </a:pPr>
            <a:r>
              <a:rPr lang="en-US" sz="1000" dirty="0">
                <a:solidFill>
                  <a:schemeClr val="bg1"/>
                </a:solidFill>
                <a:latin typeface="+mj-lt"/>
                <a:ea typeface="Verdana" panose="020B0604030504040204" pitchFamily="34" charset="0"/>
                <a:cs typeface="Verdana" panose="020B0604030504040204" pitchFamily="34" charset="0"/>
              </a:rPr>
              <a:t> © 2020 VMware, Inc.</a:t>
            </a:r>
          </a:p>
        </p:txBody>
      </p:sp>
      <mc:AlternateContent xmlns:mc="http://schemas.openxmlformats.org/markup-compatibility/2006" xmlns:p14="http://schemas.microsoft.com/office/powerpoint/2010/main">
        <mc:Choice Requires="p14">
          <p:contentPart p14:bwMode="auto" r:id="rId4">
            <p14:nvContentPartPr>
              <p14:cNvPr id="37" name="Ink 36">
                <a:extLst>
                  <a:ext uri="{FF2B5EF4-FFF2-40B4-BE49-F238E27FC236}">
                    <a16:creationId xmlns:a16="http://schemas.microsoft.com/office/drawing/2014/main" id="{CFEB676F-F7B5-4486-A265-8D3830C84F4C}"/>
                  </a:ext>
                </a:extLst>
              </p14:cNvPr>
              <p14:cNvContentPartPr/>
              <p14:nvPr userDrawn="1"/>
            </p14:nvContentPartPr>
            <p14:xfrm>
              <a:off x="9862161" y="4881179"/>
              <a:ext cx="240" cy="240"/>
            </p14:xfrm>
          </p:contentPart>
        </mc:Choice>
        <mc:Fallback xmlns:a14="http://schemas.microsoft.com/office/drawing/2010/main" xmlns:a16="http://schemas.microsoft.com/office/drawing/2014/main" xmlns="">
          <p:pic>
            <p:nvPicPr>
              <p:cNvPr id="37" name="Ink 36">
                <a:extLst>
                  <a:ext uri="{FF2B5EF4-FFF2-40B4-BE49-F238E27FC236}">
                    <a16:creationId xmlns:a16="http://schemas.microsoft.com/office/drawing/2014/main" id="{CFEB676F-F7B5-4486-A265-8D3830C84F4C}"/>
                  </a:ext>
                </a:extLst>
              </p:cNvPr>
              <p:cNvPicPr/>
              <p:nvPr/>
            </p:nvPicPr>
            <p:blipFill>
              <a:blip r:embed="rId5"/>
              <a:stretch>
                <a:fillRect/>
              </a:stretch>
            </p:blipFill>
            <p:spPr>
              <a:xfrm>
                <a:off x="9858081" y="4877099"/>
                <a:ext cx="7920" cy="7920"/>
              </a:xfrm>
              <a:prstGeom prst="rect">
                <a:avLst/>
              </a:prstGeom>
            </p:spPr>
          </p:pic>
        </mc:Fallback>
      </mc:AlternateContent>
      <p:sp>
        <p:nvSpPr>
          <p:cNvPr id="3" name="Content Placeholder 2"/>
          <p:cNvSpPr>
            <a:spLocks noGrp="1"/>
          </p:cNvSpPr>
          <p:nvPr>
            <p:ph sz="quarter" idx="11" hasCustomPrompt="1"/>
          </p:nvPr>
        </p:nvSpPr>
        <p:spPr>
          <a:xfrm>
            <a:off x="6096000" y="3965135"/>
            <a:ext cx="5181409" cy="692625"/>
          </a:xfrm>
        </p:spPr>
        <p:txBody>
          <a:bodyPr anchor="b" anchorCtr="0"/>
          <a:lstStyle>
            <a:lvl1pPr marL="0" marR="0" indent="1614488" algn="r" defTabSz="808038" rtl="0" eaLnBrk="1" fontAlgn="auto" latinLnBrk="0" hangingPunct="1">
              <a:lnSpc>
                <a:spcPct val="90000"/>
              </a:lnSpc>
              <a:spcBef>
                <a:spcPts val="1200"/>
              </a:spcBef>
              <a:spcAft>
                <a:spcPts val="0"/>
              </a:spcAft>
              <a:buClrTx/>
              <a:buSzPct val="90000"/>
              <a:buFontTx/>
              <a:buNone/>
              <a:tabLst/>
              <a:defRPr lang="en-GB" sz="2400" kern="1200" baseline="0" dirty="0">
                <a:solidFill>
                  <a:schemeClr val="tx1"/>
                </a:solidFill>
                <a:latin typeface="+mj-lt"/>
                <a:ea typeface="+mn-ea"/>
                <a:cs typeface="+mn-cs"/>
              </a:defRPr>
            </a:lvl1pPr>
          </a:lstStyle>
          <a:p>
            <a:pPr marL="0" marR="0" lvl="0" indent="0" algn="l" defTabSz="914400" rtl="0" eaLnBrk="1" fontAlgn="auto" latinLnBrk="0" hangingPunct="1">
              <a:lnSpc>
                <a:spcPct val="90000"/>
              </a:lnSpc>
              <a:spcBef>
                <a:spcPts val="1200"/>
              </a:spcBef>
              <a:spcAft>
                <a:spcPts val="0"/>
              </a:spcAft>
              <a:buClrTx/>
              <a:buSzPct val="90000"/>
              <a:buFontTx/>
              <a:buNone/>
              <a:tabLst/>
              <a:defRPr/>
            </a:pPr>
            <a:r>
              <a:rPr lang="en-US" dirty="0"/>
              <a:t>Module #</a:t>
            </a:r>
            <a:endParaRPr lang="en-GB" dirty="0"/>
          </a:p>
        </p:txBody>
      </p:sp>
    </p:spTree>
    <p:custDataLst>
      <p:tags r:id="rId1"/>
    </p:custDataLst>
    <p:extLst>
      <p:ext uri="{BB962C8B-B14F-4D97-AF65-F5344CB8AC3E}">
        <p14:creationId xmlns:p14="http://schemas.microsoft.com/office/powerpoint/2010/main" val="33833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AndImage_Animation">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09600" y="1583697"/>
            <a:ext cx="10972800" cy="4628191"/>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2" name="Title 1"/>
          <p:cNvSpPr>
            <a:spLocks noGrp="1"/>
          </p:cNvSpPr>
          <p:nvPr>
            <p:ph type="title"/>
          </p:nvPr>
        </p:nvSpPr>
        <p:spPr>
          <a:xfrm>
            <a:off x="609600" y="330200"/>
            <a:ext cx="10972800" cy="355600"/>
          </a:xfrm>
        </p:spPr>
        <p:txBody>
          <a:bodyPr/>
          <a:lstStyle/>
          <a:p>
            <a:r>
              <a:rPr lang="en-US" dirty="0"/>
              <a:t>Click to edit Master title style</a:t>
            </a:r>
          </a:p>
        </p:txBody>
      </p:sp>
      <p:sp>
        <p:nvSpPr>
          <p:cNvPr id="3" name="Content Placeholder 2"/>
          <p:cNvSpPr>
            <a:spLocks noGrp="1"/>
          </p:cNvSpPr>
          <p:nvPr>
            <p:ph idx="1" hasCustomPrompt="1"/>
          </p:nvPr>
        </p:nvSpPr>
        <p:spPr>
          <a:xfrm>
            <a:off x="609600" y="914400"/>
            <a:ext cx="10972800" cy="587830"/>
          </a:xfrm>
        </p:spPr>
        <p:txBody>
          <a:bodyPr>
            <a:noAutofit/>
          </a:bodyPr>
          <a:lstStyle/>
          <a:p>
            <a:pPr lvl="0"/>
            <a:r>
              <a:rPr lang="en-US" dirty="0"/>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
        <p:nvSpPr>
          <p:cNvPr id="6" name="Graphic 4">
            <a:extLst>
              <a:ext uri="{FF2B5EF4-FFF2-40B4-BE49-F238E27FC236}">
                <a16:creationId xmlns:a16="http://schemas.microsoft.com/office/drawing/2014/main" id="{967419C8-2C01-4E40-8A3C-A391DC0FCE95}"/>
              </a:ext>
            </a:extLst>
          </p:cNvPr>
          <p:cNvSpPr/>
          <p:nvPr userDrawn="1"/>
        </p:nvSpPr>
        <p:spPr>
          <a:xfrm>
            <a:off x="11707653" y="6387734"/>
            <a:ext cx="371010" cy="371010"/>
          </a:xfrm>
          <a:custGeom>
            <a:avLst/>
            <a:gdLst>
              <a:gd name="connsiteX0" fmla="*/ 185505 w 371010"/>
              <a:gd name="connsiteY0" fmla="*/ 0 h 371010"/>
              <a:gd name="connsiteX1" fmla="*/ 0 w 371010"/>
              <a:gd name="connsiteY1" fmla="*/ 185505 h 371010"/>
              <a:gd name="connsiteX2" fmla="*/ 185505 w 371010"/>
              <a:gd name="connsiteY2" fmla="*/ 371011 h 371010"/>
              <a:gd name="connsiteX3" fmla="*/ 371011 w 371010"/>
              <a:gd name="connsiteY3" fmla="*/ 185505 h 371010"/>
              <a:gd name="connsiteX4" fmla="*/ 185505 w 371010"/>
              <a:gd name="connsiteY4" fmla="*/ 0 h 371010"/>
              <a:gd name="connsiteX5" fmla="*/ 272050 w 371010"/>
              <a:gd name="connsiteY5" fmla="*/ 203458 h 371010"/>
              <a:gd name="connsiteX6" fmla="*/ 140401 w 371010"/>
              <a:gd name="connsiteY6" fmla="*/ 279006 h 371010"/>
              <a:gd name="connsiteX7" fmla="*/ 113697 w 371010"/>
              <a:gd name="connsiteY7" fmla="*/ 263298 h 371010"/>
              <a:gd name="connsiteX8" fmla="*/ 113697 w 371010"/>
              <a:gd name="connsiteY8" fmla="*/ 107713 h 371010"/>
              <a:gd name="connsiteX9" fmla="*/ 140401 w 371010"/>
              <a:gd name="connsiteY9" fmla="*/ 92005 h 371010"/>
              <a:gd name="connsiteX10" fmla="*/ 272050 w 371010"/>
              <a:gd name="connsiteY10" fmla="*/ 172041 h 371010"/>
              <a:gd name="connsiteX11" fmla="*/ 272050 w 371010"/>
              <a:gd name="connsiteY11" fmla="*/ 203458 h 37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10" h="371010">
                <a:moveTo>
                  <a:pt x="185505" y="0"/>
                </a:moveTo>
                <a:cubicBezTo>
                  <a:pt x="83029" y="0"/>
                  <a:pt x="0" y="83029"/>
                  <a:pt x="0" y="185505"/>
                </a:cubicBezTo>
                <a:cubicBezTo>
                  <a:pt x="0" y="287982"/>
                  <a:pt x="83029" y="371011"/>
                  <a:pt x="185505" y="371011"/>
                </a:cubicBezTo>
                <a:cubicBezTo>
                  <a:pt x="287982" y="371011"/>
                  <a:pt x="371011" y="287982"/>
                  <a:pt x="371011" y="185505"/>
                </a:cubicBezTo>
                <a:cubicBezTo>
                  <a:pt x="371011" y="83029"/>
                  <a:pt x="287982" y="0"/>
                  <a:pt x="185505" y="0"/>
                </a:cubicBezTo>
                <a:close/>
                <a:moveTo>
                  <a:pt x="272050" y="203458"/>
                </a:moveTo>
                <a:lnTo>
                  <a:pt x="140401" y="279006"/>
                </a:lnTo>
                <a:cubicBezTo>
                  <a:pt x="128582" y="285589"/>
                  <a:pt x="113697" y="277136"/>
                  <a:pt x="113697" y="263298"/>
                </a:cubicBezTo>
                <a:lnTo>
                  <a:pt x="113697" y="107713"/>
                </a:lnTo>
                <a:cubicBezTo>
                  <a:pt x="113697" y="93950"/>
                  <a:pt x="128507" y="85422"/>
                  <a:pt x="140401" y="92005"/>
                </a:cubicBezTo>
                <a:lnTo>
                  <a:pt x="272050" y="172041"/>
                </a:lnTo>
                <a:cubicBezTo>
                  <a:pt x="284317" y="178923"/>
                  <a:pt x="284317" y="196651"/>
                  <a:pt x="272050" y="203458"/>
                </a:cubicBezTo>
                <a:close/>
              </a:path>
            </a:pathLst>
          </a:custGeom>
          <a:solidFill>
            <a:schemeClr val="accent1"/>
          </a:solidFill>
          <a:ln w="744" cap="flat">
            <a:noFill/>
            <a:prstDash val="solid"/>
            <a:miter/>
          </a:ln>
        </p:spPr>
        <p:txBody>
          <a:bodyPr rtlCol="0" anchor="ctr"/>
          <a:lstStyle/>
          <a:p>
            <a:endParaRPr lang="en-GB"/>
          </a:p>
        </p:txBody>
      </p:sp>
    </p:spTree>
    <p:custDataLst>
      <p:tags r:id="rId1"/>
    </p:custDataLst>
    <p:extLst>
      <p:ext uri="{BB962C8B-B14F-4D97-AF65-F5344CB8AC3E}">
        <p14:creationId xmlns:p14="http://schemas.microsoft.com/office/powerpoint/2010/main" val="115209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Six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99" y="914400"/>
            <a:ext cx="36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7946399" y="914400"/>
            <a:ext cx="36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Content Placeholder 2"/>
          <p:cNvSpPr>
            <a:spLocks noGrp="1"/>
          </p:cNvSpPr>
          <p:nvPr>
            <p:ph sz="half" idx="10"/>
          </p:nvPr>
        </p:nvSpPr>
        <p:spPr>
          <a:xfrm>
            <a:off x="4277999" y="914400"/>
            <a:ext cx="36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6" name="Content Placeholder 2"/>
          <p:cNvSpPr>
            <a:spLocks noGrp="1"/>
          </p:cNvSpPr>
          <p:nvPr>
            <p:ph sz="half" idx="11"/>
          </p:nvPr>
        </p:nvSpPr>
        <p:spPr>
          <a:xfrm>
            <a:off x="609600" y="3505200"/>
            <a:ext cx="3636000" cy="28765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7" name="Content Placeholder 3"/>
          <p:cNvSpPr>
            <a:spLocks noGrp="1"/>
          </p:cNvSpPr>
          <p:nvPr>
            <p:ph sz="half" idx="12"/>
          </p:nvPr>
        </p:nvSpPr>
        <p:spPr>
          <a:xfrm>
            <a:off x="7946399" y="3505200"/>
            <a:ext cx="3636000" cy="28765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8" name="Content Placeholder 2"/>
          <p:cNvSpPr>
            <a:spLocks noGrp="1"/>
          </p:cNvSpPr>
          <p:nvPr>
            <p:ph sz="half" idx="13"/>
          </p:nvPr>
        </p:nvSpPr>
        <p:spPr>
          <a:xfrm>
            <a:off x="4278000" y="3505200"/>
            <a:ext cx="3636000" cy="28765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9" name="Footer Placeholder 8">
            <a:extLst>
              <a:ext uri="{FF2B5EF4-FFF2-40B4-BE49-F238E27FC236}">
                <a16:creationId xmlns:a16="http://schemas.microsoft.com/office/drawing/2014/main" id="{10AAE179-ACC5-47B4-993F-CFFC46783022}"/>
              </a:ext>
            </a:extLst>
          </p:cNvPr>
          <p:cNvSpPr>
            <a:spLocks noGrp="1"/>
          </p:cNvSpPr>
          <p:nvPr>
            <p:ph type="ftr" sz="quarter" idx="14"/>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619407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Four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54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6139315" y="914400"/>
            <a:ext cx="54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Content Placeholder 2"/>
          <p:cNvSpPr>
            <a:spLocks noGrp="1"/>
          </p:cNvSpPr>
          <p:nvPr>
            <p:ph sz="half" idx="10"/>
          </p:nvPr>
        </p:nvSpPr>
        <p:spPr>
          <a:xfrm>
            <a:off x="609600" y="3545304"/>
            <a:ext cx="5436000" cy="2836445"/>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6" name="Content Placeholder 3"/>
          <p:cNvSpPr>
            <a:spLocks noGrp="1"/>
          </p:cNvSpPr>
          <p:nvPr>
            <p:ph sz="half" idx="11"/>
          </p:nvPr>
        </p:nvSpPr>
        <p:spPr>
          <a:xfrm>
            <a:off x="6139315" y="3545304"/>
            <a:ext cx="5436000" cy="2836445"/>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7" name="Footer Placeholder 6">
            <a:extLst>
              <a:ext uri="{FF2B5EF4-FFF2-40B4-BE49-F238E27FC236}">
                <a16:creationId xmlns:a16="http://schemas.microsoft.com/office/drawing/2014/main" id="{FEF8E274-A9A5-414C-9A38-2C70B85B4A76}"/>
              </a:ext>
            </a:extLst>
          </p:cNvPr>
          <p:cNvSpPr>
            <a:spLocks noGrp="1"/>
          </p:cNvSpPr>
          <p:nvPr>
            <p:ph type="ftr" sz="quarter" idx="12"/>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21271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77821" y="914400"/>
            <a:ext cx="7308000" cy="54673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609600" y="914400"/>
            <a:ext cx="3636000" cy="54673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73515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ThirdOne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99" y="914400"/>
            <a:ext cx="7308000" cy="54684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7948296" y="914400"/>
            <a:ext cx="3636000" cy="54684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873863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And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7704" y="914400"/>
            <a:ext cx="7968260" cy="54684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8894618" y="914400"/>
            <a:ext cx="2689678" cy="2161309"/>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endParaRPr lang="en-US" dirty="0"/>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627748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TextAndTwoImages">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09600" y="1574270"/>
            <a:ext cx="10972800" cy="2376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3" name="Content Placeholder 2"/>
          <p:cNvSpPr>
            <a:spLocks noGrp="1"/>
          </p:cNvSpPr>
          <p:nvPr>
            <p:ph idx="1" hasCustomPrompt="1"/>
          </p:nvPr>
        </p:nvSpPr>
        <p:spPr>
          <a:xfrm>
            <a:off x="609600" y="914400"/>
            <a:ext cx="10972800" cy="587830"/>
          </a:xfrm>
        </p:spPr>
        <p:txBody>
          <a:bodyPr>
            <a:noAutofit/>
          </a:bodyPr>
          <a:lstStyle/>
          <a:p>
            <a:pPr lvl="0"/>
            <a:r>
              <a:rPr lang="en-US" dirty="0"/>
              <a:t>Click to edit Master text styles</a:t>
            </a:r>
          </a:p>
        </p:txBody>
      </p:sp>
      <p:sp>
        <p:nvSpPr>
          <p:cNvPr id="4" name="Content Placeholder 2">
            <a:extLst>
              <a:ext uri="{FF2B5EF4-FFF2-40B4-BE49-F238E27FC236}">
                <a16:creationId xmlns:a16="http://schemas.microsoft.com/office/drawing/2014/main" id="{78595B2F-83D4-4BAA-AEEA-53369D32A948}"/>
              </a:ext>
            </a:extLst>
          </p:cNvPr>
          <p:cNvSpPr>
            <a:spLocks noGrp="1"/>
          </p:cNvSpPr>
          <p:nvPr>
            <p:ph sz="half" idx="13" hasCustomPrompt="1"/>
          </p:nvPr>
        </p:nvSpPr>
        <p:spPr>
          <a:xfrm>
            <a:off x="609600" y="4004042"/>
            <a:ext cx="10972800" cy="2376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Title 1">
            <a:extLst>
              <a:ext uri="{FF2B5EF4-FFF2-40B4-BE49-F238E27FC236}">
                <a16:creationId xmlns:a16="http://schemas.microsoft.com/office/drawing/2014/main" id="{0F113682-DB3B-41F9-9E40-9743882FDAB3}"/>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6" name="Footer Placeholder 4">
            <a:extLst>
              <a:ext uri="{FF2B5EF4-FFF2-40B4-BE49-F238E27FC236}">
                <a16:creationId xmlns:a16="http://schemas.microsoft.com/office/drawing/2014/main" id="{9FA4EACB-49C2-416E-B993-25DB8CB2D45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93488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tDoubleTextAndImage">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19027" y="1563119"/>
            <a:ext cx="10949086" cy="2052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a:t>Third level</a:t>
            </a:r>
            <a:endParaRPr lang="en-US" dirty="0"/>
          </a:p>
        </p:txBody>
      </p:sp>
      <p:sp>
        <p:nvSpPr>
          <p:cNvPr id="3" name="Content Placeholder 2"/>
          <p:cNvSpPr>
            <a:spLocks noGrp="1"/>
          </p:cNvSpPr>
          <p:nvPr>
            <p:ph idx="1" hasCustomPrompt="1"/>
          </p:nvPr>
        </p:nvSpPr>
        <p:spPr>
          <a:xfrm>
            <a:off x="619027" y="914400"/>
            <a:ext cx="10949086" cy="587830"/>
          </a:xfrm>
        </p:spPr>
        <p:txBody>
          <a:bodyPr>
            <a:noAutofit/>
          </a:bodyPr>
          <a:lstStyle/>
          <a:p>
            <a:pPr lvl="0"/>
            <a:r>
              <a:rPr lang="en-US" dirty="0"/>
              <a:t>Click to edit Master text styles</a:t>
            </a:r>
          </a:p>
        </p:txBody>
      </p:sp>
      <p:sp>
        <p:nvSpPr>
          <p:cNvPr id="15" name="Content Placeholder 2">
            <a:extLst>
              <a:ext uri="{FF2B5EF4-FFF2-40B4-BE49-F238E27FC236}">
                <a16:creationId xmlns:a16="http://schemas.microsoft.com/office/drawing/2014/main" id="{A7BC4A29-B776-4F3B-AA96-0CFE3225A8EC}"/>
              </a:ext>
            </a:extLst>
          </p:cNvPr>
          <p:cNvSpPr>
            <a:spLocks noGrp="1"/>
          </p:cNvSpPr>
          <p:nvPr>
            <p:ph sz="half" idx="13" hasCustomPrompt="1"/>
          </p:nvPr>
        </p:nvSpPr>
        <p:spPr>
          <a:xfrm>
            <a:off x="619027" y="4329750"/>
            <a:ext cx="10949086" cy="2052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a:t>Third level</a:t>
            </a:r>
            <a:endParaRPr lang="en-US" dirty="0"/>
          </a:p>
        </p:txBody>
      </p:sp>
      <p:sp>
        <p:nvSpPr>
          <p:cNvPr id="16" name="Content Placeholder 2">
            <a:extLst>
              <a:ext uri="{FF2B5EF4-FFF2-40B4-BE49-F238E27FC236}">
                <a16:creationId xmlns:a16="http://schemas.microsoft.com/office/drawing/2014/main" id="{D01264D8-FBA6-40AA-8B49-28346DB7BBA4}"/>
              </a:ext>
            </a:extLst>
          </p:cNvPr>
          <p:cNvSpPr>
            <a:spLocks noGrp="1"/>
          </p:cNvSpPr>
          <p:nvPr>
            <p:ph idx="14" hasCustomPrompt="1"/>
          </p:nvPr>
        </p:nvSpPr>
        <p:spPr>
          <a:xfrm>
            <a:off x="619027" y="3669880"/>
            <a:ext cx="10949086" cy="587830"/>
          </a:xfrm>
        </p:spPr>
        <p:txBody>
          <a:bodyPr>
            <a:noAutofit/>
          </a:bodyPr>
          <a:lstStyle/>
          <a:p>
            <a:pPr lvl="0"/>
            <a:r>
              <a:rPr lang="en-US" dirty="0"/>
              <a:t>Click to edit Master text styles</a:t>
            </a:r>
          </a:p>
        </p:txBody>
      </p:sp>
      <p:sp>
        <p:nvSpPr>
          <p:cNvPr id="6" name="Title 1">
            <a:extLst>
              <a:ext uri="{FF2B5EF4-FFF2-40B4-BE49-F238E27FC236}">
                <a16:creationId xmlns:a16="http://schemas.microsoft.com/office/drawing/2014/main" id="{F6C866F9-C46F-4FAC-BD0F-64A8B64BA1F6}"/>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7" name="Footer Placeholder 4">
            <a:extLst>
              <a:ext uri="{FF2B5EF4-FFF2-40B4-BE49-F238E27FC236}">
                <a16:creationId xmlns:a16="http://schemas.microsoft.com/office/drawing/2014/main" id="{F5717891-C086-478F-80C7-829FA89B5E45}"/>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98900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tHalfHalf">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09600" y="3517557"/>
            <a:ext cx="10972800" cy="2864193"/>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endParaRPr lang="en-US" dirty="0"/>
          </a:p>
        </p:txBody>
      </p:sp>
      <p:sp>
        <p:nvSpPr>
          <p:cNvPr id="3" name="Content Placeholder 2"/>
          <p:cNvSpPr>
            <a:spLocks noGrp="1"/>
          </p:cNvSpPr>
          <p:nvPr>
            <p:ph idx="1" hasCustomPrompt="1"/>
          </p:nvPr>
        </p:nvSpPr>
        <p:spPr>
          <a:xfrm>
            <a:off x="609600" y="914400"/>
            <a:ext cx="10972800" cy="2514600"/>
          </a:xfrm>
        </p:spPr>
        <p:txBody>
          <a:bodyPr>
            <a:noAutofit/>
          </a:bodyPr>
          <a:lstStyle>
            <a:lvl1pPr>
              <a:defRPr/>
            </a:lvl1pPr>
            <a:lvl2pPr>
              <a:defRPr/>
            </a:lvl2pPr>
            <a:lvl3pPr>
              <a:defRPr/>
            </a:lvl3pPr>
            <a:lvl4pPr>
              <a:defRPr/>
            </a:lvl4pPr>
            <a:lvl5pPr>
              <a:defRPr/>
            </a:lvl5pPr>
            <a:lvl7pPr>
              <a:defRPr/>
            </a:lvl7p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endParaRPr lang="en-US" dirty="0"/>
          </a:p>
        </p:txBody>
      </p:sp>
      <p:sp>
        <p:nvSpPr>
          <p:cNvPr id="4" name="Title 1">
            <a:extLst>
              <a:ext uri="{FF2B5EF4-FFF2-40B4-BE49-F238E27FC236}">
                <a16:creationId xmlns:a16="http://schemas.microsoft.com/office/drawing/2014/main" id="{81E00445-D9A2-4DE6-9028-E5C6963BD15C}"/>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5" name="Footer Placeholder 4">
            <a:extLst>
              <a:ext uri="{FF2B5EF4-FFF2-40B4-BE49-F238E27FC236}">
                <a16:creationId xmlns:a16="http://schemas.microsoft.com/office/drawing/2014/main" id="{690CD7B5-1413-4504-818E-42D4BAAF2CD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147575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tThreeThir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9027" y="923827"/>
            <a:ext cx="10972800" cy="1800000"/>
          </a:xfrm>
        </p:spPr>
        <p:txBody>
          <a:bodyPr>
            <a:noAutofit/>
          </a:bodyPr>
          <a:lstStyle>
            <a:lvl1pPr>
              <a:defRPr/>
            </a:lvl1pPr>
            <a:lvl2pPr>
              <a:defRPr/>
            </a:lvl2pPr>
            <a:lvl3pPr>
              <a:defRPr/>
            </a:lvl3pPr>
            <a:lvl4pPr>
              <a:defRPr/>
            </a:lvl4pPr>
            <a:lvl5pPr>
              <a:defRPr/>
            </a:lvl5pPr>
            <a:lvl7pPr>
              <a:defRPr/>
            </a:lvl7pPr>
          </a:lstStyle>
          <a:p>
            <a:pPr lvl="0"/>
            <a:r>
              <a:rPr lang="en-US"/>
              <a:t>Click to edit Master text styles</a:t>
            </a:r>
          </a:p>
          <a:p>
            <a:pPr lvl="1"/>
            <a:r>
              <a:rPr lang="en-US"/>
              <a:t>First level</a:t>
            </a:r>
          </a:p>
          <a:p>
            <a:pPr lvl="2"/>
            <a:r>
              <a:rPr lang="en-US"/>
              <a:t>Second level</a:t>
            </a:r>
          </a:p>
          <a:p>
            <a:pPr lvl="3"/>
            <a:r>
              <a:rPr lang="en-US"/>
              <a:t>Third level</a:t>
            </a:r>
          </a:p>
        </p:txBody>
      </p:sp>
      <p:sp>
        <p:nvSpPr>
          <p:cNvPr id="4" name="Content Placeholder 2">
            <a:extLst>
              <a:ext uri="{FF2B5EF4-FFF2-40B4-BE49-F238E27FC236}">
                <a16:creationId xmlns:a16="http://schemas.microsoft.com/office/drawing/2014/main" id="{76A243F5-126C-4D10-AB8D-2B392834C4BF}"/>
              </a:ext>
            </a:extLst>
          </p:cNvPr>
          <p:cNvSpPr>
            <a:spLocks noGrp="1"/>
          </p:cNvSpPr>
          <p:nvPr>
            <p:ph idx="10" hasCustomPrompt="1"/>
          </p:nvPr>
        </p:nvSpPr>
        <p:spPr>
          <a:xfrm>
            <a:off x="619027" y="2754199"/>
            <a:ext cx="10972800" cy="1800000"/>
          </a:xfrm>
        </p:spPr>
        <p:txBody>
          <a:bodyPr>
            <a:noAutofit/>
          </a:bodyPr>
          <a:lstStyle>
            <a:lvl1pPr>
              <a:defRPr/>
            </a:lvl1pPr>
            <a:lvl2pPr>
              <a:defRPr/>
            </a:lvl2pPr>
            <a:lvl3pPr>
              <a:defRPr/>
            </a:lvl3pPr>
            <a:lvl4pPr>
              <a:defRPr/>
            </a:lvl4pPr>
            <a:lvl5pPr>
              <a:defRPr/>
            </a:lvl5pPr>
            <a:lvl7pPr>
              <a:defRPr/>
            </a:lvl7pPr>
          </a:lstStyle>
          <a:p>
            <a:pPr lvl="0"/>
            <a:r>
              <a:rPr lang="en-US"/>
              <a:t>Click to edit Master text styles</a:t>
            </a:r>
          </a:p>
          <a:p>
            <a:pPr lvl="1"/>
            <a:r>
              <a:rPr lang="en-US"/>
              <a:t>First level</a:t>
            </a:r>
          </a:p>
          <a:p>
            <a:pPr lvl="2"/>
            <a:r>
              <a:rPr lang="en-US"/>
              <a:t>Second level</a:t>
            </a:r>
          </a:p>
          <a:p>
            <a:pPr lvl="3"/>
            <a:r>
              <a:rPr lang="en-US"/>
              <a:t>Third level</a:t>
            </a:r>
          </a:p>
        </p:txBody>
      </p:sp>
      <p:sp>
        <p:nvSpPr>
          <p:cNvPr id="5" name="Content Placeholder 2">
            <a:extLst>
              <a:ext uri="{FF2B5EF4-FFF2-40B4-BE49-F238E27FC236}">
                <a16:creationId xmlns:a16="http://schemas.microsoft.com/office/drawing/2014/main" id="{FAA9394B-966B-4647-838B-FBEFF7CD6FB2}"/>
              </a:ext>
            </a:extLst>
          </p:cNvPr>
          <p:cNvSpPr>
            <a:spLocks noGrp="1"/>
          </p:cNvSpPr>
          <p:nvPr>
            <p:ph idx="11" hasCustomPrompt="1"/>
          </p:nvPr>
        </p:nvSpPr>
        <p:spPr>
          <a:xfrm>
            <a:off x="619027" y="4583458"/>
            <a:ext cx="10972800" cy="1800000"/>
          </a:xfrm>
        </p:spPr>
        <p:txBody>
          <a:bodyPr>
            <a:noAutofit/>
          </a:bodyPr>
          <a:lstStyle>
            <a:lvl1pPr>
              <a:defRPr/>
            </a:lvl1pPr>
            <a:lvl2pPr>
              <a:defRPr/>
            </a:lvl2pPr>
            <a:lvl3pPr>
              <a:defRPr/>
            </a:lvl3pPr>
            <a:lvl4pPr>
              <a:defRPr/>
            </a:lvl4pPr>
            <a:lvl5pPr>
              <a:defRPr/>
            </a:lvl5pPr>
            <a:lvl7pPr>
              <a:defRPr/>
            </a:lvl7pPr>
          </a:lstStyle>
          <a:p>
            <a:pPr lvl="0"/>
            <a:r>
              <a:rPr lang="en-US"/>
              <a:t>Click to edit Master text styles</a:t>
            </a:r>
          </a:p>
          <a:p>
            <a:pPr lvl="1"/>
            <a:r>
              <a:rPr lang="en-US"/>
              <a:t>First level</a:t>
            </a:r>
          </a:p>
          <a:p>
            <a:pPr lvl="2"/>
            <a:r>
              <a:rPr lang="en-US"/>
              <a:t>Second level</a:t>
            </a:r>
          </a:p>
          <a:p>
            <a:pPr lvl="3"/>
            <a:r>
              <a:rPr lang="en-US"/>
              <a:t>Third level</a:t>
            </a:r>
          </a:p>
        </p:txBody>
      </p:sp>
      <p:sp>
        <p:nvSpPr>
          <p:cNvPr id="6" name="Title 1">
            <a:extLst>
              <a:ext uri="{FF2B5EF4-FFF2-40B4-BE49-F238E27FC236}">
                <a16:creationId xmlns:a16="http://schemas.microsoft.com/office/drawing/2014/main" id="{77182B34-166A-48D1-B388-A2DD16484A09}"/>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7" name="Footer Placeholder 4">
            <a:extLst>
              <a:ext uri="{FF2B5EF4-FFF2-40B4-BE49-F238E27FC236}">
                <a16:creationId xmlns:a16="http://schemas.microsoft.com/office/drawing/2014/main" id="{0CC7F86C-CCF9-4A61-8C8E-920BE2046849}"/>
              </a:ext>
            </a:extLst>
          </p:cNvPr>
          <p:cNvSpPr>
            <a:spLocks noGrp="1"/>
          </p:cNvSpPr>
          <p:nvPr>
            <p:ph type="ftr" sz="quarter" idx="12"/>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73946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EF188E-2869-48D8-ABE0-0400E8619CD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4772"/>
          <a:stretch/>
        </p:blipFill>
        <p:spPr bwMode="ltGray">
          <a:xfrm>
            <a:off x="4239675" y="0"/>
            <a:ext cx="7951444" cy="6858000"/>
          </a:xfrm>
          <a:prstGeom prst="rect">
            <a:avLst/>
          </a:prstGeom>
        </p:spPr>
      </p:pic>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ct val="100000"/>
              </a:lnSpc>
              <a:defRPr sz="2800" b="0" cap="none" baseline="0"/>
            </a:lvl1pPr>
          </a:lstStyle>
          <a:p>
            <a:r>
              <a:rPr lang="en-US" dirty="0"/>
              <a:t>Click to edit Master title style</a:t>
            </a:r>
          </a:p>
        </p:txBody>
      </p:sp>
      <p:sp>
        <p:nvSpPr>
          <p:cNvPr id="8" name="TextBox 7">
            <a:extLst>
              <a:ext uri="{FF2B5EF4-FFF2-40B4-BE49-F238E27FC236}">
                <a16:creationId xmlns:a16="http://schemas.microsoft.com/office/drawing/2014/main" id="{220D0FA5-0FE7-4E63-8184-468E1E542227}"/>
              </a:ext>
            </a:extLst>
          </p:cNvPr>
          <p:cNvSpPr txBox="1"/>
          <p:nvPr userDrawn="1"/>
        </p:nvSpPr>
        <p:spPr>
          <a:xfrm>
            <a:off x="10031883" y="6530269"/>
            <a:ext cx="2335608" cy="210979"/>
          </a:xfrm>
          <a:prstGeom prst="rect">
            <a:avLst/>
          </a:prstGeom>
          <a:noFill/>
        </p:spPr>
        <p:txBody>
          <a:bodyPr wrap="square" lIns="0" tIns="0" rIns="0" bIns="0" rtlCol="0">
            <a:noAutofit/>
          </a:bodyPr>
          <a:lstStyle/>
          <a:p>
            <a:pPr algn="l">
              <a:lnSpc>
                <a:spcPct val="90000"/>
              </a:lnSpc>
            </a:pPr>
            <a:r>
              <a:rPr lang="en-US" sz="700" dirty="0">
                <a:solidFill>
                  <a:schemeClr val="bg1"/>
                </a:solidFill>
              </a:rPr>
              <a:t>© 2020</a:t>
            </a:r>
            <a:r>
              <a:rPr lang="en-US" sz="700" baseline="0" dirty="0">
                <a:solidFill>
                  <a:schemeClr val="bg1"/>
                </a:solidFill>
              </a:rPr>
              <a:t> VMware Inc. All rights reserved.</a:t>
            </a:r>
            <a:endParaRPr lang="en-US" sz="700" dirty="0">
              <a:solidFill>
                <a:schemeClr val="bg1"/>
              </a:solidFill>
            </a:endParaRP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89196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tFourQuarter">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19025" y="914400"/>
            <a:ext cx="10972801" cy="1332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a:t>Second level</a:t>
            </a:r>
            <a:endParaRPr lang="en-US" dirty="0"/>
          </a:p>
        </p:txBody>
      </p:sp>
      <p:sp>
        <p:nvSpPr>
          <p:cNvPr id="5" name="Content Placeholder 2">
            <a:extLst>
              <a:ext uri="{FF2B5EF4-FFF2-40B4-BE49-F238E27FC236}">
                <a16:creationId xmlns:a16="http://schemas.microsoft.com/office/drawing/2014/main" id="{57CB9451-4BBE-4801-B22F-7FE4EA4125E3}"/>
              </a:ext>
            </a:extLst>
          </p:cNvPr>
          <p:cNvSpPr>
            <a:spLocks noGrp="1"/>
          </p:cNvSpPr>
          <p:nvPr>
            <p:ph sz="half" idx="10" hasCustomPrompt="1"/>
          </p:nvPr>
        </p:nvSpPr>
        <p:spPr>
          <a:xfrm>
            <a:off x="620596" y="2292285"/>
            <a:ext cx="10972801" cy="1332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a:t>Second level</a:t>
            </a:r>
            <a:endParaRPr lang="en-US" dirty="0"/>
          </a:p>
        </p:txBody>
      </p:sp>
      <p:sp>
        <p:nvSpPr>
          <p:cNvPr id="6" name="Content Placeholder 2">
            <a:extLst>
              <a:ext uri="{FF2B5EF4-FFF2-40B4-BE49-F238E27FC236}">
                <a16:creationId xmlns:a16="http://schemas.microsoft.com/office/drawing/2014/main" id="{7BFE770C-7C64-4FF0-95E8-DBB90BBF2216}"/>
              </a:ext>
            </a:extLst>
          </p:cNvPr>
          <p:cNvSpPr>
            <a:spLocks noGrp="1"/>
          </p:cNvSpPr>
          <p:nvPr>
            <p:ph sz="half" idx="11" hasCustomPrompt="1"/>
          </p:nvPr>
        </p:nvSpPr>
        <p:spPr>
          <a:xfrm>
            <a:off x="619024" y="3679597"/>
            <a:ext cx="10972801" cy="1332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a:t>Second level</a:t>
            </a:r>
            <a:endParaRPr lang="en-US" dirty="0"/>
          </a:p>
        </p:txBody>
      </p:sp>
      <p:sp>
        <p:nvSpPr>
          <p:cNvPr id="7" name="Content Placeholder 2">
            <a:extLst>
              <a:ext uri="{FF2B5EF4-FFF2-40B4-BE49-F238E27FC236}">
                <a16:creationId xmlns:a16="http://schemas.microsoft.com/office/drawing/2014/main" id="{1A3F562B-B4D9-49F1-B4E7-BC66CD93BC3A}"/>
              </a:ext>
            </a:extLst>
          </p:cNvPr>
          <p:cNvSpPr>
            <a:spLocks noGrp="1"/>
          </p:cNvSpPr>
          <p:nvPr>
            <p:ph sz="half" idx="12" hasCustomPrompt="1"/>
          </p:nvPr>
        </p:nvSpPr>
        <p:spPr>
          <a:xfrm>
            <a:off x="620595" y="5049750"/>
            <a:ext cx="10972801" cy="1332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a:t>Second level</a:t>
            </a:r>
            <a:endParaRPr lang="en-US" dirty="0"/>
          </a:p>
        </p:txBody>
      </p:sp>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4123804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p:txBody>
      </p:sp>
      <p:sp>
        <p:nvSpPr>
          <p:cNvPr id="5" name="Content Placeholder 2">
            <a:extLst>
              <a:ext uri="{FF2B5EF4-FFF2-40B4-BE49-F238E27FC236}">
                <a16:creationId xmlns:a16="http://schemas.microsoft.com/office/drawing/2014/main" id="{57CB9451-4BBE-4801-B22F-7FE4EA4125E3}"/>
              </a:ext>
            </a:extLst>
          </p:cNvPr>
          <p:cNvSpPr>
            <a:spLocks noGrp="1"/>
          </p:cNvSpPr>
          <p:nvPr>
            <p:ph sz="half" idx="10" hasCustomPrompt="1"/>
          </p:nvPr>
        </p:nvSpPr>
        <p:spPr>
          <a:xfrm>
            <a:off x="609600" y="2756290"/>
            <a:ext cx="10972801" cy="3600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p:txBody>
      </p:sp>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814692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scriptionWithFourZon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1694971"/>
            <a:ext cx="5400000" cy="1734029"/>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
        <p:nvSpPr>
          <p:cNvPr id="4" name="Content Placeholder 3"/>
          <p:cNvSpPr>
            <a:spLocks noGrp="1"/>
          </p:cNvSpPr>
          <p:nvPr>
            <p:ph sz="half" idx="2" hasCustomPrompt="1"/>
          </p:nvPr>
        </p:nvSpPr>
        <p:spPr>
          <a:xfrm>
            <a:off x="6168396" y="1694971"/>
            <a:ext cx="5400000" cy="1734029"/>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idx="11" hasCustomPrompt="1"/>
          </p:nvPr>
        </p:nvSpPr>
        <p:spPr>
          <a:xfrm>
            <a:off x="609600" y="914400"/>
            <a:ext cx="10972800" cy="587830"/>
          </a:xfrm>
        </p:spPr>
        <p:txBody>
          <a:bodyPr>
            <a:noAutofit/>
          </a:bodyPr>
          <a:lstStyle/>
          <a:p>
            <a:pPr lvl="0"/>
            <a:r>
              <a:rPr lang="en-US" dirty="0"/>
              <a:t>Click to edit Master text styles</a:t>
            </a:r>
          </a:p>
        </p:txBody>
      </p:sp>
      <p:sp>
        <p:nvSpPr>
          <p:cNvPr id="5" name="Content Placeholder 2">
            <a:extLst>
              <a:ext uri="{FF2B5EF4-FFF2-40B4-BE49-F238E27FC236}">
                <a16:creationId xmlns:a16="http://schemas.microsoft.com/office/drawing/2014/main" id="{A813663D-0F19-4C00-9E4F-E1E4E8E1A433}"/>
              </a:ext>
            </a:extLst>
          </p:cNvPr>
          <p:cNvSpPr>
            <a:spLocks noGrp="1"/>
          </p:cNvSpPr>
          <p:nvPr>
            <p:ph sz="half" idx="12" hasCustomPrompt="1"/>
          </p:nvPr>
        </p:nvSpPr>
        <p:spPr>
          <a:xfrm>
            <a:off x="609600" y="3621741"/>
            <a:ext cx="5400000" cy="2550459"/>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
        <p:nvSpPr>
          <p:cNvPr id="7" name="Content Placeholder 3">
            <a:extLst>
              <a:ext uri="{FF2B5EF4-FFF2-40B4-BE49-F238E27FC236}">
                <a16:creationId xmlns:a16="http://schemas.microsoft.com/office/drawing/2014/main" id="{F787EB5D-B470-41A3-888E-19447B13F9D7}"/>
              </a:ext>
            </a:extLst>
          </p:cNvPr>
          <p:cNvSpPr>
            <a:spLocks noGrp="1"/>
          </p:cNvSpPr>
          <p:nvPr>
            <p:ph sz="half" idx="13" hasCustomPrompt="1"/>
          </p:nvPr>
        </p:nvSpPr>
        <p:spPr>
          <a:xfrm>
            <a:off x="6168396" y="3621741"/>
            <a:ext cx="5400000" cy="2550459"/>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
        <p:nvSpPr>
          <p:cNvPr id="8" name="Title 1">
            <a:extLst>
              <a:ext uri="{FF2B5EF4-FFF2-40B4-BE49-F238E27FC236}">
                <a16:creationId xmlns:a16="http://schemas.microsoft.com/office/drawing/2014/main" id="{898019B4-5AAA-456E-A9DD-12ED4799FC86}"/>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9" name="Footer Placeholder 4">
            <a:extLst>
              <a:ext uri="{FF2B5EF4-FFF2-40B4-BE49-F238E27FC236}">
                <a16:creationId xmlns:a16="http://schemas.microsoft.com/office/drawing/2014/main" id="{4DD94C64-0C87-480D-B2D7-3FE6DC333606}"/>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8839310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vision P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DO NOT USE THIS PAGE IN LAYOUTS</a:t>
            </a:r>
          </a:p>
        </p:txBody>
      </p:sp>
      <p:sp>
        <p:nvSpPr>
          <p:cNvPr id="5" name="TextBox 4"/>
          <p:cNvSpPr txBox="1"/>
          <p:nvPr userDrawn="1"/>
        </p:nvSpPr>
        <p:spPr>
          <a:xfrm>
            <a:off x="673100" y="1421398"/>
            <a:ext cx="10871201" cy="1600438"/>
          </a:xfrm>
          <a:prstGeom prst="rect">
            <a:avLst/>
          </a:prstGeom>
          <a:noFill/>
        </p:spPr>
        <p:txBody>
          <a:bodyPr wrap="square" rtlCol="0">
            <a:spAutoFit/>
          </a:bodyPr>
          <a:lstStyle/>
          <a:p>
            <a:pPr algn="l"/>
            <a:r>
              <a:rPr lang="en-US" sz="1800" b="1" dirty="0">
                <a:solidFill>
                  <a:srgbClr val="000000"/>
                </a:solidFill>
                <a:latin typeface="+mn-lt"/>
                <a:ea typeface="+mn-ea"/>
              </a:rPr>
              <a:t>Revision Status:</a:t>
            </a:r>
          </a:p>
          <a:p>
            <a:pPr algn="l"/>
            <a:r>
              <a:rPr lang="en-US" sz="1600" dirty="0">
                <a:solidFill>
                  <a:srgbClr val="000000"/>
                </a:solidFill>
                <a:latin typeface="+mn-lt"/>
                <a:ea typeface="+mn-ea"/>
              </a:rPr>
              <a:t>February 10, 2015 –  Added animation symbol to footer</a:t>
            </a:r>
          </a:p>
          <a:p>
            <a:pPr algn="l"/>
            <a:r>
              <a:rPr lang="en-US" sz="1600" kern="1200" baseline="0" dirty="0">
                <a:solidFill>
                  <a:srgbClr val="000000"/>
                </a:solidFill>
                <a:latin typeface="+mn-lt"/>
                <a:ea typeface="+mn-ea"/>
                <a:cs typeface="+mn-cs"/>
              </a:rPr>
              <a:t>April 1, 2015 – Added VMware Education Overview slide</a:t>
            </a:r>
          </a:p>
          <a:p>
            <a:pPr algn="l"/>
            <a:r>
              <a:rPr lang="en-US" sz="1600" kern="1200" baseline="0" dirty="0">
                <a:solidFill>
                  <a:srgbClr val="000000"/>
                </a:solidFill>
                <a:latin typeface="+mn-lt"/>
                <a:ea typeface="+mn-ea"/>
                <a:cs typeface="+mn-cs"/>
              </a:rPr>
              <a:t>February 12, 2016 – Updated copyright date and removed animation bug click</a:t>
            </a:r>
          </a:p>
          <a:p>
            <a:pPr algn="l"/>
            <a:r>
              <a:rPr lang="en-US" sz="1600" kern="1200" baseline="0" dirty="0">
                <a:solidFill>
                  <a:srgbClr val="000000"/>
                </a:solidFill>
                <a:latin typeface="+mn-lt"/>
                <a:ea typeface="+mn-ea"/>
                <a:cs typeface="+mn-cs"/>
              </a:rPr>
              <a:t>October 2017 – no decreasing subordination in text size. All text black (not grey) moved copyright info from underneath logo.</a:t>
            </a:r>
            <a:endParaRPr lang="en-US" sz="1600" kern="1200" baseline="0" dirty="0">
              <a:solidFill>
                <a:srgbClr val="000000"/>
              </a:solidFill>
              <a:latin typeface="Arial" charset="0"/>
              <a:ea typeface="ＭＳ Ｐゴシック" pitchFamily="34" charset="-128"/>
              <a:cs typeface="+mn-cs"/>
            </a:endParaRPr>
          </a:p>
        </p:txBody>
      </p:sp>
    </p:spTree>
    <p:custDataLst>
      <p:tags r:id="rId1"/>
    </p:custDataLst>
    <p:extLst>
      <p:ext uri="{BB962C8B-B14F-4D97-AF65-F5344CB8AC3E}">
        <p14:creationId xmlns:p14="http://schemas.microsoft.com/office/powerpoint/2010/main" val="33195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rPr lang="en-US" dirty="0"/>
              <a:t>Click to edit Master title style</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45765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rPr lang="en-US" dirty="0"/>
              <a:t>Click to edit Master title style</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97061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AndImage">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09600" y="1583697"/>
            <a:ext cx="10972800" cy="4628191"/>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2" name="Title 1"/>
          <p:cNvSpPr>
            <a:spLocks noGrp="1"/>
          </p:cNvSpPr>
          <p:nvPr>
            <p:ph type="title"/>
          </p:nvPr>
        </p:nvSpPr>
        <p:spPr>
          <a:xfrm>
            <a:off x="609600" y="330200"/>
            <a:ext cx="10972800" cy="355600"/>
          </a:xfrm>
        </p:spPr>
        <p:txBody>
          <a:bodyPr/>
          <a:lstStyle/>
          <a:p>
            <a:r>
              <a:rPr lang="en-US" dirty="0"/>
              <a:t>Click to edit Master title style</a:t>
            </a:r>
          </a:p>
        </p:txBody>
      </p:sp>
      <p:sp>
        <p:nvSpPr>
          <p:cNvPr id="3" name="Content Placeholder 2"/>
          <p:cNvSpPr>
            <a:spLocks noGrp="1"/>
          </p:cNvSpPr>
          <p:nvPr>
            <p:ph idx="1" hasCustomPrompt="1"/>
          </p:nvPr>
        </p:nvSpPr>
        <p:spPr>
          <a:xfrm>
            <a:off x="609600" y="914400"/>
            <a:ext cx="10972800" cy="587830"/>
          </a:xfrm>
        </p:spPr>
        <p:txBody>
          <a:bodyPr>
            <a:noAutofit/>
          </a:bodyPr>
          <a:lstStyle/>
          <a:p>
            <a:pPr lvl="0"/>
            <a:r>
              <a:rPr lang="en-US" dirty="0"/>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86911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en-US" dirty="0"/>
              <a:t>Click to edit Master title style</a:t>
            </a:r>
          </a:p>
        </p:txBody>
      </p:sp>
      <p:sp>
        <p:nvSpPr>
          <p:cNvPr id="3" name="Content Placeholder 2"/>
          <p:cNvSpPr>
            <a:spLocks noGrp="1"/>
          </p:cNvSpPr>
          <p:nvPr>
            <p:ph sz="half" idx="1" hasCustomPrompt="1"/>
          </p:nvPr>
        </p:nvSpPr>
        <p:spPr>
          <a:xfrm>
            <a:off x="609600" y="914400"/>
            <a:ext cx="5400000" cy="546735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hasCustomPrompt="1"/>
          </p:nvPr>
        </p:nvSpPr>
        <p:spPr>
          <a:xfrm>
            <a:off x="6168396" y="914400"/>
            <a:ext cx="5400000" cy="546735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05626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en-US" dirty="0"/>
              <a:t>Click to edit Master title style</a:t>
            </a:r>
          </a:p>
        </p:txBody>
      </p:sp>
      <p:sp>
        <p:nvSpPr>
          <p:cNvPr id="3" name="Content Placeholder 2"/>
          <p:cNvSpPr>
            <a:spLocks noGrp="1"/>
          </p:cNvSpPr>
          <p:nvPr>
            <p:ph sz="half" idx="1" hasCustomPrompt="1"/>
          </p:nvPr>
        </p:nvSpPr>
        <p:spPr>
          <a:xfrm>
            <a:off x="609600" y="1694971"/>
            <a:ext cx="5400000" cy="4680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hasCustomPrompt="1"/>
          </p:nvPr>
        </p:nvSpPr>
        <p:spPr>
          <a:xfrm>
            <a:off x="6168396" y="1694971"/>
            <a:ext cx="5400000" cy="4680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
        <p:nvSpPr>
          <p:cNvPr id="6" name="Content Placeholder 2"/>
          <p:cNvSpPr>
            <a:spLocks noGrp="1"/>
          </p:cNvSpPr>
          <p:nvPr>
            <p:ph idx="11" hasCustomPrompt="1"/>
          </p:nvPr>
        </p:nvSpPr>
        <p:spPr>
          <a:xfrm>
            <a:off x="609600" y="914400"/>
            <a:ext cx="10972800" cy="587830"/>
          </a:xfrm>
        </p:spPr>
        <p:txBody>
          <a:bodyPr>
            <a:noAutofit/>
          </a:bodyPr>
          <a:lstStyle/>
          <a:p>
            <a:pPr lvl="0"/>
            <a:r>
              <a:rPr lang="en-US" dirty="0"/>
              <a:t>Click to edit Master text styles</a:t>
            </a:r>
          </a:p>
        </p:txBody>
      </p:sp>
    </p:spTree>
    <p:custDataLst>
      <p:tags r:id="rId1"/>
    </p:custDataLst>
    <p:extLst>
      <p:ext uri="{BB962C8B-B14F-4D97-AF65-F5344CB8AC3E}">
        <p14:creationId xmlns:p14="http://schemas.microsoft.com/office/powerpoint/2010/main" val="314763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609599" y="914400"/>
            <a:ext cx="3636000" cy="5467350"/>
          </a:xfrm>
        </p:spPr>
        <p:txBody>
          <a:bodyPr rIns="216000"/>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hasCustomPrompt="1"/>
          </p:nvPr>
        </p:nvSpPr>
        <p:spPr>
          <a:xfrm>
            <a:off x="7948860" y="914400"/>
            <a:ext cx="3636000" cy="5467350"/>
          </a:xfrm>
        </p:spPr>
        <p:txBody>
          <a:bodyPr rIns="216000"/>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Content Placeholder 2"/>
          <p:cNvSpPr>
            <a:spLocks noGrp="1"/>
          </p:cNvSpPr>
          <p:nvPr>
            <p:ph sz="half" idx="10" hasCustomPrompt="1"/>
          </p:nvPr>
        </p:nvSpPr>
        <p:spPr>
          <a:xfrm>
            <a:off x="4279230" y="914400"/>
            <a:ext cx="3636000" cy="5467350"/>
          </a:xfrm>
        </p:spPr>
        <p:txBody>
          <a:bodyPr rIns="216000"/>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6" name="Footer Placeholder 5">
            <a:extLst>
              <a:ext uri="{FF2B5EF4-FFF2-40B4-BE49-F238E27FC236}">
                <a16:creationId xmlns:a16="http://schemas.microsoft.com/office/drawing/2014/main" id="{5CFB6980-3CA4-4D02-A538-B650413C5B6E}"/>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26055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Content_Animation">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
        <p:nvSpPr>
          <p:cNvPr id="3" name="Graphic 4">
            <a:extLst>
              <a:ext uri="{FF2B5EF4-FFF2-40B4-BE49-F238E27FC236}">
                <a16:creationId xmlns:a16="http://schemas.microsoft.com/office/drawing/2014/main" id="{429B12D2-F46D-42D4-9325-35EFDB3A0F8D}"/>
              </a:ext>
            </a:extLst>
          </p:cNvPr>
          <p:cNvSpPr/>
          <p:nvPr/>
        </p:nvSpPr>
        <p:spPr>
          <a:xfrm>
            <a:off x="11707653" y="6387734"/>
            <a:ext cx="371010" cy="371010"/>
          </a:xfrm>
          <a:custGeom>
            <a:avLst/>
            <a:gdLst>
              <a:gd name="connsiteX0" fmla="*/ 185505 w 371010"/>
              <a:gd name="connsiteY0" fmla="*/ 0 h 371010"/>
              <a:gd name="connsiteX1" fmla="*/ 0 w 371010"/>
              <a:gd name="connsiteY1" fmla="*/ 185505 h 371010"/>
              <a:gd name="connsiteX2" fmla="*/ 185505 w 371010"/>
              <a:gd name="connsiteY2" fmla="*/ 371011 h 371010"/>
              <a:gd name="connsiteX3" fmla="*/ 371011 w 371010"/>
              <a:gd name="connsiteY3" fmla="*/ 185505 h 371010"/>
              <a:gd name="connsiteX4" fmla="*/ 185505 w 371010"/>
              <a:gd name="connsiteY4" fmla="*/ 0 h 371010"/>
              <a:gd name="connsiteX5" fmla="*/ 272050 w 371010"/>
              <a:gd name="connsiteY5" fmla="*/ 203458 h 371010"/>
              <a:gd name="connsiteX6" fmla="*/ 140401 w 371010"/>
              <a:gd name="connsiteY6" fmla="*/ 279006 h 371010"/>
              <a:gd name="connsiteX7" fmla="*/ 113697 w 371010"/>
              <a:gd name="connsiteY7" fmla="*/ 263298 h 371010"/>
              <a:gd name="connsiteX8" fmla="*/ 113697 w 371010"/>
              <a:gd name="connsiteY8" fmla="*/ 107713 h 371010"/>
              <a:gd name="connsiteX9" fmla="*/ 140401 w 371010"/>
              <a:gd name="connsiteY9" fmla="*/ 92005 h 371010"/>
              <a:gd name="connsiteX10" fmla="*/ 272050 w 371010"/>
              <a:gd name="connsiteY10" fmla="*/ 172041 h 371010"/>
              <a:gd name="connsiteX11" fmla="*/ 272050 w 371010"/>
              <a:gd name="connsiteY11" fmla="*/ 203458 h 37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10" h="371010">
                <a:moveTo>
                  <a:pt x="185505" y="0"/>
                </a:moveTo>
                <a:cubicBezTo>
                  <a:pt x="83029" y="0"/>
                  <a:pt x="0" y="83029"/>
                  <a:pt x="0" y="185505"/>
                </a:cubicBezTo>
                <a:cubicBezTo>
                  <a:pt x="0" y="287982"/>
                  <a:pt x="83029" y="371011"/>
                  <a:pt x="185505" y="371011"/>
                </a:cubicBezTo>
                <a:cubicBezTo>
                  <a:pt x="287982" y="371011"/>
                  <a:pt x="371011" y="287982"/>
                  <a:pt x="371011" y="185505"/>
                </a:cubicBezTo>
                <a:cubicBezTo>
                  <a:pt x="371011" y="83029"/>
                  <a:pt x="287982" y="0"/>
                  <a:pt x="185505" y="0"/>
                </a:cubicBezTo>
                <a:close/>
                <a:moveTo>
                  <a:pt x="272050" y="203458"/>
                </a:moveTo>
                <a:lnTo>
                  <a:pt x="140401" y="279006"/>
                </a:lnTo>
                <a:cubicBezTo>
                  <a:pt x="128582" y="285589"/>
                  <a:pt x="113697" y="277136"/>
                  <a:pt x="113697" y="263298"/>
                </a:cubicBezTo>
                <a:lnTo>
                  <a:pt x="113697" y="107713"/>
                </a:lnTo>
                <a:cubicBezTo>
                  <a:pt x="113697" y="93950"/>
                  <a:pt x="128507" y="85422"/>
                  <a:pt x="140401" y="92005"/>
                </a:cubicBezTo>
                <a:lnTo>
                  <a:pt x="272050" y="172041"/>
                </a:lnTo>
                <a:cubicBezTo>
                  <a:pt x="284317" y="178923"/>
                  <a:pt x="284317" y="196651"/>
                  <a:pt x="272050" y="203458"/>
                </a:cubicBezTo>
                <a:close/>
              </a:path>
            </a:pathLst>
          </a:custGeom>
          <a:solidFill>
            <a:schemeClr val="accent1"/>
          </a:solidFill>
          <a:ln w="744" cap="flat">
            <a:noFill/>
            <a:prstDash val="solid"/>
            <a:miter/>
          </a:ln>
        </p:spPr>
        <p:txBody>
          <a:bodyPr rtlCol="0" anchor="ctr"/>
          <a:lstStyle/>
          <a:p>
            <a:endParaRPr lang="en-GB"/>
          </a:p>
        </p:txBody>
      </p:sp>
      <p:sp>
        <p:nvSpPr>
          <p:cNvPr id="8" name="Content Placeholder 2">
            <a:extLst>
              <a:ext uri="{FF2B5EF4-FFF2-40B4-BE49-F238E27FC236}">
                <a16:creationId xmlns:a16="http://schemas.microsoft.com/office/drawing/2014/main" id="{D554A618-16A4-4C37-9DA0-A248E9FA1FBF}"/>
              </a:ext>
            </a:extLst>
          </p:cNvPr>
          <p:cNvSpPr>
            <a:spLocks noGrp="1"/>
          </p:cNvSpPr>
          <p:nvPr>
            <p:ph sz="half" idx="12" hasCustomPrompt="1"/>
          </p:nvPr>
        </p:nvSpPr>
        <p:spPr>
          <a:xfrm>
            <a:off x="609600" y="1583697"/>
            <a:ext cx="10972800" cy="4628191"/>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9" name="Title 1">
            <a:extLst>
              <a:ext uri="{FF2B5EF4-FFF2-40B4-BE49-F238E27FC236}">
                <a16:creationId xmlns:a16="http://schemas.microsoft.com/office/drawing/2014/main" id="{23435322-26BE-42E6-BD6C-32A377358C03}"/>
              </a:ext>
            </a:extLst>
          </p:cNvPr>
          <p:cNvSpPr>
            <a:spLocks noGrp="1"/>
          </p:cNvSpPr>
          <p:nvPr>
            <p:ph type="title"/>
          </p:nvPr>
        </p:nvSpPr>
        <p:spPr>
          <a:xfrm>
            <a:off x="609600" y="330200"/>
            <a:ext cx="10972800" cy="355600"/>
          </a:xfrm>
        </p:spPr>
        <p:txBody>
          <a:bodyPr/>
          <a:lstStyle/>
          <a:p>
            <a:r>
              <a:rPr lang="en-US" dirty="0"/>
              <a:t>Click to edit Master title style</a:t>
            </a:r>
          </a:p>
        </p:txBody>
      </p:sp>
      <p:sp>
        <p:nvSpPr>
          <p:cNvPr id="10" name="Content Placeholder 2">
            <a:extLst>
              <a:ext uri="{FF2B5EF4-FFF2-40B4-BE49-F238E27FC236}">
                <a16:creationId xmlns:a16="http://schemas.microsoft.com/office/drawing/2014/main" id="{23EADDBF-1080-4E1C-B796-C2FA13DB5271}"/>
              </a:ext>
            </a:extLst>
          </p:cNvPr>
          <p:cNvSpPr>
            <a:spLocks noGrp="1"/>
          </p:cNvSpPr>
          <p:nvPr>
            <p:ph idx="1" hasCustomPrompt="1"/>
          </p:nvPr>
        </p:nvSpPr>
        <p:spPr>
          <a:xfrm>
            <a:off x="609600" y="914400"/>
            <a:ext cx="10972800" cy="587830"/>
          </a:xfrm>
        </p:spPr>
        <p:txBody>
          <a:bodyPr>
            <a:noAutofit/>
          </a:bodyPr>
          <a:lstStyle/>
          <a:p>
            <a:pPr lvl="0"/>
            <a:r>
              <a:rPr lang="en-US" dirty="0"/>
              <a:t>Click to edit Master text styles</a:t>
            </a:r>
          </a:p>
        </p:txBody>
      </p:sp>
    </p:spTree>
    <p:custDataLst>
      <p:tags r:id="rId1"/>
    </p:custDataLst>
    <p:extLst>
      <p:ext uri="{BB962C8B-B14F-4D97-AF65-F5344CB8AC3E}">
        <p14:creationId xmlns:p14="http://schemas.microsoft.com/office/powerpoint/2010/main" val="339812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30200"/>
            <a:ext cx="10972800" cy="355600"/>
          </a:xfrm>
          <a:prstGeom prst="rect">
            <a:avLst/>
          </a:prstGeom>
        </p:spPr>
        <p:txBody>
          <a:bodyPr vert="horz" lIns="0" tIns="0" rIns="0" bIns="0" rtlCol="0" anchor="ctr" anchorCtr="0">
            <a:noAutofit/>
          </a:bodyPr>
          <a:lstStyle/>
          <a:p>
            <a:r>
              <a:rPr lang="en-US" dirty="0"/>
              <a:t>Click to edit Master title style</a:t>
            </a:r>
          </a:p>
        </p:txBody>
      </p:sp>
      <p:sp>
        <p:nvSpPr>
          <p:cNvPr id="3" name="Text Placeholder 2"/>
          <p:cNvSpPr>
            <a:spLocks noGrp="1"/>
          </p:cNvSpPr>
          <p:nvPr>
            <p:ph type="body" idx="1"/>
          </p:nvPr>
        </p:nvSpPr>
        <p:spPr>
          <a:xfrm>
            <a:off x="609600" y="914400"/>
            <a:ext cx="10972800" cy="5467350"/>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9" name="Rectangle 8">
            <a:extLst>
              <a:ext uri="{FF2B5EF4-FFF2-40B4-BE49-F238E27FC236}">
                <a16:creationId xmlns:a16="http://schemas.microsoft.com/office/drawing/2014/main" id="{2FA71760-A6FE-490B-B489-8D196103AA89}"/>
              </a:ext>
            </a:extLst>
          </p:cNvPr>
          <p:cNvSpPr/>
          <p:nvPr userDrawn="1"/>
        </p:nvSpPr>
        <p:spPr bwMode="ltGray">
          <a:xfrm>
            <a:off x="-3443" y="6766560"/>
            <a:ext cx="12192265" cy="91440"/>
          </a:xfrm>
          <a:prstGeom prst="rect">
            <a:avLst/>
          </a:prstGeom>
          <a:gradFill flip="none" rotWithShape="1">
            <a:gsLst>
              <a:gs pos="0">
                <a:srgbClr val="AADB1E"/>
              </a:gs>
              <a:gs pos="25000">
                <a:schemeClr val="accent4"/>
              </a:gs>
              <a:gs pos="100000">
                <a:srgbClr val="003D79"/>
              </a:gs>
              <a:gs pos="50000">
                <a:schemeClr val="accent1"/>
              </a:gs>
              <a:gs pos="75000">
                <a:schemeClr val="accent3"/>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C172C06D-1803-4C35-8D70-DF9CE41F4A81}"/>
              </a:ext>
            </a:extLst>
          </p:cNvPr>
          <p:cNvGrpSpPr/>
          <p:nvPr userDrawn="1"/>
        </p:nvGrpSpPr>
        <p:grpSpPr bwMode="black">
          <a:xfrm>
            <a:off x="617878" y="6446044"/>
            <a:ext cx="1099793" cy="173355"/>
            <a:chOff x="-84138" y="5622925"/>
            <a:chExt cx="4330701" cy="682626"/>
          </a:xfrm>
        </p:grpSpPr>
        <p:sp>
          <p:nvSpPr>
            <p:cNvPr id="11" name="Freeform 6">
              <a:extLst>
                <a:ext uri="{FF2B5EF4-FFF2-40B4-BE49-F238E27FC236}">
                  <a16:creationId xmlns:a16="http://schemas.microsoft.com/office/drawing/2014/main" id="{8306ADC8-842E-40E5-B464-274C206DC740}"/>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2" name="Freeform 7">
              <a:extLst>
                <a:ext uri="{FF2B5EF4-FFF2-40B4-BE49-F238E27FC236}">
                  <a16:creationId xmlns:a16="http://schemas.microsoft.com/office/drawing/2014/main" id="{F7629DED-7E51-4D04-A3DA-0948F7C0FC28}"/>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3" name="Freeform 8">
              <a:extLst>
                <a:ext uri="{FF2B5EF4-FFF2-40B4-BE49-F238E27FC236}">
                  <a16:creationId xmlns:a16="http://schemas.microsoft.com/office/drawing/2014/main" id="{8A899963-025E-474B-8372-FD0BE405DD57}"/>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4" name="Freeform 9">
              <a:extLst>
                <a:ext uri="{FF2B5EF4-FFF2-40B4-BE49-F238E27FC236}">
                  <a16:creationId xmlns:a16="http://schemas.microsoft.com/office/drawing/2014/main" id="{F8A5C80C-D11D-4411-BBF4-7C4829D0129D}"/>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5" name="Freeform 10">
              <a:extLst>
                <a:ext uri="{FF2B5EF4-FFF2-40B4-BE49-F238E27FC236}">
                  <a16:creationId xmlns:a16="http://schemas.microsoft.com/office/drawing/2014/main" id="{D59175B6-1C26-46D5-8425-7C21ADF9AFE2}"/>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6" name="Freeform 11">
              <a:extLst>
                <a:ext uri="{FF2B5EF4-FFF2-40B4-BE49-F238E27FC236}">
                  <a16:creationId xmlns:a16="http://schemas.microsoft.com/office/drawing/2014/main" id="{17C1EC96-57C2-4D48-A569-67D9D2B9F287}"/>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9" name="Freeform 12">
              <a:extLst>
                <a:ext uri="{FF2B5EF4-FFF2-40B4-BE49-F238E27FC236}">
                  <a16:creationId xmlns:a16="http://schemas.microsoft.com/office/drawing/2014/main" id="{26644959-1D9B-4B11-815B-938665DB0544}"/>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grpSp>
      <p:sp>
        <p:nvSpPr>
          <p:cNvPr id="23" name="TextBox 22">
            <a:extLst>
              <a:ext uri="{FF2B5EF4-FFF2-40B4-BE49-F238E27FC236}">
                <a16:creationId xmlns:a16="http://schemas.microsoft.com/office/drawing/2014/main" id="{922B5E2F-27D2-4ADB-A717-421A85D9158A}"/>
              </a:ext>
            </a:extLst>
          </p:cNvPr>
          <p:cNvSpPr txBox="1"/>
          <p:nvPr userDrawn="1"/>
        </p:nvSpPr>
        <p:spPr>
          <a:xfrm>
            <a:off x="2117556" y="6510278"/>
            <a:ext cx="1965493"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dirty="0">
                <a:solidFill>
                  <a:schemeClr val="tx1"/>
                </a:solidFill>
                <a:latin typeface="+mj-lt"/>
              </a:rPr>
              <a:t>© </a:t>
            </a:r>
            <a:r>
              <a:rPr lang="is-IS" sz="800" dirty="0">
                <a:solidFill>
                  <a:schemeClr val="tx1"/>
                </a:solidFill>
                <a:latin typeface="+mj-lt"/>
              </a:rPr>
              <a:t>2020</a:t>
            </a:r>
            <a:r>
              <a:rPr lang="en-US" sz="800" dirty="0">
                <a:solidFill>
                  <a:schemeClr val="tx1"/>
                </a:solidFill>
                <a:latin typeface="+mj-lt"/>
              </a:rPr>
              <a:t> VMware, Inc.</a:t>
            </a:r>
          </a:p>
          <a:p>
            <a:pPr>
              <a:lnSpc>
                <a:spcPct val="90000"/>
              </a:lnSpc>
            </a:pPr>
            <a:endParaRPr lang="en-US" sz="800" dirty="0">
              <a:solidFill>
                <a:schemeClr val="tx1"/>
              </a:solidFill>
              <a:latin typeface="+mj-lt"/>
            </a:endParaRPr>
          </a:p>
        </p:txBody>
      </p:sp>
      <p:sp>
        <p:nvSpPr>
          <p:cNvPr id="17" name="Footer Placeholder 4">
            <a:extLst>
              <a:ext uri="{FF2B5EF4-FFF2-40B4-BE49-F238E27FC236}">
                <a16:creationId xmlns:a16="http://schemas.microsoft.com/office/drawing/2014/main" id="{BD7F4BC5-315C-4E61-8376-A7B09E8D9DAB}"/>
              </a:ext>
            </a:extLst>
          </p:cNvPr>
          <p:cNvSpPr>
            <a:spLocks noGrp="1"/>
          </p:cNvSpPr>
          <p:nvPr>
            <p:ph type="ftr" sz="quarter" idx="3"/>
          </p:nvPr>
        </p:nvSpPr>
        <p:spPr>
          <a:xfrm>
            <a:off x="3327662" y="6464899"/>
            <a:ext cx="8254738" cy="301661"/>
          </a:xfrm>
          <a:prstGeom prst="rect">
            <a:avLst/>
          </a:prstGeom>
        </p:spPr>
        <p:txBody>
          <a:bodyPr/>
          <a:lstStyle>
            <a:lvl1pPr algn="r">
              <a:defRPr sz="800"/>
            </a:lvl1pPr>
          </a:lstStyle>
          <a:p>
            <a:pPr>
              <a:lnSpc>
                <a:spcPct val="90000"/>
              </a:lnSpc>
            </a:pPr>
            <a:r>
              <a:rPr lang="en-US" dirty="0"/>
              <a:t>{</a:t>
            </a:r>
            <a:r>
              <a:rPr lang="en-US" dirty="0" err="1"/>
              <a:t>CoverPage</a:t>
            </a:r>
            <a:r>
              <a:rPr lang="en-US" dirty="0"/>
              <a:t>-Title}</a:t>
            </a:r>
            <a:r>
              <a:rPr lang="en-US" altLang="en-US" dirty="0"/>
              <a:t>      </a:t>
            </a:r>
            <a:r>
              <a:rPr lang="en-US" altLang="en-US" b="1" dirty="0"/>
              <a:t>|</a:t>
            </a:r>
            <a:r>
              <a:rPr lang="en-US" altLang="en-US" dirty="0"/>
              <a:t>     </a:t>
            </a:r>
            <a:r>
              <a:rPr lang="en-US" dirty="0"/>
              <a:t>{Module-#} - {Slide-#Module}</a:t>
            </a:r>
          </a:p>
        </p:txBody>
      </p:sp>
    </p:spTree>
    <p:custDataLst>
      <p:tags r:id="rId25"/>
    </p:custDataLst>
    <p:extLst>
      <p:ext uri="{BB962C8B-B14F-4D97-AF65-F5344CB8AC3E}">
        <p14:creationId xmlns:p14="http://schemas.microsoft.com/office/powerpoint/2010/main" val="2841782731"/>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706" r:id="rId3"/>
    <p:sldLayoutId id="2147483714" r:id="rId4"/>
    <p:sldLayoutId id="2147483705" r:id="rId5"/>
    <p:sldLayoutId id="2147483690" r:id="rId6"/>
    <p:sldLayoutId id="2147483707" r:id="rId7"/>
    <p:sldLayoutId id="2147483702" r:id="rId8"/>
    <p:sldLayoutId id="2147483717" r:id="rId9"/>
    <p:sldLayoutId id="2147483718" r:id="rId10"/>
    <p:sldLayoutId id="2147483703" r:id="rId11"/>
    <p:sldLayoutId id="2147483704" r:id="rId12"/>
    <p:sldLayoutId id="2147483701" r:id="rId13"/>
    <p:sldLayoutId id="2147483700" r:id="rId14"/>
    <p:sldLayoutId id="2147483715" r:id="rId15"/>
    <p:sldLayoutId id="2147483708" r:id="rId16"/>
    <p:sldLayoutId id="2147483709" r:id="rId17"/>
    <p:sldLayoutId id="2147483710" r:id="rId18"/>
    <p:sldLayoutId id="2147483711" r:id="rId19"/>
    <p:sldLayoutId id="2147483712" r:id="rId20"/>
    <p:sldLayoutId id="2147483716" r:id="rId21"/>
    <p:sldLayoutId id="2147483713" r:id="rId22"/>
    <p:sldLayoutId id="2147483695" r:id="rId23"/>
  </p:sldLayoutIdLst>
  <p:hf hdr="0" ftr="0" dt="0"/>
  <p:txStyles>
    <p:titleStyle>
      <a:lvl1pPr algn="l" defTabSz="914400" rtl="0" eaLnBrk="1" latinLnBrk="0" hangingPunct="1">
        <a:lnSpc>
          <a:spcPct val="90000"/>
        </a:lnSpc>
        <a:spcBef>
          <a:spcPct val="0"/>
        </a:spcBef>
        <a:buNone/>
        <a:defRPr sz="2400" b="0" kern="1200">
          <a:solidFill>
            <a:srgbClr val="003D79"/>
          </a:solidFill>
          <a:latin typeface="+mj-lt"/>
          <a:ea typeface="+mj-ea"/>
          <a:cs typeface="+mj-cs"/>
        </a:defRPr>
      </a:lvl1pPr>
    </p:titleStyle>
    <p:bodyStyle>
      <a:lvl1pPr marL="292100" indent="-292100" algn="l" defTabSz="914400" rtl="0" eaLnBrk="1" latinLnBrk="0" hangingPunct="1">
        <a:lnSpc>
          <a:spcPct val="100000"/>
        </a:lnSpc>
        <a:spcBef>
          <a:spcPts val="600"/>
        </a:spcBef>
        <a:buClrTx/>
        <a:buSzPct val="90000"/>
        <a:buFontTx/>
        <a:buNone/>
        <a:defRPr sz="2000" kern="1200" baseline="0">
          <a:solidFill>
            <a:schemeClr val="tx2"/>
          </a:solidFill>
          <a:latin typeface="+mn-lt"/>
          <a:ea typeface="+mn-ea"/>
          <a:cs typeface="+mn-cs"/>
        </a:defRPr>
      </a:lvl1pPr>
      <a:lvl2pPr marL="569913" indent="-277813" algn="l" defTabSz="914400" rtl="0" eaLnBrk="1" latinLnBrk="0" hangingPunct="1">
        <a:lnSpc>
          <a:spcPct val="100000"/>
        </a:lnSpc>
        <a:spcBef>
          <a:spcPts val="800"/>
        </a:spcBef>
        <a:buClrTx/>
        <a:buSzPct val="100000"/>
        <a:buFont typeface="Arial" panose="020B0604020202020204" pitchFamily="34" charset="0"/>
        <a:buChar char="•"/>
        <a:defRPr sz="2000" kern="1200" baseline="0">
          <a:solidFill>
            <a:schemeClr val="tx2"/>
          </a:solidFill>
          <a:latin typeface="+mn-lt"/>
          <a:ea typeface="+mn-ea"/>
          <a:cs typeface="+mn-cs"/>
        </a:defRPr>
      </a:lvl2pPr>
      <a:lvl3pPr marL="862013" indent="-292100" algn="l" defTabSz="914400" rtl="0" eaLnBrk="1" latinLnBrk="0" hangingPunct="1">
        <a:lnSpc>
          <a:spcPct val="100000"/>
        </a:lnSpc>
        <a:spcBef>
          <a:spcPts val="800"/>
        </a:spcBef>
        <a:buClr>
          <a:schemeClr val="tx2"/>
        </a:buClr>
        <a:buSzPct val="100000"/>
        <a:buFont typeface="Arial" panose="020B0604020202020204" pitchFamily="34" charset="0"/>
        <a:buChar char="–"/>
        <a:defRPr sz="2000" kern="1200" baseline="0">
          <a:solidFill>
            <a:schemeClr val="tx2"/>
          </a:solidFill>
          <a:latin typeface="+mn-lt"/>
          <a:ea typeface="+mn-ea"/>
          <a:cs typeface="+mn-cs"/>
        </a:defRPr>
      </a:lvl3pPr>
      <a:lvl4pPr marL="1139825" indent="-277813" algn="l" defTabSz="914400" rtl="0" eaLnBrk="1" latinLnBrk="0" hangingPunct="1">
        <a:lnSpc>
          <a:spcPct val="100000"/>
        </a:lnSpc>
        <a:spcBef>
          <a:spcPts val="800"/>
        </a:spcBef>
        <a:buClr>
          <a:schemeClr val="tx2"/>
        </a:buClr>
        <a:buSzPct val="100000"/>
        <a:buFont typeface="Arial" panose="020B0604020202020204" pitchFamily="34" charset="0"/>
        <a:buChar char="•"/>
        <a:defRPr sz="2000" kern="1200">
          <a:solidFill>
            <a:schemeClr val="tx2"/>
          </a:solidFill>
          <a:latin typeface="+mn-lt"/>
          <a:ea typeface="+mn-ea"/>
          <a:cs typeface="+mn-cs"/>
        </a:defRPr>
      </a:lvl4pPr>
      <a:lvl5pPr marL="1431925" indent="-292100" algn="l" defTabSz="857250" rtl="0" eaLnBrk="1" latinLnBrk="0" hangingPunct="1">
        <a:lnSpc>
          <a:spcPct val="100000"/>
        </a:lnSpc>
        <a:spcBef>
          <a:spcPts val="800"/>
        </a:spcBef>
        <a:buClr>
          <a:schemeClr val="tx2"/>
        </a:buClr>
        <a:buSzPct val="100000"/>
        <a:buFont typeface="Arial" panose="020B0604020202020204" pitchFamily="34" charset="0"/>
        <a:buChar char="–"/>
        <a:defRPr sz="2000" kern="1200">
          <a:solidFill>
            <a:schemeClr val="tx2"/>
          </a:solidFill>
          <a:latin typeface="+mn-lt"/>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1709738" indent="-277813" algn="l" defTabSz="914400" rtl="0" eaLnBrk="1" latinLnBrk="0" hangingPunct="1">
        <a:lnSpc>
          <a:spcPct val="100000"/>
        </a:lnSpc>
        <a:spcBef>
          <a:spcPts val="800"/>
        </a:spcBef>
        <a:buClrTx/>
        <a:buSzPct val="100000"/>
        <a:buFont typeface="Arial" panose="020B0604020202020204" pitchFamily="34" charset="0"/>
        <a:buChar char="•"/>
        <a:defRPr sz="20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20" userDrawn="1">
          <p15:clr>
            <a:srgbClr val="F26B43"/>
          </p15:clr>
        </p15:guide>
        <p15:guide id="2" orient="horz" pos="576" userDrawn="1">
          <p15:clr>
            <a:srgbClr val="F26B43"/>
          </p15:clr>
        </p15:guide>
        <p15:guide id="3" pos="3840" userDrawn="1">
          <p15:clr>
            <a:srgbClr val="F26B43"/>
          </p15:clr>
        </p15:guide>
        <p15:guide id="4" pos="384" userDrawn="1">
          <p15:clr>
            <a:srgbClr val="F26B43"/>
          </p15:clr>
        </p15:guide>
        <p15:guide id="5" pos="7296"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36.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3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4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tags" Target="../tags/tag48.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1.xml"/><Relationship Id="rId1" Type="http://schemas.openxmlformats.org/officeDocument/2006/relationships/tags" Target="../tags/tag49.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1.xml"/><Relationship Id="rId1" Type="http://schemas.openxmlformats.org/officeDocument/2006/relationships/tags" Target="../tags/tag56.xml"/><Relationship Id="rId5" Type="http://schemas.openxmlformats.org/officeDocument/2006/relationships/image" Target="../media/image17.png"/><Relationship Id="rId4" Type="http://schemas.openxmlformats.org/officeDocument/2006/relationships/hyperlink" Target="http://ports.vmware.com"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1.xml"/><Relationship Id="rId1" Type="http://schemas.openxmlformats.org/officeDocument/2006/relationships/tags" Target="../tags/tag57.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1.xml"/><Relationship Id="rId1" Type="http://schemas.openxmlformats.org/officeDocument/2006/relationships/tags" Target="../tags/tag58.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1.xml"/><Relationship Id="rId1" Type="http://schemas.openxmlformats.org/officeDocument/2006/relationships/tags" Target="../tags/tag59.xml"/><Relationship Id="rId4" Type="http://schemas.openxmlformats.org/officeDocument/2006/relationships/hyperlink" Target="https://code.vmware.com/web/tool/7.0/esxcli"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6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65.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tags" Target="../tags/tag66.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1.xml"/><Relationship Id="rId1" Type="http://schemas.openxmlformats.org/officeDocument/2006/relationships/tags" Target="../tags/tag67.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1.xml"/><Relationship Id="rId1" Type="http://schemas.openxmlformats.org/officeDocument/2006/relationships/tags" Target="../tags/tag68.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69.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7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71.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7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7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7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TitleSlid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4880914" y="2215803"/>
            <a:ext cx="6402467" cy="1234440"/>
          </a:xfrm>
        </p:spPr>
        <p:txBody>
          <a:bodyPr wrap="square" anchor="b" anchorCtr="0"/>
          <a:lstStyle>
            <a:lvl1pPr algn="r">
              <a:defRPr sz="3200" b="0" cap="none" baseline="0"/>
            </a:lvl1pPr>
          </a:lstStyle>
          <a:p>
            <a:r>
              <a:t>Module 2: Introduction to vSphere and the Software-Defined Data Center</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our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Using Virtual Machines</a:t>
            </a:r>
          </a:p>
        </p:txBody>
      </p:sp>
      <p:sp>
        <p:nvSpPr>
          <p:cNvPr id="3" name="Content Placeholder 2"/>
          <p:cNvSpPr>
            <a:spLocks noGrp="1"/>
          </p:cNvSpPr>
          <p:nvPr>
            <p:ph sz="half" idx="1"/>
          </p:nvPr>
        </p:nvSpPr>
        <p:spPr>
          <a:xfrm>
            <a:off x="609600" y="914400"/>
            <a:ext cx="54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dirty="0">
                <a:solidFill>
                  <a:schemeClr val="tx2"/>
                </a:solidFill>
                <a:cs typeface="Calibri" pitchFamily="34" charset="0"/>
              </a:rPr>
              <a:t>Physical machines:</a:t>
            </a:r>
          </a:p>
          <a:p>
            <a:pPr>
              <a:buFont typeface="Arial" pitchFamily="34" charset="0"/>
              <a:buChar char="•"/>
            </a:pPr>
            <a:r>
              <a:t>Difficult to move or copy</a:t>
            </a:r>
          </a:p>
          <a:p>
            <a:pPr>
              <a:buFont typeface="Arial" pitchFamily="34" charset="0"/>
              <a:buChar char="•"/>
            </a:pPr>
            <a:r>
              <a:t>Bound to a specific set of hardware components</a:t>
            </a:r>
          </a:p>
          <a:p>
            <a:pPr>
              <a:buFont typeface="Arial" pitchFamily="34" charset="0"/>
              <a:buChar char="•"/>
            </a:pPr>
            <a:r>
              <a:t>Often have a short life cycle</a:t>
            </a:r>
          </a:p>
          <a:p>
            <a:pPr>
              <a:buFont typeface="Arial" pitchFamily="34" charset="0"/>
              <a:buChar char="•"/>
            </a:pPr>
            <a:r>
              <a:t>Require personal contact to upgrade hardware</a:t>
            </a:r>
          </a:p>
        </p:txBody>
      </p:sp>
      <p:sp>
        <p:nvSpPr>
          <p:cNvPr id="4" name="Content Placeholder 3"/>
          <p:cNvSpPr>
            <a:spLocks noGrp="1"/>
          </p:cNvSpPr>
          <p:nvPr>
            <p:ph sz="half" idx="2"/>
          </p:nvPr>
        </p:nvSpPr>
        <p:spPr>
          <a:xfrm>
            <a:off x="6139315" y="914400"/>
            <a:ext cx="54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dirty="0">
                <a:solidFill>
                  <a:schemeClr val="tx2"/>
                </a:solidFill>
                <a:cs typeface="Calibri" pitchFamily="34" charset="0"/>
              </a:rPr>
              <a:t>Virtual machines:</a:t>
            </a:r>
          </a:p>
          <a:p>
            <a:pPr>
              <a:buFont typeface="Arial" pitchFamily="34" charset="0"/>
              <a:buChar char="•"/>
            </a:pPr>
            <a:r>
              <a:t>Easy to move or copy</a:t>
            </a:r>
          </a:p>
          <a:p>
            <a:pPr>
              <a:buFont typeface="Arial" pitchFamily="34" charset="0"/>
              <a:buChar char="•"/>
            </a:pPr>
            <a:r>
              <a:t>Independent of physical hardware because VMs are encapsulated into files</a:t>
            </a:r>
          </a:p>
          <a:p>
            <a:pPr>
              <a:buFont typeface="Arial" pitchFamily="34" charset="0"/>
              <a:buChar char="•"/>
            </a:pPr>
            <a:r>
              <a:t>Isolated from other VMs running on same physical hardware</a:t>
            </a:r>
          </a:p>
          <a:p>
            <a:pPr>
              <a:buFont typeface="Arial" pitchFamily="34" charset="0"/>
              <a:buChar char="•"/>
            </a:pPr>
            <a:r>
              <a:t>Insulated from physical hardware changes</a:t>
            </a:r>
          </a:p>
        </p:txBody>
      </p:sp>
      <p:pic>
        <p:nvPicPr>
          <p:cNvPr id="5" name="Content Placeholder 2|156|229"/>
          <p:cNvPicPr>
            <a:picLocks noGrp="1" noChangeAspect="1"/>
          </p:cNvPicPr>
          <p:nvPr>
            <p:ph sz="half" idx="10"/>
          </p:nvPr>
        </p:nvPicPr>
        <p:blipFill>
          <a:blip r:embed="rId4"/>
          <a:stretch>
            <a:fillRect/>
          </a:stretch>
        </p:blipFill>
        <p:spPr>
          <a:xfrm>
            <a:off x="2359276" y="3545304"/>
            <a:ext cx="1936648" cy="2836445"/>
          </a:xfrm>
          <a:prstGeom prst="rect">
            <a:avLst/>
          </a:prstGeom>
        </p:spPr>
      </p:pic>
      <p:pic>
        <p:nvPicPr>
          <p:cNvPr id="6" name="Content Placeholder 3|156|153"/>
          <p:cNvPicPr>
            <a:picLocks noGrp="1" noChangeAspect="1"/>
          </p:cNvPicPr>
          <p:nvPr>
            <p:ph sz="half" idx="11"/>
          </p:nvPr>
        </p:nvPicPr>
        <p:blipFill>
          <a:blip r:embed="rId5"/>
          <a:stretch>
            <a:fillRect/>
          </a:stretch>
        </p:blipFill>
        <p:spPr>
          <a:xfrm>
            <a:off x="7412417" y="3545304"/>
            <a:ext cx="2889795" cy="2836445"/>
          </a:xfrm>
          <a:prstGeom prst="rect">
            <a:avLst/>
          </a:prstGeom>
        </p:spPr>
      </p:pic>
      <p:sp>
        <p:nvSpPr>
          <p:cNvPr id="7" name="Footer Placeholder 6">
            <a:extLst>
              <a:ext uri="{FF2B5EF4-FFF2-40B4-BE49-F238E27FC236}">
                <a16:creationId xmlns:a16="http://schemas.microsoft.com/office/drawing/2014/main" id="{FEF8E274-A9A5-414C-9A38-2C70B85B4A76}"/>
              </a:ext>
            </a:extLst>
          </p:cNvPr>
          <p:cNvSpPr>
            <a:spLocks noGrp="1"/>
          </p:cNvSpPr>
          <p:nvPr>
            <p:ph type="ftr" sz="quarter" idx="12"/>
          </p:nvPr>
        </p:nvSpPr>
        <p:spPr/>
        <p:txBody>
          <a:bodyPr/>
          <a:lstStyle/>
          <a:p>
            <a:pPr>
              <a:lnSpc>
                <a:spcPct val="90000"/>
              </a:lnSpc>
            </a:pPr>
            <a:r>
              <a:rPr lang="en-US"/>
              <a:t>VMware vSphere: Install, Configure, Manage [V7]      |     2 - 10</a:t>
            </a:r>
            <a:endParaRPr 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Virtualization</a:t>
            </a:r>
          </a:p>
        </p:txBody>
      </p:sp>
      <p:pic>
        <p:nvPicPr>
          <p:cNvPr id="3" name="Content Placeholder 2|1000|620"/>
          <p:cNvPicPr>
            <a:picLocks noGrp="1" noChangeAspect="1"/>
          </p:cNvPicPr>
          <p:nvPr>
            <p:ph sz="half" idx="1"/>
          </p:nvPr>
        </p:nvPicPr>
        <p:blipFill>
          <a:blip r:embed="rId4"/>
          <a:stretch>
            <a:fillRect/>
          </a:stretch>
        </p:blipFill>
        <p:spPr>
          <a:xfrm>
            <a:off x="4277821" y="914400"/>
            <a:ext cx="7308000" cy="4522162"/>
          </a:xfrm>
          <a:prstGeom prst="rect">
            <a:avLst/>
          </a:prstGeom>
        </p:spPr>
      </p:pic>
      <p:sp>
        <p:nvSpPr>
          <p:cNvPr id="4" name="Content Placeholder 3"/>
          <p:cNvSpPr>
            <a:spLocks noGrp="1"/>
          </p:cNvSpPr>
          <p:nvPr>
            <p:ph sz="half" idx="2"/>
          </p:nvPr>
        </p:nvSpPr>
        <p:spPr>
          <a:xfrm>
            <a:off x="609600" y="914400"/>
            <a:ext cx="3636000" cy="54673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Virtualization is the process of creating a software-based representation of something physical, such as a server, desktop, network, or storage device.</a:t>
            </a:r>
          </a:p>
          <a:p>
            <a:pPr marL="0" indent="0">
              <a:buNone/>
            </a:pPr>
            <a:r>
              <a:t>Virtualization is the single most effective way to reduce IT expenses while boosting efficiency and agility for all business sizes.</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VMware vSphere: Install, Configure, Manage [V7]      |     2 - 11</a:t>
            </a:r>
            <a:endParaRPr 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pic>
        <p:nvPicPr>
          <p:cNvPr id="9" name="Content Placeholder 2|300|146"/>
          <p:cNvPicPr>
            <a:picLocks noGrp="1" noChangeAspect="1"/>
          </p:cNvPicPr>
          <p:nvPr>
            <p:ph sz="half" idx="12"/>
          </p:nvPr>
        </p:nvPicPr>
        <p:blipFill>
          <a:blip r:embed="rId4"/>
          <a:stretch>
            <a:fillRect/>
          </a:stretch>
        </p:blipFill>
        <p:spPr>
          <a:xfrm>
            <a:off x="1328063" y="1583697"/>
            <a:ext cx="9535873" cy="4628191"/>
          </a:xfrm>
          <a:prstGeom prst="rect">
            <a:avLst/>
          </a:prstGeom>
        </p:spPr>
      </p:pic>
      <p:sp>
        <p:nvSpPr>
          <p:cNvPr id="2" name="Title 1"/>
          <p:cNvSpPr>
            <a:spLocks noGrp="1"/>
          </p:cNvSpPr>
          <p:nvPr>
            <p:ph type="title"/>
          </p:nvPr>
        </p:nvSpPr>
        <p:spPr>
          <a:xfrm>
            <a:off x="609600" y="330200"/>
            <a:ext cx="10972800" cy="355600"/>
          </a:xfrm>
        </p:spPr>
        <p:txBody>
          <a:bodyPr/>
          <a:lstStyle/>
          <a:p>
            <a:r>
              <a:t>About the Software-Defined Data Center</a:t>
            </a:r>
          </a:p>
        </p:txBody>
      </p:sp>
      <p:sp>
        <p:nvSpPr>
          <p:cNvPr id="3" name="Content Placeholder 2"/>
          <p:cNvSpPr>
            <a:spLocks noGrp="1"/>
          </p:cNvSpPr>
          <p:nvPr>
            <p:ph idx="1"/>
          </p:nvPr>
        </p:nvSpPr>
        <p:spPr>
          <a:xfrm>
            <a:off x="609600" y="914400"/>
            <a:ext cx="10972800" cy="587830"/>
          </a:xfrm>
        </p:spPr>
        <p:txBody>
          <a:bodyPr>
            <a:noAutofit/>
          </a:bodyPr>
          <a:lstStyle/>
          <a:p>
            <a:pPr marL="0" indent="0">
              <a:buNone/>
            </a:pPr>
            <a:r>
              <a:t>In a software-defined data center (SDDC), all infrastructure is virtualized, and the control of the data center is automated by software. vSphere is the foundation of the SDDC.</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2 - 12</a:t>
            </a:r>
            <a:endParaRPr 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pic>
        <p:nvPicPr>
          <p:cNvPr id="9" name="Content Placeholder 2|266|150"/>
          <p:cNvPicPr>
            <a:picLocks noGrp="1" noChangeAspect="1"/>
          </p:cNvPicPr>
          <p:nvPr>
            <p:ph sz="half" idx="12"/>
          </p:nvPr>
        </p:nvPicPr>
        <p:blipFill>
          <a:blip r:embed="rId4"/>
          <a:stretch>
            <a:fillRect/>
          </a:stretch>
        </p:blipFill>
        <p:spPr>
          <a:xfrm>
            <a:off x="1992337" y="1583697"/>
            <a:ext cx="8207325" cy="4628191"/>
          </a:xfrm>
          <a:prstGeom prst="rect">
            <a:avLst/>
          </a:prstGeom>
        </p:spPr>
      </p:pic>
      <p:sp>
        <p:nvSpPr>
          <p:cNvPr id="2" name="Title 1"/>
          <p:cNvSpPr>
            <a:spLocks noGrp="1"/>
          </p:cNvSpPr>
          <p:nvPr>
            <p:ph type="title"/>
          </p:nvPr>
        </p:nvSpPr>
        <p:spPr>
          <a:xfrm>
            <a:off x="609600" y="330200"/>
            <a:ext cx="10972800" cy="355600"/>
          </a:xfrm>
        </p:spPr>
        <p:txBody>
          <a:bodyPr/>
          <a:lstStyle/>
          <a:p>
            <a:r>
              <a:t>vSphere and Cloud Computing</a:t>
            </a:r>
          </a:p>
        </p:txBody>
      </p:sp>
      <p:sp>
        <p:nvSpPr>
          <p:cNvPr id="3" name="Content Placeholder 2"/>
          <p:cNvSpPr>
            <a:spLocks noGrp="1"/>
          </p:cNvSpPr>
          <p:nvPr>
            <p:ph idx="1"/>
          </p:nvPr>
        </p:nvSpPr>
        <p:spPr>
          <a:xfrm>
            <a:off x="609600" y="914400"/>
            <a:ext cx="10972800" cy="587830"/>
          </a:xfrm>
        </p:spPr>
        <p:txBody>
          <a:bodyPr>
            <a:noAutofit/>
          </a:bodyPr>
          <a:lstStyle/>
          <a:p>
            <a:pPr marL="0" indent="0">
              <a:buNone/>
            </a:pPr>
            <a:r>
              <a:t>Cloud computing exploits the efficient pooling of an on-demand, self-managed, and virtual infrastructure.</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2 - 13</a:t>
            </a:r>
            <a:endParaRPr 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About VMware Skyline</a:t>
            </a:r>
          </a:p>
        </p:txBody>
      </p:sp>
      <p:sp>
        <p:nvSpPr>
          <p:cNvPr id="3" name="Content Placeholder 2"/>
          <p:cNvSpPr>
            <a:spLocks noGrp="1"/>
          </p:cNvSpPr>
          <p:nvPr>
            <p:ph sz="half" idx="1"/>
          </p:nvPr>
        </p:nvSpPr>
        <p:spPr>
          <a:xfrm>
            <a:off x="609600" y="1694971"/>
            <a:ext cx="5400000" cy="4680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a:buFont typeface="Arial" pitchFamily="34" charset="0"/>
              <a:buChar char="•"/>
            </a:pPr>
            <a:r>
              <a:t>Issue avoidance:</a:t>
            </a:r>
          </a:p>
          <a:p>
            <a:pPr lvl="1">
              <a:buFont typeface="Calibri" pitchFamily="34" charset="0"/>
              <a:buChar char="—"/>
            </a:pPr>
            <a:r>
              <a:t>Proactively identifies potential issues based on environment-specific configuration, details, and usage.</a:t>
            </a:r>
          </a:p>
          <a:p>
            <a:pPr lvl="1">
              <a:buFont typeface="Calibri" pitchFamily="34" charset="0"/>
              <a:buChar char="—"/>
            </a:pPr>
            <a:r>
              <a:t>Resolves issues before they occur, improving environment reliability and stability.</a:t>
            </a:r>
          </a:p>
          <a:p>
            <a:pPr>
              <a:buFont typeface="Arial" pitchFamily="34" charset="0"/>
              <a:buChar char="•"/>
            </a:pPr>
            <a:r>
              <a:t>Shortens time to resolution:</a:t>
            </a:r>
          </a:p>
          <a:p>
            <a:pPr lvl="1">
              <a:buFont typeface="Calibri" pitchFamily="34" charset="0"/>
              <a:buChar char="—"/>
            </a:pPr>
            <a:r>
              <a:t>Environment-specific, data-driven analytics accelerate problem resolution.</a:t>
            </a:r>
          </a:p>
        </p:txBody>
      </p:sp>
      <p:sp>
        <p:nvSpPr>
          <p:cNvPr id="4" name="Content Placeholder 3"/>
          <p:cNvSpPr>
            <a:spLocks noGrp="1"/>
          </p:cNvSpPr>
          <p:nvPr>
            <p:ph sz="half" idx="2"/>
          </p:nvPr>
        </p:nvSpPr>
        <p:spPr>
          <a:xfrm>
            <a:off x="6168396" y="1694971"/>
            <a:ext cx="5400000" cy="4680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a:buFont typeface="Arial" pitchFamily="34" charset="0"/>
              <a:buChar char="•"/>
            </a:pPr>
            <a:r>
              <a:t>Personalized recommendations:</a:t>
            </a:r>
          </a:p>
          <a:p>
            <a:pPr lvl="1">
              <a:buFont typeface="Calibri" pitchFamily="34" charset="0"/>
              <a:buChar char="—"/>
            </a:pPr>
            <a:r>
              <a:t>Resolution is specific to your environment.</a:t>
            </a:r>
          </a:p>
          <a:p>
            <a:pPr>
              <a:buFont typeface="Arial" pitchFamily="34" charset="0"/>
              <a:buChar char="•"/>
            </a:pPr>
            <a:r>
              <a:t>No additional cost:</a:t>
            </a:r>
          </a:p>
          <a:p>
            <a:pPr lvl="1">
              <a:buFont typeface="Calibri" pitchFamily="34" charset="0"/>
              <a:buChar char="—"/>
            </a:pPr>
            <a:r>
              <a:t>You receive additional value with your current support subscription (Basic, Production, or Premier support).</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VMware vSphere: Install, Configure, Manage [V7]      |     2 - 14</a:t>
            </a:r>
            <a:endParaRPr lang="en-US" dirty="0"/>
          </a:p>
        </p:txBody>
      </p:sp>
      <p:sp>
        <p:nvSpPr>
          <p:cNvPr id="6" name="Content Placeholder 2"/>
          <p:cNvSpPr>
            <a:spLocks noGrp="1"/>
          </p:cNvSpPr>
          <p:nvPr>
            <p:ph idx="11"/>
          </p:nvPr>
        </p:nvSpPr>
        <p:spPr>
          <a:xfrm>
            <a:off x="609600" y="914400"/>
            <a:ext cx="10972800" cy="587830"/>
          </a:xfrm>
        </p:spPr>
        <p:txBody>
          <a:bodyPr>
            <a:noAutofit/>
          </a:bodyPr>
          <a:lstStyle/>
          <a:p>
            <a:pPr marL="0" indent="0">
              <a:buNone/>
            </a:pPr>
            <a:r>
              <a:t>VMware Skyline is a proactive support technology that provides predictive analysis and proactive recommendations to help you avoid problems. VMware Skyline provides the following benefits: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VMware Skyline Family</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VMware vSphere: Install, Configure, Manage [V7]      |     2 - 15</a:t>
            </a:r>
            <a:endParaRPr lang="en-US" dirty="0"/>
          </a:p>
        </p:txBody>
      </p:sp>
      <p:sp>
        <p:nvSpPr>
          <p:cNvPr id="6" name="Content Placeholder 2"/>
          <p:cNvSpPr>
            <a:spLocks noGrp="1"/>
          </p:cNvSpPr>
          <p:nvPr>
            <p:ph idx="11"/>
          </p:nvPr>
        </p:nvSpPr>
        <p:spPr>
          <a:xfrm>
            <a:off x="609600" y="914400"/>
            <a:ext cx="10972800" cy="587830"/>
          </a:xfrm>
        </p:spPr>
        <p:txBody>
          <a:bodyPr>
            <a:noAutofit/>
          </a:bodyPr>
          <a:lstStyle/>
          <a:p>
            <a:pPr marL="0" indent="0">
              <a:buNone/>
            </a:pPr>
            <a:r>
              <a:t>The VMware Skyline family includes Skyline Health and Skyline Advisor.</a:t>
            </a:r>
          </a:p>
        </p:txBody>
      </p:sp>
      <p:graphicFrame>
        <p:nvGraphicFramePr>
          <p:cNvPr id="10090" name="Table 1"/>
          <p:cNvGraphicFramePr>
            <a:graphicFrameLocks noGrp="1"/>
          </p:cNvGraphicFramePr>
          <p:nvPr/>
        </p:nvGraphicFramePr>
        <p:xfrm>
          <a:off x="609600" y="1694971"/>
          <a:ext cx="5400000" cy="1960880"/>
        </p:xfrm>
        <a:graphic>
          <a:graphicData uri="http://schemas.openxmlformats.org/drawingml/2006/table">
            <a:tbl>
              <a:tblPr firstRow="1" bandRow="1">
                <a:tableStyleId>{6E25E649-3F16-4E02-A733-19D2CDBF48F0}</a:tableStyleId>
              </a:tblPr>
              <a:tblGrid>
                <a:gridCol w="5400000">
                  <a:extLst>
                    <a:ext uri="{9D8B030D-6E8A-4147-A177-3AD203B41FA5}">
                      <a16:colId xmlns:a16="http://schemas.microsoft.com/office/drawing/2014/main" val="20000"/>
                    </a:ext>
                  </a:extLst>
                </a:gridCol>
              </a:tblGrid>
              <a:tr h="370840">
                <a:tc>
                  <a:txBody>
                    <a:bodyPr/>
                    <a:lstStyle/>
                    <a:p>
                      <a:pPr marL="0" indent="0" algn="l">
                        <a:buNone/>
                      </a:pPr>
                      <a:r>
                        <a:t>Skyline Health</a:t>
                      </a:r>
                    </a:p>
                  </a:txBody>
                  <a:tcPr/>
                </a:tc>
                <a:extLst>
                  <a:ext uri="{0D108BD9-81ED-4DB2-BD59-A6C34878D82A}">
                    <a16:rowId xmlns:a16="http://schemas.microsoft.com/office/drawing/2014/main" val="10000"/>
                  </a:ext>
                </a:extLst>
              </a:tr>
              <a:tr h="370840">
                <a:tc>
                  <a:txBody>
                    <a:bodyPr/>
                    <a:lstStyle/>
                    <a:p>
                      <a:pPr marL="0" indent="0" algn="l">
                        <a:buNone/>
                      </a:pPr>
                      <a:r>
                        <a:t>All VMware Customers</a:t>
                      </a:r>
                    </a:p>
                  </a:txBody>
                  <a:tcPr/>
                </a:tc>
                <a:extLst>
                  <a:ext uri="{0D108BD9-81ED-4DB2-BD59-A6C34878D82A}">
                    <a16:rowId xmlns:a16="http://schemas.microsoft.com/office/drawing/2014/main" val="10001"/>
                  </a:ext>
                </a:extLst>
              </a:tr>
              <a:tr h="370840">
                <a:tc>
                  <a:txBody>
                    <a:bodyPr/>
                    <a:lstStyle/>
                    <a:p>
                      <a:pPr marL="0" lvl="0" indent="0">
                        <a:spcBef>
                          <a:spcPts val="0"/>
                        </a:spcBef>
                        <a:spcAft>
                          <a:spcPts val="0"/>
                        </a:spcAft>
                        <a:buNone/>
                      </a:pPr>
                      <a:r>
                        <a:rPr lang="en-US" sz="2000" dirty="0">
                          <a:solidFill>
                            <a:schemeClr val="tx2"/>
                          </a:solidFill>
                          <a:cs typeface="Calibri" pitchFamily="34" charset="0"/>
                        </a:rPr>
                        <a:t>Key capabilities:</a:t>
                      </a:r>
                    </a:p>
                    <a:p>
                      <a:pPr marL="292100" indent="-292100" algn="l">
                        <a:buFont typeface="Arial" pitchFamily="34" charset="0"/>
                        <a:buChar char="•"/>
                      </a:pPr>
                      <a:r>
                        <a:t>vSphere and vSAN findings</a:t>
                      </a:r>
                    </a:p>
                    <a:p>
                      <a:pPr marL="292100" indent="-292100" algn="l">
                        <a:buFont typeface="Arial" pitchFamily="34" charset="0"/>
                        <a:buChar char="•"/>
                      </a:pPr>
                      <a:r>
                        <a:t>Available in the vSphere Client</a:t>
                      </a:r>
                    </a:p>
                    <a:p>
                      <a:pPr marL="292100" indent="-292100" algn="l">
                        <a:buFont typeface="Arial" pitchFamily="34" charset="0"/>
                        <a:buChar char="•"/>
                      </a:pPr>
                      <a:r>
                        <a:t>Supports vSphere 6.7 U1 and later</a:t>
                      </a:r>
                    </a:p>
                  </a:txBody>
                  <a:tcPr/>
                </a:tc>
                <a:extLst>
                  <a:ext uri="{0D108BD9-81ED-4DB2-BD59-A6C34878D82A}">
                    <a16:rowId xmlns:a16="http://schemas.microsoft.com/office/drawing/2014/main" val="10002"/>
                  </a:ext>
                </a:extLst>
              </a:tr>
            </a:tbl>
          </a:graphicData>
        </a:graphic>
      </p:graphicFrame>
      <p:graphicFrame>
        <p:nvGraphicFramePr>
          <p:cNvPr id="10091" name="Table 1"/>
          <p:cNvGraphicFramePr>
            <a:graphicFrameLocks noGrp="1"/>
          </p:cNvGraphicFramePr>
          <p:nvPr/>
        </p:nvGraphicFramePr>
        <p:xfrm>
          <a:off x="6168396" y="1694971"/>
          <a:ext cx="5400000" cy="4648200"/>
        </p:xfrm>
        <a:graphic>
          <a:graphicData uri="http://schemas.openxmlformats.org/drawingml/2006/table">
            <a:tbl>
              <a:tblPr firstRow="1" bandRow="1">
                <a:tableStyleId>{6E25E649-3F16-4E02-A733-19D2CDBF48F0}</a:tableStyleId>
              </a:tblPr>
              <a:tblGrid>
                <a:gridCol w="5400000">
                  <a:extLst>
                    <a:ext uri="{9D8B030D-6E8A-4147-A177-3AD203B41FA5}">
                      <a16:colId xmlns:a16="http://schemas.microsoft.com/office/drawing/2014/main" val="20000"/>
                    </a:ext>
                  </a:extLst>
                </a:gridCol>
              </a:tblGrid>
              <a:tr h="370840">
                <a:tc>
                  <a:txBody>
                    <a:bodyPr/>
                    <a:lstStyle/>
                    <a:p>
                      <a:pPr marL="0" indent="0" algn="l">
                        <a:buNone/>
                      </a:pPr>
                      <a:r>
                        <a:t>Skyline Advisor</a:t>
                      </a:r>
                    </a:p>
                  </a:txBody>
                  <a:tcPr/>
                </a:tc>
                <a:extLst>
                  <a:ext uri="{0D108BD9-81ED-4DB2-BD59-A6C34878D82A}">
                    <a16:rowId xmlns:a16="http://schemas.microsoft.com/office/drawing/2014/main" val="10000"/>
                  </a:ext>
                </a:extLst>
              </a:tr>
              <a:tr h="370840">
                <a:tc>
                  <a:txBody>
                    <a:bodyPr/>
                    <a:lstStyle/>
                    <a:p>
                      <a:pPr marL="0" indent="0" algn="l">
                        <a:buNone/>
                      </a:pPr>
                      <a:r>
                        <a:t>Production and Premier Support Customers</a:t>
                      </a:r>
                    </a:p>
                  </a:txBody>
                  <a:tcPr/>
                </a:tc>
                <a:extLst>
                  <a:ext uri="{0D108BD9-81ED-4DB2-BD59-A6C34878D82A}">
                    <a16:rowId xmlns:a16="http://schemas.microsoft.com/office/drawing/2014/main" val="10001"/>
                  </a:ext>
                </a:extLst>
              </a:tr>
              <a:tr h="370840">
                <a:tc>
                  <a:txBody>
                    <a:bodyPr/>
                    <a:lstStyle/>
                    <a:p>
                      <a:pPr marL="0" lvl="0" indent="0">
                        <a:spcBef>
                          <a:spcPts val="0"/>
                        </a:spcBef>
                        <a:spcAft>
                          <a:spcPts val="0"/>
                        </a:spcAft>
                        <a:buNone/>
                      </a:pPr>
                      <a:r>
                        <a:rPr lang="en-US" sz="2000" dirty="0">
                          <a:solidFill>
                            <a:schemeClr val="tx2"/>
                          </a:solidFill>
                          <a:cs typeface="Calibri" pitchFamily="34" charset="0"/>
                        </a:rPr>
                        <a:t>Key capabilities:</a:t>
                      </a:r>
                    </a:p>
                    <a:p>
                      <a:pPr marL="292100" indent="-292100" algn="l">
                        <a:buFont typeface="Arial" pitchFamily="34" charset="0"/>
                        <a:buChar char="•"/>
                      </a:pPr>
                      <a:r>
                        <a:t>Supports vSphere, vSAN, NSX for vSphere, vRealize Operations Manager, and VMware Horizon</a:t>
                      </a:r>
                    </a:p>
                    <a:p>
                      <a:pPr marL="292100" indent="-292100" algn="l">
                        <a:buFont typeface="Arial" pitchFamily="34" charset="0"/>
                        <a:buChar char="•"/>
                      </a:pPr>
                      <a:r>
                        <a:t>Supports vSphere 5.5 and later</a:t>
                      </a:r>
                    </a:p>
                    <a:p>
                      <a:pPr marL="292100" indent="-292100" algn="l">
                        <a:buFont typeface="Arial" pitchFamily="34" charset="0"/>
                        <a:buChar char="•"/>
                      </a:pPr>
                      <a:r>
                        <a:t>Tags VMware Validated Design, VxRail, and VMware Cloud Foundation deployments</a:t>
                      </a:r>
                    </a:p>
                    <a:p>
                      <a:pPr marL="292100" indent="-292100" algn="l">
                        <a:buFont typeface="Arial" pitchFamily="34" charset="0"/>
                        <a:buChar char="•"/>
                      </a:pPr>
                      <a:r>
                        <a:t>Automates log transfers with Log Assist</a:t>
                      </a:r>
                    </a:p>
                    <a:p>
                      <a:pPr marL="292100" indent="-292100" algn="l">
                        <a:buFont typeface="Arial" pitchFamily="34" charset="0"/>
                        <a:buChar char="•"/>
                      </a:pPr>
                      <a:r>
                        <a:t>Uses cloud-based ID and access</a:t>
                      </a:r>
                    </a:p>
                  </a:txBody>
                  <a:tcPr/>
                </a:tc>
                <a:extLst>
                  <a:ext uri="{0D108BD9-81ED-4DB2-BD59-A6C34878D82A}">
                    <a16:rowId xmlns:a16="http://schemas.microsoft.com/office/drawing/2014/main" val="10002"/>
                  </a:ext>
                </a:extLst>
              </a:tr>
              <a:tr h="370840">
                <a:tc>
                  <a:txBody>
                    <a:bodyPr/>
                    <a:lstStyle/>
                    <a:p>
                      <a:pPr marL="0" indent="0" algn="l">
                        <a:buNone/>
                      </a:pPr>
                      <a:r>
                        <a:t>Premier Support Customers</a:t>
                      </a:r>
                    </a:p>
                  </a:txBody>
                  <a:tcPr/>
                </a:tc>
                <a:extLst>
                  <a:ext uri="{0D108BD9-81ED-4DB2-BD59-A6C34878D82A}">
                    <a16:rowId xmlns:a16="http://schemas.microsoft.com/office/drawing/2014/main" val="10003"/>
                  </a:ext>
                </a:extLst>
              </a:tr>
              <a:tr h="370840">
                <a:tc>
                  <a:txBody>
                    <a:bodyPr/>
                    <a:lstStyle/>
                    <a:p>
                      <a:pPr marL="0" lvl="0" indent="0">
                        <a:spcBef>
                          <a:spcPts val="0"/>
                        </a:spcBef>
                        <a:spcAft>
                          <a:spcPts val="0"/>
                        </a:spcAft>
                        <a:buNone/>
                      </a:pPr>
                      <a:r>
                        <a:rPr lang="en-US" sz="2000" dirty="0">
                          <a:solidFill>
                            <a:schemeClr val="tx2"/>
                          </a:solidFill>
                          <a:cs typeface="Calibri" pitchFamily="34" charset="0"/>
                        </a:rPr>
                        <a:t>Key capabilities:</a:t>
                      </a:r>
                    </a:p>
                    <a:p>
                      <a:pPr marL="292100" indent="-292100" algn="l">
                        <a:buFont typeface="Arial" pitchFamily="34" charset="0"/>
                        <a:buChar char="•"/>
                      </a:pPr>
                      <a:r>
                        <a:t>Advanced findings and reporting</a:t>
                      </a:r>
                    </a:p>
                    <a:p>
                      <a:pPr marL="292100" indent="-292100" algn="l">
                        <a:buFont typeface="Arial" pitchFamily="34" charset="0"/>
                        <a:buChar char="•"/>
                      </a:pPr>
                      <a:r>
                        <a:t>Tailored remediation plans</a:t>
                      </a:r>
                    </a:p>
                  </a:txBody>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Review of Learner Objectives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After completing this lesson, you should be able to meet the following objectives:</a:t>
            </a:r>
          </a:p>
          <a:p>
            <a:pPr>
              <a:buFont typeface="Arial" pitchFamily="34" charset="0"/>
              <a:buChar char="•"/>
            </a:pPr>
            <a:r>
              <a:t>Explain basic virtualization concepts</a:t>
            </a:r>
          </a:p>
          <a:p>
            <a:pPr>
              <a:buFont typeface="Arial" pitchFamily="34" charset="0"/>
              <a:buChar char="•"/>
            </a:pPr>
            <a:r>
              <a:t>Describe how vSphere fits into the software-defined data center and the cloud infrastructure</a:t>
            </a:r>
          </a:p>
          <a:p>
            <a:pPr>
              <a:buFont typeface="Arial" pitchFamily="34" charset="0"/>
              <a:buChar char="•"/>
            </a:pPr>
            <a:r>
              <a:t>Describe how to proactively manage your vSphere environment</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2 - 16</a:t>
            </a:r>
            <a:endParaRPr 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ct val="100000"/>
              </a:lnSpc>
              <a:defRPr sz="2800" b="0" cap="none" baseline="0"/>
            </a:lvl1pPr>
          </a:lstStyle>
          <a:p>
            <a:r>
              <a:t>Lesson 2: vSphere Virtualization of Resources</a:t>
            </a: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0098" name="NewShape"/>
          <p:cNvSpPr txBox="1"/>
          <p:nvPr/>
        </p:nvSpPr>
        <p:spPr>
          <a:xfrm>
            <a:off x="1571604" y="1285860"/>
            <a:ext cx="3643338" cy="369332"/>
          </a:xfrm>
          <a:prstGeom prst="rect">
            <a:avLst/>
          </a:prstGeom>
          <a:noFill/>
        </p:spPr>
        <p:txBody>
          <a:bodyPr wrap="square" rtlCol="0"/>
          <a:lstStyle/>
          <a:p>
            <a:pPr marL="0" indent="0">
              <a:buNone/>
            </a:pPr>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Learner Objectives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After completing this lesson, you should be able to meet the following objective:</a:t>
            </a:r>
          </a:p>
          <a:p>
            <a:pPr>
              <a:buFont typeface="Arial" pitchFamily="34" charset="0"/>
              <a:buChar char="•"/>
            </a:pPr>
            <a:r>
              <a:t>Explain how vSphere interacts with CPUs, memory, networks, and storage</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2 - 18</a:t>
            </a:r>
            <a:endParaRPr 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Virtual Machine: Guest and Consumer of ESXi Host</a:t>
            </a:r>
          </a:p>
        </p:txBody>
      </p:sp>
      <p:pic>
        <p:nvPicPr>
          <p:cNvPr id="3" name="Content Placeholder 2|449|467"/>
          <p:cNvPicPr>
            <a:picLocks noGrp="1" noChangeAspect="1"/>
          </p:cNvPicPr>
          <p:nvPr>
            <p:ph sz="half" idx="1"/>
          </p:nvPr>
        </p:nvPicPr>
        <p:blipFill>
          <a:blip r:embed="rId4"/>
          <a:stretch>
            <a:fillRect/>
          </a:stretch>
        </p:blipFill>
        <p:spPr>
          <a:xfrm>
            <a:off x="5302098" y="914400"/>
            <a:ext cx="5259445" cy="5467350"/>
          </a:xfrm>
          <a:prstGeom prst="rect">
            <a:avLst/>
          </a:prstGeom>
        </p:spPr>
      </p:pic>
      <p:sp>
        <p:nvSpPr>
          <p:cNvPr id="4" name="Content Placeholder 3"/>
          <p:cNvSpPr>
            <a:spLocks noGrp="1"/>
          </p:cNvSpPr>
          <p:nvPr>
            <p:ph sz="half" idx="2"/>
          </p:nvPr>
        </p:nvSpPr>
        <p:spPr>
          <a:xfrm>
            <a:off x="609600" y="914400"/>
            <a:ext cx="3636000" cy="54673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Any application in any supported OS can run in a VM (guest) and consume CPU, memory, disk, and network from host-based resources.</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VMware vSphere: Install, Configure, Manage [V7]      |     2 - 19</a:t>
            </a:r>
            <a:endParaRPr 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Importance</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indent="0">
              <a:buNone/>
            </a:pPr>
            <a:r>
              <a:t>As a vSphere administrator, you must be familiar with the components on which vSphere is based. You must also understand the following concepts:</a:t>
            </a:r>
          </a:p>
          <a:p>
            <a:pPr>
              <a:buFont typeface="Arial" pitchFamily="34" charset="0"/>
              <a:buChar char="•"/>
            </a:pPr>
            <a:r>
              <a:t>Virtualization, the role of the ESXi hypervisor in virtualization and virtual machines</a:t>
            </a:r>
          </a:p>
          <a:p>
            <a:pPr>
              <a:buFont typeface="Arial" pitchFamily="34" charset="0"/>
              <a:buChar char="•"/>
            </a:pPr>
            <a:r>
              <a:t>Fundamental vSphere components and the use of vSphere in the software-defined data center</a:t>
            </a:r>
          </a:p>
          <a:p>
            <a:pPr>
              <a:buFont typeface="Arial" pitchFamily="34" charset="0"/>
              <a:buChar char="•"/>
            </a:pPr>
            <a:r>
              <a:t>Use of vSphere clients to administer and manage vSphere environments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2 - 2</a:t>
            </a: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pic>
        <p:nvPicPr>
          <p:cNvPr id="9" name="Content Placeholder 2|300|117"/>
          <p:cNvPicPr>
            <a:picLocks noGrp="1" noChangeAspect="1"/>
          </p:cNvPicPr>
          <p:nvPr>
            <p:ph sz="half" idx="12"/>
          </p:nvPr>
        </p:nvPicPr>
        <p:blipFill>
          <a:blip r:embed="rId4"/>
          <a:stretch>
            <a:fillRect/>
          </a:stretch>
        </p:blipFill>
        <p:spPr>
          <a:xfrm>
            <a:off x="609600" y="1583697"/>
            <a:ext cx="10972800" cy="4281671"/>
          </a:xfrm>
          <a:prstGeom prst="rect">
            <a:avLst/>
          </a:prstGeom>
        </p:spPr>
      </p:pic>
      <p:sp>
        <p:nvSpPr>
          <p:cNvPr id="2" name="Title 1"/>
          <p:cNvSpPr>
            <a:spLocks noGrp="1"/>
          </p:cNvSpPr>
          <p:nvPr>
            <p:ph type="title"/>
          </p:nvPr>
        </p:nvSpPr>
        <p:spPr>
          <a:xfrm>
            <a:off x="609600" y="330200"/>
            <a:ext cx="10972800" cy="355600"/>
          </a:xfrm>
        </p:spPr>
        <p:txBody>
          <a:bodyPr/>
          <a:lstStyle/>
          <a:p>
            <a:r>
              <a:t>Physical and Virtual Architecture</a:t>
            </a:r>
          </a:p>
        </p:txBody>
      </p:sp>
      <p:sp>
        <p:nvSpPr>
          <p:cNvPr id="3" name="Content Placeholder 2"/>
          <p:cNvSpPr>
            <a:spLocks noGrp="1"/>
          </p:cNvSpPr>
          <p:nvPr>
            <p:ph idx="1"/>
          </p:nvPr>
        </p:nvSpPr>
        <p:spPr>
          <a:xfrm>
            <a:off x="609600" y="914400"/>
            <a:ext cx="10972800" cy="587830"/>
          </a:xfrm>
        </p:spPr>
        <p:txBody>
          <a:bodyPr>
            <a:noAutofit/>
          </a:bodyPr>
          <a:lstStyle/>
          <a:p>
            <a:pPr marL="0" indent="0">
              <a:buNone/>
            </a:pPr>
            <a:r>
              <a:t>Virtualization technology abstracts physical components into software components and provides solutions for many IT problems.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2 - 20</a:t>
            </a:r>
            <a:endParaRPr lang="en-US"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Physical Resource Sharing</a:t>
            </a:r>
          </a:p>
        </p:txBody>
      </p:sp>
      <p:pic>
        <p:nvPicPr>
          <p:cNvPr id="3" name="Content Placeholder 2|195|150"/>
          <p:cNvPicPr>
            <a:picLocks noGrp="1" noChangeAspect="1"/>
          </p:cNvPicPr>
          <p:nvPr>
            <p:ph sz="half" idx="1"/>
          </p:nvPr>
        </p:nvPicPr>
        <p:blipFill>
          <a:blip r:embed="rId4"/>
          <a:stretch>
            <a:fillRect/>
          </a:stretch>
        </p:blipFill>
        <p:spPr>
          <a:xfrm>
            <a:off x="4383610" y="914400"/>
            <a:ext cx="7096421" cy="5467350"/>
          </a:xfrm>
          <a:prstGeom prst="rect">
            <a:avLst/>
          </a:prstGeom>
        </p:spPr>
      </p:pic>
      <p:sp>
        <p:nvSpPr>
          <p:cNvPr id="4" name="Content Placeholder 3"/>
          <p:cNvSpPr>
            <a:spLocks noGrp="1"/>
          </p:cNvSpPr>
          <p:nvPr>
            <p:ph sz="half" idx="2"/>
          </p:nvPr>
        </p:nvSpPr>
        <p:spPr>
          <a:xfrm>
            <a:off x="609600" y="914400"/>
            <a:ext cx="3636000" cy="54673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Multiple VMs, running on a physical host, share the compute, memory, network, and storage resources of the host.</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VMware vSphere: Install, Configure, Manage [V7]      |     2 - 21</a:t>
            </a:r>
            <a:endParaRPr 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In a physical environment, the operating system assumes the ownership of all the physical CPUs in the system.</a:t>
            </a:r>
          </a:p>
          <a:p>
            <a:pPr marL="0" indent="0">
              <a:buNone/>
            </a:pPr>
            <a:r>
              <a:t>CPU virtualization emphasizes performance and runs directly on the available CPUs.</a:t>
            </a:r>
          </a:p>
        </p:txBody>
      </p:sp>
      <p:pic>
        <p:nvPicPr>
          <p:cNvPr id="5" name="Content Placeholder 2|300|125">
            <a:extLst>
              <a:ext uri="{FF2B5EF4-FFF2-40B4-BE49-F238E27FC236}">
                <a16:creationId xmlns:a16="http://schemas.microsoft.com/office/drawing/2014/main" id="{57CB9451-4BBE-4801-B22F-7FE4EA4125E3}"/>
              </a:ext>
            </a:extLst>
          </p:cNvPr>
          <p:cNvPicPr>
            <a:picLocks noGrp="1" noChangeAspect="1"/>
          </p:cNvPicPr>
          <p:nvPr>
            <p:ph sz="half" idx="10"/>
          </p:nvPr>
        </p:nvPicPr>
        <p:blipFill>
          <a:blip r:embed="rId4"/>
          <a:stretch>
            <a:fillRect/>
          </a:stretch>
        </p:blipFill>
        <p:spPr>
          <a:xfrm>
            <a:off x="1775121" y="2756290"/>
            <a:ext cx="8641758" cy="3600000"/>
          </a:xfrm>
          <a:prstGeom prst="rect">
            <a:avLst/>
          </a:prstGeom>
        </p:spPr>
      </p:pic>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t>CPU Virtualization</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VMware vSphere: Install, Configure, Manage [V7]      |     2 - 22</a:t>
            </a:r>
            <a:endParaRPr lang="en-US" dirty="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In a physical environment, the operating system assumes the ownership of all physical memory in the system.</a:t>
            </a:r>
          </a:p>
          <a:p>
            <a:pPr marL="0" indent="0">
              <a:buNone/>
            </a:pPr>
            <a:r>
              <a:t>Memory virtualization emphasizes performance and runs directly on the available RAM.</a:t>
            </a:r>
          </a:p>
        </p:txBody>
      </p:sp>
      <p:pic>
        <p:nvPicPr>
          <p:cNvPr id="5" name="Content Placeholder 2|300|119">
            <a:extLst>
              <a:ext uri="{FF2B5EF4-FFF2-40B4-BE49-F238E27FC236}">
                <a16:creationId xmlns:a16="http://schemas.microsoft.com/office/drawing/2014/main" id="{57CB9451-4BBE-4801-B22F-7FE4EA4125E3}"/>
              </a:ext>
            </a:extLst>
          </p:cNvPr>
          <p:cNvPicPr>
            <a:picLocks noGrp="1" noChangeAspect="1"/>
          </p:cNvPicPr>
          <p:nvPr>
            <p:ph sz="half" idx="10"/>
          </p:nvPr>
        </p:nvPicPr>
        <p:blipFill>
          <a:blip r:embed="rId4"/>
          <a:stretch>
            <a:fillRect/>
          </a:stretch>
        </p:blipFill>
        <p:spPr>
          <a:xfrm>
            <a:off x="1553254" y="2756290"/>
            <a:ext cx="9085493" cy="3600000"/>
          </a:xfrm>
          <a:prstGeom prst="rect">
            <a:avLst/>
          </a:prstGeom>
        </p:spPr>
      </p:pic>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t>Physical and Virtualized Host Memory Usage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VMware vSphere: Install, Configure, Manage [V7]      |     2 - 23</a:t>
            </a:r>
            <a:endParaRPr lang="en-US"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pic>
        <p:nvPicPr>
          <p:cNvPr id="9" name="Content Placeholder 2|300|139"/>
          <p:cNvPicPr>
            <a:picLocks noGrp="1" noChangeAspect="1"/>
          </p:cNvPicPr>
          <p:nvPr>
            <p:ph sz="half" idx="12"/>
          </p:nvPr>
        </p:nvPicPr>
        <p:blipFill>
          <a:blip r:embed="rId4"/>
          <a:stretch>
            <a:fillRect/>
          </a:stretch>
        </p:blipFill>
        <p:spPr>
          <a:xfrm>
            <a:off x="1083778" y="1583697"/>
            <a:ext cx="10024443" cy="4628191"/>
          </a:xfrm>
          <a:prstGeom prst="rect">
            <a:avLst/>
          </a:prstGeom>
        </p:spPr>
      </p:pic>
      <p:sp>
        <p:nvSpPr>
          <p:cNvPr id="2" name="Title 1"/>
          <p:cNvSpPr>
            <a:spLocks noGrp="1"/>
          </p:cNvSpPr>
          <p:nvPr>
            <p:ph type="title"/>
          </p:nvPr>
        </p:nvSpPr>
        <p:spPr>
          <a:xfrm>
            <a:off x="609600" y="330200"/>
            <a:ext cx="10972800" cy="355600"/>
          </a:xfrm>
        </p:spPr>
        <p:txBody>
          <a:bodyPr/>
          <a:lstStyle/>
          <a:p>
            <a:r>
              <a:t>Physical and Virtual Networking</a:t>
            </a:r>
          </a:p>
        </p:txBody>
      </p:sp>
      <p:sp>
        <p:nvSpPr>
          <p:cNvPr id="3" name="Content Placeholder 2"/>
          <p:cNvSpPr>
            <a:spLocks noGrp="1"/>
          </p:cNvSpPr>
          <p:nvPr>
            <p:ph idx="1"/>
          </p:nvPr>
        </p:nvSpPr>
        <p:spPr>
          <a:xfrm>
            <a:off x="609600" y="914400"/>
            <a:ext cx="10972800" cy="587830"/>
          </a:xfrm>
        </p:spPr>
        <p:txBody>
          <a:bodyPr>
            <a:noAutofit/>
          </a:bodyPr>
          <a:lstStyle/>
          <a:p>
            <a:pPr marL="0" indent="0">
              <a:buNone/>
            </a:pPr>
            <a:r>
              <a:t>Virtual Ethernet adapters and virtual switches are key virtual networking components.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2 - 24</a:t>
            </a:r>
            <a:endParaRPr 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pic>
        <p:nvPicPr>
          <p:cNvPr id="9" name="Content Placeholder 2|300|129"/>
          <p:cNvPicPr>
            <a:picLocks noGrp="1" noChangeAspect="1"/>
          </p:cNvPicPr>
          <p:nvPr>
            <p:ph sz="half" idx="12"/>
          </p:nvPr>
        </p:nvPicPr>
        <p:blipFill>
          <a:blip r:embed="rId4"/>
          <a:stretch>
            <a:fillRect/>
          </a:stretch>
        </p:blipFill>
        <p:spPr>
          <a:xfrm>
            <a:off x="732141" y="1583697"/>
            <a:ext cx="10727717" cy="4628191"/>
          </a:xfrm>
          <a:prstGeom prst="rect">
            <a:avLst/>
          </a:prstGeom>
        </p:spPr>
      </p:pic>
      <p:sp>
        <p:nvSpPr>
          <p:cNvPr id="2" name="Title 1"/>
          <p:cNvSpPr>
            <a:spLocks noGrp="1"/>
          </p:cNvSpPr>
          <p:nvPr>
            <p:ph type="title"/>
          </p:nvPr>
        </p:nvSpPr>
        <p:spPr>
          <a:xfrm>
            <a:off x="609600" y="330200"/>
            <a:ext cx="10972800" cy="355600"/>
          </a:xfrm>
        </p:spPr>
        <p:txBody>
          <a:bodyPr/>
          <a:lstStyle/>
          <a:p>
            <a:r>
              <a:t>Physical File Systems and Datastores</a:t>
            </a:r>
          </a:p>
        </p:txBody>
      </p:sp>
      <p:sp>
        <p:nvSpPr>
          <p:cNvPr id="3" name="Content Placeholder 2"/>
          <p:cNvSpPr>
            <a:spLocks noGrp="1"/>
          </p:cNvSpPr>
          <p:nvPr>
            <p:ph idx="1"/>
          </p:nvPr>
        </p:nvSpPr>
        <p:spPr>
          <a:xfrm>
            <a:off x="609600" y="914400"/>
            <a:ext cx="10972800" cy="587830"/>
          </a:xfrm>
        </p:spPr>
        <p:txBody>
          <a:bodyPr>
            <a:noAutofit/>
          </a:bodyPr>
          <a:lstStyle/>
          <a:p>
            <a:pPr marL="0" indent="0">
              <a:buNone/>
            </a:pPr>
            <a:r>
              <a:t>vSphere VMFS provides a distributed storage architecture, where multiple ESXi hosts can read or write to the shared storage concurrently.</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2 - 25</a:t>
            </a:r>
            <a:endParaRPr lang="en-US"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GPU Virtualization</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indent="0">
              <a:buNone/>
            </a:pPr>
            <a:r>
              <a:t>GPU graphics devices optimize complex graphics operations. These operations can run at high performance without overloading the CPU.</a:t>
            </a:r>
          </a:p>
          <a:p>
            <a:pPr marL="0" lvl="0" indent="0">
              <a:spcBef>
                <a:spcPts val="0"/>
              </a:spcBef>
              <a:spcAft>
                <a:spcPts val="0"/>
              </a:spcAft>
              <a:buNone/>
            </a:pPr>
            <a:r>
              <a:rPr lang="en-US" sz="2000" dirty="0">
                <a:solidFill>
                  <a:schemeClr val="tx2"/>
                </a:solidFill>
                <a:cs typeface="Calibri" pitchFamily="34" charset="0"/>
              </a:rPr>
              <a:t>Virtual GPUs can be added to VMs for the following use cases:</a:t>
            </a:r>
          </a:p>
          <a:p>
            <a:pPr>
              <a:buFont typeface="Arial" pitchFamily="34" charset="0"/>
              <a:buChar char="•"/>
            </a:pPr>
            <a:r>
              <a:t>Rich 2D and 3D graphics</a:t>
            </a:r>
          </a:p>
          <a:p>
            <a:pPr>
              <a:buFont typeface="Arial" pitchFamily="34" charset="0"/>
              <a:buChar char="•"/>
            </a:pPr>
            <a:r>
              <a:t>VMware Horizon virtual desktops</a:t>
            </a:r>
          </a:p>
          <a:p>
            <a:pPr>
              <a:buFont typeface="Arial" pitchFamily="34" charset="0"/>
              <a:buChar char="•"/>
            </a:pPr>
            <a:r>
              <a:t>Graphics-intensive applications, such as those used by architects and engineers</a:t>
            </a:r>
          </a:p>
          <a:p>
            <a:pPr>
              <a:buFont typeface="Arial" pitchFamily="34" charset="0"/>
              <a:buChar char="•"/>
            </a:pPr>
            <a:r>
              <a:t>Server applications for massively parallel tasks, such as scientific computation applications</a:t>
            </a:r>
          </a:p>
          <a:p>
            <a:pPr marL="0" indent="0">
              <a:buNone/>
            </a:pPr>
            <a:r>
              <a:t>You can configure VMs with up to four vGPU devices to cover use cases requiring multiple GPU accelerators.</a:t>
            </a:r>
          </a:p>
          <a:p>
            <a:pPr marL="0" indent="0">
              <a:buNone/>
            </a:pPr>
            <a:r>
              <a:t>VMware supports AMD and NVIDIA graphics cards.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2 - 26</a:t>
            </a:r>
            <a:endParaRPr lang="en-US"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Review of Learner Objectives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After completing this lesson, you should be able to meet the following objective:</a:t>
            </a:r>
          </a:p>
          <a:p>
            <a:pPr>
              <a:buFont typeface="Arial" pitchFamily="34" charset="0"/>
              <a:buChar char="•"/>
            </a:pPr>
            <a:r>
              <a:t>Explain how vSphere interacts with CPUs, memory, networks, and storage</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2 - 27</a:t>
            </a:r>
            <a:endParaRPr lang="en-US"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ct val="100000"/>
              </a:lnSpc>
              <a:defRPr sz="2800" b="0" cap="none" baseline="0"/>
            </a:lvl1pPr>
          </a:lstStyle>
          <a:p>
            <a:r>
              <a:t>Lesson 3: vSphere User Interfaces</a:t>
            </a: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0133" name="NewShape"/>
          <p:cNvSpPr txBox="1"/>
          <p:nvPr/>
        </p:nvSpPr>
        <p:spPr>
          <a:xfrm>
            <a:off x="1571604" y="1285860"/>
            <a:ext cx="3643338" cy="369332"/>
          </a:xfrm>
          <a:prstGeom prst="rect">
            <a:avLst/>
          </a:prstGeom>
          <a:noFill/>
        </p:spPr>
        <p:txBody>
          <a:bodyPr wrap="square" rtlCol="0"/>
          <a:lstStyle/>
          <a:p>
            <a:pPr marL="0" indent="0">
              <a:buNone/>
            </a:pPr>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Learner Objectives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After completing this lesson, you should be able to meet the following objective:</a:t>
            </a:r>
          </a:p>
          <a:p>
            <a:pPr>
              <a:buFont typeface="Arial" pitchFamily="34" charset="0"/>
              <a:buChar char="•"/>
            </a:pPr>
            <a:r>
              <a:t>Recognize the user interfaces for accessing the vCenter Server system and ESXi hosts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2 - 29</a:t>
            </a:r>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Module Lessons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a:buFont typeface="+mj-lt"/>
              <a:buAutoNum type="arabicPeriod"/>
            </a:pPr>
            <a:r>
              <a:t>Overview of vSphere and Virtual Machines</a:t>
            </a:r>
          </a:p>
          <a:p>
            <a:pPr>
              <a:buFont typeface="+mj-lt"/>
              <a:buAutoNum type="arabicPeriod" startAt="2"/>
            </a:pPr>
            <a:r>
              <a:t>vSphere Virtualization of Resources</a:t>
            </a:r>
          </a:p>
          <a:p>
            <a:pPr>
              <a:buFont typeface="+mj-lt"/>
              <a:buAutoNum type="arabicPeriod" startAt="3"/>
            </a:pPr>
            <a:r>
              <a:t>vSphere User Interfaces</a:t>
            </a:r>
          </a:p>
          <a:p>
            <a:pPr>
              <a:buFont typeface="+mj-lt"/>
              <a:buAutoNum type="arabicPeriod" startAt="4"/>
            </a:pPr>
            <a:r>
              <a:t>Overview of ESXi</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2 - 3</a:t>
            </a:r>
            <a:endParaRPr 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You can use the vSphere Client, PowerCLI, VMware Host Client, and ESXCLI to interact with the vSphere environment.</a:t>
            </a:r>
          </a:p>
          <a:p>
            <a:pPr marL="0" indent="0">
              <a:buNone/>
            </a:pPr>
            <a:r>
              <a:t>For information on ports and protocols, see </a:t>
            </a:r>
            <a:r>
              <a:rPr>
                <a:hlinkClick r:id="rId4"/>
              </a:rPr>
              <a:t>http://ports.vmware.com</a:t>
            </a:r>
            <a:r>
              <a:t>.</a:t>
            </a:r>
          </a:p>
        </p:txBody>
      </p:sp>
      <p:pic>
        <p:nvPicPr>
          <p:cNvPr id="5" name="Content Placeholder 2|266|150">
            <a:extLst>
              <a:ext uri="{FF2B5EF4-FFF2-40B4-BE49-F238E27FC236}">
                <a16:creationId xmlns:a16="http://schemas.microsoft.com/office/drawing/2014/main" id="{57CB9451-4BBE-4801-B22F-7FE4EA4125E3}"/>
              </a:ext>
            </a:extLst>
          </p:cNvPr>
          <p:cNvPicPr>
            <a:picLocks noGrp="1" noChangeAspect="1"/>
          </p:cNvPicPr>
          <p:nvPr>
            <p:ph sz="half" idx="10"/>
          </p:nvPr>
        </p:nvPicPr>
        <p:blipFill>
          <a:blip r:embed="rId5"/>
          <a:stretch>
            <a:fillRect/>
          </a:stretch>
        </p:blipFill>
        <p:spPr>
          <a:xfrm>
            <a:off x="2904000" y="2756290"/>
            <a:ext cx="6384000" cy="3600000"/>
          </a:xfrm>
          <a:prstGeom prst="rect">
            <a:avLst/>
          </a:prstGeom>
        </p:spPr>
      </p:pic>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t>vSphere User Interfaces</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VMware vSphere: Install, Configure, Manage [V7]      |     2 - 30</a:t>
            </a:r>
            <a:endParaRPr lang="en-US"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VMware Host Client is an HTML5-based user interface that you can use to manage individual ESXi hosts directly when vCenter Server is unavailable.</a:t>
            </a:r>
          </a:p>
          <a:p>
            <a:pPr marL="0" indent="0">
              <a:buNone/>
            </a:pPr>
            <a:r>
              <a:t>VMware Host Client is served from ESXi, and you access it from a supported browser at https://ESXi_FQDN_or_IP_Address/ui.</a:t>
            </a:r>
          </a:p>
        </p:txBody>
      </p:sp>
      <p:pic>
        <p:nvPicPr>
          <p:cNvPr id="5" name="Content Placeholder 2|500|158">
            <a:extLst>
              <a:ext uri="{FF2B5EF4-FFF2-40B4-BE49-F238E27FC236}">
                <a16:creationId xmlns:a16="http://schemas.microsoft.com/office/drawing/2014/main" id="{57CB9451-4BBE-4801-B22F-7FE4EA4125E3}"/>
              </a:ext>
            </a:extLst>
          </p:cNvPr>
          <p:cNvPicPr>
            <a:picLocks noGrp="1" noChangeAspect="1"/>
          </p:cNvPicPr>
          <p:nvPr>
            <p:ph sz="half" idx="10"/>
          </p:nvPr>
        </p:nvPicPr>
        <p:blipFill>
          <a:blip r:embed="rId4"/>
          <a:stretch>
            <a:fillRect/>
          </a:stretch>
        </p:blipFill>
        <p:spPr>
          <a:xfrm>
            <a:off x="609600" y="2756290"/>
            <a:ext cx="10972801" cy="3461219"/>
          </a:xfrm>
          <a:prstGeom prst="rect">
            <a:avLst/>
          </a:prstGeom>
        </p:spPr>
      </p:pic>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t>About VMware Host Client</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VMware vSphere: Install, Configure, Manage [V7]      |     2 - 31</a:t>
            </a:r>
            <a:endParaRPr lang="en-US"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The vSphere Client is an HTML5-based client. You manage the vSphere environment with the vSphere Client by connecting to vCenter Server Appliance.</a:t>
            </a:r>
          </a:p>
          <a:p>
            <a:pPr marL="0" indent="0">
              <a:buNone/>
            </a:pPr>
            <a:r>
              <a:t>You access the vSphere Client from a supported browser at https://vCenter_Server_Appliance_FQDN_or_IP_Address/ui.</a:t>
            </a:r>
          </a:p>
        </p:txBody>
      </p:sp>
      <p:pic>
        <p:nvPicPr>
          <p:cNvPr id="5" name="Content Placeholder 2|443|128">
            <a:extLst>
              <a:ext uri="{FF2B5EF4-FFF2-40B4-BE49-F238E27FC236}">
                <a16:creationId xmlns:a16="http://schemas.microsoft.com/office/drawing/2014/main" id="{57CB9451-4BBE-4801-B22F-7FE4EA4125E3}"/>
              </a:ext>
            </a:extLst>
          </p:cNvPr>
          <p:cNvPicPr>
            <a:picLocks noGrp="1" noChangeAspect="1"/>
          </p:cNvPicPr>
          <p:nvPr>
            <p:ph sz="half" idx="10"/>
          </p:nvPr>
        </p:nvPicPr>
        <p:blipFill>
          <a:blip r:embed="rId4"/>
          <a:stretch>
            <a:fillRect/>
          </a:stretch>
        </p:blipFill>
        <p:spPr>
          <a:xfrm>
            <a:off x="609600" y="2756290"/>
            <a:ext cx="10972801" cy="3170470"/>
          </a:xfrm>
          <a:prstGeom prst="rect">
            <a:avLst/>
          </a:prstGeom>
        </p:spPr>
      </p:pic>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t>About vSphere Client</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VMware vSphere: Install, Configure, Manage [V7]      |     2 - 32</a:t>
            </a:r>
            <a:endParaRPr lang="en-US"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dirty="0">
                <a:solidFill>
                  <a:schemeClr val="tx2"/>
                </a:solidFill>
                <a:cs typeface="Calibri" pitchFamily="34" charset="0"/>
              </a:rPr>
              <a:t>PowerCLI is a command-line and scripting tool that is built on Windows PowerShell:</a:t>
            </a:r>
          </a:p>
          <a:p>
            <a:pPr>
              <a:buFont typeface="Arial" pitchFamily="34" charset="0"/>
              <a:buChar char="•"/>
            </a:pPr>
            <a:r>
              <a:t>Provides a PowerShell interface to vSphere API</a:t>
            </a:r>
          </a:p>
          <a:p>
            <a:pPr>
              <a:buFont typeface="Arial" pitchFamily="34" charset="0"/>
              <a:buChar char="•"/>
            </a:pPr>
            <a:r>
              <a:t>Provides more than 700 cmdlets for managing and automating vSphere</a:t>
            </a:r>
          </a:p>
        </p:txBody>
      </p:sp>
      <p:sp>
        <p:nvSpPr>
          <p:cNvPr id="5" name="Content Placeholder 2">
            <a:extLst>
              <a:ext uri="{FF2B5EF4-FFF2-40B4-BE49-F238E27FC236}">
                <a16:creationId xmlns:a16="http://schemas.microsoft.com/office/drawing/2014/main" id="{57CB9451-4BBE-4801-B22F-7FE4EA4125E3}"/>
              </a:ext>
            </a:extLst>
          </p:cNvPr>
          <p:cNvSpPr>
            <a:spLocks noGrp="1"/>
          </p:cNvSpPr>
          <p:nvPr>
            <p:ph sz="half" idx="10"/>
          </p:nvPr>
        </p:nvSpPr>
        <p:spPr>
          <a:xfrm>
            <a:off x="609600" y="2756290"/>
            <a:ext cx="10972801" cy="3600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dirty="0">
                <a:solidFill>
                  <a:schemeClr val="tx2"/>
                </a:solidFill>
                <a:cs typeface="Calibri" pitchFamily="34" charset="0"/>
              </a:rPr>
              <a:t>The ESXCLI tool allows for remote management of ESXi hosts by using the ESXCLI command set:</a:t>
            </a:r>
          </a:p>
          <a:p>
            <a:pPr>
              <a:buFont typeface="Arial" pitchFamily="34" charset="0"/>
              <a:buChar char="•"/>
            </a:pPr>
            <a:r>
              <a:t>ESXCLI can be downloaded from the VMware {code} page at </a:t>
            </a:r>
            <a:r>
              <a:rPr>
                <a:hlinkClick r:id="rId4"/>
              </a:rPr>
              <a:t>https://code.vmware.com/web/tool/7.0/esxcli</a:t>
            </a:r>
            <a:r>
              <a:t>.</a:t>
            </a:r>
          </a:p>
          <a:p>
            <a:pPr>
              <a:buFont typeface="Arial" pitchFamily="34" charset="0"/>
              <a:buChar char="•"/>
            </a:pPr>
            <a:r>
              <a:t>ESXCLI commands can be run against a vCenter Server system and target any ESXi system.</a:t>
            </a:r>
          </a:p>
        </p:txBody>
      </p:sp>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t>About PowerCLI and ESXCLI</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VMware vSphere: Install, Configure, Manage [V7]      |     2 - 33</a:t>
            </a:r>
            <a:endParaRPr lang="en-US" dirty="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Lab 1: Accessing the Lab Environment</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Log in to the student desktop and access the vSphere Client and VMware Host Client:</a:t>
            </a:r>
          </a:p>
          <a:p>
            <a:pPr>
              <a:buFont typeface="+mj-lt"/>
              <a:buAutoNum type="arabicPeriod"/>
            </a:pPr>
            <a:r>
              <a:t>Access the Student Desktop</a:t>
            </a:r>
          </a:p>
          <a:p>
            <a:pPr>
              <a:buFont typeface="+mj-lt"/>
              <a:buAutoNum type="arabicPeriod" startAt="2"/>
            </a:pPr>
            <a:r>
              <a:t>Log In to an ESXi Host with VMware Host Client</a:t>
            </a:r>
          </a:p>
          <a:p>
            <a:pPr>
              <a:buFont typeface="+mj-lt"/>
              <a:buAutoNum type="arabicPeriod" startAt="3"/>
            </a:pPr>
            <a:r>
              <a:t>Log In to vCenter Server with the vSphere Client</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2 - 34</a:t>
            </a:r>
            <a:endParaRPr lang="en-US"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Review of Learner Objectives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After completing this lesson, you should be able to meet the following objective:</a:t>
            </a:r>
          </a:p>
          <a:p>
            <a:pPr>
              <a:buFont typeface="Arial" pitchFamily="34" charset="0"/>
              <a:buChar char="•"/>
            </a:pPr>
            <a:r>
              <a:t>Recognize the user interfaces for accessing the vCenter Server system and ESXi hosts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2 - 35</a:t>
            </a:r>
            <a:endParaRPr lang="en-US"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ct val="100000"/>
              </a:lnSpc>
              <a:defRPr sz="2800" b="0" cap="none" baseline="0"/>
            </a:lvl1pPr>
          </a:lstStyle>
          <a:p>
            <a:r>
              <a:t>Lesson 4: Overview of ESXi</a:t>
            </a: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0155" name="NewShape"/>
          <p:cNvSpPr txBox="1"/>
          <p:nvPr/>
        </p:nvSpPr>
        <p:spPr>
          <a:xfrm>
            <a:off x="1571604" y="1285860"/>
            <a:ext cx="3643338" cy="369332"/>
          </a:xfrm>
          <a:prstGeom prst="rect">
            <a:avLst/>
          </a:prstGeom>
          <a:noFill/>
        </p:spPr>
        <p:txBody>
          <a:bodyPr wrap="square" rtlCol="0"/>
          <a:lstStyle/>
          <a:p>
            <a:pPr marL="0" indent="0">
              <a:buNone/>
            </a:pPr>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Learner Objectives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After completing this lesson, you should be able to meet the following objectives:</a:t>
            </a:r>
          </a:p>
          <a:p>
            <a:pPr>
              <a:buFont typeface="Arial" pitchFamily="34" charset="0"/>
              <a:buChar char="•"/>
            </a:pPr>
            <a:r>
              <a:t>Describe the ESXi host architecture</a:t>
            </a:r>
          </a:p>
          <a:p>
            <a:pPr>
              <a:buFont typeface="Arial" pitchFamily="34" charset="0"/>
              <a:buChar char="•"/>
            </a:pPr>
            <a:r>
              <a:t>Navigate the Direct Console User Interface (DCUI) to configure an ESXi host</a:t>
            </a:r>
          </a:p>
          <a:p>
            <a:pPr>
              <a:buFont typeface="Arial" pitchFamily="34" charset="0"/>
              <a:buChar char="•"/>
            </a:pPr>
            <a:r>
              <a:t>Recognize user account best practices</a:t>
            </a:r>
          </a:p>
          <a:p>
            <a:pPr>
              <a:buFont typeface="Arial" pitchFamily="34" charset="0"/>
              <a:buChar char="•"/>
            </a:pPr>
            <a:r>
              <a:t>Install an ESXi host</a:t>
            </a:r>
          </a:p>
          <a:p>
            <a:pPr>
              <a:buFont typeface="Arial" pitchFamily="34" charset="0"/>
              <a:buChar char="•"/>
            </a:pPr>
            <a:r>
              <a:t>Configure ESXi host settings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2 - 37</a:t>
            </a:r>
            <a:endParaRPr 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About ESXi</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indent="0">
              <a:buNone/>
            </a:pPr>
            <a:r>
              <a:t>ESXi is a hypervisor that you can buy with vSphere or get in a free, downloadable version. ESXi has the following features:</a:t>
            </a:r>
          </a:p>
          <a:p>
            <a:pPr>
              <a:buFont typeface="Arial" pitchFamily="34" charset="0"/>
              <a:buChar char="•"/>
            </a:pPr>
            <a:r>
              <a:t>High security:</a:t>
            </a:r>
          </a:p>
          <a:p>
            <a:pPr lvl="1">
              <a:buFont typeface="Calibri" pitchFamily="34" charset="0"/>
              <a:buChar char="—"/>
            </a:pPr>
            <a:r>
              <a:t>Host-based firewall</a:t>
            </a:r>
          </a:p>
          <a:p>
            <a:pPr lvl="1">
              <a:buFont typeface="Calibri" pitchFamily="34" charset="0"/>
              <a:buChar char="—"/>
            </a:pPr>
            <a:r>
              <a:t>Memory hardening</a:t>
            </a:r>
          </a:p>
          <a:p>
            <a:pPr lvl="1">
              <a:buFont typeface="Calibri" pitchFamily="34" charset="0"/>
              <a:buChar char="—"/>
            </a:pPr>
            <a:r>
              <a:t>Kernel module integrity</a:t>
            </a:r>
          </a:p>
          <a:p>
            <a:pPr lvl="1">
              <a:buFont typeface="Calibri" pitchFamily="34" charset="0"/>
              <a:buChar char="—"/>
            </a:pPr>
            <a:r>
              <a:t>Trusted Platform Module (TPM 2.0)</a:t>
            </a:r>
          </a:p>
          <a:p>
            <a:pPr lvl="1">
              <a:buFont typeface="Calibri" pitchFamily="34" charset="0"/>
              <a:buChar char="—"/>
            </a:pPr>
            <a:r>
              <a:t>UEFI secure boot</a:t>
            </a:r>
          </a:p>
          <a:p>
            <a:pPr lvl="1">
              <a:buFont typeface="Calibri" pitchFamily="34" charset="0"/>
              <a:buChar char="—"/>
            </a:pPr>
            <a:r>
              <a:t>Encrypted core dumps</a:t>
            </a:r>
          </a:p>
          <a:p>
            <a:pPr>
              <a:buFont typeface="Arial" pitchFamily="34" charset="0"/>
              <a:buChar char="•"/>
            </a:pPr>
            <a:r>
              <a:t>Small disk footprint</a:t>
            </a:r>
          </a:p>
          <a:p>
            <a:pPr>
              <a:buFont typeface="Arial" pitchFamily="34" charset="0"/>
              <a:buChar char="•"/>
            </a:pPr>
            <a:r>
              <a:t>Quick boot for faster patching and upgrades</a:t>
            </a:r>
          </a:p>
          <a:p>
            <a:pPr>
              <a:buFont typeface="Arial" pitchFamily="34" charset="0"/>
              <a:buChar char="•"/>
            </a:pPr>
            <a:r>
              <a:t>Installable on hard disks, SAN LUNs, SSD, USB devices, SD cards, SATADOM, and diskless hosts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2 - 38</a:t>
            </a:r>
            <a:endParaRPr lang="en-US" dirty="0"/>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pic>
        <p:nvPicPr>
          <p:cNvPr id="9" name="Content Placeholder 2|1260|949"/>
          <p:cNvPicPr>
            <a:picLocks noGrp="1" noChangeAspect="1"/>
          </p:cNvPicPr>
          <p:nvPr>
            <p:ph sz="half" idx="12"/>
          </p:nvPr>
        </p:nvPicPr>
        <p:blipFill>
          <a:blip r:embed="rId4"/>
          <a:stretch>
            <a:fillRect/>
          </a:stretch>
        </p:blipFill>
        <p:spPr>
          <a:xfrm>
            <a:off x="3023544" y="1583697"/>
            <a:ext cx="6144911" cy="4628191"/>
          </a:xfrm>
          <a:prstGeom prst="rect">
            <a:avLst/>
          </a:prstGeom>
        </p:spPr>
      </p:pic>
      <p:sp>
        <p:nvSpPr>
          <p:cNvPr id="2" name="Title 1"/>
          <p:cNvSpPr>
            <a:spLocks noGrp="1"/>
          </p:cNvSpPr>
          <p:nvPr>
            <p:ph type="title"/>
          </p:nvPr>
        </p:nvSpPr>
        <p:spPr>
          <a:xfrm>
            <a:off x="609600" y="330200"/>
            <a:ext cx="10972800" cy="355600"/>
          </a:xfrm>
        </p:spPr>
        <p:txBody>
          <a:bodyPr/>
          <a:lstStyle/>
          <a:p>
            <a:r>
              <a:t>Configuring an ESXi Host</a:t>
            </a:r>
          </a:p>
        </p:txBody>
      </p:sp>
      <p:sp>
        <p:nvSpPr>
          <p:cNvPr id="3" name="Content Placeholder 2"/>
          <p:cNvSpPr>
            <a:spLocks noGrp="1"/>
          </p:cNvSpPr>
          <p:nvPr>
            <p:ph idx="1"/>
          </p:nvPr>
        </p:nvSpPr>
        <p:spPr>
          <a:xfrm>
            <a:off x="609600" y="914400"/>
            <a:ext cx="10972800" cy="587830"/>
          </a:xfrm>
        </p:spPr>
        <p:txBody>
          <a:bodyPr>
            <a:noAutofit/>
          </a:bodyPr>
          <a:lstStyle/>
          <a:p>
            <a:pPr marL="0" indent="0">
              <a:buNone/>
            </a:pPr>
            <a:r>
              <a:t>The DCUI is a text-based user interface with keyboard-only interaction.</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2 - 39</a:t>
            </a:r>
            <a:endParaRPr 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Virtual Beans: Data Center</a:t>
            </a:r>
          </a:p>
        </p:txBody>
      </p:sp>
      <p:sp>
        <p:nvSpPr>
          <p:cNvPr id="3" name="Content Placeholder 2"/>
          <p:cNvSpPr>
            <a:spLocks noGrp="1"/>
          </p:cNvSpPr>
          <p:nvPr>
            <p:ph sz="half" idx="1"/>
          </p:nvPr>
        </p:nvSpPr>
        <p:spPr>
          <a:xfrm>
            <a:off x="609600" y="1694971"/>
            <a:ext cx="5400000" cy="4680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a:buFont typeface="Arial" pitchFamily="34" charset="0"/>
              <a:buChar char="•"/>
            </a:pPr>
            <a:r>
              <a:t>Use the latest version of vSphere.</a:t>
            </a:r>
          </a:p>
          <a:p>
            <a:pPr>
              <a:buFont typeface="Arial" pitchFamily="34" charset="0"/>
              <a:buChar char="•"/>
            </a:pPr>
            <a:r>
              <a:t>Create a cost-effective, leading-edge data center.</a:t>
            </a:r>
          </a:p>
          <a:p>
            <a:pPr>
              <a:buFont typeface="Arial" pitchFamily="34" charset="0"/>
              <a:buChar char="•"/>
            </a:pPr>
            <a:r>
              <a:t>Create a secure, scalable, high-performing, and highly available infrastructure.</a:t>
            </a:r>
          </a:p>
          <a:p>
            <a:pPr>
              <a:buFont typeface="Arial" pitchFamily="34" charset="0"/>
              <a:buChar char="•"/>
            </a:pPr>
            <a:r>
              <a:t>Create a vSphere infrastructure that follows VMware best practices.</a:t>
            </a:r>
          </a:p>
          <a:p>
            <a:pPr>
              <a:buFont typeface="Arial" pitchFamily="34" charset="0"/>
              <a:buChar char="•"/>
            </a:pPr>
            <a:r>
              <a:t>Open a second data center to serve as a backup site to the primary data center and to host new applications.</a:t>
            </a:r>
          </a:p>
        </p:txBody>
      </p:sp>
      <p:sp>
        <p:nvSpPr>
          <p:cNvPr id="4" name="Content Placeholder 3"/>
          <p:cNvSpPr>
            <a:spLocks noGrp="1"/>
          </p:cNvSpPr>
          <p:nvPr>
            <p:ph sz="half" idx="2"/>
          </p:nvPr>
        </p:nvSpPr>
        <p:spPr>
          <a:xfrm>
            <a:off x="6168396" y="1694971"/>
            <a:ext cx="5400000" cy="4680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As a Virtual Beans administrator, you must decide how to implement these goals. But first, you must understand how a vSphere data center works.</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VMware vSphere: Install, Configure, Manage [V7]      |     2 - 4</a:t>
            </a:r>
            <a:endParaRPr lang="en-US" dirty="0"/>
          </a:p>
        </p:txBody>
      </p:sp>
      <p:sp>
        <p:nvSpPr>
          <p:cNvPr id="6" name="Content Placeholder 2"/>
          <p:cNvSpPr>
            <a:spLocks noGrp="1"/>
          </p:cNvSpPr>
          <p:nvPr>
            <p:ph idx="11"/>
          </p:nvPr>
        </p:nvSpPr>
        <p:spPr>
          <a:xfrm>
            <a:off x="609600" y="914400"/>
            <a:ext cx="10972800" cy="587830"/>
          </a:xfrm>
        </p:spPr>
        <p:txBody>
          <a:bodyPr>
            <a:noAutofit/>
          </a:bodyPr>
          <a:lstStyle/>
          <a:p>
            <a:pPr marL="0" indent="0">
              <a:buNone/>
            </a:pPr>
            <a:r>
              <a:t>Virtual Beans has a data center at its company headquarters. The company's goals are as follows:</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VertHalfHalf">
    <p:spTree>
      <p:nvGrpSpPr>
        <p:cNvPr id="1" name=""/>
        <p:cNvGrpSpPr/>
        <p:nvPr/>
      </p:nvGrpSpPr>
      <p:grpSpPr>
        <a:xfrm>
          <a:off x="0" y="0"/>
          <a:ext cx="0" cy="0"/>
          <a:chOff x="0" y="0"/>
          <a:chExt cx="0" cy="0"/>
        </a:xfrm>
      </p:grpSpPr>
      <p:pic>
        <p:nvPicPr>
          <p:cNvPr id="9" name="Content Placeholder 2|1785|618"/>
          <p:cNvPicPr>
            <a:picLocks noGrp="1" noChangeAspect="1"/>
          </p:cNvPicPr>
          <p:nvPr>
            <p:ph sz="half" idx="12"/>
          </p:nvPr>
        </p:nvPicPr>
        <p:blipFill>
          <a:blip r:embed="rId4"/>
          <a:stretch>
            <a:fillRect/>
          </a:stretch>
        </p:blipFill>
        <p:spPr>
          <a:xfrm>
            <a:off x="1959605" y="3517557"/>
            <a:ext cx="8272790" cy="2864193"/>
          </a:xfrm>
          <a:prstGeom prst="rect">
            <a:avLst/>
          </a:prstGeom>
        </p:spPr>
      </p:pic>
      <p:sp>
        <p:nvSpPr>
          <p:cNvPr id="3" name="Content Placeholder 2"/>
          <p:cNvSpPr>
            <a:spLocks noGrp="1"/>
          </p:cNvSpPr>
          <p:nvPr>
            <p:ph idx="1"/>
          </p:nvPr>
        </p:nvSpPr>
        <p:spPr>
          <a:xfrm>
            <a:off x="609600" y="914400"/>
            <a:ext cx="10972800" cy="2514600"/>
          </a:xfrm>
        </p:spPr>
        <p:txBody>
          <a:bodyPr>
            <a:noAutofit/>
          </a:bodyPr>
          <a:lstStyle>
            <a:lvl1pPr>
              <a:defRPr/>
            </a:lvl1pPr>
            <a:lvl2pPr>
              <a:defRPr/>
            </a:lvl2pPr>
            <a:lvl3pPr>
              <a:defRPr/>
            </a:lvl3pPr>
            <a:lvl4pPr>
              <a:defRPr/>
            </a:lvl4pPr>
            <a:lvl5pPr>
              <a:defRPr/>
            </a:lvl5pPr>
            <a:lvl7pPr>
              <a:defRPr/>
            </a:lvl7pPr>
          </a:lstStyle>
          <a:p>
            <a:pPr marL="0" lvl="0" indent="0">
              <a:spcBef>
                <a:spcPts val="0"/>
              </a:spcBef>
              <a:spcAft>
                <a:spcPts val="0"/>
              </a:spcAft>
              <a:buNone/>
            </a:pPr>
            <a:r>
              <a:rPr lang="en-US" sz="2000" dirty="0">
                <a:solidFill>
                  <a:schemeClr val="tx2"/>
                </a:solidFill>
                <a:cs typeface="Calibri" pitchFamily="34" charset="0"/>
              </a:rPr>
              <a:t>Administrators use the DCUI to configure root access settings:</a:t>
            </a:r>
          </a:p>
          <a:p>
            <a:pPr>
              <a:buFont typeface="Arial" pitchFamily="34" charset="0"/>
              <a:buChar char="•"/>
            </a:pPr>
            <a:r>
              <a:t>Set a root password (complex passwords only).</a:t>
            </a:r>
          </a:p>
          <a:p>
            <a:pPr>
              <a:buFont typeface="Arial" pitchFamily="34" charset="0"/>
              <a:buChar char="•"/>
            </a:pPr>
            <a:r>
              <a:t>Enable or disable lockdown mode:</a:t>
            </a:r>
          </a:p>
          <a:p>
            <a:pPr lvl="1">
              <a:buFont typeface="Calibri" pitchFamily="34" charset="0"/>
              <a:buChar char="—"/>
            </a:pPr>
            <a:r>
              <a:t>Limits management of the host to vCenter Server</a:t>
            </a:r>
          </a:p>
          <a:p>
            <a:pPr lvl="1">
              <a:buFont typeface="Calibri" pitchFamily="34" charset="0"/>
              <a:buChar char="—"/>
            </a:pPr>
            <a:r>
              <a:t>Can be configured only for hosts managed by a vCenter Server instance</a:t>
            </a:r>
          </a:p>
        </p:txBody>
      </p:sp>
      <p:sp>
        <p:nvSpPr>
          <p:cNvPr id="4" name="Title 1">
            <a:extLst>
              <a:ext uri="{FF2B5EF4-FFF2-40B4-BE49-F238E27FC236}">
                <a16:creationId xmlns:a16="http://schemas.microsoft.com/office/drawing/2014/main" id="{81E00445-D9A2-4DE6-9028-E5C6963BD15C}"/>
              </a:ext>
            </a:extLst>
          </p:cNvPr>
          <p:cNvSpPr>
            <a:spLocks noGrp="1"/>
          </p:cNvSpPr>
          <p:nvPr>
            <p:ph type="title"/>
          </p:nvPr>
        </p:nvSpPr>
        <p:spPr>
          <a:xfrm>
            <a:off x="609600" y="330200"/>
            <a:ext cx="10972800" cy="355600"/>
          </a:xfrm>
        </p:spPr>
        <p:txBody>
          <a:bodyPr/>
          <a:lstStyle/>
          <a:p>
            <a:r>
              <a:t>Configuring an ESXi Host: Root Access</a:t>
            </a:r>
          </a:p>
        </p:txBody>
      </p:sp>
      <p:sp>
        <p:nvSpPr>
          <p:cNvPr id="5" name="Footer Placeholder 4">
            <a:extLst>
              <a:ext uri="{FF2B5EF4-FFF2-40B4-BE49-F238E27FC236}">
                <a16:creationId xmlns:a16="http://schemas.microsoft.com/office/drawing/2014/main" id="{690CD7B5-1413-4504-818E-42D4BAAF2CD8}"/>
              </a:ext>
            </a:extLst>
          </p:cNvPr>
          <p:cNvSpPr>
            <a:spLocks noGrp="1"/>
          </p:cNvSpPr>
          <p:nvPr>
            <p:ph type="ftr" sz="quarter" idx="10"/>
          </p:nvPr>
        </p:nvSpPr>
        <p:spPr>
          <a:xfrm>
            <a:off x="3327662" y="6464899"/>
            <a:ext cx="8254738" cy="301661"/>
          </a:xfrm>
        </p:spPr>
        <p:txBody>
          <a:bodyPr/>
          <a:lstStyle/>
          <a:p>
            <a:pPr>
              <a:lnSpc>
                <a:spcPct val="90000"/>
              </a:lnSpc>
            </a:pPr>
            <a:r>
              <a:rPr lang="en-US"/>
              <a:t>VMware vSphere: Install, Configure, Manage [V7]      |     2 - 40</a:t>
            </a:r>
            <a:endParaRPr lang="en-US" dirty="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dirty="0">
                <a:solidFill>
                  <a:schemeClr val="tx2"/>
                </a:solidFill>
                <a:cs typeface="Calibri" pitchFamily="34" charset="0"/>
              </a:rPr>
              <a:t>Using the DCUI, you can modify network settings:</a:t>
            </a:r>
          </a:p>
          <a:p>
            <a:pPr>
              <a:buFont typeface="Arial" pitchFamily="34" charset="0"/>
              <a:buChar char="•"/>
            </a:pPr>
            <a:r>
              <a:t>Host name</a:t>
            </a:r>
          </a:p>
          <a:p>
            <a:pPr>
              <a:buFont typeface="Arial" pitchFamily="34" charset="0"/>
              <a:buChar char="•"/>
            </a:pPr>
            <a:r>
              <a:t>IP configuration (IP address, subnet mask, default gateway)</a:t>
            </a:r>
          </a:p>
          <a:p>
            <a:pPr>
              <a:buFont typeface="Arial" pitchFamily="34" charset="0"/>
              <a:buChar char="•"/>
            </a:pPr>
            <a:r>
              <a:t>DNS servers</a:t>
            </a:r>
          </a:p>
        </p:txBody>
      </p:sp>
      <p:pic>
        <p:nvPicPr>
          <p:cNvPr id="5" name="Content Placeholder 2|1864|610">
            <a:extLst>
              <a:ext uri="{FF2B5EF4-FFF2-40B4-BE49-F238E27FC236}">
                <a16:creationId xmlns:a16="http://schemas.microsoft.com/office/drawing/2014/main" id="{57CB9451-4BBE-4801-B22F-7FE4EA4125E3}"/>
              </a:ext>
            </a:extLst>
          </p:cNvPr>
          <p:cNvPicPr>
            <a:picLocks noGrp="1" noChangeAspect="1"/>
          </p:cNvPicPr>
          <p:nvPr>
            <p:ph sz="half" idx="10"/>
          </p:nvPr>
        </p:nvPicPr>
        <p:blipFill>
          <a:blip r:embed="rId4"/>
          <a:stretch>
            <a:fillRect/>
          </a:stretch>
        </p:blipFill>
        <p:spPr>
          <a:xfrm>
            <a:off x="609600" y="2756290"/>
            <a:ext cx="10972801" cy="3590884"/>
          </a:xfrm>
          <a:prstGeom prst="rect">
            <a:avLst/>
          </a:prstGeom>
        </p:spPr>
      </p:pic>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t>Configuring an ESXi Host: Management Network</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VMware vSphere: Install, Configure, Manage [V7]      |     2 - 41</a:t>
            </a:r>
            <a:endParaRPr lang="en-US" dirty="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Using the DCUI, you can configure the keyboard layout, enable troubleshooting services, view support information, and view system logs.</a:t>
            </a:r>
          </a:p>
        </p:txBody>
      </p:sp>
      <p:pic>
        <p:nvPicPr>
          <p:cNvPr id="5" name="Content Placeholder 2|1818|914">
            <a:extLst>
              <a:ext uri="{FF2B5EF4-FFF2-40B4-BE49-F238E27FC236}">
                <a16:creationId xmlns:a16="http://schemas.microsoft.com/office/drawing/2014/main" id="{57CB9451-4BBE-4801-B22F-7FE4EA4125E3}"/>
              </a:ext>
            </a:extLst>
          </p:cNvPr>
          <p:cNvPicPr>
            <a:picLocks noGrp="1" noChangeAspect="1"/>
          </p:cNvPicPr>
          <p:nvPr>
            <p:ph sz="half" idx="10"/>
          </p:nvPr>
        </p:nvPicPr>
        <p:blipFill>
          <a:blip r:embed="rId4"/>
          <a:stretch>
            <a:fillRect/>
          </a:stretch>
        </p:blipFill>
        <p:spPr>
          <a:xfrm>
            <a:off x="2515694" y="2756290"/>
            <a:ext cx="7160612" cy="3600000"/>
          </a:xfrm>
          <a:prstGeom prst="rect">
            <a:avLst/>
          </a:prstGeom>
        </p:spPr>
      </p:pic>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t>Configuring an ESXi Host: Other Settings</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VMware vSphere: Install, Configure, Manage [V7]      |     2 - 42</a:t>
            </a:r>
            <a:endParaRPr lang="en-US" dirty="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Controlling Remote Access to an ESXi Host</a:t>
            </a:r>
          </a:p>
        </p:txBody>
      </p:sp>
      <p:sp>
        <p:nvSpPr>
          <p:cNvPr id="3" name="Content Placeholder 2"/>
          <p:cNvSpPr>
            <a:spLocks noGrp="1"/>
          </p:cNvSpPr>
          <p:nvPr>
            <p:ph sz="half" idx="1"/>
          </p:nvPr>
        </p:nvSpPr>
        <p:spPr>
          <a:xfrm>
            <a:off x="609600" y="914400"/>
            <a:ext cx="5400000" cy="546735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dirty="0">
                <a:solidFill>
                  <a:schemeClr val="tx2"/>
                </a:solidFill>
                <a:cs typeface="Calibri" pitchFamily="34" charset="0"/>
              </a:rPr>
              <a:t>You can use the vSphere Client to customize essential security settings that control remote access to an ESXi host:</a:t>
            </a:r>
          </a:p>
          <a:p>
            <a:pPr>
              <a:buFont typeface="Arial" pitchFamily="34" charset="0"/>
              <a:buChar char="•"/>
            </a:pPr>
            <a:r>
              <a:t>The ESXi firewall is enabled by default:</a:t>
            </a:r>
          </a:p>
          <a:p>
            <a:pPr lvl="1">
              <a:buFont typeface="Calibri" pitchFamily="34" charset="0"/>
              <a:buChar char="—"/>
            </a:pPr>
            <a:r>
              <a:t>The firewall blocks incoming and outgoing traffic, except for the traffic that is enabled in the host’s firewall settings.</a:t>
            </a:r>
          </a:p>
          <a:p>
            <a:pPr>
              <a:buFont typeface="Arial" pitchFamily="34" charset="0"/>
              <a:buChar char="•"/>
            </a:pPr>
            <a:r>
              <a:t>Services, such as the NTP client and the SSH client, can be managed by the administrator.</a:t>
            </a:r>
          </a:p>
          <a:p>
            <a:pPr>
              <a:buFont typeface="Arial" pitchFamily="34" charset="0"/>
              <a:buChar char="•"/>
            </a:pPr>
            <a:r>
              <a:t>Lockdown mode prevents remote users from logging in to the host directly. The host is accessible only through the DCUI or vCenter Server.</a:t>
            </a:r>
          </a:p>
        </p:txBody>
      </p:sp>
      <p:pic>
        <p:nvPicPr>
          <p:cNvPr id="4" name="Content Placeholder 3|1056|854"/>
          <p:cNvPicPr>
            <a:picLocks noGrp="1" noChangeAspect="1"/>
          </p:cNvPicPr>
          <p:nvPr>
            <p:ph sz="half" idx="2"/>
          </p:nvPr>
        </p:nvPicPr>
        <p:blipFill>
          <a:blip r:embed="rId4"/>
          <a:stretch>
            <a:fillRect/>
          </a:stretch>
        </p:blipFill>
        <p:spPr>
          <a:xfrm>
            <a:off x="6168396" y="914400"/>
            <a:ext cx="5400000" cy="4236922"/>
          </a:xfrm>
          <a:prstGeom prst="rect">
            <a:avLst/>
          </a:prstGeom>
        </p:spPr>
      </p:pic>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VMware vSphere: Install, Configure, Manage [V7]      |     2 - 43</a:t>
            </a:r>
            <a:endParaRPr lang="en-US" dirty="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Managing User Accounts: Best Practices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When assigning user accounts to access ESXi hosts or vCenter Server systems, ensure that you follow these security guidelines:</a:t>
            </a:r>
          </a:p>
          <a:p>
            <a:pPr>
              <a:buFont typeface="Arial" pitchFamily="34" charset="0"/>
              <a:buChar char="•"/>
            </a:pPr>
            <a:r>
              <a:t>Strictly control root privileges to ESXi hosts.</a:t>
            </a:r>
          </a:p>
          <a:p>
            <a:pPr>
              <a:buFont typeface="Arial" pitchFamily="34" charset="0"/>
              <a:buChar char="•"/>
            </a:pPr>
            <a:r>
              <a:t>Create strong root account passwords that have at least eight characters. Use special characters, case changes, and numbers. Change passwords periodically.</a:t>
            </a:r>
          </a:p>
          <a:p>
            <a:pPr>
              <a:buFont typeface="Arial" pitchFamily="34" charset="0"/>
              <a:buChar char="•"/>
            </a:pPr>
            <a:r>
              <a:t>Manage ESXi hosts centrally through the vCenter Server system by using the appropriate vSphere client.</a:t>
            </a:r>
          </a:p>
          <a:p>
            <a:pPr>
              <a:buFont typeface="Arial" pitchFamily="34" charset="0"/>
              <a:buChar char="•"/>
            </a:pPr>
            <a:r>
              <a:t>Minimize the use of local users on ESXi hosts:</a:t>
            </a:r>
          </a:p>
          <a:p>
            <a:pPr lvl="1">
              <a:buFont typeface="Calibri" pitchFamily="34" charset="0"/>
              <a:buChar char="—"/>
            </a:pPr>
            <a:r>
              <a:t>Add the ESXi hosts to Active Directory and add the relevant administrator users to the ESX Admins domain group. Users in the ESX Admins domain group have root privileges on ESXi hosts, by default.</a:t>
            </a:r>
          </a:p>
          <a:p>
            <a:pPr lvl="1">
              <a:buFont typeface="Calibri" pitchFamily="34" charset="0"/>
              <a:buChar char="—"/>
            </a:pPr>
            <a:r>
              <a:t>If local users are created, manage them centrally using the </a:t>
            </a:r>
            <a:r>
              <a:rPr lang="en-US" sz="2000" dirty="0">
                <a:solidFill>
                  <a:srgbClr val="000000"/>
                </a:solidFill>
                <a:latin typeface="Courier New" panose="02070309020205020404" pitchFamily="49" charset="0"/>
                <a:cs typeface="Courier New" pitchFamily="49" charset="0"/>
              </a:rPr>
              <a:t>esxcli</a:t>
            </a:r>
            <a:r>
              <a:t> command in the vSphere CLI.</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2 - 44</a:t>
            </a:r>
            <a:endParaRPr lang="en-US" dirty="0"/>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ESXi Host as an NTP Client</a:t>
            </a:r>
          </a:p>
        </p:txBody>
      </p:sp>
      <p:sp>
        <p:nvSpPr>
          <p:cNvPr id="3" name="Content Placeholder 2"/>
          <p:cNvSpPr>
            <a:spLocks noGrp="1"/>
          </p:cNvSpPr>
          <p:nvPr>
            <p:ph sz="half" idx="1"/>
          </p:nvPr>
        </p:nvSpPr>
        <p:spPr>
          <a:xfrm>
            <a:off x="609600" y="914400"/>
            <a:ext cx="5400000" cy="546735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Network Time Protocol (NTP) is a client-server protocol used to synchronize a computer’s clock to a time reference.</a:t>
            </a:r>
          </a:p>
          <a:p>
            <a:pPr marL="0" lvl="0" indent="0">
              <a:spcBef>
                <a:spcPts val="0"/>
              </a:spcBef>
              <a:spcAft>
                <a:spcPts val="0"/>
              </a:spcAft>
              <a:buNone/>
            </a:pPr>
            <a:r>
              <a:rPr lang="en-US" sz="2000" dirty="0">
                <a:solidFill>
                  <a:schemeClr val="tx2"/>
                </a:solidFill>
                <a:cs typeface="Calibri" pitchFamily="34" charset="0"/>
              </a:rPr>
              <a:t>NTP is important:</a:t>
            </a:r>
          </a:p>
          <a:p>
            <a:pPr>
              <a:buFont typeface="Arial" pitchFamily="34" charset="0"/>
              <a:buChar char="•"/>
            </a:pPr>
            <a:r>
              <a:t>For accurate performance graphs</a:t>
            </a:r>
          </a:p>
          <a:p>
            <a:pPr>
              <a:buFont typeface="Arial" pitchFamily="34" charset="0"/>
              <a:buChar char="•"/>
            </a:pPr>
            <a:r>
              <a:t>For accurate time stamps in log messages</a:t>
            </a:r>
          </a:p>
          <a:p>
            <a:pPr>
              <a:buFont typeface="Arial" pitchFamily="34" charset="0"/>
              <a:buChar char="•"/>
            </a:pPr>
            <a:r>
              <a:t>So that virtual machines have a source to synchronize with</a:t>
            </a:r>
          </a:p>
          <a:p>
            <a:pPr marL="0" indent="0">
              <a:buNone/>
            </a:pPr>
            <a:r>
              <a:t>An ESXi host can be configured as an NTP client. It can synchronize time with an NTP server on the Internet or your corporate NTP server.</a:t>
            </a:r>
          </a:p>
        </p:txBody>
      </p:sp>
      <p:pic>
        <p:nvPicPr>
          <p:cNvPr id="4" name="Content Placeholder 3|1000|847"/>
          <p:cNvPicPr>
            <a:picLocks noGrp="1" noChangeAspect="1"/>
          </p:cNvPicPr>
          <p:nvPr>
            <p:ph sz="half" idx="2"/>
          </p:nvPr>
        </p:nvPicPr>
        <p:blipFill>
          <a:blip r:embed="rId4"/>
          <a:stretch>
            <a:fillRect/>
          </a:stretch>
        </p:blipFill>
        <p:spPr>
          <a:xfrm>
            <a:off x="6168396" y="914400"/>
            <a:ext cx="5400000" cy="4576829"/>
          </a:xfrm>
          <a:prstGeom prst="rect">
            <a:avLst/>
          </a:prstGeom>
        </p:spPr>
      </p:pic>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VMware vSphere: Install, Configure, Manage [V7]      |     2 - 45</a:t>
            </a:r>
            <a:endParaRPr lang="en-US" dirty="0"/>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Demonstration: Installing and Configuring ESXi Hosts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indent="0">
              <a:buNone/>
            </a:pPr>
            <a:r>
              <a:t>Your instructor will run a demonstration.</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2 - 46</a:t>
            </a:r>
            <a:endParaRPr lang="en-US" dirty="0"/>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Lab 2: Configuring an ESXi Host</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Use VMware Host Client to configure an ESXi host:</a:t>
            </a:r>
          </a:p>
          <a:p>
            <a:pPr>
              <a:buFont typeface="+mj-lt"/>
              <a:buAutoNum type="arabicPeriod"/>
            </a:pPr>
            <a:r>
              <a:t>Add an ESXi Host to Active Directory</a:t>
            </a:r>
          </a:p>
          <a:p>
            <a:pPr>
              <a:buFont typeface="+mj-lt"/>
              <a:buAutoNum type="arabicPeriod" startAt="2"/>
            </a:pPr>
            <a:r>
              <a:t>Log In to the ESXi Host as an Active Directory User</a:t>
            </a:r>
          </a:p>
          <a:p>
            <a:pPr>
              <a:buFont typeface="+mj-lt"/>
              <a:buAutoNum type="arabicPeriod" startAt="3"/>
            </a:pPr>
            <a:r>
              <a:t>Enable the SSH and vSphere ESXi Shell Services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2 - 47</a:t>
            </a:r>
            <a:endParaRPr lang="en-US" dirty="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Review of Learner Objectives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After completing this lesson, you should be able to meet the following objectives:</a:t>
            </a:r>
          </a:p>
          <a:p>
            <a:pPr>
              <a:buFont typeface="Arial" pitchFamily="34" charset="0"/>
              <a:buChar char="•"/>
            </a:pPr>
            <a:r>
              <a:t>Describe the ESXi host architecture</a:t>
            </a:r>
          </a:p>
          <a:p>
            <a:pPr>
              <a:buFont typeface="Arial" pitchFamily="34" charset="0"/>
              <a:buChar char="•"/>
            </a:pPr>
            <a:r>
              <a:t>Navigate the Direct Console User Interface (DCUI) to configure an ESXi host</a:t>
            </a:r>
          </a:p>
          <a:p>
            <a:pPr>
              <a:buFont typeface="Arial" pitchFamily="34" charset="0"/>
              <a:buChar char="•"/>
            </a:pPr>
            <a:r>
              <a:t>Recognize user account best practices</a:t>
            </a:r>
          </a:p>
          <a:p>
            <a:pPr>
              <a:buFont typeface="Arial" pitchFamily="34" charset="0"/>
              <a:buChar char="•"/>
            </a:pPr>
            <a:r>
              <a:t>Install an ESXi host</a:t>
            </a:r>
          </a:p>
          <a:p>
            <a:pPr>
              <a:buFont typeface="Arial" pitchFamily="34" charset="0"/>
              <a:buChar char="•"/>
            </a:pPr>
            <a:r>
              <a:t>Configure ESXi host settings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2 - 48</a:t>
            </a:r>
            <a:endParaRPr lang="en-US" dirty="0"/>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Virtual Beans: Data Center</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As a Virtual Beans administrator, you now understand essential vSphere terminology. Your initial takeaways about vSphere are as follows:</a:t>
            </a:r>
          </a:p>
          <a:p>
            <a:pPr>
              <a:buFont typeface="Arial" pitchFamily="34" charset="0"/>
              <a:buChar char="•"/>
            </a:pPr>
            <a:r>
              <a:t>vSphere is the starting point for building a software-defined data center.</a:t>
            </a:r>
          </a:p>
          <a:p>
            <a:pPr>
              <a:buFont typeface="Arial" pitchFamily="34" charset="0"/>
              <a:buChar char="•"/>
            </a:pPr>
            <a:r>
              <a:t>ESXi hosts are highly secure platforms on which Virtual Beans applications run.</a:t>
            </a:r>
          </a:p>
          <a:p>
            <a:pPr>
              <a:buFont typeface="Arial" pitchFamily="34" charset="0"/>
              <a:buChar char="•"/>
            </a:pPr>
            <a:r>
              <a:t>Check the VMware Compatibility Guide to ensure that your physical servers support ESXi 7.0.</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2 - 49</a:t>
            </a: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ct val="100000"/>
              </a:lnSpc>
              <a:defRPr sz="2800" b="0" cap="none" baseline="0"/>
            </a:lvl1pPr>
          </a:lstStyle>
          <a:p>
            <a:r>
              <a:t>Lesson 1: Overview of vSphere and Virtual Machines</a:t>
            </a: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0051" name="NewShape"/>
          <p:cNvSpPr txBox="1"/>
          <p:nvPr/>
        </p:nvSpPr>
        <p:spPr>
          <a:xfrm>
            <a:off x="1571604" y="1285860"/>
            <a:ext cx="3643338" cy="369332"/>
          </a:xfrm>
          <a:prstGeom prst="rect">
            <a:avLst/>
          </a:prstGeom>
          <a:noFill/>
        </p:spPr>
        <p:txBody>
          <a:bodyPr wrap="square" rtlCol="0"/>
          <a:lstStyle/>
          <a:p>
            <a:pPr marL="0" indent="0">
              <a:buNone/>
            </a:pPr>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Key Points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a:buFont typeface="Arial" pitchFamily="34" charset="0"/>
              <a:buChar char="•"/>
            </a:pPr>
            <a:r>
              <a:t>Virtual machines are hardware independent.</a:t>
            </a:r>
          </a:p>
          <a:p>
            <a:pPr>
              <a:buFont typeface="Arial" pitchFamily="34" charset="0"/>
              <a:buChar char="•"/>
            </a:pPr>
            <a:r>
              <a:t>VMs share the physical resources of the ESXi host on which they reside.</a:t>
            </a:r>
          </a:p>
          <a:p>
            <a:pPr>
              <a:buFont typeface="Arial" pitchFamily="34" charset="0"/>
              <a:buChar char="•"/>
            </a:pPr>
            <a:r>
              <a:t>vSphere abstracts CPU, memory, storage, and networking for VM use.</a:t>
            </a:r>
          </a:p>
          <a:p>
            <a:pPr>
              <a:buFont typeface="Arial" pitchFamily="34" charset="0"/>
              <a:buChar char="•"/>
            </a:pPr>
            <a:r>
              <a:t>The ESXi hypervisor runs directly on the host.</a:t>
            </a:r>
          </a:p>
          <a:p>
            <a:pPr marL="0" indent="0">
              <a:buNone/>
            </a:pPr>
            <a:r>
              <a:t>Questions?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2 - 50</a:t>
            </a:r>
            <a:endParaRPr 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Learner Objectives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After completing this lesson, you should be able to meet the following objectives:</a:t>
            </a:r>
          </a:p>
          <a:p>
            <a:pPr>
              <a:buFont typeface="Arial" pitchFamily="34" charset="0"/>
              <a:buChar char="•"/>
            </a:pPr>
            <a:r>
              <a:t>Explain basic virtualization concepts</a:t>
            </a:r>
          </a:p>
          <a:p>
            <a:pPr>
              <a:buFont typeface="Arial" pitchFamily="34" charset="0"/>
              <a:buChar char="•"/>
            </a:pPr>
            <a:r>
              <a:t>Describe how vSphere fits into the software-defined data center and the cloud infrastructure</a:t>
            </a:r>
          </a:p>
          <a:p>
            <a:pPr>
              <a:buFont typeface="Arial" pitchFamily="34" charset="0"/>
              <a:buChar char="•"/>
            </a:pPr>
            <a:r>
              <a:t>Describe how to proactively manage your vSphere environment</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2 - 6</a:t>
            </a:r>
            <a:endParaRPr 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p>
            <a:r>
              <a:t>Terminology (1)</a:t>
            </a:r>
          </a:p>
        </p:txBody>
      </p:sp>
      <p:sp>
        <p:nvSpPr>
          <p:cNvPr id="3" name="Content Placeholder 2"/>
          <p:cNvSpPr>
            <a:spLocks noGrp="1"/>
          </p:cNvSpPr>
          <p:nvPr>
            <p:ph idx="1"/>
          </p:nvPr>
        </p:nvSpPr>
        <p:spPr>
          <a:xfrm>
            <a:off x="609600" y="914400"/>
            <a:ext cx="10972800" cy="587830"/>
          </a:xfrm>
        </p:spPr>
        <p:txBody>
          <a:bodyPr>
            <a:noAutofit/>
          </a:bodyPr>
          <a:lstStyle/>
          <a:p>
            <a:pPr marL="0" indent="0">
              <a:buNone/>
            </a:pPr>
            <a:r>
              <a:t>Virtualization is associated with several key concepts, products, and features.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2 - 7</a:t>
            </a:r>
            <a:endParaRPr lang="en-US" dirty="0"/>
          </a:p>
        </p:txBody>
      </p:sp>
      <p:graphicFrame>
        <p:nvGraphicFramePr>
          <p:cNvPr id="10058" name="Table 1"/>
          <p:cNvGraphicFramePr>
            <a:graphicFrameLocks noGrp="1"/>
          </p:cNvGraphicFramePr>
          <p:nvPr/>
        </p:nvGraphicFramePr>
        <p:xfrm>
          <a:off x="609600" y="1583697"/>
          <a:ext cx="10863072" cy="3942080"/>
        </p:xfrm>
        <a:graphic>
          <a:graphicData uri="http://schemas.openxmlformats.org/drawingml/2006/table">
            <a:tbl>
              <a:tblPr firstRow="1" bandRow="1">
                <a:tableStyleId>{6E25E649-3F16-4E02-A733-19D2CDBF48F0}</a:tableStyleId>
              </a:tblPr>
              <a:tblGrid>
                <a:gridCol w="2304288">
                  <a:extLst>
                    <a:ext uri="{9D8B030D-6E8A-4147-A177-3AD203B41FA5}">
                      <a16:colId xmlns:a16="http://schemas.microsoft.com/office/drawing/2014/main" val="20000"/>
                    </a:ext>
                  </a:extLst>
                </a:gridCol>
                <a:gridCol w="5596128">
                  <a:extLst>
                    <a:ext uri="{9D8B030D-6E8A-4147-A177-3AD203B41FA5}">
                      <a16:colId xmlns:a16="http://schemas.microsoft.com/office/drawing/2014/main" val="20001"/>
                    </a:ext>
                  </a:extLst>
                </a:gridCol>
                <a:gridCol w="2962656">
                  <a:extLst>
                    <a:ext uri="{9D8B030D-6E8A-4147-A177-3AD203B41FA5}">
                      <a16:colId xmlns:a16="http://schemas.microsoft.com/office/drawing/2014/main" val="20002"/>
                    </a:ext>
                  </a:extLst>
                </a:gridCol>
              </a:tblGrid>
              <a:tr h="370840">
                <a:tc>
                  <a:txBody>
                    <a:bodyPr/>
                    <a:lstStyle/>
                    <a:p>
                      <a:pPr marL="0" indent="0" algn="l">
                        <a:buNone/>
                      </a:pPr>
                      <a:r>
                        <a:t>Term</a:t>
                      </a:r>
                    </a:p>
                  </a:txBody>
                  <a:tcPr/>
                </a:tc>
                <a:tc>
                  <a:txBody>
                    <a:bodyPr/>
                    <a:lstStyle/>
                    <a:p>
                      <a:pPr marL="0" indent="0" algn="l">
                        <a:buNone/>
                      </a:pPr>
                      <a:r>
                        <a:t>Definition</a:t>
                      </a:r>
                    </a:p>
                  </a:txBody>
                  <a:tcPr/>
                </a:tc>
                <a:tc>
                  <a:txBody>
                    <a:bodyPr/>
                    <a:lstStyle/>
                    <a:p>
                      <a:pPr marL="0" indent="0" algn="l">
                        <a:buNone/>
                      </a:pPr>
                      <a:r>
                        <a:t>Examples</a:t>
                      </a:r>
                    </a:p>
                  </a:txBody>
                  <a:tcPr/>
                </a:tc>
                <a:extLst>
                  <a:ext uri="{0D108BD9-81ED-4DB2-BD59-A6C34878D82A}">
                    <a16:rowId xmlns:a16="http://schemas.microsoft.com/office/drawing/2014/main" val="10000"/>
                  </a:ext>
                </a:extLst>
              </a:tr>
              <a:tr h="370840">
                <a:tc>
                  <a:txBody>
                    <a:bodyPr/>
                    <a:lstStyle/>
                    <a:p>
                      <a:pPr marL="0" indent="0" algn="l">
                        <a:buNone/>
                      </a:pPr>
                      <a:r>
                        <a:t>Operating system</a:t>
                      </a:r>
                    </a:p>
                  </a:txBody>
                  <a:tcPr/>
                </a:tc>
                <a:tc>
                  <a:txBody>
                    <a:bodyPr/>
                    <a:lstStyle/>
                    <a:p>
                      <a:pPr marL="0" indent="0" algn="l">
                        <a:buNone/>
                      </a:pPr>
                      <a:r>
                        <a:t>Software designed to allocate physical resources to applications</a:t>
                      </a:r>
                    </a:p>
                  </a:txBody>
                  <a:tcPr/>
                </a:tc>
                <a:tc>
                  <a:txBody>
                    <a:bodyPr/>
                    <a:lstStyle/>
                    <a:p>
                      <a:pPr marL="0" indent="0" algn="l">
                        <a:buNone/>
                      </a:pPr>
                      <a:r>
                        <a:t>Microsoft Windows, Linux</a:t>
                      </a:r>
                    </a:p>
                  </a:txBody>
                  <a:tcPr/>
                </a:tc>
                <a:extLst>
                  <a:ext uri="{0D108BD9-81ED-4DB2-BD59-A6C34878D82A}">
                    <a16:rowId xmlns:a16="http://schemas.microsoft.com/office/drawing/2014/main" val="10001"/>
                  </a:ext>
                </a:extLst>
              </a:tr>
              <a:tr h="370840">
                <a:tc>
                  <a:txBody>
                    <a:bodyPr/>
                    <a:lstStyle/>
                    <a:p>
                      <a:pPr marL="0" indent="0" algn="l">
                        <a:buNone/>
                      </a:pPr>
                      <a:r>
                        <a:t>Application</a:t>
                      </a:r>
                    </a:p>
                  </a:txBody>
                  <a:tcPr/>
                </a:tc>
                <a:tc>
                  <a:txBody>
                    <a:bodyPr/>
                    <a:lstStyle/>
                    <a:p>
                      <a:pPr marL="0" indent="0" algn="l">
                        <a:buNone/>
                      </a:pPr>
                      <a:r>
                        <a:t>Software that runs on an operating system, consuming physical resources</a:t>
                      </a:r>
                    </a:p>
                  </a:txBody>
                  <a:tcPr/>
                </a:tc>
                <a:tc>
                  <a:txBody>
                    <a:bodyPr/>
                    <a:lstStyle/>
                    <a:p>
                      <a:pPr marL="0" indent="0" algn="l">
                        <a:buNone/>
                      </a:pPr>
                      <a:r>
                        <a:t>Microsoft Office, Chrome</a:t>
                      </a:r>
                    </a:p>
                  </a:txBody>
                  <a:tcPr/>
                </a:tc>
                <a:extLst>
                  <a:ext uri="{0D108BD9-81ED-4DB2-BD59-A6C34878D82A}">
                    <a16:rowId xmlns:a16="http://schemas.microsoft.com/office/drawing/2014/main" val="10002"/>
                  </a:ext>
                </a:extLst>
              </a:tr>
              <a:tr h="370840">
                <a:tc>
                  <a:txBody>
                    <a:bodyPr/>
                    <a:lstStyle/>
                    <a:p>
                      <a:pPr marL="0" indent="0" algn="l">
                        <a:buNone/>
                      </a:pPr>
                      <a:r>
                        <a:t>Virtual machine</a:t>
                      </a:r>
                    </a:p>
                  </a:txBody>
                  <a:tcPr/>
                </a:tc>
                <a:tc>
                  <a:txBody>
                    <a:bodyPr/>
                    <a:lstStyle/>
                    <a:p>
                      <a:pPr marL="0" indent="0" algn="l">
                        <a:buNone/>
                      </a:pPr>
                      <a:r>
                        <a:t>Specialized application that abstracts hardware resources into software</a:t>
                      </a:r>
                    </a:p>
                  </a:txBody>
                  <a:tcPr/>
                </a:tc>
                <a:tc>
                  <a:txBody>
                    <a:bodyPr/>
                    <a:lstStyle/>
                    <a:p>
                      <a:pPr marL="0" indent="0" algn="l">
                        <a:buNone/>
                      </a:pPr>
                      <a:endParaRPr/>
                    </a:p>
                  </a:txBody>
                  <a:tcPr/>
                </a:tc>
                <a:extLst>
                  <a:ext uri="{0D108BD9-81ED-4DB2-BD59-A6C34878D82A}">
                    <a16:rowId xmlns:a16="http://schemas.microsoft.com/office/drawing/2014/main" val="10003"/>
                  </a:ext>
                </a:extLst>
              </a:tr>
              <a:tr h="370840">
                <a:tc>
                  <a:txBody>
                    <a:bodyPr/>
                    <a:lstStyle/>
                    <a:p>
                      <a:pPr marL="0" indent="0" algn="l">
                        <a:buNone/>
                      </a:pPr>
                      <a:r>
                        <a:t>Guest</a:t>
                      </a:r>
                    </a:p>
                  </a:txBody>
                  <a:tcPr/>
                </a:tc>
                <a:tc>
                  <a:txBody>
                    <a:bodyPr/>
                    <a:lstStyle/>
                    <a:p>
                      <a:pPr marL="0" indent="0" algn="l">
                        <a:buNone/>
                      </a:pPr>
                      <a:r>
                        <a:t>The operating system that runs in a VM (also called the guest operating system)</a:t>
                      </a:r>
                    </a:p>
                  </a:txBody>
                  <a:tcPr/>
                </a:tc>
                <a:tc>
                  <a:txBody>
                    <a:bodyPr/>
                    <a:lstStyle/>
                    <a:p>
                      <a:pPr marL="0" indent="0" algn="l">
                        <a:buNone/>
                      </a:pPr>
                      <a:r>
                        <a:t>Microsoft Windows, Linux</a:t>
                      </a:r>
                    </a:p>
                  </a:txBody>
                  <a:tcPr/>
                </a:tc>
                <a:extLst>
                  <a:ext uri="{0D108BD9-81ED-4DB2-BD59-A6C34878D82A}">
                    <a16:rowId xmlns:a16="http://schemas.microsoft.com/office/drawing/2014/main" val="10004"/>
                  </a:ext>
                </a:extLst>
              </a:tr>
              <a:tr h="370840">
                <a:tc>
                  <a:txBody>
                    <a:bodyPr/>
                    <a:lstStyle/>
                    <a:p>
                      <a:pPr marL="0" indent="0" algn="l">
                        <a:buNone/>
                      </a:pPr>
                      <a:r>
                        <a:t>Hypervisor</a:t>
                      </a:r>
                    </a:p>
                  </a:txBody>
                  <a:tcPr/>
                </a:tc>
                <a:tc>
                  <a:txBody>
                    <a:bodyPr/>
                    <a:lstStyle/>
                    <a:p>
                      <a:pPr marL="0" indent="0" algn="l">
                        <a:buNone/>
                      </a:pPr>
                      <a:r>
                        <a:t>Specialized operating system designed to run VMs</a:t>
                      </a:r>
                    </a:p>
                  </a:txBody>
                  <a:tcPr/>
                </a:tc>
                <a:tc>
                  <a:txBody>
                    <a:bodyPr/>
                    <a:lstStyle/>
                    <a:p>
                      <a:pPr marL="0" indent="0" algn="l">
                        <a:buNone/>
                      </a:pPr>
                      <a:r>
                        <a:t>ESXi, Workstation, Fusion</a:t>
                      </a:r>
                    </a:p>
                  </a:txBody>
                  <a:tcPr/>
                </a:tc>
                <a:extLst>
                  <a:ext uri="{0D108BD9-81ED-4DB2-BD59-A6C34878D82A}">
                    <a16:rowId xmlns:a16="http://schemas.microsoft.com/office/drawing/2014/main" val="10005"/>
                  </a:ext>
                </a:extLst>
              </a:tr>
              <a:tr h="370840">
                <a:tc>
                  <a:txBody>
                    <a:bodyPr/>
                    <a:lstStyle/>
                    <a:p>
                      <a:pPr marL="0" indent="0" algn="l">
                        <a:buNone/>
                      </a:pPr>
                      <a:r>
                        <a:t>Host</a:t>
                      </a:r>
                    </a:p>
                  </a:txBody>
                  <a:tcPr/>
                </a:tc>
                <a:tc>
                  <a:txBody>
                    <a:bodyPr/>
                    <a:lstStyle/>
                    <a:p>
                      <a:pPr marL="0" indent="0" algn="l">
                        <a:buNone/>
                      </a:pPr>
                      <a:r>
                        <a:t>Physical computer that provides resources to the ESXi hypervisor</a:t>
                      </a:r>
                    </a:p>
                  </a:txBody>
                  <a:tcPr/>
                </a:tc>
                <a:tc>
                  <a:txBody>
                    <a:bodyPr/>
                    <a:lstStyle/>
                    <a:p>
                      <a:pPr marL="0" indent="0" algn="l">
                        <a:buNone/>
                      </a:pPr>
                      <a:endParaRPr/>
                    </a:p>
                  </a:txBody>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Terminology (2)</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2 - 8</a:t>
            </a:r>
            <a:endParaRPr lang="en-US" dirty="0"/>
          </a:p>
        </p:txBody>
      </p:sp>
      <p:graphicFrame>
        <p:nvGraphicFramePr>
          <p:cNvPr id="10062" name="Table 1"/>
          <p:cNvGraphicFramePr>
            <a:graphicFrameLocks noGrp="1"/>
          </p:cNvGraphicFramePr>
          <p:nvPr/>
        </p:nvGraphicFramePr>
        <p:xfrm>
          <a:off x="609600" y="914400"/>
          <a:ext cx="10863072" cy="3302000"/>
        </p:xfrm>
        <a:graphic>
          <a:graphicData uri="http://schemas.openxmlformats.org/drawingml/2006/table">
            <a:tbl>
              <a:tblPr firstRow="1" bandRow="1">
                <a:tableStyleId>{6E25E649-3F16-4E02-A733-19D2CDBF48F0}</a:tableStyleId>
              </a:tblPr>
              <a:tblGrid>
                <a:gridCol w="3182112">
                  <a:extLst>
                    <a:ext uri="{9D8B030D-6E8A-4147-A177-3AD203B41FA5}">
                      <a16:colId xmlns:a16="http://schemas.microsoft.com/office/drawing/2014/main" val="20000"/>
                    </a:ext>
                  </a:extLst>
                </a:gridCol>
                <a:gridCol w="7680960">
                  <a:extLst>
                    <a:ext uri="{9D8B030D-6E8A-4147-A177-3AD203B41FA5}">
                      <a16:colId xmlns:a16="http://schemas.microsoft.com/office/drawing/2014/main" val="20001"/>
                    </a:ext>
                  </a:extLst>
                </a:gridCol>
              </a:tblGrid>
              <a:tr h="370840">
                <a:tc>
                  <a:txBody>
                    <a:bodyPr/>
                    <a:lstStyle/>
                    <a:p>
                      <a:pPr marL="0" indent="0" algn="l">
                        <a:buNone/>
                      </a:pPr>
                      <a:r>
                        <a:t>Term</a:t>
                      </a:r>
                    </a:p>
                  </a:txBody>
                  <a:tcPr/>
                </a:tc>
                <a:tc>
                  <a:txBody>
                    <a:bodyPr/>
                    <a:lstStyle/>
                    <a:p>
                      <a:pPr marL="0" indent="0" algn="l">
                        <a:buNone/>
                      </a:pPr>
                      <a:r>
                        <a:t>Definition</a:t>
                      </a:r>
                    </a:p>
                  </a:txBody>
                  <a:tcPr/>
                </a:tc>
                <a:extLst>
                  <a:ext uri="{0D108BD9-81ED-4DB2-BD59-A6C34878D82A}">
                    <a16:rowId xmlns:a16="http://schemas.microsoft.com/office/drawing/2014/main" val="10000"/>
                  </a:ext>
                </a:extLst>
              </a:tr>
              <a:tr h="370840">
                <a:tc>
                  <a:txBody>
                    <a:bodyPr/>
                    <a:lstStyle/>
                    <a:p>
                      <a:pPr marL="0" indent="0" algn="l">
                        <a:buNone/>
                      </a:pPr>
                      <a:r>
                        <a:t>vSphere</a:t>
                      </a:r>
                    </a:p>
                  </a:txBody>
                  <a:tcPr/>
                </a:tc>
                <a:tc>
                  <a:txBody>
                    <a:bodyPr/>
                    <a:lstStyle/>
                    <a:p>
                      <a:pPr marL="0" indent="0" algn="l">
                        <a:buNone/>
                      </a:pPr>
                      <a:r>
                        <a:t>Server virtualization product of VMware that combines the ESXi hypervisor and the vCenter Server management platform</a:t>
                      </a:r>
                    </a:p>
                  </a:txBody>
                  <a:tcPr/>
                </a:tc>
                <a:extLst>
                  <a:ext uri="{0D108BD9-81ED-4DB2-BD59-A6C34878D82A}">
                    <a16:rowId xmlns:a16="http://schemas.microsoft.com/office/drawing/2014/main" val="10001"/>
                  </a:ext>
                </a:extLst>
              </a:tr>
              <a:tr h="370840">
                <a:tc>
                  <a:txBody>
                    <a:bodyPr/>
                    <a:lstStyle/>
                    <a:p>
                      <a:pPr marL="0" indent="0" algn="l">
                        <a:buNone/>
                      </a:pPr>
                      <a:r>
                        <a:t>Cluster</a:t>
                      </a:r>
                    </a:p>
                  </a:txBody>
                  <a:tcPr/>
                </a:tc>
                <a:tc>
                  <a:txBody>
                    <a:bodyPr/>
                    <a:lstStyle/>
                    <a:p>
                      <a:pPr marL="0" indent="0" algn="l">
                        <a:buNone/>
                      </a:pPr>
                      <a:r>
                        <a:t>Group of ESXi hosts whose resources are shared by VMs</a:t>
                      </a:r>
                    </a:p>
                  </a:txBody>
                  <a:tcPr/>
                </a:tc>
                <a:extLst>
                  <a:ext uri="{0D108BD9-81ED-4DB2-BD59-A6C34878D82A}">
                    <a16:rowId xmlns:a16="http://schemas.microsoft.com/office/drawing/2014/main" val="10002"/>
                  </a:ext>
                </a:extLst>
              </a:tr>
              <a:tr h="370840">
                <a:tc>
                  <a:txBody>
                    <a:bodyPr/>
                    <a:lstStyle/>
                    <a:p>
                      <a:pPr marL="0" indent="0" algn="l">
                        <a:buNone/>
                      </a:pPr>
                      <a:r>
                        <a:t>vSphere vMotion</a:t>
                      </a:r>
                    </a:p>
                  </a:txBody>
                  <a:tcPr/>
                </a:tc>
                <a:tc>
                  <a:txBody>
                    <a:bodyPr/>
                    <a:lstStyle/>
                    <a:p>
                      <a:pPr marL="0" indent="0" algn="l">
                        <a:buNone/>
                      </a:pPr>
                      <a:r>
                        <a:t>Feature that supports the migration of powered-on VMs from host to host without service interruption</a:t>
                      </a:r>
                    </a:p>
                  </a:txBody>
                  <a:tcPr/>
                </a:tc>
                <a:extLst>
                  <a:ext uri="{0D108BD9-81ED-4DB2-BD59-A6C34878D82A}">
                    <a16:rowId xmlns:a16="http://schemas.microsoft.com/office/drawing/2014/main" val="10003"/>
                  </a:ext>
                </a:extLst>
              </a:tr>
              <a:tr h="370840">
                <a:tc>
                  <a:txBody>
                    <a:bodyPr/>
                    <a:lstStyle/>
                    <a:p>
                      <a:pPr marL="0" indent="0" algn="l">
                        <a:buNone/>
                      </a:pPr>
                      <a:r>
                        <a:t>vSphere HA</a:t>
                      </a:r>
                    </a:p>
                  </a:txBody>
                  <a:tcPr/>
                </a:tc>
                <a:tc>
                  <a:txBody>
                    <a:bodyPr/>
                    <a:lstStyle/>
                    <a:p>
                      <a:pPr marL="0" indent="0" algn="l">
                        <a:buNone/>
                      </a:pPr>
                      <a:r>
                        <a:t>Cluster feature that protects against host hardware failures by restarting VMs on hosts that are running normally</a:t>
                      </a:r>
                    </a:p>
                  </a:txBody>
                  <a:tcPr/>
                </a:tc>
                <a:extLst>
                  <a:ext uri="{0D108BD9-81ED-4DB2-BD59-A6C34878D82A}">
                    <a16:rowId xmlns:a16="http://schemas.microsoft.com/office/drawing/2014/main" val="10004"/>
                  </a:ext>
                </a:extLst>
              </a:tr>
              <a:tr h="370840">
                <a:tc>
                  <a:txBody>
                    <a:bodyPr/>
                    <a:lstStyle/>
                    <a:p>
                      <a:pPr marL="0" indent="0" algn="l">
                        <a:buNone/>
                      </a:pPr>
                      <a:r>
                        <a:t>vSphere DRS</a:t>
                      </a:r>
                    </a:p>
                  </a:txBody>
                  <a:tcPr/>
                </a:tc>
                <a:tc>
                  <a:txBody>
                    <a:bodyPr/>
                    <a:lstStyle/>
                    <a:p>
                      <a:pPr marL="0" indent="0" algn="l">
                        <a:buNone/>
                      </a:pPr>
                      <a:r>
                        <a:t>Cluster feature that uses vSphere vMotion to place VMs on hosts and ensure that each VM receives the resources that it needs</a:t>
                      </a:r>
                    </a:p>
                  </a:txBody>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About Virtual Machines</a:t>
            </a:r>
          </a:p>
        </p:txBody>
      </p:sp>
      <p:pic>
        <p:nvPicPr>
          <p:cNvPr id="3" name="Content Placeholder 2|500|168"/>
          <p:cNvPicPr>
            <a:picLocks noGrp="1" noChangeAspect="1"/>
          </p:cNvPicPr>
          <p:nvPr>
            <p:ph sz="half" idx="1"/>
          </p:nvPr>
        </p:nvPicPr>
        <p:blipFill>
          <a:blip r:embed="rId4"/>
          <a:stretch>
            <a:fillRect/>
          </a:stretch>
        </p:blipFill>
        <p:spPr>
          <a:xfrm>
            <a:off x="609600" y="1694971"/>
            <a:ext cx="5400000" cy="1815720"/>
          </a:xfrm>
          <a:prstGeom prst="rect">
            <a:avLst/>
          </a:prstGeom>
        </p:spPr>
      </p:pic>
      <p:sp>
        <p:nvSpPr>
          <p:cNvPr id="4" name="Content Placeholder 3"/>
          <p:cNvSpPr>
            <a:spLocks noGrp="1"/>
          </p:cNvSpPr>
          <p:nvPr>
            <p:ph sz="half" idx="2"/>
          </p:nvPr>
        </p:nvSpPr>
        <p:spPr>
          <a:xfrm>
            <a:off x="6168396" y="1694971"/>
            <a:ext cx="5400000" cy="4680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b="1" dirty="0">
                <a:solidFill>
                  <a:schemeClr val="tx2"/>
                </a:solidFill>
                <a:cs typeface="Calibri" pitchFamily="34" charset="0"/>
              </a:rPr>
              <a:t>Virtual Machine Components</a:t>
            </a:r>
          </a:p>
          <a:p>
            <a:pPr>
              <a:buFont typeface="Arial" pitchFamily="34" charset="0"/>
              <a:buChar char="•"/>
            </a:pPr>
            <a:r>
              <a:t>Guest operating system</a:t>
            </a:r>
          </a:p>
          <a:p>
            <a:pPr>
              <a:buFont typeface="Arial" pitchFamily="34" charset="0"/>
              <a:buChar char="•"/>
            </a:pPr>
            <a:r>
              <a:t>VMware Tools</a:t>
            </a:r>
          </a:p>
          <a:p>
            <a:pPr>
              <a:buFont typeface="Arial" pitchFamily="34" charset="0"/>
              <a:buChar char="•"/>
            </a:pPr>
            <a:r>
              <a:t>Virtual resources, such as:</a:t>
            </a:r>
          </a:p>
          <a:p>
            <a:pPr lvl="1">
              <a:buFont typeface="Calibri" pitchFamily="34" charset="0"/>
              <a:buChar char="–"/>
            </a:pPr>
            <a:r>
              <a:t>CPU and memory</a:t>
            </a:r>
          </a:p>
          <a:p>
            <a:pPr lvl="1">
              <a:buFont typeface="Calibri" pitchFamily="34" charset="0"/>
              <a:buChar char="–"/>
            </a:pPr>
            <a:r>
              <a:t>Network adapters</a:t>
            </a:r>
          </a:p>
          <a:p>
            <a:pPr lvl="1">
              <a:buFont typeface="Calibri" pitchFamily="34" charset="0"/>
              <a:buChar char="–"/>
            </a:pPr>
            <a:r>
              <a:t>Disks and controllers</a:t>
            </a:r>
          </a:p>
          <a:p>
            <a:pPr lvl="1">
              <a:buFont typeface="Calibri" pitchFamily="34" charset="0"/>
              <a:buChar char="–"/>
            </a:pPr>
            <a:r>
              <a:t>Parallel and serial ports</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VMware vSphere: Install, Configure, Manage [V7]      |     2 - 9</a:t>
            </a:r>
            <a:endParaRPr lang="en-US" dirty="0"/>
          </a:p>
        </p:txBody>
      </p:sp>
      <p:sp>
        <p:nvSpPr>
          <p:cNvPr id="6" name="Content Placeholder 2"/>
          <p:cNvSpPr>
            <a:spLocks noGrp="1"/>
          </p:cNvSpPr>
          <p:nvPr>
            <p:ph idx="11"/>
          </p:nvPr>
        </p:nvSpPr>
        <p:spPr>
          <a:xfrm>
            <a:off x="609600" y="914400"/>
            <a:ext cx="10972800" cy="587830"/>
          </a:xfrm>
        </p:spPr>
        <p:txBody>
          <a:bodyPr>
            <a:noAutofit/>
          </a:bodyPr>
          <a:lstStyle/>
          <a:p>
            <a:pPr marL="0" indent="0">
              <a:buNone/>
            </a:pPr>
            <a:r>
              <a:t>A virtual machine (VM) is a software representation of a physical computer and its components. The virtualization software converts the physical machine and its components into files.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Module_Title&amp;gt;&amp;quot;&quot;/&gt;&lt;property id=&quot;20307&quot; value=&quot;332&quot;/&gt;&lt;/object&gt;&lt;object type=&quot;3&quot; unique_id=&quot;10005&quot;&gt;&lt;property id=&quot;20148&quot; value=&quot;5&quot;/&gt;&lt;property id=&quot;20300&quot; value=&quot;Slide 2 - &amp;quot;You Are Here&amp;quot;&quot;/&gt;&lt;property id=&quot;20307&quot; value=&quot;333&quot;/&gt;&lt;/object&gt;&lt;object type=&quot;3&quot; unique_id=&quot;10006&quot;&gt;&lt;property id=&quot;20148&quot; value=&quot;5&quot;/&gt;&lt;property id=&quot;20300&quot; value=&quot;Slide 3 - &amp;quot;You Are Here&amp;quot;&quot;/&gt;&lt;property id=&quot;20307&quot; value=&quot;334&quot;/&gt;&lt;/object&gt;&lt;object type=&quot;3&quot; unique_id=&quot;10007&quot;&gt;&lt;property id=&quot;20148&quot; value=&quot;5&quot;/&gt;&lt;property id=&quot;20300&quot; value=&quot;Slide 4 - &amp;quot;Importance&amp;quot;&quot;/&gt;&lt;property id=&quot;20307&quot; value=&quot;335&quot;/&gt;&lt;/object&gt;&lt;object type=&quot;3&quot; unique_id=&quot;10008&quot;&gt;&lt;property id=&quot;20148&quot; value=&quot;5&quot;/&gt;&lt;property id=&quot;20300&quot; value=&quot;Slide 5 - &amp;quot;Typographical Conventions&amp;quot;&quot;/&gt;&lt;property id=&quot;20307&quot; value=&quot;336&quot;/&gt;&lt;/object&gt;&lt;object type=&quot;3&quot; unique_id=&quot;10009&quot;&gt;&lt;property id=&quot;20148&quot; value=&quot;5&quot;/&gt;&lt;property id=&quot;20300&quot; value=&quot;Slide 6 - &amp;quot;Module Lessons&amp;quot;&quot;/&gt;&lt;property id=&quot;20307&quot; value=&quot;337&quot;/&gt;&lt;/object&gt;&lt;object type=&quot;3&quot; unique_id=&quot;10010&quot;&gt;&lt;property id=&quot;20148&quot; value=&quot;5&quot;/&gt;&lt;property id=&quot;20300&quot; value=&quot;Slide 7 - &amp;quot;Lesson #:&amp;#x0D;&amp;#x0A;&amp;lt;Lesson_Title&amp;gt;&amp;quot;&quot;/&gt;&lt;property id=&quot;20307&quot; value=&quot;338&quot;/&gt;&lt;/object&gt;&lt;object type=&quot;3&quot; unique_id=&quot;10011&quot;&gt;&lt;property id=&quot;20148&quot; value=&quot;5&quot;/&gt;&lt;property id=&quot;20300&quot; value=&quot;Slide 8 - &amp;quot;Learner Objectives&amp;quot;&quot;/&gt;&lt;property id=&quot;20307&quot; value=&quot;339&quot;/&gt;&lt;/object&gt;&lt;object type=&quot;3&quot; unique_id=&quot;10012&quot;&gt;&lt;property id=&quot;20148&quot; value=&quot;5&quot;/&gt;&lt;property id=&quot;20300&quot; value=&quot;Slide 9 - &amp;quot;&amp;lt;Content_Slide_Title&amp;gt;&amp;amp;#x09;&amp;quot;&quot;/&gt;&lt;property id=&quot;20307&quot; value=&quot;340&quot;/&gt;&lt;/object&gt;&lt;object type=&quot;3&quot; unique_id=&quot;10013&quot;&gt;&lt;property id=&quot;20148&quot; value=&quot;5&quot;/&gt;&lt;property id=&quot;20300&quot; value=&quot;Slide 12 - &amp;quot;Lab #: &amp;lt; Lab Title&amp;gt;&amp;quot;&quot;/&gt;&lt;property id=&quot;20307&quot; value=&quot;341&quot;/&gt;&lt;/object&gt;&lt;object type=&quot;3&quot; unique_id=&quot;10014&quot;&gt;&lt;property id=&quot;20148&quot; value=&quot;5&quot;/&gt;&lt;property id=&quot;20300&quot; value=&quot;Slide 13 - &amp;quot;Review of Learner Objectives&amp;quot;&quot;/&gt;&lt;property id=&quot;20307&quot; value=&quot;342&quot;/&gt;&lt;/object&gt;&lt;object type=&quot;3&quot; unique_id=&quot;10015&quot;&gt;&lt;property id=&quot;20148&quot; value=&quot;5&quot;/&gt;&lt;property id=&quot;20300&quot; value=&quot;Slide 14 - &amp;quot;References&amp;quot;&quot;/&gt;&lt;property id=&quot;20307&quot; value=&quot;350&quot;/&gt;&lt;/object&gt;&lt;object type=&quot;3&quot; unique_id=&quot;10016&quot;&gt;&lt;property id=&quot;20148&quot; value=&quot;5&quot;/&gt;&lt;property id=&quot;20300&quot; value=&quot;Slide 16 - &amp;quot;Key Points&amp;quot;&quot;/&gt;&lt;property id=&quot;20307&quot; value=&quot;344&quot;/&gt;&lt;/object&gt;&lt;object type=&quot;3&quot; unique_id=&quot;10017&quot;&gt;&lt;property id=&quot;20148&quot; value=&quot;5&quot;/&gt;&lt;property id=&quot;20300&quot; value=&quot;Slide 19 - &amp;quot;Basic Table Styles (1)&amp;quot;&quot;/&gt;&lt;property id=&quot;20307&quot; value=&quot;345&quot;/&gt;&lt;/object&gt;&lt;object type=&quot;3&quot; unique_id=&quot;10018&quot;&gt;&lt;property id=&quot;20148&quot; value=&quot;5&quot;/&gt;&lt;property id=&quot;20300&quot; value=&quot;Slide 20 - &amp;quot;Basic Table Styles (1)&amp;quot;&quot;/&gt;&lt;property id=&quot;20307&quot; value=&quot;346&quot;/&gt;&lt;/object&gt;&lt;object type=&quot;3&quot; unique_id=&quot;10019&quot;&gt;&lt;property id=&quot;20148&quot; value=&quot;5&quot;/&gt;&lt;property id=&quot;20300&quot; value=&quot;Slide 21 - &amp;quot;Theme Colors&amp;quot;&quot;/&gt;&lt;property id=&quot;20307&quot; value=&quot;349&quot;/&gt;&lt;/object&gt;&lt;object type=&quot;3&quot; unique_id=&quot;10020&quot;&gt;&lt;property id=&quot;20148&quot; value=&quot;5&quot;/&gt;&lt;property id=&quot;20300&quot; value=&quot;Slide 22 - &amp;quot;Shape Styles&amp;quot;&quot;/&gt;&lt;property id=&quot;20307&quot; value=&quot;347&quot;/&gt;&lt;/object&gt;&lt;object type=&quot;3&quot; unique_id=&quot;10021&quot;&gt;&lt;property id=&quot;20148&quot; value=&quot;5&quot;/&gt;&lt;property id=&quot;20300&quot; value=&quot;Slide 23 - &amp;quot;VMware Color Palette&amp;quot;&quot;/&gt;&lt;property id=&quot;20307&quot; value=&quot;348&quot;/&gt;&lt;/object&gt;&lt;object type=&quot;3&quot; unique_id=&quot;10022&quot;&gt;&lt;property id=&quot;20148&quot; value=&quot;5&quot;/&gt;&lt;property id=&quot;20300&quot; value=&quot;Slide 17 - &amp;quot;VMware Education Overview&amp;quot;&quot;/&gt;&lt;property id=&quot;20307&quot; value=&quot;353&quot;/&gt;&lt;/object&gt;&lt;object type=&quot;3&quot; unique_id=&quot;10023&quot;&gt;&lt;property id=&quot;20148&quot; value=&quot;5&quot;/&gt;&lt;property id=&quot;20300&quot; value=&quot;Slide 18 - &amp;quot;Animated Slide&amp;quot;&quot;/&gt;&lt;property id=&quot;20307&quot; value=&quot;352&quot;/&gt;&lt;/object&gt;&lt;object type=&quot;3&quot; unique_id=&quot;10156&quot;&gt;&lt;property id=&quot;20148&quot; value=&quot;5&quot;/&gt;&lt;property id=&quot;20300&quot; value=&quot;Slide 15 - &amp;quot;VMware Online Resources&amp;quot;&quot;/&gt;&lt;property id=&quot;20307&quot; value=&quot;354&quot;/&gt;&lt;/object&gt;&lt;object type=&quot;3&quot; unique_id=&quot;10249&quot;&gt;&lt;property id=&quot;20148&quot; value=&quot;5&quot;/&gt;&lt;property id=&quot;20300&quot; value=&quot;Slide 11 - &amp;quot;Labs&amp;quot;&quot;/&gt;&lt;property id=&quot;20307&quot; value=&quot;355&quot;/&gt;&lt;/object&gt;&lt;object type=&quot;3&quot; unique_id=&quot;47825&quot;&gt;&lt;property id=&quot;20148&quot; value=&quot;5&quot;/&gt;&lt;property id=&quot;20300&quot; value=&quot;Slide 10 - &amp;quot;Demonstration: &amp;lt;Demo_Title&amp;gt;&amp;quot;&quot;/&gt;&lt;property id=&quot;20307&quot; value=&quot;356&quot;/&gt;&lt;/object&gt;&lt;/object&gt;&lt;/object&gt;&lt;/database&gt;"/>
  <p:tag name="SECTOMILLISECCONVERTED" val="1"/>
  <p:tag name="ARTICULATE_DESIGN_ID_CORP_TEMPLATE_ILT" val="iISgXMud"/>
  <p:tag name="ARTICULATE_SLIDE_COUNT" val="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RP_TEMPLATE_ILT">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90000"/>
          </a:lnSpc>
          <a:defRPr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600" dirty="0" err="1" smtClean="0">
            <a:solidFill>
              <a:schemeClr val="tx2"/>
            </a:solidFill>
          </a:defRPr>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7681</Words>
  <Application>Microsoft Office PowerPoint</Application>
  <PresentationFormat>Widescreen</PresentationFormat>
  <Paragraphs>479</Paragraphs>
  <Slides>50</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Times New Roman</vt:lpstr>
      <vt:lpstr>Calibri</vt:lpstr>
      <vt:lpstr>Courier New</vt:lpstr>
      <vt:lpstr>CORP_TEMPLATE_ILT</vt:lpstr>
      <vt:lpstr>Module 2: Introduction to vSphere and the Software-Defined Data Center</vt:lpstr>
      <vt:lpstr>Importance</vt:lpstr>
      <vt:lpstr>Module Lessons</vt:lpstr>
      <vt:lpstr>Virtual Beans: Data Center</vt:lpstr>
      <vt:lpstr>Lesson 1: Overview of vSphere and Virtual Machines</vt:lpstr>
      <vt:lpstr>Learner Objectives</vt:lpstr>
      <vt:lpstr>Terminology (1)</vt:lpstr>
      <vt:lpstr>Terminology (2)</vt:lpstr>
      <vt:lpstr>About Virtual Machines</vt:lpstr>
      <vt:lpstr>Benefits of Using Virtual Machines</vt:lpstr>
      <vt:lpstr>Types of Virtualization</vt:lpstr>
      <vt:lpstr>About the Software-Defined Data Center</vt:lpstr>
      <vt:lpstr>vSphere and Cloud Computing</vt:lpstr>
      <vt:lpstr>About VMware Skyline</vt:lpstr>
      <vt:lpstr>VMware Skyline Family</vt:lpstr>
      <vt:lpstr>Review of Learner Objectives</vt:lpstr>
      <vt:lpstr>Lesson 2: vSphere Virtualization of Resources</vt:lpstr>
      <vt:lpstr>Learner Objectives</vt:lpstr>
      <vt:lpstr>Virtual Machine: Guest and Consumer of ESXi Host</vt:lpstr>
      <vt:lpstr>Physical and Virtual Architecture</vt:lpstr>
      <vt:lpstr>Physical Resource Sharing</vt:lpstr>
      <vt:lpstr>CPU Virtualization</vt:lpstr>
      <vt:lpstr>Physical and Virtualized Host Memory Usage</vt:lpstr>
      <vt:lpstr>Physical and Virtual Networking</vt:lpstr>
      <vt:lpstr>Physical File Systems and Datastores</vt:lpstr>
      <vt:lpstr>GPU Virtualization</vt:lpstr>
      <vt:lpstr>Review of Learner Objectives</vt:lpstr>
      <vt:lpstr>Lesson 3: vSphere User Interfaces</vt:lpstr>
      <vt:lpstr>Learner Objectives</vt:lpstr>
      <vt:lpstr>vSphere User Interfaces</vt:lpstr>
      <vt:lpstr>About VMware Host Client</vt:lpstr>
      <vt:lpstr>About vSphere Client</vt:lpstr>
      <vt:lpstr>About PowerCLI and ESXCLI</vt:lpstr>
      <vt:lpstr>Lab 1: Accessing the Lab Environment</vt:lpstr>
      <vt:lpstr>Review of Learner Objectives</vt:lpstr>
      <vt:lpstr>Lesson 4: Overview of ESXi</vt:lpstr>
      <vt:lpstr>Learner Objectives</vt:lpstr>
      <vt:lpstr>About ESXi</vt:lpstr>
      <vt:lpstr>Configuring an ESXi Host</vt:lpstr>
      <vt:lpstr>Configuring an ESXi Host: Root Access</vt:lpstr>
      <vt:lpstr>Configuring an ESXi Host: Management Network</vt:lpstr>
      <vt:lpstr>Configuring an ESXi Host: Other Settings</vt:lpstr>
      <vt:lpstr>Controlling Remote Access to an ESXi Host</vt:lpstr>
      <vt:lpstr>Managing User Accounts: Best Practices</vt:lpstr>
      <vt:lpstr>ESXi Host as an NTP Client</vt:lpstr>
      <vt:lpstr>Demonstration: Installing and Configuring ESXi Hosts</vt:lpstr>
      <vt:lpstr>Lab 2: Configuring an ESXi Host</vt:lpstr>
      <vt:lpstr>Review of Learner Objectives</vt:lpstr>
      <vt:lpstr>Virtual Beans: Data Center</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2014-01-24T17:41:39Z</dcterms:created>
  <dcterms:modified xsi:type="dcterms:W3CDTF">2020-04-16T17:51:31Z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ED8BB885-D5B6-46F3-BA1E-78804FD79BDE</vt:lpwstr>
  </property>
  <property fmtid="{D5CDD505-2E9C-101B-9397-08002B2CF9AE}" pid="3" name="ArticulatePath">
    <vt:lpwstr>2018CurrDevTemplate_030918_16x9</vt:lpwstr>
  </property>
  <property fmtid="{D5CDD505-2E9C-101B-9397-08002B2CF9AE}" pid="4" name="Option-CenterImages">
    <vt:lpwstr>No</vt:lpwstr>
  </property>
  <property fmtid="{D5CDD505-2E9C-101B-9397-08002B2CF9AE}" pid="5" name="Generated">
    <vt:filetime>2020-04-13T20:37:47Z</vt:filetime>
  </property>
  <property fmtid="{D5CDD505-2E9C-101B-9397-08002B2CF9AE}" pid="6" name="PowerPoint Output Version">
    <vt:lpwstr>2020.3 Build 20200317.0544</vt:lpwstr>
  </property>
</Properties>
</file>