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2" r:id="rId2"/>
    <p:sldId id="285" r:id="rId3"/>
    <p:sldId id="286" r:id="rId4"/>
    <p:sldId id="264" r:id="rId5"/>
    <p:sldId id="287" r:id="rId6"/>
    <p:sldId id="321" r:id="rId7"/>
    <p:sldId id="322" r:id="rId8"/>
    <p:sldId id="265" r:id="rId9"/>
    <p:sldId id="288" r:id="rId10"/>
    <p:sldId id="289" r:id="rId11"/>
    <p:sldId id="313" r:id="rId12"/>
    <p:sldId id="323" r:id="rId13"/>
    <p:sldId id="320" r:id="rId14"/>
    <p:sldId id="298"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катерина Поленина" initials="ЕП"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BD6"/>
    <a:srgbClr val="B4CEE9"/>
    <a:srgbClr val="E37979"/>
    <a:srgbClr val="0096D5"/>
    <a:srgbClr val="00B4FF"/>
    <a:srgbClr val="FFF4E7"/>
    <a:srgbClr val="AFCBE8"/>
    <a:srgbClr val="BB9C23"/>
    <a:srgbClr val="749964"/>
    <a:srgbClr val="C45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94" autoAdjust="0"/>
    <p:restoredTop sz="93886" autoAdjust="0"/>
  </p:normalViewPr>
  <p:slideViewPr>
    <p:cSldViewPr snapToGrid="0">
      <p:cViewPr varScale="1">
        <p:scale>
          <a:sx n="96" d="100"/>
          <a:sy n="96" d="100"/>
        </p:scale>
        <p:origin x="84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08.янв</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a:t>11.3</a:t>
                    </a:r>
                    <a:endParaRPr lang="en-US" dirty="0"/>
                  </a:p>
                </c:rich>
              </c:tx>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2C8F-4577-904D-97E81C5BB678}"/>
                </c:ext>
                <c:ext xmlns:c15="http://schemas.microsoft.com/office/drawing/2012/chart" uri="{CE6537A1-D6FC-4f65-9D91-7224C49458BB}"/>
              </c:extLst>
            </c:dLbl>
            <c:dLbl>
              <c:idx val="1"/>
              <c:tx>
                <c:rich>
                  <a:bodyPr/>
                  <a:lstStyle/>
                  <a:p>
                    <a:r>
                      <a:rPr lang="en-US"/>
                      <a:t>17.7</a:t>
                    </a:r>
                    <a:endParaRPr lang="en-US" dirty="0"/>
                  </a:p>
                </c:rich>
              </c:tx>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2C8F-4577-904D-97E81C5BB67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Лист1!$A$2:$A$4</c:f>
              <c:numCache>
                <c:formatCode>General</c:formatCode>
                <c:ptCount val="3"/>
                <c:pt idx="0">
                  <c:v>1.0</c:v>
                </c:pt>
                <c:pt idx="1">
                  <c:v>2.0</c:v>
                </c:pt>
                <c:pt idx="2">
                  <c:v>3.0</c:v>
                </c:pt>
              </c:numCache>
            </c:numRef>
          </c:cat>
          <c:val>
            <c:numRef>
              <c:f>Лист1!$B$2:$B$4</c:f>
              <c:numCache>
                <c:formatCode>General</c:formatCode>
                <c:ptCount val="3"/>
                <c:pt idx="0">
                  <c:v>11.3</c:v>
                </c:pt>
                <c:pt idx="1">
                  <c:v>17.7</c:v>
                </c:pt>
                <c:pt idx="2">
                  <c:v>21.9</c:v>
                </c:pt>
              </c:numCache>
            </c:numRef>
          </c:val>
          <c:extLst xmlns:c16r2="http://schemas.microsoft.com/office/drawing/2015/06/chart">
            <c:ext xmlns:c16="http://schemas.microsoft.com/office/drawing/2014/chart" uri="{C3380CC4-5D6E-409C-BE32-E72D297353CC}">
              <c16:uniqueId val="{00000000-2C8F-4577-904D-97E81C5BB678}"/>
            </c:ext>
          </c:extLst>
        </c:ser>
        <c:ser>
          <c:idx val="1"/>
          <c:order val="1"/>
          <c:tx>
            <c:strRef>
              <c:f>Лист1!$C$1</c:f>
              <c:strCache>
                <c:ptCount val="1"/>
                <c:pt idx="0">
                  <c:v>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a:t>10.5</a:t>
                    </a:r>
                    <a:endParaRPr lang="en-US" dirty="0"/>
                  </a:p>
                </c:rich>
              </c:tx>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2C8F-4577-904D-97E81C5BB678}"/>
                </c:ext>
                <c:ext xmlns:c15="http://schemas.microsoft.com/office/drawing/2012/chart" uri="{CE6537A1-D6FC-4f65-9D91-7224C49458BB}"/>
              </c:extLst>
            </c:dLbl>
            <c:dLbl>
              <c:idx val="1"/>
              <c:tx>
                <c:rich>
                  <a:bodyPr/>
                  <a:lstStyle/>
                  <a:p>
                    <a:r>
                      <a:rPr lang="en-US" dirty="0"/>
                      <a:t>17.7</a:t>
                    </a:r>
                  </a:p>
                </c:rich>
              </c:tx>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2C8F-4577-904D-97E81C5BB67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Лист1!$A$2:$A$4</c:f>
              <c:numCache>
                <c:formatCode>General</c:formatCode>
                <c:ptCount val="3"/>
                <c:pt idx="0">
                  <c:v>1.0</c:v>
                </c:pt>
                <c:pt idx="1">
                  <c:v>2.0</c:v>
                </c:pt>
                <c:pt idx="2">
                  <c:v>3.0</c:v>
                </c:pt>
              </c:numCache>
            </c:numRef>
          </c:cat>
          <c:val>
            <c:numRef>
              <c:f>Лист1!$C$2:$C$4</c:f>
              <c:numCache>
                <c:formatCode>General</c:formatCode>
                <c:ptCount val="3"/>
                <c:pt idx="0">
                  <c:v>10.5</c:v>
                </c:pt>
                <c:pt idx="1">
                  <c:v>23.5</c:v>
                </c:pt>
                <c:pt idx="2">
                  <c:v>39.4</c:v>
                </c:pt>
              </c:numCache>
            </c:numRef>
          </c:val>
          <c:extLst xmlns:c16r2="http://schemas.microsoft.com/office/drawing/2015/06/chart">
            <c:ext xmlns:c16="http://schemas.microsoft.com/office/drawing/2014/chart" uri="{C3380CC4-5D6E-409C-BE32-E72D297353CC}">
              <c16:uniqueId val="{00000001-2C8F-4577-904D-97E81C5BB678}"/>
            </c:ext>
          </c:extLst>
        </c:ser>
        <c:dLbls>
          <c:dLblPos val="outEnd"/>
          <c:showLegendKey val="0"/>
          <c:showVal val="1"/>
          <c:showCatName val="0"/>
          <c:showSerName val="0"/>
          <c:showPercent val="0"/>
          <c:showBubbleSize val="0"/>
        </c:dLbls>
        <c:gapWidth val="100"/>
        <c:overlap val="-24"/>
        <c:axId val="749743824"/>
        <c:axId val="695037008"/>
      </c:barChart>
      <c:catAx>
        <c:axId val="74974382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ru-RU"/>
                  <a:t>Рабочие</a:t>
                </a:r>
              </a:p>
            </c:rich>
          </c:tx>
          <c:layout>
            <c:manualLayout>
              <c:xMode val="edge"/>
              <c:yMode val="edge"/>
              <c:x val="0.4728193958329"/>
              <c:y val="0.871486637427801"/>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ru-RU"/>
          </a:p>
        </c:txPr>
        <c:crossAx val="695037008"/>
        <c:crosses val="autoZero"/>
        <c:auto val="1"/>
        <c:lblAlgn val="ctr"/>
        <c:lblOffset val="100"/>
        <c:noMultiLvlLbl val="0"/>
      </c:catAx>
      <c:valAx>
        <c:axId val="6950370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ru-RU"/>
                  <a:t>ГБ в секунду</a:t>
                </a:r>
              </a:p>
            </c:rich>
          </c:tx>
          <c:layout>
            <c:manualLayout>
              <c:xMode val="edge"/>
              <c:yMode val="edge"/>
              <c:x val="0.0126914104534051"/>
              <c:y val="0.236771467150235"/>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ru-RU"/>
          </a:p>
        </c:txPr>
        <c:crossAx val="7497438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977F6-CBE3-459B-A3E5-299056531CBE}" type="doc">
      <dgm:prSet loTypeId="urn:microsoft.com/office/officeart/2005/8/layout/cycle3" loCatId="cycle" qsTypeId="urn:microsoft.com/office/officeart/2005/8/quickstyle/simple1" qsCatId="simple" csTypeId="urn:microsoft.com/office/officeart/2005/8/colors/colorful5" csCatId="colorful" phldr="1"/>
      <dgm:spPr/>
      <dgm:t>
        <a:bodyPr/>
        <a:lstStyle/>
        <a:p>
          <a:endParaRPr lang="ru-RU"/>
        </a:p>
      </dgm:t>
    </dgm:pt>
    <dgm:pt modelId="{AB0A76FC-C2BF-4127-BABB-8AF4CA65D6DC}">
      <dgm:prSet phldrT="[Текст]" custT="1"/>
      <dgm:spPr/>
      <dgm:t>
        <a:bodyPr/>
        <a:lstStyle/>
        <a:p>
          <a:r>
            <a:rPr lang="en-US" sz="1600" dirty="0">
              <a:latin typeface="Arial" panose="020B0604020202020204" pitchFamily="34" charset="0"/>
              <a:cs typeface="Arial" panose="020B0604020202020204" pitchFamily="34" charset="0"/>
            </a:rPr>
            <a:t>1. </a:t>
          </a:r>
          <a:r>
            <a:rPr lang="ru-RU" sz="1600" dirty="0">
              <a:latin typeface="Arial" panose="020B0604020202020204" pitchFamily="34" charset="0"/>
              <a:cs typeface="Arial" panose="020B0604020202020204" pitchFamily="34" charset="0"/>
            </a:rPr>
            <a:t>Планирование </a:t>
          </a:r>
        </a:p>
      </dgm:t>
    </dgm:pt>
    <dgm:pt modelId="{7DF777FE-38F6-473D-9EC7-974F2DEBCAD3}" type="parTrans" cxnId="{EC3A1738-E207-439B-AE4F-B75B175AD37B}">
      <dgm:prSet/>
      <dgm:spPr/>
      <dgm:t>
        <a:bodyPr/>
        <a:lstStyle/>
        <a:p>
          <a:endParaRPr lang="ru-RU" sz="1000">
            <a:latin typeface="Arial" panose="020B0604020202020204" pitchFamily="34" charset="0"/>
            <a:cs typeface="Arial" panose="020B0604020202020204" pitchFamily="34" charset="0"/>
          </a:endParaRPr>
        </a:p>
      </dgm:t>
    </dgm:pt>
    <dgm:pt modelId="{432F12DD-0829-44B8-ACA7-D67FD65524B8}" type="sibTrans" cxnId="{EC3A1738-E207-439B-AE4F-B75B175AD37B}">
      <dgm:prSet/>
      <dgm:spPr/>
      <dgm:t>
        <a:bodyPr/>
        <a:lstStyle/>
        <a:p>
          <a:endParaRPr lang="ru-RU" sz="1000">
            <a:latin typeface="Arial" panose="020B0604020202020204" pitchFamily="34" charset="0"/>
            <a:cs typeface="Arial" panose="020B0604020202020204" pitchFamily="34" charset="0"/>
          </a:endParaRPr>
        </a:p>
      </dgm:t>
    </dgm:pt>
    <dgm:pt modelId="{A0D9B79C-61C0-40B2-A5A7-813D7E415043}">
      <dgm:prSet phldrT="[Текст]" custT="1"/>
      <dgm:spPr/>
      <dgm:t>
        <a:bodyPr/>
        <a:lstStyle/>
        <a:p>
          <a:r>
            <a:rPr lang="en-US" sz="1600" dirty="0">
              <a:latin typeface="Arial" panose="020B0604020202020204" pitchFamily="34" charset="0"/>
              <a:cs typeface="Arial" panose="020B0604020202020204" pitchFamily="34" charset="0"/>
            </a:rPr>
            <a:t>2. </a:t>
          </a:r>
          <a:r>
            <a:rPr lang="ru-RU" sz="1600" dirty="0">
              <a:latin typeface="Arial" panose="020B0604020202020204" pitchFamily="34" charset="0"/>
              <a:cs typeface="Arial" panose="020B0604020202020204" pitchFamily="34" charset="0"/>
            </a:rPr>
            <a:t>Распределение</a:t>
          </a:r>
        </a:p>
      </dgm:t>
    </dgm:pt>
    <dgm:pt modelId="{C0ED0FA9-08D3-4D3B-9ABF-E3A7487603E6}" type="parTrans" cxnId="{0907615D-393F-42B5-9311-816E3B4EF954}">
      <dgm:prSet/>
      <dgm:spPr/>
      <dgm:t>
        <a:bodyPr/>
        <a:lstStyle/>
        <a:p>
          <a:endParaRPr lang="ru-RU" sz="1000">
            <a:latin typeface="Arial" panose="020B0604020202020204" pitchFamily="34" charset="0"/>
            <a:cs typeface="Arial" panose="020B0604020202020204" pitchFamily="34" charset="0"/>
          </a:endParaRPr>
        </a:p>
      </dgm:t>
    </dgm:pt>
    <dgm:pt modelId="{1845C922-2478-49A6-B367-E168BC6433F5}" type="sibTrans" cxnId="{0907615D-393F-42B5-9311-816E3B4EF954}">
      <dgm:prSet/>
      <dgm:spPr/>
      <dgm:t>
        <a:bodyPr/>
        <a:lstStyle/>
        <a:p>
          <a:endParaRPr lang="ru-RU" sz="1000">
            <a:latin typeface="Arial" panose="020B0604020202020204" pitchFamily="34" charset="0"/>
            <a:cs typeface="Arial" panose="020B0604020202020204" pitchFamily="34" charset="0"/>
          </a:endParaRPr>
        </a:p>
      </dgm:t>
    </dgm:pt>
    <dgm:pt modelId="{7BBC15AC-526C-4B8E-9C7E-37A42A23FD7E}">
      <dgm:prSet phldrT="[Текст]" custT="1"/>
      <dgm:spPr/>
      <dgm:t>
        <a:bodyPr/>
        <a:lstStyle/>
        <a:p>
          <a:r>
            <a:rPr lang="ru-RU" sz="1600" dirty="0">
              <a:latin typeface="Arial" panose="020B0604020202020204" pitchFamily="34" charset="0"/>
              <a:cs typeface="Arial" panose="020B0604020202020204" pitchFamily="34" charset="0"/>
            </a:rPr>
            <a:t>3. Измерение</a:t>
          </a:r>
        </a:p>
      </dgm:t>
    </dgm:pt>
    <dgm:pt modelId="{A8D0D1AF-3C8F-4E22-A4A0-B56999CDBAEC}" type="parTrans" cxnId="{D6CDE8BD-A34A-41A1-A5EC-DD96941A8A38}">
      <dgm:prSet/>
      <dgm:spPr/>
      <dgm:t>
        <a:bodyPr/>
        <a:lstStyle/>
        <a:p>
          <a:endParaRPr lang="ru-RU" sz="1000">
            <a:latin typeface="Arial" panose="020B0604020202020204" pitchFamily="34" charset="0"/>
            <a:cs typeface="Arial" panose="020B0604020202020204" pitchFamily="34" charset="0"/>
          </a:endParaRPr>
        </a:p>
      </dgm:t>
    </dgm:pt>
    <dgm:pt modelId="{45B38659-E686-4526-88BC-EA76B497603D}" type="sibTrans" cxnId="{D6CDE8BD-A34A-41A1-A5EC-DD96941A8A38}">
      <dgm:prSet/>
      <dgm:spPr/>
      <dgm:t>
        <a:bodyPr/>
        <a:lstStyle/>
        <a:p>
          <a:endParaRPr lang="ru-RU" sz="1000">
            <a:latin typeface="Arial" panose="020B0604020202020204" pitchFamily="34" charset="0"/>
            <a:cs typeface="Arial" panose="020B0604020202020204" pitchFamily="34" charset="0"/>
          </a:endParaRPr>
        </a:p>
      </dgm:t>
    </dgm:pt>
    <dgm:pt modelId="{C3C4F5F3-0EA6-42B3-A5C5-29577BE5C0D6}">
      <dgm:prSet phldrT="[Текст]" custT="1"/>
      <dgm:spPr/>
      <dgm:t>
        <a:bodyPr/>
        <a:lstStyle/>
        <a:p>
          <a:r>
            <a:rPr lang="ru-RU" sz="1600" dirty="0">
              <a:latin typeface="Arial" panose="020B0604020202020204" pitchFamily="34" charset="0"/>
              <a:cs typeface="Arial" panose="020B0604020202020204" pitchFamily="34" charset="0"/>
            </a:rPr>
            <a:t>4. Анализ </a:t>
          </a:r>
        </a:p>
      </dgm:t>
    </dgm:pt>
    <dgm:pt modelId="{F7E4DCB0-1DE0-4403-A263-F366672D5078}" type="parTrans" cxnId="{F2A39E59-EEBF-444C-A8FF-5CCFE208AE27}">
      <dgm:prSet/>
      <dgm:spPr/>
      <dgm:t>
        <a:bodyPr/>
        <a:lstStyle/>
        <a:p>
          <a:endParaRPr lang="ru-RU" sz="1000">
            <a:latin typeface="Arial" panose="020B0604020202020204" pitchFamily="34" charset="0"/>
            <a:cs typeface="Arial" panose="020B0604020202020204" pitchFamily="34" charset="0"/>
          </a:endParaRPr>
        </a:p>
      </dgm:t>
    </dgm:pt>
    <dgm:pt modelId="{0CED6294-BA0F-4240-A98E-0A122252EB51}" type="sibTrans" cxnId="{F2A39E59-EEBF-444C-A8FF-5CCFE208AE27}">
      <dgm:prSet/>
      <dgm:spPr/>
      <dgm:t>
        <a:bodyPr/>
        <a:lstStyle/>
        <a:p>
          <a:endParaRPr lang="ru-RU" sz="1000">
            <a:latin typeface="Arial" panose="020B0604020202020204" pitchFamily="34" charset="0"/>
            <a:cs typeface="Arial" panose="020B0604020202020204" pitchFamily="34" charset="0"/>
          </a:endParaRPr>
        </a:p>
      </dgm:t>
    </dgm:pt>
    <dgm:pt modelId="{8772E11F-9109-4400-A217-1ECF42A6F693}" type="pres">
      <dgm:prSet presAssocID="{F14977F6-CBE3-459B-A3E5-299056531CBE}" presName="Name0" presStyleCnt="0">
        <dgm:presLayoutVars>
          <dgm:dir/>
          <dgm:resizeHandles val="exact"/>
        </dgm:presLayoutVars>
      </dgm:prSet>
      <dgm:spPr/>
      <dgm:t>
        <a:bodyPr/>
        <a:lstStyle/>
        <a:p>
          <a:endParaRPr lang="ru-RU"/>
        </a:p>
      </dgm:t>
    </dgm:pt>
    <dgm:pt modelId="{56F498AA-5DED-4C74-9143-0371CF2AC3C0}" type="pres">
      <dgm:prSet presAssocID="{F14977F6-CBE3-459B-A3E5-299056531CBE}" presName="cycle" presStyleCnt="0"/>
      <dgm:spPr/>
    </dgm:pt>
    <dgm:pt modelId="{CF6E13DA-F69A-47FD-871E-920005B42E3E}" type="pres">
      <dgm:prSet presAssocID="{AB0A76FC-C2BF-4127-BABB-8AF4CA65D6DC}" presName="nodeFirstNode" presStyleLbl="node1" presStyleIdx="0" presStyleCnt="4" custScaleX="91427" custScaleY="66629">
        <dgm:presLayoutVars>
          <dgm:bulletEnabled val="1"/>
        </dgm:presLayoutVars>
      </dgm:prSet>
      <dgm:spPr/>
      <dgm:t>
        <a:bodyPr/>
        <a:lstStyle/>
        <a:p>
          <a:endParaRPr lang="ru-RU"/>
        </a:p>
      </dgm:t>
    </dgm:pt>
    <dgm:pt modelId="{A51C7A48-D7E1-47D7-8849-85F08C39223F}" type="pres">
      <dgm:prSet presAssocID="{432F12DD-0829-44B8-ACA7-D67FD65524B8}" presName="sibTransFirstNode" presStyleLbl="bgShp" presStyleIdx="0" presStyleCnt="1"/>
      <dgm:spPr/>
      <dgm:t>
        <a:bodyPr/>
        <a:lstStyle/>
        <a:p>
          <a:endParaRPr lang="ru-RU"/>
        </a:p>
      </dgm:t>
    </dgm:pt>
    <dgm:pt modelId="{55D94F9B-1FFA-4BA0-B02B-5787EF62EAB4}" type="pres">
      <dgm:prSet presAssocID="{A0D9B79C-61C0-40B2-A5A7-813D7E415043}" presName="nodeFollowingNodes" presStyleLbl="node1" presStyleIdx="1" presStyleCnt="4" custScaleX="91427" custScaleY="66629">
        <dgm:presLayoutVars>
          <dgm:bulletEnabled val="1"/>
        </dgm:presLayoutVars>
      </dgm:prSet>
      <dgm:spPr/>
      <dgm:t>
        <a:bodyPr/>
        <a:lstStyle/>
        <a:p>
          <a:endParaRPr lang="ru-RU"/>
        </a:p>
      </dgm:t>
    </dgm:pt>
    <dgm:pt modelId="{FB5979A7-029A-496C-978C-124963615A07}" type="pres">
      <dgm:prSet presAssocID="{7BBC15AC-526C-4B8E-9C7E-37A42A23FD7E}" presName="nodeFollowingNodes" presStyleLbl="node1" presStyleIdx="2" presStyleCnt="4" custScaleX="91427" custScaleY="66629">
        <dgm:presLayoutVars>
          <dgm:bulletEnabled val="1"/>
        </dgm:presLayoutVars>
      </dgm:prSet>
      <dgm:spPr/>
      <dgm:t>
        <a:bodyPr/>
        <a:lstStyle/>
        <a:p>
          <a:endParaRPr lang="ru-RU"/>
        </a:p>
      </dgm:t>
    </dgm:pt>
    <dgm:pt modelId="{D007D56E-FCB3-4FAA-9DFB-F5C814282992}" type="pres">
      <dgm:prSet presAssocID="{C3C4F5F3-0EA6-42B3-A5C5-29577BE5C0D6}" presName="nodeFollowingNodes" presStyleLbl="node1" presStyleIdx="3" presStyleCnt="4" custScaleX="91427" custScaleY="66629">
        <dgm:presLayoutVars>
          <dgm:bulletEnabled val="1"/>
        </dgm:presLayoutVars>
      </dgm:prSet>
      <dgm:spPr/>
      <dgm:t>
        <a:bodyPr/>
        <a:lstStyle/>
        <a:p>
          <a:endParaRPr lang="ru-RU"/>
        </a:p>
      </dgm:t>
    </dgm:pt>
  </dgm:ptLst>
  <dgm:cxnLst>
    <dgm:cxn modelId="{C049ACF4-439D-457F-A289-7B831F3E5DC5}" type="presOf" srcId="{C3C4F5F3-0EA6-42B3-A5C5-29577BE5C0D6}" destId="{D007D56E-FCB3-4FAA-9DFB-F5C814282992}" srcOrd="0" destOrd="0" presId="urn:microsoft.com/office/officeart/2005/8/layout/cycle3"/>
    <dgm:cxn modelId="{F2A39E59-EEBF-444C-A8FF-5CCFE208AE27}" srcId="{F14977F6-CBE3-459B-A3E5-299056531CBE}" destId="{C3C4F5F3-0EA6-42B3-A5C5-29577BE5C0D6}" srcOrd="3" destOrd="0" parTransId="{F7E4DCB0-1DE0-4403-A263-F366672D5078}" sibTransId="{0CED6294-BA0F-4240-A98E-0A122252EB51}"/>
    <dgm:cxn modelId="{C54BF182-396F-4253-AAA7-088C22303E44}" type="presOf" srcId="{F14977F6-CBE3-459B-A3E5-299056531CBE}" destId="{8772E11F-9109-4400-A217-1ECF42A6F693}" srcOrd="0" destOrd="0" presId="urn:microsoft.com/office/officeart/2005/8/layout/cycle3"/>
    <dgm:cxn modelId="{A3B963FB-3FAB-40D3-93BC-D71CF404FE3B}" type="presOf" srcId="{A0D9B79C-61C0-40B2-A5A7-813D7E415043}" destId="{55D94F9B-1FFA-4BA0-B02B-5787EF62EAB4}" srcOrd="0" destOrd="0" presId="urn:microsoft.com/office/officeart/2005/8/layout/cycle3"/>
    <dgm:cxn modelId="{5A6206CB-6955-48D0-B4DC-0A144C96710F}" type="presOf" srcId="{AB0A76FC-C2BF-4127-BABB-8AF4CA65D6DC}" destId="{CF6E13DA-F69A-47FD-871E-920005B42E3E}" srcOrd="0" destOrd="0" presId="urn:microsoft.com/office/officeart/2005/8/layout/cycle3"/>
    <dgm:cxn modelId="{CF94B565-C0C5-4E2A-A1A5-2F371935F495}" type="presOf" srcId="{7BBC15AC-526C-4B8E-9C7E-37A42A23FD7E}" destId="{FB5979A7-029A-496C-978C-124963615A07}" srcOrd="0" destOrd="0" presId="urn:microsoft.com/office/officeart/2005/8/layout/cycle3"/>
    <dgm:cxn modelId="{0907615D-393F-42B5-9311-816E3B4EF954}" srcId="{F14977F6-CBE3-459B-A3E5-299056531CBE}" destId="{A0D9B79C-61C0-40B2-A5A7-813D7E415043}" srcOrd="1" destOrd="0" parTransId="{C0ED0FA9-08D3-4D3B-9ABF-E3A7487603E6}" sibTransId="{1845C922-2478-49A6-B367-E168BC6433F5}"/>
    <dgm:cxn modelId="{EC3A1738-E207-439B-AE4F-B75B175AD37B}" srcId="{F14977F6-CBE3-459B-A3E5-299056531CBE}" destId="{AB0A76FC-C2BF-4127-BABB-8AF4CA65D6DC}" srcOrd="0" destOrd="0" parTransId="{7DF777FE-38F6-473D-9EC7-974F2DEBCAD3}" sibTransId="{432F12DD-0829-44B8-ACA7-D67FD65524B8}"/>
    <dgm:cxn modelId="{D6CDE8BD-A34A-41A1-A5EC-DD96941A8A38}" srcId="{F14977F6-CBE3-459B-A3E5-299056531CBE}" destId="{7BBC15AC-526C-4B8E-9C7E-37A42A23FD7E}" srcOrd="2" destOrd="0" parTransId="{A8D0D1AF-3C8F-4E22-A4A0-B56999CDBAEC}" sibTransId="{45B38659-E686-4526-88BC-EA76B497603D}"/>
    <dgm:cxn modelId="{C96531FD-ACBD-4F80-A07A-0844A1AE2625}" type="presOf" srcId="{432F12DD-0829-44B8-ACA7-D67FD65524B8}" destId="{A51C7A48-D7E1-47D7-8849-85F08C39223F}" srcOrd="0" destOrd="0" presId="urn:microsoft.com/office/officeart/2005/8/layout/cycle3"/>
    <dgm:cxn modelId="{135F9B36-7296-4371-A0BD-D5E30A81A697}" type="presParOf" srcId="{8772E11F-9109-4400-A217-1ECF42A6F693}" destId="{56F498AA-5DED-4C74-9143-0371CF2AC3C0}" srcOrd="0" destOrd="0" presId="urn:microsoft.com/office/officeart/2005/8/layout/cycle3"/>
    <dgm:cxn modelId="{95D5421C-0CEC-4FCE-AD07-3B91D94A7A62}" type="presParOf" srcId="{56F498AA-5DED-4C74-9143-0371CF2AC3C0}" destId="{CF6E13DA-F69A-47FD-871E-920005B42E3E}" srcOrd="0" destOrd="0" presId="urn:microsoft.com/office/officeart/2005/8/layout/cycle3"/>
    <dgm:cxn modelId="{E2F02799-D3B3-4460-9B58-1C71C4C214FE}" type="presParOf" srcId="{56F498AA-5DED-4C74-9143-0371CF2AC3C0}" destId="{A51C7A48-D7E1-47D7-8849-85F08C39223F}" srcOrd="1" destOrd="0" presId="urn:microsoft.com/office/officeart/2005/8/layout/cycle3"/>
    <dgm:cxn modelId="{1484601F-0207-421A-AA36-0D2AFE00CAF7}" type="presParOf" srcId="{56F498AA-5DED-4C74-9143-0371CF2AC3C0}" destId="{55D94F9B-1FFA-4BA0-B02B-5787EF62EAB4}" srcOrd="2" destOrd="0" presId="urn:microsoft.com/office/officeart/2005/8/layout/cycle3"/>
    <dgm:cxn modelId="{058BD5EC-79F7-472C-9D7A-6E0690514859}" type="presParOf" srcId="{56F498AA-5DED-4C74-9143-0371CF2AC3C0}" destId="{FB5979A7-029A-496C-978C-124963615A07}" srcOrd="3" destOrd="0" presId="urn:microsoft.com/office/officeart/2005/8/layout/cycle3"/>
    <dgm:cxn modelId="{42FB3676-7981-4E2C-8A58-7B2938D6349E}" type="presParOf" srcId="{56F498AA-5DED-4C74-9143-0371CF2AC3C0}" destId="{D007D56E-FCB3-4FAA-9DFB-F5C814282992}" srcOrd="4"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C7A48-D7E1-47D7-8849-85F08C39223F}">
      <dsp:nvSpPr>
        <dsp:cNvPr id="0" name=""/>
        <dsp:cNvSpPr/>
      </dsp:nvSpPr>
      <dsp:spPr>
        <a:xfrm>
          <a:off x="493765" y="69081"/>
          <a:ext cx="3068530" cy="3068530"/>
        </a:xfrm>
        <a:prstGeom prst="circularArrow">
          <a:avLst>
            <a:gd name="adj1" fmla="val 4668"/>
            <a:gd name="adj2" fmla="val 272909"/>
            <a:gd name="adj3" fmla="val 13463168"/>
            <a:gd name="adj4" fmla="val 17615832"/>
            <a:gd name="adj5" fmla="val 484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E13DA-F69A-47FD-871E-920005B42E3E}">
      <dsp:nvSpPr>
        <dsp:cNvPr id="0" name=""/>
        <dsp:cNvSpPr/>
      </dsp:nvSpPr>
      <dsp:spPr>
        <a:xfrm>
          <a:off x="1181523" y="194558"/>
          <a:ext cx="1693014" cy="6169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1. </a:t>
          </a:r>
          <a:r>
            <a:rPr lang="ru-RU" sz="1600" kern="1200" dirty="0">
              <a:latin typeface="Arial" panose="020B0604020202020204" pitchFamily="34" charset="0"/>
              <a:cs typeface="Arial" panose="020B0604020202020204" pitchFamily="34" charset="0"/>
            </a:rPr>
            <a:t>Планирование </a:t>
          </a:r>
        </a:p>
      </dsp:txBody>
      <dsp:txXfrm>
        <a:off x="1211638" y="224673"/>
        <a:ext cx="1632784" cy="556676"/>
      </dsp:txXfrm>
    </dsp:sp>
    <dsp:sp modelId="{55D94F9B-1FFA-4BA0-B02B-5787EF62EAB4}">
      <dsp:nvSpPr>
        <dsp:cNvPr id="0" name=""/>
        <dsp:cNvSpPr/>
      </dsp:nvSpPr>
      <dsp:spPr>
        <a:xfrm>
          <a:off x="2283329" y="1296365"/>
          <a:ext cx="1693014" cy="616906"/>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2. </a:t>
          </a:r>
          <a:r>
            <a:rPr lang="ru-RU" sz="1600" kern="1200" dirty="0">
              <a:latin typeface="Arial" panose="020B0604020202020204" pitchFamily="34" charset="0"/>
              <a:cs typeface="Arial" panose="020B0604020202020204" pitchFamily="34" charset="0"/>
            </a:rPr>
            <a:t>Распределение</a:t>
          </a:r>
        </a:p>
      </dsp:txBody>
      <dsp:txXfrm>
        <a:off x="2313444" y="1326480"/>
        <a:ext cx="1632784" cy="556676"/>
      </dsp:txXfrm>
    </dsp:sp>
    <dsp:sp modelId="{FB5979A7-029A-496C-978C-124963615A07}">
      <dsp:nvSpPr>
        <dsp:cNvPr id="0" name=""/>
        <dsp:cNvSpPr/>
      </dsp:nvSpPr>
      <dsp:spPr>
        <a:xfrm>
          <a:off x="1181523" y="2398171"/>
          <a:ext cx="1693014" cy="616906"/>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kern="1200" dirty="0">
              <a:latin typeface="Arial" panose="020B0604020202020204" pitchFamily="34" charset="0"/>
              <a:cs typeface="Arial" panose="020B0604020202020204" pitchFamily="34" charset="0"/>
            </a:rPr>
            <a:t>3. Измерение</a:t>
          </a:r>
        </a:p>
      </dsp:txBody>
      <dsp:txXfrm>
        <a:off x="1211638" y="2428286"/>
        <a:ext cx="1632784" cy="556676"/>
      </dsp:txXfrm>
    </dsp:sp>
    <dsp:sp modelId="{D007D56E-FCB3-4FAA-9DFB-F5C814282992}">
      <dsp:nvSpPr>
        <dsp:cNvPr id="0" name=""/>
        <dsp:cNvSpPr/>
      </dsp:nvSpPr>
      <dsp:spPr>
        <a:xfrm>
          <a:off x="79717" y="1296365"/>
          <a:ext cx="1693014" cy="616906"/>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kern="1200" dirty="0">
              <a:latin typeface="Arial" panose="020B0604020202020204" pitchFamily="34" charset="0"/>
              <a:cs typeface="Arial" panose="020B0604020202020204" pitchFamily="34" charset="0"/>
            </a:rPr>
            <a:t>4. Анализ </a:t>
          </a:r>
        </a:p>
      </dsp:txBody>
      <dsp:txXfrm>
        <a:off x="109832" y="1326480"/>
        <a:ext cx="1632784" cy="55667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0ACE2-6DC9-4A91-8E3B-F2AD5F65EF55}" type="datetimeFigureOut">
              <a:rPr lang="ru-RU" smtClean="0"/>
              <a:t>23.11.2018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A000-FAAA-4E29-9ECB-370879F25A88}" type="slidenum">
              <a:rPr lang="ru-RU" smtClean="0"/>
              <a:t>‹#›</a:t>
            </a:fld>
            <a:endParaRPr lang="ru-RU"/>
          </a:p>
        </p:txBody>
      </p:sp>
    </p:spTree>
    <p:extLst>
      <p:ext uri="{BB962C8B-B14F-4D97-AF65-F5344CB8AC3E}">
        <p14:creationId xmlns:p14="http://schemas.microsoft.com/office/powerpoint/2010/main" val="43561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2</a:t>
            </a:fld>
            <a:endParaRPr lang="ru-RU"/>
          </a:p>
        </p:txBody>
      </p:sp>
    </p:spTree>
    <p:extLst>
      <p:ext uri="{BB962C8B-B14F-4D97-AF65-F5344CB8AC3E}">
        <p14:creationId xmlns:p14="http://schemas.microsoft.com/office/powerpoint/2010/main" val="128825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Пока</a:t>
            </a:r>
            <a:r>
              <a:rPr lang="ru-RU" baseline="0" dirty="0"/>
              <a:t> не трогать</a:t>
            </a:r>
            <a:br>
              <a:rPr lang="ru-RU" baseline="0" dirty="0"/>
            </a:br>
            <a:r>
              <a:rPr lang="ru-RU" baseline="0" dirty="0"/>
              <a:t>из индустриального </a:t>
            </a:r>
            <a:r>
              <a:rPr lang="ru-RU" baseline="0" dirty="0" err="1"/>
              <a:t>свитчинга</a:t>
            </a:r>
            <a:r>
              <a:rPr lang="ru-RU" baseline="0" dirty="0"/>
              <a:t> картинку.</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3</a:t>
            </a:fld>
            <a:endParaRPr lang="ru-RU"/>
          </a:p>
        </p:txBody>
      </p:sp>
    </p:spTree>
    <p:extLst>
      <p:ext uri="{BB962C8B-B14F-4D97-AF65-F5344CB8AC3E}">
        <p14:creationId xmlns:p14="http://schemas.microsoft.com/office/powerpoint/2010/main" val="219477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4</a:t>
            </a:fld>
            <a:endParaRPr lang="ru-RU"/>
          </a:p>
        </p:txBody>
      </p:sp>
    </p:spTree>
    <p:extLst>
      <p:ext uri="{BB962C8B-B14F-4D97-AF65-F5344CB8AC3E}">
        <p14:creationId xmlns:p14="http://schemas.microsoft.com/office/powerpoint/2010/main" val="15924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a:t>
            </a:r>
            <a:r>
              <a:rPr lang="ru-RU" baseline="0" dirty="0"/>
              <a:t> облако с роутерами</a:t>
            </a:r>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5</a:t>
            </a:fld>
            <a:endParaRPr lang="ru-RU"/>
          </a:p>
        </p:txBody>
      </p:sp>
    </p:spTree>
    <p:extLst>
      <p:ext uri="{BB962C8B-B14F-4D97-AF65-F5344CB8AC3E}">
        <p14:creationId xmlns:p14="http://schemas.microsoft.com/office/powerpoint/2010/main" val="402953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8</a:t>
            </a:fld>
            <a:endParaRPr lang="ru-RU"/>
          </a:p>
        </p:txBody>
      </p:sp>
    </p:spTree>
    <p:extLst>
      <p:ext uri="{BB962C8B-B14F-4D97-AF65-F5344CB8AC3E}">
        <p14:creationId xmlns:p14="http://schemas.microsoft.com/office/powerpoint/2010/main" val="189232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9</a:t>
            </a:fld>
            <a:endParaRPr lang="ru-RU"/>
          </a:p>
        </p:txBody>
      </p:sp>
    </p:spTree>
    <p:extLst>
      <p:ext uri="{BB962C8B-B14F-4D97-AF65-F5344CB8AC3E}">
        <p14:creationId xmlns:p14="http://schemas.microsoft.com/office/powerpoint/2010/main" val="304182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10</a:t>
            </a:fld>
            <a:endParaRPr lang="ru-RU"/>
          </a:p>
        </p:txBody>
      </p:sp>
    </p:spTree>
    <p:extLst>
      <p:ext uri="{BB962C8B-B14F-4D97-AF65-F5344CB8AC3E}">
        <p14:creationId xmlns:p14="http://schemas.microsoft.com/office/powerpoint/2010/main" val="299904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34A000-FAAA-4E29-9ECB-370879F25A88}" type="slidenum">
              <a:rPr lang="ru-RU" smtClean="0"/>
              <a:t>11</a:t>
            </a:fld>
            <a:endParaRPr lang="ru-RU"/>
          </a:p>
        </p:txBody>
      </p:sp>
    </p:spTree>
    <p:extLst>
      <p:ext uri="{BB962C8B-B14F-4D97-AF65-F5344CB8AC3E}">
        <p14:creationId xmlns:p14="http://schemas.microsoft.com/office/powerpoint/2010/main" val="84880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8818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269354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93444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255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147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33724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673DA45-A89B-48C1-892E-4D8AB4281520}" type="datetimeFigureOut">
              <a:rPr lang="ru-RU" smtClean="0"/>
              <a:t>23.11.2018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50696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673DA45-A89B-48C1-892E-4D8AB4281520}" type="datetimeFigureOut">
              <a:rPr lang="ru-RU" smtClean="0"/>
              <a:t>23.11.2018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9258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73DA45-A89B-48C1-892E-4D8AB4281520}" type="datetimeFigureOut">
              <a:rPr lang="ru-RU" smtClean="0"/>
              <a:t>23.11.2018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34996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404023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23.11.2018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05492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DA45-A89B-48C1-892E-4D8AB4281520}" type="datetimeFigureOut">
              <a:rPr lang="ru-RU" smtClean="0"/>
              <a:t>23.11.2018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CBABE-34BB-4E83-BE4B-7F7E5DDD427C}" type="slidenum">
              <a:rPr lang="ru-RU" smtClean="0"/>
              <a:t>‹#›</a:t>
            </a:fld>
            <a:endParaRPr lang="ru-RU"/>
          </a:p>
        </p:txBody>
      </p:sp>
      <p:pic>
        <p:nvPicPr>
          <p:cNvPr id="7" name="Рисунок 6"/>
          <p:cNvPicPr>
            <a:picLocks noChangeAspect="1"/>
          </p:cNvPicPr>
          <p:nvPr userDrawn="1"/>
        </p:nvPicPr>
        <p:blipFill rotWithShape="1">
          <a:blip r:embed="rId13">
            <a:extLst>
              <a:ext uri="{28A0092B-C50C-407E-A947-70E740481C1C}">
                <a14:useLocalDpi xmlns:a14="http://schemas.microsoft.com/office/drawing/2010/main" val="0"/>
              </a:ext>
            </a:extLst>
          </a:blip>
          <a:srcRect t="27299" b="58945"/>
          <a:stretch/>
        </p:blipFill>
        <p:spPr>
          <a:xfrm>
            <a:off x="0" y="0"/>
            <a:ext cx="12192000" cy="943428"/>
          </a:xfrm>
          <a:prstGeom prst="rect">
            <a:avLst/>
          </a:prstGeom>
        </p:spPr>
      </p:pic>
      <p:pic>
        <p:nvPicPr>
          <p:cNvPr id="8" name="Рисунок 7"/>
          <p:cNvPicPr>
            <a:picLocks noChangeAspect="1"/>
          </p:cNvPicPr>
          <p:nvPr userDrawn="1"/>
        </p:nvPicPr>
        <p:blipFill rotWithShape="1">
          <a:blip r:embed="rId14"/>
          <a:srcRect t="35617" b="61970"/>
          <a:stretch/>
        </p:blipFill>
        <p:spPr>
          <a:xfrm>
            <a:off x="0" y="798285"/>
            <a:ext cx="12193057" cy="145143"/>
          </a:xfrm>
          <a:prstGeom prst="rect">
            <a:avLst/>
          </a:prstGeom>
          <a:solidFill>
            <a:schemeClr val="bg1"/>
          </a:solidFill>
          <a:effectLst/>
        </p:spPr>
      </p:pic>
    </p:spTree>
    <p:extLst>
      <p:ext uri="{BB962C8B-B14F-4D97-AF65-F5344CB8AC3E}">
        <p14:creationId xmlns:p14="http://schemas.microsoft.com/office/powerpoint/2010/main" val="211878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jpe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Овал 8"/>
          <p:cNvSpPr/>
          <p:nvPr/>
        </p:nvSpPr>
        <p:spPr>
          <a:xfrm>
            <a:off x="725714" y="2482894"/>
            <a:ext cx="10668000" cy="1900424"/>
          </a:xfrm>
          <a:prstGeom prst="ellipse">
            <a:avLst/>
          </a:prstGeom>
          <a:solidFill>
            <a:schemeClr val="accent1">
              <a:alpha val="0"/>
            </a:schemeClr>
          </a:solidFill>
          <a:effectLst>
            <a:glow rad="1358900">
              <a:srgbClr val="49D5F9">
                <a:alpha val="59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rotWithShape="1">
          <a:blip r:embed="rId3"/>
          <a:srcRect t="29102" b="33017"/>
          <a:stretch/>
        </p:blipFill>
        <p:spPr>
          <a:xfrm>
            <a:off x="0" y="2128477"/>
            <a:ext cx="12193057" cy="2365118"/>
          </a:xfrm>
          <a:prstGeom prst="rect">
            <a:avLst/>
          </a:prstGeom>
          <a:solidFill>
            <a:schemeClr val="bg1"/>
          </a:solidFill>
          <a:effectLst/>
        </p:spPr>
      </p:pic>
      <p:sp>
        <p:nvSpPr>
          <p:cNvPr id="11" name="TextBox 10"/>
          <p:cNvSpPr txBox="1"/>
          <p:nvPr/>
        </p:nvSpPr>
        <p:spPr>
          <a:xfrm>
            <a:off x="1210888" y="2224325"/>
            <a:ext cx="8129055" cy="1446550"/>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4400" dirty="0">
                <a:solidFill>
                  <a:schemeClr val="bg1"/>
                </a:solidFill>
                <a:latin typeface="+mj-lt"/>
              </a:rPr>
              <a:t>Мониторинг </a:t>
            </a:r>
            <a:r>
              <a:rPr lang="en-US" sz="4400" dirty="0">
                <a:solidFill>
                  <a:schemeClr val="bg1"/>
                </a:solidFill>
                <a:latin typeface="+mj-lt"/>
              </a:rPr>
              <a:t>Windows Server 2012</a:t>
            </a:r>
            <a:endParaRPr lang="ru-RU" sz="4400" dirty="0">
              <a:solidFill>
                <a:schemeClr val="bg1"/>
              </a:solidFill>
              <a:latin typeface="+mj-lt"/>
            </a:endParaRPr>
          </a:p>
        </p:txBody>
      </p:sp>
    </p:spTree>
    <p:extLst>
      <p:ext uri="{BB962C8B-B14F-4D97-AF65-F5344CB8AC3E}">
        <p14:creationId xmlns:p14="http://schemas.microsoft.com/office/powerpoint/2010/main" val="2484871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7665465" y="1161674"/>
            <a:ext cx="4615713"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Что такое оповещения</a:t>
            </a:r>
            <a:endParaRPr lang="en-US" sz="1800" b="1" dirty="0">
              <a:solidFill>
                <a:srgbClr val="C00000"/>
              </a:solidFill>
            </a:endParaRPr>
          </a:p>
        </p:txBody>
      </p:sp>
      <p:sp>
        <p:nvSpPr>
          <p:cNvPr id="18" name="Content Placeholder 2"/>
          <p:cNvSpPr txBox="1">
            <a:spLocks/>
          </p:cNvSpPr>
          <p:nvPr/>
        </p:nvSpPr>
        <p:spPr>
          <a:xfrm>
            <a:off x="380999" y="1219200"/>
            <a:ext cx="5208767" cy="34084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Наборы сборщика данных позволяют собирать статистические данные для анализа, например, такие как данные связанные с производительностью</a:t>
            </a: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Наборы сборщика данных могут содержать следующие типы коллекторов данных:</a:t>
            </a: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Счетчики производительности</a:t>
            </a: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Трассировки событий данных</a:t>
            </a: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Информация о конфигурации системы</a:t>
            </a:r>
          </a:p>
        </p:txBody>
      </p:sp>
      <p:sp>
        <p:nvSpPr>
          <p:cNvPr id="20" name="Content Placeholder 2"/>
          <p:cNvSpPr txBox="1">
            <a:spLocks/>
          </p:cNvSpPr>
          <p:nvPr/>
        </p:nvSpPr>
        <p:spPr>
          <a:xfrm>
            <a:off x="6450597" y="1552554"/>
            <a:ext cx="529091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Оповещения уведомляют администратора о событиях, которые произошли в системе, или о пороговых значения производительности, которые были достигнуты</a:t>
            </a:r>
            <a:endParaRPr lang="en-US" sz="1600" dirty="0">
              <a:latin typeface="Arial" panose="020B0604020202020204" pitchFamily="34" charset="0"/>
              <a:cs typeface="Arial" panose="020B0604020202020204" pitchFamily="34" charset="0"/>
            </a:endParaRPr>
          </a:p>
          <a:p>
            <a:pPr marL="269875" indent="-269875">
              <a:buFont typeface="Wingdings" panose="05000000000000000000" pitchFamily="2" charset="2"/>
              <a:buChar char="Ø"/>
            </a:pPr>
            <a:r>
              <a:rPr lang="ru-RU" sz="1600" dirty="0">
                <a:latin typeface="Arial" panose="020B0604020202020204" pitchFamily="34" charset="0"/>
                <a:cs typeface="Arial" panose="020B0604020202020204" pitchFamily="34" charset="0"/>
              </a:rPr>
              <a:t>При создании оповещения, настройте следующие параметры:</a:t>
            </a:r>
            <a:endParaRPr lang="en-US" sz="1600" dirty="0">
              <a:latin typeface="Arial" panose="020B0604020202020204" pitchFamily="34" charset="0"/>
              <a:cs typeface="Arial" panose="020B0604020202020204" pitchFamily="34" charset="0"/>
            </a:endParaRP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Когда оповещать</a:t>
            </a:r>
            <a:endParaRPr lang="en-US" sz="1600" dirty="0">
              <a:latin typeface="Arial" panose="020B0604020202020204" pitchFamily="34" charset="0"/>
              <a:cs typeface="Arial" panose="020B0604020202020204" pitchFamily="34" charset="0"/>
            </a:endParaRP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Действие оповещения</a:t>
            </a:r>
            <a:endParaRPr lang="en-US" sz="1600" dirty="0">
              <a:latin typeface="Arial" panose="020B0604020202020204" pitchFamily="34" charset="0"/>
              <a:cs typeface="Arial" panose="020B0604020202020204" pitchFamily="34" charset="0"/>
            </a:endParaRPr>
          </a:p>
          <a:p>
            <a:pPr marL="541338" lvl="1" indent="-252413">
              <a:buFont typeface="Wingdings" panose="05000000000000000000" pitchFamily="2" charset="2"/>
              <a:buChar char="ü"/>
            </a:pPr>
            <a:r>
              <a:rPr lang="ru-RU" sz="1600" dirty="0">
                <a:latin typeface="Arial" panose="020B0604020202020204" pitchFamily="34" charset="0"/>
                <a:cs typeface="Arial" panose="020B0604020202020204" pitchFamily="34" charset="0"/>
              </a:rPr>
              <a:t>Задача оповещения</a:t>
            </a:r>
          </a:p>
        </p:txBody>
      </p:sp>
      <p:grpSp>
        <p:nvGrpSpPr>
          <p:cNvPr id="21" name="Group 4" descr="Diagram showing an alert reported from a server to an administrator's computer. On the left side, there is an illustration of a server with a symbol that represents an alert, and on the right side, there is an illustration of a user and a computer. There is an arrow from the server to the user, which represents an alert reported to an administrator."/>
          <p:cNvGrpSpPr/>
          <p:nvPr/>
        </p:nvGrpSpPr>
        <p:grpSpPr>
          <a:xfrm>
            <a:off x="7578430" y="4445672"/>
            <a:ext cx="2939038" cy="660299"/>
            <a:chOff x="3330341" y="3497515"/>
            <a:chExt cx="4387913" cy="898349"/>
          </a:xfrm>
        </p:grpSpPr>
        <p:sp>
          <p:nvSpPr>
            <p:cNvPr id="25" name="Line 8"/>
            <p:cNvSpPr>
              <a:spLocks noChangeShapeType="1"/>
            </p:cNvSpPr>
            <p:nvPr/>
          </p:nvSpPr>
          <p:spPr bwMode="auto">
            <a:xfrm flipV="1">
              <a:off x="3330341" y="4379494"/>
              <a:ext cx="4387913" cy="16370"/>
            </a:xfrm>
            <a:prstGeom prst="line">
              <a:avLst/>
            </a:prstGeom>
            <a:noFill/>
            <a:ln w="38100">
              <a:solidFill>
                <a:schemeClr val="accent5">
                  <a:lumMod val="75000"/>
                </a:schemeClr>
              </a:solidFill>
              <a:round/>
              <a:headEnd/>
              <a:tailEnd type="triangle" w="med" len="med"/>
            </a:ln>
            <a:effectLst/>
          </p:spPr>
          <p:txBody>
            <a:bodyPr lIns="182880" rIns="182880" anchor="ctr"/>
            <a:lstStyle/>
            <a:p>
              <a:pPr lvl="0" fontAlgn="base">
                <a:spcBef>
                  <a:spcPct val="0"/>
                </a:spcBef>
                <a:spcAft>
                  <a:spcPct val="0"/>
                </a:spcAft>
                <a:defRPr/>
              </a:pPr>
              <a:endParaRPr lang="en-US" sz="1200" b="1" dirty="0">
                <a:solidFill>
                  <a:srgbClr val="000000"/>
                </a:solidFill>
                <a:latin typeface="Verdana" pitchFamily="34" charset="0"/>
                <a:cs typeface="Arial" charset="0"/>
              </a:endParaRPr>
            </a:p>
          </p:txBody>
        </p:sp>
        <p:pic>
          <p:nvPicPr>
            <p:cNvPr id="26"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0282" y="3497515"/>
              <a:ext cx="731893" cy="648824"/>
            </a:xfrm>
            <a:prstGeom prst="rect">
              <a:avLst/>
            </a:prstGeom>
          </p:spPr>
        </p:pic>
      </p:grpSp>
      <p:sp>
        <p:nvSpPr>
          <p:cNvPr id="27" name="TextBox 26"/>
          <p:cNvSpPr txBox="1"/>
          <p:nvPr/>
        </p:nvSpPr>
        <p:spPr>
          <a:xfrm>
            <a:off x="502801" y="86583"/>
            <a:ext cx="11120176"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ru-RU" sz="3600" dirty="0">
                <a:solidFill>
                  <a:schemeClr val="bg1"/>
                </a:solidFill>
                <a:latin typeface="+mj-lt"/>
              </a:rPr>
              <a:t>Что такое </a:t>
            </a:r>
            <a:r>
              <a:rPr lang="en-US" sz="3600" dirty="0">
                <a:solidFill>
                  <a:schemeClr val="bg1"/>
                </a:solidFill>
                <a:latin typeface="+mj-lt"/>
              </a:rPr>
              <a:t>Data Collector Sets?</a:t>
            </a:r>
            <a:endParaRPr lang="ru-RU" sz="3600" dirty="0">
              <a:solidFill>
                <a:schemeClr val="bg1"/>
              </a:solidFill>
              <a:latin typeface="+mj-lt"/>
            </a:endParaRPr>
          </a:p>
        </p:txBody>
      </p:sp>
      <p:pic>
        <p:nvPicPr>
          <p:cNvPr id="3074" name="Picture 2" descr="&amp;Kcy;&amp;acy;&amp;rcy;&amp;tcy;&amp;icy;&amp;ncy;&amp;kcy;&amp;icy; &amp;pcy;&amp;ocy; &amp;zcy;&amp;acy;&amp;pcy;&amp;rcy;&amp;ocy;&amp;scy;&amp;ucy; notification alerts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8665" y="5443723"/>
            <a:ext cx="1254773" cy="1134507"/>
          </a:xfrm>
          <a:prstGeom prst="rect">
            <a:avLst/>
          </a:prstGeom>
          <a:noFill/>
          <a:extLst>
            <a:ext uri="{909E8E84-426E-40DD-AFC4-6F175D3DCCD1}">
              <a14:hiddenFill xmlns:a14="http://schemas.microsoft.com/office/drawing/2010/main">
                <a:solidFill>
                  <a:srgbClr val="FFFFFF"/>
                </a:solidFill>
              </a14:hiddenFill>
            </a:ext>
          </a:extLst>
        </p:spPr>
      </p:pic>
      <p:pic>
        <p:nvPicPr>
          <p:cNvPr id="31" name="Рисунок 30"/>
          <p:cNvPicPr>
            <a:picLocks noChangeAspect="1"/>
          </p:cNvPicPr>
          <p:nvPr/>
        </p:nvPicPr>
        <p:blipFill rotWithShape="1">
          <a:blip r:embed="rId5" cstate="print">
            <a:extLst>
              <a:ext uri="{28A0092B-C50C-407E-A947-70E740481C1C}">
                <a14:useLocalDpi xmlns:a14="http://schemas.microsoft.com/office/drawing/2010/main" val="0"/>
              </a:ext>
            </a:extLst>
          </a:blip>
          <a:srcRect l="2971" t="16799" r="45024" b="46451"/>
          <a:stretch/>
        </p:blipFill>
        <p:spPr>
          <a:xfrm>
            <a:off x="10418375" y="4374541"/>
            <a:ext cx="1188045" cy="1190862"/>
          </a:xfrm>
          <a:prstGeom prst="rect">
            <a:avLst/>
          </a:prstGeom>
        </p:spPr>
      </p:pic>
      <p:pic>
        <p:nvPicPr>
          <p:cNvPr id="32" name="Picture 2" descr="File-Application_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7436" y="4382547"/>
            <a:ext cx="700994" cy="118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amp;Kcy;&amp;acy;&amp;rcy;&amp;tcy;&amp;icy;&amp;ncy;&amp;kcy;&amp;icy; &amp;pcy;&amp;ocy; &amp;zcy;&amp;acy;&amp;pcy;&amp;rcy;&amp;ocy;&amp;scy;&amp;ucy; Data Collector Se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50" y="3723070"/>
            <a:ext cx="4687394" cy="296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145" y="75654"/>
            <a:ext cx="11698514"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200" dirty="0">
                <a:solidFill>
                  <a:schemeClr val="bg1"/>
                </a:solidFill>
                <a:latin typeface="+mj-lt"/>
              </a:rPr>
              <a:t>Мониторинг инфраструктуры по оказанию сетевых услуг</a:t>
            </a:r>
          </a:p>
        </p:txBody>
      </p:sp>
      <p:sp>
        <p:nvSpPr>
          <p:cNvPr id="12" name="Line 71"/>
          <p:cNvSpPr>
            <a:spLocks noChangeShapeType="1"/>
          </p:cNvSpPr>
          <p:nvPr/>
        </p:nvSpPr>
        <p:spPr bwMode="auto">
          <a:xfrm flipH="1">
            <a:off x="6577041" y="1528490"/>
            <a:ext cx="1706413" cy="0"/>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14" name="Line 95"/>
          <p:cNvSpPr>
            <a:spLocks noChangeShapeType="1"/>
          </p:cNvSpPr>
          <p:nvPr/>
        </p:nvSpPr>
        <p:spPr bwMode="auto">
          <a:xfrm rot="5400000" flipH="1">
            <a:off x="6092323" y="2001096"/>
            <a:ext cx="983282" cy="8076"/>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16" name="Oval 6"/>
          <p:cNvSpPr>
            <a:spLocks noChangeArrowheads="1"/>
          </p:cNvSpPr>
          <p:nvPr/>
        </p:nvSpPr>
        <p:spPr bwMode="auto">
          <a:xfrm>
            <a:off x="7655292" y="1185764"/>
            <a:ext cx="3720786" cy="2288674"/>
          </a:xfrm>
          <a:prstGeom prst="ellipse">
            <a:avLst/>
          </a:prstGeom>
          <a:ln/>
          <a:extLst/>
        </p:spPr>
        <p:style>
          <a:lnRef idx="1">
            <a:schemeClr val="accent4"/>
          </a:lnRef>
          <a:fillRef idx="3">
            <a:schemeClr val="accent4"/>
          </a:fillRef>
          <a:effectRef idx="2">
            <a:schemeClr val="accent4"/>
          </a:effectRef>
          <a:fontRef idx="minor">
            <a:schemeClr val="lt1"/>
          </a:fontRef>
        </p:style>
        <p:txBody>
          <a:bodyPr lIns="182880" rIns="182880" anchor="ctr"/>
          <a:lstStyle/>
          <a:p>
            <a:pPr lvl="0" fontAlgn="base">
              <a:spcBef>
                <a:spcPct val="0"/>
              </a:spcBef>
              <a:spcAft>
                <a:spcPct val="0"/>
              </a:spcAft>
            </a:pPr>
            <a:endParaRPr lang="en-US" sz="1200" dirty="0">
              <a:solidFill>
                <a:srgbClr val="000000"/>
              </a:solidFill>
              <a:latin typeface="Arial" panose="020B0604020202020204" pitchFamily="34" charset="0"/>
              <a:cs typeface="Arial" panose="020B0604020202020204" pitchFamily="34" charset="0"/>
            </a:endParaRPr>
          </a:p>
        </p:txBody>
      </p:sp>
      <p:sp>
        <p:nvSpPr>
          <p:cNvPr id="17" name="Line 80"/>
          <p:cNvSpPr>
            <a:spLocks noChangeShapeType="1"/>
          </p:cNvSpPr>
          <p:nvPr/>
        </p:nvSpPr>
        <p:spPr bwMode="auto">
          <a:xfrm flipH="1">
            <a:off x="7095822" y="2482600"/>
            <a:ext cx="737235" cy="0"/>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pic>
        <p:nvPicPr>
          <p:cNvPr id="18"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261" y="2055042"/>
            <a:ext cx="799619" cy="906533"/>
          </a:xfrm>
          <a:prstGeom prst="rect">
            <a:avLst/>
          </a:prstGeom>
        </p:spPr>
      </p:pic>
      <p:sp>
        <p:nvSpPr>
          <p:cNvPr id="19" name="Line 82"/>
          <p:cNvSpPr>
            <a:spLocks noChangeShapeType="1"/>
          </p:cNvSpPr>
          <p:nvPr/>
        </p:nvSpPr>
        <p:spPr bwMode="auto">
          <a:xfrm flipH="1">
            <a:off x="5799112" y="2482600"/>
            <a:ext cx="1247677" cy="2854"/>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pic>
        <p:nvPicPr>
          <p:cNvPr id="20"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3825" y="2029334"/>
            <a:ext cx="799619" cy="906533"/>
          </a:xfrm>
          <a:prstGeom prst="rect">
            <a:avLst/>
          </a:prstGeom>
        </p:spPr>
      </p:pic>
      <p:pic>
        <p:nvPicPr>
          <p:cNvPr id="22"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9648" y="1221767"/>
            <a:ext cx="735053" cy="721407"/>
          </a:xfrm>
          <a:prstGeom prst="rect">
            <a:avLst/>
          </a:prstGeom>
        </p:spPr>
      </p:pic>
      <p:pic>
        <p:nvPicPr>
          <p:cNvPr id="23"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48241" y="1278250"/>
            <a:ext cx="646055" cy="423067"/>
          </a:xfrm>
          <a:prstGeom prst="rect">
            <a:avLst/>
          </a:prstGeom>
        </p:spPr>
      </p:pic>
      <p:sp>
        <p:nvSpPr>
          <p:cNvPr id="24" name="Line 84"/>
          <p:cNvSpPr>
            <a:spLocks noChangeShapeType="1"/>
          </p:cNvSpPr>
          <p:nvPr/>
        </p:nvSpPr>
        <p:spPr bwMode="auto">
          <a:xfrm flipH="1">
            <a:off x="4997844" y="2482600"/>
            <a:ext cx="818174" cy="0"/>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29" name="AutoShape 87"/>
          <p:cNvSpPr>
            <a:spLocks noChangeArrowheads="1"/>
          </p:cNvSpPr>
          <p:nvPr/>
        </p:nvSpPr>
        <p:spPr bwMode="auto">
          <a:xfrm>
            <a:off x="7925600" y="3069911"/>
            <a:ext cx="973878" cy="360904"/>
          </a:xfrm>
          <a:prstGeom prst="roundRect">
            <a:avLst>
              <a:gd name="adj" fmla="val 0"/>
            </a:avLst>
          </a:prstGeom>
          <a:noFill/>
          <a:ln w="9525" algn="ctr">
            <a:solidFill>
              <a:schemeClr val="tx1"/>
            </a:solidFill>
            <a:round/>
            <a:headEnd/>
            <a:tailEnd/>
          </a:ln>
          <a:effectLst/>
          <a:extLst/>
        </p:spPr>
        <p:txBody>
          <a:bodyPr anchor="ctr"/>
          <a:lstStyle/>
          <a:p>
            <a:pPr lvl="0" algn="ctr" fontAlgn="base">
              <a:spcBef>
                <a:spcPct val="0"/>
              </a:spcBef>
              <a:spcAft>
                <a:spcPct val="0"/>
              </a:spcAft>
            </a:pPr>
            <a:r>
              <a:rPr lang="en-US" sz="1000" b="1" dirty="0">
                <a:solidFill>
                  <a:srgbClr val="000000"/>
                </a:solidFill>
                <a:latin typeface="Arial" panose="020B0604020202020204" pitchFamily="34" charset="0"/>
                <a:cs typeface="Arial" panose="020B0604020202020204" pitchFamily="34" charset="0"/>
              </a:rPr>
              <a:t>DHCP</a:t>
            </a:r>
            <a:r>
              <a:rPr lang="ru-RU" sz="1000" b="1" dirty="0">
                <a:solidFill>
                  <a:srgbClr val="000000"/>
                </a:solidFill>
                <a:latin typeface="Arial" panose="020B0604020202020204" pitchFamily="34" charset="0"/>
                <a:cs typeface="Arial" panose="020B0604020202020204" pitchFamily="34" charset="0"/>
              </a:rPr>
              <a:t>-сервер</a:t>
            </a:r>
            <a:endParaRPr lang="en-US" sz="1000" b="1" dirty="0">
              <a:solidFill>
                <a:srgbClr val="000000"/>
              </a:solidFill>
              <a:latin typeface="Arial" panose="020B0604020202020204" pitchFamily="34" charset="0"/>
              <a:cs typeface="Arial" panose="020B0604020202020204" pitchFamily="34" charset="0"/>
            </a:endParaRPr>
          </a:p>
        </p:txBody>
      </p:sp>
      <p:sp>
        <p:nvSpPr>
          <p:cNvPr id="30" name="AutoShape 88"/>
          <p:cNvSpPr>
            <a:spLocks noChangeArrowheads="1"/>
          </p:cNvSpPr>
          <p:nvPr/>
        </p:nvSpPr>
        <p:spPr bwMode="auto">
          <a:xfrm>
            <a:off x="10294295" y="3041601"/>
            <a:ext cx="946957" cy="330087"/>
          </a:xfrm>
          <a:prstGeom prst="roundRect">
            <a:avLst>
              <a:gd name="adj" fmla="val 0"/>
            </a:avLst>
          </a:prstGeom>
          <a:noFill/>
          <a:ln w="9525" algn="ctr">
            <a:solidFill>
              <a:schemeClr val="tx1"/>
            </a:solidFill>
            <a:round/>
            <a:headEnd/>
            <a:tailEnd/>
          </a:ln>
          <a:effectLst/>
          <a:extLst/>
        </p:spPr>
        <p:txBody>
          <a:bodyPr anchor="ctr"/>
          <a:lstStyle/>
          <a:p>
            <a:pPr lvl="0" algn="ctr" fontAlgn="base">
              <a:spcBef>
                <a:spcPct val="0"/>
              </a:spcBef>
              <a:spcAft>
                <a:spcPct val="0"/>
              </a:spcAft>
            </a:pPr>
            <a:r>
              <a:rPr lang="en-US" sz="1000" b="1" dirty="0">
                <a:solidFill>
                  <a:srgbClr val="000000"/>
                </a:solidFill>
                <a:latin typeface="Arial" panose="020B0604020202020204" pitchFamily="34" charset="0"/>
                <a:cs typeface="Arial" panose="020B0604020202020204" pitchFamily="34" charset="0"/>
              </a:rPr>
              <a:t>DNS</a:t>
            </a:r>
            <a:r>
              <a:rPr lang="ru-RU" sz="1000" b="1" dirty="0">
                <a:solidFill>
                  <a:srgbClr val="000000"/>
                </a:solidFill>
                <a:latin typeface="Arial" panose="020B0604020202020204" pitchFamily="34" charset="0"/>
                <a:cs typeface="Arial" panose="020B0604020202020204" pitchFamily="34" charset="0"/>
              </a:rPr>
              <a:t>-сервер</a:t>
            </a:r>
            <a:endParaRPr lang="en-US" sz="1000" b="1" dirty="0">
              <a:solidFill>
                <a:srgbClr val="000000"/>
              </a:solidFill>
              <a:latin typeface="Arial" panose="020B0604020202020204" pitchFamily="34" charset="0"/>
              <a:cs typeface="Arial" panose="020B0604020202020204" pitchFamily="34" charset="0"/>
            </a:endParaRPr>
          </a:p>
        </p:txBody>
      </p:sp>
      <p:grpSp>
        <p:nvGrpSpPr>
          <p:cNvPr id="31" name="Group 104"/>
          <p:cNvGrpSpPr>
            <a:grpSpLocks/>
          </p:cNvGrpSpPr>
          <p:nvPr/>
        </p:nvGrpSpPr>
        <p:grpSpPr bwMode="auto">
          <a:xfrm>
            <a:off x="6022064" y="2910160"/>
            <a:ext cx="943753" cy="332543"/>
            <a:chOff x="1313" y="2170"/>
            <a:chExt cx="818" cy="255"/>
          </a:xfrm>
        </p:grpSpPr>
        <p:sp>
          <p:nvSpPr>
            <p:cNvPr id="45" name="Line 105"/>
            <p:cNvSpPr>
              <a:spLocks noChangeShapeType="1"/>
            </p:cNvSpPr>
            <p:nvPr/>
          </p:nvSpPr>
          <p:spPr bwMode="auto">
            <a:xfrm rot="5400000">
              <a:off x="1720" y="1887"/>
              <a:ext cx="1" cy="812"/>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46" name="Line 106"/>
            <p:cNvSpPr>
              <a:spLocks noChangeShapeType="1"/>
            </p:cNvSpPr>
            <p:nvPr/>
          </p:nvSpPr>
          <p:spPr bwMode="auto">
            <a:xfrm rot="10800000">
              <a:off x="1313" y="2172"/>
              <a:ext cx="1" cy="131"/>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47" name="Line 107"/>
            <p:cNvSpPr>
              <a:spLocks noChangeShapeType="1"/>
            </p:cNvSpPr>
            <p:nvPr/>
          </p:nvSpPr>
          <p:spPr bwMode="auto">
            <a:xfrm rot="10800000">
              <a:off x="2130" y="2170"/>
              <a:ext cx="1" cy="131"/>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sp>
          <p:nvSpPr>
            <p:cNvPr id="48" name="Line 108"/>
            <p:cNvSpPr>
              <a:spLocks noChangeShapeType="1"/>
            </p:cNvSpPr>
            <p:nvPr/>
          </p:nvSpPr>
          <p:spPr bwMode="auto">
            <a:xfrm rot="10800000">
              <a:off x="1729" y="2294"/>
              <a:ext cx="1" cy="131"/>
            </a:xfrm>
            <a:prstGeom prst="line">
              <a:avLst/>
            </a:prstGeom>
            <a:noFill/>
            <a:ln w="381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endParaRPr lang="en-GB" sz="1200" b="1" dirty="0">
                <a:solidFill>
                  <a:srgbClr val="000000"/>
                </a:solidFill>
                <a:latin typeface="Arial" panose="020B0604020202020204" pitchFamily="34" charset="0"/>
                <a:cs typeface="Arial" panose="020B0604020202020204" pitchFamily="34" charset="0"/>
              </a:endParaRPr>
            </a:p>
          </p:txBody>
        </p:sp>
      </p:grpSp>
      <p:sp>
        <p:nvSpPr>
          <p:cNvPr id="32" name="AutoShape 109"/>
          <p:cNvSpPr>
            <a:spLocks noChangeArrowheads="1"/>
          </p:cNvSpPr>
          <p:nvPr/>
        </p:nvSpPr>
        <p:spPr bwMode="auto">
          <a:xfrm>
            <a:off x="5831195" y="3226729"/>
            <a:ext cx="1358505" cy="391226"/>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algn="ctr" fontAlgn="base">
              <a:lnSpc>
                <a:spcPct val="90000"/>
              </a:lnSpc>
              <a:spcBef>
                <a:spcPct val="0"/>
              </a:spcBef>
              <a:spcAft>
                <a:spcPct val="0"/>
              </a:spcAft>
            </a:pPr>
            <a:r>
              <a:rPr lang="ru-RU" sz="1100" b="1" dirty="0">
                <a:solidFill>
                  <a:srgbClr val="000000"/>
                </a:solidFill>
                <a:latin typeface="Arial" panose="020B0604020202020204" pitchFamily="34" charset="0"/>
                <a:cs typeface="Arial" panose="020B0604020202020204" pitchFamily="34" charset="0"/>
              </a:rPr>
              <a:t>Периметр сети</a:t>
            </a:r>
            <a:endParaRPr lang="en-US" sz="1100" b="1" dirty="0">
              <a:solidFill>
                <a:srgbClr val="000000"/>
              </a:solidFill>
              <a:latin typeface="Arial" panose="020B0604020202020204" pitchFamily="34" charset="0"/>
              <a:cs typeface="Arial" panose="020B0604020202020204" pitchFamily="34" charset="0"/>
            </a:endParaRPr>
          </a:p>
        </p:txBody>
      </p:sp>
      <p:sp>
        <p:nvSpPr>
          <p:cNvPr id="33" name="AutoShape 78"/>
          <p:cNvSpPr>
            <a:spLocks noChangeArrowheads="1"/>
          </p:cNvSpPr>
          <p:nvPr/>
        </p:nvSpPr>
        <p:spPr bwMode="auto">
          <a:xfrm>
            <a:off x="4131391" y="2978872"/>
            <a:ext cx="866453" cy="29994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fontAlgn="base">
              <a:lnSpc>
                <a:spcPct val="90000"/>
              </a:lnSpc>
              <a:spcBef>
                <a:spcPct val="0"/>
              </a:spcBef>
              <a:spcAft>
                <a:spcPct val="0"/>
              </a:spcAft>
            </a:pPr>
            <a:r>
              <a:rPr lang="ru-RU" sz="1100" b="1" dirty="0">
                <a:solidFill>
                  <a:srgbClr val="000000"/>
                </a:solidFill>
                <a:latin typeface="Arial" panose="020B0604020202020204" pitchFamily="34" charset="0"/>
                <a:cs typeface="Arial" panose="020B0604020202020204" pitchFamily="34" charset="0"/>
              </a:rPr>
              <a:t>Интернет </a:t>
            </a:r>
            <a:endParaRPr lang="en-US" sz="1100" b="1" dirty="0">
              <a:solidFill>
                <a:srgbClr val="000000"/>
              </a:solidFill>
              <a:latin typeface="Arial" panose="020B0604020202020204" pitchFamily="34" charset="0"/>
              <a:cs typeface="Arial" panose="020B0604020202020204" pitchFamily="34" charset="0"/>
            </a:endParaRPr>
          </a:p>
        </p:txBody>
      </p:sp>
      <p:sp>
        <p:nvSpPr>
          <p:cNvPr id="34" name="AutoShape 73"/>
          <p:cNvSpPr>
            <a:spLocks noChangeArrowheads="1"/>
          </p:cNvSpPr>
          <p:nvPr/>
        </p:nvSpPr>
        <p:spPr bwMode="auto">
          <a:xfrm>
            <a:off x="9098571" y="3174496"/>
            <a:ext cx="1126043" cy="29994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lvl="0" algn="ctr" fontAlgn="base">
              <a:lnSpc>
                <a:spcPct val="90000"/>
              </a:lnSpc>
              <a:spcBef>
                <a:spcPct val="0"/>
              </a:spcBef>
              <a:spcAft>
                <a:spcPct val="0"/>
              </a:spcAft>
            </a:pPr>
            <a:r>
              <a:rPr lang="ru-RU" sz="1100" b="1" dirty="0">
                <a:solidFill>
                  <a:srgbClr val="000000"/>
                </a:solidFill>
                <a:latin typeface="Arial" panose="020B0604020202020204" pitchFamily="34" charset="0"/>
                <a:cs typeface="Arial" panose="020B0604020202020204" pitchFamily="34" charset="0"/>
              </a:rPr>
              <a:t>Внутренняя сеть</a:t>
            </a:r>
            <a:endParaRPr lang="en-US" sz="1100" b="1" dirty="0">
              <a:solidFill>
                <a:srgbClr val="000000"/>
              </a:solidFill>
              <a:latin typeface="Arial" panose="020B0604020202020204" pitchFamily="34" charset="0"/>
              <a:cs typeface="Arial" panose="020B0604020202020204" pitchFamily="34" charset="0"/>
            </a:endParaRPr>
          </a:p>
        </p:txBody>
      </p:sp>
      <p:grpSp>
        <p:nvGrpSpPr>
          <p:cNvPr id="35" name="Group 25"/>
          <p:cNvGrpSpPr/>
          <p:nvPr/>
        </p:nvGrpSpPr>
        <p:grpSpPr>
          <a:xfrm>
            <a:off x="8680814" y="1387993"/>
            <a:ext cx="777186" cy="757301"/>
            <a:chOff x="10089295" y="1991976"/>
            <a:chExt cx="1382938" cy="1192188"/>
          </a:xfrm>
        </p:grpSpPr>
        <p:sp>
          <p:nvSpPr>
            <p:cNvPr id="38" name="Isosceles Triangle 28"/>
            <p:cNvSpPr/>
            <p:nvPr/>
          </p:nvSpPr>
          <p:spPr>
            <a:xfrm>
              <a:off x="10089295" y="1991976"/>
              <a:ext cx="1382938" cy="119218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1200" b="1">
                <a:solidFill>
                  <a:srgbClr val="FFFFFF"/>
                </a:solidFill>
                <a:latin typeface="Arial" panose="020B0604020202020204" pitchFamily="34" charset="0"/>
                <a:cs typeface="Arial" panose="020B0604020202020204" pitchFamily="34" charset="0"/>
              </a:endParaRPr>
            </a:p>
          </p:txBody>
        </p:sp>
        <p:grpSp>
          <p:nvGrpSpPr>
            <p:cNvPr id="39" name="Group 29"/>
            <p:cNvGrpSpPr/>
            <p:nvPr/>
          </p:nvGrpSpPr>
          <p:grpSpPr>
            <a:xfrm>
              <a:off x="10386701" y="2360592"/>
              <a:ext cx="792048" cy="674277"/>
              <a:chOff x="10412895" y="2360592"/>
              <a:chExt cx="792048" cy="674277"/>
            </a:xfrm>
          </p:grpSpPr>
          <p:sp>
            <p:nvSpPr>
              <p:cNvPr id="40" name="Oval 30"/>
              <p:cNvSpPr/>
              <p:nvPr/>
            </p:nvSpPr>
            <p:spPr>
              <a:xfrm rot="20700000">
                <a:off x="10659944" y="2360592"/>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1200" b="1">
                  <a:solidFill>
                    <a:srgbClr val="FFFFFF"/>
                  </a:solidFill>
                  <a:latin typeface="Arial" panose="020B0604020202020204" pitchFamily="34" charset="0"/>
                  <a:cs typeface="Arial" panose="020B0604020202020204" pitchFamily="34" charset="0"/>
                </a:endParaRPr>
              </a:p>
            </p:txBody>
          </p:sp>
          <p:sp>
            <p:nvSpPr>
              <p:cNvPr id="41" name="Oval 31"/>
              <p:cNvSpPr/>
              <p:nvPr/>
            </p:nvSpPr>
            <p:spPr>
              <a:xfrm rot="1800000">
                <a:off x="10412895" y="2795963"/>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1200" b="1">
                  <a:solidFill>
                    <a:srgbClr val="FFFFFF"/>
                  </a:solidFill>
                  <a:latin typeface="Arial" panose="020B0604020202020204" pitchFamily="34" charset="0"/>
                  <a:cs typeface="Arial" panose="020B0604020202020204" pitchFamily="34" charset="0"/>
                </a:endParaRPr>
              </a:p>
            </p:txBody>
          </p:sp>
          <p:sp>
            <p:nvSpPr>
              <p:cNvPr id="42" name="Oval 32"/>
              <p:cNvSpPr/>
              <p:nvPr/>
            </p:nvSpPr>
            <p:spPr>
              <a:xfrm rot="1800000">
                <a:off x="10966037" y="2795963"/>
                <a:ext cx="238906" cy="238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1200" b="1">
                  <a:solidFill>
                    <a:srgbClr val="FFFFFF"/>
                  </a:solidFill>
                  <a:latin typeface="Arial" panose="020B0604020202020204" pitchFamily="34" charset="0"/>
                  <a:cs typeface="Arial" panose="020B0604020202020204" pitchFamily="34" charset="0"/>
                </a:endParaRPr>
              </a:p>
            </p:txBody>
          </p:sp>
          <p:cxnSp>
            <p:nvCxnSpPr>
              <p:cNvPr id="43" name="Straight Connector 33"/>
              <p:cNvCxnSpPr/>
              <p:nvPr/>
            </p:nvCxnSpPr>
            <p:spPr>
              <a:xfrm flipH="1">
                <a:off x="10532348" y="2550525"/>
                <a:ext cx="194983" cy="394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34"/>
              <p:cNvCxnSpPr/>
              <p:nvPr/>
            </p:nvCxnSpPr>
            <p:spPr>
              <a:xfrm>
                <a:off x="10853738" y="2550783"/>
                <a:ext cx="209305" cy="39922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37" name="AutoShape 94"/>
          <p:cNvSpPr>
            <a:spLocks noChangeArrowheads="1"/>
          </p:cNvSpPr>
          <p:nvPr/>
        </p:nvSpPr>
        <p:spPr bwMode="auto">
          <a:xfrm>
            <a:off x="8971520" y="2745754"/>
            <a:ext cx="1253093" cy="339296"/>
          </a:xfrm>
          <a:prstGeom prst="roundRect">
            <a:avLst>
              <a:gd name="adj" fmla="val 0"/>
            </a:avLst>
          </a:prstGeom>
          <a:noFill/>
          <a:ln w="9525" algn="ctr">
            <a:solidFill>
              <a:schemeClr val="tx1"/>
            </a:solidFill>
            <a:round/>
            <a:headEnd/>
            <a:tailEnd/>
          </a:ln>
          <a:effectLst/>
          <a:extLst/>
        </p:spPr>
        <p:txBody>
          <a:bodyPr anchor="ctr"/>
          <a:lstStyle/>
          <a:p>
            <a:pPr lvl="0" algn="ctr" fontAlgn="base">
              <a:spcBef>
                <a:spcPct val="0"/>
              </a:spcBef>
              <a:spcAft>
                <a:spcPct val="0"/>
              </a:spcAft>
            </a:pPr>
            <a:r>
              <a:rPr lang="en-US" sz="1000" b="1">
                <a:solidFill>
                  <a:srgbClr val="000000"/>
                </a:solidFill>
                <a:latin typeface="Arial" panose="020B0604020202020204" pitchFamily="34" charset="0"/>
                <a:cs typeface="Arial" panose="020B0604020202020204" pitchFamily="34" charset="0"/>
              </a:rPr>
              <a:t>Active Directory</a:t>
            </a:r>
            <a:endParaRPr lang="en-US" sz="1000" b="1" dirty="0">
              <a:solidFill>
                <a:srgbClr val="000000"/>
              </a:solidFill>
              <a:latin typeface="Arial" panose="020B0604020202020204" pitchFamily="34" charset="0"/>
              <a:cs typeface="Arial" panose="020B0604020202020204" pitchFamily="34" charset="0"/>
            </a:endParaRPr>
          </a:p>
        </p:txBody>
      </p:sp>
      <p:sp>
        <p:nvSpPr>
          <p:cNvPr id="49" name="Content Placeholder 2"/>
          <p:cNvSpPr txBox="1">
            <a:spLocks/>
          </p:cNvSpPr>
          <p:nvPr/>
        </p:nvSpPr>
        <p:spPr>
          <a:xfrm>
            <a:off x="499662" y="1227059"/>
            <a:ext cx="4072338" cy="18539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kern="0" dirty="0">
                <a:solidFill>
                  <a:srgbClr val="000000"/>
                </a:solidFill>
                <a:latin typeface="Arial" panose="020B0604020202020204" pitchFamily="34" charset="0"/>
                <a:cs typeface="Arial" panose="020B0604020202020204" pitchFamily="34" charset="0"/>
              </a:rPr>
              <a:t>Мониторинг имеет важное значение для:</a:t>
            </a:r>
            <a:endParaRPr lang="en-US" sz="1600" kern="0" dirty="0">
              <a:solidFill>
                <a:srgbClr val="000000"/>
              </a:solidFill>
              <a:latin typeface="Arial" panose="020B0604020202020204" pitchFamily="34" charset="0"/>
              <a:cs typeface="Arial" panose="020B0604020202020204" pitchFamily="34" charset="0"/>
            </a:endParaRPr>
          </a:p>
          <a:p>
            <a:pPr marL="269875" indent="-269875">
              <a:buFont typeface="Wingdings" panose="05000000000000000000" pitchFamily="2" charset="2"/>
              <a:buChar char="q"/>
            </a:pPr>
            <a:r>
              <a:rPr lang="ru-RU" sz="1600" kern="0" dirty="0">
                <a:solidFill>
                  <a:srgbClr val="000000"/>
                </a:solidFill>
                <a:latin typeface="Arial" panose="020B0604020202020204" pitchFamily="34" charset="0"/>
                <a:cs typeface="Arial" panose="020B0604020202020204" pitchFamily="34" charset="0"/>
              </a:rPr>
              <a:t>Оптимизация производительности серверной инфраструктуры </a:t>
            </a:r>
            <a:endParaRPr lang="en-US" sz="1600" kern="0" dirty="0">
              <a:solidFill>
                <a:srgbClr val="000000"/>
              </a:solidFill>
              <a:latin typeface="Arial" panose="020B0604020202020204" pitchFamily="34" charset="0"/>
              <a:cs typeface="Arial" panose="020B0604020202020204" pitchFamily="34" charset="0"/>
            </a:endParaRPr>
          </a:p>
          <a:p>
            <a:pPr marL="269875" indent="-269875">
              <a:buFont typeface="Wingdings" panose="05000000000000000000" pitchFamily="2" charset="2"/>
              <a:buChar char="q"/>
            </a:pPr>
            <a:r>
              <a:rPr lang="ru-RU" sz="1600" kern="0" dirty="0">
                <a:solidFill>
                  <a:srgbClr val="000000"/>
                </a:solidFill>
                <a:latin typeface="Arial" panose="020B0604020202020204" pitchFamily="34" charset="0"/>
                <a:cs typeface="Arial" panose="020B0604020202020204" pitchFamily="34" charset="0"/>
              </a:rPr>
              <a:t>Устранение неполадок сервера</a:t>
            </a:r>
          </a:p>
        </p:txBody>
      </p:sp>
      <p:sp>
        <p:nvSpPr>
          <p:cNvPr id="50" name="Title 1"/>
          <p:cNvSpPr txBox="1">
            <a:spLocks/>
          </p:cNvSpPr>
          <p:nvPr/>
        </p:nvSpPr>
        <p:spPr>
          <a:xfrm>
            <a:off x="499662" y="3723306"/>
            <a:ext cx="6718422"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Соображения для мониторинга виртуальных машин</a:t>
            </a:r>
          </a:p>
        </p:txBody>
      </p:sp>
      <p:sp>
        <p:nvSpPr>
          <p:cNvPr id="51" name="Content Placeholder 2"/>
          <p:cNvSpPr txBox="1">
            <a:spLocks/>
          </p:cNvSpPr>
          <p:nvPr/>
        </p:nvSpPr>
        <p:spPr>
          <a:xfrm>
            <a:off x="528165" y="4157133"/>
            <a:ext cx="7127128" cy="26034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7188" indent="-357188">
              <a:buFont typeface="Wingdings" panose="05000000000000000000" pitchFamily="2" charset="2"/>
              <a:buChar char="ü"/>
            </a:pPr>
            <a:r>
              <a:rPr lang="ru-RU" sz="1600" dirty="0">
                <a:latin typeface="Arial" panose="020B0604020202020204" pitchFamily="34" charset="0"/>
                <a:cs typeface="Arial" panose="020B0604020202020204" pitchFamily="34" charset="0"/>
              </a:rPr>
              <a:t>Виртуальным машинам должно быть предоставлено достаточно ресурсов для их работы</a:t>
            </a:r>
          </a:p>
          <a:p>
            <a:pPr marL="357188" indent="-357188">
              <a:buFont typeface="Wingdings" panose="05000000000000000000" pitchFamily="2" charset="2"/>
              <a:buChar char="ü"/>
            </a:pPr>
            <a:r>
              <a:rPr lang="ru-RU" sz="1600" dirty="0">
                <a:latin typeface="Arial" panose="020B0604020202020204" pitchFamily="34" charset="0"/>
                <a:cs typeface="Arial" panose="020B0604020202020204" pitchFamily="34" charset="0"/>
              </a:rPr>
              <a:t>Если несколько виртуальных машин работают на хосте, убедитесь, что хост имеет достаточно ресурсов</a:t>
            </a:r>
          </a:p>
          <a:p>
            <a:pPr marL="357188" indent="-357188">
              <a:buFont typeface="Wingdings" panose="05000000000000000000" pitchFamily="2" charset="2"/>
              <a:buChar char="ü"/>
            </a:pPr>
            <a:r>
              <a:rPr lang="ru-RU" sz="1600" dirty="0">
                <a:latin typeface="Arial" panose="020B0604020202020204" pitchFamily="34" charset="0"/>
                <a:cs typeface="Arial" panose="020B0604020202020204" pitchFamily="34" charset="0"/>
              </a:rPr>
              <a:t>Ресурсы являются общими, поэтому производительность одной виртуальной машины может повлиять на работу других</a:t>
            </a:r>
          </a:p>
          <a:p>
            <a:pPr marL="357188" indent="-357188">
              <a:buFont typeface="Wingdings" panose="05000000000000000000" pitchFamily="2" charset="2"/>
              <a:buChar char="ü"/>
            </a:pPr>
            <a:r>
              <a:rPr lang="ru-RU" sz="1600" dirty="0">
                <a:latin typeface="Arial" panose="020B0604020202020204" pitchFamily="34" charset="0"/>
                <a:cs typeface="Arial" panose="020B0604020202020204" pitchFamily="34" charset="0"/>
              </a:rPr>
              <a:t>Помните, что Вы должны контролировать использование ресурсов на хосте так же как и гостей</a:t>
            </a:r>
          </a:p>
        </p:txBody>
      </p:sp>
      <p:pic>
        <p:nvPicPr>
          <p:cNvPr id="5122" name="Picture 2" descr="&amp;Kcy;&amp;acy;&amp;rcy;&amp;tcy;&amp;icy;&amp;ncy;&amp;kcy;&amp;icy; &amp;pcy;&amp;ocy; &amp;zcy;&amp;acy;&amp;pcy;&amp;rcy;&amp;ocy;&amp;scy;&amp;ucy; virtual machin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9846" y="4287627"/>
            <a:ext cx="2157187" cy="215718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ile-Application_Serv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727" y="1100569"/>
            <a:ext cx="503214" cy="84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descr="File-Application_Serv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2348" y="2214813"/>
            <a:ext cx="503214" cy="84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File-Application_Serv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20589" y="1856090"/>
            <a:ext cx="503214" cy="84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 descr="File-Application_Serv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44701" y="2161383"/>
            <a:ext cx="503214" cy="84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6053" y="1922239"/>
            <a:ext cx="1054332" cy="1482156"/>
          </a:xfrm>
          <a:prstGeom prst="rect">
            <a:avLst/>
          </a:prstGeom>
        </p:spPr>
      </p:pic>
      <p:pic>
        <p:nvPicPr>
          <p:cNvPr id="5124" name="Picture 4" descr="&amp;Kcy;&amp;acy;&amp;rcy;&amp;tcy;&amp;icy;&amp;ncy;&amp;kcy;&amp;icy; &amp;pcy;&amp;ocy; &amp;zcy;&amp;acy;&amp;pcy;&amp;rcy;&amp;ocy;&amp;scy;&amp;ucy; planet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04595" y="2090708"/>
            <a:ext cx="942884" cy="94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1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375" y="0"/>
            <a:ext cx="11899015"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dirty="0">
                <a:solidFill>
                  <a:schemeClr val="bg1"/>
                </a:solidFill>
              </a:rPr>
              <a:t>Использование диспетчера серверов для просмотра журналов событий</a:t>
            </a:r>
          </a:p>
        </p:txBody>
      </p:sp>
      <p:sp>
        <p:nvSpPr>
          <p:cNvPr id="3" name="Content Placeholder 2"/>
          <p:cNvSpPr txBox="1">
            <a:spLocks/>
          </p:cNvSpPr>
          <p:nvPr/>
        </p:nvSpPr>
        <p:spPr>
          <a:xfrm>
            <a:off x="458788" y="1021217"/>
            <a:ext cx="573527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ru-RU" sz="1600" kern="0" dirty="0">
                <a:solidFill>
                  <a:srgbClr val="000000"/>
                </a:solidFill>
                <a:latin typeface="Arial" panose="020B0604020202020204" pitchFamily="34" charset="0"/>
                <a:cs typeface="Arial" panose="020B0604020202020204" pitchFamily="34" charset="0"/>
              </a:rPr>
              <a:t>Диспетчер серверов обеспечивает централизованное место  для журналов событий с удаленных серверов</a:t>
            </a:r>
          </a:p>
          <a:p>
            <a:pPr marL="269875" lvl="0" indent="-26987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Ведение журнала событий:</a:t>
            </a:r>
          </a:p>
          <a:p>
            <a:pPr marL="541338" lvl="0" indent="-271463">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Включено по умолчанию</a:t>
            </a:r>
          </a:p>
          <a:p>
            <a:pPr marL="541338" lvl="0" indent="-271463">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Разделено по технологиям: AD DS, DNS, удаленный доступ</a:t>
            </a:r>
          </a:p>
          <a:p>
            <a:pPr marL="269875" lvl="0" indent="-269875">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Настраиваемый вид:</a:t>
            </a:r>
          </a:p>
          <a:p>
            <a:pPr marL="541338" lvl="0" indent="-271463">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Создание запросов для конкретных типов событий, которые должны быть отображены</a:t>
            </a:r>
          </a:p>
          <a:p>
            <a:pPr marL="541338" lvl="0" indent="-271463">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Настройка данных событий, которые должны быть отображены</a:t>
            </a:r>
          </a:p>
        </p:txBody>
      </p:sp>
      <p:sp>
        <p:nvSpPr>
          <p:cNvPr id="4" name="Title 1"/>
          <p:cNvSpPr txBox="1">
            <a:spLocks/>
          </p:cNvSpPr>
          <p:nvPr/>
        </p:nvSpPr>
        <p:spPr>
          <a:xfrm>
            <a:off x="7067619" y="1186532"/>
            <a:ext cx="4923983"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Что такое подписка на события?</a:t>
            </a:r>
          </a:p>
        </p:txBody>
      </p:sp>
      <p:sp>
        <p:nvSpPr>
          <p:cNvPr id="5" name="Content Placeholder 2"/>
          <p:cNvSpPr txBox="1">
            <a:spLocks/>
          </p:cNvSpPr>
          <p:nvPr/>
        </p:nvSpPr>
        <p:spPr>
          <a:xfrm>
            <a:off x="6928995" y="1616555"/>
            <a:ext cx="5146882" cy="1188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600" kern="0" dirty="0">
                <a:solidFill>
                  <a:srgbClr val="000000"/>
                </a:solidFill>
              </a:rPr>
              <a:t>Event subscriptions allow you to collect event logs from multiple servers, and then store them locally</a:t>
            </a:r>
          </a:p>
        </p:txBody>
      </p:sp>
      <p:grpSp>
        <p:nvGrpSpPr>
          <p:cNvPr id="6" name="Group 4" descr="Diagram showing the process of event logs collection. On the left side, there is an illustration of three computers arranged vertically. Each computer is reporting an event to the server represented on the right side. The reporting process is marked with arrows from each of the three computers pointing to the server."/>
          <p:cNvGrpSpPr/>
          <p:nvPr/>
        </p:nvGrpSpPr>
        <p:grpSpPr>
          <a:xfrm>
            <a:off x="7859864" y="2507061"/>
            <a:ext cx="3361243" cy="4037755"/>
            <a:chOff x="6280720" y="1188614"/>
            <a:chExt cx="3361243" cy="4037755"/>
          </a:xfrm>
        </p:grpSpPr>
        <p:sp>
          <p:nvSpPr>
            <p:cNvPr id="7" name="Line 8"/>
            <p:cNvSpPr>
              <a:spLocks noChangeShapeType="1"/>
            </p:cNvSpPr>
            <p:nvPr/>
          </p:nvSpPr>
          <p:spPr bwMode="auto">
            <a:xfrm flipV="1">
              <a:off x="7791618" y="3177813"/>
              <a:ext cx="1117269" cy="1843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sz="1200" b="1" dirty="0">
                <a:solidFill>
                  <a:srgbClr val="000000"/>
                </a:solidFill>
                <a:latin typeface="Verdana" pitchFamily="34" charset="0"/>
                <a:cs typeface="Arial" charset="0"/>
              </a:endParaRPr>
            </a:p>
          </p:txBody>
        </p:sp>
        <p:sp>
          <p:nvSpPr>
            <p:cNvPr id="8" name="Line 8"/>
            <p:cNvSpPr>
              <a:spLocks noChangeShapeType="1"/>
            </p:cNvSpPr>
            <p:nvPr/>
          </p:nvSpPr>
          <p:spPr bwMode="auto">
            <a:xfrm>
              <a:off x="7611883" y="1850881"/>
              <a:ext cx="1297006" cy="85017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sz="1200" b="1" dirty="0">
                <a:solidFill>
                  <a:srgbClr val="000000"/>
                </a:solidFill>
                <a:latin typeface="Verdana" pitchFamily="34" charset="0"/>
                <a:cs typeface="Arial" charset="0"/>
              </a:endParaRPr>
            </a:p>
          </p:txBody>
        </p:sp>
        <p:grpSp>
          <p:nvGrpSpPr>
            <p:cNvPr id="9" name="Group 7"/>
            <p:cNvGrpSpPr/>
            <p:nvPr/>
          </p:nvGrpSpPr>
          <p:grpSpPr>
            <a:xfrm>
              <a:off x="6280720" y="1188614"/>
              <a:ext cx="1642572" cy="1140159"/>
              <a:chOff x="6280720" y="1188614"/>
              <a:chExt cx="1843002" cy="1279283"/>
            </a:xfrm>
          </p:grpSpPr>
          <p:pic>
            <p:nvPicPr>
              <p:cNvPr id="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grpSp>
          <p:nvGrpSpPr>
            <p:cNvPr id="10" name="Group 8"/>
            <p:cNvGrpSpPr/>
            <p:nvPr/>
          </p:nvGrpSpPr>
          <p:grpSpPr>
            <a:xfrm>
              <a:off x="6307895" y="2546369"/>
              <a:ext cx="1642572" cy="1140159"/>
              <a:chOff x="6280720" y="1188614"/>
              <a:chExt cx="1843002" cy="1279283"/>
            </a:xfrm>
          </p:grpSpPr>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grpSp>
          <p:nvGrpSpPr>
            <p:cNvPr id="11" name="Group 9"/>
            <p:cNvGrpSpPr/>
            <p:nvPr/>
          </p:nvGrpSpPr>
          <p:grpSpPr>
            <a:xfrm>
              <a:off x="6307895" y="4086210"/>
              <a:ext cx="1642572" cy="1140159"/>
              <a:chOff x="6280720" y="1188614"/>
              <a:chExt cx="1843002" cy="1279283"/>
            </a:xfrm>
          </p:grpSpPr>
          <p:pic>
            <p:nvPicPr>
              <p:cNvPr id="1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0720" y="1188614"/>
                <a:ext cx="1198111" cy="12792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882" y="1392918"/>
                <a:ext cx="511840" cy="855503"/>
              </a:xfrm>
              <a:prstGeom prst="rect">
                <a:avLst/>
              </a:prstGeom>
            </p:spPr>
          </p:pic>
        </p:grpSp>
        <p:pic>
          <p:nvPicPr>
            <p:cNvPr id="12"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8888" y="2623183"/>
              <a:ext cx="733075" cy="1300034"/>
            </a:xfrm>
            <a:prstGeom prst="rect">
              <a:avLst/>
            </a:prstGeom>
          </p:spPr>
        </p:pic>
        <p:sp>
          <p:nvSpPr>
            <p:cNvPr id="13" name="Line 8"/>
            <p:cNvSpPr>
              <a:spLocks noChangeShapeType="1"/>
            </p:cNvSpPr>
            <p:nvPr/>
          </p:nvSpPr>
          <p:spPr bwMode="auto">
            <a:xfrm flipV="1">
              <a:off x="7923292" y="3773103"/>
              <a:ext cx="985595" cy="745403"/>
            </a:xfrm>
            <a:prstGeom prst="line">
              <a:avLst/>
            </a:prstGeom>
            <a:noFill/>
            <a:ln w="28575">
              <a:solidFill>
                <a:srgbClr val="FF0000"/>
              </a:solidFill>
              <a:round/>
              <a:headEnd/>
              <a:tailEnd type="triangle" w="med" len="med"/>
            </a:ln>
            <a:effectLst/>
          </p:spPr>
          <p:txBody>
            <a:bodyPr lIns="182880" rIns="182880" anchor="ctr"/>
            <a:lstStyle/>
            <a:p>
              <a:pPr lvl="0" fontAlgn="base">
                <a:spcBef>
                  <a:spcPct val="0"/>
                </a:spcBef>
                <a:spcAft>
                  <a:spcPct val="0"/>
                </a:spcAft>
                <a:defRPr/>
              </a:pPr>
              <a:endParaRPr lang="en-US" sz="1200" b="1" dirty="0">
                <a:solidFill>
                  <a:srgbClr val="000000"/>
                </a:solidFill>
                <a:latin typeface="Verdana" pitchFamily="34" charset="0"/>
                <a:cs typeface="Arial" charset="0"/>
              </a:endParaRPr>
            </a:p>
          </p:txBody>
        </p:sp>
      </p:grpSp>
      <p:pic>
        <p:nvPicPr>
          <p:cNvPr id="6146" name="Picture 2" descr="&amp;Kcy;&amp;acy;&amp;rcy;&amp;tcy;&amp;icy;&amp;ncy;&amp;kcy;&amp;icy; &amp;pcy;&amp;ocy; &amp;zcy;&amp;acy;&amp;pcy;&amp;rcy;&amp;ocy;&amp;scy;&amp;ucy; event l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107" y="4260778"/>
            <a:ext cx="4579425" cy="241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63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скругленные углы 7"/>
          <p:cNvSpPr/>
          <p:nvPr/>
        </p:nvSpPr>
        <p:spPr>
          <a:xfrm>
            <a:off x="477828" y="2480807"/>
            <a:ext cx="4253198" cy="199577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2" name="Title 1"/>
          <p:cNvSpPr txBox="1">
            <a:spLocks/>
          </p:cNvSpPr>
          <p:nvPr/>
        </p:nvSpPr>
        <p:spPr>
          <a:xfrm>
            <a:off x="477828" y="149481"/>
            <a:ext cx="12066905"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0070C0"/>
              </a:buClr>
            </a:pPr>
            <a:r>
              <a:rPr lang="ru-RU" sz="3400" dirty="0">
                <a:solidFill>
                  <a:schemeClr val="bg1"/>
                </a:solidFill>
                <a:latin typeface="Arial" panose="020B0604020202020204" pitchFamily="34" charset="0"/>
                <a:cs typeface="Arial" panose="020B0604020202020204" pitchFamily="34" charset="0"/>
              </a:rPr>
              <a:t>Что такое пользовательский вид?</a:t>
            </a:r>
          </a:p>
        </p:txBody>
      </p:sp>
      <p:pic>
        <p:nvPicPr>
          <p:cNvPr id="10" name="Picture 2" descr="Screenshot of the Event Viewer Create Custom View dialog box displaying the following - The time that the event was logged (Logged - Any time); Event level (Critical, Warning, verbose, Error, and information); Logs from which to include events (By log, By source); Specific Event IDs to include or exclude (Event ID, Task Category, keywords); User context of the event; Computer on which the event occur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359" y="1078539"/>
            <a:ext cx="54292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77828" y="2787739"/>
            <a:ext cx="4253198" cy="1477328"/>
          </a:xfrm>
          <a:prstGeom prst="rect">
            <a:avLst/>
          </a:prstGeom>
          <a:noFill/>
        </p:spPr>
        <p:txBody>
          <a:bodyPr wrap="square" rtlCol="0">
            <a:spAutoFit/>
          </a:bodyPr>
          <a:lstStyle/>
          <a:p>
            <a:pPr lvl="0" algn="ctr" fontAlgn="base">
              <a:spcBef>
                <a:spcPct val="0"/>
              </a:spcBef>
              <a:spcAft>
                <a:spcPct val="0"/>
              </a:spcAft>
            </a:pPr>
            <a:r>
              <a:rPr lang="ru-RU" b="1" dirty="0">
                <a:solidFill>
                  <a:srgbClr val="000000"/>
                </a:solidFill>
                <a:latin typeface="Arial" panose="020B0604020202020204" pitchFamily="34" charset="0"/>
                <a:ea typeface="Segoe UI" pitchFamily="34" charset="0"/>
                <a:cs typeface="Arial" panose="020B0604020202020204" pitchFamily="34" charset="0"/>
              </a:rPr>
              <a:t>Пользовательские представления позволяют запрашивать и сортировать только те события, которые Вы хотите</a:t>
            </a:r>
          </a:p>
          <a:p>
            <a:pPr lvl="0" algn="ctr" fontAlgn="base">
              <a:spcBef>
                <a:spcPct val="0"/>
              </a:spcBef>
              <a:spcAft>
                <a:spcPct val="0"/>
              </a:spcAft>
            </a:pPr>
            <a:r>
              <a:rPr lang="ru-RU" b="1" dirty="0">
                <a:solidFill>
                  <a:srgbClr val="000000"/>
                </a:solidFill>
                <a:latin typeface="Arial" panose="020B0604020202020204" pitchFamily="34" charset="0"/>
                <a:ea typeface="Segoe UI" pitchFamily="34" charset="0"/>
                <a:cs typeface="Arial" panose="020B0604020202020204" pitchFamily="34" charset="0"/>
              </a:rPr>
              <a:t>анализировать</a:t>
            </a:r>
            <a:endParaRPr lang="en-IN" b="1" dirty="0">
              <a:solidFill>
                <a:srgbClr val="000000"/>
              </a:soli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148315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Группа 13"/>
          <p:cNvGrpSpPr/>
          <p:nvPr/>
        </p:nvGrpSpPr>
        <p:grpSpPr>
          <a:xfrm>
            <a:off x="576707" y="3453311"/>
            <a:ext cx="5408584" cy="2552368"/>
            <a:chOff x="6289482" y="3013544"/>
            <a:chExt cx="5049078" cy="2949934"/>
          </a:xfrm>
        </p:grpSpPr>
        <p:sp>
          <p:nvSpPr>
            <p:cNvPr id="15" name="Прямоугольник: скругленные противолежащие углы 14"/>
            <p:cNvSpPr/>
            <p:nvPr/>
          </p:nvSpPr>
          <p:spPr>
            <a:xfrm>
              <a:off x="6289482" y="3013544"/>
              <a:ext cx="5049078" cy="2949934"/>
            </a:xfrm>
            <a:prstGeom prst="round2Diag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6" name="TextBox 15"/>
            <p:cNvSpPr txBox="1"/>
            <p:nvPr/>
          </p:nvSpPr>
          <p:spPr>
            <a:xfrm>
              <a:off x="6417940" y="3272685"/>
              <a:ext cx="3167983" cy="369332"/>
            </a:xfrm>
            <a:prstGeom prst="rect">
              <a:avLst/>
            </a:prstGeom>
            <a:noFill/>
          </p:spPr>
          <p:txBody>
            <a:bodyPr vert="horz" wrap="none" rtlCol="0">
              <a:spAutoFit/>
            </a:bodyPr>
            <a:lstStyle/>
            <a:p>
              <a:r>
                <a:rPr lang="ru-RU" b="1" dirty="0">
                  <a:latin typeface="Arial" panose="020B0604020202020204" pitchFamily="34" charset="0"/>
                  <a:cs typeface="Arial" panose="020B0604020202020204" pitchFamily="34" charset="0"/>
                </a:rPr>
                <a:t>Информация для доступа</a:t>
              </a:r>
              <a:endParaRPr lang="en-CA" b="1" dirty="0">
                <a:latin typeface="Arial" panose="020B0604020202020204" pitchFamily="34" charset="0"/>
                <a:cs typeface="Arial" panose="020B0604020202020204" pitchFamily="34" charset="0"/>
              </a:endParaRPr>
            </a:p>
          </p:txBody>
        </p:sp>
      </p:grpSp>
      <p:sp>
        <p:nvSpPr>
          <p:cNvPr id="3" name="TextBox 2"/>
          <p:cNvSpPr txBox="1"/>
          <p:nvPr/>
        </p:nvSpPr>
        <p:spPr>
          <a:xfrm>
            <a:off x="418032" y="129334"/>
            <a:ext cx="11698514" cy="615553"/>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400" dirty="0">
                <a:solidFill>
                  <a:schemeClr val="bg1"/>
                </a:solidFill>
                <a:latin typeface="+mj-lt"/>
              </a:rPr>
              <a:t>Лабораторная работа.</a:t>
            </a:r>
            <a:r>
              <a:rPr lang="en-US" sz="3400" dirty="0">
                <a:solidFill>
                  <a:schemeClr val="bg1"/>
                </a:solidFill>
                <a:latin typeface="+mj-lt"/>
              </a:rPr>
              <a:t> </a:t>
            </a:r>
            <a:r>
              <a:rPr lang="ru-RU" sz="3400" dirty="0">
                <a:solidFill>
                  <a:schemeClr val="bg1"/>
                </a:solidFill>
                <a:latin typeface="+mj-lt"/>
              </a:rPr>
              <a:t>Мониторинг </a:t>
            </a:r>
            <a:r>
              <a:rPr lang="en-US" sz="3400" dirty="0">
                <a:solidFill>
                  <a:schemeClr val="bg1"/>
                </a:solidFill>
                <a:latin typeface="+mj-lt"/>
              </a:rPr>
              <a:t>Windows Server 2012</a:t>
            </a:r>
          </a:p>
        </p:txBody>
      </p:sp>
      <p:sp>
        <p:nvSpPr>
          <p:cNvPr id="6" name="Text Placeholder 2"/>
          <p:cNvSpPr txBox="1">
            <a:spLocks/>
          </p:cNvSpPr>
          <p:nvPr/>
        </p:nvSpPr>
        <p:spPr>
          <a:xfrm>
            <a:off x="330568" y="1091222"/>
            <a:ext cx="6585798" cy="17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spcBef>
                <a:spcPts val="600"/>
              </a:spcBef>
              <a:buFont typeface="Wingdings" panose="05000000000000000000" pitchFamily="2" charset="2"/>
              <a:buChar char="v"/>
            </a:pPr>
            <a:r>
              <a:rPr lang="ru-RU" sz="1800" dirty="0">
                <a:latin typeface="Arial" panose="020B0604020202020204" pitchFamily="34" charset="0"/>
                <a:cs typeface="Arial" panose="020B0604020202020204" pitchFamily="34" charset="0"/>
              </a:rPr>
              <a:t>Упражнение 1. Создание базового уровня производительности</a:t>
            </a:r>
          </a:p>
          <a:p>
            <a:pPr marL="358775" indent="-358775">
              <a:spcBef>
                <a:spcPts val="600"/>
              </a:spcBef>
              <a:buFont typeface="Wingdings" panose="05000000000000000000" pitchFamily="2" charset="2"/>
              <a:buChar char="v"/>
            </a:pPr>
            <a:r>
              <a:rPr lang="ru-RU" sz="1800" dirty="0">
                <a:latin typeface="Arial" panose="020B0604020202020204" pitchFamily="34" charset="0"/>
                <a:cs typeface="Arial" panose="020B0604020202020204" pitchFamily="34" charset="0"/>
              </a:rPr>
              <a:t>Упражнение 2. Определение источника проблемы производительности</a:t>
            </a:r>
          </a:p>
          <a:p>
            <a:pPr marL="358775" indent="-358775">
              <a:spcBef>
                <a:spcPts val="600"/>
              </a:spcBef>
              <a:buFont typeface="Wingdings" panose="05000000000000000000" pitchFamily="2" charset="2"/>
              <a:buChar char="v"/>
            </a:pPr>
            <a:r>
              <a:rPr lang="ru-RU" sz="1800" dirty="0">
                <a:latin typeface="Arial" panose="020B0604020202020204" pitchFamily="34" charset="0"/>
                <a:cs typeface="Arial" panose="020B0604020202020204" pitchFamily="34" charset="0"/>
              </a:rPr>
              <a:t>Упражнение 3. Просмотр и настройка централизованного журнала событий</a:t>
            </a:r>
          </a:p>
        </p:txBody>
      </p:sp>
      <p:sp>
        <p:nvSpPr>
          <p:cNvPr id="8" name="TextBox 7"/>
          <p:cNvSpPr txBox="1"/>
          <p:nvPr/>
        </p:nvSpPr>
        <p:spPr>
          <a:xfrm>
            <a:off x="714312" y="4286442"/>
            <a:ext cx="5375841" cy="1323439"/>
          </a:xfrm>
          <a:prstGeom prst="rect">
            <a:avLst/>
          </a:prstGeom>
          <a:noFill/>
        </p:spPr>
        <p:txBody>
          <a:bodyPr vert="horz" wrap="square" rtlCol="0">
            <a:spAutoFit/>
          </a:bodyPr>
          <a:lstStyle/>
          <a:p>
            <a:pPr defTabSz="648000"/>
            <a:r>
              <a:rPr lang="ru-RU" sz="1600" b="0" i="0" u="none" strike="noStrike" baseline="0" dirty="0">
                <a:latin typeface="Arial" panose="020B0604020202020204" pitchFamily="34" charset="0"/>
                <a:cs typeface="Arial" panose="020B0604020202020204" pitchFamily="34" charset="0"/>
              </a:rPr>
              <a:t>Виртуальная машина</a:t>
            </a:r>
            <a:r>
              <a:rPr lang="en-US" sz="1600" b="0" i="0" u="none" strike="noStrike" baseline="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20410D‑LON‑DC1</a:t>
            </a:r>
            <a:endParaRPr lang="en-US" sz="1600" b="1" i="0" u="none" strike="noStrike" baseline="0" dirty="0">
              <a:latin typeface="Arial" panose="020B0604020202020204" pitchFamily="34" charset="0"/>
              <a:cs typeface="Arial" panose="020B0604020202020204" pitchFamily="34" charset="0"/>
            </a:endParaRPr>
          </a:p>
          <a:p>
            <a:pPr defTabSz="648000"/>
            <a:r>
              <a:rPr lang="en-US" sz="1600" b="1" i="0" u="none" strike="noStrike" baseline="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20411D-LON-SRV1 </a:t>
            </a:r>
          </a:p>
          <a:p>
            <a:pPr defTabSz="648000"/>
            <a:endParaRPr lang="en-US" sz="1600" b="0" i="0" u="none" strike="noStrike" baseline="0" dirty="0">
              <a:latin typeface="Arial" panose="020B0604020202020204" pitchFamily="34" charset="0"/>
              <a:cs typeface="Arial" panose="020B0604020202020204" pitchFamily="34" charset="0"/>
            </a:endParaRPr>
          </a:p>
          <a:p>
            <a:pPr defTabSz="648000"/>
            <a:r>
              <a:rPr lang="ru-RU" sz="1600" b="0" i="0" u="none" strike="noStrike" baseline="0" dirty="0">
                <a:latin typeface="Arial" panose="020B0604020202020204" pitchFamily="34" charset="0"/>
                <a:cs typeface="Arial" panose="020B0604020202020204" pitchFamily="34" charset="0"/>
              </a:rPr>
              <a:t>Имя пользователя</a:t>
            </a:r>
            <a:r>
              <a:rPr lang="en-US" sz="1600" b="0" i="0" u="none" strike="noStrike" baseline="0" dirty="0">
                <a:latin typeface="Arial" panose="020B0604020202020204" pitchFamily="34" charset="0"/>
                <a:cs typeface="Arial" panose="020B0604020202020204" pitchFamily="34" charset="0"/>
              </a:rPr>
              <a:t>		</a:t>
            </a:r>
            <a:r>
              <a:rPr lang="en-US" sz="1600" b="1" i="0" u="none" strike="noStrike" baseline="0" dirty="0" err="1">
                <a:latin typeface="Arial" panose="020B0604020202020204" pitchFamily="34" charset="0"/>
                <a:cs typeface="Arial" panose="020B0604020202020204" pitchFamily="34" charset="0"/>
              </a:rPr>
              <a:t>Adatum</a:t>
            </a:r>
            <a:r>
              <a:rPr lang="en-US" sz="1600" b="1" i="0" u="none" strike="noStrike" baseline="0" dirty="0">
                <a:latin typeface="Arial" panose="020B0604020202020204" pitchFamily="34" charset="0"/>
                <a:cs typeface="Arial" panose="020B0604020202020204" pitchFamily="34" charset="0"/>
              </a:rPr>
              <a:t>\Administrator</a:t>
            </a:r>
            <a:r>
              <a:rPr lang="en-US" sz="1600" b="0" i="0" u="none" strike="noStrike" baseline="0" dirty="0">
                <a:latin typeface="Arial" panose="020B0604020202020204" pitchFamily="34" charset="0"/>
                <a:cs typeface="Arial" panose="020B0604020202020204" pitchFamily="34" charset="0"/>
              </a:rPr>
              <a:t>	</a:t>
            </a:r>
          </a:p>
          <a:p>
            <a:pPr defTabSz="648000"/>
            <a:r>
              <a:rPr lang="ru-RU" sz="1600" b="0" i="0" u="none" strike="noStrike" baseline="0" dirty="0">
                <a:latin typeface="Arial" panose="020B0604020202020204" pitchFamily="34" charset="0"/>
                <a:cs typeface="Arial" panose="020B0604020202020204" pitchFamily="34" charset="0"/>
              </a:rPr>
              <a:t>Пароль  </a:t>
            </a:r>
            <a:r>
              <a:rPr lang="en-US" sz="1600" b="0" i="0" u="none" strike="noStrike" baseline="0" dirty="0">
                <a:latin typeface="Arial" panose="020B0604020202020204" pitchFamily="34" charset="0"/>
                <a:cs typeface="Arial" panose="020B0604020202020204" pitchFamily="34" charset="0"/>
              </a:rPr>
              <a:t>		</a:t>
            </a:r>
            <a:r>
              <a:rPr lang="ru-RU" sz="1600" b="0" i="0" u="none" strike="noStrike" baseline="0" dirty="0">
                <a:latin typeface="Arial" panose="020B0604020202020204" pitchFamily="34" charset="0"/>
                <a:cs typeface="Arial" panose="020B0604020202020204" pitchFamily="34" charset="0"/>
              </a:rPr>
              <a:t>            </a:t>
            </a:r>
            <a:r>
              <a:rPr lang="en-US" sz="1600" b="1" i="0" u="none" strike="noStrike" baseline="0" dirty="0">
                <a:latin typeface="Arial" panose="020B0604020202020204" pitchFamily="34" charset="0"/>
                <a:cs typeface="Arial" panose="020B0604020202020204" pitchFamily="34" charset="0"/>
              </a:rPr>
              <a:t>Pa$$w0rd</a:t>
            </a:r>
            <a:r>
              <a:rPr lang="en-US" sz="1600" b="0" i="0" u="none" strike="noStrike" baseline="0" dirty="0">
                <a:latin typeface="Arial" panose="020B0604020202020204" pitchFamily="34" charset="0"/>
                <a:cs typeface="Arial" panose="020B0604020202020204" pitchFamily="34" charset="0"/>
              </a:rPr>
              <a:t>	</a:t>
            </a:r>
          </a:p>
        </p:txBody>
      </p:sp>
      <p:sp>
        <p:nvSpPr>
          <p:cNvPr id="12" name="Прямоугольник: скругленные углы 11"/>
          <p:cNvSpPr/>
          <p:nvPr/>
        </p:nvSpPr>
        <p:spPr>
          <a:xfrm>
            <a:off x="6643992" y="2218058"/>
            <a:ext cx="5140973" cy="4127457"/>
          </a:xfrm>
          <a:prstGeom prst="roundRect">
            <a:avLst>
              <a:gd name="adj" fmla="val 12318"/>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3" name="TextBox 12"/>
          <p:cNvSpPr txBox="1"/>
          <p:nvPr/>
        </p:nvSpPr>
        <p:spPr>
          <a:xfrm>
            <a:off x="1515317" y="6145460"/>
            <a:ext cx="3602909" cy="400110"/>
          </a:xfrm>
          <a:prstGeom prst="rect">
            <a:avLst/>
          </a:prstGeom>
          <a:noFill/>
        </p:spPr>
        <p:txBody>
          <a:bodyPr vert="horz" wrap="none" rtlCol="0">
            <a:spAutoFit/>
          </a:bodyPr>
          <a:lstStyle/>
          <a:p>
            <a:r>
              <a:rPr lang="ru-RU" sz="2000" b="1" dirty="0">
                <a:solidFill>
                  <a:srgbClr val="C00000"/>
                </a:solidFill>
                <a:latin typeface="Segoe UI"/>
              </a:rPr>
              <a:t>Расчетное время: </a:t>
            </a:r>
            <a:r>
              <a:rPr lang="en-US" sz="2000" b="1" dirty="0">
                <a:solidFill>
                  <a:srgbClr val="C00000"/>
                </a:solidFill>
                <a:latin typeface="Segoe UI"/>
              </a:rPr>
              <a:t>60</a:t>
            </a:r>
            <a:r>
              <a:rPr lang="ru-RU" sz="2000" b="1" dirty="0">
                <a:solidFill>
                  <a:srgbClr val="C00000"/>
                </a:solidFill>
                <a:latin typeface="Segoe UI"/>
              </a:rPr>
              <a:t> минут</a:t>
            </a:r>
            <a:endParaRPr lang="en-CA" sz="2000" b="1" dirty="0">
              <a:solidFill>
                <a:srgbClr val="C00000"/>
              </a:solidFill>
              <a:latin typeface="Segoe UI"/>
            </a:endParaRPr>
          </a:p>
        </p:txBody>
      </p:sp>
      <p:sp>
        <p:nvSpPr>
          <p:cNvPr id="18" name="Прямоугольник 17"/>
          <p:cNvSpPr/>
          <p:nvPr/>
        </p:nvSpPr>
        <p:spPr>
          <a:xfrm>
            <a:off x="8339690" y="1685197"/>
            <a:ext cx="1691489" cy="461665"/>
          </a:xfrm>
          <a:prstGeom prst="rect">
            <a:avLst/>
          </a:prstGeom>
        </p:spPr>
        <p:txBody>
          <a:bodyPr wrap="none">
            <a:spAutoFit/>
          </a:bodyPr>
          <a:lstStyle/>
          <a:p>
            <a:r>
              <a:rPr lang="ru-RU" sz="2400" b="1" dirty="0">
                <a:latin typeface="Arial" panose="020B0604020202020204" pitchFamily="34" charset="0"/>
                <a:cs typeface="Arial" panose="020B0604020202020204" pitchFamily="34" charset="0"/>
              </a:rPr>
              <a:t>Сценарий</a:t>
            </a:r>
          </a:p>
        </p:txBody>
      </p:sp>
      <p:sp>
        <p:nvSpPr>
          <p:cNvPr id="4" name="Прямоугольник 3"/>
          <p:cNvSpPr/>
          <p:nvPr/>
        </p:nvSpPr>
        <p:spPr>
          <a:xfrm>
            <a:off x="6781597" y="2420082"/>
            <a:ext cx="4807677" cy="3785652"/>
          </a:xfrm>
          <a:prstGeom prst="rect">
            <a:avLst/>
          </a:prstGeom>
        </p:spPr>
        <p:txBody>
          <a:bodyPr wrap="square">
            <a:spAutoFit/>
          </a:bodyPr>
          <a:lstStyle/>
          <a:p>
            <a:pPr algn="just"/>
            <a:r>
              <a:rPr lang="ru-RU" sz="1600" dirty="0">
                <a:latin typeface="Arial" panose="020B0604020202020204" pitchFamily="34" charset="0"/>
                <a:cs typeface="Arial" panose="020B0604020202020204" pitchFamily="34" charset="0"/>
              </a:rPr>
              <a:t>А. </a:t>
            </a:r>
            <a:r>
              <a:rPr lang="ru-RU" sz="1600" dirty="0" err="1">
                <a:latin typeface="Arial" panose="020B0604020202020204" pitchFamily="34" charset="0"/>
                <a:cs typeface="Arial" panose="020B0604020202020204" pitchFamily="34" charset="0"/>
              </a:rPr>
              <a:t>Datum</a:t>
            </a:r>
            <a:r>
              <a:rPr lang="ru-RU" sz="1600" dirty="0">
                <a:latin typeface="Arial" panose="020B0604020202020204" pitchFamily="34" charset="0"/>
                <a:cs typeface="Arial" panose="020B0604020202020204" pitchFamily="34" charset="0"/>
              </a:rPr>
              <a:t> является международной инженерно-производственной компанией с головным офисом в Лондоне, Великобритания. Компания недавно развернула инфраструктуру </a:t>
            </a:r>
            <a:r>
              <a:rPr lang="ru-RU" sz="1600" dirty="0" err="1">
                <a:latin typeface="Arial" panose="020B0604020202020204" pitchFamily="34" charset="0"/>
                <a:cs typeface="Arial" panose="020B0604020202020204" pitchFamily="34" charset="0"/>
              </a:rPr>
              <a:t>Windows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Server</a:t>
            </a:r>
            <a:r>
              <a:rPr lang="ru-RU" sz="1600" dirty="0">
                <a:latin typeface="Arial" panose="020B0604020202020204" pitchFamily="34" charset="0"/>
                <a:cs typeface="Arial" panose="020B0604020202020204" pitchFamily="34" charset="0"/>
              </a:rPr>
              <a:t> 2012.</a:t>
            </a:r>
          </a:p>
          <a:p>
            <a:pPr algn="just"/>
            <a:r>
              <a:rPr lang="ru-RU" sz="1600" dirty="0">
                <a:latin typeface="Arial" panose="020B0604020202020204" pitchFamily="34" charset="0"/>
                <a:cs typeface="Arial" panose="020B0604020202020204" pitchFamily="34" charset="0"/>
              </a:rPr>
              <a:t>Поскольку организация развернула новые серверы, важно установить базовый уровень производительности с типичной нагрузкой для этих новых серверов. Вам будет необходимо настроить это. Кроме того, чтобы сделать процесс мониторинга и устранения неполадок проще, Вам потребуется настроить централизованный мониторинг журналов событий.</a:t>
            </a:r>
          </a:p>
          <a:p>
            <a:pPr algn="just"/>
            <a:endParaRPr lang="ru-RU" sz="1600" dirty="0">
              <a:latin typeface="Arial" panose="020B0604020202020204" pitchFamily="34" charset="0"/>
              <a:cs typeface="Arial" panose="020B0604020202020204" pitchFamily="34" charset="0"/>
            </a:endParaRPr>
          </a:p>
        </p:txBody>
      </p:sp>
      <p:sp>
        <p:nvSpPr>
          <p:cNvPr id="5" name="Прямоугольник 4"/>
          <p:cNvSpPr/>
          <p:nvPr/>
        </p:nvSpPr>
        <p:spPr>
          <a:xfrm>
            <a:off x="3280999" y="6490185"/>
            <a:ext cx="6096000" cy="1661993"/>
          </a:xfrm>
          <a:prstGeom prst="rect">
            <a:avLst/>
          </a:prstGeom>
        </p:spPr>
        <p:txBody>
          <a:bodyPr>
            <a:spAutoFit/>
          </a:bodyPr>
          <a:lstStyle/>
          <a:p>
            <a:pPr lvl="0">
              <a:spcAft>
                <a:spcPts val="1000"/>
              </a:spcAft>
            </a:pPr>
            <a:endParaRPr lang="en-US" dirty="0">
              <a:solidFill>
                <a:srgbClr val="000000"/>
              </a:solidFill>
              <a:ea typeface="Times New Roman" panose="02020603050405020304" pitchFamily="18" charset="0"/>
              <a:cs typeface="Mangal" panose="02040503050203030202" pitchFamily="18" charset="0"/>
            </a:endParaRPr>
          </a:p>
          <a:p>
            <a:pPr lvl="0">
              <a:spcAft>
                <a:spcPts val="1000"/>
              </a:spcAft>
            </a:pPr>
            <a:r>
              <a:rPr lang="en-US" dirty="0">
                <a:solidFill>
                  <a:srgbClr val="000000"/>
                </a:solidFill>
                <a:ea typeface="Times New Roman" panose="02020603050405020304" pitchFamily="18" charset="0"/>
              </a:rPr>
              <a:t> </a:t>
            </a:r>
            <a:endParaRPr lang="en-US" dirty="0">
              <a:solidFill>
                <a:srgbClr val="000000"/>
              </a:solidFill>
              <a:ea typeface="Times New Roman" panose="02020603050405020304" pitchFamily="18" charset="0"/>
              <a:cs typeface="Mangal" panose="02040503050203030202" pitchFamily="18" charset="0"/>
            </a:endParaRPr>
          </a:p>
          <a:p>
            <a:pPr lvl="0">
              <a:spcAft>
                <a:spcPts val="1000"/>
              </a:spcAft>
            </a:pPr>
            <a:r>
              <a:rPr lang="en-US" dirty="0">
                <a:solidFill>
                  <a:srgbClr val="000000"/>
                </a:solidFill>
                <a:ea typeface="Times New Roman" panose="02020603050405020304" pitchFamily="18" charset="0"/>
              </a:rPr>
              <a:t> </a:t>
            </a:r>
            <a:endParaRPr lang="en-US" dirty="0"/>
          </a:p>
          <a:p>
            <a:pPr>
              <a:spcBef>
                <a:spcPts val="600"/>
              </a:spcBef>
              <a:spcAft>
                <a:spcPts val="1000"/>
              </a:spcAft>
            </a:pPr>
            <a:endParaRPr lang="en-US" dirty="0">
              <a:latin typeface="Segoe UI" panose="020B0502040204020203"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36924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362" y="64080"/>
            <a:ext cx="11197770" cy="615553"/>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400" dirty="0">
                <a:solidFill>
                  <a:schemeClr val="bg1"/>
                </a:solidFill>
                <a:latin typeface="+mj-lt"/>
              </a:rPr>
              <a:t>Занятие</a:t>
            </a:r>
            <a:r>
              <a:rPr lang="en-US" sz="3400" dirty="0">
                <a:solidFill>
                  <a:schemeClr val="bg1"/>
                </a:solidFill>
                <a:latin typeface="+mj-lt"/>
              </a:rPr>
              <a:t> 1</a:t>
            </a:r>
            <a:r>
              <a:rPr lang="ru-RU" sz="3400" dirty="0">
                <a:solidFill>
                  <a:schemeClr val="bg1"/>
                </a:solidFill>
                <a:latin typeface="+mj-lt"/>
              </a:rPr>
              <a:t>.</a:t>
            </a:r>
            <a:r>
              <a:rPr lang="en-US" sz="3400" dirty="0">
                <a:solidFill>
                  <a:schemeClr val="bg1"/>
                </a:solidFill>
                <a:latin typeface="+mj-lt"/>
              </a:rPr>
              <a:t> </a:t>
            </a:r>
            <a:r>
              <a:rPr lang="ru-RU" sz="3400" dirty="0">
                <a:solidFill>
                  <a:schemeClr val="bg1"/>
                </a:solidFill>
                <a:latin typeface="+mj-lt"/>
              </a:rPr>
              <a:t>Инструменты мониторинга</a:t>
            </a:r>
          </a:p>
        </p:txBody>
      </p:sp>
      <p:sp>
        <p:nvSpPr>
          <p:cNvPr id="8" name="Text Placeholder 2"/>
          <p:cNvSpPr txBox="1">
            <a:spLocks/>
          </p:cNvSpPr>
          <p:nvPr/>
        </p:nvSpPr>
        <p:spPr bwMode="auto">
          <a:xfrm>
            <a:off x="612504" y="1225378"/>
            <a:ext cx="8119156" cy="29779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8775" indent="-358775">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диспетчера задач</a:t>
            </a:r>
          </a:p>
          <a:p>
            <a:pPr marL="358775" indent="-358775">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монитора производительности</a:t>
            </a:r>
          </a:p>
          <a:p>
            <a:pPr marL="358775" indent="-358775">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монитора ресурсов</a:t>
            </a:r>
          </a:p>
          <a:p>
            <a:pPr marL="358775" indent="-358775">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монитора надежности</a:t>
            </a:r>
          </a:p>
          <a:p>
            <a:pPr marL="358775" indent="-358775">
              <a:buFont typeface="Wingdings" panose="05000000000000000000" pitchFamily="2" charset="2"/>
              <a:buChar char="Ø"/>
            </a:pPr>
            <a:r>
              <a:rPr lang="ru-RU" sz="2200" dirty="0">
                <a:latin typeface="Arial" panose="020B0604020202020204" pitchFamily="34" charset="0"/>
                <a:cs typeface="Arial" panose="020B0604020202020204" pitchFamily="34" charset="0"/>
              </a:rPr>
              <a:t>Обзор </a:t>
            </a:r>
            <a:r>
              <a:rPr lang="ru-RU" sz="2200" dirty="0" err="1">
                <a:latin typeface="Arial" panose="020B0604020202020204" pitchFamily="34" charset="0"/>
                <a:cs typeface="Arial" panose="020B0604020202020204" pitchFamily="34" charset="0"/>
              </a:rPr>
              <a:t>просмотрщика</a:t>
            </a:r>
            <a:r>
              <a:rPr lang="ru-RU" sz="2200" dirty="0">
                <a:latin typeface="Arial" panose="020B0604020202020204" pitchFamily="34" charset="0"/>
                <a:cs typeface="Arial" panose="020B0604020202020204" pitchFamily="34" charset="0"/>
              </a:rPr>
              <a:t> событий</a:t>
            </a:r>
          </a:p>
        </p:txBody>
      </p:sp>
    </p:spTree>
    <p:extLst>
      <p:ext uri="{BB962C8B-B14F-4D97-AF65-F5344CB8AC3E}">
        <p14:creationId xmlns:p14="http://schemas.microsoft.com/office/powerpoint/2010/main" val="318803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072" y="78122"/>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rPr>
              <a:t>Обзор диспетчера задач</a:t>
            </a:r>
          </a:p>
        </p:txBody>
      </p:sp>
      <p:sp>
        <p:nvSpPr>
          <p:cNvPr id="24" name="TextBox 23"/>
          <p:cNvSpPr txBox="1"/>
          <p:nvPr/>
        </p:nvSpPr>
        <p:spPr>
          <a:xfrm>
            <a:off x="990601" y="973240"/>
            <a:ext cx="10421764" cy="338554"/>
          </a:xfrm>
          <a:prstGeom prst="rect">
            <a:avLst/>
          </a:prstGeom>
          <a:noFill/>
        </p:spPr>
        <p:txBody>
          <a:bodyPr wrap="none" rtlCol="0">
            <a:spAutoFit/>
          </a:bodyPr>
          <a:lstStyle/>
          <a:p>
            <a:pPr lvl="0" fontAlgn="base">
              <a:spcBef>
                <a:spcPct val="0"/>
              </a:spcBef>
              <a:spcAft>
                <a:spcPct val="0"/>
              </a:spcAft>
            </a:pPr>
            <a:r>
              <a:rPr lang="ru-RU" sz="1600" b="1" dirty="0">
                <a:solidFill>
                  <a:srgbClr val="C00000"/>
                </a:solidFill>
                <a:latin typeface="+mj-lt"/>
                <a:ea typeface="Segoe UI" pitchFamily="34" charset="0"/>
                <a:cs typeface="Segoe UI" pitchFamily="34" charset="0"/>
              </a:rPr>
              <a:t>Диспетчер задач поможет вам выявить и устранить проблемы, связанные с производительностью</a:t>
            </a:r>
          </a:p>
        </p:txBody>
      </p:sp>
      <p:pic>
        <p:nvPicPr>
          <p:cNvPr id="1028" name="Picture 4" descr="&amp;Kcy;&amp;acy;&amp;rcy;&amp;tcy;&amp;icy;&amp;ncy;&amp;kcy;&amp;icy; &amp;pcy;&amp;ocy; &amp;zcy;&amp;acy;&amp;pcy;&amp;rcy;&amp;ocy;&amp;scy;&amp;ucy; &amp;dcy;&amp;icy;&amp;scy;&amp;pcy;&amp;iecy;&amp;tcy;&amp;chcy;&amp;iecy;&amp;rcy; &amp;zcy;&amp;acy;&amp;dcy;&amp;acy;&amp;chcy; window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830" y="1364343"/>
            <a:ext cx="6760255" cy="544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21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744" y="81485"/>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cs typeface="Arial" panose="020B0604020202020204" pitchFamily="34" charset="0"/>
              </a:rPr>
              <a:t>Обзор монитора производительности</a:t>
            </a:r>
          </a:p>
        </p:txBody>
      </p:sp>
      <p:sp>
        <p:nvSpPr>
          <p:cNvPr id="6" name="Title 1"/>
          <p:cNvSpPr txBox="1">
            <a:spLocks/>
          </p:cNvSpPr>
          <p:nvPr/>
        </p:nvSpPr>
        <p:spPr>
          <a:xfrm>
            <a:off x="460375" y="-2"/>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pic>
        <p:nvPicPr>
          <p:cNvPr id="46" name="Picture 2" descr="Screenshot of Performance Monitor showing the Data Collector Sets and the Reports nodes in the left pane. The main window shows a graph depicting the performance tr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429" y="1499175"/>
            <a:ext cx="7772400" cy="529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823856" y="980191"/>
            <a:ext cx="10551545" cy="830997"/>
          </a:xfrm>
          <a:prstGeom prst="rect">
            <a:avLst/>
          </a:prstGeom>
          <a:noFill/>
        </p:spPr>
        <p:txBody>
          <a:bodyPr wrap="square" rtlCol="0">
            <a:spAutoFit/>
          </a:bodyPr>
          <a:lstStyle/>
          <a:p>
            <a:pPr lvl="0" algn="ctr" fontAlgn="base">
              <a:spcBef>
                <a:spcPct val="0"/>
              </a:spcBef>
              <a:spcAft>
                <a:spcPct val="0"/>
              </a:spcAft>
            </a:pPr>
            <a:r>
              <a:rPr lang="ru-RU" sz="1600" b="1" dirty="0">
                <a:solidFill>
                  <a:srgbClr val="C00000"/>
                </a:solidFill>
                <a:latin typeface="+mj-lt"/>
                <a:cs typeface="Arial" charset="0"/>
              </a:rPr>
              <a:t>Монитор производительности позволяет просматривать текущую статистику производительности или просматривать данные истории</a:t>
            </a:r>
            <a:br>
              <a:rPr lang="ru-RU" sz="1600" b="1" dirty="0">
                <a:solidFill>
                  <a:srgbClr val="C00000"/>
                </a:solidFill>
                <a:latin typeface="+mj-lt"/>
                <a:cs typeface="Arial" charset="0"/>
              </a:rPr>
            </a:br>
            <a:endParaRPr lang="ru-RU" sz="1600" b="1" dirty="0">
              <a:solidFill>
                <a:srgbClr val="C00000"/>
              </a:solidFill>
              <a:latin typeface="+mj-lt"/>
              <a:cs typeface="Arial" charset="0"/>
            </a:endParaRPr>
          </a:p>
        </p:txBody>
      </p:sp>
    </p:spTree>
    <p:extLst>
      <p:ext uri="{BB962C8B-B14F-4D97-AF65-F5344CB8AC3E}">
        <p14:creationId xmlns:p14="http://schemas.microsoft.com/office/powerpoint/2010/main" val="29370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7"/>
          <p:cNvSpPr/>
          <p:nvPr/>
        </p:nvSpPr>
        <p:spPr bwMode="auto">
          <a:xfrm>
            <a:off x="4030702" y="3590145"/>
            <a:ext cx="3179567" cy="2330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5" name="TextBox 4"/>
          <p:cNvSpPr txBox="1"/>
          <p:nvPr/>
        </p:nvSpPr>
        <p:spPr>
          <a:xfrm>
            <a:off x="310552" y="80672"/>
            <a:ext cx="111977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600" dirty="0">
                <a:solidFill>
                  <a:schemeClr val="bg1"/>
                </a:solidFill>
                <a:latin typeface="+mj-lt"/>
                <a:cs typeface="Arial" panose="020B0604020202020204" pitchFamily="34" charset="0"/>
              </a:rPr>
              <a:t>Обзор монитора производительности</a:t>
            </a:r>
          </a:p>
        </p:txBody>
      </p:sp>
      <p:sp>
        <p:nvSpPr>
          <p:cNvPr id="45" name="Title 1"/>
          <p:cNvSpPr txBox="1">
            <a:spLocks/>
          </p:cNvSpPr>
          <p:nvPr/>
        </p:nvSpPr>
        <p:spPr>
          <a:xfrm>
            <a:off x="460375" y="-2"/>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grpSp>
        <p:nvGrpSpPr>
          <p:cNvPr id="2" name="Группа 1"/>
          <p:cNvGrpSpPr/>
          <p:nvPr/>
        </p:nvGrpSpPr>
        <p:grpSpPr>
          <a:xfrm>
            <a:off x="206327" y="1168869"/>
            <a:ext cx="3570487" cy="2054016"/>
            <a:chOff x="345056" y="1356609"/>
            <a:chExt cx="3570487" cy="2054016"/>
          </a:xfrm>
        </p:grpSpPr>
        <p:sp>
          <p:nvSpPr>
            <p:cNvPr id="21" name="Rectangle 7"/>
            <p:cNvSpPr/>
            <p:nvPr/>
          </p:nvSpPr>
          <p:spPr bwMode="auto">
            <a:xfrm>
              <a:off x="345056" y="1356609"/>
              <a:ext cx="3570487" cy="20540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3" name="TextBox 12"/>
            <p:cNvSpPr txBox="1"/>
            <p:nvPr/>
          </p:nvSpPr>
          <p:spPr>
            <a:xfrm>
              <a:off x="367542" y="1488974"/>
              <a:ext cx="3518022" cy="1762021"/>
            </a:xfrm>
            <a:prstGeom prst="rect">
              <a:avLst/>
            </a:prstGeom>
            <a:noFill/>
          </p:spPr>
          <p:txBody>
            <a:bodyPr wrap="square" rtlCol="0">
              <a:spAutoFit/>
            </a:bodyPr>
            <a:lstStyle/>
            <a:p>
              <a:pPr lvl="0" fontAlgn="base">
                <a:spcBef>
                  <a:spcPts val="500"/>
                </a:spcBef>
                <a:spcAft>
                  <a:spcPct val="0"/>
                </a:spcAft>
              </a:pPr>
              <a:r>
                <a:rPr lang="ru-RU" sz="1600" b="1" dirty="0">
                  <a:latin typeface="Arial" panose="020B0604020202020204" pitchFamily="34" charset="0"/>
                  <a:cs typeface="Arial" panose="020B0604020202020204" pitchFamily="34" charset="0"/>
                </a:rPr>
                <a:t>Основные счетчики процессора:</a:t>
              </a:r>
            </a:p>
            <a:p>
              <a:pPr marL="360363" lvl="0" indent="-269875" fontAlgn="base">
                <a:spcBef>
                  <a:spcPts val="500"/>
                </a:spcBef>
                <a:spcAft>
                  <a:spcPct val="0"/>
                </a:spcAft>
                <a:buFont typeface="Wingdings" panose="05000000000000000000" pitchFamily="2" charset="2"/>
                <a:buChar char="ü"/>
              </a:pPr>
              <a:r>
                <a:rPr lang="ru-RU" sz="1600" dirty="0">
                  <a:latin typeface="Arial" panose="020B0604020202020204" pitchFamily="34" charset="0"/>
                  <a:cs typeface="Arial" panose="020B0604020202020204" pitchFamily="34" charset="0"/>
                </a:rPr>
                <a:t>Процессор &gt;% процессорного времени</a:t>
              </a:r>
            </a:p>
            <a:p>
              <a:pPr marL="360363" lvl="0" indent="-269875" fontAlgn="base">
                <a:spcBef>
                  <a:spcPts val="500"/>
                </a:spcBef>
                <a:spcAft>
                  <a:spcPct val="0"/>
                </a:spcAft>
                <a:buFont typeface="Wingdings" panose="05000000000000000000" pitchFamily="2" charset="2"/>
                <a:buChar char="ü"/>
              </a:pPr>
              <a:r>
                <a:rPr lang="ru-RU" sz="1600" dirty="0">
                  <a:latin typeface="Arial" panose="020B0604020202020204" pitchFamily="34" charset="0"/>
                  <a:cs typeface="Arial" panose="020B0604020202020204" pitchFamily="34" charset="0"/>
                </a:rPr>
                <a:t>Процессор &gt; Прерывания/сек</a:t>
              </a:r>
            </a:p>
            <a:p>
              <a:pPr marL="360363" lvl="0" indent="-269875" fontAlgn="base">
                <a:spcBef>
                  <a:spcPts val="500"/>
                </a:spcBef>
                <a:spcAft>
                  <a:spcPct val="0"/>
                </a:spcAft>
                <a:buFont typeface="Wingdings" panose="05000000000000000000" pitchFamily="2" charset="2"/>
                <a:buChar char="ü"/>
              </a:pPr>
              <a:r>
                <a:rPr lang="ru-RU" sz="1600" dirty="0">
                  <a:latin typeface="Arial" panose="020B0604020202020204" pitchFamily="34" charset="0"/>
                  <a:cs typeface="Arial" panose="020B0604020202020204" pitchFamily="34" charset="0"/>
                </a:rPr>
                <a:t>Система &gt; Длина очереди процессора</a:t>
              </a:r>
              <a:endParaRPr lang="en-IN" sz="1600" dirty="0">
                <a:solidFill>
                  <a:srgbClr val="000000"/>
                </a:solidFill>
                <a:latin typeface="Arial" panose="020B0604020202020204" pitchFamily="34" charset="0"/>
                <a:ea typeface="Segoe UI" pitchFamily="34" charset="0"/>
                <a:cs typeface="Arial" panose="020B0604020202020204" pitchFamily="34" charset="0"/>
              </a:endParaRPr>
            </a:p>
          </p:txBody>
        </p:sp>
      </p:grpSp>
      <p:sp>
        <p:nvSpPr>
          <p:cNvPr id="18" name="TextBox 17"/>
          <p:cNvSpPr txBox="1"/>
          <p:nvPr/>
        </p:nvSpPr>
        <p:spPr>
          <a:xfrm>
            <a:off x="4157930" y="3773156"/>
            <a:ext cx="3337152" cy="830997"/>
          </a:xfrm>
          <a:prstGeom prst="rect">
            <a:avLst/>
          </a:prstGeom>
          <a:noFill/>
        </p:spPr>
        <p:txBody>
          <a:bodyPr wrap="square" rtlCol="0">
            <a:spAutoFit/>
          </a:bodyPr>
          <a:lstStyle/>
          <a:p>
            <a:r>
              <a:rPr lang="ru-RU" sz="1600" b="1" dirty="0">
                <a:latin typeface="Arial" panose="020B0604020202020204" pitchFamily="34" charset="0"/>
                <a:cs typeface="Arial" panose="020B0604020202020204" pitchFamily="34" charset="0"/>
              </a:rPr>
              <a:t>Основные счетчики памяти:</a:t>
            </a:r>
            <a:endParaRPr lang="ru-RU" sz="1600" dirty="0">
              <a:latin typeface="Arial" panose="020B0604020202020204" pitchFamily="34" charset="0"/>
              <a:cs typeface="Arial" panose="020B0604020202020204" pitchFamily="34" charset="0"/>
            </a:endParaRP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Память &gt; счетчик страницы/сек</a:t>
            </a:r>
          </a:p>
        </p:txBody>
      </p:sp>
      <p:sp>
        <p:nvSpPr>
          <p:cNvPr id="25" name="Title 1"/>
          <p:cNvSpPr txBox="1">
            <a:spLocks/>
          </p:cNvSpPr>
          <p:nvPr/>
        </p:nvSpPr>
        <p:spPr>
          <a:xfrm>
            <a:off x="7962699" y="1091607"/>
            <a:ext cx="3781149"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1800" b="1" dirty="0">
                <a:solidFill>
                  <a:srgbClr val="C00000"/>
                </a:solidFill>
              </a:rPr>
              <a:t>Обзор монитора надежности</a:t>
            </a:r>
          </a:p>
        </p:txBody>
      </p:sp>
      <p:sp>
        <p:nvSpPr>
          <p:cNvPr id="26" name="Content Placeholder 2"/>
          <p:cNvSpPr txBox="1">
            <a:spLocks/>
          </p:cNvSpPr>
          <p:nvPr/>
        </p:nvSpPr>
        <p:spPr>
          <a:xfrm>
            <a:off x="7622310" y="1515384"/>
            <a:ext cx="4412490" cy="47430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69875" indent="-269875">
              <a:buFont typeface="Wingdings" panose="05000000000000000000" pitchFamily="2" charset="2"/>
              <a:buChar char="q"/>
            </a:pPr>
            <a:r>
              <a:rPr lang="ru-RU" sz="1600" dirty="0"/>
              <a:t>Производит мониторинг</a:t>
            </a:r>
            <a:r>
              <a:rPr lang="en-US" sz="1600" dirty="0"/>
              <a:t> </a:t>
            </a:r>
            <a:r>
              <a:rPr lang="ru-RU" sz="1600" dirty="0"/>
              <a:t>аппаратных и программных проблем</a:t>
            </a:r>
          </a:p>
          <a:p>
            <a:pPr marL="269875" indent="-269875">
              <a:buFont typeface="Wingdings" panose="05000000000000000000" pitchFamily="2" charset="2"/>
              <a:buChar char="q"/>
            </a:pPr>
            <a:r>
              <a:rPr lang="ru-RU" sz="1600" dirty="0"/>
              <a:t>Предоставляет номер индекса стабильности (от 1 до 10)</a:t>
            </a:r>
          </a:p>
          <a:p>
            <a:pPr marL="449263" indent="-179388">
              <a:buFont typeface="Wingdings" panose="05000000000000000000" pitchFamily="2" charset="2"/>
              <a:buChar char="§"/>
            </a:pPr>
            <a:r>
              <a:rPr lang="ru-RU" sz="1600" dirty="0"/>
              <a:t>1 означает самую низкую стабильность</a:t>
            </a:r>
          </a:p>
          <a:p>
            <a:pPr marL="449263" indent="-179388">
              <a:buFont typeface="Wingdings" panose="05000000000000000000" pitchFamily="2" charset="2"/>
              <a:buChar char="§"/>
            </a:pPr>
            <a:r>
              <a:rPr lang="ru-RU" sz="1600" dirty="0"/>
              <a:t>10 означает наибольшую стабильность</a:t>
            </a:r>
          </a:p>
          <a:p>
            <a:pPr marL="269875" indent="-269875">
              <a:buFont typeface="Wingdings" panose="05000000000000000000" pitchFamily="2" charset="2"/>
              <a:buChar char="q"/>
            </a:pPr>
            <a:r>
              <a:rPr lang="ru-RU" sz="1600" dirty="0"/>
              <a:t>Компоненты окна мониторинга надежности включают в себя:</a:t>
            </a:r>
          </a:p>
          <a:p>
            <a:pPr marL="269875" indent="-269875">
              <a:buFont typeface="Wingdings" panose="05000000000000000000" pitchFamily="2" charset="2"/>
              <a:buChar char="q"/>
            </a:pPr>
            <a:r>
              <a:rPr lang="ru-RU" sz="1600" dirty="0"/>
              <a:t>Отчеты истории по индексу устойчивости</a:t>
            </a:r>
          </a:p>
          <a:p>
            <a:pPr marL="269875" indent="-269875">
              <a:buFont typeface="Wingdings" panose="05000000000000000000" pitchFamily="2" charset="2"/>
              <a:buChar char="q"/>
            </a:pPr>
            <a:r>
              <a:rPr lang="ru-RU" sz="1600" dirty="0"/>
              <a:t>Детали надежности</a:t>
            </a:r>
          </a:p>
          <a:p>
            <a:pPr marL="269875" indent="-269875">
              <a:buFont typeface="Wingdings" panose="05000000000000000000" pitchFamily="2" charset="2"/>
              <a:buChar char="q"/>
            </a:pPr>
            <a:r>
              <a:rPr lang="ru-RU" sz="1600" dirty="0"/>
              <a:t>Действия: сохранение данных истории, запуск консоли </a:t>
            </a:r>
            <a:r>
              <a:rPr lang="en-US" sz="1600" kern="0" dirty="0">
                <a:solidFill>
                  <a:srgbClr val="000000"/>
                </a:solidFill>
              </a:rPr>
              <a:t>Problem Reports</a:t>
            </a:r>
            <a:r>
              <a:rPr lang="ru-RU" sz="1600" dirty="0"/>
              <a:t>, онлайн проверка решения конкретной задачи</a:t>
            </a:r>
          </a:p>
        </p:txBody>
      </p:sp>
      <p:grpSp>
        <p:nvGrpSpPr>
          <p:cNvPr id="3" name="Группа 2"/>
          <p:cNvGrpSpPr/>
          <p:nvPr/>
        </p:nvGrpSpPr>
        <p:grpSpPr>
          <a:xfrm>
            <a:off x="4030702" y="1168869"/>
            <a:ext cx="3211489" cy="2054016"/>
            <a:chOff x="4030702" y="1168869"/>
            <a:chExt cx="3211489" cy="2054016"/>
          </a:xfrm>
        </p:grpSpPr>
        <p:sp>
          <p:nvSpPr>
            <p:cNvPr id="27" name="Rectangle 7"/>
            <p:cNvSpPr/>
            <p:nvPr/>
          </p:nvSpPr>
          <p:spPr bwMode="auto">
            <a:xfrm>
              <a:off x="4030702" y="1168869"/>
              <a:ext cx="3179567" cy="20540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9" name="TextBox 18"/>
            <p:cNvSpPr txBox="1"/>
            <p:nvPr/>
          </p:nvSpPr>
          <p:spPr>
            <a:xfrm>
              <a:off x="4107406" y="1301234"/>
              <a:ext cx="3134785" cy="1323439"/>
            </a:xfrm>
            <a:prstGeom prst="rect">
              <a:avLst/>
            </a:prstGeom>
            <a:noFill/>
          </p:spPr>
          <p:txBody>
            <a:bodyPr wrap="square" rtlCol="0">
              <a:spAutoFit/>
            </a:bodyPr>
            <a:lstStyle/>
            <a:p>
              <a:r>
                <a:rPr lang="ru-RU" sz="1600" b="1" dirty="0">
                  <a:latin typeface="Arial" panose="020B0604020202020204" pitchFamily="34" charset="0"/>
                  <a:cs typeface="Arial" panose="020B0604020202020204" pitchFamily="34" charset="0"/>
                </a:rPr>
                <a:t>Основные счетчики диска:</a:t>
              </a: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Физический диск</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&gt;% </a:t>
              </a:r>
              <a:r>
                <a:rPr lang="ru-RU" sz="1600" dirty="0" err="1">
                  <a:latin typeface="Arial" panose="020B0604020202020204" pitchFamily="34" charset="0"/>
                  <a:cs typeface="Arial" panose="020B0604020202020204" pitchFamily="34" charset="0"/>
                </a:rPr>
                <a:t>Disk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Time</a:t>
              </a:r>
              <a:endParaRPr lang="ru-RU" sz="1600" dirty="0">
                <a:latin typeface="Arial" panose="020B0604020202020204" pitchFamily="34" charset="0"/>
                <a:cs typeface="Arial" panose="020B0604020202020204" pitchFamily="34" charset="0"/>
              </a:endParaRP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Физический диск &gt; </a:t>
              </a:r>
              <a:r>
                <a:rPr lang="ru-RU" sz="1600" dirty="0" err="1">
                  <a:latin typeface="Arial" panose="020B0604020202020204" pitchFamily="34" charset="0"/>
                  <a:cs typeface="Arial" panose="020B0604020202020204" pitchFamily="34" charset="0"/>
                </a:rPr>
                <a:t>Avg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Disk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Queue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Length</a:t>
              </a:r>
              <a:endParaRPr lang="ru-RU" sz="1600" dirty="0">
                <a:latin typeface="Arial" panose="020B0604020202020204" pitchFamily="34" charset="0"/>
                <a:cs typeface="Arial" panose="020B0604020202020204" pitchFamily="34" charset="0"/>
              </a:endParaRPr>
            </a:p>
          </p:txBody>
        </p:sp>
      </p:grpSp>
      <p:sp>
        <p:nvSpPr>
          <p:cNvPr id="28" name="Rectangle 7"/>
          <p:cNvSpPr/>
          <p:nvPr/>
        </p:nvSpPr>
        <p:spPr bwMode="auto">
          <a:xfrm>
            <a:off x="206327" y="3590145"/>
            <a:ext cx="3539561" cy="233097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20" name="TextBox 19"/>
          <p:cNvSpPr txBox="1"/>
          <p:nvPr/>
        </p:nvSpPr>
        <p:spPr>
          <a:xfrm>
            <a:off x="310553" y="3775535"/>
            <a:ext cx="3298312" cy="2062103"/>
          </a:xfrm>
          <a:prstGeom prst="rect">
            <a:avLst/>
          </a:prstGeom>
          <a:noFill/>
        </p:spPr>
        <p:txBody>
          <a:bodyPr wrap="square" rtlCol="0">
            <a:spAutoFit/>
          </a:bodyPr>
          <a:lstStyle/>
          <a:p>
            <a:r>
              <a:rPr lang="ru-RU" sz="1600" b="1" dirty="0">
                <a:latin typeface="Arial" panose="020B0604020202020204" pitchFamily="34" charset="0"/>
                <a:cs typeface="Arial" panose="020B0604020202020204" pitchFamily="34" charset="0"/>
              </a:rPr>
              <a:t>Основные</a:t>
            </a:r>
            <a:r>
              <a:rPr lang="en-US" sz="1600" b="1" dirty="0">
                <a:latin typeface="Arial" panose="020B0604020202020204" pitchFamily="34" charset="0"/>
                <a:cs typeface="Arial" panose="020B0604020202020204" pitchFamily="34" charset="0"/>
              </a:rPr>
              <a:t> </a:t>
            </a:r>
            <a:r>
              <a:rPr lang="ru-RU" sz="1600" b="1" dirty="0">
                <a:latin typeface="Arial" panose="020B0604020202020204" pitchFamily="34" charset="0"/>
                <a:cs typeface="Arial" panose="020B0604020202020204" pitchFamily="34" charset="0"/>
              </a:rPr>
              <a:t>счетчики сети:</a:t>
            </a:r>
            <a:endParaRPr lang="ru-RU" sz="1600" dirty="0">
              <a:latin typeface="Arial" panose="020B0604020202020204" pitchFamily="34" charset="0"/>
              <a:cs typeface="Arial" panose="020B0604020202020204" pitchFamily="34" charset="0"/>
            </a:endParaRP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Сетевой интерфейс &gt; Текущая полоса пропускания</a:t>
            </a: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Сетевой интерфейс &gt; </a:t>
            </a:r>
            <a:r>
              <a:rPr lang="ru-RU" sz="1600" dirty="0" err="1">
                <a:latin typeface="Arial" panose="020B0604020202020204" pitchFamily="34" charset="0"/>
                <a:cs typeface="Arial" panose="020B0604020202020204" pitchFamily="34" charset="0"/>
              </a:rPr>
              <a:t>Output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Queue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Length</a:t>
            </a:r>
            <a:endParaRPr lang="ru-RU" sz="1600" dirty="0">
              <a:latin typeface="Arial" panose="020B0604020202020204" pitchFamily="34" charset="0"/>
              <a:cs typeface="Arial" panose="020B0604020202020204" pitchFamily="34" charset="0"/>
            </a:endParaRPr>
          </a:p>
          <a:p>
            <a:pPr marL="360363" indent="-269875">
              <a:buFont typeface="Wingdings" panose="05000000000000000000" pitchFamily="2" charset="2"/>
              <a:buChar char="ü"/>
            </a:pPr>
            <a:r>
              <a:rPr lang="ru-RU" sz="1600" dirty="0">
                <a:latin typeface="Arial" panose="020B0604020202020204" pitchFamily="34" charset="0"/>
                <a:cs typeface="Arial" panose="020B0604020202020204" pitchFamily="34" charset="0"/>
              </a:rPr>
              <a:t>Сетевой интерфейс &gt; Всего байт/сек</a:t>
            </a:r>
          </a:p>
        </p:txBody>
      </p:sp>
    </p:spTree>
    <p:extLst>
      <p:ext uri="{BB962C8B-B14F-4D97-AF65-F5344CB8AC3E}">
        <p14:creationId xmlns:p14="http://schemas.microsoft.com/office/powerpoint/2010/main" val="331804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mp;Kcy;&amp;acy;&amp;rcy;&amp;tcy;&amp;icy;&amp;ncy;&amp;kcy;&amp;icy; &amp;pcy;&amp;ocy; &amp;zcy;&amp;acy;&amp;pcy;&amp;rcy;&amp;ocy;&amp;scy;&amp;ucy; &amp;mcy;&amp;ocy;&amp;ncy;&amp;icy;&amp;tcy;&amp;ocy;&amp;rcy; &amp;rcy;&amp;iecy;&amp;scy;&amp;ucy;&amp;rcy;&amp;scy;&amp;ocy;&amp;vcy; windows"/>
          <p:cNvPicPr>
            <a:picLocks noChangeAspect="1" noChangeArrowheads="1"/>
          </p:cNvPicPr>
          <p:nvPr/>
        </p:nvPicPr>
        <p:blipFill rotWithShape="1">
          <a:blip r:embed="rId2">
            <a:extLst>
              <a:ext uri="{28A0092B-C50C-407E-A947-70E740481C1C}">
                <a14:useLocalDpi xmlns:a14="http://schemas.microsoft.com/office/drawing/2010/main" val="0"/>
              </a:ext>
            </a:extLst>
          </a:blip>
          <a:srcRect l="3069" t="2258" r="2978" b="10227"/>
          <a:stretch/>
        </p:blipFill>
        <p:spPr bwMode="auto">
          <a:xfrm>
            <a:off x="2394857" y="1556657"/>
            <a:ext cx="7961087" cy="5204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324151" y="114789"/>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600" dirty="0">
                <a:solidFill>
                  <a:schemeClr val="bg1"/>
                </a:solidFill>
                <a:cs typeface="Arial" panose="020B0604020202020204" pitchFamily="34" charset="0"/>
              </a:rPr>
              <a:t>Обзор монитора ресурсов</a:t>
            </a:r>
          </a:p>
        </p:txBody>
      </p:sp>
      <p:sp>
        <p:nvSpPr>
          <p:cNvPr id="4" name="TextBox 3"/>
          <p:cNvSpPr txBox="1"/>
          <p:nvPr/>
        </p:nvSpPr>
        <p:spPr>
          <a:xfrm>
            <a:off x="1562946" y="924840"/>
            <a:ext cx="9351795" cy="646331"/>
          </a:xfrm>
          <a:prstGeom prst="rect">
            <a:avLst/>
          </a:prstGeom>
          <a:noFill/>
        </p:spPr>
        <p:txBody>
          <a:bodyPr wrap="square" rtlCol="0">
            <a:spAutoFit/>
          </a:bodyPr>
          <a:lstStyle/>
          <a:p>
            <a:pPr algn="ctr"/>
            <a:r>
              <a:rPr lang="ru-RU" b="1" dirty="0">
                <a:solidFill>
                  <a:srgbClr val="C00000"/>
                </a:solidFill>
                <a:latin typeface="+mj-lt"/>
              </a:rPr>
              <a:t>Монитор ресурсов обеспечивает глубокий анализ производительность вашего сервера в реальном времени</a:t>
            </a:r>
          </a:p>
        </p:txBody>
      </p:sp>
    </p:spTree>
    <p:extLst>
      <p:ext uri="{BB962C8B-B14F-4D97-AF65-F5344CB8AC3E}">
        <p14:creationId xmlns:p14="http://schemas.microsoft.com/office/powerpoint/2010/main" val="284599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0375" y="115372"/>
            <a:ext cx="7773988" cy="740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600" dirty="0">
                <a:solidFill>
                  <a:schemeClr val="bg1"/>
                </a:solidFill>
              </a:rPr>
              <a:t>Обзор </a:t>
            </a:r>
            <a:r>
              <a:rPr lang="ru-RU" sz="3600" dirty="0" err="1">
                <a:solidFill>
                  <a:schemeClr val="bg1"/>
                </a:solidFill>
              </a:rPr>
              <a:t>просмотрщика</a:t>
            </a:r>
            <a:r>
              <a:rPr lang="ru-RU" sz="3600" dirty="0">
                <a:solidFill>
                  <a:schemeClr val="bg1"/>
                </a:solidFill>
              </a:rPr>
              <a:t> событий</a:t>
            </a:r>
          </a:p>
        </p:txBody>
      </p:sp>
      <p:pic>
        <p:nvPicPr>
          <p:cNvPr id="3" name="Picture 2" descr="Screenshot of the Event Viewer’s system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829711"/>
            <a:ext cx="6516135" cy="465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49702" y="996460"/>
            <a:ext cx="10362584" cy="923330"/>
          </a:xfrm>
          <a:prstGeom prst="rect">
            <a:avLst/>
          </a:prstGeom>
          <a:noFill/>
        </p:spPr>
        <p:txBody>
          <a:bodyPr wrap="square" rtlCol="0">
            <a:spAutoFit/>
          </a:bodyPr>
          <a:lstStyle/>
          <a:p>
            <a:pPr lvl="0" algn="ctr" fontAlgn="base">
              <a:spcBef>
                <a:spcPct val="0"/>
              </a:spcBef>
              <a:spcAft>
                <a:spcPct val="0"/>
              </a:spcAft>
            </a:pPr>
            <a:r>
              <a:rPr lang="ru-RU" b="1" dirty="0">
                <a:solidFill>
                  <a:srgbClr val="C00000"/>
                </a:solidFill>
                <a:latin typeface="Segoe UI" pitchFamily="34" charset="0"/>
                <a:ea typeface="Segoe UI" pitchFamily="34" charset="0"/>
                <a:cs typeface="Segoe UI" pitchFamily="34" charset="0"/>
              </a:rPr>
              <a:t>Просмотрщик событий позволяет классифицировать перечни основных событий журнала </a:t>
            </a:r>
            <a:r>
              <a:rPr lang="ru-RU" b="1" dirty="0" err="1">
                <a:solidFill>
                  <a:srgbClr val="C00000"/>
                </a:solidFill>
                <a:latin typeface="Segoe UI" pitchFamily="34" charset="0"/>
                <a:ea typeface="Segoe UI" pitchFamily="34" charset="0"/>
                <a:cs typeface="Segoe UI" pitchFamily="34" charset="0"/>
              </a:rPr>
              <a:t>Windows</a:t>
            </a:r>
            <a:r>
              <a:rPr lang="ru-RU" b="1" dirty="0">
                <a:solidFill>
                  <a:srgbClr val="C00000"/>
                </a:solidFill>
                <a:latin typeface="Segoe UI" pitchFamily="34" charset="0"/>
                <a:ea typeface="Segoe UI" pitchFamily="34" charset="0"/>
                <a:cs typeface="Segoe UI" pitchFamily="34" charset="0"/>
              </a:rPr>
              <a:t> и  производить группировку отдельных установленных приложений и отдельных категорий компонентов </a:t>
            </a:r>
            <a:r>
              <a:rPr lang="ru-RU" b="1" dirty="0" err="1">
                <a:solidFill>
                  <a:srgbClr val="C00000"/>
                </a:solidFill>
                <a:latin typeface="Segoe UI" pitchFamily="34" charset="0"/>
                <a:ea typeface="Segoe UI" pitchFamily="34" charset="0"/>
                <a:cs typeface="Segoe UI" pitchFamily="34" charset="0"/>
              </a:rPr>
              <a:t>Windows</a:t>
            </a:r>
            <a:endParaRPr lang="ru-RU" b="1" dirty="0">
              <a:solidFill>
                <a:srgbClr val="C00000"/>
              </a:solidFill>
              <a:latin typeface="Segoe UI" pitchFamily="34" charset="0"/>
              <a:ea typeface="Segoe UI" pitchFamily="34" charset="0"/>
              <a:cs typeface="Segoe UI" pitchFamily="34" charset="0"/>
            </a:endParaRPr>
          </a:p>
        </p:txBody>
      </p:sp>
      <p:sp>
        <p:nvSpPr>
          <p:cNvPr id="6" name="Content Placeholder 2"/>
          <p:cNvSpPr txBox="1">
            <a:spLocks/>
          </p:cNvSpPr>
          <p:nvPr/>
        </p:nvSpPr>
        <p:spPr>
          <a:xfrm>
            <a:off x="7200673" y="2022057"/>
            <a:ext cx="4780870" cy="441569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ru-RU" sz="1600" dirty="0">
                <a:latin typeface="Arial" panose="020B0604020202020204" pitchFamily="34" charset="0"/>
                <a:cs typeface="Arial" panose="020B0604020202020204" pitchFamily="34" charset="0"/>
              </a:rPr>
              <a:t>Просмотрщик событий предоставляет возможность:</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Просматривать несколько журналов</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Создавать настраиваемые представления</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Настраивать расписание задач для запуска в ответ на события</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Создавать и управлять подписками событий</a:t>
            </a:r>
            <a:endParaRPr lang="en-US" sz="1600" dirty="0">
              <a:latin typeface="Arial" panose="020B0604020202020204" pitchFamily="34" charset="0"/>
              <a:cs typeface="Arial" panose="020B0604020202020204" pitchFamily="34" charset="0"/>
            </a:endParaRPr>
          </a:p>
          <a:p>
            <a:pPr marL="0" indent="0">
              <a:buNone/>
            </a:pPr>
            <a:r>
              <a:rPr lang="ru-RU" sz="1600" dirty="0">
                <a:latin typeface="Arial" panose="020B0604020202020204" pitchFamily="34" charset="0"/>
                <a:cs typeface="Arial" panose="020B0604020202020204" pitchFamily="34" charset="0"/>
              </a:rPr>
              <a:t>Просмотрщик событий имеет множество встроенных журналов, таких как</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Журнал приложений</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Журнал безопасности</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Журнал установки</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Системный журнал</a:t>
            </a:r>
            <a:endParaRPr lang="en-US" sz="1600" dirty="0">
              <a:latin typeface="Arial" panose="020B0604020202020204" pitchFamily="34" charset="0"/>
              <a:cs typeface="Arial" panose="020B0604020202020204" pitchFamily="34" charset="0"/>
            </a:endParaRPr>
          </a:p>
          <a:p>
            <a:pPr marL="268288" indent="-268288">
              <a:buFont typeface="Wingdings" panose="05000000000000000000" pitchFamily="2" charset="2"/>
              <a:buChar char="Ø"/>
            </a:pPr>
            <a:r>
              <a:rPr lang="ru-RU" sz="1600" dirty="0">
                <a:latin typeface="Arial" panose="020B0604020202020204" pitchFamily="34" charset="0"/>
                <a:cs typeface="Arial" panose="020B0604020202020204" pitchFamily="34" charset="0"/>
              </a:rPr>
              <a:t>Пересылаемые события</a:t>
            </a:r>
          </a:p>
        </p:txBody>
      </p:sp>
    </p:spTree>
    <p:extLst>
      <p:ext uri="{BB962C8B-B14F-4D97-AF65-F5344CB8AC3E}">
        <p14:creationId xmlns:p14="http://schemas.microsoft.com/office/powerpoint/2010/main" val="180367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5205" y="87216"/>
            <a:ext cx="11675196" cy="1107996"/>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3300" dirty="0">
                <a:solidFill>
                  <a:schemeClr val="bg1"/>
                </a:solidFill>
                <a:latin typeface="+mj-lt"/>
              </a:rPr>
              <a:t>Занятие 2. Использование монитора производительности</a:t>
            </a:r>
          </a:p>
          <a:p>
            <a:endParaRPr lang="ru-RU" sz="3300" dirty="0">
              <a:solidFill>
                <a:schemeClr val="bg1"/>
              </a:solidFill>
              <a:latin typeface="+mj-lt"/>
            </a:endParaRPr>
          </a:p>
        </p:txBody>
      </p:sp>
      <p:sp>
        <p:nvSpPr>
          <p:cNvPr id="9" name="Text Placeholder 2"/>
          <p:cNvSpPr txBox="1">
            <a:spLocks/>
          </p:cNvSpPr>
          <p:nvPr/>
        </p:nvSpPr>
        <p:spPr>
          <a:xfrm>
            <a:off x="485421" y="1207645"/>
            <a:ext cx="8119156" cy="42642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Исходные данные производительности, тенденции и планирование емкости</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a:t>
            </a:r>
            <a:r>
              <a:rPr lang="ru-RU" sz="2200" dirty="0" err="1">
                <a:latin typeface="Arial" panose="020B0604020202020204" pitchFamily="34" charset="0"/>
                <a:cs typeface="Arial" panose="020B0604020202020204" pitchFamily="34" charset="0"/>
              </a:rPr>
              <a:t>Data</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Collector</a:t>
            </a:r>
            <a:r>
              <a:rPr lang="ru-RU" sz="2200" dirty="0">
                <a:latin typeface="Arial" panose="020B0604020202020204" pitchFamily="34" charset="0"/>
                <a:cs typeface="Arial" panose="020B0604020202020204" pitchFamily="34" charset="0"/>
              </a:rPr>
              <a:t> </a:t>
            </a:r>
            <a:r>
              <a:rPr lang="ru-RU" sz="2200" dirty="0" err="1">
                <a:latin typeface="Arial" panose="020B0604020202020204" pitchFamily="34" charset="0"/>
                <a:cs typeface="Arial" panose="020B0604020202020204" pitchFamily="34" charset="0"/>
              </a:rPr>
              <a:t>Sets</a:t>
            </a:r>
            <a:r>
              <a:rPr lang="ru-RU" sz="2200" dirty="0">
                <a:latin typeface="Arial" panose="020B0604020202020204" pitchFamily="34" charset="0"/>
                <a:cs typeface="Arial" panose="020B0604020202020204" pitchFamily="34" charset="0"/>
              </a:rPr>
              <a:t>?</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оповещения?</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Мониторинг инфраструктуры по оказанию сетевых услуг</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Соображения для мониторинга виртуальных машин</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Использование диспетчера серверов для просмотра журналов событий</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пользовательский вид?</a:t>
            </a:r>
          </a:p>
          <a:p>
            <a:pPr marL="355600" indent="-355600">
              <a:spcBef>
                <a:spcPts val="600"/>
              </a:spcBef>
              <a:buClr>
                <a:srgbClr val="0070C0"/>
              </a:buClr>
              <a:buFont typeface="Wingdings" panose="05000000000000000000" pitchFamily="2" charset="2"/>
              <a:buChar char="Ø"/>
            </a:pPr>
            <a:r>
              <a:rPr lang="ru-RU" sz="2200" dirty="0">
                <a:latin typeface="Arial" panose="020B0604020202020204" pitchFamily="34" charset="0"/>
                <a:cs typeface="Arial" panose="020B0604020202020204" pitchFamily="34" charset="0"/>
              </a:rPr>
              <a:t>Что такое подписка на события?</a:t>
            </a:r>
          </a:p>
          <a:p>
            <a:pPr marL="355600" indent="-355600">
              <a:spcBef>
                <a:spcPts val="600"/>
              </a:spcBef>
              <a:buClr>
                <a:srgbClr val="0070C0"/>
              </a:buClr>
              <a:buFont typeface="Wingdings" panose="05000000000000000000" pitchFamily="2" charset="2"/>
              <a:buChar char="Ø"/>
            </a:pPr>
            <a:endParaRPr lang="ru-RU"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658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349" y="-69863"/>
            <a:ext cx="11120176" cy="1077218"/>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ru-RU" sz="3200" dirty="0">
                <a:solidFill>
                  <a:schemeClr val="bg1"/>
                </a:solidFill>
                <a:latin typeface="+mj-lt"/>
              </a:rPr>
              <a:t>Исходные данные производительности, тенденции и планирование емкости</a:t>
            </a:r>
          </a:p>
        </p:txBody>
      </p:sp>
      <p:sp>
        <p:nvSpPr>
          <p:cNvPr id="32" name="Content Placeholder 2"/>
          <p:cNvSpPr txBox="1">
            <a:spLocks/>
          </p:cNvSpPr>
          <p:nvPr/>
        </p:nvSpPr>
        <p:spPr>
          <a:xfrm>
            <a:off x="457200" y="1143000"/>
            <a:ext cx="513582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ru-RU" sz="1600" kern="0" dirty="0">
                <a:solidFill>
                  <a:srgbClr val="000000"/>
                </a:solidFill>
                <a:latin typeface="Arial" panose="020B0604020202020204" pitchFamily="34" charset="0"/>
                <a:cs typeface="Arial" panose="020B0604020202020204" pitchFamily="34" charset="0"/>
              </a:rPr>
              <a:t>При расчете базовых уровней производительности для среды сервера, Вы можете более точно интерпретировать информацию мониторинга в режиме реального времени</a:t>
            </a:r>
          </a:p>
          <a:p>
            <a:pPr marL="268288" lvl="0" indent="-268288">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Путем установления базовой линии, вы можете:</a:t>
            </a:r>
          </a:p>
          <a:p>
            <a:pPr marL="534988" lvl="0" indent="-26670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Интерпретировать тенденции производительности</a:t>
            </a:r>
          </a:p>
          <a:p>
            <a:pPr marL="534988" lvl="0" indent="-26670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Выполнять планирование емкости</a:t>
            </a:r>
          </a:p>
          <a:p>
            <a:pPr marL="534988" lvl="0" indent="-266700">
              <a:buFont typeface="Wingdings" panose="05000000000000000000" pitchFamily="2" charset="2"/>
              <a:buChar char="ü"/>
            </a:pPr>
            <a:r>
              <a:rPr lang="ru-RU" sz="1600" kern="0" dirty="0">
                <a:solidFill>
                  <a:srgbClr val="000000"/>
                </a:solidFill>
                <a:latin typeface="Arial" panose="020B0604020202020204" pitchFamily="34" charset="0"/>
                <a:cs typeface="Arial" panose="020B0604020202020204" pitchFamily="34" charset="0"/>
              </a:rPr>
              <a:t>Выявлять узкие места</a:t>
            </a:r>
          </a:p>
          <a:p>
            <a:pPr marL="268288" lvl="0" indent="-268288">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Анализировать тенденции производительности, чтобы предсказать, когда существующие мощности, скорее всего, будут исчерпаны</a:t>
            </a:r>
          </a:p>
          <a:p>
            <a:pPr marL="268288" lvl="0" indent="-268288">
              <a:buFont typeface="Wingdings" panose="05000000000000000000" pitchFamily="2" charset="2"/>
              <a:buChar char="Ø"/>
            </a:pPr>
            <a:r>
              <a:rPr lang="ru-RU" sz="1600" kern="0" dirty="0">
                <a:solidFill>
                  <a:srgbClr val="000000"/>
                </a:solidFill>
                <a:latin typeface="Arial" panose="020B0604020202020204" pitchFamily="34" charset="0"/>
                <a:cs typeface="Arial" panose="020B0604020202020204" pitchFamily="34" charset="0"/>
              </a:rPr>
              <a:t>Планировать потенциал для ключевых аппаратных компонентов: процессора, диска, памяти и сети</a:t>
            </a:r>
          </a:p>
        </p:txBody>
      </p:sp>
      <p:graphicFrame>
        <p:nvGraphicFramePr>
          <p:cNvPr id="6" name="Диаграмма 5"/>
          <p:cNvGraphicFramePr/>
          <p:nvPr>
            <p:extLst>
              <p:ext uri="{D42A27DB-BD31-4B8C-83A1-F6EECF244321}">
                <p14:modId xmlns:p14="http://schemas.microsoft.com/office/powerpoint/2010/main" val="4077459797"/>
              </p:ext>
            </p:extLst>
          </p:nvPr>
        </p:nvGraphicFramePr>
        <p:xfrm>
          <a:off x="6375690" y="1007354"/>
          <a:ext cx="5006148" cy="23916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Схема 6"/>
          <p:cNvGraphicFramePr/>
          <p:nvPr>
            <p:extLst>
              <p:ext uri="{D42A27DB-BD31-4B8C-83A1-F6EECF244321}">
                <p14:modId xmlns:p14="http://schemas.microsoft.com/office/powerpoint/2010/main" val="2550513457"/>
              </p:ext>
            </p:extLst>
          </p:nvPr>
        </p:nvGraphicFramePr>
        <p:xfrm>
          <a:off x="5629913" y="3454640"/>
          <a:ext cx="4056062" cy="3209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8" name="Группа 47"/>
          <p:cNvGrpSpPr/>
          <p:nvPr/>
        </p:nvGrpSpPr>
        <p:grpSpPr>
          <a:xfrm>
            <a:off x="9754104" y="5308753"/>
            <a:ext cx="2227619" cy="1254849"/>
            <a:chOff x="9617413" y="4612432"/>
            <a:chExt cx="2227619" cy="1254849"/>
          </a:xfrm>
        </p:grpSpPr>
        <p:cxnSp>
          <p:nvCxnSpPr>
            <p:cNvPr id="9" name="Прямая со стрелкой 8"/>
            <p:cNvCxnSpPr/>
            <p:nvPr/>
          </p:nvCxnSpPr>
          <p:spPr>
            <a:xfrm flipH="1" flipV="1">
              <a:off x="9682249" y="4777783"/>
              <a:ext cx="0" cy="1089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Прямая со стрелкой 35"/>
            <p:cNvCxnSpPr/>
            <p:nvPr/>
          </p:nvCxnSpPr>
          <p:spPr>
            <a:xfrm flipV="1">
              <a:off x="9682249" y="5739319"/>
              <a:ext cx="2162783" cy="64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Прямая соединительная линия 37"/>
            <p:cNvCxnSpPr/>
            <p:nvPr/>
          </p:nvCxnSpPr>
          <p:spPr>
            <a:xfrm>
              <a:off x="9683318" y="5253698"/>
              <a:ext cx="1962180"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40" name="Прямая соединительная линия 39"/>
            <p:cNvCxnSpPr/>
            <p:nvPr/>
          </p:nvCxnSpPr>
          <p:spPr>
            <a:xfrm>
              <a:off x="11659904" y="5243209"/>
              <a:ext cx="0" cy="49611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44" name="Полилиния: фигура 43"/>
            <p:cNvSpPr/>
            <p:nvPr/>
          </p:nvSpPr>
          <p:spPr>
            <a:xfrm>
              <a:off x="9855239" y="4887798"/>
              <a:ext cx="1819072" cy="697852"/>
            </a:xfrm>
            <a:custGeom>
              <a:avLst/>
              <a:gdLst>
                <a:gd name="connsiteX0" fmla="*/ 0 w 1819072"/>
                <a:gd name="connsiteY0" fmla="*/ 626351 h 697852"/>
                <a:gd name="connsiteX1" fmla="*/ 68094 w 1819072"/>
                <a:gd name="connsiteY1" fmla="*/ 495027 h 697852"/>
                <a:gd name="connsiteX2" fmla="*/ 214008 w 1819072"/>
                <a:gd name="connsiteY2" fmla="*/ 524210 h 697852"/>
                <a:gd name="connsiteX3" fmla="*/ 272374 w 1819072"/>
                <a:gd name="connsiteY3" fmla="*/ 670125 h 697852"/>
                <a:gd name="connsiteX4" fmla="*/ 408562 w 1819072"/>
                <a:gd name="connsiteY4" fmla="*/ 655534 h 697852"/>
                <a:gd name="connsiteX5" fmla="*/ 666345 w 1819072"/>
                <a:gd name="connsiteY5" fmla="*/ 246972 h 697852"/>
                <a:gd name="connsiteX6" fmla="*/ 792804 w 1819072"/>
                <a:gd name="connsiteY6" fmla="*/ 32964 h 697852"/>
                <a:gd name="connsiteX7" fmla="*/ 904672 w 1819072"/>
                <a:gd name="connsiteY7" fmla="*/ 23236 h 697852"/>
                <a:gd name="connsiteX8" fmla="*/ 1060315 w 1819072"/>
                <a:gd name="connsiteY8" fmla="*/ 251836 h 697852"/>
                <a:gd name="connsiteX9" fmla="*/ 1079770 w 1819072"/>
                <a:gd name="connsiteY9" fmla="*/ 465844 h 697852"/>
                <a:gd name="connsiteX10" fmla="*/ 1172183 w 1819072"/>
                <a:gd name="connsiteY10" fmla="*/ 582576 h 697852"/>
                <a:gd name="connsiteX11" fmla="*/ 1541834 w 1819072"/>
                <a:gd name="connsiteY11" fmla="*/ 645806 h 697852"/>
                <a:gd name="connsiteX12" fmla="*/ 1819072 w 1819072"/>
                <a:gd name="connsiteY12" fmla="*/ 660398 h 6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9072" h="697852">
                  <a:moveTo>
                    <a:pt x="0" y="626351"/>
                  </a:moveTo>
                  <a:cubicBezTo>
                    <a:pt x="16213" y="569200"/>
                    <a:pt x="32426" y="512050"/>
                    <a:pt x="68094" y="495027"/>
                  </a:cubicBezTo>
                  <a:cubicBezTo>
                    <a:pt x="103762" y="478004"/>
                    <a:pt x="179961" y="495027"/>
                    <a:pt x="214008" y="524210"/>
                  </a:cubicBezTo>
                  <a:cubicBezTo>
                    <a:pt x="248055" y="553393"/>
                    <a:pt x="239948" y="648238"/>
                    <a:pt x="272374" y="670125"/>
                  </a:cubicBezTo>
                  <a:cubicBezTo>
                    <a:pt x="304800" y="692012"/>
                    <a:pt x="342900" y="726060"/>
                    <a:pt x="408562" y="655534"/>
                  </a:cubicBezTo>
                  <a:cubicBezTo>
                    <a:pt x="474224" y="585008"/>
                    <a:pt x="602305" y="350734"/>
                    <a:pt x="666345" y="246972"/>
                  </a:cubicBezTo>
                  <a:cubicBezTo>
                    <a:pt x="730385" y="143210"/>
                    <a:pt x="753083" y="70253"/>
                    <a:pt x="792804" y="32964"/>
                  </a:cubicBezTo>
                  <a:cubicBezTo>
                    <a:pt x="832525" y="-4325"/>
                    <a:pt x="860087" y="-13243"/>
                    <a:pt x="904672" y="23236"/>
                  </a:cubicBezTo>
                  <a:cubicBezTo>
                    <a:pt x="949257" y="59715"/>
                    <a:pt x="1031132" y="178068"/>
                    <a:pt x="1060315" y="251836"/>
                  </a:cubicBezTo>
                  <a:cubicBezTo>
                    <a:pt x="1089498" y="325604"/>
                    <a:pt x="1061125" y="410721"/>
                    <a:pt x="1079770" y="465844"/>
                  </a:cubicBezTo>
                  <a:cubicBezTo>
                    <a:pt x="1098415" y="520967"/>
                    <a:pt x="1095172" y="552582"/>
                    <a:pt x="1172183" y="582576"/>
                  </a:cubicBezTo>
                  <a:cubicBezTo>
                    <a:pt x="1249194" y="612570"/>
                    <a:pt x="1434019" y="632836"/>
                    <a:pt x="1541834" y="645806"/>
                  </a:cubicBezTo>
                  <a:cubicBezTo>
                    <a:pt x="1649649" y="658776"/>
                    <a:pt x="1734360" y="659587"/>
                    <a:pt x="1819072" y="6603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олилиния: фигура 45"/>
            <p:cNvSpPr/>
            <p:nvPr/>
          </p:nvSpPr>
          <p:spPr>
            <a:xfrm>
              <a:off x="9855239" y="4977373"/>
              <a:ext cx="1767776" cy="690318"/>
            </a:xfrm>
            <a:custGeom>
              <a:avLst/>
              <a:gdLst>
                <a:gd name="connsiteX0" fmla="*/ 0 w 1819072"/>
                <a:gd name="connsiteY0" fmla="*/ 626351 h 697852"/>
                <a:gd name="connsiteX1" fmla="*/ 68094 w 1819072"/>
                <a:gd name="connsiteY1" fmla="*/ 495027 h 697852"/>
                <a:gd name="connsiteX2" fmla="*/ 214008 w 1819072"/>
                <a:gd name="connsiteY2" fmla="*/ 524210 h 697852"/>
                <a:gd name="connsiteX3" fmla="*/ 272374 w 1819072"/>
                <a:gd name="connsiteY3" fmla="*/ 670125 h 697852"/>
                <a:gd name="connsiteX4" fmla="*/ 408562 w 1819072"/>
                <a:gd name="connsiteY4" fmla="*/ 655534 h 697852"/>
                <a:gd name="connsiteX5" fmla="*/ 666345 w 1819072"/>
                <a:gd name="connsiteY5" fmla="*/ 246972 h 697852"/>
                <a:gd name="connsiteX6" fmla="*/ 792804 w 1819072"/>
                <a:gd name="connsiteY6" fmla="*/ 32964 h 697852"/>
                <a:gd name="connsiteX7" fmla="*/ 904672 w 1819072"/>
                <a:gd name="connsiteY7" fmla="*/ 23236 h 697852"/>
                <a:gd name="connsiteX8" fmla="*/ 1060315 w 1819072"/>
                <a:gd name="connsiteY8" fmla="*/ 251836 h 697852"/>
                <a:gd name="connsiteX9" fmla="*/ 1079770 w 1819072"/>
                <a:gd name="connsiteY9" fmla="*/ 465844 h 697852"/>
                <a:gd name="connsiteX10" fmla="*/ 1172183 w 1819072"/>
                <a:gd name="connsiteY10" fmla="*/ 582576 h 697852"/>
                <a:gd name="connsiteX11" fmla="*/ 1541834 w 1819072"/>
                <a:gd name="connsiteY11" fmla="*/ 645806 h 697852"/>
                <a:gd name="connsiteX12" fmla="*/ 1819072 w 1819072"/>
                <a:gd name="connsiteY12" fmla="*/ 660398 h 6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9072" h="697852">
                  <a:moveTo>
                    <a:pt x="0" y="626351"/>
                  </a:moveTo>
                  <a:cubicBezTo>
                    <a:pt x="16213" y="569200"/>
                    <a:pt x="32426" y="512050"/>
                    <a:pt x="68094" y="495027"/>
                  </a:cubicBezTo>
                  <a:cubicBezTo>
                    <a:pt x="103762" y="478004"/>
                    <a:pt x="179961" y="495027"/>
                    <a:pt x="214008" y="524210"/>
                  </a:cubicBezTo>
                  <a:cubicBezTo>
                    <a:pt x="248055" y="553393"/>
                    <a:pt x="239948" y="648238"/>
                    <a:pt x="272374" y="670125"/>
                  </a:cubicBezTo>
                  <a:cubicBezTo>
                    <a:pt x="304800" y="692012"/>
                    <a:pt x="342900" y="726060"/>
                    <a:pt x="408562" y="655534"/>
                  </a:cubicBezTo>
                  <a:cubicBezTo>
                    <a:pt x="474224" y="585008"/>
                    <a:pt x="602305" y="350734"/>
                    <a:pt x="666345" y="246972"/>
                  </a:cubicBezTo>
                  <a:cubicBezTo>
                    <a:pt x="730385" y="143210"/>
                    <a:pt x="753083" y="70253"/>
                    <a:pt x="792804" y="32964"/>
                  </a:cubicBezTo>
                  <a:cubicBezTo>
                    <a:pt x="832525" y="-4325"/>
                    <a:pt x="860087" y="-13243"/>
                    <a:pt x="904672" y="23236"/>
                  </a:cubicBezTo>
                  <a:cubicBezTo>
                    <a:pt x="949257" y="59715"/>
                    <a:pt x="1031132" y="178068"/>
                    <a:pt x="1060315" y="251836"/>
                  </a:cubicBezTo>
                  <a:cubicBezTo>
                    <a:pt x="1089498" y="325604"/>
                    <a:pt x="1061125" y="410721"/>
                    <a:pt x="1079770" y="465844"/>
                  </a:cubicBezTo>
                  <a:cubicBezTo>
                    <a:pt x="1098415" y="520967"/>
                    <a:pt x="1095172" y="552582"/>
                    <a:pt x="1172183" y="582576"/>
                  </a:cubicBezTo>
                  <a:cubicBezTo>
                    <a:pt x="1249194" y="612570"/>
                    <a:pt x="1434019" y="632836"/>
                    <a:pt x="1541834" y="645806"/>
                  </a:cubicBezTo>
                  <a:cubicBezTo>
                    <a:pt x="1649649" y="658776"/>
                    <a:pt x="1734360" y="659587"/>
                    <a:pt x="1819072" y="660398"/>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Box 44"/>
            <p:cNvSpPr txBox="1"/>
            <p:nvPr/>
          </p:nvSpPr>
          <p:spPr>
            <a:xfrm>
              <a:off x="9617413" y="4922634"/>
              <a:ext cx="839821" cy="307777"/>
            </a:xfrm>
            <a:prstGeom prst="rect">
              <a:avLst/>
            </a:prstGeom>
            <a:noFill/>
          </p:spPr>
          <p:txBody>
            <a:bodyPr wrap="square" rtlCol="0">
              <a:spAutoFit/>
            </a:bodyPr>
            <a:lstStyle/>
            <a:p>
              <a:pPr algn="ctr"/>
              <a:r>
                <a:rPr lang="ru-RU" sz="700" dirty="0">
                  <a:latin typeface="Arial" panose="020B0604020202020204" pitchFamily="34" charset="0"/>
                  <a:cs typeface="Arial" panose="020B0604020202020204" pitchFamily="34" charset="0"/>
                </a:rPr>
                <a:t>Стандартный план</a:t>
              </a:r>
            </a:p>
          </p:txBody>
        </p:sp>
        <p:sp>
          <p:nvSpPr>
            <p:cNvPr id="49" name="TextBox 48"/>
            <p:cNvSpPr txBox="1"/>
            <p:nvPr/>
          </p:nvSpPr>
          <p:spPr>
            <a:xfrm>
              <a:off x="10319216" y="4612432"/>
              <a:ext cx="839821" cy="307777"/>
            </a:xfrm>
            <a:prstGeom prst="rect">
              <a:avLst/>
            </a:prstGeom>
            <a:noFill/>
          </p:spPr>
          <p:txBody>
            <a:bodyPr wrap="square" rtlCol="0">
              <a:spAutoFit/>
            </a:bodyPr>
            <a:lstStyle/>
            <a:p>
              <a:pPr algn="ctr"/>
              <a:r>
                <a:rPr lang="ru-RU" sz="700" dirty="0">
                  <a:latin typeface="Arial" panose="020B0604020202020204" pitchFamily="34" charset="0"/>
                  <a:cs typeface="Arial" panose="020B0604020202020204" pitchFamily="34" charset="0"/>
                </a:rPr>
                <a:t>Оптимальное планирование</a:t>
              </a:r>
            </a:p>
          </p:txBody>
        </p:sp>
        <p:sp>
          <p:nvSpPr>
            <p:cNvPr id="50" name="TextBox 49"/>
            <p:cNvSpPr txBox="1"/>
            <p:nvPr/>
          </p:nvSpPr>
          <p:spPr>
            <a:xfrm>
              <a:off x="10186943" y="5344877"/>
              <a:ext cx="839821" cy="307777"/>
            </a:xfrm>
            <a:prstGeom prst="rect">
              <a:avLst/>
            </a:prstGeom>
            <a:noFill/>
          </p:spPr>
          <p:txBody>
            <a:bodyPr wrap="square" rtlCol="0">
              <a:spAutoFit/>
            </a:bodyPr>
            <a:lstStyle/>
            <a:p>
              <a:pPr algn="ctr"/>
              <a:r>
                <a:rPr lang="ru-RU" sz="700" dirty="0">
                  <a:latin typeface="Arial" panose="020B0604020202020204" pitchFamily="34" charset="0"/>
                  <a:cs typeface="Arial" panose="020B0604020202020204" pitchFamily="34" charset="0"/>
                </a:rPr>
                <a:t>Рабочая кривая</a:t>
              </a:r>
            </a:p>
          </p:txBody>
        </p:sp>
      </p:grpSp>
      <p:sp>
        <p:nvSpPr>
          <p:cNvPr id="52" name="TextBox 51"/>
          <p:cNvSpPr txBox="1"/>
          <p:nvPr/>
        </p:nvSpPr>
        <p:spPr>
          <a:xfrm>
            <a:off x="9656683" y="4567380"/>
            <a:ext cx="1210075" cy="553998"/>
          </a:xfrm>
          <a:prstGeom prst="rect">
            <a:avLst/>
          </a:prstGeom>
          <a:noFill/>
        </p:spPr>
        <p:txBody>
          <a:bodyPr wrap="square" rtlCol="0">
            <a:spAutoFit/>
          </a:bodyPr>
          <a:lstStyle/>
          <a:p>
            <a:r>
              <a:rPr lang="ru-RU" sz="1000" dirty="0">
                <a:latin typeface="Arial" panose="020B0604020202020204" pitchFamily="34" charset="0"/>
                <a:cs typeface="Arial" panose="020B0604020202020204" pitchFamily="34" charset="0"/>
              </a:rPr>
              <a:t>Верные люди</a:t>
            </a:r>
          </a:p>
          <a:p>
            <a:r>
              <a:rPr lang="ru-RU" sz="1000" dirty="0">
                <a:latin typeface="Arial" panose="020B0604020202020204" pitchFamily="34" charset="0"/>
                <a:cs typeface="Arial" panose="020B0604020202020204" pitchFamily="34" charset="0"/>
              </a:rPr>
              <a:t>Верное место</a:t>
            </a:r>
          </a:p>
          <a:p>
            <a:r>
              <a:rPr lang="ru-RU" sz="1000" dirty="0">
                <a:latin typeface="Arial" panose="020B0604020202020204" pitchFamily="34" charset="0"/>
                <a:cs typeface="Arial" panose="020B0604020202020204" pitchFamily="34" charset="0"/>
              </a:rPr>
              <a:t>Верное время</a:t>
            </a:r>
          </a:p>
        </p:txBody>
      </p:sp>
      <p:sp>
        <p:nvSpPr>
          <p:cNvPr id="53" name="TextBox 52"/>
          <p:cNvSpPr txBox="1"/>
          <p:nvPr/>
        </p:nvSpPr>
        <p:spPr>
          <a:xfrm>
            <a:off x="8507260" y="3675827"/>
            <a:ext cx="1446120" cy="553998"/>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Требуемое количество людей</a:t>
            </a:r>
          </a:p>
          <a:p>
            <a:pPr algn="ctr"/>
            <a:r>
              <a:rPr lang="ru-RU" sz="1000" dirty="0">
                <a:latin typeface="Arial" panose="020B0604020202020204" pitchFamily="34" charset="0"/>
                <a:cs typeface="Arial" panose="020B0604020202020204" pitchFamily="34" charset="0"/>
              </a:rPr>
              <a:t>Требуемые навыки</a:t>
            </a:r>
          </a:p>
        </p:txBody>
      </p:sp>
      <p:sp>
        <p:nvSpPr>
          <p:cNvPr id="54" name="TextBox 53"/>
          <p:cNvSpPr txBox="1"/>
          <p:nvPr/>
        </p:nvSpPr>
        <p:spPr>
          <a:xfrm>
            <a:off x="6644371" y="6541166"/>
            <a:ext cx="1862889" cy="246221"/>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Непрерывный сбор данных</a:t>
            </a:r>
          </a:p>
        </p:txBody>
      </p:sp>
      <p:sp>
        <p:nvSpPr>
          <p:cNvPr id="56" name="TextBox 55"/>
          <p:cNvSpPr txBox="1"/>
          <p:nvPr/>
        </p:nvSpPr>
        <p:spPr>
          <a:xfrm>
            <a:off x="5553749" y="5365871"/>
            <a:ext cx="1446120" cy="400110"/>
          </a:xfrm>
          <a:prstGeom prst="rect">
            <a:avLst/>
          </a:prstGeom>
          <a:noFill/>
        </p:spPr>
        <p:txBody>
          <a:bodyPr wrap="square" rtlCol="0">
            <a:spAutoFit/>
          </a:bodyPr>
          <a:lstStyle/>
          <a:p>
            <a:pPr algn="ctr"/>
            <a:r>
              <a:rPr lang="ru-RU" sz="1000" dirty="0">
                <a:latin typeface="Arial" panose="020B0604020202020204" pitchFamily="34" charset="0"/>
                <a:cs typeface="Arial" panose="020B0604020202020204" pitchFamily="34" charset="0"/>
              </a:rPr>
              <a:t>Анализ данных</a:t>
            </a:r>
          </a:p>
          <a:p>
            <a:pPr algn="ctr"/>
            <a:r>
              <a:rPr lang="ru-RU" sz="1000" dirty="0">
                <a:latin typeface="Arial" panose="020B0604020202020204" pitchFamily="34" charset="0"/>
                <a:cs typeface="Arial" panose="020B0604020202020204" pitchFamily="34" charset="0"/>
              </a:rPr>
              <a:t>Улучшение плана</a:t>
            </a:r>
          </a:p>
        </p:txBody>
      </p:sp>
    </p:spTree>
    <p:extLst>
      <p:ext uri="{BB962C8B-B14F-4D97-AF65-F5344CB8AC3E}">
        <p14:creationId xmlns:p14="http://schemas.microsoft.com/office/powerpoint/2010/main" val="2242205489"/>
      </p:ext>
    </p:extLst>
  </p:cSld>
  <p:clrMapOvr>
    <a:masterClrMapping/>
  </p:clrMapOvr>
</p:sld>
</file>

<file path=ppt/theme/theme1.xml><?xml version="1.0" encoding="utf-8"?>
<a:theme xmlns:a="http://schemas.openxmlformats.org/drawingml/2006/main" name="Тема Office">
  <a:themeElements>
    <a:clrScheme name="для Microsoft">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Frutiger LT Std 55 Roman"/>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31378</TotalTime>
  <Words>830</Words>
  <Application>Microsoft Macintosh PowerPoint</Application>
  <PresentationFormat>Широкоэкранный</PresentationFormat>
  <Paragraphs>156</Paragraphs>
  <Slides>14</Slides>
  <Notes>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14</vt:i4>
      </vt:variant>
    </vt:vector>
  </HeadingPairs>
  <TitlesOfParts>
    <vt:vector size="23" baseType="lpstr">
      <vt:lpstr>Calibri</vt:lpstr>
      <vt:lpstr>Frutiger LT Std 55 Roman</vt:lpstr>
      <vt:lpstr>Mangal</vt:lpstr>
      <vt:lpstr>Segoe UI</vt:lpstr>
      <vt:lpstr>Times New Roman</vt:lpstr>
      <vt:lpstr>Verdana</vt:lpstr>
      <vt:lpstr>Wingdings</vt:lpstr>
      <vt:lpstr>Arial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CloudCenter</dc:title>
  <dc:creator>DK</dc:creator>
  <cp:lastModifiedBy>пользователь Microsoft Office</cp:lastModifiedBy>
  <cp:revision>708</cp:revision>
  <dcterms:created xsi:type="dcterms:W3CDTF">2015-10-14T14:29:58Z</dcterms:created>
  <dcterms:modified xsi:type="dcterms:W3CDTF">2018-11-23T12:30:57Z</dcterms:modified>
</cp:coreProperties>
</file>