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2" r:id="rId2"/>
    <p:sldId id="268" r:id="rId3"/>
    <p:sldId id="285" r:id="rId4"/>
    <p:sldId id="286" r:id="rId5"/>
    <p:sldId id="264" r:id="rId6"/>
    <p:sldId id="287" r:id="rId7"/>
    <p:sldId id="265" r:id="rId8"/>
    <p:sldId id="288" r:id="rId9"/>
    <p:sldId id="289" r:id="rId10"/>
    <p:sldId id="290" r:id="rId11"/>
    <p:sldId id="291" r:id="rId12"/>
    <p:sldId id="292" r:id="rId13"/>
    <p:sldId id="293" r:id="rId14"/>
    <p:sldId id="294" r:id="rId15"/>
    <p:sldId id="295" r:id="rId16"/>
    <p:sldId id="297" r:id="rId17"/>
    <p:sldId id="298" r:id="rId18"/>
    <p:sldId id="308" r:id="rId19"/>
    <p:sldId id="309" r:id="rId20"/>
    <p:sldId id="310"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Екатерина Поленина" initials="ЕП"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3EAC"/>
    <a:srgbClr val="D6E6EE"/>
    <a:srgbClr val="15A60E"/>
    <a:srgbClr val="A3D0E2"/>
    <a:srgbClr val="EAF2F6"/>
    <a:srgbClr val="F8C0C0"/>
    <a:srgbClr val="75F3BD"/>
    <a:srgbClr val="FFDDDD"/>
    <a:srgbClr val="16EA8F"/>
    <a:srgbClr val="45A5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Средний стиль 1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Средний стиль 1 — акцент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Темный стиль 1 — акцент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Средний стиль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27F97BB-C833-4FB7-BDE5-3F7075034690}" styleName="Стиль из темы 2 - акцент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Светлый стиль 2 — акцент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Светлый стиль 2 — акцент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9" autoAdjust="0"/>
    <p:restoredTop sz="93886" autoAdjust="0"/>
  </p:normalViewPr>
  <p:slideViewPr>
    <p:cSldViewPr snapToGrid="0">
      <p:cViewPr varScale="1">
        <p:scale>
          <a:sx n="61" d="100"/>
          <a:sy n="61" d="100"/>
        </p:scale>
        <p:origin x="320" y="2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0ACE2-6DC9-4A91-8E3B-F2AD5F65EF55}" type="datetimeFigureOut">
              <a:rPr lang="ru-RU" smtClean="0"/>
              <a:t>12.03.2018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4A000-FAAA-4E29-9ECB-370879F25A88}" type="slidenum">
              <a:rPr lang="ru-RU" smtClean="0"/>
              <a:t>‹#›</a:t>
            </a:fld>
            <a:endParaRPr lang="ru-RU"/>
          </a:p>
        </p:txBody>
      </p:sp>
    </p:spTree>
    <p:extLst>
      <p:ext uri="{BB962C8B-B14F-4D97-AF65-F5344CB8AC3E}">
        <p14:creationId xmlns:p14="http://schemas.microsoft.com/office/powerpoint/2010/main" val="435614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Пока</a:t>
            </a:r>
            <a:r>
              <a:rPr lang="ru-RU" baseline="0" dirty="0"/>
              <a:t> не трогать</a:t>
            </a:r>
            <a:br>
              <a:rPr lang="ru-RU" baseline="0" dirty="0"/>
            </a:br>
            <a:r>
              <a:rPr lang="ru-RU" baseline="0" dirty="0"/>
              <a:t>из индустриального </a:t>
            </a:r>
            <a:r>
              <a:rPr lang="ru-RU" baseline="0" dirty="0" err="1"/>
              <a:t>свитчинга</a:t>
            </a:r>
            <a:r>
              <a:rPr lang="ru-RU" baseline="0" dirty="0"/>
              <a:t> картинку.</a:t>
            </a:r>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2</a:t>
            </a:fld>
            <a:endParaRPr lang="ru-RU"/>
          </a:p>
        </p:txBody>
      </p:sp>
    </p:spTree>
    <p:extLst>
      <p:ext uri="{BB962C8B-B14F-4D97-AF65-F5344CB8AC3E}">
        <p14:creationId xmlns:p14="http://schemas.microsoft.com/office/powerpoint/2010/main" val="3054781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11</a:t>
            </a:fld>
            <a:endParaRPr lang="ru-RU"/>
          </a:p>
        </p:txBody>
      </p:sp>
    </p:spTree>
    <p:extLst>
      <p:ext uri="{BB962C8B-B14F-4D97-AF65-F5344CB8AC3E}">
        <p14:creationId xmlns:p14="http://schemas.microsoft.com/office/powerpoint/2010/main" val="3511971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12</a:t>
            </a:fld>
            <a:endParaRPr lang="ru-RU"/>
          </a:p>
        </p:txBody>
      </p:sp>
    </p:spTree>
    <p:extLst>
      <p:ext uri="{BB962C8B-B14F-4D97-AF65-F5344CB8AC3E}">
        <p14:creationId xmlns:p14="http://schemas.microsoft.com/office/powerpoint/2010/main" val="3059604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13</a:t>
            </a:fld>
            <a:endParaRPr lang="ru-RU"/>
          </a:p>
        </p:txBody>
      </p:sp>
    </p:spTree>
    <p:extLst>
      <p:ext uri="{BB962C8B-B14F-4D97-AF65-F5344CB8AC3E}">
        <p14:creationId xmlns:p14="http://schemas.microsoft.com/office/powerpoint/2010/main" val="1302171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14</a:t>
            </a:fld>
            <a:endParaRPr lang="ru-RU"/>
          </a:p>
        </p:txBody>
      </p:sp>
    </p:spTree>
    <p:extLst>
      <p:ext uri="{BB962C8B-B14F-4D97-AF65-F5344CB8AC3E}">
        <p14:creationId xmlns:p14="http://schemas.microsoft.com/office/powerpoint/2010/main" val="3954347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15</a:t>
            </a:fld>
            <a:endParaRPr lang="ru-RU"/>
          </a:p>
        </p:txBody>
      </p:sp>
    </p:spTree>
    <p:extLst>
      <p:ext uri="{BB962C8B-B14F-4D97-AF65-F5344CB8AC3E}">
        <p14:creationId xmlns:p14="http://schemas.microsoft.com/office/powerpoint/2010/main" val="478369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Пока</a:t>
            </a:r>
            <a:r>
              <a:rPr lang="ru-RU" baseline="0" dirty="0"/>
              <a:t> не трогать</a:t>
            </a:r>
            <a:br>
              <a:rPr lang="ru-RU" baseline="0" dirty="0"/>
            </a:br>
            <a:r>
              <a:rPr lang="ru-RU" baseline="0" dirty="0"/>
              <a:t>из индустриального </a:t>
            </a:r>
            <a:r>
              <a:rPr lang="ru-RU" baseline="0" dirty="0" err="1"/>
              <a:t>свитчинга</a:t>
            </a:r>
            <a:r>
              <a:rPr lang="ru-RU" baseline="0" dirty="0"/>
              <a:t> картинку.</a:t>
            </a:r>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3</a:t>
            </a:fld>
            <a:endParaRPr lang="ru-RU"/>
          </a:p>
        </p:txBody>
      </p:sp>
    </p:spTree>
    <p:extLst>
      <p:ext uri="{BB962C8B-B14F-4D97-AF65-F5344CB8AC3E}">
        <p14:creationId xmlns:p14="http://schemas.microsoft.com/office/powerpoint/2010/main" val="1288253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Пока</a:t>
            </a:r>
            <a:r>
              <a:rPr lang="ru-RU" baseline="0" dirty="0"/>
              <a:t> не трогать</a:t>
            </a:r>
            <a:br>
              <a:rPr lang="ru-RU" baseline="0" dirty="0"/>
            </a:br>
            <a:r>
              <a:rPr lang="ru-RU" baseline="0" dirty="0"/>
              <a:t>из индустриального </a:t>
            </a:r>
            <a:r>
              <a:rPr lang="ru-RU" baseline="0" dirty="0" err="1"/>
              <a:t>свитчинга</a:t>
            </a:r>
            <a:r>
              <a:rPr lang="ru-RU" baseline="0" dirty="0"/>
              <a:t> картинку.</a:t>
            </a:r>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4</a:t>
            </a:fld>
            <a:endParaRPr lang="ru-RU"/>
          </a:p>
        </p:txBody>
      </p:sp>
    </p:spTree>
    <p:extLst>
      <p:ext uri="{BB962C8B-B14F-4D97-AF65-F5344CB8AC3E}">
        <p14:creationId xmlns:p14="http://schemas.microsoft.com/office/powerpoint/2010/main" val="2194778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a:t>
            </a:r>
            <a:r>
              <a:rPr lang="ru-RU" baseline="0" dirty="0"/>
              <a:t> облако с роутерами</a:t>
            </a:r>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5</a:t>
            </a:fld>
            <a:endParaRPr lang="ru-RU"/>
          </a:p>
        </p:txBody>
      </p:sp>
    </p:spTree>
    <p:extLst>
      <p:ext uri="{BB962C8B-B14F-4D97-AF65-F5344CB8AC3E}">
        <p14:creationId xmlns:p14="http://schemas.microsoft.com/office/powerpoint/2010/main" val="1592442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a:t>
            </a:r>
            <a:r>
              <a:rPr lang="ru-RU" baseline="0" dirty="0"/>
              <a:t> облако с роутерами</a:t>
            </a:r>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6</a:t>
            </a:fld>
            <a:endParaRPr lang="ru-RU"/>
          </a:p>
        </p:txBody>
      </p:sp>
    </p:spTree>
    <p:extLst>
      <p:ext uri="{BB962C8B-B14F-4D97-AF65-F5344CB8AC3E}">
        <p14:creationId xmlns:p14="http://schemas.microsoft.com/office/powerpoint/2010/main" val="4029535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7</a:t>
            </a:fld>
            <a:endParaRPr lang="ru-RU"/>
          </a:p>
        </p:txBody>
      </p:sp>
    </p:spTree>
    <p:extLst>
      <p:ext uri="{BB962C8B-B14F-4D97-AF65-F5344CB8AC3E}">
        <p14:creationId xmlns:p14="http://schemas.microsoft.com/office/powerpoint/2010/main" val="1892325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8</a:t>
            </a:fld>
            <a:endParaRPr lang="ru-RU"/>
          </a:p>
        </p:txBody>
      </p:sp>
    </p:spTree>
    <p:extLst>
      <p:ext uri="{BB962C8B-B14F-4D97-AF65-F5344CB8AC3E}">
        <p14:creationId xmlns:p14="http://schemas.microsoft.com/office/powerpoint/2010/main" val="3041822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9</a:t>
            </a:fld>
            <a:endParaRPr lang="ru-RU"/>
          </a:p>
        </p:txBody>
      </p:sp>
    </p:spTree>
    <p:extLst>
      <p:ext uri="{BB962C8B-B14F-4D97-AF65-F5344CB8AC3E}">
        <p14:creationId xmlns:p14="http://schemas.microsoft.com/office/powerpoint/2010/main" val="2999047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10</a:t>
            </a:fld>
            <a:endParaRPr lang="ru-RU"/>
          </a:p>
        </p:txBody>
      </p:sp>
    </p:spTree>
    <p:extLst>
      <p:ext uri="{BB962C8B-B14F-4D97-AF65-F5344CB8AC3E}">
        <p14:creationId xmlns:p14="http://schemas.microsoft.com/office/powerpoint/2010/main" val="2081315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8673DA45-A89B-48C1-892E-4D8AB4281520}" type="datetimeFigureOut">
              <a:rPr lang="ru-RU" smtClean="0"/>
              <a:t>12.03.2018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1888183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673DA45-A89B-48C1-892E-4D8AB4281520}" type="datetimeFigureOut">
              <a:rPr lang="ru-RU" smtClean="0"/>
              <a:t>12.03.2018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2693542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673DA45-A89B-48C1-892E-4D8AB4281520}" type="datetimeFigureOut">
              <a:rPr lang="ru-RU" smtClean="0"/>
              <a:t>12.03.2018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193444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673DA45-A89B-48C1-892E-4D8AB4281520}" type="datetimeFigureOut">
              <a:rPr lang="ru-RU" smtClean="0"/>
              <a:t>12.03.2018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302556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8673DA45-A89B-48C1-892E-4D8AB4281520}" type="datetimeFigureOut">
              <a:rPr lang="ru-RU" smtClean="0"/>
              <a:t>12.03.2018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301478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8673DA45-A89B-48C1-892E-4D8AB4281520}" type="datetimeFigureOut">
              <a:rPr lang="ru-RU" smtClean="0"/>
              <a:t>12.03.2018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1337240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8673DA45-A89B-48C1-892E-4D8AB4281520}" type="datetimeFigureOut">
              <a:rPr lang="ru-RU" smtClean="0"/>
              <a:t>12.03.2018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506964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8673DA45-A89B-48C1-892E-4D8AB4281520}" type="datetimeFigureOut">
              <a:rPr lang="ru-RU" smtClean="0"/>
              <a:t>12.03.2018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3925862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673DA45-A89B-48C1-892E-4D8AB4281520}" type="datetimeFigureOut">
              <a:rPr lang="ru-RU" smtClean="0"/>
              <a:t>12.03.2018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334996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8673DA45-A89B-48C1-892E-4D8AB4281520}" type="datetimeFigureOut">
              <a:rPr lang="ru-RU" smtClean="0"/>
              <a:t>12.03.2018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404023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8673DA45-A89B-48C1-892E-4D8AB4281520}" type="datetimeFigureOut">
              <a:rPr lang="ru-RU" smtClean="0"/>
              <a:t>12.03.2018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18054925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73DA45-A89B-48C1-892E-4D8AB4281520}" type="datetimeFigureOut">
              <a:rPr lang="ru-RU" smtClean="0"/>
              <a:t>12.03.2018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2CBABE-34BB-4E83-BE4B-7F7E5DDD427C}" type="slidenum">
              <a:rPr lang="ru-RU" smtClean="0"/>
              <a:t>‹#›</a:t>
            </a:fld>
            <a:endParaRPr lang="ru-RU"/>
          </a:p>
        </p:txBody>
      </p:sp>
      <p:pic>
        <p:nvPicPr>
          <p:cNvPr id="7" name="Рисунок 6"/>
          <p:cNvPicPr>
            <a:picLocks noChangeAspect="1"/>
          </p:cNvPicPr>
          <p:nvPr userDrawn="1"/>
        </p:nvPicPr>
        <p:blipFill rotWithShape="1">
          <a:blip r:embed="rId13">
            <a:extLst>
              <a:ext uri="{28A0092B-C50C-407E-A947-70E740481C1C}">
                <a14:useLocalDpi xmlns:a14="http://schemas.microsoft.com/office/drawing/2010/main" val="0"/>
              </a:ext>
            </a:extLst>
          </a:blip>
          <a:srcRect t="27299" b="58945"/>
          <a:stretch/>
        </p:blipFill>
        <p:spPr>
          <a:xfrm>
            <a:off x="0" y="0"/>
            <a:ext cx="12192000" cy="943428"/>
          </a:xfrm>
          <a:prstGeom prst="rect">
            <a:avLst/>
          </a:prstGeom>
        </p:spPr>
      </p:pic>
      <p:pic>
        <p:nvPicPr>
          <p:cNvPr id="8" name="Рисунок 7"/>
          <p:cNvPicPr>
            <a:picLocks noChangeAspect="1"/>
          </p:cNvPicPr>
          <p:nvPr userDrawn="1"/>
        </p:nvPicPr>
        <p:blipFill rotWithShape="1">
          <a:blip r:embed="rId14"/>
          <a:srcRect t="35617" b="61970"/>
          <a:stretch/>
        </p:blipFill>
        <p:spPr>
          <a:xfrm>
            <a:off x="0" y="798285"/>
            <a:ext cx="12193057" cy="145143"/>
          </a:xfrm>
          <a:prstGeom prst="rect">
            <a:avLst/>
          </a:prstGeom>
          <a:solidFill>
            <a:schemeClr val="bg1"/>
          </a:solidFill>
          <a:effectLst/>
        </p:spPr>
      </p:pic>
    </p:spTree>
    <p:extLst>
      <p:ext uri="{BB962C8B-B14F-4D97-AF65-F5344CB8AC3E}">
        <p14:creationId xmlns:p14="http://schemas.microsoft.com/office/powerpoint/2010/main" val="2118789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gif"/><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jpeg"/><Relationship Id="rId6"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4.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jpe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jpeg"/><Relationship Id="rId9" Type="http://schemas.openxmlformats.org/officeDocument/2006/relationships/image" Target="../media/image9.gif"/><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microsoft.com/office/2007/relationships/hdphoto" Target="../media/hdphoto1.wdp"/><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6.jpe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Овал 8"/>
          <p:cNvSpPr/>
          <p:nvPr/>
        </p:nvSpPr>
        <p:spPr>
          <a:xfrm>
            <a:off x="725714" y="2482894"/>
            <a:ext cx="10668000" cy="1900424"/>
          </a:xfrm>
          <a:prstGeom prst="ellipse">
            <a:avLst/>
          </a:prstGeom>
          <a:solidFill>
            <a:schemeClr val="accent1">
              <a:alpha val="0"/>
            </a:schemeClr>
          </a:solidFill>
          <a:effectLst>
            <a:glow rad="1358900">
              <a:srgbClr val="49D5F9">
                <a:alpha val="59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Рисунок 9"/>
          <p:cNvPicPr>
            <a:picLocks noChangeAspect="1"/>
          </p:cNvPicPr>
          <p:nvPr/>
        </p:nvPicPr>
        <p:blipFill rotWithShape="1">
          <a:blip r:embed="rId3"/>
          <a:srcRect t="29102" b="33017"/>
          <a:stretch/>
        </p:blipFill>
        <p:spPr>
          <a:xfrm>
            <a:off x="0" y="2128477"/>
            <a:ext cx="12193057" cy="2365118"/>
          </a:xfrm>
          <a:prstGeom prst="rect">
            <a:avLst/>
          </a:prstGeom>
          <a:solidFill>
            <a:schemeClr val="bg1"/>
          </a:solidFill>
          <a:effectLst/>
        </p:spPr>
      </p:pic>
      <p:sp>
        <p:nvSpPr>
          <p:cNvPr id="11" name="TextBox 10"/>
          <p:cNvSpPr txBox="1"/>
          <p:nvPr/>
        </p:nvSpPr>
        <p:spPr>
          <a:xfrm>
            <a:off x="1218144" y="2743143"/>
            <a:ext cx="10632769" cy="830997"/>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4800" dirty="0">
                <a:solidFill>
                  <a:schemeClr val="bg1"/>
                </a:solidFill>
                <a:latin typeface="+mj-lt"/>
              </a:rPr>
              <a:t>Реализация локального хранилища</a:t>
            </a:r>
            <a:endParaRPr lang="en-US" sz="4800" dirty="0">
              <a:solidFill>
                <a:schemeClr val="bg1"/>
              </a:solidFill>
              <a:latin typeface="+mj-lt"/>
            </a:endParaRPr>
          </a:p>
        </p:txBody>
      </p:sp>
      <p:sp>
        <p:nvSpPr>
          <p:cNvPr id="3" name="Прямоугольник 2"/>
          <p:cNvSpPr/>
          <p:nvPr/>
        </p:nvSpPr>
        <p:spPr>
          <a:xfrm>
            <a:off x="1218144" y="3671571"/>
            <a:ext cx="1977786" cy="584775"/>
          </a:xfrm>
          <a:prstGeom prst="rect">
            <a:avLst/>
          </a:prstGeom>
        </p:spPr>
        <p:txBody>
          <a:bodyPr wrap="none">
            <a:spAutoFit/>
          </a:bodyPr>
          <a:lstStyle/>
          <a:p>
            <a:r>
              <a:rPr lang="ru-RU" sz="3200" dirty="0">
                <a:solidFill>
                  <a:schemeClr val="bg1"/>
                </a:solidFill>
                <a:latin typeface="+mj-lt"/>
              </a:rPr>
              <a:t>Модуль</a:t>
            </a:r>
            <a:r>
              <a:rPr lang="en-US" sz="3200" dirty="0">
                <a:solidFill>
                  <a:schemeClr val="bg1"/>
                </a:solidFill>
                <a:latin typeface="+mj-lt"/>
              </a:rPr>
              <a:t> </a:t>
            </a:r>
            <a:r>
              <a:rPr lang="ru-RU" sz="3200" dirty="0">
                <a:solidFill>
                  <a:schemeClr val="bg1"/>
                </a:solidFill>
                <a:latin typeface="+mj-lt"/>
              </a:rPr>
              <a:t>9</a:t>
            </a:r>
          </a:p>
        </p:txBody>
      </p:sp>
    </p:spTree>
    <p:extLst>
      <p:ext uri="{BB962C8B-B14F-4D97-AF65-F5344CB8AC3E}">
        <p14:creationId xmlns:p14="http://schemas.microsoft.com/office/powerpoint/2010/main" val="1323864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7778" y="81485"/>
            <a:ext cx="11639897"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Выбор типа дисков</a:t>
            </a:r>
          </a:p>
        </p:txBody>
      </p:sp>
      <p:sp>
        <p:nvSpPr>
          <p:cNvPr id="49" name="Content Placeholder 2"/>
          <p:cNvSpPr txBox="1">
            <a:spLocks/>
          </p:cNvSpPr>
          <p:nvPr/>
        </p:nvSpPr>
        <p:spPr>
          <a:xfrm>
            <a:off x="430764" y="1038429"/>
            <a:ext cx="5767083" cy="244003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ru-RU" sz="1600" b="1" dirty="0">
                <a:latin typeface="Arial" panose="020B0604020202020204" pitchFamily="34" charset="0"/>
                <a:cs typeface="Arial" panose="020B0604020202020204" pitchFamily="34" charset="0"/>
              </a:rPr>
              <a:t>Базовые диски:</a:t>
            </a:r>
          </a:p>
          <a:p>
            <a:pPr marL="266700" indent="-266700">
              <a:buFont typeface="Wingdings" panose="05000000000000000000" pitchFamily="2" charset="2"/>
              <a:buChar char="Ø"/>
            </a:pPr>
            <a:r>
              <a:rPr lang="ru-RU" sz="1600" dirty="0">
                <a:latin typeface="Arial" panose="020B0604020202020204" pitchFamily="34" charset="0"/>
                <a:cs typeface="Arial" panose="020B0604020202020204" pitchFamily="34" charset="0"/>
              </a:rPr>
              <a:t>Диски, инициализированные для базового хранения данных</a:t>
            </a:r>
          </a:p>
          <a:p>
            <a:pPr marL="266700" indent="-266700">
              <a:buFont typeface="Wingdings" panose="05000000000000000000" pitchFamily="2" charset="2"/>
              <a:buChar char="Ø"/>
            </a:pPr>
            <a:r>
              <a:rPr lang="ru-RU" sz="1600" dirty="0">
                <a:latin typeface="Arial" panose="020B0604020202020204" pitchFamily="34" charset="0"/>
                <a:cs typeface="Arial" panose="020B0604020202020204" pitchFamily="34" charset="0"/>
              </a:rPr>
              <a:t>Режим хранения по умолчанию для операционной системы </a:t>
            </a:r>
            <a:r>
              <a:rPr lang="ru-RU" sz="1600" dirty="0" err="1">
                <a:latin typeface="Arial" panose="020B0604020202020204" pitchFamily="34" charset="0"/>
                <a:cs typeface="Arial" panose="020B0604020202020204" pitchFamily="34" charset="0"/>
              </a:rPr>
              <a:t>Windows</a:t>
            </a:r>
            <a:endParaRPr lang="ru-RU" sz="1600" dirty="0">
              <a:latin typeface="Arial" panose="020B0604020202020204" pitchFamily="34" charset="0"/>
              <a:cs typeface="Arial" panose="020B0604020202020204" pitchFamily="34" charset="0"/>
            </a:endParaRPr>
          </a:p>
          <a:p>
            <a:pPr marL="0" indent="0">
              <a:buNone/>
            </a:pPr>
            <a:r>
              <a:rPr lang="ru-RU" sz="1600" b="1" dirty="0">
                <a:latin typeface="Arial" panose="020B0604020202020204" pitchFamily="34" charset="0"/>
                <a:cs typeface="Arial" panose="020B0604020202020204" pitchFamily="34" charset="0"/>
              </a:rPr>
              <a:t>Динамические диски могут:</a:t>
            </a:r>
          </a:p>
          <a:p>
            <a:pPr marL="266700" indent="-266700">
              <a:buFont typeface="Wingdings" panose="05000000000000000000" pitchFamily="2" charset="2"/>
              <a:buChar char="Ø"/>
            </a:pPr>
            <a:r>
              <a:rPr lang="ru-RU" sz="1600" dirty="0">
                <a:latin typeface="Arial" panose="020B0604020202020204" pitchFamily="34" charset="0"/>
                <a:cs typeface="Arial" panose="020B0604020202020204" pitchFamily="34" charset="0"/>
              </a:rPr>
              <a:t>Быть изменены без перезагрузки </a:t>
            </a:r>
            <a:r>
              <a:rPr lang="ru-RU" sz="1600" dirty="0" err="1">
                <a:latin typeface="Arial" panose="020B0604020202020204" pitchFamily="34" charset="0"/>
                <a:cs typeface="Arial" panose="020B0604020202020204" pitchFamily="34" charset="0"/>
              </a:rPr>
              <a:t>Windows</a:t>
            </a:r>
            <a:endParaRPr lang="ru-RU" sz="1600" dirty="0">
              <a:latin typeface="Arial" panose="020B0604020202020204" pitchFamily="34" charset="0"/>
              <a:cs typeface="Arial" panose="020B0604020202020204" pitchFamily="34" charset="0"/>
            </a:endParaRPr>
          </a:p>
          <a:p>
            <a:pPr marL="266700" indent="-266700">
              <a:buFont typeface="Wingdings" panose="05000000000000000000" pitchFamily="2" charset="2"/>
              <a:buChar char="Ø"/>
            </a:pPr>
            <a:r>
              <a:rPr lang="ru-RU" sz="1600" dirty="0">
                <a:latin typeface="Arial" panose="020B0604020202020204" pitchFamily="34" charset="0"/>
                <a:cs typeface="Arial" panose="020B0604020202020204" pitchFamily="34" charset="0"/>
              </a:rPr>
              <a:t>Обеспечить несколько вариантов настройки томов</a:t>
            </a:r>
          </a:p>
        </p:txBody>
      </p:sp>
      <p:sp>
        <p:nvSpPr>
          <p:cNvPr id="2" name="Прямоугольник 1"/>
          <p:cNvSpPr/>
          <p:nvPr/>
        </p:nvSpPr>
        <p:spPr>
          <a:xfrm>
            <a:off x="6594816" y="1108037"/>
            <a:ext cx="5428090" cy="1723549"/>
          </a:xfrm>
          <a:prstGeom prst="rect">
            <a:avLst/>
          </a:prstGeom>
        </p:spPr>
        <p:txBody>
          <a:bodyPr wrap="square">
            <a:spAutoFit/>
          </a:bodyPr>
          <a:lstStyle/>
          <a:p>
            <a:pPr marL="0" lvl="2">
              <a:spcBef>
                <a:spcPts val="300"/>
              </a:spcBef>
              <a:spcAft>
                <a:spcPts val="300"/>
              </a:spcAft>
              <a:buClr>
                <a:srgbClr val="006699"/>
              </a:buClr>
            </a:pPr>
            <a:r>
              <a:rPr lang="ru-RU" sz="1600" b="1" dirty="0">
                <a:latin typeface="Arial" panose="020B0604020202020204" pitchFamily="34" charset="0"/>
                <a:cs typeface="Arial" panose="020B0604020202020204" pitchFamily="34" charset="0"/>
              </a:rPr>
              <a:t>Требования к томам дисков включают в себя:</a:t>
            </a:r>
            <a:endParaRPr lang="en-US" sz="1600" b="1" dirty="0">
              <a:latin typeface="Arial" panose="020B0604020202020204" pitchFamily="34" charset="0"/>
              <a:cs typeface="Arial" panose="020B0604020202020204" pitchFamily="34" charset="0"/>
            </a:endParaRPr>
          </a:p>
          <a:p>
            <a:pPr marL="285750" lvl="2" indent="-285750">
              <a:spcBef>
                <a:spcPts val="300"/>
              </a:spcBef>
              <a:spcAft>
                <a:spcPts val="300"/>
              </a:spcAft>
              <a:buClr>
                <a:srgbClr val="006699"/>
              </a:buClr>
              <a:buFont typeface="Wingdings" panose="05000000000000000000" pitchFamily="2" charset="2"/>
              <a:buChar char="Ø"/>
            </a:pPr>
            <a:r>
              <a:rPr lang="ru-RU" sz="1600" dirty="0">
                <a:latin typeface="Arial" panose="020B0604020202020204" pitchFamily="34" charset="0"/>
                <a:cs typeface="Arial" panose="020B0604020202020204" pitchFamily="34" charset="0"/>
              </a:rPr>
              <a:t>Системный том для специализированных аппаратных файлов, которые необходимы для запуска сервера</a:t>
            </a:r>
            <a:endParaRPr lang="en-US" sz="1600" dirty="0">
              <a:latin typeface="Arial" panose="020B0604020202020204" pitchFamily="34" charset="0"/>
              <a:cs typeface="Arial" panose="020B0604020202020204" pitchFamily="34" charset="0"/>
            </a:endParaRPr>
          </a:p>
          <a:p>
            <a:pPr marL="285750" lvl="2" indent="-285750">
              <a:spcBef>
                <a:spcPts val="300"/>
              </a:spcBef>
              <a:spcAft>
                <a:spcPts val="300"/>
              </a:spcAft>
              <a:buClr>
                <a:srgbClr val="006699"/>
              </a:buClr>
              <a:buFont typeface="Wingdings" panose="05000000000000000000" pitchFamily="2" charset="2"/>
              <a:buChar char="Ø"/>
            </a:pPr>
            <a:r>
              <a:rPr lang="ru-RU" sz="1600" dirty="0">
                <a:latin typeface="Arial" panose="020B0604020202020204" pitchFamily="34" charset="0"/>
                <a:cs typeface="Arial" panose="020B0604020202020204" pitchFamily="34" charset="0"/>
              </a:rPr>
              <a:t>Том загрузки для файлов операционных системы </a:t>
            </a:r>
            <a:r>
              <a:rPr lang="ru-RU" sz="1600" dirty="0" err="1">
                <a:latin typeface="Arial" panose="020B0604020202020204" pitchFamily="34" charset="0"/>
                <a:cs typeface="Arial" panose="020B0604020202020204" pitchFamily="34" charset="0"/>
              </a:rPr>
              <a:t>Windows</a:t>
            </a:r>
            <a:endParaRPr lang="en-US" sz="1600" kern="0" dirty="0">
              <a:solidFill>
                <a:srgbClr val="000000"/>
              </a:solidFill>
              <a:latin typeface="Arial" panose="020B0604020202020204" pitchFamily="34" charset="0"/>
              <a:cs typeface="Arial" panose="020B0604020202020204" pitchFamily="34" charset="0"/>
            </a:endParaRPr>
          </a:p>
        </p:txBody>
      </p:sp>
      <p:grpSp>
        <p:nvGrpSpPr>
          <p:cNvPr id="19" name="Группа 18"/>
          <p:cNvGrpSpPr/>
          <p:nvPr/>
        </p:nvGrpSpPr>
        <p:grpSpPr>
          <a:xfrm>
            <a:off x="394828" y="3907750"/>
            <a:ext cx="2570105" cy="2423589"/>
            <a:chOff x="394828" y="3907750"/>
            <a:chExt cx="2570105" cy="2423589"/>
          </a:xfrm>
        </p:grpSpPr>
        <p:sp>
          <p:nvSpPr>
            <p:cNvPr id="39" name="Цилиндр 38"/>
            <p:cNvSpPr/>
            <p:nvPr/>
          </p:nvSpPr>
          <p:spPr>
            <a:xfrm>
              <a:off x="2305229" y="5881693"/>
              <a:ext cx="658612" cy="168957"/>
            </a:xfrm>
            <a:prstGeom prst="can">
              <a:avLst>
                <a:gd name="adj" fmla="val 4460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a:p>
          </p:txBody>
        </p:sp>
        <p:sp>
          <p:nvSpPr>
            <p:cNvPr id="38" name="Цилиндр 37"/>
            <p:cNvSpPr/>
            <p:nvPr/>
          </p:nvSpPr>
          <p:spPr>
            <a:xfrm>
              <a:off x="2306321" y="5755994"/>
              <a:ext cx="658612" cy="168957"/>
            </a:xfrm>
            <a:prstGeom prst="can">
              <a:avLst>
                <a:gd name="adj" fmla="val 4460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a:p>
          </p:txBody>
        </p:sp>
        <p:grpSp>
          <p:nvGrpSpPr>
            <p:cNvPr id="12" name="Группа 11"/>
            <p:cNvGrpSpPr/>
            <p:nvPr/>
          </p:nvGrpSpPr>
          <p:grpSpPr>
            <a:xfrm>
              <a:off x="580079" y="4391246"/>
              <a:ext cx="658614" cy="1674628"/>
              <a:chOff x="580079" y="4391246"/>
              <a:chExt cx="542263" cy="1257368"/>
            </a:xfrm>
          </p:grpSpPr>
          <p:sp>
            <p:nvSpPr>
              <p:cNvPr id="56" name="Цилиндр 55"/>
              <p:cNvSpPr/>
              <p:nvPr/>
            </p:nvSpPr>
            <p:spPr>
              <a:xfrm>
                <a:off x="580079" y="5281790"/>
                <a:ext cx="542261" cy="366824"/>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F:</a:t>
                </a:r>
                <a:endParaRPr lang="ru-RU" sz="1200" dirty="0">
                  <a:latin typeface="Arial" panose="020B0604020202020204" pitchFamily="34" charset="0"/>
                  <a:cs typeface="Arial" panose="020B0604020202020204" pitchFamily="34" charset="0"/>
                </a:endParaRPr>
              </a:p>
            </p:txBody>
          </p:sp>
          <p:sp>
            <p:nvSpPr>
              <p:cNvPr id="57" name="Цилиндр 56"/>
              <p:cNvSpPr/>
              <p:nvPr/>
            </p:nvSpPr>
            <p:spPr>
              <a:xfrm>
                <a:off x="580080" y="4986714"/>
                <a:ext cx="542261" cy="366824"/>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E:</a:t>
                </a:r>
                <a:endParaRPr lang="ru-RU" sz="1200" dirty="0">
                  <a:latin typeface="Arial" panose="020B0604020202020204" pitchFamily="34" charset="0"/>
                  <a:cs typeface="Arial" panose="020B0604020202020204" pitchFamily="34" charset="0"/>
                </a:endParaRPr>
              </a:p>
            </p:txBody>
          </p:sp>
          <p:sp>
            <p:nvSpPr>
              <p:cNvPr id="55" name="Цилиндр 54"/>
              <p:cNvSpPr/>
              <p:nvPr/>
            </p:nvSpPr>
            <p:spPr>
              <a:xfrm>
                <a:off x="580080" y="4686322"/>
                <a:ext cx="542261" cy="366824"/>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D:</a:t>
                </a:r>
                <a:endParaRPr lang="ru-RU" sz="1200" dirty="0">
                  <a:latin typeface="Arial" panose="020B0604020202020204" pitchFamily="34" charset="0"/>
                  <a:cs typeface="Arial" panose="020B0604020202020204" pitchFamily="34" charset="0"/>
                </a:endParaRPr>
              </a:p>
            </p:txBody>
          </p:sp>
          <p:sp>
            <p:nvSpPr>
              <p:cNvPr id="10" name="Цилиндр 9"/>
              <p:cNvSpPr/>
              <p:nvPr/>
            </p:nvSpPr>
            <p:spPr>
              <a:xfrm>
                <a:off x="580081" y="4391246"/>
                <a:ext cx="542261" cy="366824"/>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ru-RU" sz="1200" dirty="0">
                    <a:latin typeface="Arial" panose="020B0604020202020204" pitchFamily="34" charset="0"/>
                    <a:cs typeface="Arial" panose="020B0604020202020204" pitchFamily="34" charset="0"/>
                  </a:rPr>
                  <a:t>С:</a:t>
                </a:r>
              </a:p>
            </p:txBody>
          </p:sp>
        </p:grpSp>
        <p:sp>
          <p:nvSpPr>
            <p:cNvPr id="60" name="Цилиндр 59"/>
            <p:cNvSpPr/>
            <p:nvPr/>
          </p:nvSpPr>
          <p:spPr>
            <a:xfrm>
              <a:off x="2305229" y="5624302"/>
              <a:ext cx="658612" cy="168957"/>
            </a:xfrm>
            <a:prstGeom prst="can">
              <a:avLst>
                <a:gd name="adj" fmla="val 4460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a:p>
          </p:txBody>
        </p:sp>
        <p:sp>
          <p:nvSpPr>
            <p:cNvPr id="61" name="Цилиндр 60"/>
            <p:cNvSpPr/>
            <p:nvPr/>
          </p:nvSpPr>
          <p:spPr>
            <a:xfrm>
              <a:off x="2306099" y="5184321"/>
              <a:ext cx="658612" cy="488555"/>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E:</a:t>
              </a:r>
              <a:endParaRPr lang="ru-RU" sz="1200" dirty="0">
                <a:latin typeface="Arial" panose="020B0604020202020204" pitchFamily="34" charset="0"/>
                <a:cs typeface="Arial" panose="020B0604020202020204" pitchFamily="34" charset="0"/>
              </a:endParaRPr>
            </a:p>
          </p:txBody>
        </p:sp>
        <p:sp>
          <p:nvSpPr>
            <p:cNvPr id="62" name="Цилиндр 61"/>
            <p:cNvSpPr/>
            <p:nvPr/>
          </p:nvSpPr>
          <p:spPr>
            <a:xfrm>
              <a:off x="2306099" y="4784244"/>
              <a:ext cx="658612" cy="488555"/>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D:</a:t>
              </a:r>
              <a:endParaRPr lang="ru-RU" sz="1200" dirty="0">
                <a:latin typeface="Arial" panose="020B0604020202020204" pitchFamily="34" charset="0"/>
                <a:cs typeface="Arial" panose="020B0604020202020204" pitchFamily="34" charset="0"/>
              </a:endParaRPr>
            </a:p>
          </p:txBody>
        </p:sp>
        <p:sp>
          <p:nvSpPr>
            <p:cNvPr id="63" name="Цилиндр 62"/>
            <p:cNvSpPr/>
            <p:nvPr/>
          </p:nvSpPr>
          <p:spPr>
            <a:xfrm>
              <a:off x="2306100" y="4391246"/>
              <a:ext cx="658612" cy="488555"/>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C:</a:t>
              </a:r>
              <a:endParaRPr lang="ru-RU" sz="1200" dirty="0">
                <a:latin typeface="Arial" panose="020B0604020202020204" pitchFamily="34" charset="0"/>
                <a:cs typeface="Arial" panose="020B0604020202020204" pitchFamily="34" charset="0"/>
              </a:endParaRPr>
            </a:p>
          </p:txBody>
        </p:sp>
        <p:sp>
          <p:nvSpPr>
            <p:cNvPr id="3" name="TextBox 2"/>
            <p:cNvSpPr txBox="1"/>
            <p:nvPr/>
          </p:nvSpPr>
          <p:spPr>
            <a:xfrm>
              <a:off x="2501579" y="5626166"/>
              <a:ext cx="377456" cy="246221"/>
            </a:xfrm>
            <a:prstGeom prst="rect">
              <a:avLst/>
            </a:prstGeom>
            <a:noFill/>
          </p:spPr>
          <p:txBody>
            <a:bodyPr wrap="square" rtlCol="0">
              <a:spAutoFit/>
            </a:bodyPr>
            <a:lstStyle/>
            <a:p>
              <a:r>
                <a:rPr lang="en-US" sz="1000" dirty="0">
                  <a:solidFill>
                    <a:schemeClr val="bg1"/>
                  </a:solidFill>
                  <a:latin typeface="Arial" panose="020B0604020202020204" pitchFamily="34" charset="0"/>
                  <a:cs typeface="Arial" panose="020B0604020202020204" pitchFamily="34" charset="0"/>
                </a:rPr>
                <a:t>F:</a:t>
              </a:r>
              <a:endParaRPr lang="ru-RU" sz="1000"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2500487" y="5744250"/>
              <a:ext cx="377456" cy="246221"/>
            </a:xfrm>
            <a:prstGeom prst="rect">
              <a:avLst/>
            </a:prstGeom>
            <a:noFill/>
          </p:spPr>
          <p:txBody>
            <a:bodyPr wrap="square" rtlCol="0">
              <a:spAutoFit/>
            </a:bodyPr>
            <a:lstStyle/>
            <a:p>
              <a:r>
                <a:rPr lang="en-US" sz="1000" dirty="0">
                  <a:solidFill>
                    <a:schemeClr val="bg1"/>
                  </a:solidFill>
                  <a:latin typeface="Arial" panose="020B0604020202020204" pitchFamily="34" charset="0"/>
                  <a:cs typeface="Arial" panose="020B0604020202020204" pitchFamily="34" charset="0"/>
                </a:rPr>
                <a:t>G:</a:t>
              </a:r>
              <a:endParaRPr lang="ru-RU" sz="1000" dirty="0">
                <a:solidFill>
                  <a:schemeClr val="bg1"/>
                </a:solidFill>
                <a:latin typeface="Arial" panose="020B0604020202020204" pitchFamily="34" charset="0"/>
                <a:cs typeface="Arial" panose="020B0604020202020204" pitchFamily="34" charset="0"/>
              </a:endParaRPr>
            </a:p>
          </p:txBody>
        </p:sp>
        <p:sp>
          <p:nvSpPr>
            <p:cNvPr id="42" name="TextBox 41"/>
            <p:cNvSpPr txBox="1"/>
            <p:nvPr/>
          </p:nvSpPr>
          <p:spPr>
            <a:xfrm>
              <a:off x="2505965" y="5879104"/>
              <a:ext cx="377456" cy="246221"/>
            </a:xfrm>
            <a:prstGeom prst="rect">
              <a:avLst/>
            </a:prstGeom>
            <a:noFill/>
          </p:spPr>
          <p:txBody>
            <a:bodyPr wrap="square" rtlCol="0">
              <a:spAutoFit/>
            </a:bodyPr>
            <a:lstStyle/>
            <a:p>
              <a:r>
                <a:rPr lang="en-US" sz="1000" dirty="0">
                  <a:solidFill>
                    <a:schemeClr val="bg1"/>
                  </a:solidFill>
                  <a:latin typeface="Arial" panose="020B0604020202020204" pitchFamily="34" charset="0"/>
                  <a:cs typeface="Arial" panose="020B0604020202020204" pitchFamily="34" charset="0"/>
                </a:rPr>
                <a:t>H:</a:t>
              </a:r>
              <a:endParaRPr lang="ru-RU" sz="1000" dirty="0">
                <a:solidFill>
                  <a:schemeClr val="bg1"/>
                </a:solidFill>
                <a:latin typeface="Arial" panose="020B0604020202020204" pitchFamily="34" charset="0"/>
                <a:cs typeface="Arial" panose="020B0604020202020204" pitchFamily="34" charset="0"/>
              </a:endParaRPr>
            </a:p>
          </p:txBody>
        </p:sp>
        <p:sp>
          <p:nvSpPr>
            <p:cNvPr id="4" name="TextBox 3"/>
            <p:cNvSpPr txBox="1"/>
            <p:nvPr/>
          </p:nvSpPr>
          <p:spPr>
            <a:xfrm>
              <a:off x="394828" y="3907750"/>
              <a:ext cx="1098883" cy="461665"/>
            </a:xfrm>
            <a:prstGeom prst="rect">
              <a:avLst/>
            </a:prstGeom>
            <a:noFill/>
          </p:spPr>
          <p:txBody>
            <a:bodyPr wrap="square" rtlCol="0">
              <a:spAutoFit/>
            </a:bodyPr>
            <a:lstStyle/>
            <a:p>
              <a:pPr algn="ctr"/>
              <a:r>
                <a:rPr lang="ru-RU" sz="1200" dirty="0">
                  <a:latin typeface="Arial" panose="020B0604020202020204" pitchFamily="34" charset="0"/>
                  <a:cs typeface="Arial" panose="020B0604020202020204" pitchFamily="34" charset="0"/>
                </a:rPr>
                <a:t>Основные разделы</a:t>
              </a:r>
            </a:p>
          </p:txBody>
        </p:sp>
        <p:sp>
          <p:nvSpPr>
            <p:cNvPr id="44" name="TextBox 43"/>
            <p:cNvSpPr txBox="1"/>
            <p:nvPr/>
          </p:nvSpPr>
          <p:spPr>
            <a:xfrm>
              <a:off x="1172935" y="5623453"/>
              <a:ext cx="1076889" cy="707886"/>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Расширенные разделы с логическими дисками</a:t>
              </a:r>
            </a:p>
          </p:txBody>
        </p:sp>
        <p:sp>
          <p:nvSpPr>
            <p:cNvPr id="6" name="Правая круглая скобка 5"/>
            <p:cNvSpPr/>
            <p:nvPr/>
          </p:nvSpPr>
          <p:spPr>
            <a:xfrm rot="10800000">
              <a:off x="2021758" y="4446015"/>
              <a:ext cx="200955" cy="1131304"/>
            </a:xfrm>
            <a:prstGeom prst="rightBracket">
              <a:avLst>
                <a:gd name="adj" fmla="val 604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46" name="TextBox 45"/>
            <p:cNvSpPr txBox="1"/>
            <p:nvPr/>
          </p:nvSpPr>
          <p:spPr>
            <a:xfrm>
              <a:off x="1105140" y="4764700"/>
              <a:ext cx="1098883" cy="400110"/>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Основные разделы</a:t>
              </a:r>
            </a:p>
          </p:txBody>
        </p:sp>
        <p:sp>
          <p:nvSpPr>
            <p:cNvPr id="47" name="Правая круглая скобка 46"/>
            <p:cNvSpPr/>
            <p:nvPr/>
          </p:nvSpPr>
          <p:spPr>
            <a:xfrm rot="10800000">
              <a:off x="2170037" y="5606036"/>
              <a:ext cx="130806" cy="429925"/>
            </a:xfrm>
            <a:prstGeom prst="rightBracket">
              <a:avLst>
                <a:gd name="adj" fmla="val 604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48" name="TextBox 47"/>
          <p:cNvSpPr txBox="1"/>
          <p:nvPr/>
        </p:nvSpPr>
        <p:spPr>
          <a:xfrm>
            <a:off x="1401604" y="3651413"/>
            <a:ext cx="1098883" cy="338554"/>
          </a:xfrm>
          <a:prstGeom prst="rect">
            <a:avLst/>
          </a:prstGeom>
          <a:noFill/>
        </p:spPr>
        <p:txBody>
          <a:bodyPr wrap="square" rtlCol="0">
            <a:spAutoFit/>
          </a:bodyPr>
          <a:lstStyle/>
          <a:p>
            <a:pPr algn="ctr"/>
            <a:r>
              <a:rPr lang="ru-RU" sz="1600" b="1" dirty="0">
                <a:latin typeface="Arial" panose="020B0604020202020204" pitchFamily="34" charset="0"/>
                <a:cs typeface="Arial" panose="020B0604020202020204" pitchFamily="34" charset="0"/>
              </a:rPr>
              <a:t>Базовые </a:t>
            </a:r>
          </a:p>
        </p:txBody>
      </p:sp>
      <p:grpSp>
        <p:nvGrpSpPr>
          <p:cNvPr id="8" name="Группа 7"/>
          <p:cNvGrpSpPr/>
          <p:nvPr/>
        </p:nvGrpSpPr>
        <p:grpSpPr>
          <a:xfrm>
            <a:off x="4321463" y="3940949"/>
            <a:ext cx="2511447" cy="823751"/>
            <a:chOff x="3809269" y="3578091"/>
            <a:chExt cx="2511447" cy="823751"/>
          </a:xfrm>
        </p:grpSpPr>
        <p:pic>
          <p:nvPicPr>
            <p:cNvPr id="3078" name="Picture 6" descr="&amp;Kcy;&amp;acy;&amp;rcy;&amp;tcy;&amp;icy;&amp;ncy;&amp;kcy;&amp;icy; &amp;pcy;&amp;ocy; &amp;zcy;&amp;acy;&amp;pcy;&amp;rcy;&amp;ocy;&amp;scy;&amp;ucy; disk driv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9269" y="3578091"/>
              <a:ext cx="823751" cy="823751"/>
            </a:xfrm>
            <a:prstGeom prst="rect">
              <a:avLst/>
            </a:prstGeom>
            <a:noFill/>
            <a:extLst>
              <a:ext uri="{909E8E84-426E-40DD-AFC4-6F175D3DCCD1}">
                <a14:hiddenFill xmlns:a14="http://schemas.microsoft.com/office/drawing/2010/main">
                  <a:solidFill>
                    <a:srgbClr val="FFFFFF"/>
                  </a:solidFill>
                </a14:hiddenFill>
              </a:ext>
            </a:extLst>
          </p:spPr>
        </p:pic>
        <p:sp>
          <p:nvSpPr>
            <p:cNvPr id="64" name="Цилиндр 63"/>
            <p:cNvSpPr/>
            <p:nvPr/>
          </p:nvSpPr>
          <p:spPr>
            <a:xfrm>
              <a:off x="4524172" y="3849253"/>
              <a:ext cx="658612" cy="281428"/>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a:p>
          </p:txBody>
        </p:sp>
        <p:sp>
          <p:nvSpPr>
            <p:cNvPr id="7" name="TextBox 6"/>
            <p:cNvSpPr txBox="1"/>
            <p:nvPr/>
          </p:nvSpPr>
          <p:spPr>
            <a:xfrm>
              <a:off x="5141334" y="3864246"/>
              <a:ext cx="1179382" cy="276999"/>
            </a:xfrm>
            <a:prstGeom prst="rect">
              <a:avLst/>
            </a:prstGeom>
            <a:noFill/>
          </p:spPr>
          <p:txBody>
            <a:bodyPr wrap="square" rtlCol="0">
              <a:spAutoFit/>
            </a:bodyPr>
            <a:lstStyle/>
            <a:p>
              <a:r>
                <a:rPr lang="ru-RU" sz="1200" dirty="0">
                  <a:latin typeface="Arial" panose="020B0604020202020204" pitchFamily="34" charset="0"/>
                  <a:cs typeface="Arial" panose="020B0604020202020204" pitchFamily="34" charset="0"/>
                </a:rPr>
                <a:t>Простой том</a:t>
              </a:r>
            </a:p>
          </p:txBody>
        </p:sp>
      </p:grpSp>
      <p:grpSp>
        <p:nvGrpSpPr>
          <p:cNvPr id="9" name="Группа 8"/>
          <p:cNvGrpSpPr/>
          <p:nvPr/>
        </p:nvGrpSpPr>
        <p:grpSpPr>
          <a:xfrm>
            <a:off x="3188136" y="4525204"/>
            <a:ext cx="3172191" cy="872476"/>
            <a:chOff x="3475506" y="4353753"/>
            <a:chExt cx="3172191" cy="872476"/>
          </a:xfrm>
        </p:grpSpPr>
        <p:sp>
          <p:nvSpPr>
            <p:cNvPr id="66" name="Цилиндр 65"/>
            <p:cNvSpPr/>
            <p:nvPr/>
          </p:nvSpPr>
          <p:spPr>
            <a:xfrm>
              <a:off x="4632778" y="4629967"/>
              <a:ext cx="658612" cy="281428"/>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a:p>
          </p:txBody>
        </p:sp>
        <p:pic>
          <p:nvPicPr>
            <p:cNvPr id="67" name="Picture 6" descr="&amp;Kcy;&amp;acy;&amp;rcy;&amp;tcy;&amp;icy;&amp;ncy;&amp;kcy;&amp;icy; &amp;pcy;&amp;ocy; &amp;zcy;&amp;acy;&amp;pcy;&amp;rcy;&amp;ocy;&amp;scy;&amp;ucy; disk driv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51999">
              <a:off x="3973512" y="4487081"/>
              <a:ext cx="711084" cy="71108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amp;Kcy;&amp;acy;&amp;rcy;&amp;tcy;&amp;icy;&amp;ncy;&amp;kcy;&amp;icy; &amp;pcy;&amp;ocy; &amp;zcy;&amp;acy;&amp;pcy;&amp;rcy;&amp;ocy;&amp;scy;&amp;ucy; disk driv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51999">
              <a:off x="3475506" y="4515145"/>
              <a:ext cx="711084" cy="711084"/>
            </a:xfrm>
            <a:prstGeom prst="rect">
              <a:avLst/>
            </a:prstGeom>
            <a:noFill/>
            <a:extLst>
              <a:ext uri="{909E8E84-426E-40DD-AFC4-6F175D3DCCD1}">
                <a14:hiddenFill xmlns:a14="http://schemas.microsoft.com/office/drawing/2010/main">
                  <a:solidFill>
                    <a:srgbClr val="FFFFFF"/>
                  </a:solidFill>
                </a14:hiddenFill>
              </a:ext>
            </a:extLst>
          </p:spPr>
        </p:pic>
        <p:sp>
          <p:nvSpPr>
            <p:cNvPr id="13" name="Стрелка: изогнутая вниз 12"/>
            <p:cNvSpPr/>
            <p:nvPr/>
          </p:nvSpPr>
          <p:spPr>
            <a:xfrm flipH="1">
              <a:off x="4238514" y="4353753"/>
              <a:ext cx="563525" cy="292265"/>
            </a:xfrm>
            <a:prstGeom prst="curved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ru-RU">
                <a:solidFill>
                  <a:schemeClr val="tx1"/>
                </a:solidFill>
              </a:endParaRPr>
            </a:p>
          </p:txBody>
        </p:sp>
        <p:sp>
          <p:nvSpPr>
            <p:cNvPr id="70" name="Стрелка: изогнутая вниз 69"/>
            <p:cNvSpPr/>
            <p:nvPr/>
          </p:nvSpPr>
          <p:spPr>
            <a:xfrm flipH="1">
              <a:off x="3648662" y="4401842"/>
              <a:ext cx="563525" cy="292265"/>
            </a:xfrm>
            <a:prstGeom prst="curved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ru-RU">
                <a:solidFill>
                  <a:schemeClr val="tx1"/>
                </a:solidFill>
              </a:endParaRPr>
            </a:p>
          </p:txBody>
        </p:sp>
        <p:sp>
          <p:nvSpPr>
            <p:cNvPr id="50" name="TextBox 49"/>
            <p:cNvSpPr txBox="1"/>
            <p:nvPr/>
          </p:nvSpPr>
          <p:spPr>
            <a:xfrm>
              <a:off x="5256858" y="4624860"/>
              <a:ext cx="1390839" cy="276999"/>
            </a:xfrm>
            <a:prstGeom prst="rect">
              <a:avLst/>
            </a:prstGeom>
            <a:noFill/>
          </p:spPr>
          <p:txBody>
            <a:bodyPr wrap="square" rtlCol="0">
              <a:spAutoFit/>
            </a:bodyPr>
            <a:lstStyle/>
            <a:p>
              <a:r>
                <a:rPr lang="ru-RU" sz="1200" dirty="0">
                  <a:latin typeface="Arial" panose="020B0604020202020204" pitchFamily="34" charset="0"/>
                  <a:cs typeface="Arial" panose="020B0604020202020204" pitchFamily="34" charset="0"/>
                </a:rPr>
                <a:t>Связанный  том</a:t>
              </a:r>
            </a:p>
          </p:txBody>
        </p:sp>
      </p:grpSp>
      <p:grpSp>
        <p:nvGrpSpPr>
          <p:cNvPr id="11" name="Группа 10"/>
          <p:cNvGrpSpPr/>
          <p:nvPr/>
        </p:nvGrpSpPr>
        <p:grpSpPr>
          <a:xfrm>
            <a:off x="3901822" y="5093551"/>
            <a:ext cx="3102772" cy="1110286"/>
            <a:chOff x="3965923" y="5030287"/>
            <a:chExt cx="3102772" cy="1110286"/>
          </a:xfrm>
        </p:grpSpPr>
        <p:pic>
          <p:nvPicPr>
            <p:cNvPr id="73" name="Picture 6" descr="&amp;Kcy;&amp;acy;&amp;rcy;&amp;tcy;&amp;icy;&amp;ncy;&amp;kcy;&amp;icy; &amp;pcy;&amp;ocy; &amp;zcy;&amp;acy;&amp;pcy;&amp;rcy;&amp;ocy;&amp;scy;&amp;ucy; disk driv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5923" y="5316822"/>
              <a:ext cx="823751" cy="823751"/>
            </a:xfrm>
            <a:prstGeom prst="rect">
              <a:avLst/>
            </a:prstGeom>
            <a:noFill/>
            <a:extLst>
              <a:ext uri="{909E8E84-426E-40DD-AFC4-6F175D3DCCD1}">
                <a14:hiddenFill xmlns:a14="http://schemas.microsoft.com/office/drawing/2010/main">
                  <a:solidFill>
                    <a:srgbClr val="FFFFFF"/>
                  </a:solidFill>
                </a14:hiddenFill>
              </a:ext>
            </a:extLst>
          </p:spPr>
        </p:pic>
        <p:sp>
          <p:nvSpPr>
            <p:cNvPr id="74" name="Цилиндр 73"/>
            <p:cNvSpPr/>
            <p:nvPr/>
          </p:nvSpPr>
          <p:spPr>
            <a:xfrm>
              <a:off x="4680826" y="5587984"/>
              <a:ext cx="658612" cy="281428"/>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a:p>
          </p:txBody>
        </p:sp>
        <p:pic>
          <p:nvPicPr>
            <p:cNvPr id="71" name="Picture 6" descr="&amp;Kcy;&amp;acy;&amp;rcy;&amp;tcy;&amp;icy;&amp;ncy;&amp;kcy;&amp;icy; &amp;pcy;&amp;ocy; &amp;zcy;&amp;acy;&amp;pcy;&amp;rcy;&amp;ocy;&amp;scy;&amp;ucy; disk driv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9111" y="5030287"/>
              <a:ext cx="823751" cy="823751"/>
            </a:xfrm>
            <a:prstGeom prst="rect">
              <a:avLst/>
            </a:prstGeom>
            <a:noFill/>
            <a:extLst>
              <a:ext uri="{909E8E84-426E-40DD-AFC4-6F175D3DCCD1}">
                <a14:hiddenFill xmlns:a14="http://schemas.microsoft.com/office/drawing/2010/main">
                  <a:solidFill>
                    <a:srgbClr val="FFFFFF"/>
                  </a:solidFill>
                </a14:hiddenFill>
              </a:ext>
            </a:extLst>
          </p:spPr>
        </p:pic>
        <p:sp>
          <p:nvSpPr>
            <p:cNvPr id="72" name="Цилиндр 71"/>
            <p:cNvSpPr/>
            <p:nvPr/>
          </p:nvSpPr>
          <p:spPr>
            <a:xfrm>
              <a:off x="5074014" y="5301449"/>
              <a:ext cx="658612" cy="281428"/>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a:p>
          </p:txBody>
        </p:sp>
        <p:sp>
          <p:nvSpPr>
            <p:cNvPr id="51" name="TextBox 50"/>
            <p:cNvSpPr txBox="1"/>
            <p:nvPr/>
          </p:nvSpPr>
          <p:spPr>
            <a:xfrm>
              <a:off x="5677856" y="5469650"/>
              <a:ext cx="1390839" cy="461665"/>
            </a:xfrm>
            <a:prstGeom prst="rect">
              <a:avLst/>
            </a:prstGeom>
            <a:noFill/>
          </p:spPr>
          <p:txBody>
            <a:bodyPr wrap="square" rtlCol="0">
              <a:spAutoFit/>
            </a:bodyPr>
            <a:lstStyle/>
            <a:p>
              <a:pPr algn="ctr"/>
              <a:r>
                <a:rPr lang="ru-RU" sz="1200" dirty="0">
                  <a:latin typeface="Arial" panose="020B0604020202020204" pitchFamily="34" charset="0"/>
                  <a:cs typeface="Arial" panose="020B0604020202020204" pitchFamily="34" charset="0"/>
                </a:rPr>
                <a:t>Отзеркаленный  том</a:t>
              </a:r>
            </a:p>
          </p:txBody>
        </p:sp>
      </p:grpSp>
      <p:grpSp>
        <p:nvGrpSpPr>
          <p:cNvPr id="18" name="Группа 17"/>
          <p:cNvGrpSpPr/>
          <p:nvPr/>
        </p:nvGrpSpPr>
        <p:grpSpPr>
          <a:xfrm>
            <a:off x="3002863" y="5566428"/>
            <a:ext cx="3398606" cy="1253035"/>
            <a:chOff x="3118725" y="5573855"/>
            <a:chExt cx="3398606" cy="1253035"/>
          </a:xfrm>
        </p:grpSpPr>
        <p:pic>
          <p:nvPicPr>
            <p:cNvPr id="77" name="Picture 6" descr="&amp;Kcy;&amp;acy;&amp;rcy;&amp;tcy;&amp;icy;&amp;ncy;&amp;kcy;&amp;icy; &amp;pcy;&amp;ocy; &amp;zcy;&amp;acy;&amp;pcy;&amp;rcy;&amp;ocy;&amp;scy;&amp;ucy; disk driv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8725" y="6003139"/>
              <a:ext cx="823751" cy="823751"/>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amp;Kcy;&amp;acy;&amp;rcy;&amp;tcy;&amp;icy;&amp;ncy;&amp;kcy;&amp;icy; &amp;pcy;&amp;ocy; &amp;zcy;&amp;acy;&amp;pcy;&amp;rcy;&amp;ocy;&amp;scy;&amp;ucy; disk driv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3998" y="5573855"/>
              <a:ext cx="823751" cy="823751"/>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Группа 16"/>
            <p:cNvGrpSpPr/>
            <p:nvPr/>
          </p:nvGrpSpPr>
          <p:grpSpPr>
            <a:xfrm>
              <a:off x="3934080" y="6156982"/>
              <a:ext cx="736984" cy="403911"/>
              <a:chOff x="6280761" y="4511777"/>
              <a:chExt cx="736984" cy="403911"/>
            </a:xfrm>
          </p:grpSpPr>
          <p:sp>
            <p:nvSpPr>
              <p:cNvPr id="14" name="Стрелка: вправо 13"/>
              <p:cNvSpPr/>
              <p:nvPr/>
            </p:nvSpPr>
            <p:spPr>
              <a:xfrm rot="10800000">
                <a:off x="6289158" y="4511777"/>
                <a:ext cx="435935" cy="145878"/>
              </a:xfrm>
              <a:prstGeom prst="rightArrow">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ru-RU"/>
              </a:p>
            </p:txBody>
          </p:sp>
          <p:sp>
            <p:nvSpPr>
              <p:cNvPr id="79" name="Стрелка: вправо 78"/>
              <p:cNvSpPr/>
              <p:nvPr/>
            </p:nvSpPr>
            <p:spPr>
              <a:xfrm rot="10800000">
                <a:off x="6280761" y="4769810"/>
                <a:ext cx="435935" cy="145878"/>
              </a:xfrm>
              <a:prstGeom prst="rightArrow">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ru-RU"/>
              </a:p>
            </p:txBody>
          </p:sp>
          <p:sp>
            <p:nvSpPr>
              <p:cNvPr id="15" name="Прямоугольник 14"/>
              <p:cNvSpPr/>
              <p:nvPr/>
            </p:nvSpPr>
            <p:spPr>
              <a:xfrm>
                <a:off x="6703537" y="4548850"/>
                <a:ext cx="64996" cy="330951"/>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ru-RU"/>
              </a:p>
            </p:txBody>
          </p:sp>
          <p:sp>
            <p:nvSpPr>
              <p:cNvPr id="16" name="Прямоугольник 15"/>
              <p:cNvSpPr/>
              <p:nvPr/>
            </p:nvSpPr>
            <p:spPr>
              <a:xfrm>
                <a:off x="6725093" y="4688623"/>
                <a:ext cx="292652" cy="50219"/>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ru-RU"/>
              </a:p>
            </p:txBody>
          </p:sp>
        </p:grpSp>
        <p:sp>
          <p:nvSpPr>
            <p:cNvPr id="52" name="TextBox 51"/>
            <p:cNvSpPr txBox="1"/>
            <p:nvPr/>
          </p:nvSpPr>
          <p:spPr>
            <a:xfrm>
              <a:off x="5126492" y="6211131"/>
              <a:ext cx="1390839" cy="276999"/>
            </a:xfrm>
            <a:prstGeom prst="rect">
              <a:avLst/>
            </a:prstGeom>
            <a:noFill/>
          </p:spPr>
          <p:txBody>
            <a:bodyPr wrap="square" rtlCol="0">
              <a:spAutoFit/>
            </a:bodyPr>
            <a:lstStyle/>
            <a:p>
              <a:pPr algn="ctr"/>
              <a:r>
                <a:rPr lang="ru-RU" sz="1200" dirty="0">
                  <a:latin typeface="Arial" panose="020B0604020202020204" pitchFamily="34" charset="0"/>
                  <a:cs typeface="Arial" panose="020B0604020202020204" pitchFamily="34" charset="0"/>
                </a:rPr>
                <a:t>Построчный том</a:t>
              </a:r>
            </a:p>
          </p:txBody>
        </p:sp>
        <p:sp>
          <p:nvSpPr>
            <p:cNvPr id="76" name="Цилиндр 75"/>
            <p:cNvSpPr/>
            <p:nvPr/>
          </p:nvSpPr>
          <p:spPr>
            <a:xfrm>
              <a:off x="4513604" y="6195769"/>
              <a:ext cx="658612" cy="281428"/>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a:p>
          </p:txBody>
        </p:sp>
      </p:grpSp>
      <p:sp>
        <p:nvSpPr>
          <p:cNvPr id="58" name="TextBox 57"/>
          <p:cNvSpPr txBox="1"/>
          <p:nvPr/>
        </p:nvSpPr>
        <p:spPr>
          <a:xfrm>
            <a:off x="4072051" y="3645043"/>
            <a:ext cx="1651061" cy="338554"/>
          </a:xfrm>
          <a:prstGeom prst="rect">
            <a:avLst/>
          </a:prstGeom>
          <a:noFill/>
        </p:spPr>
        <p:txBody>
          <a:bodyPr wrap="square" rtlCol="0">
            <a:spAutoFit/>
          </a:bodyPr>
          <a:lstStyle/>
          <a:p>
            <a:pPr algn="ctr"/>
            <a:r>
              <a:rPr lang="ru-RU" sz="1600" b="1" dirty="0">
                <a:latin typeface="Arial" panose="020B0604020202020204" pitchFamily="34" charset="0"/>
                <a:cs typeface="Arial" panose="020B0604020202020204" pitchFamily="34" charset="0"/>
              </a:rPr>
              <a:t>Динамические </a:t>
            </a:r>
          </a:p>
        </p:txBody>
      </p:sp>
      <p:grpSp>
        <p:nvGrpSpPr>
          <p:cNvPr id="22" name="Группа 21"/>
          <p:cNvGrpSpPr/>
          <p:nvPr/>
        </p:nvGrpSpPr>
        <p:grpSpPr>
          <a:xfrm>
            <a:off x="6747699" y="2932877"/>
            <a:ext cx="5264655" cy="3769183"/>
            <a:chOff x="7210803" y="2879678"/>
            <a:chExt cx="5264655" cy="3769183"/>
          </a:xfrm>
        </p:grpSpPr>
        <p:pic>
          <p:nvPicPr>
            <p:cNvPr id="3076" name="Picture 4" descr="&amp;Kcy;&amp;acy;&amp;rcy;&amp;tcy;&amp;icy;&amp;ncy;&amp;kcy;&amp;icy; &amp;pcy;&amp;ocy; &amp;zcy;&amp;acy;&amp;pcy;&amp;rcy;&amp;ocy;&amp;scy;&amp;ucy; disk volume"/>
            <p:cNvPicPr>
              <a:picLocks noChangeAspect="1" noChangeArrowheads="1"/>
            </p:cNvPicPr>
            <p:nvPr/>
          </p:nvPicPr>
          <p:blipFill rotWithShape="1">
            <a:blip r:embed="rId5">
              <a:extLst>
                <a:ext uri="{28A0092B-C50C-407E-A947-70E740481C1C}">
                  <a14:useLocalDpi xmlns:a14="http://schemas.microsoft.com/office/drawing/2010/main" val="0"/>
                </a:ext>
              </a:extLst>
            </a:blip>
            <a:srcRect t="4156" r="20185" b="3065"/>
            <a:stretch/>
          </p:blipFill>
          <p:spPr bwMode="auto">
            <a:xfrm>
              <a:off x="7713585" y="3006244"/>
              <a:ext cx="3330539" cy="3426362"/>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p:cNvSpPr txBox="1"/>
            <p:nvPr/>
          </p:nvSpPr>
          <p:spPr>
            <a:xfrm>
              <a:off x="10976335" y="3724133"/>
              <a:ext cx="1460310" cy="276999"/>
            </a:xfrm>
            <a:prstGeom prst="rect">
              <a:avLst/>
            </a:prstGeom>
            <a:noFill/>
          </p:spPr>
          <p:txBody>
            <a:bodyPr wrap="square" rtlCol="0">
              <a:spAutoFit/>
            </a:bodyPr>
            <a:lstStyle/>
            <a:p>
              <a:r>
                <a:rPr lang="ru-RU" sz="1200" dirty="0">
                  <a:latin typeface="Arial" panose="020B0604020202020204" pitchFamily="34" charset="0"/>
                  <a:cs typeface="Arial" panose="020B0604020202020204" pitchFamily="34" charset="0"/>
                </a:rPr>
                <a:t>Раздел диска</a:t>
              </a:r>
            </a:p>
          </p:txBody>
        </p:sp>
        <p:sp>
          <p:nvSpPr>
            <p:cNvPr id="78" name="TextBox 77"/>
            <p:cNvSpPr txBox="1"/>
            <p:nvPr/>
          </p:nvSpPr>
          <p:spPr>
            <a:xfrm>
              <a:off x="11015148" y="4525204"/>
              <a:ext cx="1460310" cy="276999"/>
            </a:xfrm>
            <a:prstGeom prst="rect">
              <a:avLst/>
            </a:prstGeom>
            <a:noFill/>
          </p:spPr>
          <p:txBody>
            <a:bodyPr wrap="square" rtlCol="0">
              <a:spAutoFit/>
            </a:bodyPr>
            <a:lstStyle/>
            <a:p>
              <a:r>
                <a:rPr lang="ru-RU" sz="1200" dirty="0">
                  <a:latin typeface="Arial" panose="020B0604020202020204" pitchFamily="34" charset="0"/>
                  <a:cs typeface="Arial" panose="020B0604020202020204" pitchFamily="34" charset="0"/>
                </a:rPr>
                <a:t>Раздел диска</a:t>
              </a:r>
            </a:p>
          </p:txBody>
        </p:sp>
        <p:sp>
          <p:nvSpPr>
            <p:cNvPr id="80" name="TextBox 79"/>
            <p:cNvSpPr txBox="1"/>
            <p:nvPr/>
          </p:nvSpPr>
          <p:spPr>
            <a:xfrm>
              <a:off x="10976335" y="5395877"/>
              <a:ext cx="1460310" cy="276999"/>
            </a:xfrm>
            <a:prstGeom prst="rect">
              <a:avLst/>
            </a:prstGeom>
            <a:noFill/>
          </p:spPr>
          <p:txBody>
            <a:bodyPr wrap="square" rtlCol="0">
              <a:spAutoFit/>
            </a:bodyPr>
            <a:lstStyle/>
            <a:p>
              <a:r>
                <a:rPr lang="ru-RU" sz="1200" dirty="0">
                  <a:latin typeface="Arial" panose="020B0604020202020204" pitchFamily="34" charset="0"/>
                  <a:cs typeface="Arial" panose="020B0604020202020204" pitchFamily="34" charset="0"/>
                </a:rPr>
                <a:t>Раздел диска</a:t>
              </a:r>
            </a:p>
          </p:txBody>
        </p:sp>
        <p:sp>
          <p:nvSpPr>
            <p:cNvPr id="21" name="Прямоугольник 20"/>
            <p:cNvSpPr/>
            <p:nvPr/>
          </p:nvSpPr>
          <p:spPr>
            <a:xfrm>
              <a:off x="8236424" y="2879678"/>
              <a:ext cx="989463" cy="2047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1" name="Прямоугольник 80"/>
            <p:cNvSpPr/>
            <p:nvPr/>
          </p:nvSpPr>
          <p:spPr>
            <a:xfrm>
              <a:off x="7417770" y="6309260"/>
              <a:ext cx="989463" cy="2047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TextBox 64"/>
            <p:cNvSpPr txBox="1"/>
            <p:nvPr/>
          </p:nvSpPr>
          <p:spPr>
            <a:xfrm>
              <a:off x="7210803" y="6371862"/>
              <a:ext cx="1460310" cy="276999"/>
            </a:xfrm>
            <a:prstGeom prst="rect">
              <a:avLst/>
            </a:prstGeom>
            <a:noFill/>
          </p:spPr>
          <p:txBody>
            <a:bodyPr wrap="square" rtlCol="0">
              <a:spAutoFit/>
            </a:bodyPr>
            <a:lstStyle/>
            <a:p>
              <a:r>
                <a:rPr lang="ru-RU" sz="1200" dirty="0">
                  <a:latin typeface="Arial" panose="020B0604020202020204" pitchFamily="34" charset="0"/>
                  <a:cs typeface="Arial" panose="020B0604020202020204" pitchFamily="34" charset="0"/>
                </a:rPr>
                <a:t>Отдельный юнит</a:t>
              </a:r>
            </a:p>
          </p:txBody>
        </p:sp>
        <p:sp>
          <p:nvSpPr>
            <p:cNvPr id="20" name="TextBox 19"/>
            <p:cNvSpPr txBox="1"/>
            <p:nvPr/>
          </p:nvSpPr>
          <p:spPr>
            <a:xfrm>
              <a:off x="8005186" y="2879678"/>
              <a:ext cx="1460310" cy="276999"/>
            </a:xfrm>
            <a:prstGeom prst="rect">
              <a:avLst/>
            </a:prstGeom>
            <a:noFill/>
          </p:spPr>
          <p:txBody>
            <a:bodyPr wrap="square" rtlCol="0">
              <a:spAutoFit/>
            </a:bodyPr>
            <a:lstStyle/>
            <a:p>
              <a:r>
                <a:rPr lang="ru-RU" sz="1200" dirty="0">
                  <a:latin typeface="Arial" panose="020B0604020202020204" pitchFamily="34" charset="0"/>
                  <a:cs typeface="Arial" panose="020B0604020202020204" pitchFamily="34" charset="0"/>
                </a:rPr>
                <a:t>Элемент тома</a:t>
              </a:r>
            </a:p>
          </p:txBody>
        </p:sp>
      </p:grpSp>
    </p:spTree>
    <p:extLst>
      <p:ext uri="{BB962C8B-B14F-4D97-AF65-F5344CB8AC3E}">
        <p14:creationId xmlns:p14="http://schemas.microsoft.com/office/powerpoint/2010/main" val="3316011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6570" y="97634"/>
            <a:ext cx="11698514"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Выбор файловой системы </a:t>
            </a:r>
            <a:endParaRPr lang="en-US" sz="3600" dirty="0">
              <a:solidFill>
                <a:schemeClr val="bg1"/>
              </a:solidFill>
              <a:latin typeface="+mj-lt"/>
            </a:endParaRPr>
          </a:p>
        </p:txBody>
      </p:sp>
      <p:sp>
        <p:nvSpPr>
          <p:cNvPr id="54" name="Rounded Rectangle 844803"/>
          <p:cNvSpPr>
            <a:spLocks noChangeArrowheads="1"/>
          </p:cNvSpPr>
          <p:nvPr/>
        </p:nvSpPr>
        <p:spPr bwMode="auto">
          <a:xfrm>
            <a:off x="174167" y="1340124"/>
            <a:ext cx="3734989" cy="4752110"/>
          </a:xfrm>
          <a:prstGeom prst="roundRect">
            <a:avLst>
              <a:gd name="adj" fmla="val 4167"/>
            </a:avLst>
          </a:prstGeom>
          <a:noFill/>
          <a:ln w="9525" algn="ctr">
            <a:noFill/>
            <a:round/>
            <a:headEnd/>
            <a:tailEnd/>
          </a:ln>
          <a:effectLst/>
        </p:spPr>
        <p:txBody>
          <a:bodyPr/>
          <a:lstStyle/>
          <a:p>
            <a:pPr lvl="0" eaLnBrk="0" fontAlgn="base" hangingPunct="0">
              <a:lnSpc>
                <a:spcPct val="90000"/>
              </a:lnSpc>
              <a:buClr>
                <a:srgbClr val="8DACD0"/>
              </a:buClr>
              <a:buSzPct val="70000"/>
            </a:pPr>
            <a:r>
              <a:rPr lang="en-US" sz="1500" dirty="0">
                <a:solidFill>
                  <a:srgbClr val="000000"/>
                </a:solidFill>
                <a:latin typeface="Arial" panose="020B0604020202020204" pitchFamily="34" charset="0"/>
                <a:ea typeface="Segoe UI" pitchFamily="34" charset="0"/>
                <a:cs typeface="Arial" panose="020B0604020202020204" pitchFamily="34" charset="0"/>
              </a:rPr>
              <a:t>FAT </a:t>
            </a:r>
            <a:r>
              <a:rPr lang="ru-RU" sz="1500" dirty="0">
                <a:solidFill>
                  <a:srgbClr val="000000"/>
                </a:solidFill>
                <a:latin typeface="Arial" panose="020B0604020202020204" pitchFamily="34" charset="0"/>
                <a:ea typeface="Segoe UI" pitchFamily="34" charset="0"/>
                <a:cs typeface="Arial" panose="020B0604020202020204" pitchFamily="34" charset="0"/>
              </a:rPr>
              <a:t>обеспечивает</a:t>
            </a:r>
            <a:r>
              <a:rPr lang="en-US" sz="1500" dirty="0">
                <a:solidFill>
                  <a:srgbClr val="000000"/>
                </a:solidFill>
                <a:latin typeface="Arial" panose="020B0604020202020204" pitchFamily="34" charset="0"/>
                <a:ea typeface="Segoe UI" pitchFamily="34" charset="0"/>
                <a:cs typeface="Arial" panose="020B0604020202020204" pitchFamily="34" charset="0"/>
              </a:rPr>
              <a:t>:</a:t>
            </a:r>
          </a:p>
          <a:p>
            <a:pPr marL="285750" lvl="0" indent="-285750" eaLnBrk="0" fontAlgn="base" hangingPunct="0">
              <a:buClr>
                <a:srgbClr val="006699"/>
              </a:buClr>
              <a:buFont typeface="Wingdings" panose="05000000000000000000" pitchFamily="2" charset="2"/>
              <a:buChar char="ü"/>
            </a:pPr>
            <a:r>
              <a:rPr lang="ru-RU" sz="1500" dirty="0">
                <a:latin typeface="Arial" panose="020B0604020202020204" pitchFamily="34" charset="0"/>
                <a:cs typeface="Arial" panose="020B0604020202020204" pitchFamily="34" charset="0"/>
              </a:rPr>
              <a:t>Базовую файловую систему</a:t>
            </a:r>
            <a:endParaRPr lang="en-US" sz="1500" dirty="0">
              <a:latin typeface="Arial" panose="020B0604020202020204" pitchFamily="34" charset="0"/>
              <a:cs typeface="Arial" panose="020B0604020202020204" pitchFamily="34" charset="0"/>
            </a:endParaRPr>
          </a:p>
          <a:p>
            <a:pPr marL="285750" lvl="0" indent="-285750" eaLnBrk="0" fontAlgn="base" hangingPunct="0">
              <a:buClr>
                <a:srgbClr val="006699"/>
              </a:buClr>
              <a:buFont typeface="Wingdings" panose="05000000000000000000" pitchFamily="2" charset="2"/>
              <a:buChar char="ü"/>
            </a:pPr>
            <a:r>
              <a:rPr lang="ru-RU" sz="1500" dirty="0">
                <a:latin typeface="Arial" panose="020B0604020202020204" pitchFamily="34" charset="0"/>
                <a:cs typeface="Arial" panose="020B0604020202020204" pitchFamily="34" charset="0"/>
              </a:rPr>
              <a:t>Ограничения на размер раздела</a:t>
            </a:r>
            <a:endParaRPr lang="en-US" sz="1500" dirty="0">
              <a:latin typeface="Arial" panose="020B0604020202020204" pitchFamily="34" charset="0"/>
              <a:cs typeface="Arial" panose="020B0604020202020204" pitchFamily="34" charset="0"/>
            </a:endParaRPr>
          </a:p>
          <a:p>
            <a:pPr marL="285750" lvl="0" indent="-285750" eaLnBrk="0" fontAlgn="base" hangingPunct="0">
              <a:buClr>
                <a:srgbClr val="006699"/>
              </a:buClr>
              <a:buFont typeface="Wingdings" panose="05000000000000000000" pitchFamily="2" charset="2"/>
              <a:buChar char="ü"/>
            </a:pPr>
            <a:r>
              <a:rPr lang="ru-RU" sz="1500" dirty="0">
                <a:latin typeface="Arial" panose="020B0604020202020204" pitchFamily="34" charset="0"/>
                <a:cs typeface="Arial" panose="020B0604020202020204" pitchFamily="34" charset="0"/>
              </a:rPr>
              <a:t>FAT32 для того, чтобы использовать  более крупные диски</a:t>
            </a:r>
            <a:endParaRPr lang="en-US" sz="1500" dirty="0">
              <a:latin typeface="Arial" panose="020B0604020202020204" pitchFamily="34" charset="0"/>
              <a:cs typeface="Arial" panose="020B0604020202020204" pitchFamily="34" charset="0"/>
            </a:endParaRPr>
          </a:p>
          <a:p>
            <a:pPr marL="285750" lvl="0" indent="-285750" eaLnBrk="0" fontAlgn="base" hangingPunct="0">
              <a:buClr>
                <a:srgbClr val="006699"/>
              </a:buClr>
              <a:buFont typeface="Wingdings" panose="05000000000000000000" pitchFamily="2" charset="2"/>
              <a:buChar char="ü"/>
            </a:pPr>
            <a:r>
              <a:rPr lang="en-US" sz="1500" dirty="0">
                <a:latin typeface="Arial" panose="020B0604020202020204" pitchFamily="34" charset="0"/>
                <a:cs typeface="Arial" panose="020B0604020202020204" pitchFamily="34" charset="0"/>
              </a:rPr>
              <a:t>ex</a:t>
            </a:r>
            <a:r>
              <a:rPr lang="ru-RU" sz="1500" dirty="0">
                <a:latin typeface="Arial" panose="020B0604020202020204" pitchFamily="34" charset="0"/>
                <a:cs typeface="Arial" panose="020B0604020202020204" pitchFamily="34" charset="0"/>
              </a:rPr>
              <a:t>FAT разработан для флэш-накопителей</a:t>
            </a:r>
          </a:p>
          <a:p>
            <a:pPr lvl="0" eaLnBrk="0" fontAlgn="base" hangingPunct="0">
              <a:lnSpc>
                <a:spcPct val="90000"/>
              </a:lnSpc>
              <a:spcBef>
                <a:spcPts val="600"/>
              </a:spcBef>
              <a:buClr>
                <a:srgbClr val="8DACD0"/>
              </a:buClr>
              <a:buSzPct val="70000"/>
            </a:pPr>
            <a:r>
              <a:rPr lang="en-GB" sz="1500" dirty="0">
                <a:solidFill>
                  <a:srgbClr val="000000"/>
                </a:solidFill>
                <a:latin typeface="Arial" panose="020B0604020202020204" pitchFamily="34" charset="0"/>
                <a:ea typeface="Segoe UI" pitchFamily="34" charset="0"/>
                <a:cs typeface="Arial" panose="020B0604020202020204" pitchFamily="34" charset="0"/>
              </a:rPr>
              <a:t>NTFS </a:t>
            </a:r>
            <a:r>
              <a:rPr lang="ru-RU" sz="1500" dirty="0">
                <a:solidFill>
                  <a:srgbClr val="000000"/>
                </a:solidFill>
                <a:latin typeface="Arial" panose="020B0604020202020204" pitchFamily="34" charset="0"/>
                <a:ea typeface="Segoe UI" pitchFamily="34" charset="0"/>
                <a:cs typeface="Arial" panose="020B0604020202020204" pitchFamily="34" charset="0"/>
              </a:rPr>
              <a:t>обеспечивает</a:t>
            </a:r>
            <a:r>
              <a:rPr lang="en-US" sz="1500" dirty="0">
                <a:solidFill>
                  <a:srgbClr val="000000"/>
                </a:solidFill>
                <a:latin typeface="Arial" panose="020B0604020202020204" pitchFamily="34" charset="0"/>
                <a:ea typeface="Segoe UI" pitchFamily="34" charset="0"/>
                <a:cs typeface="Arial" panose="020B0604020202020204" pitchFamily="34" charset="0"/>
              </a:rPr>
              <a:t>:</a:t>
            </a:r>
          </a:p>
          <a:p>
            <a:pPr marL="285750" lvl="0" indent="-285750" eaLnBrk="0" fontAlgn="base" hangingPunct="0">
              <a:buClr>
                <a:srgbClr val="006699"/>
              </a:buClr>
              <a:buFont typeface="Wingdings" panose="05000000000000000000" pitchFamily="2" charset="2"/>
              <a:buChar char="ü"/>
            </a:pPr>
            <a:r>
              <a:rPr lang="ru-RU" sz="1500" dirty="0">
                <a:latin typeface="Arial" panose="020B0604020202020204" pitchFamily="34" charset="0"/>
                <a:cs typeface="Arial" panose="020B0604020202020204" pitchFamily="34" charset="0"/>
              </a:rPr>
              <a:t>Метаданные</a:t>
            </a:r>
          </a:p>
          <a:p>
            <a:pPr marL="285750" lvl="0" indent="-285750" eaLnBrk="0" fontAlgn="base" hangingPunct="0">
              <a:buClr>
                <a:srgbClr val="006699"/>
              </a:buClr>
              <a:buFont typeface="Wingdings" panose="05000000000000000000" pitchFamily="2" charset="2"/>
              <a:buChar char="ü"/>
            </a:pPr>
            <a:r>
              <a:rPr lang="ru-RU" sz="1500" dirty="0">
                <a:latin typeface="Arial" panose="020B0604020202020204" pitchFamily="34" charset="0"/>
                <a:cs typeface="Arial" panose="020B0604020202020204" pitchFamily="34" charset="0"/>
              </a:rPr>
              <a:t>Аудит и ведение журнала</a:t>
            </a:r>
          </a:p>
          <a:p>
            <a:pPr marL="285750" lvl="0" indent="-285750" eaLnBrk="0" fontAlgn="base" hangingPunct="0">
              <a:buClr>
                <a:srgbClr val="006699"/>
              </a:buClr>
              <a:buFont typeface="Wingdings" panose="05000000000000000000" pitchFamily="2" charset="2"/>
              <a:buChar char="ü"/>
            </a:pPr>
            <a:r>
              <a:rPr lang="ru-RU" sz="1500" dirty="0">
                <a:latin typeface="Arial" panose="020B0604020202020204" pitchFamily="34" charset="0"/>
                <a:cs typeface="Arial" panose="020B0604020202020204" pitchFamily="34" charset="0"/>
              </a:rPr>
              <a:t>Безопасность (ACL) и шифрование</a:t>
            </a:r>
            <a:endParaRPr lang="en-US" sz="1500" dirty="0">
              <a:solidFill>
                <a:srgbClr val="000000"/>
              </a:solidFill>
              <a:latin typeface="Arial" panose="020B0604020202020204" pitchFamily="34" charset="0"/>
              <a:ea typeface="Segoe UI" pitchFamily="34" charset="0"/>
              <a:cs typeface="Arial" panose="020B0604020202020204" pitchFamily="34" charset="0"/>
            </a:endParaRPr>
          </a:p>
        </p:txBody>
      </p:sp>
      <p:sp>
        <p:nvSpPr>
          <p:cNvPr id="55" name="Text Box 22"/>
          <p:cNvSpPr txBox="1">
            <a:spLocks noChangeArrowheads="1"/>
          </p:cNvSpPr>
          <p:nvPr/>
        </p:nvSpPr>
        <p:spPr bwMode="auto">
          <a:xfrm>
            <a:off x="1882278" y="917180"/>
            <a:ext cx="11245326" cy="620135"/>
          </a:xfrm>
          <a:prstGeom prst="rect">
            <a:avLst/>
          </a:prstGeom>
          <a:noFill/>
          <a:ln w="9525" algn="ctr">
            <a:noFill/>
            <a:miter lim="800000"/>
            <a:headEnd/>
            <a:tailEnd/>
          </a:ln>
          <a:effec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lvl="0" eaLnBrk="1" fontAlgn="base" hangingPunct="1">
              <a:lnSpc>
                <a:spcPct val="90000"/>
              </a:lnSpc>
              <a:spcBef>
                <a:spcPct val="0"/>
              </a:spcBef>
              <a:spcAft>
                <a:spcPct val="0"/>
              </a:spcAft>
            </a:pPr>
            <a:r>
              <a:rPr lang="ru-RU" sz="1600" b="1" dirty="0">
                <a:latin typeface="Arial" panose="020B0604020202020204" pitchFamily="34" charset="0"/>
                <a:cs typeface="Arial" panose="020B0604020202020204" pitchFamily="34" charset="0"/>
              </a:rPr>
              <a:t>При выборе файловой системы, рассмотрим различия между FAT, NTFS</a:t>
            </a:r>
            <a:r>
              <a:rPr lang="en-US" sz="1600" b="1" dirty="0">
                <a:latin typeface="Arial" panose="020B0604020202020204" pitchFamily="34" charset="0"/>
                <a:cs typeface="Arial" panose="020B0604020202020204" pitchFamily="34" charset="0"/>
              </a:rPr>
              <a:t> </a:t>
            </a:r>
            <a:r>
              <a:rPr lang="ru-RU" sz="1600" b="1" dirty="0">
                <a:latin typeface="Arial" panose="020B0604020202020204" pitchFamily="34" charset="0"/>
                <a:cs typeface="Arial" panose="020B0604020202020204" pitchFamily="34" charset="0"/>
              </a:rPr>
              <a:t>и </a:t>
            </a:r>
            <a:r>
              <a:rPr lang="en-US" sz="1600" b="1" dirty="0" err="1">
                <a:solidFill>
                  <a:srgbClr val="000000"/>
                </a:solidFill>
                <a:latin typeface="Arial" panose="020B0604020202020204" pitchFamily="34" charset="0"/>
                <a:ea typeface="Segoe UI" pitchFamily="34" charset="0"/>
                <a:cs typeface="Arial" panose="020B0604020202020204" pitchFamily="34" charset="0"/>
              </a:rPr>
              <a:t>ReFS</a:t>
            </a:r>
            <a:r>
              <a:rPr lang="ru-RU" sz="1600" b="1" dirty="0">
                <a:latin typeface="Arial" panose="020B0604020202020204" pitchFamily="34" charset="0"/>
                <a:cs typeface="Arial" panose="020B0604020202020204" pitchFamily="34" charset="0"/>
              </a:rPr>
              <a:t> </a:t>
            </a:r>
            <a:endParaRPr lang="en-US" sz="1600" b="1" dirty="0">
              <a:solidFill>
                <a:srgbClr val="000000"/>
              </a:solidFill>
              <a:latin typeface="Arial" panose="020B0604020202020204" pitchFamily="34" charset="0"/>
              <a:ea typeface="Segoe UI" pitchFamily="34" charset="0"/>
              <a:cs typeface="Arial" panose="020B0604020202020204" pitchFamily="34" charset="0"/>
            </a:endParaRPr>
          </a:p>
        </p:txBody>
      </p:sp>
      <p:sp>
        <p:nvSpPr>
          <p:cNvPr id="56" name="AutoShape 4"/>
          <p:cNvSpPr>
            <a:spLocks noChangeArrowheads="1"/>
          </p:cNvSpPr>
          <p:nvPr/>
        </p:nvSpPr>
        <p:spPr bwMode="auto">
          <a:xfrm>
            <a:off x="7572035" y="1408044"/>
            <a:ext cx="4628600" cy="1018108"/>
          </a:xfrm>
          <a:prstGeom prst="roundRect">
            <a:avLst>
              <a:gd name="adj" fmla="val 4167"/>
            </a:avLst>
          </a:prstGeom>
          <a:noFill/>
          <a:ln w="9525" algn="ctr">
            <a:noFill/>
            <a:round/>
            <a:headEnd/>
            <a:tailEnd/>
          </a:ln>
          <a:effectLst/>
        </p:spPr>
        <p:txBody>
          <a:bodyPr wrap="square" anchor="ctr"/>
          <a:lstStyle/>
          <a:p>
            <a:pPr lvl="0" fontAlgn="base">
              <a:spcBef>
                <a:spcPct val="0"/>
              </a:spcBef>
              <a:spcAft>
                <a:spcPct val="0"/>
              </a:spcAft>
            </a:pPr>
            <a:r>
              <a:rPr lang="ru-RU" sz="1600" dirty="0">
                <a:solidFill>
                  <a:srgbClr val="000000"/>
                </a:solidFill>
                <a:latin typeface="Arial" panose="020B0604020202020204" pitchFamily="34" charset="0"/>
                <a:ea typeface="Segoe UI" pitchFamily="34" charset="0"/>
                <a:cs typeface="Arial" panose="020B0604020202020204" pitchFamily="34" charset="0"/>
              </a:rPr>
              <a:t>REFS новая файловая система, которая встроена в </a:t>
            </a:r>
            <a:r>
              <a:rPr lang="ru-RU" sz="1600" dirty="0" err="1">
                <a:solidFill>
                  <a:srgbClr val="000000"/>
                </a:solidFill>
                <a:latin typeface="Arial" panose="020B0604020202020204" pitchFamily="34" charset="0"/>
                <a:ea typeface="Segoe UI" pitchFamily="34" charset="0"/>
                <a:cs typeface="Arial" panose="020B0604020202020204" pitchFamily="34" charset="0"/>
              </a:rPr>
              <a:t>Windows</a:t>
            </a:r>
            <a:r>
              <a:rPr lang="ru-RU" sz="1600" dirty="0">
                <a:solidFill>
                  <a:srgbClr val="000000"/>
                </a:solidFill>
                <a:latin typeface="Arial" panose="020B0604020202020204" pitchFamily="34" charset="0"/>
                <a:ea typeface="Segoe UI" pitchFamily="34" charset="0"/>
                <a:cs typeface="Arial" panose="020B0604020202020204" pitchFamily="34" charset="0"/>
              </a:rPr>
              <a:t> </a:t>
            </a:r>
            <a:r>
              <a:rPr lang="ru-RU" sz="1600" dirty="0" err="1">
                <a:solidFill>
                  <a:srgbClr val="000000"/>
                </a:solidFill>
                <a:latin typeface="Arial" panose="020B0604020202020204" pitchFamily="34" charset="0"/>
                <a:ea typeface="Segoe UI" pitchFamily="34" charset="0"/>
                <a:cs typeface="Arial" panose="020B0604020202020204" pitchFamily="34" charset="0"/>
              </a:rPr>
              <a:t>Server</a:t>
            </a:r>
            <a:r>
              <a:rPr lang="ru-RU" sz="1600" dirty="0">
                <a:solidFill>
                  <a:srgbClr val="000000"/>
                </a:solidFill>
                <a:latin typeface="Arial" panose="020B0604020202020204" pitchFamily="34" charset="0"/>
                <a:ea typeface="Segoe UI" pitchFamily="34" charset="0"/>
                <a:cs typeface="Arial" panose="020B0604020202020204" pitchFamily="34" charset="0"/>
              </a:rPr>
              <a:t> 2012. Преимущества:</a:t>
            </a:r>
            <a:endParaRPr lang="en-US" sz="1600" dirty="0">
              <a:solidFill>
                <a:srgbClr val="000000"/>
              </a:solidFill>
              <a:latin typeface="Arial" panose="020B0604020202020204" pitchFamily="34" charset="0"/>
              <a:ea typeface="Segoe UI" pitchFamily="34" charset="0"/>
              <a:cs typeface="Arial" panose="020B0604020202020204" pitchFamily="34" charset="0"/>
            </a:endParaRPr>
          </a:p>
        </p:txBody>
      </p:sp>
      <p:sp>
        <p:nvSpPr>
          <p:cNvPr id="57" name="Content Placeholder 2"/>
          <p:cNvSpPr txBox="1">
            <a:spLocks/>
          </p:cNvSpPr>
          <p:nvPr/>
        </p:nvSpPr>
        <p:spPr bwMode="auto">
          <a:xfrm>
            <a:off x="7303840" y="2353242"/>
            <a:ext cx="4810539" cy="307569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800100" lvl="1" indent="-342900">
              <a:lnSpc>
                <a:spcPct val="100000"/>
              </a:lnSpc>
              <a:spcBef>
                <a:spcPts val="0"/>
              </a:spcBef>
              <a:spcAft>
                <a:spcPts val="300"/>
              </a:spcAft>
              <a:buClr>
                <a:srgbClr val="0070C0"/>
              </a:buClr>
              <a:buSzPct val="100000"/>
              <a:buFont typeface="Wingdings" panose="05000000000000000000" pitchFamily="2" charset="2"/>
              <a:buChar char="ü"/>
            </a:pPr>
            <a:r>
              <a:rPr lang="ru-RU" sz="1500" dirty="0">
                <a:solidFill>
                  <a:srgbClr val="000000"/>
                </a:solidFill>
                <a:latin typeface="Arial" panose="020B0604020202020204" pitchFamily="34" charset="0"/>
                <a:ea typeface="Segoe UI" pitchFamily="34" charset="0"/>
                <a:cs typeface="Arial" panose="020B0604020202020204" pitchFamily="34" charset="0"/>
              </a:rPr>
              <a:t>Целостности метаданных с контрольными суммами</a:t>
            </a:r>
          </a:p>
          <a:p>
            <a:pPr marL="800100" lvl="1" indent="-342900">
              <a:lnSpc>
                <a:spcPct val="100000"/>
              </a:lnSpc>
              <a:spcBef>
                <a:spcPts val="0"/>
              </a:spcBef>
              <a:spcAft>
                <a:spcPts val="300"/>
              </a:spcAft>
              <a:buClr>
                <a:srgbClr val="0070C0"/>
              </a:buClr>
              <a:buSzPct val="100000"/>
              <a:buFont typeface="Wingdings" panose="05000000000000000000" pitchFamily="2" charset="2"/>
              <a:buChar char="ü"/>
            </a:pPr>
            <a:r>
              <a:rPr lang="ru-RU" sz="1500" dirty="0">
                <a:solidFill>
                  <a:srgbClr val="000000"/>
                </a:solidFill>
                <a:latin typeface="Arial" panose="020B0604020202020204" pitchFamily="34" charset="0"/>
                <a:ea typeface="Segoe UI" pitchFamily="34" charset="0"/>
                <a:cs typeface="Arial" panose="020B0604020202020204" pitchFamily="34" charset="0"/>
              </a:rPr>
              <a:t>Целостность потоков с данными пользователя</a:t>
            </a:r>
          </a:p>
          <a:p>
            <a:pPr marL="800100" lvl="1" indent="-342900">
              <a:lnSpc>
                <a:spcPct val="100000"/>
              </a:lnSpc>
              <a:spcBef>
                <a:spcPts val="0"/>
              </a:spcBef>
              <a:spcAft>
                <a:spcPts val="300"/>
              </a:spcAft>
              <a:buClr>
                <a:srgbClr val="0070C0"/>
              </a:buClr>
              <a:buSzPct val="100000"/>
              <a:buFont typeface="Wingdings" panose="05000000000000000000" pitchFamily="2" charset="2"/>
              <a:buChar char="ü"/>
            </a:pPr>
            <a:r>
              <a:rPr lang="ru-RU" sz="1500" dirty="0">
                <a:solidFill>
                  <a:srgbClr val="000000"/>
                </a:solidFill>
                <a:latin typeface="Arial" panose="020B0604020202020204" pitchFamily="34" charset="0"/>
                <a:ea typeface="Segoe UI" pitchFamily="34" charset="0"/>
                <a:cs typeface="Arial" panose="020B0604020202020204" pitchFamily="34" charset="0"/>
              </a:rPr>
              <a:t>Распределение по записанной транзакционной модели</a:t>
            </a:r>
          </a:p>
          <a:p>
            <a:pPr marL="800100" lvl="1" indent="-342900">
              <a:lnSpc>
                <a:spcPct val="100000"/>
              </a:lnSpc>
              <a:spcBef>
                <a:spcPts val="0"/>
              </a:spcBef>
              <a:spcAft>
                <a:spcPts val="300"/>
              </a:spcAft>
              <a:buClr>
                <a:srgbClr val="0070C0"/>
              </a:buClr>
              <a:buSzPct val="100000"/>
              <a:buFont typeface="Wingdings" panose="05000000000000000000" pitchFamily="2" charset="2"/>
              <a:buChar char="ü"/>
            </a:pPr>
            <a:r>
              <a:rPr lang="ru-RU" sz="1500" dirty="0">
                <a:solidFill>
                  <a:srgbClr val="000000"/>
                </a:solidFill>
                <a:latin typeface="Arial" panose="020B0604020202020204" pitchFamily="34" charset="0"/>
                <a:ea typeface="Segoe UI" pitchFamily="34" charset="0"/>
                <a:cs typeface="Arial" panose="020B0604020202020204" pitchFamily="34" charset="0"/>
              </a:rPr>
              <a:t>Большие размеры томов, файлов и каталогов (2 ^ 78 байт с размером кластера 16 КБ)</a:t>
            </a:r>
          </a:p>
          <a:p>
            <a:pPr marL="800100" lvl="1" indent="-342900">
              <a:lnSpc>
                <a:spcPct val="100000"/>
              </a:lnSpc>
              <a:spcBef>
                <a:spcPts val="0"/>
              </a:spcBef>
              <a:spcAft>
                <a:spcPts val="300"/>
              </a:spcAft>
              <a:buClr>
                <a:srgbClr val="0070C0"/>
              </a:buClr>
              <a:buSzPct val="100000"/>
              <a:buFont typeface="Wingdings" panose="05000000000000000000" pitchFamily="2" charset="2"/>
              <a:buChar char="ü"/>
            </a:pPr>
            <a:r>
              <a:rPr lang="ru-RU" sz="1500" dirty="0">
                <a:solidFill>
                  <a:srgbClr val="000000"/>
                </a:solidFill>
                <a:latin typeface="Arial" panose="020B0604020202020204" pitchFamily="34" charset="0"/>
                <a:ea typeface="Segoe UI" pitchFamily="34" charset="0"/>
                <a:cs typeface="Arial" panose="020B0604020202020204" pitchFamily="34" charset="0"/>
              </a:rPr>
              <a:t>Пулы хранения и виртуализации</a:t>
            </a:r>
          </a:p>
          <a:p>
            <a:pPr marL="800100" lvl="1" indent="-342900">
              <a:lnSpc>
                <a:spcPct val="100000"/>
              </a:lnSpc>
              <a:spcBef>
                <a:spcPts val="0"/>
              </a:spcBef>
              <a:spcAft>
                <a:spcPts val="300"/>
              </a:spcAft>
              <a:buClr>
                <a:srgbClr val="0070C0"/>
              </a:buClr>
              <a:buSzPct val="100000"/>
              <a:buFont typeface="Wingdings" panose="05000000000000000000" pitchFamily="2" charset="2"/>
              <a:buChar char="ü"/>
            </a:pPr>
            <a:r>
              <a:rPr lang="ru-RU" sz="1500" dirty="0">
                <a:solidFill>
                  <a:srgbClr val="000000"/>
                </a:solidFill>
                <a:latin typeface="Arial" panose="020B0604020202020204" pitchFamily="34" charset="0"/>
                <a:ea typeface="Segoe UI" pitchFamily="34" charset="0"/>
                <a:cs typeface="Arial" panose="020B0604020202020204" pitchFamily="34" charset="0"/>
              </a:rPr>
              <a:t>Чередование данных для повышения производительности и избыточности</a:t>
            </a:r>
          </a:p>
          <a:p>
            <a:pPr marL="800100" lvl="1" indent="-342900">
              <a:lnSpc>
                <a:spcPct val="100000"/>
              </a:lnSpc>
              <a:spcBef>
                <a:spcPts val="0"/>
              </a:spcBef>
              <a:spcAft>
                <a:spcPts val="300"/>
              </a:spcAft>
              <a:buClr>
                <a:srgbClr val="0070C0"/>
              </a:buClr>
              <a:buSzPct val="100000"/>
              <a:buFont typeface="Wingdings" panose="05000000000000000000" pitchFamily="2" charset="2"/>
              <a:buChar char="ü"/>
            </a:pPr>
            <a:r>
              <a:rPr lang="ru-RU" sz="1500" dirty="0" err="1">
                <a:solidFill>
                  <a:srgbClr val="000000"/>
                </a:solidFill>
                <a:latin typeface="Arial" panose="020B0604020202020204" pitchFamily="34" charset="0"/>
                <a:ea typeface="Segoe UI" pitchFamily="34" charset="0"/>
                <a:cs typeface="Arial" panose="020B0604020202020204" pitchFamily="34" charset="0"/>
              </a:rPr>
              <a:t>Disk</a:t>
            </a:r>
            <a:r>
              <a:rPr lang="ru-RU" sz="1500" dirty="0">
                <a:solidFill>
                  <a:srgbClr val="000000"/>
                </a:solidFill>
                <a:latin typeface="Arial" panose="020B0604020202020204" pitchFamily="34" charset="0"/>
                <a:ea typeface="Segoe UI" pitchFamily="34" charset="0"/>
                <a:cs typeface="Arial" panose="020B0604020202020204" pitchFamily="34" charset="0"/>
              </a:rPr>
              <a:t> </a:t>
            </a:r>
            <a:r>
              <a:rPr lang="ru-RU" sz="1500" dirty="0" err="1">
                <a:solidFill>
                  <a:srgbClr val="000000"/>
                </a:solidFill>
                <a:latin typeface="Arial" panose="020B0604020202020204" pitchFamily="34" charset="0"/>
                <a:ea typeface="Segoe UI" pitchFamily="34" charset="0"/>
                <a:cs typeface="Arial" panose="020B0604020202020204" pitchFamily="34" charset="0"/>
              </a:rPr>
              <a:t>scrubbing</a:t>
            </a:r>
            <a:r>
              <a:rPr lang="ru-RU" sz="1500" dirty="0">
                <a:solidFill>
                  <a:srgbClr val="000000"/>
                </a:solidFill>
                <a:latin typeface="Arial" panose="020B0604020202020204" pitchFamily="34" charset="0"/>
                <a:ea typeface="Segoe UI" pitchFamily="34" charset="0"/>
                <a:cs typeface="Arial" panose="020B0604020202020204" pitchFamily="34" charset="0"/>
              </a:rPr>
              <a:t> для защиты от скрытых ошибок диска</a:t>
            </a:r>
          </a:p>
          <a:p>
            <a:pPr marL="800100" lvl="1" indent="-342900">
              <a:lnSpc>
                <a:spcPct val="100000"/>
              </a:lnSpc>
              <a:spcBef>
                <a:spcPts val="0"/>
              </a:spcBef>
              <a:spcAft>
                <a:spcPts val="300"/>
              </a:spcAft>
              <a:buClr>
                <a:srgbClr val="0070C0"/>
              </a:buClr>
              <a:buSzPct val="100000"/>
              <a:buFont typeface="Wingdings" panose="05000000000000000000" pitchFamily="2" charset="2"/>
              <a:buChar char="ü"/>
            </a:pPr>
            <a:r>
              <a:rPr lang="ru-RU" sz="1500" dirty="0">
                <a:solidFill>
                  <a:srgbClr val="000000"/>
                </a:solidFill>
                <a:latin typeface="Arial" panose="020B0604020202020204" pitchFamily="34" charset="0"/>
                <a:ea typeface="Segoe UI" pitchFamily="34" charset="0"/>
                <a:cs typeface="Arial" panose="020B0604020202020204" pitchFamily="34" charset="0"/>
              </a:rPr>
              <a:t>Общие хранилища между машинами</a:t>
            </a:r>
          </a:p>
        </p:txBody>
      </p:sp>
      <p:grpSp>
        <p:nvGrpSpPr>
          <p:cNvPr id="16" name="Группа 15"/>
          <p:cNvGrpSpPr/>
          <p:nvPr/>
        </p:nvGrpSpPr>
        <p:grpSpPr>
          <a:xfrm>
            <a:off x="3302688" y="1517174"/>
            <a:ext cx="4135249" cy="934034"/>
            <a:chOff x="2999736" y="1627867"/>
            <a:chExt cx="4135249" cy="934034"/>
          </a:xfrm>
        </p:grpSpPr>
        <p:grpSp>
          <p:nvGrpSpPr>
            <p:cNvPr id="7" name="Группа 6"/>
            <p:cNvGrpSpPr/>
            <p:nvPr/>
          </p:nvGrpSpPr>
          <p:grpSpPr>
            <a:xfrm>
              <a:off x="3296936" y="1850969"/>
              <a:ext cx="3763083" cy="440347"/>
              <a:chOff x="3514795" y="1850969"/>
              <a:chExt cx="3203757" cy="440347"/>
            </a:xfrm>
          </p:grpSpPr>
          <p:grpSp>
            <p:nvGrpSpPr>
              <p:cNvPr id="4" name="Группа 3"/>
              <p:cNvGrpSpPr/>
              <p:nvPr/>
            </p:nvGrpSpPr>
            <p:grpSpPr>
              <a:xfrm>
                <a:off x="3514795" y="1851474"/>
                <a:ext cx="1659021" cy="439842"/>
                <a:chOff x="3520902" y="1851474"/>
                <a:chExt cx="1511990" cy="324294"/>
              </a:xfrm>
            </p:grpSpPr>
            <p:sp>
              <p:nvSpPr>
                <p:cNvPr id="3" name="Прямоугольник 2"/>
                <p:cNvSpPr/>
                <p:nvPr/>
              </p:nvSpPr>
              <p:spPr>
                <a:xfrm>
                  <a:off x="3520902" y="1851475"/>
                  <a:ext cx="377876" cy="3242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5" name="Прямоугольник 84"/>
                <p:cNvSpPr/>
                <p:nvPr/>
              </p:nvSpPr>
              <p:spPr>
                <a:xfrm>
                  <a:off x="3936362" y="1851475"/>
                  <a:ext cx="609052" cy="324293"/>
                </a:xfrm>
                <a:prstGeom prst="rect">
                  <a:avLst/>
                </a:prstGeom>
                <a:ln w="952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a:p>
              </p:txBody>
            </p:sp>
            <p:sp>
              <p:nvSpPr>
                <p:cNvPr id="86" name="Прямоугольник 85"/>
                <p:cNvSpPr/>
                <p:nvPr/>
              </p:nvSpPr>
              <p:spPr>
                <a:xfrm>
                  <a:off x="4573389" y="1851474"/>
                  <a:ext cx="459503" cy="3242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05" name="Прямоугольник 104"/>
              <p:cNvSpPr/>
              <p:nvPr/>
            </p:nvSpPr>
            <p:spPr>
              <a:xfrm>
                <a:off x="5285291" y="1851474"/>
                <a:ext cx="515128" cy="43984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6" name="Прямоугольник 105"/>
              <p:cNvSpPr/>
              <p:nvPr/>
            </p:nvSpPr>
            <p:spPr>
              <a:xfrm>
                <a:off x="5887561" y="1851475"/>
                <a:ext cx="167681" cy="439840"/>
              </a:xfrm>
              <a:prstGeom prst="rect">
                <a:avLst/>
              </a:prstGeom>
              <a:ln w="952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a:p>
            </p:txBody>
          </p:sp>
          <p:sp>
            <p:nvSpPr>
              <p:cNvPr id="109" name="Прямоугольник 108"/>
              <p:cNvSpPr/>
              <p:nvPr/>
            </p:nvSpPr>
            <p:spPr>
              <a:xfrm>
                <a:off x="6107881" y="1851475"/>
                <a:ext cx="167681" cy="439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0" name="Прямоугольник 109"/>
              <p:cNvSpPr/>
              <p:nvPr/>
            </p:nvSpPr>
            <p:spPr>
              <a:xfrm>
                <a:off x="6326718" y="1850969"/>
                <a:ext cx="167681" cy="439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1" name="Прямоугольник 110"/>
              <p:cNvSpPr/>
              <p:nvPr/>
            </p:nvSpPr>
            <p:spPr>
              <a:xfrm>
                <a:off x="6550871" y="1850969"/>
                <a:ext cx="167681" cy="439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6" name="TextBox 5"/>
            <p:cNvSpPr txBox="1"/>
            <p:nvPr/>
          </p:nvSpPr>
          <p:spPr>
            <a:xfrm>
              <a:off x="2999736" y="1886223"/>
              <a:ext cx="1098518" cy="33855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Сектор </a:t>
              </a:r>
              <a:endParaRPr lang="en-US" sz="800" dirty="0">
                <a:latin typeface="Arial" panose="020B0604020202020204" pitchFamily="34" charset="0"/>
                <a:cs typeface="Arial" panose="020B0604020202020204" pitchFamily="34" charset="0"/>
              </a:endParaRPr>
            </a:p>
            <a:p>
              <a:pPr algn="ctr"/>
              <a:r>
                <a:rPr lang="ru-RU" sz="800" dirty="0">
                  <a:latin typeface="Arial" panose="020B0604020202020204" pitchFamily="34" charset="0"/>
                  <a:cs typeface="Arial" panose="020B0604020202020204" pitchFamily="34" charset="0"/>
                </a:rPr>
                <a:t>загрузки</a:t>
              </a:r>
            </a:p>
          </p:txBody>
        </p:sp>
        <p:sp>
          <p:nvSpPr>
            <p:cNvPr id="113" name="TextBox 112"/>
            <p:cNvSpPr txBox="1"/>
            <p:nvPr/>
          </p:nvSpPr>
          <p:spPr>
            <a:xfrm>
              <a:off x="3677578" y="1838773"/>
              <a:ext cx="1098518" cy="461665"/>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Таблица распределения файла</a:t>
              </a:r>
            </a:p>
          </p:txBody>
        </p:sp>
        <p:sp>
          <p:nvSpPr>
            <p:cNvPr id="114" name="TextBox 113"/>
            <p:cNvSpPr txBox="1"/>
            <p:nvPr/>
          </p:nvSpPr>
          <p:spPr>
            <a:xfrm>
              <a:off x="4530274" y="1895799"/>
              <a:ext cx="827134" cy="33855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Корневая директория</a:t>
              </a:r>
            </a:p>
          </p:txBody>
        </p:sp>
        <p:sp>
          <p:nvSpPr>
            <p:cNvPr id="115" name="TextBox 114"/>
            <p:cNvSpPr txBox="1"/>
            <p:nvPr/>
          </p:nvSpPr>
          <p:spPr>
            <a:xfrm>
              <a:off x="5298703" y="2029223"/>
              <a:ext cx="760720" cy="21544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Директория</a:t>
              </a:r>
            </a:p>
          </p:txBody>
        </p:sp>
        <p:sp>
          <p:nvSpPr>
            <p:cNvPr id="116" name="TextBox 115"/>
            <p:cNvSpPr txBox="1"/>
            <p:nvPr/>
          </p:nvSpPr>
          <p:spPr>
            <a:xfrm>
              <a:off x="6836037" y="1814428"/>
              <a:ext cx="260333" cy="507831"/>
            </a:xfrm>
            <a:prstGeom prst="rect">
              <a:avLst/>
            </a:prstGeom>
            <a:noFill/>
          </p:spPr>
          <p:txBody>
            <a:bodyPr wrap="square" rtlCol="0">
              <a:spAutoFit/>
            </a:bodyPr>
            <a:lstStyle/>
            <a:p>
              <a:pPr algn="ctr"/>
              <a:r>
                <a:rPr lang="en-US" sz="900" dirty="0">
                  <a:latin typeface="Arial" panose="020B0604020202020204" pitchFamily="34" charset="0"/>
                  <a:cs typeface="Arial" panose="020B0604020202020204" pitchFamily="34" charset="0"/>
                </a:rPr>
                <a:t>EOF</a:t>
              </a:r>
              <a:endParaRPr lang="ru-RU" sz="900" dirty="0">
                <a:latin typeface="Arial" panose="020B0604020202020204" pitchFamily="34" charset="0"/>
                <a:cs typeface="Arial" panose="020B0604020202020204" pitchFamily="34" charset="0"/>
              </a:endParaRPr>
            </a:p>
          </p:txBody>
        </p:sp>
        <p:sp>
          <p:nvSpPr>
            <p:cNvPr id="8" name="Прямоугольник 7"/>
            <p:cNvSpPr/>
            <p:nvPr/>
          </p:nvSpPr>
          <p:spPr>
            <a:xfrm>
              <a:off x="5426539" y="1909136"/>
              <a:ext cx="505047" cy="968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олилиния: фигура 10"/>
            <p:cNvSpPr/>
            <p:nvPr/>
          </p:nvSpPr>
          <p:spPr>
            <a:xfrm>
              <a:off x="4162647" y="1627867"/>
              <a:ext cx="1419446" cy="270044"/>
            </a:xfrm>
            <a:custGeom>
              <a:avLst/>
              <a:gdLst>
                <a:gd name="connsiteX0" fmla="*/ 1419446 w 1419446"/>
                <a:gd name="connsiteY0" fmla="*/ 270044 h 270044"/>
                <a:gd name="connsiteX1" fmla="*/ 1217427 w 1419446"/>
                <a:gd name="connsiteY1" fmla="*/ 46760 h 270044"/>
                <a:gd name="connsiteX2" fmla="*/ 239232 w 1419446"/>
                <a:gd name="connsiteY2" fmla="*/ 9546 h 270044"/>
                <a:gd name="connsiteX3" fmla="*/ 0 w 1419446"/>
                <a:gd name="connsiteY3" fmla="*/ 174350 h 270044"/>
              </a:gdLst>
              <a:ahLst/>
              <a:cxnLst>
                <a:cxn ang="0">
                  <a:pos x="connsiteX0" y="connsiteY0"/>
                </a:cxn>
                <a:cxn ang="0">
                  <a:pos x="connsiteX1" y="connsiteY1"/>
                </a:cxn>
                <a:cxn ang="0">
                  <a:pos x="connsiteX2" y="connsiteY2"/>
                </a:cxn>
                <a:cxn ang="0">
                  <a:pos x="connsiteX3" y="connsiteY3"/>
                </a:cxn>
              </a:cxnLst>
              <a:rect l="l" t="t" r="r" b="b"/>
              <a:pathLst>
                <a:path w="1419446" h="270044">
                  <a:moveTo>
                    <a:pt x="1419446" y="270044"/>
                  </a:moveTo>
                  <a:cubicBezTo>
                    <a:pt x="1416787" y="180110"/>
                    <a:pt x="1414129" y="90176"/>
                    <a:pt x="1217427" y="46760"/>
                  </a:cubicBezTo>
                  <a:cubicBezTo>
                    <a:pt x="1020725" y="3344"/>
                    <a:pt x="442136" y="-11719"/>
                    <a:pt x="239232" y="9546"/>
                  </a:cubicBezTo>
                  <a:cubicBezTo>
                    <a:pt x="36328" y="30811"/>
                    <a:pt x="18164" y="102580"/>
                    <a:pt x="0" y="17435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олилиния: фигура 12"/>
            <p:cNvSpPr/>
            <p:nvPr/>
          </p:nvSpPr>
          <p:spPr>
            <a:xfrm>
              <a:off x="5690548" y="1707318"/>
              <a:ext cx="517225" cy="186959"/>
            </a:xfrm>
            <a:custGeom>
              <a:avLst/>
              <a:gdLst>
                <a:gd name="connsiteX0" fmla="*/ 0 w 517225"/>
                <a:gd name="connsiteY0" fmla="*/ 186959 h 186959"/>
                <a:gd name="connsiteX1" fmla="*/ 90377 w 517225"/>
                <a:gd name="connsiteY1" fmla="*/ 32787 h 186959"/>
                <a:gd name="connsiteX2" fmla="*/ 451884 w 517225"/>
                <a:gd name="connsiteY2" fmla="*/ 6206 h 186959"/>
                <a:gd name="connsiteX3" fmla="*/ 515679 w 517225"/>
                <a:gd name="connsiteY3" fmla="*/ 117848 h 186959"/>
              </a:gdLst>
              <a:ahLst/>
              <a:cxnLst>
                <a:cxn ang="0">
                  <a:pos x="connsiteX0" y="connsiteY0"/>
                </a:cxn>
                <a:cxn ang="0">
                  <a:pos x="connsiteX1" y="connsiteY1"/>
                </a:cxn>
                <a:cxn ang="0">
                  <a:pos x="connsiteX2" y="connsiteY2"/>
                </a:cxn>
                <a:cxn ang="0">
                  <a:pos x="connsiteX3" y="connsiteY3"/>
                </a:cxn>
              </a:cxnLst>
              <a:rect l="l" t="t" r="r" b="b"/>
              <a:pathLst>
                <a:path w="517225" h="186959">
                  <a:moveTo>
                    <a:pt x="0" y="186959"/>
                  </a:moveTo>
                  <a:cubicBezTo>
                    <a:pt x="7531" y="124935"/>
                    <a:pt x="15063" y="62912"/>
                    <a:pt x="90377" y="32787"/>
                  </a:cubicBezTo>
                  <a:cubicBezTo>
                    <a:pt x="165691" y="2661"/>
                    <a:pt x="381000" y="-7971"/>
                    <a:pt x="451884" y="6206"/>
                  </a:cubicBezTo>
                  <a:cubicBezTo>
                    <a:pt x="522768" y="20383"/>
                    <a:pt x="519223" y="69115"/>
                    <a:pt x="515679" y="117848"/>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олилиния: фигура 13"/>
            <p:cNvSpPr/>
            <p:nvPr/>
          </p:nvSpPr>
          <p:spPr>
            <a:xfrm>
              <a:off x="6241312" y="1690577"/>
              <a:ext cx="196702" cy="132907"/>
            </a:xfrm>
            <a:custGeom>
              <a:avLst/>
              <a:gdLst>
                <a:gd name="connsiteX0" fmla="*/ 0 w 196702"/>
                <a:gd name="connsiteY0" fmla="*/ 132907 h 132907"/>
                <a:gd name="connsiteX1" fmla="*/ 106325 w 196702"/>
                <a:gd name="connsiteY1" fmla="*/ 0 h 132907"/>
                <a:gd name="connsiteX2" fmla="*/ 196702 w 196702"/>
                <a:gd name="connsiteY2" fmla="*/ 132907 h 132907"/>
              </a:gdLst>
              <a:ahLst/>
              <a:cxnLst>
                <a:cxn ang="0">
                  <a:pos x="connsiteX0" y="connsiteY0"/>
                </a:cxn>
                <a:cxn ang="0">
                  <a:pos x="connsiteX1" y="connsiteY1"/>
                </a:cxn>
                <a:cxn ang="0">
                  <a:pos x="connsiteX2" y="connsiteY2"/>
                </a:cxn>
              </a:cxnLst>
              <a:rect l="l" t="t" r="r" b="b"/>
              <a:pathLst>
                <a:path w="196702" h="132907">
                  <a:moveTo>
                    <a:pt x="0" y="132907"/>
                  </a:moveTo>
                  <a:cubicBezTo>
                    <a:pt x="36770" y="66453"/>
                    <a:pt x="73541" y="0"/>
                    <a:pt x="106325" y="0"/>
                  </a:cubicBezTo>
                  <a:cubicBezTo>
                    <a:pt x="139109" y="0"/>
                    <a:pt x="167905" y="66453"/>
                    <a:pt x="196702" y="132907"/>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7" name="Полилиния: фигура 116"/>
            <p:cNvSpPr/>
            <p:nvPr/>
          </p:nvSpPr>
          <p:spPr>
            <a:xfrm>
              <a:off x="6487375" y="1696435"/>
              <a:ext cx="196702" cy="132907"/>
            </a:xfrm>
            <a:custGeom>
              <a:avLst/>
              <a:gdLst>
                <a:gd name="connsiteX0" fmla="*/ 0 w 196702"/>
                <a:gd name="connsiteY0" fmla="*/ 132907 h 132907"/>
                <a:gd name="connsiteX1" fmla="*/ 106325 w 196702"/>
                <a:gd name="connsiteY1" fmla="*/ 0 h 132907"/>
                <a:gd name="connsiteX2" fmla="*/ 196702 w 196702"/>
                <a:gd name="connsiteY2" fmla="*/ 132907 h 132907"/>
              </a:gdLst>
              <a:ahLst/>
              <a:cxnLst>
                <a:cxn ang="0">
                  <a:pos x="connsiteX0" y="connsiteY0"/>
                </a:cxn>
                <a:cxn ang="0">
                  <a:pos x="connsiteX1" y="connsiteY1"/>
                </a:cxn>
                <a:cxn ang="0">
                  <a:pos x="connsiteX2" y="connsiteY2"/>
                </a:cxn>
              </a:cxnLst>
              <a:rect l="l" t="t" r="r" b="b"/>
              <a:pathLst>
                <a:path w="196702" h="132907">
                  <a:moveTo>
                    <a:pt x="0" y="132907"/>
                  </a:moveTo>
                  <a:cubicBezTo>
                    <a:pt x="36770" y="66453"/>
                    <a:pt x="73541" y="0"/>
                    <a:pt x="106325" y="0"/>
                  </a:cubicBezTo>
                  <a:cubicBezTo>
                    <a:pt x="139109" y="0"/>
                    <a:pt x="167905" y="66453"/>
                    <a:pt x="196702" y="132907"/>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8" name="Полилиния: фигура 117"/>
            <p:cNvSpPr/>
            <p:nvPr/>
          </p:nvSpPr>
          <p:spPr>
            <a:xfrm>
              <a:off x="6733438" y="1692153"/>
              <a:ext cx="196702" cy="132907"/>
            </a:xfrm>
            <a:custGeom>
              <a:avLst/>
              <a:gdLst>
                <a:gd name="connsiteX0" fmla="*/ 0 w 196702"/>
                <a:gd name="connsiteY0" fmla="*/ 132907 h 132907"/>
                <a:gd name="connsiteX1" fmla="*/ 106325 w 196702"/>
                <a:gd name="connsiteY1" fmla="*/ 0 h 132907"/>
                <a:gd name="connsiteX2" fmla="*/ 196702 w 196702"/>
                <a:gd name="connsiteY2" fmla="*/ 132907 h 132907"/>
              </a:gdLst>
              <a:ahLst/>
              <a:cxnLst>
                <a:cxn ang="0">
                  <a:pos x="connsiteX0" y="connsiteY0"/>
                </a:cxn>
                <a:cxn ang="0">
                  <a:pos x="connsiteX1" y="connsiteY1"/>
                </a:cxn>
                <a:cxn ang="0">
                  <a:pos x="connsiteX2" y="connsiteY2"/>
                </a:cxn>
              </a:cxnLst>
              <a:rect l="l" t="t" r="r" b="b"/>
              <a:pathLst>
                <a:path w="196702" h="132907">
                  <a:moveTo>
                    <a:pt x="0" y="132907"/>
                  </a:moveTo>
                  <a:cubicBezTo>
                    <a:pt x="36770" y="66453"/>
                    <a:pt x="73541" y="0"/>
                    <a:pt x="106325" y="0"/>
                  </a:cubicBezTo>
                  <a:cubicBezTo>
                    <a:pt x="139109" y="0"/>
                    <a:pt x="167905" y="66453"/>
                    <a:pt x="196702" y="132907"/>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9" name="TextBox 118"/>
            <p:cNvSpPr txBox="1"/>
            <p:nvPr/>
          </p:nvSpPr>
          <p:spPr>
            <a:xfrm>
              <a:off x="6036467" y="2315680"/>
              <a:ext cx="1098518" cy="246221"/>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Кластер</a:t>
              </a:r>
            </a:p>
          </p:txBody>
        </p:sp>
      </p:grpSp>
      <p:grpSp>
        <p:nvGrpSpPr>
          <p:cNvPr id="24" name="Группа 23"/>
          <p:cNvGrpSpPr/>
          <p:nvPr/>
        </p:nvGrpSpPr>
        <p:grpSpPr>
          <a:xfrm>
            <a:off x="246570" y="4265929"/>
            <a:ext cx="3882866" cy="2458460"/>
            <a:chOff x="246570" y="4265929"/>
            <a:chExt cx="3882866" cy="2458460"/>
          </a:xfrm>
        </p:grpSpPr>
        <p:sp>
          <p:nvSpPr>
            <p:cNvPr id="120" name="Прямоугольник 119"/>
            <p:cNvSpPr/>
            <p:nvPr/>
          </p:nvSpPr>
          <p:spPr>
            <a:xfrm>
              <a:off x="684794" y="4604484"/>
              <a:ext cx="681489" cy="414083"/>
            </a:xfrm>
            <a:prstGeom prst="rect">
              <a:avLst/>
            </a:prstGeom>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sp>
          <p:nvSpPr>
            <p:cNvPr id="121" name="Прямоугольник 120"/>
            <p:cNvSpPr/>
            <p:nvPr/>
          </p:nvSpPr>
          <p:spPr>
            <a:xfrm>
              <a:off x="684794" y="5141317"/>
              <a:ext cx="681489" cy="414083"/>
            </a:xfrm>
            <a:prstGeom prst="rect">
              <a:avLst/>
            </a:prstGeom>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sp>
          <p:nvSpPr>
            <p:cNvPr id="122" name="Прямоугольник 121"/>
            <p:cNvSpPr/>
            <p:nvPr/>
          </p:nvSpPr>
          <p:spPr>
            <a:xfrm>
              <a:off x="678722" y="5558945"/>
              <a:ext cx="681489" cy="113889"/>
            </a:xfrm>
            <a:prstGeom prst="rect">
              <a:avLst/>
            </a:prstGeom>
            <a:solidFill>
              <a:schemeClr val="bg1"/>
            </a:solid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sp>
          <p:nvSpPr>
            <p:cNvPr id="123" name="Прямоугольник 122"/>
            <p:cNvSpPr/>
            <p:nvPr/>
          </p:nvSpPr>
          <p:spPr>
            <a:xfrm>
              <a:off x="684038" y="5023883"/>
              <a:ext cx="681489" cy="113889"/>
            </a:xfrm>
            <a:prstGeom prst="rect">
              <a:avLst/>
            </a:prstGeom>
            <a:solidFill>
              <a:schemeClr val="bg1"/>
            </a:solid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sp>
          <p:nvSpPr>
            <p:cNvPr id="124" name="Прямоугольник 123"/>
            <p:cNvSpPr/>
            <p:nvPr/>
          </p:nvSpPr>
          <p:spPr>
            <a:xfrm>
              <a:off x="1541534" y="4604484"/>
              <a:ext cx="468020" cy="414083"/>
            </a:xfrm>
            <a:prstGeom prst="rect">
              <a:avLst/>
            </a:prstGeom>
            <a:solidFill>
              <a:schemeClr val="bg1"/>
            </a:solid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sp>
          <p:nvSpPr>
            <p:cNvPr id="125" name="Прямоугольник 124"/>
            <p:cNvSpPr/>
            <p:nvPr/>
          </p:nvSpPr>
          <p:spPr>
            <a:xfrm>
              <a:off x="2174353" y="4604484"/>
              <a:ext cx="542266" cy="414083"/>
            </a:xfrm>
            <a:prstGeom prst="rect">
              <a:avLst/>
            </a:prstGeom>
            <a:solidFill>
              <a:schemeClr val="bg1"/>
            </a:solid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sp>
          <p:nvSpPr>
            <p:cNvPr id="126" name="Прямоугольник 125"/>
            <p:cNvSpPr/>
            <p:nvPr/>
          </p:nvSpPr>
          <p:spPr>
            <a:xfrm>
              <a:off x="2881418" y="4604483"/>
              <a:ext cx="542266" cy="414083"/>
            </a:xfrm>
            <a:prstGeom prst="rect">
              <a:avLst/>
            </a:prstGeom>
            <a:solidFill>
              <a:schemeClr val="bg1"/>
            </a:solid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grpSp>
          <p:nvGrpSpPr>
            <p:cNvPr id="17" name="Группа 16"/>
            <p:cNvGrpSpPr/>
            <p:nvPr/>
          </p:nvGrpSpPr>
          <p:grpSpPr>
            <a:xfrm>
              <a:off x="458881" y="6182830"/>
              <a:ext cx="2772311" cy="541559"/>
              <a:chOff x="453565" y="6270833"/>
              <a:chExt cx="2772311" cy="461665"/>
            </a:xfrm>
          </p:grpSpPr>
          <p:sp>
            <p:nvSpPr>
              <p:cNvPr id="127" name="Прямоугольник 126"/>
              <p:cNvSpPr/>
              <p:nvPr/>
            </p:nvSpPr>
            <p:spPr>
              <a:xfrm>
                <a:off x="453565" y="6284376"/>
                <a:ext cx="434254" cy="348236"/>
              </a:xfrm>
              <a:prstGeom prst="rect">
                <a:avLst/>
              </a:prstGeom>
              <a:solidFill>
                <a:schemeClr val="bg1"/>
              </a:solid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 </a:t>
                </a:r>
                <a:endParaRPr lang="ru-RU" dirty="0"/>
              </a:p>
            </p:txBody>
          </p:sp>
          <p:sp>
            <p:nvSpPr>
              <p:cNvPr id="128" name="Прямоугольник 127"/>
              <p:cNvSpPr/>
              <p:nvPr/>
            </p:nvSpPr>
            <p:spPr>
              <a:xfrm>
                <a:off x="2073263" y="6284376"/>
                <a:ext cx="392386" cy="343943"/>
              </a:xfrm>
              <a:prstGeom prst="rect">
                <a:avLst/>
              </a:prstGeom>
              <a:solidFill>
                <a:schemeClr val="bg1"/>
              </a:solid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 </a:t>
                </a:r>
                <a:endParaRPr lang="ru-RU" dirty="0"/>
              </a:p>
            </p:txBody>
          </p:sp>
          <p:sp>
            <p:nvSpPr>
              <p:cNvPr id="129" name="Прямоугольник 128"/>
              <p:cNvSpPr/>
              <p:nvPr/>
            </p:nvSpPr>
            <p:spPr>
              <a:xfrm>
                <a:off x="2698021" y="6284375"/>
                <a:ext cx="527855" cy="348236"/>
              </a:xfrm>
              <a:prstGeom prst="rect">
                <a:avLst/>
              </a:prstGeom>
              <a:solidFill>
                <a:schemeClr val="bg1"/>
              </a:solid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 </a:t>
                </a:r>
                <a:endParaRPr lang="ru-RU" dirty="0"/>
              </a:p>
            </p:txBody>
          </p:sp>
          <p:sp>
            <p:nvSpPr>
              <p:cNvPr id="130" name="Прямоугольник 129"/>
              <p:cNvSpPr/>
              <p:nvPr/>
            </p:nvSpPr>
            <p:spPr>
              <a:xfrm>
                <a:off x="905804" y="6284377"/>
                <a:ext cx="306308" cy="348236"/>
              </a:xfrm>
              <a:prstGeom prst="rect">
                <a:avLst/>
              </a:prstGeom>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 </a:t>
                </a:r>
                <a:endParaRPr lang="ru-RU" dirty="0"/>
              </a:p>
            </p:txBody>
          </p:sp>
          <p:sp>
            <p:nvSpPr>
              <p:cNvPr id="131" name="Прямоугольник 130"/>
              <p:cNvSpPr/>
              <p:nvPr/>
            </p:nvSpPr>
            <p:spPr>
              <a:xfrm>
                <a:off x="1227535" y="6285341"/>
                <a:ext cx="163786" cy="348236"/>
              </a:xfrm>
              <a:prstGeom prst="rect">
                <a:avLst/>
              </a:prstGeom>
              <a:solidFill>
                <a:schemeClr val="bg1"/>
              </a:solid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 </a:t>
                </a:r>
                <a:endParaRPr lang="ru-RU" dirty="0"/>
              </a:p>
            </p:txBody>
          </p:sp>
          <p:sp>
            <p:nvSpPr>
              <p:cNvPr id="132" name="Прямоугольник 131"/>
              <p:cNvSpPr/>
              <p:nvPr/>
            </p:nvSpPr>
            <p:spPr>
              <a:xfrm>
                <a:off x="1407837" y="6286147"/>
                <a:ext cx="434254" cy="348236"/>
              </a:xfrm>
              <a:prstGeom prst="rect">
                <a:avLst/>
              </a:prstGeom>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 </a:t>
                </a:r>
                <a:endParaRPr lang="ru-RU" dirty="0"/>
              </a:p>
            </p:txBody>
          </p:sp>
          <p:sp>
            <p:nvSpPr>
              <p:cNvPr id="133" name="Прямоугольник 132"/>
              <p:cNvSpPr/>
              <p:nvPr/>
            </p:nvSpPr>
            <p:spPr>
              <a:xfrm>
                <a:off x="1858652" y="6284376"/>
                <a:ext cx="198050" cy="343943"/>
              </a:xfrm>
              <a:prstGeom prst="rect">
                <a:avLst/>
              </a:prstGeom>
              <a:solidFill>
                <a:schemeClr val="bg1"/>
              </a:solid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 </a:t>
                </a:r>
                <a:endParaRPr lang="ru-RU" dirty="0"/>
              </a:p>
            </p:txBody>
          </p:sp>
          <p:sp>
            <p:nvSpPr>
              <p:cNvPr id="134" name="Прямоугольник 133"/>
              <p:cNvSpPr/>
              <p:nvPr/>
            </p:nvSpPr>
            <p:spPr>
              <a:xfrm>
                <a:off x="2487454" y="6284375"/>
                <a:ext cx="198050" cy="343943"/>
              </a:xfrm>
              <a:prstGeom prst="rect">
                <a:avLst/>
              </a:prstGeom>
              <a:solidFill>
                <a:schemeClr val="bg1"/>
              </a:solid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 </a:t>
                </a:r>
                <a:endParaRPr lang="ru-RU" dirty="0"/>
              </a:p>
            </p:txBody>
          </p:sp>
          <p:sp>
            <p:nvSpPr>
              <p:cNvPr id="135" name="TextBox 134"/>
              <p:cNvSpPr txBox="1"/>
              <p:nvPr/>
            </p:nvSpPr>
            <p:spPr>
              <a:xfrm>
                <a:off x="968656" y="6270833"/>
                <a:ext cx="212982" cy="461665"/>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MFT </a:t>
                </a:r>
                <a:endParaRPr lang="ru-RU" sz="800" dirty="0">
                  <a:latin typeface="Arial" panose="020B0604020202020204" pitchFamily="34" charset="0"/>
                  <a:cs typeface="Arial" panose="020B0604020202020204" pitchFamily="34" charset="0"/>
                </a:endParaRPr>
              </a:p>
            </p:txBody>
          </p:sp>
        </p:grpSp>
        <p:sp>
          <p:nvSpPr>
            <p:cNvPr id="136" name="TextBox 135"/>
            <p:cNvSpPr txBox="1"/>
            <p:nvPr/>
          </p:nvSpPr>
          <p:spPr>
            <a:xfrm>
              <a:off x="1334665" y="6213212"/>
              <a:ext cx="588687" cy="33855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MFT</a:t>
              </a:r>
            </a:p>
            <a:p>
              <a:pPr algn="ctr"/>
              <a:r>
                <a:rPr lang="ru-RU" sz="800" dirty="0">
                  <a:latin typeface="Arial" panose="020B0604020202020204" pitchFamily="34" charset="0"/>
                  <a:cs typeface="Arial" panose="020B0604020202020204" pitchFamily="34" charset="0"/>
                </a:rPr>
                <a:t>зеркало</a:t>
              </a:r>
              <a:r>
                <a:rPr lang="en-US" sz="800" dirty="0">
                  <a:latin typeface="Arial" panose="020B0604020202020204" pitchFamily="34" charset="0"/>
                  <a:cs typeface="Arial" panose="020B0604020202020204" pitchFamily="34" charset="0"/>
                </a:rPr>
                <a:t> </a:t>
              </a:r>
              <a:endParaRPr lang="ru-RU" sz="800" dirty="0">
                <a:latin typeface="Arial" panose="020B0604020202020204" pitchFamily="34" charset="0"/>
                <a:cs typeface="Arial" panose="020B0604020202020204" pitchFamily="34" charset="0"/>
              </a:endParaRPr>
            </a:p>
          </p:txBody>
        </p:sp>
        <p:sp>
          <p:nvSpPr>
            <p:cNvPr id="137" name="TextBox 136"/>
            <p:cNvSpPr txBox="1"/>
            <p:nvPr/>
          </p:nvSpPr>
          <p:spPr>
            <a:xfrm>
              <a:off x="2016031" y="6213212"/>
              <a:ext cx="496757" cy="33855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Директория</a:t>
              </a:r>
            </a:p>
          </p:txBody>
        </p:sp>
        <p:sp>
          <p:nvSpPr>
            <p:cNvPr id="138" name="TextBox 137"/>
            <p:cNvSpPr txBox="1"/>
            <p:nvPr/>
          </p:nvSpPr>
          <p:spPr>
            <a:xfrm>
              <a:off x="2705620" y="6274767"/>
              <a:ext cx="496757" cy="21544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Файл</a:t>
              </a:r>
            </a:p>
          </p:txBody>
        </p:sp>
        <p:sp>
          <p:nvSpPr>
            <p:cNvPr id="139" name="TextBox 138"/>
            <p:cNvSpPr txBox="1"/>
            <p:nvPr/>
          </p:nvSpPr>
          <p:spPr>
            <a:xfrm>
              <a:off x="246570" y="4956143"/>
              <a:ext cx="496757" cy="21544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1024</a:t>
              </a:r>
            </a:p>
          </p:txBody>
        </p:sp>
        <p:sp>
          <p:nvSpPr>
            <p:cNvPr id="140" name="TextBox 139"/>
            <p:cNvSpPr txBox="1"/>
            <p:nvPr/>
          </p:nvSpPr>
          <p:spPr>
            <a:xfrm>
              <a:off x="642129" y="4278164"/>
              <a:ext cx="771024" cy="33855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Master File Table</a:t>
              </a:r>
              <a:endParaRPr lang="ru-RU" sz="800" dirty="0">
                <a:latin typeface="Arial" panose="020B0604020202020204" pitchFamily="34" charset="0"/>
                <a:cs typeface="Arial" panose="020B0604020202020204" pitchFamily="34" charset="0"/>
              </a:endParaRPr>
            </a:p>
          </p:txBody>
        </p:sp>
        <p:sp>
          <p:nvSpPr>
            <p:cNvPr id="141" name="TextBox 140"/>
            <p:cNvSpPr txBox="1"/>
            <p:nvPr/>
          </p:nvSpPr>
          <p:spPr>
            <a:xfrm>
              <a:off x="1409655" y="4367633"/>
              <a:ext cx="771024" cy="21544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Bitmap</a:t>
              </a:r>
              <a:endParaRPr lang="ru-RU" sz="800" dirty="0">
                <a:latin typeface="Arial" panose="020B0604020202020204" pitchFamily="34" charset="0"/>
                <a:cs typeface="Arial" panose="020B0604020202020204" pitchFamily="34" charset="0"/>
              </a:endParaRPr>
            </a:p>
          </p:txBody>
        </p:sp>
        <p:sp>
          <p:nvSpPr>
            <p:cNvPr id="142" name="TextBox 141"/>
            <p:cNvSpPr txBox="1"/>
            <p:nvPr/>
          </p:nvSpPr>
          <p:spPr>
            <a:xfrm>
              <a:off x="2103390" y="4265929"/>
              <a:ext cx="771024" cy="33855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Данные директории</a:t>
              </a:r>
            </a:p>
          </p:txBody>
        </p:sp>
        <p:sp>
          <p:nvSpPr>
            <p:cNvPr id="143" name="TextBox 142"/>
            <p:cNvSpPr txBox="1"/>
            <p:nvPr/>
          </p:nvSpPr>
          <p:spPr>
            <a:xfrm>
              <a:off x="2764456" y="4700777"/>
              <a:ext cx="771024" cy="21544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Файл</a:t>
              </a:r>
            </a:p>
          </p:txBody>
        </p:sp>
        <p:sp>
          <p:nvSpPr>
            <p:cNvPr id="144" name="TextBox 143"/>
            <p:cNvSpPr txBox="1"/>
            <p:nvPr/>
          </p:nvSpPr>
          <p:spPr>
            <a:xfrm>
              <a:off x="2075240" y="4640705"/>
              <a:ext cx="771024" cy="33855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Запись файла</a:t>
              </a:r>
            </a:p>
          </p:txBody>
        </p:sp>
        <p:sp>
          <p:nvSpPr>
            <p:cNvPr id="18" name="Прямоугольник 17"/>
            <p:cNvSpPr/>
            <p:nvPr/>
          </p:nvSpPr>
          <p:spPr>
            <a:xfrm>
              <a:off x="2242876" y="4700777"/>
              <a:ext cx="416048" cy="2553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олилиния: фигура 18"/>
            <p:cNvSpPr/>
            <p:nvPr/>
          </p:nvSpPr>
          <p:spPr>
            <a:xfrm>
              <a:off x="1376916" y="4816549"/>
              <a:ext cx="845289" cy="278788"/>
            </a:xfrm>
            <a:custGeom>
              <a:avLst/>
              <a:gdLst>
                <a:gd name="connsiteX0" fmla="*/ 0 w 845289"/>
                <a:gd name="connsiteY0" fmla="*/ 255181 h 278788"/>
                <a:gd name="connsiteX1" fmla="*/ 653903 w 845289"/>
                <a:gd name="connsiteY1" fmla="*/ 260498 h 278788"/>
                <a:gd name="connsiteX2" fmla="*/ 707065 w 845289"/>
                <a:gd name="connsiteY2" fmla="*/ 53163 h 278788"/>
                <a:gd name="connsiteX3" fmla="*/ 845289 w 845289"/>
                <a:gd name="connsiteY3" fmla="*/ 0 h 278788"/>
              </a:gdLst>
              <a:ahLst/>
              <a:cxnLst>
                <a:cxn ang="0">
                  <a:pos x="connsiteX0" y="connsiteY0"/>
                </a:cxn>
                <a:cxn ang="0">
                  <a:pos x="connsiteX1" y="connsiteY1"/>
                </a:cxn>
                <a:cxn ang="0">
                  <a:pos x="connsiteX2" y="connsiteY2"/>
                </a:cxn>
                <a:cxn ang="0">
                  <a:pos x="connsiteX3" y="connsiteY3"/>
                </a:cxn>
              </a:cxnLst>
              <a:rect l="l" t="t" r="r" b="b"/>
              <a:pathLst>
                <a:path w="845289" h="278788">
                  <a:moveTo>
                    <a:pt x="0" y="255181"/>
                  </a:moveTo>
                  <a:cubicBezTo>
                    <a:pt x="268029" y="274674"/>
                    <a:pt x="536059" y="294168"/>
                    <a:pt x="653903" y="260498"/>
                  </a:cubicBezTo>
                  <a:cubicBezTo>
                    <a:pt x="771747" y="226828"/>
                    <a:pt x="675167" y="96579"/>
                    <a:pt x="707065" y="53163"/>
                  </a:cubicBezTo>
                  <a:cubicBezTo>
                    <a:pt x="738963" y="9747"/>
                    <a:pt x="792126" y="4873"/>
                    <a:pt x="845289"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олилиния: фигура 19"/>
            <p:cNvSpPr/>
            <p:nvPr/>
          </p:nvSpPr>
          <p:spPr>
            <a:xfrm>
              <a:off x="1435395" y="4789763"/>
              <a:ext cx="1388773" cy="835592"/>
            </a:xfrm>
            <a:custGeom>
              <a:avLst/>
              <a:gdLst>
                <a:gd name="connsiteX0" fmla="*/ 1254642 w 1388773"/>
                <a:gd name="connsiteY0" fmla="*/ 16153 h 835592"/>
                <a:gd name="connsiteX1" fmla="*/ 1376917 w 1388773"/>
                <a:gd name="connsiteY1" fmla="*/ 26786 h 835592"/>
                <a:gd name="connsiteX2" fmla="*/ 1382233 w 1388773"/>
                <a:gd name="connsiteY2" fmla="*/ 266018 h 835592"/>
                <a:gd name="connsiteX3" fmla="*/ 1360968 w 1388773"/>
                <a:gd name="connsiteY3" fmla="*/ 606260 h 835592"/>
                <a:gd name="connsiteX4" fmla="*/ 1217428 w 1388773"/>
                <a:gd name="connsiteY4" fmla="*/ 813595 h 835592"/>
                <a:gd name="connsiteX5" fmla="*/ 723014 w 1388773"/>
                <a:gd name="connsiteY5" fmla="*/ 829544 h 835592"/>
                <a:gd name="connsiteX6" fmla="*/ 0 w 1388773"/>
                <a:gd name="connsiteY6" fmla="*/ 824228 h 83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773" h="835592">
                  <a:moveTo>
                    <a:pt x="1254642" y="16153"/>
                  </a:moveTo>
                  <a:cubicBezTo>
                    <a:pt x="1305147" y="647"/>
                    <a:pt x="1355652" y="-14858"/>
                    <a:pt x="1376917" y="26786"/>
                  </a:cubicBezTo>
                  <a:cubicBezTo>
                    <a:pt x="1398182" y="68430"/>
                    <a:pt x="1384891" y="169439"/>
                    <a:pt x="1382233" y="266018"/>
                  </a:cubicBezTo>
                  <a:cubicBezTo>
                    <a:pt x="1379575" y="362597"/>
                    <a:pt x="1388436" y="514997"/>
                    <a:pt x="1360968" y="606260"/>
                  </a:cubicBezTo>
                  <a:cubicBezTo>
                    <a:pt x="1333501" y="697523"/>
                    <a:pt x="1323754" y="776381"/>
                    <a:pt x="1217428" y="813595"/>
                  </a:cubicBezTo>
                  <a:cubicBezTo>
                    <a:pt x="1111102" y="850809"/>
                    <a:pt x="723014" y="829544"/>
                    <a:pt x="723014" y="829544"/>
                  </a:cubicBezTo>
                  <a:lnTo>
                    <a:pt x="0" y="824228"/>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Полилиния: фигура 21"/>
            <p:cNvSpPr/>
            <p:nvPr/>
          </p:nvSpPr>
          <p:spPr>
            <a:xfrm>
              <a:off x="1355651" y="5039833"/>
              <a:ext cx="1743740" cy="693498"/>
            </a:xfrm>
            <a:custGeom>
              <a:avLst/>
              <a:gdLst>
                <a:gd name="connsiteX0" fmla="*/ 0 w 1743740"/>
                <a:gd name="connsiteY0" fmla="*/ 600739 h 693498"/>
                <a:gd name="connsiteX1" fmla="*/ 595423 w 1743740"/>
                <a:gd name="connsiteY1" fmla="*/ 691116 h 693498"/>
                <a:gd name="connsiteX2" fmla="*/ 1371600 w 1743740"/>
                <a:gd name="connsiteY2" fmla="*/ 648586 h 693498"/>
                <a:gd name="connsiteX3" fmla="*/ 1648047 w 1743740"/>
                <a:gd name="connsiteY3" fmla="*/ 457200 h 693498"/>
                <a:gd name="connsiteX4" fmla="*/ 1743740 w 1743740"/>
                <a:gd name="connsiteY4" fmla="*/ 0 h 693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740" h="693498">
                  <a:moveTo>
                    <a:pt x="0" y="600739"/>
                  </a:moveTo>
                  <a:cubicBezTo>
                    <a:pt x="183411" y="641940"/>
                    <a:pt x="366823" y="683142"/>
                    <a:pt x="595423" y="691116"/>
                  </a:cubicBezTo>
                  <a:cubicBezTo>
                    <a:pt x="824023" y="699091"/>
                    <a:pt x="1196163" y="687572"/>
                    <a:pt x="1371600" y="648586"/>
                  </a:cubicBezTo>
                  <a:cubicBezTo>
                    <a:pt x="1547037" y="609600"/>
                    <a:pt x="1586024" y="565298"/>
                    <a:pt x="1648047" y="457200"/>
                  </a:cubicBezTo>
                  <a:cubicBezTo>
                    <a:pt x="1710070" y="349102"/>
                    <a:pt x="1726905" y="174551"/>
                    <a:pt x="1743740"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Облако 22"/>
            <p:cNvSpPr/>
            <p:nvPr/>
          </p:nvSpPr>
          <p:spPr>
            <a:xfrm>
              <a:off x="2994839" y="6048116"/>
              <a:ext cx="131801" cy="82678"/>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5" name="Облако 144"/>
            <p:cNvSpPr/>
            <p:nvPr/>
          </p:nvSpPr>
          <p:spPr>
            <a:xfrm>
              <a:off x="3107790" y="5842475"/>
              <a:ext cx="219739" cy="152400"/>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6" name="Облако 145"/>
            <p:cNvSpPr/>
            <p:nvPr/>
          </p:nvSpPr>
          <p:spPr>
            <a:xfrm>
              <a:off x="3157870" y="5202382"/>
              <a:ext cx="971566" cy="644086"/>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7" name="TextBox 146"/>
            <p:cNvSpPr txBox="1"/>
            <p:nvPr/>
          </p:nvSpPr>
          <p:spPr>
            <a:xfrm>
              <a:off x="3157870" y="5295055"/>
              <a:ext cx="971566" cy="461665"/>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0,1 маркировка для каждого кластера</a:t>
              </a:r>
            </a:p>
          </p:txBody>
        </p:sp>
      </p:grpSp>
      <p:graphicFrame>
        <p:nvGraphicFramePr>
          <p:cNvPr id="25" name="Таблица 24"/>
          <p:cNvGraphicFramePr>
            <a:graphicFrameLocks noGrp="1"/>
          </p:cNvGraphicFramePr>
          <p:nvPr>
            <p:extLst>
              <p:ext uri="{D42A27DB-BD31-4B8C-83A1-F6EECF244321}">
                <p14:modId xmlns:p14="http://schemas.microsoft.com/office/powerpoint/2010/main" val="2869844741"/>
              </p:ext>
            </p:extLst>
          </p:nvPr>
        </p:nvGraphicFramePr>
        <p:xfrm>
          <a:off x="3863006" y="2679827"/>
          <a:ext cx="1216042" cy="1657292"/>
        </p:xfrm>
        <a:graphic>
          <a:graphicData uri="http://schemas.openxmlformats.org/drawingml/2006/table">
            <a:tbl>
              <a:tblPr firstRow="1" bandRow="1">
                <a:tableStyleId>{7DF18680-E054-41AD-8BC1-D1AEF772440D}</a:tableStyleId>
              </a:tblPr>
              <a:tblGrid>
                <a:gridCol w="608021">
                  <a:extLst>
                    <a:ext uri="{9D8B030D-6E8A-4147-A177-3AD203B41FA5}">
                      <a16:colId xmlns:a16="http://schemas.microsoft.com/office/drawing/2014/main" xmlns="" val="3713864869"/>
                    </a:ext>
                  </a:extLst>
                </a:gridCol>
                <a:gridCol w="608021">
                  <a:extLst>
                    <a:ext uri="{9D8B030D-6E8A-4147-A177-3AD203B41FA5}">
                      <a16:colId xmlns:a16="http://schemas.microsoft.com/office/drawing/2014/main" xmlns="" val="3240953349"/>
                    </a:ext>
                  </a:extLst>
                </a:gridCol>
              </a:tblGrid>
              <a:tr h="414323">
                <a:tc>
                  <a:txBody>
                    <a:bodyPr/>
                    <a:lstStyle/>
                    <a:p>
                      <a:endParaRPr lang="ru-RU" sz="1100" dirty="0">
                        <a:latin typeface="Arial" panose="020B0604020202020204" pitchFamily="34" charset="0"/>
                        <a:cs typeface="Arial" panose="020B0604020202020204" pitchFamily="34" charset="0"/>
                      </a:endParaRPr>
                    </a:p>
                  </a:txBody>
                  <a:tcPr>
                    <a:solidFill>
                      <a:srgbClr val="EAF2F6"/>
                    </a:solidFill>
                  </a:tcPr>
                </a:tc>
                <a:tc>
                  <a:txBody>
                    <a:bodyPr/>
                    <a:lstStyle/>
                    <a:p>
                      <a:endParaRPr lang="ru-RU" sz="1100" dirty="0">
                        <a:latin typeface="Arial" panose="020B0604020202020204" pitchFamily="34" charset="0"/>
                        <a:cs typeface="Arial" panose="020B0604020202020204" pitchFamily="34" charset="0"/>
                      </a:endParaRPr>
                    </a:p>
                  </a:txBody>
                  <a:tcPr>
                    <a:solidFill>
                      <a:srgbClr val="EAF2F6"/>
                    </a:solidFill>
                  </a:tcPr>
                </a:tc>
                <a:extLst>
                  <a:ext uri="{0D108BD9-81ED-4DB2-BD59-A6C34878D82A}">
                    <a16:rowId xmlns:a16="http://schemas.microsoft.com/office/drawing/2014/main" xmlns="" val="2242182510"/>
                  </a:ext>
                </a:extLst>
              </a:tr>
              <a:tr h="414323">
                <a:tc>
                  <a:txBody>
                    <a:bodyPr/>
                    <a:lstStyle/>
                    <a:p>
                      <a:endParaRPr lang="ru-RU" sz="1100">
                        <a:latin typeface="Arial" panose="020B0604020202020204" pitchFamily="34" charset="0"/>
                        <a:cs typeface="Arial" panose="020B0604020202020204" pitchFamily="34" charset="0"/>
                      </a:endParaRPr>
                    </a:p>
                  </a:txBody>
                  <a:tcPr/>
                </a:tc>
                <a:tc>
                  <a:txBody>
                    <a:bodyPr/>
                    <a:lstStyle/>
                    <a:p>
                      <a:endParaRPr lang="ru-RU"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931152972"/>
                  </a:ext>
                </a:extLst>
              </a:tr>
              <a:tr h="414323">
                <a:tc>
                  <a:txBody>
                    <a:bodyPr/>
                    <a:lstStyle/>
                    <a:p>
                      <a:endParaRPr lang="ru-RU" sz="1100">
                        <a:latin typeface="Arial" panose="020B0604020202020204" pitchFamily="34" charset="0"/>
                        <a:cs typeface="Arial" panose="020B0604020202020204" pitchFamily="34" charset="0"/>
                      </a:endParaRPr>
                    </a:p>
                  </a:txBody>
                  <a:tcPr/>
                </a:tc>
                <a:tc>
                  <a:txBody>
                    <a:bodyPr/>
                    <a:lstStyle/>
                    <a:p>
                      <a:endParaRPr lang="ru-RU" sz="11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053424410"/>
                  </a:ext>
                </a:extLst>
              </a:tr>
              <a:tr h="414323">
                <a:tc>
                  <a:txBody>
                    <a:bodyPr/>
                    <a:lstStyle/>
                    <a:p>
                      <a:endParaRPr lang="ru-RU" sz="1100">
                        <a:latin typeface="Arial" panose="020B0604020202020204" pitchFamily="34" charset="0"/>
                        <a:cs typeface="Arial" panose="020B0604020202020204" pitchFamily="34" charset="0"/>
                      </a:endParaRPr>
                    </a:p>
                  </a:txBody>
                  <a:tcPr/>
                </a:tc>
                <a:tc>
                  <a:txBody>
                    <a:bodyPr/>
                    <a:lstStyle/>
                    <a:p>
                      <a:endParaRPr lang="ru-RU"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702808968"/>
                  </a:ext>
                </a:extLst>
              </a:tr>
            </a:tbl>
          </a:graphicData>
        </a:graphic>
      </p:graphicFrame>
      <p:graphicFrame>
        <p:nvGraphicFramePr>
          <p:cNvPr id="148" name="Таблица 147"/>
          <p:cNvGraphicFramePr>
            <a:graphicFrameLocks noGrp="1"/>
          </p:cNvGraphicFramePr>
          <p:nvPr>
            <p:extLst>
              <p:ext uri="{D42A27DB-BD31-4B8C-83A1-F6EECF244321}">
                <p14:modId xmlns:p14="http://schemas.microsoft.com/office/powerpoint/2010/main" val="842084708"/>
              </p:ext>
            </p:extLst>
          </p:nvPr>
        </p:nvGraphicFramePr>
        <p:xfrm>
          <a:off x="5548548" y="2817336"/>
          <a:ext cx="1692386" cy="1564640"/>
        </p:xfrm>
        <a:graphic>
          <a:graphicData uri="http://schemas.openxmlformats.org/drawingml/2006/table">
            <a:tbl>
              <a:tblPr firstRow="1" bandRow="1">
                <a:tableStyleId>{7DF18680-E054-41AD-8BC1-D1AEF772440D}</a:tableStyleId>
              </a:tblPr>
              <a:tblGrid>
                <a:gridCol w="846193">
                  <a:extLst>
                    <a:ext uri="{9D8B030D-6E8A-4147-A177-3AD203B41FA5}">
                      <a16:colId xmlns:a16="http://schemas.microsoft.com/office/drawing/2014/main" xmlns="" val="3713864869"/>
                    </a:ext>
                  </a:extLst>
                </a:gridCol>
                <a:gridCol w="846193">
                  <a:extLst>
                    <a:ext uri="{9D8B030D-6E8A-4147-A177-3AD203B41FA5}">
                      <a16:colId xmlns:a16="http://schemas.microsoft.com/office/drawing/2014/main" xmlns="" val="3240953349"/>
                    </a:ext>
                  </a:extLst>
                </a:gridCol>
              </a:tblGrid>
              <a:tr h="391160">
                <a:tc>
                  <a:txBody>
                    <a:bodyPr/>
                    <a:lstStyle/>
                    <a:p>
                      <a:endParaRPr lang="ru-RU" sz="1100" dirty="0">
                        <a:latin typeface="Arial" panose="020B0604020202020204" pitchFamily="34" charset="0"/>
                        <a:cs typeface="Arial" panose="020B0604020202020204" pitchFamily="34" charset="0"/>
                      </a:endParaRPr>
                    </a:p>
                  </a:txBody>
                  <a:tcPr>
                    <a:solidFill>
                      <a:srgbClr val="EAF2F6"/>
                    </a:solidFill>
                  </a:tcPr>
                </a:tc>
                <a:tc>
                  <a:txBody>
                    <a:bodyPr/>
                    <a:lstStyle/>
                    <a:p>
                      <a:endParaRPr lang="ru-RU" sz="1100" dirty="0">
                        <a:latin typeface="Arial" panose="020B0604020202020204" pitchFamily="34" charset="0"/>
                        <a:cs typeface="Arial" panose="020B0604020202020204" pitchFamily="34" charset="0"/>
                      </a:endParaRPr>
                    </a:p>
                  </a:txBody>
                  <a:tcPr>
                    <a:solidFill>
                      <a:srgbClr val="EAF2F6"/>
                    </a:solidFill>
                  </a:tcPr>
                </a:tc>
                <a:extLst>
                  <a:ext uri="{0D108BD9-81ED-4DB2-BD59-A6C34878D82A}">
                    <a16:rowId xmlns:a16="http://schemas.microsoft.com/office/drawing/2014/main" xmlns="" val="2242182510"/>
                  </a:ext>
                </a:extLst>
              </a:tr>
              <a:tr h="391160">
                <a:tc>
                  <a:txBody>
                    <a:bodyPr/>
                    <a:lstStyle/>
                    <a:p>
                      <a:endParaRPr lang="ru-RU" sz="1100" dirty="0">
                        <a:latin typeface="Arial" panose="020B0604020202020204" pitchFamily="34" charset="0"/>
                        <a:cs typeface="Arial" panose="020B0604020202020204" pitchFamily="34" charset="0"/>
                      </a:endParaRPr>
                    </a:p>
                  </a:txBody>
                  <a:tcPr/>
                </a:tc>
                <a:tc>
                  <a:txBody>
                    <a:bodyPr/>
                    <a:lstStyle/>
                    <a:p>
                      <a:endParaRPr lang="ru-RU"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931152972"/>
                  </a:ext>
                </a:extLst>
              </a:tr>
              <a:tr h="391160">
                <a:tc>
                  <a:txBody>
                    <a:bodyPr/>
                    <a:lstStyle/>
                    <a:p>
                      <a:endParaRPr lang="ru-RU" sz="1100">
                        <a:latin typeface="Arial" panose="020B0604020202020204" pitchFamily="34" charset="0"/>
                        <a:cs typeface="Arial" panose="020B0604020202020204" pitchFamily="34" charset="0"/>
                      </a:endParaRPr>
                    </a:p>
                  </a:txBody>
                  <a:tcPr/>
                </a:tc>
                <a:tc>
                  <a:txBody>
                    <a:bodyPr/>
                    <a:lstStyle/>
                    <a:p>
                      <a:endParaRPr lang="ru-RU" sz="11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053424410"/>
                  </a:ext>
                </a:extLst>
              </a:tr>
              <a:tr h="391160">
                <a:tc>
                  <a:txBody>
                    <a:bodyPr/>
                    <a:lstStyle/>
                    <a:p>
                      <a:endParaRPr lang="ru-RU" sz="1100">
                        <a:latin typeface="Arial" panose="020B0604020202020204" pitchFamily="34" charset="0"/>
                        <a:cs typeface="Arial" panose="020B0604020202020204" pitchFamily="34" charset="0"/>
                      </a:endParaRPr>
                    </a:p>
                  </a:txBody>
                  <a:tcPr/>
                </a:tc>
                <a:tc>
                  <a:txBody>
                    <a:bodyPr/>
                    <a:lstStyle/>
                    <a:p>
                      <a:endParaRPr lang="ru-RU"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702808968"/>
                  </a:ext>
                </a:extLst>
              </a:tr>
            </a:tbl>
          </a:graphicData>
        </a:graphic>
      </p:graphicFrame>
      <p:graphicFrame>
        <p:nvGraphicFramePr>
          <p:cNvPr id="149" name="Таблица 148"/>
          <p:cNvGraphicFramePr>
            <a:graphicFrameLocks noGrp="1"/>
          </p:cNvGraphicFramePr>
          <p:nvPr>
            <p:extLst>
              <p:ext uri="{D42A27DB-BD31-4B8C-83A1-F6EECF244321}">
                <p14:modId xmlns:p14="http://schemas.microsoft.com/office/powerpoint/2010/main" val="697462962"/>
              </p:ext>
            </p:extLst>
          </p:nvPr>
        </p:nvGraphicFramePr>
        <p:xfrm>
          <a:off x="4322441" y="4688599"/>
          <a:ext cx="1405116" cy="1560210"/>
        </p:xfrm>
        <a:graphic>
          <a:graphicData uri="http://schemas.openxmlformats.org/drawingml/2006/table">
            <a:tbl>
              <a:tblPr firstRow="1" bandRow="1">
                <a:tableStyleId>{7DF18680-E054-41AD-8BC1-D1AEF772440D}</a:tableStyleId>
              </a:tblPr>
              <a:tblGrid>
                <a:gridCol w="702558">
                  <a:extLst>
                    <a:ext uri="{9D8B030D-6E8A-4147-A177-3AD203B41FA5}">
                      <a16:colId xmlns:a16="http://schemas.microsoft.com/office/drawing/2014/main" xmlns="" val="3713864869"/>
                    </a:ext>
                  </a:extLst>
                </a:gridCol>
                <a:gridCol w="702558">
                  <a:extLst>
                    <a:ext uri="{9D8B030D-6E8A-4147-A177-3AD203B41FA5}">
                      <a16:colId xmlns:a16="http://schemas.microsoft.com/office/drawing/2014/main" xmlns="" val="3240953349"/>
                    </a:ext>
                  </a:extLst>
                </a:gridCol>
              </a:tblGrid>
              <a:tr h="395772">
                <a:tc>
                  <a:txBody>
                    <a:bodyPr/>
                    <a:lstStyle/>
                    <a:p>
                      <a:endParaRPr lang="ru-RU" sz="1100" dirty="0">
                        <a:latin typeface="Arial" panose="020B0604020202020204" pitchFamily="34" charset="0"/>
                        <a:cs typeface="Arial" panose="020B0604020202020204" pitchFamily="34" charset="0"/>
                      </a:endParaRPr>
                    </a:p>
                  </a:txBody>
                  <a:tcPr>
                    <a:solidFill>
                      <a:srgbClr val="EAF2F6"/>
                    </a:solidFill>
                  </a:tcPr>
                </a:tc>
                <a:tc>
                  <a:txBody>
                    <a:bodyPr/>
                    <a:lstStyle/>
                    <a:p>
                      <a:endParaRPr lang="ru-RU" sz="1100" dirty="0">
                        <a:latin typeface="Arial" panose="020B0604020202020204" pitchFamily="34" charset="0"/>
                        <a:cs typeface="Arial" panose="020B0604020202020204" pitchFamily="34" charset="0"/>
                      </a:endParaRPr>
                    </a:p>
                  </a:txBody>
                  <a:tcPr>
                    <a:solidFill>
                      <a:srgbClr val="EAF2F6"/>
                    </a:solidFill>
                  </a:tcPr>
                </a:tc>
                <a:extLst>
                  <a:ext uri="{0D108BD9-81ED-4DB2-BD59-A6C34878D82A}">
                    <a16:rowId xmlns:a16="http://schemas.microsoft.com/office/drawing/2014/main" xmlns="" val="2242182510"/>
                  </a:ext>
                </a:extLst>
              </a:tr>
              <a:tr h="388146">
                <a:tc>
                  <a:txBody>
                    <a:bodyPr/>
                    <a:lstStyle/>
                    <a:p>
                      <a:endParaRPr lang="ru-RU" sz="1100">
                        <a:latin typeface="Arial" panose="020B0604020202020204" pitchFamily="34" charset="0"/>
                        <a:cs typeface="Arial" panose="020B0604020202020204" pitchFamily="34" charset="0"/>
                      </a:endParaRPr>
                    </a:p>
                  </a:txBody>
                  <a:tcPr/>
                </a:tc>
                <a:tc>
                  <a:txBody>
                    <a:bodyPr/>
                    <a:lstStyle/>
                    <a:p>
                      <a:endParaRPr lang="ru-RU"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931152972"/>
                  </a:ext>
                </a:extLst>
              </a:tr>
              <a:tr h="388146">
                <a:tc>
                  <a:txBody>
                    <a:bodyPr/>
                    <a:lstStyle/>
                    <a:p>
                      <a:endParaRPr lang="ru-RU" sz="1100">
                        <a:latin typeface="Arial" panose="020B0604020202020204" pitchFamily="34" charset="0"/>
                        <a:cs typeface="Arial" panose="020B0604020202020204" pitchFamily="34" charset="0"/>
                      </a:endParaRPr>
                    </a:p>
                  </a:txBody>
                  <a:tcPr/>
                </a:tc>
                <a:tc>
                  <a:txBody>
                    <a:bodyPr/>
                    <a:lstStyle/>
                    <a:p>
                      <a:endParaRPr lang="ru-RU" sz="11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053424410"/>
                  </a:ext>
                </a:extLst>
              </a:tr>
              <a:tr h="388146">
                <a:tc>
                  <a:txBody>
                    <a:bodyPr/>
                    <a:lstStyle/>
                    <a:p>
                      <a:endParaRPr lang="ru-RU" sz="1100">
                        <a:latin typeface="Arial" panose="020B0604020202020204" pitchFamily="34" charset="0"/>
                        <a:cs typeface="Arial" panose="020B0604020202020204" pitchFamily="34" charset="0"/>
                      </a:endParaRPr>
                    </a:p>
                  </a:txBody>
                  <a:tcPr/>
                </a:tc>
                <a:tc>
                  <a:txBody>
                    <a:bodyPr/>
                    <a:lstStyle/>
                    <a:p>
                      <a:endParaRPr lang="ru-RU"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702808968"/>
                  </a:ext>
                </a:extLst>
              </a:tr>
            </a:tbl>
          </a:graphicData>
        </a:graphic>
      </p:graphicFrame>
      <p:graphicFrame>
        <p:nvGraphicFramePr>
          <p:cNvPr id="150" name="Таблица 149"/>
          <p:cNvGraphicFramePr>
            <a:graphicFrameLocks noGrp="1"/>
          </p:cNvGraphicFramePr>
          <p:nvPr>
            <p:extLst>
              <p:ext uri="{D42A27DB-BD31-4B8C-83A1-F6EECF244321}">
                <p14:modId xmlns:p14="http://schemas.microsoft.com/office/powerpoint/2010/main" val="4184293502"/>
              </p:ext>
            </p:extLst>
          </p:nvPr>
        </p:nvGraphicFramePr>
        <p:xfrm>
          <a:off x="6023049" y="4916221"/>
          <a:ext cx="1405116" cy="1560210"/>
        </p:xfrm>
        <a:graphic>
          <a:graphicData uri="http://schemas.openxmlformats.org/drawingml/2006/table">
            <a:tbl>
              <a:tblPr firstRow="1" bandRow="1">
                <a:tableStyleId>{7DF18680-E054-41AD-8BC1-D1AEF772440D}</a:tableStyleId>
              </a:tblPr>
              <a:tblGrid>
                <a:gridCol w="702558">
                  <a:extLst>
                    <a:ext uri="{9D8B030D-6E8A-4147-A177-3AD203B41FA5}">
                      <a16:colId xmlns:a16="http://schemas.microsoft.com/office/drawing/2014/main" xmlns="" val="3713864869"/>
                    </a:ext>
                  </a:extLst>
                </a:gridCol>
                <a:gridCol w="702558">
                  <a:extLst>
                    <a:ext uri="{9D8B030D-6E8A-4147-A177-3AD203B41FA5}">
                      <a16:colId xmlns:a16="http://schemas.microsoft.com/office/drawing/2014/main" xmlns="" val="3240953349"/>
                    </a:ext>
                  </a:extLst>
                </a:gridCol>
              </a:tblGrid>
              <a:tr h="395772">
                <a:tc>
                  <a:txBody>
                    <a:bodyPr/>
                    <a:lstStyle/>
                    <a:p>
                      <a:endParaRPr lang="ru-RU" sz="1100" dirty="0">
                        <a:latin typeface="Arial" panose="020B0604020202020204" pitchFamily="34" charset="0"/>
                        <a:cs typeface="Arial" panose="020B0604020202020204" pitchFamily="34" charset="0"/>
                      </a:endParaRPr>
                    </a:p>
                  </a:txBody>
                  <a:tcPr>
                    <a:solidFill>
                      <a:srgbClr val="EAF2F6"/>
                    </a:solidFill>
                  </a:tcPr>
                </a:tc>
                <a:tc>
                  <a:txBody>
                    <a:bodyPr/>
                    <a:lstStyle/>
                    <a:p>
                      <a:endParaRPr lang="ru-RU" sz="1100" dirty="0">
                        <a:latin typeface="Arial" panose="020B0604020202020204" pitchFamily="34" charset="0"/>
                        <a:cs typeface="Arial" panose="020B0604020202020204" pitchFamily="34" charset="0"/>
                      </a:endParaRPr>
                    </a:p>
                  </a:txBody>
                  <a:tcPr>
                    <a:solidFill>
                      <a:srgbClr val="EAF2F6"/>
                    </a:solidFill>
                  </a:tcPr>
                </a:tc>
                <a:extLst>
                  <a:ext uri="{0D108BD9-81ED-4DB2-BD59-A6C34878D82A}">
                    <a16:rowId xmlns:a16="http://schemas.microsoft.com/office/drawing/2014/main" xmlns="" val="2242182510"/>
                  </a:ext>
                </a:extLst>
              </a:tr>
              <a:tr h="388146">
                <a:tc>
                  <a:txBody>
                    <a:bodyPr/>
                    <a:lstStyle/>
                    <a:p>
                      <a:endParaRPr lang="ru-RU" sz="1100">
                        <a:latin typeface="Arial" panose="020B0604020202020204" pitchFamily="34" charset="0"/>
                        <a:cs typeface="Arial" panose="020B0604020202020204" pitchFamily="34" charset="0"/>
                      </a:endParaRPr>
                    </a:p>
                  </a:txBody>
                  <a:tcPr/>
                </a:tc>
                <a:tc>
                  <a:txBody>
                    <a:bodyPr/>
                    <a:lstStyle/>
                    <a:p>
                      <a:endParaRPr lang="ru-RU"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931152972"/>
                  </a:ext>
                </a:extLst>
              </a:tr>
              <a:tr h="388146">
                <a:tc>
                  <a:txBody>
                    <a:bodyPr/>
                    <a:lstStyle/>
                    <a:p>
                      <a:endParaRPr lang="ru-RU" sz="1100">
                        <a:latin typeface="Arial" panose="020B0604020202020204" pitchFamily="34" charset="0"/>
                        <a:cs typeface="Arial" panose="020B0604020202020204" pitchFamily="34" charset="0"/>
                      </a:endParaRPr>
                    </a:p>
                  </a:txBody>
                  <a:tcPr/>
                </a:tc>
                <a:tc>
                  <a:txBody>
                    <a:bodyPr/>
                    <a:lstStyle/>
                    <a:p>
                      <a:endParaRPr lang="ru-RU" sz="11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053424410"/>
                  </a:ext>
                </a:extLst>
              </a:tr>
              <a:tr h="388146">
                <a:tc>
                  <a:txBody>
                    <a:bodyPr/>
                    <a:lstStyle/>
                    <a:p>
                      <a:endParaRPr lang="ru-RU" sz="1100" dirty="0">
                        <a:latin typeface="Arial" panose="020B0604020202020204" pitchFamily="34" charset="0"/>
                        <a:cs typeface="Arial" panose="020B0604020202020204" pitchFamily="34" charset="0"/>
                      </a:endParaRPr>
                    </a:p>
                  </a:txBody>
                  <a:tcPr/>
                </a:tc>
                <a:tc>
                  <a:txBody>
                    <a:bodyPr/>
                    <a:lstStyle/>
                    <a:p>
                      <a:endParaRPr lang="ru-RU"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702808968"/>
                  </a:ext>
                </a:extLst>
              </a:tr>
            </a:tbl>
          </a:graphicData>
        </a:graphic>
      </p:graphicFrame>
      <p:sp>
        <p:nvSpPr>
          <p:cNvPr id="151" name="TextBox 150"/>
          <p:cNvSpPr txBox="1"/>
          <p:nvPr/>
        </p:nvSpPr>
        <p:spPr>
          <a:xfrm>
            <a:off x="3759567" y="2773659"/>
            <a:ext cx="771024" cy="21544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ID </a:t>
            </a:r>
            <a:r>
              <a:rPr lang="ru-RU" sz="800" dirty="0">
                <a:latin typeface="Arial" panose="020B0604020202020204" pitchFamily="34" charset="0"/>
                <a:cs typeface="Arial" panose="020B0604020202020204" pitchFamily="34" charset="0"/>
              </a:rPr>
              <a:t>объекта </a:t>
            </a:r>
          </a:p>
        </p:txBody>
      </p:sp>
      <p:sp>
        <p:nvSpPr>
          <p:cNvPr id="152" name="TextBox 151"/>
          <p:cNvSpPr txBox="1"/>
          <p:nvPr/>
        </p:nvSpPr>
        <p:spPr>
          <a:xfrm>
            <a:off x="3769064" y="3168301"/>
            <a:ext cx="771024" cy="21544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ID </a:t>
            </a:r>
            <a:r>
              <a:rPr lang="ru-RU" sz="800" dirty="0">
                <a:latin typeface="Arial" panose="020B0604020202020204" pitchFamily="34" charset="0"/>
                <a:cs typeface="Arial" panose="020B0604020202020204" pitchFamily="34" charset="0"/>
              </a:rPr>
              <a:t>объекта </a:t>
            </a:r>
          </a:p>
        </p:txBody>
      </p:sp>
      <p:sp>
        <p:nvSpPr>
          <p:cNvPr id="153" name="TextBox 152"/>
          <p:cNvSpPr txBox="1"/>
          <p:nvPr/>
        </p:nvSpPr>
        <p:spPr>
          <a:xfrm>
            <a:off x="3790603" y="3557880"/>
            <a:ext cx="771024" cy="21544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ID </a:t>
            </a:r>
            <a:r>
              <a:rPr lang="ru-RU" sz="800" dirty="0">
                <a:latin typeface="Arial" panose="020B0604020202020204" pitchFamily="34" charset="0"/>
                <a:cs typeface="Arial" panose="020B0604020202020204" pitchFamily="34" charset="0"/>
              </a:rPr>
              <a:t>объекта </a:t>
            </a:r>
          </a:p>
        </p:txBody>
      </p:sp>
      <p:sp>
        <p:nvSpPr>
          <p:cNvPr id="154" name="TextBox 153"/>
          <p:cNvSpPr txBox="1"/>
          <p:nvPr/>
        </p:nvSpPr>
        <p:spPr>
          <a:xfrm>
            <a:off x="3782954" y="3973771"/>
            <a:ext cx="771024" cy="21544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ID </a:t>
            </a:r>
            <a:r>
              <a:rPr lang="ru-RU" sz="800" dirty="0">
                <a:latin typeface="Arial" panose="020B0604020202020204" pitchFamily="34" charset="0"/>
                <a:cs typeface="Arial" panose="020B0604020202020204" pitchFamily="34" charset="0"/>
              </a:rPr>
              <a:t>объекта </a:t>
            </a:r>
          </a:p>
        </p:txBody>
      </p:sp>
      <p:sp>
        <p:nvSpPr>
          <p:cNvPr id="155" name="TextBox 154"/>
          <p:cNvSpPr txBox="1"/>
          <p:nvPr/>
        </p:nvSpPr>
        <p:spPr>
          <a:xfrm>
            <a:off x="4420533" y="2659122"/>
            <a:ext cx="689968" cy="461665"/>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Disk Offset </a:t>
            </a:r>
            <a:r>
              <a:rPr lang="ru-RU" sz="800" dirty="0">
                <a:latin typeface="Arial" panose="020B0604020202020204" pitchFamily="34" charset="0"/>
                <a:cs typeface="Arial" panose="020B0604020202020204" pitchFamily="34" charset="0"/>
              </a:rPr>
              <a:t>и </a:t>
            </a:r>
          </a:p>
          <a:p>
            <a:pPr algn="ctr"/>
            <a:r>
              <a:rPr lang="en-US" sz="800" dirty="0">
                <a:latin typeface="Arial" panose="020B0604020202020204" pitchFamily="34" charset="0"/>
                <a:cs typeface="Arial" panose="020B0604020202020204" pitchFamily="34" charset="0"/>
              </a:rPr>
              <a:t>Checksum</a:t>
            </a:r>
            <a:endParaRPr lang="ru-RU" sz="800" dirty="0">
              <a:latin typeface="Arial" panose="020B0604020202020204" pitchFamily="34" charset="0"/>
              <a:cs typeface="Arial" panose="020B0604020202020204" pitchFamily="34" charset="0"/>
            </a:endParaRPr>
          </a:p>
        </p:txBody>
      </p:sp>
      <p:sp>
        <p:nvSpPr>
          <p:cNvPr id="156" name="TextBox 155"/>
          <p:cNvSpPr txBox="1"/>
          <p:nvPr/>
        </p:nvSpPr>
        <p:spPr>
          <a:xfrm>
            <a:off x="4432208" y="3068909"/>
            <a:ext cx="689968" cy="461665"/>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Disk Offset </a:t>
            </a:r>
            <a:r>
              <a:rPr lang="ru-RU" sz="800" dirty="0">
                <a:latin typeface="Arial" panose="020B0604020202020204" pitchFamily="34" charset="0"/>
                <a:cs typeface="Arial" panose="020B0604020202020204" pitchFamily="34" charset="0"/>
              </a:rPr>
              <a:t>и </a:t>
            </a:r>
          </a:p>
          <a:p>
            <a:pPr algn="ctr"/>
            <a:r>
              <a:rPr lang="en-US" sz="800" dirty="0">
                <a:latin typeface="Arial" panose="020B0604020202020204" pitchFamily="34" charset="0"/>
                <a:cs typeface="Arial" panose="020B0604020202020204" pitchFamily="34" charset="0"/>
              </a:rPr>
              <a:t>Checksum</a:t>
            </a:r>
            <a:endParaRPr lang="ru-RU" sz="800" dirty="0">
              <a:latin typeface="Arial" panose="020B0604020202020204" pitchFamily="34" charset="0"/>
              <a:cs typeface="Arial" panose="020B0604020202020204" pitchFamily="34" charset="0"/>
            </a:endParaRPr>
          </a:p>
        </p:txBody>
      </p:sp>
      <p:sp>
        <p:nvSpPr>
          <p:cNvPr id="157" name="TextBox 156"/>
          <p:cNvSpPr txBox="1"/>
          <p:nvPr/>
        </p:nvSpPr>
        <p:spPr>
          <a:xfrm>
            <a:off x="4415500" y="3507405"/>
            <a:ext cx="689968" cy="461665"/>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Disk Offset </a:t>
            </a:r>
            <a:r>
              <a:rPr lang="ru-RU" sz="800" dirty="0">
                <a:latin typeface="Arial" panose="020B0604020202020204" pitchFamily="34" charset="0"/>
                <a:cs typeface="Arial" panose="020B0604020202020204" pitchFamily="34" charset="0"/>
              </a:rPr>
              <a:t>и </a:t>
            </a:r>
          </a:p>
          <a:p>
            <a:pPr algn="ctr"/>
            <a:r>
              <a:rPr lang="en-US" sz="800" dirty="0">
                <a:latin typeface="Arial" panose="020B0604020202020204" pitchFamily="34" charset="0"/>
                <a:cs typeface="Arial" panose="020B0604020202020204" pitchFamily="34" charset="0"/>
              </a:rPr>
              <a:t>Checksum</a:t>
            </a:r>
            <a:endParaRPr lang="ru-RU" sz="800" dirty="0">
              <a:latin typeface="Arial" panose="020B0604020202020204" pitchFamily="34" charset="0"/>
              <a:cs typeface="Arial" panose="020B0604020202020204" pitchFamily="34" charset="0"/>
            </a:endParaRPr>
          </a:p>
        </p:txBody>
      </p:sp>
      <p:sp>
        <p:nvSpPr>
          <p:cNvPr id="158" name="TextBox 157"/>
          <p:cNvSpPr txBox="1"/>
          <p:nvPr/>
        </p:nvSpPr>
        <p:spPr>
          <a:xfrm>
            <a:off x="4422897" y="3892351"/>
            <a:ext cx="689968" cy="461665"/>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Disk Offset </a:t>
            </a:r>
            <a:r>
              <a:rPr lang="ru-RU" sz="800" dirty="0">
                <a:latin typeface="Arial" panose="020B0604020202020204" pitchFamily="34" charset="0"/>
                <a:cs typeface="Arial" panose="020B0604020202020204" pitchFamily="34" charset="0"/>
              </a:rPr>
              <a:t>и </a:t>
            </a:r>
          </a:p>
          <a:p>
            <a:pPr algn="ctr"/>
            <a:r>
              <a:rPr lang="en-US" sz="800" dirty="0">
                <a:latin typeface="Arial" panose="020B0604020202020204" pitchFamily="34" charset="0"/>
                <a:cs typeface="Arial" panose="020B0604020202020204" pitchFamily="34" charset="0"/>
              </a:rPr>
              <a:t>Checksum</a:t>
            </a:r>
            <a:endParaRPr lang="ru-RU" sz="800" dirty="0">
              <a:latin typeface="Arial" panose="020B0604020202020204" pitchFamily="34" charset="0"/>
              <a:cs typeface="Arial" panose="020B0604020202020204" pitchFamily="34" charset="0"/>
            </a:endParaRPr>
          </a:p>
        </p:txBody>
      </p:sp>
      <p:sp>
        <p:nvSpPr>
          <p:cNvPr id="26" name="TextBox 25"/>
          <p:cNvSpPr txBox="1"/>
          <p:nvPr/>
        </p:nvSpPr>
        <p:spPr>
          <a:xfrm>
            <a:off x="3726941" y="2384088"/>
            <a:ext cx="1745252" cy="276999"/>
          </a:xfrm>
          <a:prstGeom prst="rect">
            <a:avLst/>
          </a:prstGeom>
          <a:noFill/>
        </p:spPr>
        <p:txBody>
          <a:bodyPr wrap="square" rtlCol="0">
            <a:spAutoFit/>
          </a:bodyPr>
          <a:lstStyle/>
          <a:p>
            <a:r>
              <a:rPr lang="ru-RU" sz="1200" dirty="0">
                <a:latin typeface="Arial" panose="020B0604020202020204" pitchFamily="34" charset="0"/>
                <a:cs typeface="Arial" panose="020B0604020202020204" pitchFamily="34" charset="0"/>
              </a:rPr>
              <a:t>Таблица объекта</a:t>
            </a:r>
          </a:p>
        </p:txBody>
      </p:sp>
      <p:sp>
        <p:nvSpPr>
          <p:cNvPr id="159" name="TextBox 158"/>
          <p:cNvSpPr txBox="1"/>
          <p:nvPr/>
        </p:nvSpPr>
        <p:spPr>
          <a:xfrm>
            <a:off x="5900809" y="2536975"/>
            <a:ext cx="1745252" cy="276999"/>
          </a:xfrm>
          <a:prstGeom prst="rect">
            <a:avLst/>
          </a:prstGeom>
          <a:noFill/>
        </p:spPr>
        <p:txBody>
          <a:bodyPr wrap="square" rtlCol="0">
            <a:spAutoFit/>
          </a:bodyPr>
          <a:lstStyle/>
          <a:p>
            <a:r>
              <a:rPr lang="ru-RU" sz="1200" dirty="0">
                <a:latin typeface="Arial" panose="020B0604020202020204" pitchFamily="34" charset="0"/>
                <a:cs typeface="Arial" panose="020B0604020202020204" pitchFamily="34" charset="0"/>
              </a:rPr>
              <a:t>Директория </a:t>
            </a:r>
          </a:p>
        </p:txBody>
      </p:sp>
      <p:sp>
        <p:nvSpPr>
          <p:cNvPr id="160" name="TextBox 159"/>
          <p:cNvSpPr txBox="1"/>
          <p:nvPr/>
        </p:nvSpPr>
        <p:spPr>
          <a:xfrm>
            <a:off x="5596502" y="2900631"/>
            <a:ext cx="771024" cy="21544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Имя файла</a:t>
            </a:r>
          </a:p>
        </p:txBody>
      </p:sp>
      <p:sp>
        <p:nvSpPr>
          <p:cNvPr id="161" name="TextBox 160"/>
          <p:cNvSpPr txBox="1"/>
          <p:nvPr/>
        </p:nvSpPr>
        <p:spPr>
          <a:xfrm>
            <a:off x="6430432" y="2833554"/>
            <a:ext cx="771024" cy="33855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Файл метаданных</a:t>
            </a:r>
          </a:p>
        </p:txBody>
      </p:sp>
      <p:sp>
        <p:nvSpPr>
          <p:cNvPr id="162" name="TextBox 161"/>
          <p:cNvSpPr txBox="1"/>
          <p:nvPr/>
        </p:nvSpPr>
        <p:spPr>
          <a:xfrm>
            <a:off x="5570600" y="3291421"/>
            <a:ext cx="771024" cy="21544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Имя файла</a:t>
            </a:r>
          </a:p>
        </p:txBody>
      </p:sp>
      <p:sp>
        <p:nvSpPr>
          <p:cNvPr id="163" name="TextBox 162"/>
          <p:cNvSpPr txBox="1"/>
          <p:nvPr/>
        </p:nvSpPr>
        <p:spPr>
          <a:xfrm>
            <a:off x="6404530" y="3224344"/>
            <a:ext cx="771024" cy="33855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Файл метаданных</a:t>
            </a:r>
          </a:p>
        </p:txBody>
      </p:sp>
      <p:sp>
        <p:nvSpPr>
          <p:cNvPr id="164" name="TextBox 163"/>
          <p:cNvSpPr txBox="1"/>
          <p:nvPr/>
        </p:nvSpPr>
        <p:spPr>
          <a:xfrm>
            <a:off x="5572534" y="3665647"/>
            <a:ext cx="771024" cy="21544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Имя файла</a:t>
            </a:r>
          </a:p>
        </p:txBody>
      </p:sp>
      <p:sp>
        <p:nvSpPr>
          <p:cNvPr id="165" name="TextBox 164"/>
          <p:cNvSpPr txBox="1"/>
          <p:nvPr/>
        </p:nvSpPr>
        <p:spPr>
          <a:xfrm>
            <a:off x="6406464" y="3598570"/>
            <a:ext cx="771024" cy="33855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Файл метаданных</a:t>
            </a:r>
          </a:p>
        </p:txBody>
      </p:sp>
      <p:sp>
        <p:nvSpPr>
          <p:cNvPr id="166" name="TextBox 165"/>
          <p:cNvSpPr txBox="1"/>
          <p:nvPr/>
        </p:nvSpPr>
        <p:spPr>
          <a:xfrm>
            <a:off x="5608150" y="4067037"/>
            <a:ext cx="771024" cy="21544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Имя файла</a:t>
            </a:r>
          </a:p>
        </p:txBody>
      </p:sp>
      <p:sp>
        <p:nvSpPr>
          <p:cNvPr id="167" name="TextBox 166"/>
          <p:cNvSpPr txBox="1"/>
          <p:nvPr/>
        </p:nvSpPr>
        <p:spPr>
          <a:xfrm>
            <a:off x="6442080" y="3999960"/>
            <a:ext cx="771024" cy="33855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Файл метаданных</a:t>
            </a:r>
          </a:p>
        </p:txBody>
      </p:sp>
      <p:sp>
        <p:nvSpPr>
          <p:cNvPr id="27" name="Полилиния: фигура 26"/>
          <p:cNvSpPr/>
          <p:nvPr/>
        </p:nvSpPr>
        <p:spPr>
          <a:xfrm>
            <a:off x="5148236" y="2517611"/>
            <a:ext cx="590550" cy="1433889"/>
          </a:xfrm>
          <a:custGeom>
            <a:avLst/>
            <a:gdLst>
              <a:gd name="connsiteX0" fmla="*/ 0 w 590550"/>
              <a:gd name="connsiteY0" fmla="*/ 832982 h 1433889"/>
              <a:gd name="connsiteX1" fmla="*/ 66675 w 590550"/>
              <a:gd name="connsiteY1" fmla="*/ 1409244 h 1433889"/>
              <a:gd name="connsiteX2" fmla="*/ 285750 w 590550"/>
              <a:gd name="connsiteY2" fmla="*/ 104319 h 1433889"/>
              <a:gd name="connsiteX3" fmla="*/ 590550 w 590550"/>
              <a:gd name="connsiteY3" fmla="*/ 175757 h 1433889"/>
            </a:gdLst>
            <a:ahLst/>
            <a:cxnLst>
              <a:cxn ang="0">
                <a:pos x="connsiteX0" y="connsiteY0"/>
              </a:cxn>
              <a:cxn ang="0">
                <a:pos x="connsiteX1" y="connsiteY1"/>
              </a:cxn>
              <a:cxn ang="0">
                <a:pos x="connsiteX2" y="connsiteY2"/>
              </a:cxn>
              <a:cxn ang="0">
                <a:pos x="connsiteX3" y="connsiteY3"/>
              </a:cxn>
            </a:cxnLst>
            <a:rect l="l" t="t" r="r" b="b"/>
            <a:pathLst>
              <a:path w="590550" h="1433889">
                <a:moveTo>
                  <a:pt x="0" y="832982"/>
                </a:moveTo>
                <a:cubicBezTo>
                  <a:pt x="9525" y="1181835"/>
                  <a:pt x="19050" y="1530688"/>
                  <a:pt x="66675" y="1409244"/>
                </a:cubicBezTo>
                <a:cubicBezTo>
                  <a:pt x="114300" y="1287800"/>
                  <a:pt x="198438" y="309900"/>
                  <a:pt x="285750" y="104319"/>
                </a:cubicBezTo>
                <a:cubicBezTo>
                  <a:pt x="373062" y="-101262"/>
                  <a:pt x="481806" y="37247"/>
                  <a:pt x="590550" y="175757"/>
                </a:cubicBezTo>
              </a:path>
            </a:pathLst>
          </a:custGeom>
          <a:noFill/>
          <a:ln>
            <a:solidFill>
              <a:schemeClr val="accent6">
                <a:lumMod val="75000"/>
              </a:schemeClr>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9" name="Прямая соединительная линия 28"/>
          <p:cNvCxnSpPr>
            <a:stCxn id="148" idx="2"/>
          </p:cNvCxnSpPr>
          <p:nvPr/>
        </p:nvCxnSpPr>
        <p:spPr>
          <a:xfrm flipH="1">
            <a:off x="4339581" y="4381976"/>
            <a:ext cx="2055160" cy="314286"/>
          </a:xfrm>
          <a:prstGeom prst="line">
            <a:avLst/>
          </a:prstGeom>
          <a:ln w="95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Прямая соединительная линия 167"/>
          <p:cNvCxnSpPr/>
          <p:nvPr/>
        </p:nvCxnSpPr>
        <p:spPr>
          <a:xfrm flipH="1">
            <a:off x="5678433" y="4378614"/>
            <a:ext cx="1554660" cy="330329"/>
          </a:xfrm>
          <a:prstGeom prst="line">
            <a:avLst/>
          </a:prstGeom>
          <a:ln w="95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4121155" y="6265651"/>
            <a:ext cx="1745252" cy="276999"/>
          </a:xfrm>
          <a:prstGeom prst="rect">
            <a:avLst/>
          </a:prstGeom>
          <a:noFill/>
        </p:spPr>
        <p:txBody>
          <a:bodyPr wrap="square" rtlCol="0">
            <a:spAutoFit/>
          </a:bodyPr>
          <a:lstStyle/>
          <a:p>
            <a:pPr algn="ctr"/>
            <a:r>
              <a:rPr lang="ru-RU" sz="1200" dirty="0">
                <a:latin typeface="Arial" panose="020B0604020202020204" pitchFamily="34" charset="0"/>
                <a:cs typeface="Arial" panose="020B0604020202020204" pitchFamily="34" charset="0"/>
              </a:rPr>
              <a:t>Файл метаданных </a:t>
            </a:r>
          </a:p>
        </p:txBody>
      </p:sp>
      <p:sp>
        <p:nvSpPr>
          <p:cNvPr id="170" name="TextBox 169"/>
          <p:cNvSpPr txBox="1"/>
          <p:nvPr/>
        </p:nvSpPr>
        <p:spPr>
          <a:xfrm>
            <a:off x="5915612" y="6459411"/>
            <a:ext cx="1745252" cy="276999"/>
          </a:xfrm>
          <a:prstGeom prst="rect">
            <a:avLst/>
          </a:prstGeom>
          <a:noFill/>
        </p:spPr>
        <p:txBody>
          <a:bodyPr wrap="square" rtlCol="0">
            <a:spAutoFit/>
          </a:bodyPr>
          <a:lstStyle/>
          <a:p>
            <a:pPr algn="ctr"/>
            <a:r>
              <a:rPr lang="ru-RU" sz="1200" dirty="0">
                <a:latin typeface="Arial" panose="020B0604020202020204" pitchFamily="34" charset="0"/>
                <a:cs typeface="Arial" panose="020B0604020202020204" pitchFamily="34" charset="0"/>
              </a:rPr>
              <a:t>Пространство файла</a:t>
            </a:r>
          </a:p>
        </p:txBody>
      </p:sp>
      <p:sp>
        <p:nvSpPr>
          <p:cNvPr id="171" name="TextBox 170"/>
          <p:cNvSpPr txBox="1"/>
          <p:nvPr/>
        </p:nvSpPr>
        <p:spPr>
          <a:xfrm>
            <a:off x="4292399" y="4767595"/>
            <a:ext cx="771024" cy="230832"/>
          </a:xfrm>
          <a:prstGeom prst="rect">
            <a:avLst/>
          </a:prstGeom>
          <a:noFill/>
        </p:spPr>
        <p:txBody>
          <a:bodyPr wrap="square" rtlCol="0">
            <a:spAutoFit/>
          </a:bodyPr>
          <a:lstStyle/>
          <a:p>
            <a:pPr algn="ctr"/>
            <a:r>
              <a:rPr lang="ru-RU" sz="900" dirty="0">
                <a:latin typeface="Arial" panose="020B0604020202020204" pitchFamily="34" charset="0"/>
                <a:cs typeface="Arial" panose="020B0604020202020204" pitchFamily="34" charset="0"/>
              </a:rPr>
              <a:t>Ключ</a:t>
            </a:r>
          </a:p>
        </p:txBody>
      </p:sp>
      <p:sp>
        <p:nvSpPr>
          <p:cNvPr id="172" name="TextBox 171"/>
          <p:cNvSpPr txBox="1"/>
          <p:nvPr/>
        </p:nvSpPr>
        <p:spPr>
          <a:xfrm>
            <a:off x="4295192" y="5145384"/>
            <a:ext cx="771024" cy="230832"/>
          </a:xfrm>
          <a:prstGeom prst="rect">
            <a:avLst/>
          </a:prstGeom>
          <a:noFill/>
        </p:spPr>
        <p:txBody>
          <a:bodyPr wrap="square" rtlCol="0">
            <a:spAutoFit/>
          </a:bodyPr>
          <a:lstStyle/>
          <a:p>
            <a:pPr algn="ctr"/>
            <a:r>
              <a:rPr lang="ru-RU" sz="900" dirty="0">
                <a:latin typeface="Arial" panose="020B0604020202020204" pitchFamily="34" charset="0"/>
                <a:cs typeface="Arial" panose="020B0604020202020204" pitchFamily="34" charset="0"/>
              </a:rPr>
              <a:t>Ключ</a:t>
            </a:r>
          </a:p>
        </p:txBody>
      </p:sp>
      <p:sp>
        <p:nvSpPr>
          <p:cNvPr id="173" name="TextBox 172"/>
          <p:cNvSpPr txBox="1"/>
          <p:nvPr/>
        </p:nvSpPr>
        <p:spPr>
          <a:xfrm>
            <a:off x="4274330" y="5524425"/>
            <a:ext cx="771024" cy="230832"/>
          </a:xfrm>
          <a:prstGeom prst="rect">
            <a:avLst/>
          </a:prstGeom>
          <a:noFill/>
        </p:spPr>
        <p:txBody>
          <a:bodyPr wrap="square" rtlCol="0">
            <a:spAutoFit/>
          </a:bodyPr>
          <a:lstStyle/>
          <a:p>
            <a:pPr algn="ctr"/>
            <a:r>
              <a:rPr lang="ru-RU" sz="900" dirty="0">
                <a:latin typeface="Arial" panose="020B0604020202020204" pitchFamily="34" charset="0"/>
                <a:cs typeface="Arial" panose="020B0604020202020204" pitchFamily="34" charset="0"/>
              </a:rPr>
              <a:t>Ключ</a:t>
            </a:r>
          </a:p>
        </p:txBody>
      </p:sp>
      <p:sp>
        <p:nvSpPr>
          <p:cNvPr id="174" name="TextBox 173"/>
          <p:cNvSpPr txBox="1"/>
          <p:nvPr/>
        </p:nvSpPr>
        <p:spPr>
          <a:xfrm>
            <a:off x="4297176" y="5921421"/>
            <a:ext cx="771024" cy="230832"/>
          </a:xfrm>
          <a:prstGeom prst="rect">
            <a:avLst/>
          </a:prstGeom>
          <a:noFill/>
        </p:spPr>
        <p:txBody>
          <a:bodyPr wrap="square" rtlCol="0">
            <a:spAutoFit/>
          </a:bodyPr>
          <a:lstStyle/>
          <a:p>
            <a:pPr algn="ctr"/>
            <a:r>
              <a:rPr lang="ru-RU" sz="900" dirty="0">
                <a:latin typeface="Arial" panose="020B0604020202020204" pitchFamily="34" charset="0"/>
                <a:cs typeface="Arial" panose="020B0604020202020204" pitchFamily="34" charset="0"/>
              </a:rPr>
              <a:t>Ключ</a:t>
            </a:r>
          </a:p>
        </p:txBody>
      </p:sp>
      <p:sp>
        <p:nvSpPr>
          <p:cNvPr id="175" name="TextBox 174"/>
          <p:cNvSpPr txBox="1"/>
          <p:nvPr/>
        </p:nvSpPr>
        <p:spPr>
          <a:xfrm>
            <a:off x="4997142" y="4766969"/>
            <a:ext cx="771024" cy="230832"/>
          </a:xfrm>
          <a:prstGeom prst="rect">
            <a:avLst/>
          </a:prstGeom>
          <a:noFill/>
        </p:spPr>
        <p:txBody>
          <a:bodyPr wrap="square" rtlCol="0">
            <a:spAutoFit/>
          </a:bodyPr>
          <a:lstStyle/>
          <a:p>
            <a:pPr algn="ctr"/>
            <a:r>
              <a:rPr lang="ru-RU" sz="900" dirty="0">
                <a:latin typeface="Arial" panose="020B0604020202020204" pitchFamily="34" charset="0"/>
                <a:cs typeface="Arial" panose="020B0604020202020204" pitchFamily="34" charset="0"/>
              </a:rPr>
              <a:t>Значение</a:t>
            </a:r>
          </a:p>
        </p:txBody>
      </p:sp>
      <p:sp>
        <p:nvSpPr>
          <p:cNvPr id="176" name="TextBox 175"/>
          <p:cNvSpPr txBox="1"/>
          <p:nvPr/>
        </p:nvSpPr>
        <p:spPr>
          <a:xfrm>
            <a:off x="4986575" y="5162226"/>
            <a:ext cx="771024" cy="230832"/>
          </a:xfrm>
          <a:prstGeom prst="rect">
            <a:avLst/>
          </a:prstGeom>
          <a:noFill/>
        </p:spPr>
        <p:txBody>
          <a:bodyPr wrap="square" rtlCol="0">
            <a:spAutoFit/>
          </a:bodyPr>
          <a:lstStyle/>
          <a:p>
            <a:pPr algn="ctr"/>
            <a:r>
              <a:rPr lang="ru-RU" sz="900" dirty="0">
                <a:latin typeface="Arial" panose="020B0604020202020204" pitchFamily="34" charset="0"/>
                <a:cs typeface="Arial" panose="020B0604020202020204" pitchFamily="34" charset="0"/>
              </a:rPr>
              <a:t>Значение</a:t>
            </a:r>
          </a:p>
        </p:txBody>
      </p:sp>
      <p:sp>
        <p:nvSpPr>
          <p:cNvPr id="177" name="TextBox 176"/>
          <p:cNvSpPr txBox="1"/>
          <p:nvPr/>
        </p:nvSpPr>
        <p:spPr>
          <a:xfrm>
            <a:off x="4976838" y="5547664"/>
            <a:ext cx="771024" cy="230832"/>
          </a:xfrm>
          <a:prstGeom prst="rect">
            <a:avLst/>
          </a:prstGeom>
          <a:noFill/>
        </p:spPr>
        <p:txBody>
          <a:bodyPr wrap="square" rtlCol="0">
            <a:spAutoFit/>
          </a:bodyPr>
          <a:lstStyle/>
          <a:p>
            <a:pPr algn="ctr"/>
            <a:r>
              <a:rPr lang="ru-RU" sz="900" dirty="0">
                <a:latin typeface="Arial" panose="020B0604020202020204" pitchFamily="34" charset="0"/>
                <a:cs typeface="Arial" panose="020B0604020202020204" pitchFamily="34" charset="0"/>
              </a:rPr>
              <a:t>Значение</a:t>
            </a:r>
          </a:p>
        </p:txBody>
      </p:sp>
      <p:sp>
        <p:nvSpPr>
          <p:cNvPr id="178" name="TextBox 177"/>
          <p:cNvSpPr txBox="1"/>
          <p:nvPr/>
        </p:nvSpPr>
        <p:spPr>
          <a:xfrm>
            <a:off x="4986575" y="5948746"/>
            <a:ext cx="771024" cy="230832"/>
          </a:xfrm>
          <a:prstGeom prst="rect">
            <a:avLst/>
          </a:prstGeom>
          <a:noFill/>
        </p:spPr>
        <p:txBody>
          <a:bodyPr wrap="square" rtlCol="0">
            <a:spAutoFit/>
          </a:bodyPr>
          <a:lstStyle/>
          <a:p>
            <a:pPr algn="ctr"/>
            <a:r>
              <a:rPr lang="ru-RU" sz="900" dirty="0">
                <a:latin typeface="Arial" panose="020B0604020202020204" pitchFamily="34" charset="0"/>
                <a:cs typeface="Arial" panose="020B0604020202020204" pitchFamily="34" charset="0"/>
              </a:rPr>
              <a:t>Значение</a:t>
            </a:r>
          </a:p>
        </p:txBody>
      </p:sp>
      <p:sp>
        <p:nvSpPr>
          <p:cNvPr id="179" name="TextBox 178"/>
          <p:cNvSpPr txBox="1"/>
          <p:nvPr/>
        </p:nvSpPr>
        <p:spPr>
          <a:xfrm>
            <a:off x="6008238" y="4996922"/>
            <a:ext cx="771024" cy="21544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0-7894</a:t>
            </a:r>
          </a:p>
        </p:txBody>
      </p:sp>
      <p:cxnSp>
        <p:nvCxnSpPr>
          <p:cNvPr id="180" name="Прямая соединительная линия 179"/>
          <p:cNvCxnSpPr/>
          <p:nvPr/>
        </p:nvCxnSpPr>
        <p:spPr>
          <a:xfrm flipH="1">
            <a:off x="5738918" y="4951457"/>
            <a:ext cx="282775" cy="720932"/>
          </a:xfrm>
          <a:prstGeom prst="line">
            <a:avLst/>
          </a:prstGeom>
          <a:ln w="95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Прямая соединительная линия 180"/>
          <p:cNvCxnSpPr/>
          <p:nvPr/>
        </p:nvCxnSpPr>
        <p:spPr>
          <a:xfrm flipH="1" flipV="1">
            <a:off x="5737617" y="5679863"/>
            <a:ext cx="273684" cy="743674"/>
          </a:xfrm>
          <a:prstGeom prst="line">
            <a:avLst/>
          </a:prstGeom>
          <a:ln w="95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5934200" y="5394523"/>
            <a:ext cx="887429" cy="21544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7895-10000</a:t>
            </a:r>
          </a:p>
        </p:txBody>
      </p:sp>
      <p:sp>
        <p:nvSpPr>
          <p:cNvPr id="183" name="TextBox 182"/>
          <p:cNvSpPr txBox="1"/>
          <p:nvPr/>
        </p:nvSpPr>
        <p:spPr>
          <a:xfrm>
            <a:off x="5934200" y="5805345"/>
            <a:ext cx="887429" cy="21544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10001-57742</a:t>
            </a:r>
          </a:p>
        </p:txBody>
      </p:sp>
      <p:sp>
        <p:nvSpPr>
          <p:cNvPr id="184" name="TextBox 183"/>
          <p:cNvSpPr txBox="1"/>
          <p:nvPr/>
        </p:nvSpPr>
        <p:spPr>
          <a:xfrm>
            <a:off x="5939591" y="6116976"/>
            <a:ext cx="887429" cy="33855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57743-</a:t>
            </a:r>
          </a:p>
          <a:p>
            <a:pPr algn="ctr"/>
            <a:r>
              <a:rPr lang="ru-RU" sz="800" dirty="0">
                <a:latin typeface="Arial" panose="020B0604020202020204" pitchFamily="34" charset="0"/>
                <a:cs typeface="Arial" panose="020B0604020202020204" pitchFamily="34" charset="0"/>
              </a:rPr>
              <a:t>9002722</a:t>
            </a:r>
          </a:p>
        </p:txBody>
      </p:sp>
      <p:sp>
        <p:nvSpPr>
          <p:cNvPr id="185" name="TextBox 184"/>
          <p:cNvSpPr txBox="1"/>
          <p:nvPr/>
        </p:nvSpPr>
        <p:spPr>
          <a:xfrm>
            <a:off x="6675740" y="4958280"/>
            <a:ext cx="773990" cy="33855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Disk Offset </a:t>
            </a:r>
            <a:r>
              <a:rPr lang="ru-RU" sz="800" dirty="0">
                <a:latin typeface="Arial" panose="020B0604020202020204" pitchFamily="34" charset="0"/>
                <a:cs typeface="Arial" panose="020B0604020202020204" pitchFamily="34" charset="0"/>
              </a:rPr>
              <a:t>и </a:t>
            </a:r>
          </a:p>
          <a:p>
            <a:pPr algn="ctr"/>
            <a:r>
              <a:rPr lang="en-US" sz="800" dirty="0">
                <a:latin typeface="Arial" panose="020B0604020202020204" pitchFamily="34" charset="0"/>
                <a:cs typeface="Arial" panose="020B0604020202020204" pitchFamily="34" charset="0"/>
              </a:rPr>
              <a:t>Checksum</a:t>
            </a:r>
            <a:endParaRPr lang="ru-RU" sz="800" dirty="0">
              <a:latin typeface="Arial" panose="020B0604020202020204" pitchFamily="34" charset="0"/>
              <a:cs typeface="Arial" panose="020B0604020202020204" pitchFamily="34" charset="0"/>
            </a:endParaRPr>
          </a:p>
        </p:txBody>
      </p:sp>
      <p:sp>
        <p:nvSpPr>
          <p:cNvPr id="186" name="TextBox 185"/>
          <p:cNvSpPr txBox="1"/>
          <p:nvPr/>
        </p:nvSpPr>
        <p:spPr>
          <a:xfrm>
            <a:off x="6691978" y="5332708"/>
            <a:ext cx="773990" cy="33855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Disk Offset </a:t>
            </a:r>
            <a:r>
              <a:rPr lang="ru-RU" sz="800" dirty="0">
                <a:latin typeface="Arial" panose="020B0604020202020204" pitchFamily="34" charset="0"/>
                <a:cs typeface="Arial" panose="020B0604020202020204" pitchFamily="34" charset="0"/>
              </a:rPr>
              <a:t>и </a:t>
            </a:r>
          </a:p>
          <a:p>
            <a:pPr algn="ctr"/>
            <a:r>
              <a:rPr lang="en-US" sz="800" dirty="0">
                <a:latin typeface="Arial" panose="020B0604020202020204" pitchFamily="34" charset="0"/>
                <a:cs typeface="Arial" panose="020B0604020202020204" pitchFamily="34" charset="0"/>
              </a:rPr>
              <a:t>Checksum</a:t>
            </a:r>
            <a:endParaRPr lang="ru-RU" sz="800" dirty="0">
              <a:latin typeface="Arial" panose="020B0604020202020204" pitchFamily="34" charset="0"/>
              <a:cs typeface="Arial" panose="020B0604020202020204" pitchFamily="34" charset="0"/>
            </a:endParaRPr>
          </a:p>
        </p:txBody>
      </p:sp>
      <p:sp>
        <p:nvSpPr>
          <p:cNvPr id="187" name="TextBox 186"/>
          <p:cNvSpPr txBox="1"/>
          <p:nvPr/>
        </p:nvSpPr>
        <p:spPr>
          <a:xfrm>
            <a:off x="6679999" y="5721989"/>
            <a:ext cx="773990" cy="33855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Disk Offset </a:t>
            </a:r>
            <a:r>
              <a:rPr lang="ru-RU" sz="800" dirty="0">
                <a:latin typeface="Arial" panose="020B0604020202020204" pitchFamily="34" charset="0"/>
                <a:cs typeface="Arial" panose="020B0604020202020204" pitchFamily="34" charset="0"/>
              </a:rPr>
              <a:t>и </a:t>
            </a:r>
          </a:p>
          <a:p>
            <a:pPr algn="ctr"/>
            <a:r>
              <a:rPr lang="en-US" sz="800" dirty="0">
                <a:latin typeface="Arial" panose="020B0604020202020204" pitchFamily="34" charset="0"/>
                <a:cs typeface="Arial" panose="020B0604020202020204" pitchFamily="34" charset="0"/>
              </a:rPr>
              <a:t>Checksum</a:t>
            </a:r>
            <a:endParaRPr lang="ru-RU" sz="800" dirty="0">
              <a:latin typeface="Arial" panose="020B0604020202020204" pitchFamily="34" charset="0"/>
              <a:cs typeface="Arial" panose="020B0604020202020204" pitchFamily="34" charset="0"/>
            </a:endParaRPr>
          </a:p>
        </p:txBody>
      </p:sp>
      <p:sp>
        <p:nvSpPr>
          <p:cNvPr id="188" name="TextBox 187"/>
          <p:cNvSpPr txBox="1"/>
          <p:nvPr/>
        </p:nvSpPr>
        <p:spPr>
          <a:xfrm>
            <a:off x="6685163" y="6111270"/>
            <a:ext cx="773990" cy="33855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Disk Offset </a:t>
            </a:r>
            <a:r>
              <a:rPr lang="ru-RU" sz="800" dirty="0">
                <a:latin typeface="Arial" panose="020B0604020202020204" pitchFamily="34" charset="0"/>
                <a:cs typeface="Arial" panose="020B0604020202020204" pitchFamily="34" charset="0"/>
              </a:rPr>
              <a:t>и </a:t>
            </a:r>
          </a:p>
          <a:p>
            <a:pPr algn="ctr"/>
            <a:r>
              <a:rPr lang="en-US" sz="800" dirty="0">
                <a:latin typeface="Arial" panose="020B0604020202020204" pitchFamily="34" charset="0"/>
                <a:cs typeface="Arial" panose="020B0604020202020204" pitchFamily="34" charset="0"/>
              </a:rPr>
              <a:t>Checksum</a:t>
            </a:r>
            <a:endParaRPr lang="ru-RU"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50628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Прямоугольник: скругленные противолежащие углы 72"/>
          <p:cNvSpPr/>
          <p:nvPr/>
        </p:nvSpPr>
        <p:spPr>
          <a:xfrm>
            <a:off x="6774511" y="5307492"/>
            <a:ext cx="4995980" cy="1196966"/>
          </a:xfrm>
          <a:prstGeom prst="round2Diag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prstClr val="white"/>
              </a:solidFill>
              <a:effectLst/>
              <a:uLnTx/>
              <a:uFillTx/>
              <a:latin typeface="Calibri"/>
              <a:ea typeface="+mn-ea"/>
              <a:cs typeface="+mn-cs"/>
            </a:endParaRPr>
          </a:p>
        </p:txBody>
      </p:sp>
      <p:sp>
        <p:nvSpPr>
          <p:cNvPr id="5" name="TextBox 4"/>
          <p:cNvSpPr txBox="1"/>
          <p:nvPr/>
        </p:nvSpPr>
        <p:spPr>
          <a:xfrm>
            <a:off x="174168" y="81485"/>
            <a:ext cx="11698514"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Что такое точки монтирования и ссылки </a:t>
            </a:r>
            <a:endParaRPr lang="en-US" sz="3600" dirty="0">
              <a:solidFill>
                <a:schemeClr val="bg1"/>
              </a:solidFill>
              <a:latin typeface="+mj-lt"/>
            </a:endParaRPr>
          </a:p>
        </p:txBody>
      </p:sp>
      <p:sp>
        <p:nvSpPr>
          <p:cNvPr id="7" name="Content Placeholder 2"/>
          <p:cNvSpPr txBox="1">
            <a:spLocks/>
          </p:cNvSpPr>
          <p:nvPr/>
        </p:nvSpPr>
        <p:spPr>
          <a:xfrm>
            <a:off x="281340" y="977114"/>
            <a:ext cx="6493171" cy="442938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eaLnBrk="0" hangingPunct="0">
              <a:spcBef>
                <a:spcPts val="500"/>
              </a:spcBef>
              <a:spcAft>
                <a:spcPts val="500"/>
              </a:spcAft>
              <a:buSzPct val="120000"/>
              <a:buNone/>
            </a:pPr>
            <a:r>
              <a:rPr lang="ru-RU" sz="1400" b="1" kern="0" dirty="0">
                <a:solidFill>
                  <a:sysClr val="windowText" lastClr="000000"/>
                </a:solidFill>
                <a:latin typeface="Arial" panose="020B0604020202020204" pitchFamily="34" charset="0"/>
                <a:cs typeface="Arial" panose="020B0604020202020204" pitchFamily="34" charset="0"/>
              </a:rPr>
              <a:t>Точка монтирования представляет собой ссылку на местоположение на диске, которая позволяет ОС </a:t>
            </a:r>
            <a:r>
              <a:rPr lang="ru-RU" sz="1400" b="1" kern="0" dirty="0" err="1">
                <a:solidFill>
                  <a:sysClr val="windowText" lastClr="000000"/>
                </a:solidFill>
                <a:latin typeface="Arial" panose="020B0604020202020204" pitchFamily="34" charset="0"/>
                <a:cs typeface="Arial" panose="020B0604020202020204" pitchFamily="34" charset="0"/>
              </a:rPr>
              <a:t>Windows</a:t>
            </a:r>
            <a:r>
              <a:rPr lang="ru-RU" sz="1400" b="1" kern="0" dirty="0">
                <a:solidFill>
                  <a:sysClr val="windowText" lastClr="000000"/>
                </a:solidFill>
                <a:latin typeface="Arial" panose="020B0604020202020204" pitchFamily="34" charset="0"/>
                <a:cs typeface="Arial" panose="020B0604020202020204" pitchFamily="34" charset="0"/>
              </a:rPr>
              <a:t> получать системный доступ к ресурсам диска</a:t>
            </a:r>
          </a:p>
          <a:p>
            <a:pPr marL="0" indent="0" eaLnBrk="0" hangingPunct="0">
              <a:spcBef>
                <a:spcPts val="500"/>
              </a:spcBef>
              <a:spcAft>
                <a:spcPts val="500"/>
              </a:spcAft>
              <a:buSzPct val="120000"/>
              <a:buNone/>
            </a:pPr>
            <a:r>
              <a:rPr lang="ru-RU" sz="1400" dirty="0">
                <a:latin typeface="Arial" panose="020B0604020202020204" pitchFamily="34" charset="0"/>
                <a:cs typeface="Arial" panose="020B0604020202020204" pitchFamily="34" charset="0"/>
              </a:rPr>
              <a:t>Используйте точки монтирования томов:</a:t>
            </a:r>
          </a:p>
          <a:p>
            <a:pPr marL="357188" indent="-357188" eaLnBrk="0" hangingPunct="0">
              <a:spcBef>
                <a:spcPts val="500"/>
              </a:spcBef>
              <a:spcAft>
                <a:spcPts val="500"/>
              </a:spcAft>
              <a:buSzPct val="120000"/>
              <a:buFont typeface="Wingdings" panose="05000000000000000000" pitchFamily="2" charset="2"/>
              <a:buChar char="§"/>
            </a:pPr>
            <a:r>
              <a:rPr lang="ru-RU" sz="1400" dirty="0">
                <a:latin typeface="Arial" panose="020B0604020202020204" pitchFamily="34" charset="0"/>
                <a:cs typeface="Arial" panose="020B0604020202020204" pitchFamily="34" charset="0"/>
              </a:rPr>
              <a:t>Для монтирования томов или дисков в качестве папки вместо использования идентификаторов диска</a:t>
            </a:r>
          </a:p>
          <a:p>
            <a:pPr marL="357188" indent="-357188" eaLnBrk="0" hangingPunct="0">
              <a:spcBef>
                <a:spcPts val="500"/>
              </a:spcBef>
              <a:spcAft>
                <a:spcPts val="500"/>
              </a:spcAft>
              <a:buSzPct val="120000"/>
              <a:buFont typeface="Wingdings" panose="05000000000000000000" pitchFamily="2" charset="2"/>
              <a:buChar char="§"/>
            </a:pPr>
            <a:r>
              <a:rPr lang="ru-RU" sz="1400" dirty="0">
                <a:latin typeface="Arial" panose="020B0604020202020204" pitchFamily="34" charset="0"/>
                <a:cs typeface="Arial" panose="020B0604020202020204" pitchFamily="34" charset="0"/>
              </a:rPr>
              <a:t>Когда у вас нет доступных идентификаторов дисков для создания новых томов</a:t>
            </a:r>
          </a:p>
          <a:p>
            <a:pPr marL="357188" indent="-357188" eaLnBrk="0" hangingPunct="0">
              <a:spcBef>
                <a:spcPts val="500"/>
              </a:spcBef>
              <a:spcAft>
                <a:spcPts val="500"/>
              </a:spcAft>
              <a:buSzPct val="120000"/>
              <a:buFont typeface="Wingdings" panose="05000000000000000000" pitchFamily="2" charset="2"/>
              <a:buChar char="§"/>
            </a:pPr>
            <a:r>
              <a:rPr lang="ru-RU" sz="1400" dirty="0">
                <a:latin typeface="Arial" panose="020B0604020202020204" pitchFamily="34" charset="0"/>
                <a:cs typeface="Arial" panose="020B0604020202020204" pitchFamily="34" charset="0"/>
              </a:rPr>
              <a:t>Чтобы добавить дисковое пространство без изменения структуры папок</a:t>
            </a:r>
          </a:p>
          <a:p>
            <a:pPr marL="0" indent="0" eaLnBrk="0" hangingPunct="0">
              <a:spcBef>
                <a:spcPts val="500"/>
              </a:spcBef>
              <a:spcAft>
                <a:spcPts val="500"/>
              </a:spcAft>
              <a:buSzPct val="120000"/>
              <a:buNone/>
            </a:pPr>
            <a:r>
              <a:rPr lang="ru-RU" sz="1400" b="1" kern="0" dirty="0" err="1">
                <a:solidFill>
                  <a:sysClr val="windowText" lastClr="000000"/>
                </a:solidFill>
                <a:latin typeface="Arial" panose="020B0604020202020204" pitchFamily="34" charset="0"/>
                <a:cs typeface="Arial" panose="020B0604020202020204" pitchFamily="34" charset="0"/>
              </a:rPr>
              <a:t>Link</a:t>
            </a:r>
            <a:r>
              <a:rPr lang="ru-RU" sz="1400" b="1" kern="0" dirty="0">
                <a:solidFill>
                  <a:sysClr val="windowText" lastClr="000000"/>
                </a:solidFill>
                <a:latin typeface="Arial" panose="020B0604020202020204" pitchFamily="34" charset="0"/>
                <a:cs typeface="Arial" panose="020B0604020202020204" pitchFamily="34" charset="0"/>
              </a:rPr>
              <a:t> (ссылка) содержит ссылку на другой файл или каталог</a:t>
            </a:r>
          </a:p>
          <a:p>
            <a:pPr marL="0" indent="0" eaLnBrk="0" hangingPunct="0">
              <a:spcBef>
                <a:spcPts val="500"/>
              </a:spcBef>
              <a:spcAft>
                <a:spcPts val="500"/>
              </a:spcAft>
              <a:buSzPct val="120000"/>
              <a:buNone/>
            </a:pPr>
            <a:r>
              <a:rPr lang="ru-RU" sz="1400" kern="0" dirty="0">
                <a:solidFill>
                  <a:sysClr val="windowText" lastClr="000000"/>
                </a:solidFill>
                <a:latin typeface="Arial" panose="020B0604020202020204" pitchFamily="34" charset="0"/>
                <a:cs typeface="Arial" panose="020B0604020202020204" pitchFamily="34" charset="0"/>
              </a:rPr>
              <a:t>Варианты ссылок:</a:t>
            </a:r>
          </a:p>
          <a:p>
            <a:pPr marL="357188" indent="-357188" eaLnBrk="0" hangingPunct="0">
              <a:spcBef>
                <a:spcPts val="500"/>
              </a:spcBef>
              <a:spcAft>
                <a:spcPts val="500"/>
              </a:spcAft>
              <a:buSzPct val="120000"/>
              <a:buFont typeface="Wingdings" panose="05000000000000000000" pitchFamily="2" charset="2"/>
              <a:buChar char="§"/>
            </a:pPr>
            <a:r>
              <a:rPr lang="ru-RU" sz="1400" kern="0" dirty="0">
                <a:solidFill>
                  <a:sysClr val="windowText" lastClr="000000"/>
                </a:solidFill>
                <a:latin typeface="Arial" panose="020B0604020202020204" pitchFamily="34" charset="0"/>
                <a:cs typeface="Arial" panose="020B0604020202020204" pitchFamily="34" charset="0"/>
              </a:rPr>
              <a:t>Символьная файловая ссылка на файл (или </a:t>
            </a:r>
            <a:r>
              <a:rPr lang="ru-RU" sz="1400" kern="0" dirty="0" err="1">
                <a:solidFill>
                  <a:sysClr val="windowText" lastClr="000000"/>
                </a:solidFill>
                <a:latin typeface="Arial" panose="020B0604020202020204" pitchFamily="34" charset="0"/>
                <a:cs typeface="Arial" panose="020B0604020202020204" pitchFamily="34" charset="0"/>
              </a:rPr>
              <a:t>soft</a:t>
            </a:r>
            <a:r>
              <a:rPr lang="ru-RU" sz="1400" kern="0" dirty="0">
                <a:solidFill>
                  <a:sysClr val="windowText" lastClr="000000"/>
                </a:solidFill>
                <a:latin typeface="Arial" panose="020B0604020202020204" pitchFamily="34" charset="0"/>
                <a:cs typeface="Arial" panose="020B0604020202020204" pitchFamily="34" charset="0"/>
              </a:rPr>
              <a:t> </a:t>
            </a:r>
            <a:r>
              <a:rPr lang="ru-RU" sz="1400" kern="0" dirty="0" err="1">
                <a:solidFill>
                  <a:sysClr val="windowText" lastClr="000000"/>
                </a:solidFill>
                <a:latin typeface="Arial" panose="020B0604020202020204" pitchFamily="34" charset="0"/>
                <a:cs typeface="Arial" panose="020B0604020202020204" pitchFamily="34" charset="0"/>
              </a:rPr>
              <a:t>link</a:t>
            </a:r>
            <a:r>
              <a:rPr lang="ru-RU" sz="1400" kern="0" dirty="0">
                <a:solidFill>
                  <a:sysClr val="windowText" lastClr="000000"/>
                </a:solidFill>
                <a:latin typeface="Arial" panose="020B0604020202020204" pitchFamily="34" charset="0"/>
                <a:cs typeface="Arial" panose="020B0604020202020204" pitchFamily="34" charset="0"/>
              </a:rPr>
              <a:t>)</a:t>
            </a:r>
          </a:p>
          <a:p>
            <a:pPr marL="357188" indent="-357188" eaLnBrk="0" hangingPunct="0">
              <a:spcBef>
                <a:spcPts val="500"/>
              </a:spcBef>
              <a:spcAft>
                <a:spcPts val="500"/>
              </a:spcAft>
              <a:buSzPct val="120000"/>
              <a:buFont typeface="Wingdings" panose="05000000000000000000" pitchFamily="2" charset="2"/>
              <a:buChar char="§"/>
            </a:pPr>
            <a:r>
              <a:rPr lang="ru-RU" sz="1400" kern="0" dirty="0">
                <a:solidFill>
                  <a:sysClr val="windowText" lastClr="000000"/>
                </a:solidFill>
                <a:latin typeface="Arial" panose="020B0604020202020204" pitchFamily="34" charset="0"/>
                <a:cs typeface="Arial" panose="020B0604020202020204" pitchFamily="34" charset="0"/>
              </a:rPr>
              <a:t>Символьная ссылка каталога (или </a:t>
            </a:r>
            <a:r>
              <a:rPr lang="ru-RU" sz="1400" kern="0" dirty="0" err="1">
                <a:solidFill>
                  <a:sysClr val="windowText" lastClr="000000"/>
                </a:solidFill>
                <a:latin typeface="Arial" panose="020B0604020202020204" pitchFamily="34" charset="0"/>
                <a:cs typeface="Arial" panose="020B0604020202020204" pitchFamily="34" charset="0"/>
              </a:rPr>
              <a:t>directory</a:t>
            </a:r>
            <a:r>
              <a:rPr lang="ru-RU" sz="1400" kern="0" dirty="0">
                <a:solidFill>
                  <a:sysClr val="windowText" lastClr="000000"/>
                </a:solidFill>
                <a:latin typeface="Arial" panose="020B0604020202020204" pitchFamily="34" charset="0"/>
                <a:cs typeface="Arial" panose="020B0604020202020204" pitchFamily="34" charset="0"/>
              </a:rPr>
              <a:t> </a:t>
            </a:r>
            <a:r>
              <a:rPr lang="ru-RU" sz="1400" kern="0" dirty="0" err="1">
                <a:solidFill>
                  <a:sysClr val="windowText" lastClr="000000"/>
                </a:solidFill>
                <a:latin typeface="Arial" panose="020B0604020202020204" pitchFamily="34" charset="0"/>
                <a:cs typeface="Arial" panose="020B0604020202020204" pitchFamily="34" charset="0"/>
              </a:rPr>
              <a:t>junctions</a:t>
            </a:r>
            <a:r>
              <a:rPr lang="ru-RU" sz="1400" kern="0" dirty="0">
                <a:solidFill>
                  <a:sysClr val="windowText" lastClr="000000"/>
                </a:solidFill>
                <a:latin typeface="Arial" panose="020B0604020202020204" pitchFamily="34" charset="0"/>
                <a:cs typeface="Arial" panose="020B0604020202020204" pitchFamily="34" charset="0"/>
              </a:rPr>
              <a:t>)</a:t>
            </a:r>
          </a:p>
        </p:txBody>
      </p:sp>
      <p:sp>
        <p:nvSpPr>
          <p:cNvPr id="8" name="Content Placeholder 2"/>
          <p:cNvSpPr txBox="1">
            <a:spLocks/>
          </p:cNvSpPr>
          <p:nvPr/>
        </p:nvSpPr>
        <p:spPr>
          <a:xfrm>
            <a:off x="6802367" y="5299149"/>
            <a:ext cx="5384036" cy="135627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ru-RU" sz="1500" kern="0" dirty="0">
                <a:solidFill>
                  <a:srgbClr val="000000"/>
                </a:solidFill>
                <a:latin typeface="Arial" panose="020B0604020202020204" pitchFamily="34" charset="0"/>
                <a:cs typeface="Arial" panose="020B0604020202020204" pitchFamily="34" charset="0"/>
              </a:rPr>
              <a:t>В данной демонстрации, Вы увидите как:</a:t>
            </a:r>
            <a:endParaRPr lang="en-US" sz="1500" kern="0" dirty="0">
              <a:solidFill>
                <a:srgbClr val="000000"/>
              </a:solidFill>
              <a:latin typeface="Arial" panose="020B0604020202020204" pitchFamily="34" charset="0"/>
              <a:cs typeface="Arial" panose="020B0604020202020204" pitchFamily="34" charset="0"/>
            </a:endParaRPr>
          </a:p>
          <a:p>
            <a:pPr marL="347662" lvl="0" indent="-342900">
              <a:buFont typeface="Wingdings" panose="05000000000000000000" pitchFamily="2" charset="2"/>
              <a:buChar char="Ø"/>
            </a:pPr>
            <a:r>
              <a:rPr lang="ru-RU" sz="1500" dirty="0">
                <a:latin typeface="Arial" panose="020B0604020202020204" pitchFamily="34" charset="0"/>
                <a:cs typeface="Arial" panose="020B0604020202020204" pitchFamily="34" charset="0"/>
              </a:rPr>
              <a:t>Создавать точку монтирования</a:t>
            </a:r>
          </a:p>
          <a:p>
            <a:pPr marL="347662" lvl="0" indent="-342900">
              <a:buFont typeface="Wingdings" panose="05000000000000000000" pitchFamily="2" charset="2"/>
              <a:buChar char="Ø"/>
            </a:pPr>
            <a:r>
              <a:rPr lang="ru-RU" sz="1500" dirty="0">
                <a:latin typeface="Arial" panose="020B0604020202020204" pitchFamily="34" charset="0"/>
                <a:cs typeface="Arial" panose="020B0604020202020204" pitchFamily="34" charset="0"/>
              </a:rPr>
              <a:t>Создавать символьную ссылку каталога для папки</a:t>
            </a:r>
          </a:p>
          <a:p>
            <a:pPr marL="347662" lvl="0" indent="-342900">
              <a:buFont typeface="Wingdings" panose="05000000000000000000" pitchFamily="2" charset="2"/>
              <a:buChar char="Ø"/>
            </a:pPr>
            <a:r>
              <a:rPr lang="ru-RU" sz="1500" dirty="0">
                <a:latin typeface="Arial" panose="020B0604020202020204" pitchFamily="34" charset="0"/>
                <a:cs typeface="Arial" panose="020B0604020202020204" pitchFamily="34" charset="0"/>
              </a:rPr>
              <a:t>Создавать </a:t>
            </a:r>
            <a:r>
              <a:rPr lang="en-US" sz="1500" dirty="0">
                <a:latin typeface="Arial" panose="020B0604020202020204" pitchFamily="34" charset="0"/>
                <a:cs typeface="Arial" panose="020B0604020202020204" pitchFamily="34" charset="0"/>
              </a:rPr>
              <a:t>hard link </a:t>
            </a:r>
            <a:endParaRPr lang="en-US" sz="1500" kern="0" dirty="0">
              <a:solidFill>
                <a:srgbClr val="000000"/>
              </a:solidFill>
              <a:latin typeface="Arial" panose="020B0604020202020204" pitchFamily="34" charset="0"/>
              <a:cs typeface="Arial" panose="020B0604020202020204" pitchFamily="34" charset="0"/>
            </a:endParaRPr>
          </a:p>
        </p:txBody>
      </p:sp>
      <p:sp>
        <p:nvSpPr>
          <p:cNvPr id="11" name="Title 1"/>
          <p:cNvSpPr txBox="1">
            <a:spLocks/>
          </p:cNvSpPr>
          <p:nvPr/>
        </p:nvSpPr>
        <p:spPr>
          <a:xfrm>
            <a:off x="6442305" y="4708473"/>
            <a:ext cx="5588018" cy="3903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a:solidFill>
                  <a:srgbClr val="C00000"/>
                </a:solidFill>
                <a:latin typeface="Arial" panose="020B0604020202020204" pitchFamily="34" charset="0"/>
                <a:cs typeface="Arial" panose="020B0604020202020204" pitchFamily="34" charset="0"/>
              </a:rPr>
              <a:t>Демонстрация</a:t>
            </a:r>
            <a:r>
              <a:rPr lang="en-CA" sz="1800" b="1" dirty="0">
                <a:solidFill>
                  <a:srgbClr val="C00000"/>
                </a:solidFill>
                <a:latin typeface="Arial" panose="020B0604020202020204" pitchFamily="34" charset="0"/>
                <a:cs typeface="Arial" panose="020B0604020202020204" pitchFamily="34" charset="0"/>
              </a:rPr>
              <a:t>: </a:t>
            </a:r>
            <a:r>
              <a:rPr lang="ru-RU" sz="1800" b="1" dirty="0">
                <a:solidFill>
                  <a:srgbClr val="C00000"/>
                </a:solidFill>
                <a:latin typeface="Arial" panose="020B0604020202020204" pitchFamily="34" charset="0"/>
                <a:cs typeface="Arial" panose="020B0604020202020204" pitchFamily="34" charset="0"/>
              </a:rPr>
              <a:t>создание точек монтирования и ссылок</a:t>
            </a:r>
            <a:endParaRPr lang="en-CA" sz="1800" b="1" dirty="0">
              <a:solidFill>
                <a:srgbClr val="C00000"/>
              </a:solidFill>
              <a:latin typeface="Arial" panose="020B0604020202020204" pitchFamily="34" charset="0"/>
              <a:cs typeface="Arial" panose="020B0604020202020204" pitchFamily="34" charset="0"/>
            </a:endParaRPr>
          </a:p>
        </p:txBody>
      </p:sp>
      <p:grpSp>
        <p:nvGrpSpPr>
          <p:cNvPr id="2049" name="Группа 2048"/>
          <p:cNvGrpSpPr/>
          <p:nvPr/>
        </p:nvGrpSpPr>
        <p:grpSpPr>
          <a:xfrm>
            <a:off x="29886" y="5136058"/>
            <a:ext cx="3160641" cy="1394840"/>
            <a:chOff x="236620" y="5246751"/>
            <a:chExt cx="3160641" cy="1394840"/>
          </a:xfrm>
        </p:grpSpPr>
        <p:cxnSp>
          <p:nvCxnSpPr>
            <p:cNvPr id="29" name="Прямая соединительная линия 28"/>
            <p:cNvCxnSpPr/>
            <p:nvPr/>
          </p:nvCxnSpPr>
          <p:spPr>
            <a:xfrm>
              <a:off x="1402431" y="5953226"/>
              <a:ext cx="475836" cy="453423"/>
            </a:xfrm>
            <a:prstGeom prst="line">
              <a:avLst/>
            </a:prstGeom>
            <a:ln>
              <a:prstDash val="dashDot"/>
            </a:ln>
          </p:spPr>
          <p:style>
            <a:lnRef idx="2">
              <a:schemeClr val="dk1"/>
            </a:lnRef>
            <a:fillRef idx="0">
              <a:schemeClr val="dk1"/>
            </a:fillRef>
            <a:effectRef idx="1">
              <a:schemeClr val="dk1"/>
            </a:effectRef>
            <a:fontRef idx="minor">
              <a:schemeClr val="tx1"/>
            </a:fontRef>
          </p:style>
        </p:cxnSp>
        <p:cxnSp>
          <p:nvCxnSpPr>
            <p:cNvPr id="15" name="Прямая соединительная линия 14"/>
            <p:cNvCxnSpPr>
              <a:stCxn id="13" idx="2"/>
            </p:cNvCxnSpPr>
            <p:nvPr/>
          </p:nvCxnSpPr>
          <p:spPr>
            <a:xfrm flipH="1">
              <a:off x="1374285" y="5953226"/>
              <a:ext cx="2128" cy="427843"/>
            </a:xfrm>
            <a:prstGeom prst="line">
              <a:avLst/>
            </a:prstGeom>
          </p:spPr>
          <p:style>
            <a:lnRef idx="2">
              <a:schemeClr val="dk1"/>
            </a:lnRef>
            <a:fillRef idx="0">
              <a:schemeClr val="dk1"/>
            </a:fillRef>
            <a:effectRef idx="1">
              <a:schemeClr val="dk1"/>
            </a:effectRef>
            <a:fontRef idx="minor">
              <a:schemeClr val="tx1"/>
            </a:fontRef>
          </p:style>
        </p:cxnSp>
        <p:sp>
          <p:nvSpPr>
            <p:cNvPr id="13" name="Прямоугольник 12"/>
            <p:cNvSpPr/>
            <p:nvPr/>
          </p:nvSpPr>
          <p:spPr>
            <a:xfrm>
              <a:off x="1227221" y="5640405"/>
              <a:ext cx="298383" cy="31282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a</a:t>
              </a:r>
              <a:endParaRPr lang="ru-RU" sz="1200" dirty="0">
                <a:latin typeface="Arial" panose="020B0604020202020204" pitchFamily="34" charset="0"/>
                <a:cs typeface="Arial" panose="020B0604020202020204" pitchFamily="34" charset="0"/>
              </a:endParaRPr>
            </a:p>
          </p:txBody>
        </p:sp>
        <p:sp>
          <p:nvSpPr>
            <p:cNvPr id="18" name="Прямоугольник 17"/>
            <p:cNvSpPr/>
            <p:nvPr/>
          </p:nvSpPr>
          <p:spPr>
            <a:xfrm>
              <a:off x="1535229" y="5635592"/>
              <a:ext cx="298383" cy="31282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b</a:t>
              </a:r>
              <a:endParaRPr lang="ru-RU" dirty="0"/>
            </a:p>
          </p:txBody>
        </p:sp>
        <p:sp>
          <p:nvSpPr>
            <p:cNvPr id="19" name="Прямоугольник 18"/>
            <p:cNvSpPr/>
            <p:nvPr/>
          </p:nvSpPr>
          <p:spPr>
            <a:xfrm>
              <a:off x="1843237" y="5635591"/>
              <a:ext cx="298383" cy="312821"/>
            </a:xfrm>
            <a:prstGeom prst="rect">
              <a:avLst/>
            </a:prstGeom>
            <a:solidFill>
              <a:schemeClr val="accent5">
                <a:lumMod val="60000"/>
                <a:lumOff val="4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c</a:t>
              </a:r>
              <a:endParaRPr lang="ru-RU" dirty="0"/>
            </a:p>
          </p:txBody>
        </p:sp>
        <p:sp>
          <p:nvSpPr>
            <p:cNvPr id="20" name="Прямоугольник 19"/>
            <p:cNvSpPr/>
            <p:nvPr/>
          </p:nvSpPr>
          <p:spPr>
            <a:xfrm>
              <a:off x="2160698" y="5635591"/>
              <a:ext cx="1236563" cy="312821"/>
            </a:xfrm>
            <a:prstGeom prst="rect">
              <a:avLst/>
            </a:prstGeom>
            <a:solidFill>
              <a:schemeClr val="accent6">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ru-RU"/>
            </a:p>
          </p:txBody>
        </p:sp>
        <p:sp>
          <p:nvSpPr>
            <p:cNvPr id="21" name="Прямоугольник 20"/>
            <p:cNvSpPr/>
            <p:nvPr/>
          </p:nvSpPr>
          <p:spPr>
            <a:xfrm>
              <a:off x="1239530" y="6247891"/>
              <a:ext cx="298383" cy="32478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dirty="0">
                  <a:latin typeface="Arial" panose="020B0604020202020204" pitchFamily="34" charset="0"/>
                  <a:cs typeface="Arial" panose="020B0604020202020204" pitchFamily="34" charset="0"/>
                </a:rPr>
                <a:t>A’</a:t>
              </a:r>
              <a:endParaRPr lang="ru-RU" sz="1000" dirty="0">
                <a:latin typeface="Arial" panose="020B0604020202020204" pitchFamily="34" charset="0"/>
                <a:cs typeface="Arial" panose="020B0604020202020204" pitchFamily="34" charset="0"/>
              </a:endParaRPr>
            </a:p>
          </p:txBody>
        </p:sp>
        <p:sp>
          <p:nvSpPr>
            <p:cNvPr id="22" name="Прямоугольник 21"/>
            <p:cNvSpPr/>
            <p:nvPr/>
          </p:nvSpPr>
          <p:spPr>
            <a:xfrm>
              <a:off x="1698857" y="6250239"/>
              <a:ext cx="298383" cy="31282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900" dirty="0">
                  <a:latin typeface="Arial" panose="020B0604020202020204" pitchFamily="34" charset="0"/>
                  <a:cs typeface="Arial" panose="020B0604020202020204" pitchFamily="34" charset="0"/>
                </a:rPr>
                <a:t>A</a:t>
              </a:r>
              <a:endParaRPr lang="ru-RU" sz="900" dirty="0">
                <a:latin typeface="Arial" panose="020B0604020202020204" pitchFamily="34" charset="0"/>
                <a:cs typeface="Arial" panose="020B0604020202020204" pitchFamily="34" charset="0"/>
              </a:endParaRPr>
            </a:p>
          </p:txBody>
        </p:sp>
        <p:sp>
          <p:nvSpPr>
            <p:cNvPr id="23" name="Прямоугольник 22"/>
            <p:cNvSpPr/>
            <p:nvPr/>
          </p:nvSpPr>
          <p:spPr>
            <a:xfrm>
              <a:off x="2158184" y="6255036"/>
              <a:ext cx="298383" cy="31282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B</a:t>
              </a:r>
              <a:endParaRPr lang="ru-RU" sz="1100" dirty="0">
                <a:latin typeface="Arial" panose="020B0604020202020204" pitchFamily="34" charset="0"/>
                <a:cs typeface="Arial" panose="020B0604020202020204" pitchFamily="34" charset="0"/>
              </a:endParaRPr>
            </a:p>
          </p:txBody>
        </p:sp>
        <p:sp>
          <p:nvSpPr>
            <p:cNvPr id="24" name="Прямоугольник 23"/>
            <p:cNvSpPr/>
            <p:nvPr/>
          </p:nvSpPr>
          <p:spPr>
            <a:xfrm>
              <a:off x="2612523" y="6257490"/>
              <a:ext cx="572223" cy="310368"/>
            </a:xfrm>
            <a:prstGeom prst="rect">
              <a:avLst/>
            </a:prstGeom>
            <a:solidFill>
              <a:srgbClr val="A3D0E2"/>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900" dirty="0" err="1">
                  <a:latin typeface="Arial" panose="020B0604020202020204" pitchFamily="34" charset="0"/>
                  <a:cs typeface="Arial" panose="020B0604020202020204" pitchFamily="34" charset="0"/>
                </a:rPr>
                <a:t>Goto</a:t>
              </a:r>
              <a:r>
                <a:rPr lang="en-US" sz="900" dirty="0">
                  <a:latin typeface="Arial" panose="020B0604020202020204" pitchFamily="34" charset="0"/>
                  <a:cs typeface="Arial" panose="020B0604020202020204" pitchFamily="34" charset="0"/>
                </a:rPr>
                <a:t> </a:t>
              </a:r>
              <a:r>
                <a:rPr lang="ru-RU" sz="900" dirty="0">
                  <a:latin typeface="Arial" panose="020B0604020202020204" pitchFamily="34" charset="0"/>
                  <a:cs typeface="Arial" panose="020B0604020202020204" pitchFamily="34" charset="0"/>
                </a:rPr>
                <a:t>Файл А</a:t>
              </a:r>
            </a:p>
          </p:txBody>
        </p:sp>
        <p:cxnSp>
          <p:nvCxnSpPr>
            <p:cNvPr id="31" name="Прямая соединительная линия 30"/>
            <p:cNvCxnSpPr>
              <a:endCxn id="23" idx="0"/>
            </p:cNvCxnSpPr>
            <p:nvPr/>
          </p:nvCxnSpPr>
          <p:spPr>
            <a:xfrm>
              <a:off x="1684685" y="5953226"/>
              <a:ext cx="622691" cy="301810"/>
            </a:xfrm>
            <a:prstGeom prst="line">
              <a:avLst/>
            </a:prstGeom>
            <a:ln>
              <a:prstDash val="solid"/>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3" name="Прямая соединительная линия 32"/>
            <p:cNvCxnSpPr>
              <a:endCxn id="24" idx="0"/>
            </p:cNvCxnSpPr>
            <p:nvPr/>
          </p:nvCxnSpPr>
          <p:spPr>
            <a:xfrm>
              <a:off x="2016324" y="5967918"/>
              <a:ext cx="882311" cy="289572"/>
            </a:xfrm>
            <a:prstGeom prst="line">
              <a:avLst/>
            </a:prstGeom>
            <a:ln>
              <a:prstDash val="solid"/>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28" name="Полилиния: фигура 27"/>
            <p:cNvSpPr/>
            <p:nvPr/>
          </p:nvSpPr>
          <p:spPr>
            <a:xfrm>
              <a:off x="1819175" y="6029652"/>
              <a:ext cx="1182663" cy="188268"/>
            </a:xfrm>
            <a:custGeom>
              <a:avLst/>
              <a:gdLst>
                <a:gd name="connsiteX0" fmla="*/ 1145406 w 1182663"/>
                <a:gd name="connsiteY0" fmla="*/ 183455 h 188268"/>
                <a:gd name="connsiteX1" fmla="*/ 1092467 w 1182663"/>
                <a:gd name="connsiteY1" fmla="*/ 39076 h 188268"/>
                <a:gd name="connsiteX2" fmla="*/ 360947 w 1182663"/>
                <a:gd name="connsiteY2" fmla="*/ 10201 h 188268"/>
                <a:gd name="connsiteX3" fmla="*/ 0 w 1182663"/>
                <a:gd name="connsiteY3" fmla="*/ 188268 h 188268"/>
              </a:gdLst>
              <a:ahLst/>
              <a:cxnLst>
                <a:cxn ang="0">
                  <a:pos x="connsiteX0" y="connsiteY0"/>
                </a:cxn>
                <a:cxn ang="0">
                  <a:pos x="connsiteX1" y="connsiteY1"/>
                </a:cxn>
                <a:cxn ang="0">
                  <a:pos x="connsiteX2" y="connsiteY2"/>
                </a:cxn>
                <a:cxn ang="0">
                  <a:pos x="connsiteX3" y="connsiteY3"/>
                </a:cxn>
              </a:cxnLst>
              <a:rect l="l" t="t" r="r" b="b"/>
              <a:pathLst>
                <a:path w="1182663" h="188268">
                  <a:moveTo>
                    <a:pt x="1145406" y="183455"/>
                  </a:moveTo>
                  <a:cubicBezTo>
                    <a:pt x="1184308" y="125703"/>
                    <a:pt x="1223210" y="67952"/>
                    <a:pt x="1092467" y="39076"/>
                  </a:cubicBezTo>
                  <a:cubicBezTo>
                    <a:pt x="961724" y="10200"/>
                    <a:pt x="543025" y="-14664"/>
                    <a:pt x="360947" y="10201"/>
                  </a:cubicBezTo>
                  <a:cubicBezTo>
                    <a:pt x="178869" y="35066"/>
                    <a:pt x="89434" y="111667"/>
                    <a:pt x="0" y="188268"/>
                  </a:cubicBezTo>
                </a:path>
              </a:pathLst>
            </a:custGeom>
            <a:noFill/>
            <a:ln w="6350">
              <a:solidFill>
                <a:schemeClr val="tx1"/>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TextBox 29"/>
            <p:cNvSpPr txBox="1"/>
            <p:nvPr/>
          </p:nvSpPr>
          <p:spPr>
            <a:xfrm>
              <a:off x="308517" y="5686802"/>
              <a:ext cx="1027754" cy="261610"/>
            </a:xfrm>
            <a:prstGeom prst="rect">
              <a:avLst/>
            </a:prstGeom>
            <a:noFill/>
          </p:spPr>
          <p:txBody>
            <a:bodyPr wrap="square" rtlCol="0">
              <a:spAutoFit/>
            </a:bodyPr>
            <a:lstStyle/>
            <a:p>
              <a:r>
                <a:rPr lang="ru-RU" sz="1100" dirty="0">
                  <a:latin typeface="Arial" panose="020B0604020202020204" pitchFamily="34" charset="0"/>
                  <a:cs typeface="Arial" panose="020B0604020202020204" pitchFamily="34" charset="0"/>
                </a:rPr>
                <a:t>Директория </a:t>
              </a:r>
            </a:p>
          </p:txBody>
        </p:sp>
        <p:sp>
          <p:nvSpPr>
            <p:cNvPr id="37" name="TextBox 36"/>
            <p:cNvSpPr txBox="1"/>
            <p:nvPr/>
          </p:nvSpPr>
          <p:spPr>
            <a:xfrm>
              <a:off x="236620" y="6210704"/>
              <a:ext cx="1027754" cy="430887"/>
            </a:xfrm>
            <a:prstGeom prst="rect">
              <a:avLst/>
            </a:prstGeom>
            <a:noFill/>
          </p:spPr>
          <p:txBody>
            <a:bodyPr wrap="square" rtlCol="0">
              <a:spAutoFit/>
            </a:bodyPr>
            <a:lstStyle/>
            <a:p>
              <a:pPr algn="ctr"/>
              <a:r>
                <a:rPr lang="ru-RU" sz="1100" dirty="0">
                  <a:latin typeface="Arial" panose="020B0604020202020204" pitchFamily="34" charset="0"/>
                  <a:cs typeface="Arial" panose="020B0604020202020204" pitchFamily="34" charset="0"/>
                </a:rPr>
                <a:t>Содержание файла</a:t>
              </a:r>
            </a:p>
          </p:txBody>
        </p:sp>
        <p:sp>
          <p:nvSpPr>
            <p:cNvPr id="2048" name="Прямоугольник 2047"/>
            <p:cNvSpPr/>
            <p:nvPr/>
          </p:nvSpPr>
          <p:spPr>
            <a:xfrm>
              <a:off x="1535229" y="5246751"/>
              <a:ext cx="920445" cy="323165"/>
            </a:xfrm>
            <a:prstGeom prst="rect">
              <a:avLst/>
            </a:prstGeom>
          </p:spPr>
          <p:txBody>
            <a:bodyPr wrap="none">
              <a:spAutoFit/>
            </a:bodyPr>
            <a:lstStyle/>
            <a:p>
              <a:r>
                <a:rPr lang="ru-RU" sz="1500" b="1" kern="0" dirty="0" err="1">
                  <a:solidFill>
                    <a:sysClr val="windowText" lastClr="000000"/>
                  </a:solidFill>
                  <a:latin typeface="Arial" panose="020B0604020202020204" pitchFamily="34" charset="0"/>
                  <a:cs typeface="Arial" panose="020B0604020202020204" pitchFamily="34" charset="0"/>
                </a:rPr>
                <a:t>soft</a:t>
              </a:r>
              <a:r>
                <a:rPr lang="ru-RU" sz="1500" b="1" kern="0" dirty="0">
                  <a:solidFill>
                    <a:sysClr val="windowText" lastClr="000000"/>
                  </a:solidFill>
                  <a:latin typeface="Arial" panose="020B0604020202020204" pitchFamily="34" charset="0"/>
                  <a:cs typeface="Arial" panose="020B0604020202020204" pitchFamily="34" charset="0"/>
                </a:rPr>
                <a:t> </a:t>
              </a:r>
              <a:r>
                <a:rPr lang="ru-RU" sz="1500" b="1" kern="0" dirty="0" err="1">
                  <a:solidFill>
                    <a:sysClr val="windowText" lastClr="000000"/>
                  </a:solidFill>
                  <a:latin typeface="Arial" panose="020B0604020202020204" pitchFamily="34" charset="0"/>
                  <a:cs typeface="Arial" panose="020B0604020202020204" pitchFamily="34" charset="0"/>
                </a:rPr>
                <a:t>link</a:t>
              </a:r>
              <a:endParaRPr lang="ru-RU" sz="1500" b="1" dirty="0"/>
            </a:p>
          </p:txBody>
        </p:sp>
      </p:grpSp>
      <p:grpSp>
        <p:nvGrpSpPr>
          <p:cNvPr id="2068" name="Группа 2067"/>
          <p:cNvGrpSpPr/>
          <p:nvPr/>
        </p:nvGrpSpPr>
        <p:grpSpPr>
          <a:xfrm>
            <a:off x="3557475" y="5045819"/>
            <a:ext cx="2999406" cy="1718743"/>
            <a:chOff x="3557475" y="5045819"/>
            <a:chExt cx="2999406" cy="1718743"/>
          </a:xfrm>
        </p:grpSpPr>
        <p:cxnSp>
          <p:nvCxnSpPr>
            <p:cNvPr id="59" name="Прямая соединительная линия 58"/>
            <p:cNvCxnSpPr/>
            <p:nvPr/>
          </p:nvCxnSpPr>
          <p:spPr>
            <a:xfrm flipV="1">
              <a:off x="4202698" y="6425929"/>
              <a:ext cx="1203896" cy="138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a:xfrm flipV="1">
              <a:off x="4271014" y="5662604"/>
              <a:ext cx="1203896" cy="138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45" name="Picture 10" descr="&amp;Kcy;&amp;acy;&amp;rcy;&amp;tcy;&amp;icy;&amp;ncy;&amp;kcy;&amp;icy; &amp;pcy;&amp;ocy; &amp;zcy;&amp;acy;&amp;pcy;&amp;rcy;&amp;ocy;&amp;scy;&amp;ucy; fil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1497" y="6099976"/>
              <a:ext cx="376997" cy="37699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0" descr="&amp;Kcy;&amp;acy;&amp;rcy;&amp;tcy;&amp;icy;&amp;ncy;&amp;kcy;&amp;icy; &amp;pcy;&amp;ocy; &amp;zcy;&amp;acy;&amp;pcy;&amp;rcy;&amp;ocy;&amp;scy;&amp;ucy; fil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7913" y="6166411"/>
              <a:ext cx="376997" cy="37699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mp;Kcy;&amp;acy;&amp;rcy;&amp;tcy;&amp;icy;&amp;ncy;&amp;kcy;&amp;icy; &amp;pcy;&amp;ocy; &amp;zcy;&amp;acy;&amp;pcy;&amp;rcy;&amp;ocy;&amp;scy;&amp;ucy; folder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79731" y="5468723"/>
              <a:ext cx="388317" cy="38831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mp;Kcy;&amp;acy;&amp;rcy;&amp;tcy;&amp;icy;&amp;ncy;&amp;kcy;&amp;icy; &amp;pcy;&amp;ocy; &amp;zcy;&amp;acy;&amp;pcy;&amp;rcy;&amp;ocy;&amp;scy;&amp;ucy; disk volum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00871" y="5364051"/>
              <a:ext cx="384946" cy="38494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mp;Kcy;&amp;acy;&amp;rcy;&amp;tcy;&amp;icy;&amp;ncy;&amp;kcy;&amp;icy; &amp;pcy;&amp;ocy; &amp;zcy;&amp;acy;&amp;pcy;&amp;rcy;&amp;ocy;&amp;scy;&amp;ucy; fil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8595" y="6202361"/>
              <a:ext cx="376997" cy="376997"/>
            </a:xfrm>
            <a:prstGeom prst="rect">
              <a:avLst/>
            </a:prstGeom>
            <a:noFill/>
            <a:extLst>
              <a:ext uri="{909E8E84-426E-40DD-AFC4-6F175D3DCCD1}">
                <a14:hiddenFill xmlns:a14="http://schemas.microsoft.com/office/drawing/2010/main">
                  <a:solidFill>
                    <a:srgbClr val="FFFFFF"/>
                  </a:solidFill>
                </a14:hiddenFill>
              </a:ext>
            </a:extLst>
          </p:spPr>
        </p:pic>
        <p:sp>
          <p:nvSpPr>
            <p:cNvPr id="2051" name="Прямоугольник 2050"/>
            <p:cNvSpPr/>
            <p:nvPr/>
          </p:nvSpPr>
          <p:spPr>
            <a:xfrm>
              <a:off x="5342020" y="5429963"/>
              <a:ext cx="755583" cy="3190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53" name="Куб 2052"/>
            <p:cNvSpPr/>
            <p:nvPr/>
          </p:nvSpPr>
          <p:spPr>
            <a:xfrm>
              <a:off x="5841539" y="6021332"/>
              <a:ext cx="634653" cy="483126"/>
            </a:xfrm>
            <a:prstGeom prst="cube">
              <a:avLst>
                <a:gd name="adj" fmla="val 1827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a:p>
          </p:txBody>
        </p:sp>
        <p:cxnSp>
          <p:nvCxnSpPr>
            <p:cNvPr id="2055" name="Прямая соединительная линия 2054"/>
            <p:cNvCxnSpPr>
              <a:stCxn id="3080" idx="3"/>
            </p:cNvCxnSpPr>
            <p:nvPr/>
          </p:nvCxnSpPr>
          <p:spPr>
            <a:xfrm>
              <a:off x="3985817" y="5556524"/>
              <a:ext cx="2878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a:xfrm flipV="1">
              <a:off x="4265335" y="5556524"/>
              <a:ext cx="2968" cy="76543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42" name="Picture 6" descr="&amp;Kcy;&amp;acy;&amp;rcy;&amp;tcy;&amp;icy;&amp;ncy;&amp;kcy;&amp;icy; &amp;pcy;&amp;ocy; &amp;zcy;&amp;acy;&amp;pcy;&amp;rcy;&amp;ocy;&amp;scy;&amp;ucy; folder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25083" y="6220881"/>
              <a:ext cx="388317" cy="388317"/>
            </a:xfrm>
            <a:prstGeom prst="rect">
              <a:avLst/>
            </a:prstGeom>
            <a:noFill/>
            <a:extLst>
              <a:ext uri="{909E8E84-426E-40DD-AFC4-6F175D3DCCD1}">
                <a14:hiddenFill xmlns:a14="http://schemas.microsoft.com/office/drawing/2010/main">
                  <a:solidFill>
                    <a:srgbClr val="FFFFFF"/>
                  </a:solidFill>
                </a14:hiddenFill>
              </a:ext>
            </a:extLst>
          </p:spPr>
        </p:pic>
        <p:sp>
          <p:nvSpPr>
            <p:cNvPr id="2064" name="Полилиния: фигура 2063"/>
            <p:cNvSpPr/>
            <p:nvPr/>
          </p:nvSpPr>
          <p:spPr>
            <a:xfrm>
              <a:off x="4437246" y="5804034"/>
              <a:ext cx="1250926" cy="346509"/>
            </a:xfrm>
            <a:custGeom>
              <a:avLst/>
              <a:gdLst>
                <a:gd name="connsiteX0" fmla="*/ 1207971 w 1250926"/>
                <a:gd name="connsiteY0" fmla="*/ 0 h 346509"/>
                <a:gd name="connsiteX1" fmla="*/ 1179095 w 1250926"/>
                <a:gd name="connsiteY1" fmla="*/ 216568 h 346509"/>
                <a:gd name="connsiteX2" fmla="*/ 539015 w 1250926"/>
                <a:gd name="connsiteY2" fmla="*/ 221381 h 346509"/>
                <a:gd name="connsiteX3" fmla="*/ 211756 w 1250926"/>
                <a:gd name="connsiteY3" fmla="*/ 221381 h 346509"/>
                <a:gd name="connsiteX4" fmla="*/ 0 w 1250926"/>
                <a:gd name="connsiteY4" fmla="*/ 346509 h 346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26" h="346509">
                  <a:moveTo>
                    <a:pt x="1207971" y="0"/>
                  </a:moveTo>
                  <a:cubicBezTo>
                    <a:pt x="1249279" y="89835"/>
                    <a:pt x="1290588" y="179671"/>
                    <a:pt x="1179095" y="216568"/>
                  </a:cubicBezTo>
                  <a:cubicBezTo>
                    <a:pt x="1067602" y="253465"/>
                    <a:pt x="539015" y="221381"/>
                    <a:pt x="539015" y="221381"/>
                  </a:cubicBezTo>
                  <a:cubicBezTo>
                    <a:pt x="377792" y="222183"/>
                    <a:pt x="301592" y="200526"/>
                    <a:pt x="211756" y="221381"/>
                  </a:cubicBezTo>
                  <a:cubicBezTo>
                    <a:pt x="121920" y="242236"/>
                    <a:pt x="60960" y="294372"/>
                    <a:pt x="0" y="346509"/>
                  </a:cubicBezTo>
                </a:path>
              </a:pathLst>
            </a:custGeom>
            <a:noFill/>
            <a:ln>
              <a:solidFill>
                <a:schemeClr val="tx1"/>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2" name="TextBox 61"/>
            <p:cNvSpPr txBox="1"/>
            <p:nvPr/>
          </p:nvSpPr>
          <p:spPr>
            <a:xfrm>
              <a:off x="4015661" y="6533730"/>
              <a:ext cx="1027754" cy="230832"/>
            </a:xfrm>
            <a:prstGeom prst="rect">
              <a:avLst/>
            </a:prstGeom>
            <a:noFill/>
          </p:spPr>
          <p:txBody>
            <a:bodyPr wrap="square" rtlCol="0">
              <a:spAutoFit/>
            </a:bodyPr>
            <a:lstStyle/>
            <a:p>
              <a:r>
                <a:rPr lang="ru-RU" sz="900" dirty="0">
                  <a:latin typeface="Arial" panose="020B0604020202020204" pitchFamily="34" charset="0"/>
                  <a:cs typeface="Arial" panose="020B0604020202020204" pitchFamily="34" charset="0"/>
                </a:rPr>
                <a:t>Папка 1</a:t>
              </a:r>
            </a:p>
          </p:txBody>
        </p:sp>
        <p:sp>
          <p:nvSpPr>
            <p:cNvPr id="63" name="TextBox 62"/>
            <p:cNvSpPr txBox="1"/>
            <p:nvPr/>
          </p:nvSpPr>
          <p:spPr>
            <a:xfrm>
              <a:off x="4957638" y="6531943"/>
              <a:ext cx="1027754" cy="230832"/>
            </a:xfrm>
            <a:prstGeom prst="rect">
              <a:avLst/>
            </a:prstGeom>
            <a:noFill/>
          </p:spPr>
          <p:txBody>
            <a:bodyPr wrap="square" rtlCol="0">
              <a:spAutoFit/>
            </a:bodyPr>
            <a:lstStyle/>
            <a:p>
              <a:r>
                <a:rPr lang="ru-RU" sz="900" dirty="0">
                  <a:latin typeface="Arial" panose="020B0604020202020204" pitchFamily="34" charset="0"/>
                  <a:cs typeface="Arial" panose="020B0604020202020204" pitchFamily="34" charset="0"/>
                </a:rPr>
                <a:t>Файл 1</a:t>
              </a:r>
            </a:p>
          </p:txBody>
        </p:sp>
        <p:sp>
          <p:nvSpPr>
            <p:cNvPr id="64" name="TextBox 63"/>
            <p:cNvSpPr txBox="1"/>
            <p:nvPr/>
          </p:nvSpPr>
          <p:spPr>
            <a:xfrm>
              <a:off x="5708589" y="6162830"/>
              <a:ext cx="848292" cy="307777"/>
            </a:xfrm>
            <a:prstGeom prst="rect">
              <a:avLst/>
            </a:prstGeom>
            <a:noFill/>
          </p:spPr>
          <p:txBody>
            <a:bodyPr wrap="square" rtlCol="0">
              <a:spAutoFit/>
            </a:bodyPr>
            <a:lstStyle/>
            <a:p>
              <a:pPr algn="ctr"/>
              <a:r>
                <a:rPr lang="ru-RU" sz="700" dirty="0">
                  <a:solidFill>
                    <a:schemeClr val="bg1"/>
                  </a:solidFill>
                  <a:latin typeface="Arial" panose="020B0604020202020204" pitchFamily="34" charset="0"/>
                  <a:cs typeface="Arial" panose="020B0604020202020204" pitchFamily="34" charset="0"/>
                </a:rPr>
                <a:t>Содержание Файл 1</a:t>
              </a:r>
            </a:p>
          </p:txBody>
        </p:sp>
        <p:cxnSp>
          <p:nvCxnSpPr>
            <p:cNvPr id="2066" name="Прямая со стрелкой 2065"/>
            <p:cNvCxnSpPr/>
            <p:nvPr/>
          </p:nvCxnSpPr>
          <p:spPr>
            <a:xfrm flipV="1">
              <a:off x="5506702" y="6236628"/>
              <a:ext cx="303045" cy="137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7" name="TextBox 2066"/>
            <p:cNvSpPr txBox="1"/>
            <p:nvPr/>
          </p:nvSpPr>
          <p:spPr>
            <a:xfrm>
              <a:off x="3557475" y="5762661"/>
              <a:ext cx="718418" cy="230832"/>
            </a:xfrm>
            <a:prstGeom prst="rect">
              <a:avLst/>
            </a:prstGeom>
            <a:noFill/>
          </p:spPr>
          <p:txBody>
            <a:bodyPr wrap="square" rtlCol="0">
              <a:spAutoFit/>
            </a:bodyPr>
            <a:lstStyle/>
            <a:p>
              <a:r>
                <a:rPr lang="ru-RU" sz="900" dirty="0">
                  <a:latin typeface="Arial" panose="020B0604020202020204" pitchFamily="34" charset="0"/>
                  <a:cs typeface="Arial" panose="020B0604020202020204" pitchFamily="34" charset="0"/>
                </a:rPr>
                <a:t>Том С</a:t>
              </a:r>
            </a:p>
          </p:txBody>
        </p:sp>
        <p:sp>
          <p:nvSpPr>
            <p:cNvPr id="68" name="TextBox 67"/>
            <p:cNvSpPr txBox="1"/>
            <p:nvPr/>
          </p:nvSpPr>
          <p:spPr>
            <a:xfrm>
              <a:off x="5310573" y="5376918"/>
              <a:ext cx="848292" cy="415498"/>
            </a:xfrm>
            <a:prstGeom prst="rect">
              <a:avLst/>
            </a:prstGeom>
            <a:noFill/>
          </p:spPr>
          <p:txBody>
            <a:bodyPr wrap="square" rtlCol="0">
              <a:spAutoFit/>
            </a:bodyPr>
            <a:lstStyle/>
            <a:p>
              <a:pPr algn="ctr"/>
              <a:r>
                <a:rPr lang="en-US" sz="700" dirty="0">
                  <a:latin typeface="Arial" panose="020B0604020202020204" pitchFamily="34" charset="0"/>
                  <a:cs typeface="Arial" panose="020B0604020202020204" pitchFamily="34" charset="0"/>
                </a:rPr>
                <a:t>Junction </a:t>
              </a:r>
              <a:r>
                <a:rPr lang="ru-RU" sz="700" dirty="0">
                  <a:latin typeface="Arial" panose="020B0604020202020204" pitchFamily="34" charset="0"/>
                  <a:cs typeface="Arial" panose="020B0604020202020204" pitchFamily="34" charset="0"/>
                </a:rPr>
                <a:t>содержит путь к Папке 1</a:t>
              </a:r>
            </a:p>
          </p:txBody>
        </p:sp>
        <p:sp>
          <p:nvSpPr>
            <p:cNvPr id="69" name="Прямоугольник 68"/>
            <p:cNvSpPr/>
            <p:nvPr/>
          </p:nvSpPr>
          <p:spPr>
            <a:xfrm>
              <a:off x="4369131" y="5045819"/>
              <a:ext cx="1037463" cy="323165"/>
            </a:xfrm>
            <a:prstGeom prst="rect">
              <a:avLst/>
            </a:prstGeom>
          </p:spPr>
          <p:txBody>
            <a:bodyPr wrap="none">
              <a:spAutoFit/>
            </a:bodyPr>
            <a:lstStyle/>
            <a:p>
              <a:r>
                <a:rPr lang="en-US" sz="1500" b="1" kern="0" dirty="0">
                  <a:solidFill>
                    <a:sysClr val="windowText" lastClr="000000"/>
                  </a:solidFill>
                  <a:latin typeface="Arial" panose="020B0604020202020204" pitchFamily="34" charset="0"/>
                  <a:cs typeface="Arial" panose="020B0604020202020204" pitchFamily="34" charset="0"/>
                </a:rPr>
                <a:t>Junction </a:t>
              </a:r>
              <a:endParaRPr lang="ru-RU" sz="1500" b="1" dirty="0"/>
            </a:p>
          </p:txBody>
        </p:sp>
      </p:grpSp>
      <p:grpSp>
        <p:nvGrpSpPr>
          <p:cNvPr id="2070" name="Группа 2069"/>
          <p:cNvGrpSpPr/>
          <p:nvPr/>
        </p:nvGrpSpPr>
        <p:grpSpPr>
          <a:xfrm>
            <a:off x="6377252" y="1048074"/>
            <a:ext cx="5754312" cy="3626306"/>
            <a:chOff x="6378821" y="1181842"/>
            <a:chExt cx="5754312" cy="3626306"/>
          </a:xfrm>
        </p:grpSpPr>
        <p:pic>
          <p:nvPicPr>
            <p:cNvPr id="3074" name="Picture 2" descr="&amp;Kcy;&amp;acy;&amp;rcy;&amp;tcy;&amp;icy;&amp;ncy;&amp;kcy;&amp;icy; &amp;pcy;&amp;ocy; &amp;zcy;&amp;acy;&amp;pcy;&amp;rcy;&amp;ocy;&amp;scy;&amp;ucy; Mount Points and Link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8821" y="1217387"/>
              <a:ext cx="5180563" cy="3590761"/>
            </a:xfrm>
            <a:prstGeom prst="rect">
              <a:avLst/>
            </a:prstGeom>
            <a:noFill/>
            <a:extLst>
              <a:ext uri="{909E8E84-426E-40DD-AFC4-6F175D3DCCD1}">
                <a14:hiddenFill xmlns:a14="http://schemas.microsoft.com/office/drawing/2010/main">
                  <a:solidFill>
                    <a:srgbClr val="FFFFFF"/>
                  </a:solidFill>
                </a14:hiddenFill>
              </a:ext>
            </a:extLst>
          </p:spPr>
        </p:pic>
        <p:sp>
          <p:nvSpPr>
            <p:cNvPr id="2069" name="TextBox 2068"/>
            <p:cNvSpPr txBox="1"/>
            <p:nvPr/>
          </p:nvSpPr>
          <p:spPr>
            <a:xfrm>
              <a:off x="10985634" y="1181842"/>
              <a:ext cx="1147499" cy="430887"/>
            </a:xfrm>
            <a:prstGeom prst="rect">
              <a:avLst/>
            </a:prstGeom>
            <a:solidFill>
              <a:schemeClr val="bg1"/>
            </a:solidFill>
          </p:spPr>
          <p:txBody>
            <a:bodyPr wrap="square" rtlCol="0">
              <a:spAutoFit/>
            </a:bodyPr>
            <a:lstStyle/>
            <a:p>
              <a:pPr algn="ctr"/>
              <a:r>
                <a:rPr lang="ru-RU" sz="1100" dirty="0">
                  <a:latin typeface="Arial" panose="020B0604020202020204" pitchFamily="34" charset="0"/>
                  <a:cs typeface="Arial" panose="020B0604020202020204" pitchFamily="34" charset="0"/>
                </a:rPr>
                <a:t>Точка монтирования</a:t>
              </a:r>
            </a:p>
          </p:txBody>
        </p:sp>
      </p:grpSp>
    </p:spTree>
    <p:extLst>
      <p:ext uri="{BB962C8B-B14F-4D97-AF65-F5344CB8AC3E}">
        <p14:creationId xmlns:p14="http://schemas.microsoft.com/office/powerpoint/2010/main" val="3336590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Прямоугольник: скругленные углы 45"/>
          <p:cNvSpPr/>
          <p:nvPr/>
        </p:nvSpPr>
        <p:spPr>
          <a:xfrm>
            <a:off x="1773141" y="1060505"/>
            <a:ext cx="9732396" cy="59864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a:p>
        </p:txBody>
      </p:sp>
      <p:sp>
        <p:nvSpPr>
          <p:cNvPr id="5" name="TextBox 4"/>
          <p:cNvSpPr txBox="1"/>
          <p:nvPr/>
        </p:nvSpPr>
        <p:spPr>
          <a:xfrm>
            <a:off x="197912" y="89072"/>
            <a:ext cx="11698514"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Расширение и уменьшение томов</a:t>
            </a:r>
            <a:endParaRPr lang="en-US" sz="3600" dirty="0">
              <a:solidFill>
                <a:schemeClr val="bg1"/>
              </a:solidFill>
              <a:latin typeface="+mj-lt"/>
            </a:endParaRPr>
          </a:p>
        </p:txBody>
      </p:sp>
      <p:sp>
        <p:nvSpPr>
          <p:cNvPr id="4" name="Title 1"/>
          <p:cNvSpPr txBox="1">
            <a:spLocks/>
          </p:cNvSpPr>
          <p:nvPr/>
        </p:nvSpPr>
        <p:spPr>
          <a:xfrm>
            <a:off x="555791" y="898496"/>
            <a:ext cx="7773988" cy="740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dirty="0"/>
          </a:p>
        </p:txBody>
      </p:sp>
      <p:sp>
        <p:nvSpPr>
          <p:cNvPr id="36" name="Title 1"/>
          <p:cNvSpPr txBox="1">
            <a:spLocks/>
          </p:cNvSpPr>
          <p:nvPr/>
        </p:nvSpPr>
        <p:spPr bwMode="auto">
          <a:xfrm>
            <a:off x="555791" y="1140009"/>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marL="0" marR="0" lvl="0" indent="0" algn="l" defTabSz="914400" rtl="0" eaLnBrk="1" fontAlgn="base" latinLnBrk="0" hangingPunct="1">
              <a:lnSpc>
                <a:spcPct val="85000"/>
              </a:lnSpc>
              <a:spcBef>
                <a:spcPct val="0"/>
              </a:spcBef>
              <a:spcAft>
                <a:spcPct val="0"/>
              </a:spcAft>
              <a:buClr>
                <a:srgbClr val="DC0081"/>
              </a:buClr>
              <a:buSzTx/>
              <a:buFont typeface="Wingdings" pitchFamily="2" charset="2"/>
              <a:buNone/>
              <a:tabLst/>
              <a:defRPr/>
            </a:pPr>
            <a:endParaRPr kumimoji="0" lang="en-CA" sz="2800" b="0" i="0" u="none" strike="noStrike" kern="0" cap="none" spc="0" normalizeH="0" baseline="0" noProof="0" dirty="0">
              <a:ln>
                <a:noFill/>
              </a:ln>
              <a:solidFill>
                <a:srgbClr val="FFFFFF"/>
              </a:solidFill>
              <a:effectLst/>
              <a:uLnTx/>
              <a:uFillTx/>
              <a:latin typeface="Segoe UI" pitchFamily="34" charset="0"/>
              <a:cs typeface="Segoe UI" pitchFamily="34" charset="0"/>
            </a:endParaRPr>
          </a:p>
        </p:txBody>
      </p:sp>
      <p:sp>
        <p:nvSpPr>
          <p:cNvPr id="7" name="AutoShape 3"/>
          <p:cNvSpPr>
            <a:spLocks noChangeArrowheads="1"/>
          </p:cNvSpPr>
          <p:nvPr/>
        </p:nvSpPr>
        <p:spPr bwMode="auto">
          <a:xfrm>
            <a:off x="197912" y="1659154"/>
            <a:ext cx="6299052" cy="2121144"/>
          </a:xfrm>
          <a:prstGeom prst="roundRect">
            <a:avLst>
              <a:gd name="adj" fmla="val 4167"/>
            </a:avLst>
          </a:prstGeom>
          <a:noFill/>
          <a:ln w="9525" algn="ctr">
            <a:noFill/>
            <a:round/>
            <a:headEnd/>
            <a:tailEnd/>
          </a:ln>
          <a:effectLst/>
        </p:spPr>
        <p:txBody>
          <a:bodyPr/>
          <a:lstStyle/>
          <a:p>
            <a:pPr lvl="0" fontAlgn="base">
              <a:spcBef>
                <a:spcPct val="0"/>
              </a:spcBef>
              <a:spcAft>
                <a:spcPts val="600"/>
              </a:spcAft>
              <a:buClr>
                <a:srgbClr val="0070C0"/>
              </a:buClr>
              <a:buSzPct val="120000"/>
            </a:pPr>
            <a:r>
              <a:rPr lang="ru-RU" sz="1600" kern="0" dirty="0">
                <a:solidFill>
                  <a:sysClr val="windowText" lastClr="000000"/>
                </a:solidFill>
                <a:latin typeface="Arial" panose="020B0604020202020204" pitchFamily="34" charset="0"/>
                <a:ea typeface="Segoe UI" pitchFamily="34" charset="0"/>
                <a:cs typeface="Arial" panose="020B0604020202020204" pitchFamily="34" charset="0"/>
              </a:rPr>
              <a:t>Если вы хотите изменить размер диска, необходимо учитывать следующее:</a:t>
            </a:r>
            <a:endParaRPr lang="en-US" sz="1600" kern="0" dirty="0">
              <a:solidFill>
                <a:sysClr val="windowText" lastClr="000000"/>
              </a:solidFill>
              <a:latin typeface="Arial" panose="020B0604020202020204" pitchFamily="34" charset="0"/>
              <a:ea typeface="Segoe UI" pitchFamily="34" charset="0"/>
              <a:cs typeface="Arial" panose="020B0604020202020204" pitchFamily="34" charset="0"/>
            </a:endParaRPr>
          </a:p>
          <a:p>
            <a:pPr marL="285750" lvl="0" indent="-285750" fontAlgn="base">
              <a:spcBef>
                <a:spcPct val="0"/>
              </a:spcBef>
              <a:spcAft>
                <a:spcPts val="600"/>
              </a:spcAft>
              <a:buClr>
                <a:srgbClr val="0070C0"/>
              </a:buClr>
              <a:buSzPct val="120000"/>
              <a:buFont typeface="Wingdings" panose="05000000000000000000" pitchFamily="2" charset="2"/>
              <a:buChar char="Ø"/>
            </a:pPr>
            <a:r>
              <a:rPr lang="ru-RU" sz="1600" kern="0" dirty="0">
                <a:solidFill>
                  <a:sysClr val="windowText" lastClr="000000"/>
                </a:solidFill>
                <a:latin typeface="Arial" panose="020B0604020202020204" pitchFamily="34" charset="0"/>
                <a:ea typeface="Segoe UI" pitchFamily="34" charset="0"/>
                <a:cs typeface="Arial" panose="020B0604020202020204" pitchFamily="34" charset="0"/>
              </a:rPr>
              <a:t>Вы можете увеличить или уменьшить NTFS-тома</a:t>
            </a:r>
            <a:endParaRPr lang="en-US" sz="1600" kern="0" dirty="0">
              <a:solidFill>
                <a:sysClr val="windowText" lastClr="000000"/>
              </a:solidFill>
              <a:latin typeface="Arial" panose="020B0604020202020204" pitchFamily="34" charset="0"/>
              <a:ea typeface="Segoe UI" pitchFamily="34" charset="0"/>
              <a:cs typeface="Arial" panose="020B0604020202020204" pitchFamily="34" charset="0"/>
            </a:endParaRPr>
          </a:p>
          <a:p>
            <a:pPr marL="285750" lvl="0" indent="-285750" fontAlgn="base">
              <a:spcBef>
                <a:spcPct val="0"/>
              </a:spcBef>
              <a:spcAft>
                <a:spcPts val="600"/>
              </a:spcAft>
              <a:buClr>
                <a:srgbClr val="0070C0"/>
              </a:buClr>
              <a:buSzPct val="120000"/>
              <a:buFont typeface="Wingdings" panose="05000000000000000000" pitchFamily="2" charset="2"/>
              <a:buChar char="Ø"/>
            </a:pPr>
            <a:r>
              <a:rPr lang="ru-RU" sz="1600" kern="0" dirty="0" err="1">
                <a:solidFill>
                  <a:sysClr val="windowText" lastClr="000000"/>
                </a:solidFill>
                <a:latin typeface="Arial" panose="020B0604020202020204" pitchFamily="34" charset="0"/>
                <a:ea typeface="Segoe UI" pitchFamily="34" charset="0"/>
                <a:cs typeface="Arial" panose="020B0604020202020204" pitchFamily="34" charset="0"/>
              </a:rPr>
              <a:t>RеFS</a:t>
            </a:r>
            <a:r>
              <a:rPr lang="ru-RU" sz="1600" kern="0" dirty="0">
                <a:solidFill>
                  <a:sysClr val="windowText" lastClr="000000"/>
                </a:solidFill>
                <a:latin typeface="Arial" panose="020B0604020202020204" pitchFamily="34" charset="0"/>
                <a:ea typeface="Segoe UI" pitchFamily="34" charset="0"/>
                <a:cs typeface="Arial" panose="020B0604020202020204" pitchFamily="34" charset="0"/>
              </a:rPr>
              <a:t>-тома могут быть только расширены</a:t>
            </a:r>
            <a:endParaRPr lang="en-US" sz="1600" kern="0" dirty="0">
              <a:solidFill>
                <a:sysClr val="windowText" lastClr="000000"/>
              </a:solidFill>
              <a:latin typeface="Arial" panose="020B0604020202020204" pitchFamily="34" charset="0"/>
              <a:ea typeface="Segoe UI" pitchFamily="34" charset="0"/>
              <a:cs typeface="Arial" panose="020B0604020202020204" pitchFamily="34" charset="0"/>
            </a:endParaRPr>
          </a:p>
          <a:p>
            <a:pPr marL="285750" lvl="0" indent="-285750" fontAlgn="base">
              <a:spcBef>
                <a:spcPct val="0"/>
              </a:spcBef>
              <a:spcAft>
                <a:spcPts val="600"/>
              </a:spcAft>
              <a:buClr>
                <a:srgbClr val="0070C0"/>
              </a:buClr>
              <a:buSzPct val="120000"/>
              <a:buFont typeface="Wingdings" panose="05000000000000000000" pitchFamily="2" charset="2"/>
              <a:buChar char="Ø"/>
            </a:pPr>
            <a:r>
              <a:rPr lang="ru-RU" sz="1600" kern="0" dirty="0">
                <a:solidFill>
                  <a:sysClr val="windowText" lastClr="000000"/>
                </a:solidFill>
                <a:latin typeface="Arial" panose="020B0604020202020204" pitchFamily="34" charset="0"/>
                <a:ea typeface="Segoe UI" pitchFamily="34" charset="0"/>
                <a:cs typeface="Arial" panose="020B0604020202020204" pitchFamily="34" charset="0"/>
              </a:rPr>
              <a:t>FAT / FAT32 / </a:t>
            </a:r>
            <a:r>
              <a:rPr lang="ru-RU" sz="1600" kern="0" dirty="0" err="1">
                <a:solidFill>
                  <a:sysClr val="windowText" lastClr="000000"/>
                </a:solidFill>
                <a:latin typeface="Arial" panose="020B0604020202020204" pitchFamily="34" charset="0"/>
                <a:ea typeface="Segoe UI" pitchFamily="34" charset="0"/>
                <a:cs typeface="Arial" panose="020B0604020202020204" pitchFamily="34" charset="0"/>
              </a:rPr>
              <a:t>ex</a:t>
            </a:r>
            <a:r>
              <a:rPr lang="ru-RU" sz="1600" kern="0" dirty="0">
                <a:solidFill>
                  <a:sysClr val="windowText" lastClr="000000"/>
                </a:solidFill>
                <a:latin typeface="Arial" panose="020B0604020202020204" pitchFamily="34" charset="0"/>
                <a:ea typeface="Segoe UI" pitchFamily="34" charset="0"/>
                <a:cs typeface="Arial" panose="020B0604020202020204" pitchFamily="34" charset="0"/>
              </a:rPr>
              <a:t> AT не могут быть изменены</a:t>
            </a:r>
            <a:endParaRPr lang="en-US" sz="1600" kern="0" dirty="0">
              <a:solidFill>
                <a:sysClr val="windowText" lastClr="000000"/>
              </a:solidFill>
              <a:latin typeface="Arial" panose="020B0604020202020204" pitchFamily="34" charset="0"/>
              <a:ea typeface="Segoe UI" pitchFamily="34" charset="0"/>
              <a:cs typeface="Arial" panose="020B0604020202020204" pitchFamily="34" charset="0"/>
            </a:endParaRPr>
          </a:p>
          <a:p>
            <a:pPr marL="285750" lvl="0" indent="-285750" fontAlgn="base">
              <a:spcBef>
                <a:spcPct val="0"/>
              </a:spcBef>
              <a:spcAft>
                <a:spcPts val="600"/>
              </a:spcAft>
              <a:buClr>
                <a:srgbClr val="0070C0"/>
              </a:buClr>
              <a:buSzPct val="120000"/>
              <a:buFont typeface="Wingdings" panose="05000000000000000000" pitchFamily="2" charset="2"/>
              <a:buChar char="Ø"/>
            </a:pPr>
            <a:r>
              <a:rPr lang="ru-RU" sz="1600" kern="0" dirty="0">
                <a:solidFill>
                  <a:sysClr val="windowText" lastClr="000000"/>
                </a:solidFill>
                <a:latin typeface="Arial" panose="020B0604020202020204" pitchFamily="34" charset="0"/>
                <a:ea typeface="Segoe UI" pitchFamily="34" charset="0"/>
                <a:cs typeface="Arial" panose="020B0604020202020204" pitchFamily="34" charset="0"/>
              </a:rPr>
              <a:t>Вы можете уменьшить объем только до неподвижных файлов</a:t>
            </a:r>
            <a:br>
              <a:rPr lang="ru-RU" sz="1600" kern="0" dirty="0">
                <a:solidFill>
                  <a:sysClr val="windowText" lastClr="000000"/>
                </a:solidFill>
                <a:latin typeface="Arial" panose="020B0604020202020204" pitchFamily="34" charset="0"/>
                <a:ea typeface="Segoe UI" pitchFamily="34" charset="0"/>
                <a:cs typeface="Arial" panose="020B0604020202020204" pitchFamily="34" charset="0"/>
              </a:rPr>
            </a:br>
            <a:endParaRPr lang="ru-RU" sz="1600" kern="0" dirty="0">
              <a:solidFill>
                <a:sysClr val="windowText" lastClr="000000"/>
              </a:solidFill>
              <a:latin typeface="Arial" panose="020B0604020202020204" pitchFamily="34" charset="0"/>
              <a:ea typeface="Segoe UI" pitchFamily="34" charset="0"/>
              <a:cs typeface="Arial" panose="020B0604020202020204" pitchFamily="34" charset="0"/>
            </a:endParaRPr>
          </a:p>
        </p:txBody>
      </p:sp>
      <p:sp>
        <p:nvSpPr>
          <p:cNvPr id="8" name="AutoShape 3"/>
          <p:cNvSpPr>
            <a:spLocks noChangeArrowheads="1"/>
          </p:cNvSpPr>
          <p:nvPr/>
        </p:nvSpPr>
        <p:spPr bwMode="auto">
          <a:xfrm>
            <a:off x="2044848" y="1060505"/>
            <a:ext cx="9175602" cy="1061681"/>
          </a:xfrm>
          <a:prstGeom prst="roundRect">
            <a:avLst>
              <a:gd name="adj" fmla="val 12117"/>
            </a:avLst>
          </a:prstGeom>
          <a:noFill/>
          <a:ln w="9525" algn="ctr">
            <a:noFill/>
            <a:round/>
            <a:headEnd/>
            <a:tailEnd/>
          </a:ln>
          <a:effectLst/>
        </p:spPr>
        <p:txBody>
          <a:bodyPr/>
          <a:lstStyle/>
          <a:p>
            <a:pPr lvl="0" algn="ctr" fontAlgn="base">
              <a:spcBef>
                <a:spcPct val="0"/>
              </a:spcBef>
              <a:spcAft>
                <a:spcPts val="1800"/>
              </a:spcAft>
              <a:buClr>
                <a:srgbClr val="0070C0"/>
              </a:buClr>
              <a:buSzPct val="120000"/>
            </a:pPr>
            <a:r>
              <a:rPr lang="ru-RU" sz="1600" b="1" kern="0" dirty="0">
                <a:solidFill>
                  <a:sysClr val="windowText" lastClr="000000"/>
                </a:solidFill>
                <a:latin typeface="Segoe UI" pitchFamily="34" charset="0"/>
                <a:ea typeface="Segoe UI" pitchFamily="34" charset="0"/>
                <a:cs typeface="Segoe UI" pitchFamily="34" charset="0"/>
              </a:rPr>
              <a:t>Вы можете изменить размер тома NTFS из операционной системы </a:t>
            </a:r>
            <a:r>
              <a:rPr lang="ru-RU" sz="1600" b="1" kern="0" dirty="0" err="1">
                <a:solidFill>
                  <a:sysClr val="windowText" lastClr="000000"/>
                </a:solidFill>
                <a:latin typeface="Segoe UI" pitchFamily="34" charset="0"/>
                <a:ea typeface="Segoe UI" pitchFamily="34" charset="0"/>
                <a:cs typeface="Segoe UI" pitchFamily="34" charset="0"/>
              </a:rPr>
              <a:t>Windows</a:t>
            </a:r>
            <a:r>
              <a:rPr lang="ru-RU" sz="1600" b="1" kern="0" dirty="0">
                <a:solidFill>
                  <a:sysClr val="windowText" lastClr="000000"/>
                </a:solidFill>
                <a:latin typeface="Segoe UI" pitchFamily="34" charset="0"/>
                <a:ea typeface="Segoe UI" pitchFamily="34" charset="0"/>
                <a:cs typeface="Segoe UI" pitchFamily="34" charset="0"/>
              </a:rPr>
              <a:t>, начиная с </a:t>
            </a:r>
            <a:r>
              <a:rPr lang="ru-RU" sz="1600" b="1" kern="0" dirty="0" err="1">
                <a:solidFill>
                  <a:sysClr val="windowText" lastClr="000000"/>
                </a:solidFill>
                <a:latin typeface="Segoe UI" pitchFamily="34" charset="0"/>
                <a:ea typeface="Segoe UI" pitchFamily="34" charset="0"/>
                <a:cs typeface="Segoe UI" pitchFamily="34" charset="0"/>
              </a:rPr>
              <a:t>Windows</a:t>
            </a:r>
            <a:r>
              <a:rPr lang="ru-RU" sz="1600" b="1" kern="0" dirty="0">
                <a:solidFill>
                  <a:sysClr val="windowText" lastClr="000000"/>
                </a:solidFill>
                <a:latin typeface="Segoe UI" pitchFamily="34" charset="0"/>
                <a:ea typeface="Segoe UI" pitchFamily="34" charset="0"/>
                <a:cs typeface="Segoe UI" pitchFamily="34" charset="0"/>
              </a:rPr>
              <a:t> </a:t>
            </a:r>
            <a:r>
              <a:rPr lang="ru-RU" sz="1600" b="1" kern="0" dirty="0" err="1">
                <a:solidFill>
                  <a:sysClr val="windowText" lastClr="000000"/>
                </a:solidFill>
                <a:latin typeface="Segoe UI" pitchFamily="34" charset="0"/>
                <a:ea typeface="Segoe UI" pitchFamily="34" charset="0"/>
                <a:cs typeface="Segoe UI" pitchFamily="34" charset="0"/>
              </a:rPr>
              <a:t>Vista</a:t>
            </a:r>
            <a:r>
              <a:rPr lang="ru-RU" sz="1600" b="1" kern="0" dirty="0">
                <a:solidFill>
                  <a:sysClr val="windowText" lastClr="000000"/>
                </a:solidFill>
                <a:latin typeface="Segoe UI" pitchFamily="34" charset="0"/>
                <a:ea typeface="Segoe UI" pitchFamily="34" charset="0"/>
                <a:cs typeface="Segoe UI" pitchFamily="34" charset="0"/>
              </a:rPr>
              <a:t> и </a:t>
            </a:r>
            <a:r>
              <a:rPr lang="ru-RU" sz="1600" b="1" kern="0" dirty="0" err="1">
                <a:solidFill>
                  <a:sysClr val="windowText" lastClr="000000"/>
                </a:solidFill>
                <a:latin typeface="Segoe UI" pitchFamily="34" charset="0"/>
                <a:ea typeface="Segoe UI" pitchFamily="34" charset="0"/>
                <a:cs typeface="Segoe UI" pitchFamily="34" charset="0"/>
              </a:rPr>
              <a:t>Windows</a:t>
            </a:r>
            <a:r>
              <a:rPr lang="ru-RU" sz="1600" b="1" kern="0" dirty="0">
                <a:solidFill>
                  <a:sysClr val="windowText" lastClr="000000"/>
                </a:solidFill>
                <a:latin typeface="Segoe UI" pitchFamily="34" charset="0"/>
                <a:ea typeface="Segoe UI" pitchFamily="34" charset="0"/>
                <a:cs typeface="Segoe UI" pitchFamily="34" charset="0"/>
              </a:rPr>
              <a:t> </a:t>
            </a:r>
            <a:r>
              <a:rPr lang="ru-RU" sz="1600" b="1" kern="0" dirty="0" err="1">
                <a:solidFill>
                  <a:sysClr val="windowText" lastClr="000000"/>
                </a:solidFill>
                <a:latin typeface="Segoe UI" pitchFamily="34" charset="0"/>
                <a:ea typeface="Segoe UI" pitchFamily="34" charset="0"/>
                <a:cs typeface="Segoe UI" pitchFamily="34" charset="0"/>
              </a:rPr>
              <a:t>Server</a:t>
            </a:r>
            <a:r>
              <a:rPr lang="ru-RU" sz="1600" b="1" kern="0" dirty="0">
                <a:solidFill>
                  <a:sysClr val="windowText" lastClr="000000"/>
                </a:solidFill>
                <a:latin typeface="Segoe UI" pitchFamily="34" charset="0"/>
                <a:ea typeface="Segoe UI" pitchFamily="34" charset="0"/>
                <a:cs typeface="Segoe UI" pitchFamily="34" charset="0"/>
              </a:rPr>
              <a:t> 2008</a:t>
            </a:r>
            <a:endParaRPr lang="en-US" sz="1600" b="1" kern="0" dirty="0">
              <a:solidFill>
                <a:srgbClr val="000000"/>
              </a:solidFill>
              <a:latin typeface="Segoe UI" pitchFamily="34" charset="0"/>
              <a:ea typeface="Segoe UI" pitchFamily="34" charset="0"/>
              <a:cs typeface="Segoe UI" pitchFamily="34" charset="0"/>
            </a:endParaRPr>
          </a:p>
        </p:txBody>
      </p:sp>
      <p:pic>
        <p:nvPicPr>
          <p:cNvPr id="4100" name="Picture 4" descr="&amp;Kcy;&amp;acy;&amp;rcy;&amp;tcy;&amp;icy;&amp;ncy;&amp;kcy;&amp;icy; &amp;pcy;&amp;ocy; &amp;zcy;&amp;acy;&amp;pcy;&amp;rcy;&amp;ocy;&amp;scy;&amp;ucy; extended Refs partition"/>
          <p:cNvPicPr>
            <a:picLocks noChangeAspect="1" noChangeArrowheads="1"/>
          </p:cNvPicPr>
          <p:nvPr/>
        </p:nvPicPr>
        <p:blipFill rotWithShape="1">
          <a:blip r:embed="rId3">
            <a:extLst>
              <a:ext uri="{28A0092B-C50C-407E-A947-70E740481C1C}">
                <a14:useLocalDpi xmlns:a14="http://schemas.microsoft.com/office/drawing/2010/main" val="0"/>
              </a:ext>
            </a:extLst>
          </a:blip>
          <a:srcRect l="25274" t="27745" r="12472" b="12859"/>
          <a:stretch/>
        </p:blipFill>
        <p:spPr bwMode="auto">
          <a:xfrm>
            <a:off x="6418637" y="2201690"/>
            <a:ext cx="5501381" cy="3690186"/>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Группа 44"/>
          <p:cNvGrpSpPr/>
          <p:nvPr/>
        </p:nvGrpSpPr>
        <p:grpSpPr>
          <a:xfrm>
            <a:off x="1178530" y="3644979"/>
            <a:ext cx="4965607" cy="3053841"/>
            <a:chOff x="4486325" y="3526473"/>
            <a:chExt cx="4965607" cy="3053841"/>
          </a:xfrm>
        </p:grpSpPr>
        <p:sp>
          <p:nvSpPr>
            <p:cNvPr id="3" name="Цилиндр 2"/>
            <p:cNvSpPr/>
            <p:nvPr/>
          </p:nvSpPr>
          <p:spPr>
            <a:xfrm>
              <a:off x="6383825" y="3983037"/>
              <a:ext cx="1475382" cy="2597277"/>
            </a:xfrm>
            <a:prstGeom prst="can">
              <a:avLst/>
            </a:prstGeom>
            <a:gradFill flip="none" rotWithShape="1">
              <a:gsLst>
                <a:gs pos="0">
                  <a:srgbClr val="15A60E">
                    <a:tint val="66000"/>
                    <a:satMod val="160000"/>
                  </a:srgbClr>
                </a:gs>
                <a:gs pos="50000">
                  <a:srgbClr val="15A60E">
                    <a:tint val="44500"/>
                    <a:satMod val="160000"/>
                  </a:srgbClr>
                </a:gs>
                <a:gs pos="100000">
                  <a:srgbClr val="15A60E">
                    <a:tint val="23500"/>
                    <a:satMod val="160000"/>
                  </a:srgbClr>
                </a:gs>
              </a:gsLst>
              <a:lin ang="5400000" scaled="1"/>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Цилиндр 16"/>
            <p:cNvSpPr/>
            <p:nvPr/>
          </p:nvSpPr>
          <p:spPr>
            <a:xfrm>
              <a:off x="6545918" y="6061429"/>
              <a:ext cx="1157673" cy="380467"/>
            </a:xfrm>
            <a:prstGeom prst="can">
              <a:avLst>
                <a:gd name="adj" fmla="val 45643"/>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a:p>
          </p:txBody>
        </p:sp>
        <p:sp>
          <p:nvSpPr>
            <p:cNvPr id="16" name="Цилиндр 15"/>
            <p:cNvSpPr/>
            <p:nvPr/>
          </p:nvSpPr>
          <p:spPr>
            <a:xfrm>
              <a:off x="6545918" y="4457020"/>
              <a:ext cx="1157673" cy="1722549"/>
            </a:xfrm>
            <a:prstGeom prst="can">
              <a:avLst>
                <a:gd name="adj" fmla="val 20639"/>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Цилиндр 21"/>
            <p:cNvSpPr/>
            <p:nvPr/>
          </p:nvSpPr>
          <p:spPr>
            <a:xfrm>
              <a:off x="6635285" y="5804810"/>
              <a:ext cx="978938" cy="297128"/>
            </a:xfrm>
            <a:prstGeom prst="can">
              <a:avLst>
                <a:gd name="adj" fmla="val 3384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sp>
          <p:nvSpPr>
            <p:cNvPr id="21" name="Цилиндр 20"/>
            <p:cNvSpPr/>
            <p:nvPr/>
          </p:nvSpPr>
          <p:spPr>
            <a:xfrm>
              <a:off x="6637788" y="5544827"/>
              <a:ext cx="978938" cy="297128"/>
            </a:xfrm>
            <a:prstGeom prst="can">
              <a:avLst>
                <a:gd name="adj" fmla="val 3384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sp>
          <p:nvSpPr>
            <p:cNvPr id="20" name="Цилиндр 19"/>
            <p:cNvSpPr/>
            <p:nvPr/>
          </p:nvSpPr>
          <p:spPr>
            <a:xfrm>
              <a:off x="6635285" y="5279344"/>
              <a:ext cx="978938" cy="297128"/>
            </a:xfrm>
            <a:prstGeom prst="can">
              <a:avLst>
                <a:gd name="adj" fmla="val 3384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sp>
          <p:nvSpPr>
            <p:cNvPr id="18" name="Цилиндр 17"/>
            <p:cNvSpPr/>
            <p:nvPr/>
          </p:nvSpPr>
          <p:spPr>
            <a:xfrm>
              <a:off x="6637788" y="5020790"/>
              <a:ext cx="978938" cy="297128"/>
            </a:xfrm>
            <a:prstGeom prst="can">
              <a:avLst>
                <a:gd name="adj" fmla="val 3384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sp>
          <p:nvSpPr>
            <p:cNvPr id="19" name="Цилиндр 18"/>
            <p:cNvSpPr/>
            <p:nvPr/>
          </p:nvSpPr>
          <p:spPr>
            <a:xfrm>
              <a:off x="6635285" y="4765757"/>
              <a:ext cx="978938" cy="297128"/>
            </a:xfrm>
            <a:prstGeom prst="can">
              <a:avLst>
                <a:gd name="adj" fmla="val 3384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cxnSp>
          <p:nvCxnSpPr>
            <p:cNvPr id="10" name="Прямая со стрелкой 9"/>
            <p:cNvCxnSpPr/>
            <p:nvPr/>
          </p:nvCxnSpPr>
          <p:spPr>
            <a:xfrm>
              <a:off x="6120309" y="4765757"/>
              <a:ext cx="835863" cy="2157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Прямая со стрелкой 24"/>
            <p:cNvCxnSpPr/>
            <p:nvPr/>
          </p:nvCxnSpPr>
          <p:spPr>
            <a:xfrm>
              <a:off x="6061737" y="5000796"/>
              <a:ext cx="835863" cy="2157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Прямая со стрелкой 25"/>
            <p:cNvCxnSpPr/>
            <p:nvPr/>
          </p:nvCxnSpPr>
          <p:spPr>
            <a:xfrm>
              <a:off x="6042127" y="5255829"/>
              <a:ext cx="835863" cy="2157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Прямая со стрелкой 26"/>
            <p:cNvCxnSpPr/>
            <p:nvPr/>
          </p:nvCxnSpPr>
          <p:spPr>
            <a:xfrm>
              <a:off x="6026656" y="5518775"/>
              <a:ext cx="835863" cy="2157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Прямая со стрелкой 27"/>
            <p:cNvCxnSpPr/>
            <p:nvPr/>
          </p:nvCxnSpPr>
          <p:spPr>
            <a:xfrm>
              <a:off x="5996229" y="5765910"/>
              <a:ext cx="835863" cy="2157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Прямая со стрелкой 28"/>
            <p:cNvCxnSpPr/>
            <p:nvPr/>
          </p:nvCxnSpPr>
          <p:spPr>
            <a:xfrm flipH="1" flipV="1">
              <a:off x="7466871" y="6304677"/>
              <a:ext cx="760434" cy="57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6350406" y="3526473"/>
              <a:ext cx="1503358" cy="276999"/>
            </a:xfrm>
            <a:prstGeom prst="rect">
              <a:avLst/>
            </a:prstGeom>
            <a:noFill/>
          </p:spPr>
          <p:txBody>
            <a:bodyPr wrap="square" rtlCol="0">
              <a:spAutoFit/>
            </a:bodyPr>
            <a:lstStyle/>
            <a:p>
              <a:pPr algn="ctr"/>
              <a:r>
                <a:rPr lang="ru-RU" sz="1200" dirty="0">
                  <a:latin typeface="Arial" panose="020B0604020202020204" pitchFamily="34" charset="0"/>
                  <a:cs typeface="Arial" panose="020B0604020202020204" pitchFamily="34" charset="0"/>
                </a:rPr>
                <a:t>Физический диск</a:t>
              </a:r>
            </a:p>
          </p:txBody>
        </p:sp>
        <p:sp>
          <p:nvSpPr>
            <p:cNvPr id="33" name="TextBox 32"/>
            <p:cNvSpPr txBox="1"/>
            <p:nvPr/>
          </p:nvSpPr>
          <p:spPr>
            <a:xfrm>
              <a:off x="7991899" y="6073844"/>
              <a:ext cx="1280428" cy="461665"/>
            </a:xfrm>
            <a:prstGeom prst="rect">
              <a:avLst/>
            </a:prstGeom>
            <a:noFill/>
          </p:spPr>
          <p:txBody>
            <a:bodyPr wrap="square" rtlCol="0">
              <a:spAutoFit/>
            </a:bodyPr>
            <a:lstStyle/>
            <a:p>
              <a:pPr algn="ctr"/>
              <a:r>
                <a:rPr lang="ru-RU" sz="1200" dirty="0">
                  <a:latin typeface="Arial" panose="020B0604020202020204" pitchFamily="34" charset="0"/>
                  <a:cs typeface="Arial" panose="020B0604020202020204" pitchFamily="34" charset="0"/>
                </a:rPr>
                <a:t>Основной раздел</a:t>
              </a:r>
            </a:p>
          </p:txBody>
        </p:sp>
        <p:sp>
          <p:nvSpPr>
            <p:cNvPr id="34" name="TextBox 33"/>
            <p:cNvSpPr txBox="1"/>
            <p:nvPr/>
          </p:nvSpPr>
          <p:spPr>
            <a:xfrm>
              <a:off x="7948574" y="4511938"/>
              <a:ext cx="1503358" cy="461665"/>
            </a:xfrm>
            <a:prstGeom prst="rect">
              <a:avLst/>
            </a:prstGeom>
            <a:noFill/>
          </p:spPr>
          <p:txBody>
            <a:bodyPr wrap="square" rtlCol="0">
              <a:spAutoFit/>
            </a:bodyPr>
            <a:lstStyle/>
            <a:p>
              <a:pPr algn="ctr"/>
              <a:r>
                <a:rPr lang="ru-RU" sz="1200" dirty="0">
                  <a:latin typeface="Arial" panose="020B0604020202020204" pitchFamily="34" charset="0"/>
                  <a:cs typeface="Arial" panose="020B0604020202020204" pitchFamily="34" charset="0"/>
                </a:rPr>
                <a:t>Расширенный раздел</a:t>
              </a:r>
            </a:p>
          </p:txBody>
        </p:sp>
        <p:cxnSp>
          <p:nvCxnSpPr>
            <p:cNvPr id="35" name="Прямая со стрелкой 34"/>
            <p:cNvCxnSpPr/>
            <p:nvPr/>
          </p:nvCxnSpPr>
          <p:spPr>
            <a:xfrm flipH="1" flipV="1">
              <a:off x="7362289" y="4608497"/>
              <a:ext cx="760434" cy="57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4623496" y="4595460"/>
              <a:ext cx="1677524" cy="246221"/>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Логический раздел 5</a:t>
              </a:r>
            </a:p>
          </p:txBody>
        </p:sp>
        <p:sp>
          <p:nvSpPr>
            <p:cNvPr id="39" name="TextBox 38"/>
            <p:cNvSpPr txBox="1"/>
            <p:nvPr/>
          </p:nvSpPr>
          <p:spPr>
            <a:xfrm>
              <a:off x="4564924" y="4841681"/>
              <a:ext cx="1677524" cy="246221"/>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Логический раздел 4</a:t>
              </a:r>
            </a:p>
          </p:txBody>
        </p:sp>
        <p:sp>
          <p:nvSpPr>
            <p:cNvPr id="40" name="TextBox 39"/>
            <p:cNvSpPr txBox="1"/>
            <p:nvPr/>
          </p:nvSpPr>
          <p:spPr>
            <a:xfrm>
              <a:off x="4535452" y="5117488"/>
              <a:ext cx="1677524" cy="246221"/>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Логический раздел 3</a:t>
              </a:r>
            </a:p>
          </p:txBody>
        </p:sp>
        <p:sp>
          <p:nvSpPr>
            <p:cNvPr id="41" name="TextBox 40"/>
            <p:cNvSpPr txBox="1"/>
            <p:nvPr/>
          </p:nvSpPr>
          <p:spPr>
            <a:xfrm>
              <a:off x="4501694" y="5370937"/>
              <a:ext cx="1677524" cy="246221"/>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Логический раздел 2</a:t>
              </a:r>
            </a:p>
          </p:txBody>
        </p:sp>
        <p:sp>
          <p:nvSpPr>
            <p:cNvPr id="42" name="TextBox 41"/>
            <p:cNvSpPr txBox="1"/>
            <p:nvPr/>
          </p:nvSpPr>
          <p:spPr>
            <a:xfrm>
              <a:off x="4486325" y="5617158"/>
              <a:ext cx="1677524" cy="246221"/>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Логический раздел 1</a:t>
              </a:r>
            </a:p>
          </p:txBody>
        </p:sp>
        <p:cxnSp>
          <p:nvCxnSpPr>
            <p:cNvPr id="44" name="Прямая со стрелкой 43"/>
            <p:cNvCxnSpPr/>
            <p:nvPr/>
          </p:nvCxnSpPr>
          <p:spPr>
            <a:xfrm>
              <a:off x="7121516" y="3800291"/>
              <a:ext cx="0" cy="429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374011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Прямоугольник: скругленные противолежащие углы 95"/>
          <p:cNvSpPr/>
          <p:nvPr/>
        </p:nvSpPr>
        <p:spPr>
          <a:xfrm>
            <a:off x="814270" y="5647973"/>
            <a:ext cx="4995980" cy="1095727"/>
          </a:xfrm>
          <a:prstGeom prst="round2Diag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prstClr val="white"/>
              </a:solidFill>
              <a:effectLst/>
              <a:uLnTx/>
              <a:uFillTx/>
              <a:latin typeface="Calibri"/>
              <a:ea typeface="+mn-ea"/>
              <a:cs typeface="+mn-cs"/>
            </a:endParaRPr>
          </a:p>
        </p:txBody>
      </p:sp>
      <p:sp>
        <p:nvSpPr>
          <p:cNvPr id="5" name="TextBox 4"/>
          <p:cNvSpPr txBox="1"/>
          <p:nvPr/>
        </p:nvSpPr>
        <p:spPr>
          <a:xfrm>
            <a:off x="277532" y="81485"/>
            <a:ext cx="11698514"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Управление виртуальными жесткими дисками</a:t>
            </a:r>
            <a:endParaRPr lang="en-US" sz="3600" dirty="0">
              <a:solidFill>
                <a:schemeClr val="bg1"/>
              </a:solidFill>
              <a:latin typeface="+mj-lt"/>
            </a:endParaRPr>
          </a:p>
        </p:txBody>
      </p:sp>
      <p:sp>
        <p:nvSpPr>
          <p:cNvPr id="80" name="Title 1"/>
          <p:cNvSpPr txBox="1">
            <a:spLocks/>
          </p:cNvSpPr>
          <p:nvPr/>
        </p:nvSpPr>
        <p:spPr>
          <a:xfrm>
            <a:off x="519336" y="1350465"/>
            <a:ext cx="7773988" cy="740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sz="1600" dirty="0">
              <a:latin typeface="Arial" panose="020B0604020202020204" pitchFamily="34" charset="0"/>
              <a:cs typeface="Arial" panose="020B0604020202020204" pitchFamily="34" charset="0"/>
            </a:endParaRPr>
          </a:p>
        </p:txBody>
      </p:sp>
      <p:sp>
        <p:nvSpPr>
          <p:cNvPr id="87" name="Content Placeholder 2"/>
          <p:cNvSpPr txBox="1">
            <a:spLocks/>
          </p:cNvSpPr>
          <p:nvPr/>
        </p:nvSpPr>
        <p:spPr>
          <a:xfrm>
            <a:off x="241744" y="1062821"/>
            <a:ext cx="6092381" cy="350316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ru-RU" sz="1600" b="1" kern="0" dirty="0">
                <a:solidFill>
                  <a:srgbClr val="000000"/>
                </a:solidFill>
                <a:latin typeface="Arial" panose="020B0604020202020204" pitchFamily="34" charset="0"/>
                <a:cs typeface="Arial" panose="020B0604020202020204" pitchFamily="34" charset="0"/>
              </a:rPr>
              <a:t>Виртуальные жесткие диски представляют собой файлы, которые можно использовать как физические жесткие диски</a:t>
            </a:r>
          </a:p>
          <a:p>
            <a:pPr marL="0" indent="0">
              <a:buNone/>
            </a:pPr>
            <a:r>
              <a:rPr lang="ru-RU" sz="1600" kern="0" dirty="0">
                <a:solidFill>
                  <a:srgbClr val="000000"/>
                </a:solidFill>
                <a:latin typeface="Arial" panose="020B0604020202020204" pitchFamily="34" charset="0"/>
                <a:cs typeface="Arial" panose="020B0604020202020204" pitchFamily="34" charset="0"/>
              </a:rPr>
              <a:t>Вы можете:</a:t>
            </a:r>
          </a:p>
          <a:p>
            <a:pPr marL="361950" indent="-361950">
              <a:buFont typeface="Wingdings" panose="05000000000000000000" pitchFamily="2" charset="2"/>
              <a:buChar char="ü"/>
            </a:pPr>
            <a:r>
              <a:rPr lang="ru-RU" sz="1600" kern="0" dirty="0">
                <a:solidFill>
                  <a:srgbClr val="000000"/>
                </a:solidFill>
                <a:latin typeface="Arial" panose="020B0604020202020204" pitchFamily="34" charset="0"/>
                <a:cs typeface="Arial" panose="020B0604020202020204" pitchFamily="34" charset="0"/>
              </a:rPr>
              <a:t>Создавать и управлять виртуальными жесткими дисками с помощью </a:t>
            </a:r>
            <a:r>
              <a:rPr lang="ru-RU" sz="1600" kern="0" dirty="0" err="1">
                <a:solidFill>
                  <a:srgbClr val="000000"/>
                </a:solidFill>
                <a:latin typeface="Arial" panose="020B0604020202020204" pitchFamily="34" charset="0"/>
                <a:cs typeface="Arial" panose="020B0604020202020204" pitchFamily="34" charset="0"/>
              </a:rPr>
              <a:t>Disk</a:t>
            </a:r>
            <a:r>
              <a:rPr lang="ru-RU" sz="1600" kern="0" dirty="0">
                <a:solidFill>
                  <a:srgbClr val="000000"/>
                </a:solidFill>
                <a:latin typeface="Arial" panose="020B0604020202020204" pitchFamily="34" charset="0"/>
                <a:cs typeface="Arial" panose="020B0604020202020204" pitchFamily="34" charset="0"/>
              </a:rPr>
              <a:t> </a:t>
            </a:r>
            <a:r>
              <a:rPr lang="ru-RU" sz="1600" kern="0" dirty="0" err="1">
                <a:solidFill>
                  <a:srgbClr val="000000"/>
                </a:solidFill>
                <a:latin typeface="Arial" panose="020B0604020202020204" pitchFamily="34" charset="0"/>
                <a:cs typeface="Arial" panose="020B0604020202020204" pitchFamily="34" charset="0"/>
              </a:rPr>
              <a:t>Managemen</a:t>
            </a:r>
            <a:r>
              <a:rPr lang="ru-RU" sz="1600" kern="0" dirty="0">
                <a:solidFill>
                  <a:srgbClr val="000000"/>
                </a:solidFill>
                <a:latin typeface="Arial" panose="020B0604020202020204" pitchFamily="34" charset="0"/>
                <a:cs typeface="Arial" panose="020B0604020202020204" pitchFamily="34" charset="0"/>
              </a:rPr>
              <a:t> и </a:t>
            </a:r>
            <a:r>
              <a:rPr lang="ru-RU" sz="1600" kern="0" dirty="0" err="1">
                <a:solidFill>
                  <a:srgbClr val="000000"/>
                </a:solidFill>
                <a:latin typeface="Arial" panose="020B0604020202020204" pitchFamily="34" charset="0"/>
                <a:cs typeface="Arial" panose="020B0604020202020204" pitchFamily="34" charset="0"/>
              </a:rPr>
              <a:t>Diskpart</a:t>
            </a:r>
            <a:endParaRPr lang="ru-RU" sz="1600" kern="0" dirty="0">
              <a:solidFill>
                <a:srgbClr val="000000"/>
              </a:solidFill>
              <a:latin typeface="Arial" panose="020B0604020202020204" pitchFamily="34" charset="0"/>
              <a:cs typeface="Arial" panose="020B0604020202020204" pitchFamily="34" charset="0"/>
            </a:endParaRPr>
          </a:p>
          <a:p>
            <a:pPr marL="361950" indent="-361950">
              <a:buFont typeface="Wingdings" panose="05000000000000000000" pitchFamily="2" charset="2"/>
              <a:buChar char="ü"/>
            </a:pPr>
            <a:r>
              <a:rPr lang="ru-RU" sz="1600" kern="0" dirty="0">
                <a:solidFill>
                  <a:srgbClr val="000000"/>
                </a:solidFill>
                <a:latin typeface="Arial" panose="020B0604020202020204" pitchFamily="34" charset="0"/>
                <a:cs typeface="Arial" panose="020B0604020202020204" pitchFamily="34" charset="0"/>
              </a:rPr>
              <a:t>Настраивать файлы .</a:t>
            </a:r>
            <a:r>
              <a:rPr lang="ru-RU" sz="1600" kern="0" dirty="0" err="1">
                <a:solidFill>
                  <a:srgbClr val="000000"/>
                </a:solidFill>
                <a:latin typeface="Arial" panose="020B0604020202020204" pitchFamily="34" charset="0"/>
                <a:cs typeface="Arial" panose="020B0604020202020204" pitchFamily="34" charset="0"/>
              </a:rPr>
              <a:t>vhd</a:t>
            </a:r>
            <a:r>
              <a:rPr lang="ru-RU" sz="1600" kern="0" dirty="0">
                <a:solidFill>
                  <a:srgbClr val="000000"/>
                </a:solidFill>
                <a:latin typeface="Arial" panose="020B0604020202020204" pitchFamily="34" charset="0"/>
                <a:cs typeface="Arial" panose="020B0604020202020204" pitchFamily="34" charset="0"/>
              </a:rPr>
              <a:t> или .</a:t>
            </a:r>
            <a:r>
              <a:rPr lang="ru-RU" sz="1600" kern="0" dirty="0" err="1">
                <a:solidFill>
                  <a:srgbClr val="000000"/>
                </a:solidFill>
                <a:latin typeface="Arial" panose="020B0604020202020204" pitchFamily="34" charset="0"/>
                <a:cs typeface="Arial" panose="020B0604020202020204" pitchFamily="34" charset="0"/>
              </a:rPr>
              <a:t>vhdx</a:t>
            </a:r>
            <a:endParaRPr lang="ru-RU" sz="1600" kern="0" dirty="0">
              <a:solidFill>
                <a:srgbClr val="000000"/>
              </a:solidFill>
              <a:latin typeface="Arial" panose="020B0604020202020204" pitchFamily="34" charset="0"/>
              <a:cs typeface="Arial" panose="020B0604020202020204" pitchFamily="34" charset="0"/>
            </a:endParaRPr>
          </a:p>
          <a:p>
            <a:pPr marL="361950" indent="-361950">
              <a:buFont typeface="Wingdings" panose="05000000000000000000" pitchFamily="2" charset="2"/>
              <a:buChar char="ü"/>
            </a:pPr>
            <a:r>
              <a:rPr lang="ru-RU" sz="1600" kern="0" dirty="0">
                <a:solidFill>
                  <a:srgbClr val="000000"/>
                </a:solidFill>
                <a:latin typeface="Arial" panose="020B0604020202020204" pitchFamily="34" charset="0"/>
                <a:cs typeface="Arial" panose="020B0604020202020204" pitchFamily="34" charset="0"/>
              </a:rPr>
              <a:t>Настраивать запуск компьютера с виртуального жесткого диска</a:t>
            </a:r>
          </a:p>
          <a:p>
            <a:pPr marL="361950" indent="-361950">
              <a:buFont typeface="Wingdings" panose="05000000000000000000" pitchFamily="2" charset="2"/>
              <a:buChar char="ü"/>
            </a:pPr>
            <a:r>
              <a:rPr lang="ru-RU" sz="1600" kern="0" dirty="0">
                <a:solidFill>
                  <a:srgbClr val="000000"/>
                </a:solidFill>
                <a:latin typeface="Arial" panose="020B0604020202020204" pitchFamily="34" charset="0"/>
                <a:cs typeface="Arial" panose="020B0604020202020204" pitchFamily="34" charset="0"/>
              </a:rPr>
              <a:t>Переносить виртуальные жесткие диски с </a:t>
            </a:r>
            <a:r>
              <a:rPr lang="ru-RU" sz="1600" kern="0" dirty="0" err="1">
                <a:solidFill>
                  <a:srgbClr val="000000"/>
                </a:solidFill>
                <a:latin typeface="Arial" panose="020B0604020202020204" pitchFamily="34" charset="0"/>
                <a:cs typeface="Arial" panose="020B0604020202020204" pitchFamily="34" charset="0"/>
              </a:rPr>
              <a:t>Hyper</a:t>
            </a:r>
            <a:r>
              <a:rPr lang="ru-RU" sz="1600" kern="0" dirty="0">
                <a:solidFill>
                  <a:srgbClr val="000000"/>
                </a:solidFill>
                <a:latin typeface="Arial" panose="020B0604020202020204" pitchFamily="34" charset="0"/>
                <a:cs typeface="Arial" panose="020B0604020202020204" pitchFamily="34" charset="0"/>
              </a:rPr>
              <a:t>-V-серверов и запускать компьютеры с виртуального жесткого диска</a:t>
            </a:r>
          </a:p>
          <a:p>
            <a:pPr marL="361950" indent="-361950">
              <a:buFont typeface="Wingdings" panose="05000000000000000000" pitchFamily="2" charset="2"/>
              <a:buChar char="ü"/>
            </a:pPr>
            <a:r>
              <a:rPr lang="ru-RU" sz="1600" kern="0" dirty="0">
                <a:solidFill>
                  <a:srgbClr val="000000"/>
                </a:solidFill>
                <a:latin typeface="Arial" panose="020B0604020202020204" pitchFamily="34" charset="0"/>
                <a:cs typeface="Arial" panose="020B0604020202020204" pitchFamily="34" charset="0"/>
              </a:rPr>
              <a:t>Использовать виртуальных жесткие диски в качестве технологии развертывания</a:t>
            </a:r>
          </a:p>
        </p:txBody>
      </p:sp>
      <p:sp>
        <p:nvSpPr>
          <p:cNvPr id="90" name="Title 1"/>
          <p:cNvSpPr txBox="1">
            <a:spLocks/>
          </p:cNvSpPr>
          <p:nvPr/>
        </p:nvSpPr>
        <p:spPr>
          <a:xfrm>
            <a:off x="264419" y="5062743"/>
            <a:ext cx="6252942" cy="740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1800" b="1" dirty="0">
                <a:solidFill>
                  <a:srgbClr val="C00000"/>
                </a:solidFill>
                <a:latin typeface="Arial" panose="020B0604020202020204" pitchFamily="34" charset="0"/>
                <a:cs typeface="Arial" panose="020B0604020202020204" pitchFamily="34" charset="0"/>
              </a:rPr>
              <a:t>Демонстрация</a:t>
            </a:r>
            <a:r>
              <a:rPr lang="en-CA" sz="1800" b="1" dirty="0">
                <a:solidFill>
                  <a:srgbClr val="C00000"/>
                </a:solidFill>
                <a:latin typeface="Arial" panose="020B0604020202020204" pitchFamily="34" charset="0"/>
                <a:cs typeface="Arial" panose="020B0604020202020204" pitchFamily="34" charset="0"/>
              </a:rPr>
              <a:t>: </a:t>
            </a:r>
            <a:r>
              <a:rPr lang="ru-RU" sz="1800" b="1" dirty="0">
                <a:solidFill>
                  <a:srgbClr val="C00000"/>
                </a:solidFill>
                <a:latin typeface="Arial" panose="020B0604020202020204" pitchFamily="34" charset="0"/>
                <a:cs typeface="Arial" panose="020B0604020202020204" pitchFamily="34" charset="0"/>
              </a:rPr>
              <a:t>управление виртуальными жесткими дисками</a:t>
            </a:r>
            <a:endParaRPr lang="en-CA" sz="1800" b="1" dirty="0">
              <a:solidFill>
                <a:srgbClr val="C00000"/>
              </a:solidFill>
              <a:latin typeface="Arial" panose="020B0604020202020204" pitchFamily="34" charset="0"/>
              <a:cs typeface="Arial" panose="020B0604020202020204" pitchFamily="34" charset="0"/>
            </a:endParaRPr>
          </a:p>
        </p:txBody>
      </p:sp>
      <p:sp>
        <p:nvSpPr>
          <p:cNvPr id="93" name="Content Placeholder 2"/>
          <p:cNvSpPr txBox="1">
            <a:spLocks/>
          </p:cNvSpPr>
          <p:nvPr/>
        </p:nvSpPr>
        <p:spPr>
          <a:xfrm>
            <a:off x="954534" y="5647973"/>
            <a:ext cx="5817741" cy="99016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1" indent="0">
              <a:buNone/>
            </a:pPr>
            <a:r>
              <a:rPr lang="ru-RU" sz="1600" dirty="0">
                <a:latin typeface="Arial" panose="020B0604020202020204" pitchFamily="34" charset="0"/>
                <a:cs typeface="Arial" panose="020B0604020202020204" pitchFamily="34" charset="0"/>
              </a:rPr>
              <a:t>В данной демонстрации, Вы увидите, как:</a:t>
            </a:r>
          </a:p>
          <a:p>
            <a:pPr lvl="1" indent="-277813">
              <a:buFont typeface="Wingdings" panose="05000000000000000000" pitchFamily="2" charset="2"/>
              <a:buChar char="Ø"/>
            </a:pPr>
            <a:r>
              <a:rPr lang="ru-RU" sz="1600" dirty="0">
                <a:latin typeface="Arial" panose="020B0604020202020204" pitchFamily="34" charset="0"/>
                <a:cs typeface="Arial" panose="020B0604020202020204" pitchFamily="34" charset="0"/>
              </a:rPr>
              <a:t>Создавать виртуальный жесткий диск</a:t>
            </a:r>
          </a:p>
          <a:p>
            <a:pPr lvl="1" indent="-277813">
              <a:buFont typeface="Wingdings" panose="05000000000000000000" pitchFamily="2" charset="2"/>
              <a:buChar char="Ø"/>
            </a:pPr>
            <a:r>
              <a:rPr lang="ru-RU" sz="1600" dirty="0">
                <a:latin typeface="Arial" panose="020B0604020202020204" pitchFamily="34" charset="0"/>
                <a:cs typeface="Arial" panose="020B0604020202020204" pitchFamily="34" charset="0"/>
              </a:rPr>
              <a:t>Управлять виртуальным жестким диском</a:t>
            </a:r>
            <a:endParaRPr lang="en-CA" sz="1600" kern="0" dirty="0">
              <a:solidFill>
                <a:srgbClr val="000000"/>
              </a:solidFill>
              <a:latin typeface="Arial" panose="020B0604020202020204" pitchFamily="34" charset="0"/>
              <a:cs typeface="Arial" panose="020B0604020202020204" pitchFamily="34" charset="0"/>
            </a:endParaRPr>
          </a:p>
          <a:p>
            <a:pPr marL="0" lvl="0" indent="0">
              <a:buNone/>
            </a:pPr>
            <a:endParaRPr lang="en-US" sz="1600" kern="0" dirty="0">
              <a:solidFill>
                <a:srgbClr val="000000"/>
              </a:solidFill>
              <a:latin typeface="Arial" panose="020B0604020202020204" pitchFamily="34" charset="0"/>
              <a:cs typeface="Arial" panose="020B0604020202020204" pitchFamily="34" charset="0"/>
            </a:endParaRPr>
          </a:p>
        </p:txBody>
      </p:sp>
      <p:grpSp>
        <p:nvGrpSpPr>
          <p:cNvPr id="37" name="Группа 36"/>
          <p:cNvGrpSpPr/>
          <p:nvPr/>
        </p:nvGrpSpPr>
        <p:grpSpPr>
          <a:xfrm>
            <a:off x="6517360" y="1679125"/>
            <a:ext cx="5675090" cy="1316786"/>
            <a:chOff x="6517360" y="1679125"/>
            <a:chExt cx="5675090" cy="1316786"/>
          </a:xfrm>
        </p:grpSpPr>
        <p:sp>
          <p:nvSpPr>
            <p:cNvPr id="97" name="Цилиндр 96"/>
            <p:cNvSpPr/>
            <p:nvPr/>
          </p:nvSpPr>
          <p:spPr>
            <a:xfrm>
              <a:off x="6517360" y="2187099"/>
              <a:ext cx="999592" cy="795587"/>
            </a:xfrm>
            <a:prstGeom prst="can">
              <a:avLst/>
            </a:prstGeom>
            <a:solidFill>
              <a:schemeClr val="bg1"/>
            </a:solidFill>
            <a:ln w="9525"/>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a:p>
          </p:txBody>
        </p:sp>
        <p:sp>
          <p:nvSpPr>
            <p:cNvPr id="11" name="Цилиндр 10"/>
            <p:cNvSpPr/>
            <p:nvPr/>
          </p:nvSpPr>
          <p:spPr>
            <a:xfrm>
              <a:off x="6517361" y="1681842"/>
              <a:ext cx="999592" cy="664313"/>
            </a:xfrm>
            <a:prstGeom prst="can">
              <a:avLst/>
            </a:prstGeom>
            <a:ln w="9525"/>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a:p>
          </p:txBody>
        </p:sp>
        <p:sp>
          <p:nvSpPr>
            <p:cNvPr id="98" name="Цилиндр 97"/>
            <p:cNvSpPr/>
            <p:nvPr/>
          </p:nvSpPr>
          <p:spPr>
            <a:xfrm>
              <a:off x="7871805" y="2184382"/>
              <a:ext cx="999592" cy="795587"/>
            </a:xfrm>
            <a:prstGeom prst="can">
              <a:avLst/>
            </a:prstGeom>
            <a:solidFill>
              <a:schemeClr val="bg1"/>
            </a:solidFill>
            <a:ln w="9525"/>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a:p>
          </p:txBody>
        </p:sp>
        <p:sp>
          <p:nvSpPr>
            <p:cNvPr id="99" name="Цилиндр 98"/>
            <p:cNvSpPr/>
            <p:nvPr/>
          </p:nvSpPr>
          <p:spPr>
            <a:xfrm>
              <a:off x="7871806" y="1679125"/>
              <a:ext cx="999592" cy="664313"/>
            </a:xfrm>
            <a:prstGeom prst="can">
              <a:avLst/>
            </a:prstGeom>
            <a:ln w="9525"/>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a:p>
          </p:txBody>
        </p:sp>
        <p:sp>
          <p:nvSpPr>
            <p:cNvPr id="100" name="Цилиндр 99"/>
            <p:cNvSpPr/>
            <p:nvPr/>
          </p:nvSpPr>
          <p:spPr>
            <a:xfrm>
              <a:off x="9240626" y="2187895"/>
              <a:ext cx="999592" cy="795587"/>
            </a:xfrm>
            <a:prstGeom prst="can">
              <a:avLst/>
            </a:prstGeom>
            <a:solidFill>
              <a:schemeClr val="bg1"/>
            </a:solidFill>
            <a:ln w="9525"/>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a:p>
          </p:txBody>
        </p:sp>
        <p:sp>
          <p:nvSpPr>
            <p:cNvPr id="101" name="Цилиндр 100"/>
            <p:cNvSpPr/>
            <p:nvPr/>
          </p:nvSpPr>
          <p:spPr>
            <a:xfrm>
              <a:off x="9240627" y="1682638"/>
              <a:ext cx="999592" cy="664313"/>
            </a:xfrm>
            <a:prstGeom prst="can">
              <a:avLst/>
            </a:prstGeom>
            <a:ln w="9525"/>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a:p>
          </p:txBody>
        </p:sp>
        <p:sp>
          <p:nvSpPr>
            <p:cNvPr id="12" name="Правая фигурная скобка 11"/>
            <p:cNvSpPr/>
            <p:nvPr/>
          </p:nvSpPr>
          <p:spPr>
            <a:xfrm>
              <a:off x="10298433" y="1766596"/>
              <a:ext cx="273818" cy="517071"/>
            </a:xfrm>
            <a:prstGeom prst="rightBrace">
              <a:avLst>
                <a:gd name="adj1" fmla="val 2926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02" name="Правая фигурная скобка 101"/>
            <p:cNvSpPr/>
            <p:nvPr/>
          </p:nvSpPr>
          <p:spPr>
            <a:xfrm>
              <a:off x="11307734" y="1766596"/>
              <a:ext cx="273818" cy="1229315"/>
            </a:xfrm>
            <a:prstGeom prst="rightBrace">
              <a:avLst>
                <a:gd name="adj1" fmla="val 2926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14" name="TextBox 13"/>
            <p:cNvSpPr txBox="1"/>
            <p:nvPr/>
          </p:nvSpPr>
          <p:spPr>
            <a:xfrm>
              <a:off x="6772275" y="2537859"/>
              <a:ext cx="549729"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root</a:t>
              </a:r>
              <a:endParaRPr lang="ru-RU" sz="1200" dirty="0">
                <a:latin typeface="Arial" panose="020B0604020202020204" pitchFamily="34" charset="0"/>
                <a:cs typeface="Arial" panose="020B0604020202020204" pitchFamily="34" charset="0"/>
              </a:endParaRPr>
            </a:p>
          </p:txBody>
        </p:sp>
        <p:sp>
          <p:nvSpPr>
            <p:cNvPr id="103" name="TextBox 102"/>
            <p:cNvSpPr txBox="1"/>
            <p:nvPr/>
          </p:nvSpPr>
          <p:spPr>
            <a:xfrm>
              <a:off x="8143598" y="2549532"/>
              <a:ext cx="549729"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Diff 0</a:t>
              </a:r>
              <a:endParaRPr lang="ru-RU" sz="1200" dirty="0">
                <a:latin typeface="Arial" panose="020B0604020202020204" pitchFamily="34" charset="0"/>
                <a:cs typeface="Arial" panose="020B0604020202020204" pitchFamily="34" charset="0"/>
              </a:endParaRPr>
            </a:p>
          </p:txBody>
        </p:sp>
        <p:sp>
          <p:nvSpPr>
            <p:cNvPr id="104" name="TextBox 103"/>
            <p:cNvSpPr txBox="1"/>
            <p:nvPr/>
          </p:nvSpPr>
          <p:spPr>
            <a:xfrm>
              <a:off x="9476103" y="2554302"/>
              <a:ext cx="622269"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Diff N</a:t>
              </a:r>
              <a:endParaRPr lang="ru-RU" sz="1200" dirty="0">
                <a:latin typeface="Arial" panose="020B0604020202020204" pitchFamily="34" charset="0"/>
                <a:cs typeface="Arial" panose="020B0604020202020204" pitchFamily="34" charset="0"/>
              </a:endParaRPr>
            </a:p>
          </p:txBody>
        </p:sp>
        <p:sp>
          <p:nvSpPr>
            <p:cNvPr id="16" name="Стрелка: влево 15"/>
            <p:cNvSpPr/>
            <p:nvPr/>
          </p:nvSpPr>
          <p:spPr>
            <a:xfrm>
              <a:off x="7194728" y="2019650"/>
              <a:ext cx="805543" cy="1429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5" name="Стрелка: влево 104"/>
            <p:cNvSpPr/>
            <p:nvPr/>
          </p:nvSpPr>
          <p:spPr>
            <a:xfrm>
              <a:off x="8710118" y="2002928"/>
              <a:ext cx="805543" cy="1429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6" name="TextBox 105"/>
            <p:cNvSpPr txBox="1"/>
            <p:nvPr/>
          </p:nvSpPr>
          <p:spPr>
            <a:xfrm>
              <a:off x="10554040" y="1755486"/>
              <a:ext cx="1006380" cy="646331"/>
            </a:xfrm>
            <a:prstGeom prst="rect">
              <a:avLst/>
            </a:prstGeom>
            <a:noFill/>
          </p:spPr>
          <p:txBody>
            <a:bodyPr wrap="square" rtlCol="0">
              <a:spAutoFit/>
            </a:bodyPr>
            <a:lstStyle/>
            <a:p>
              <a:r>
                <a:rPr lang="ru-RU" sz="900" dirty="0">
                  <a:latin typeface="Arial" panose="020B0604020202020204" pitchFamily="34" charset="0"/>
                  <a:cs typeface="Arial" panose="020B0604020202020204" pitchFamily="34" charset="0"/>
                </a:rPr>
                <a:t>Требуемое пространство дисковой памяти</a:t>
              </a:r>
            </a:p>
          </p:txBody>
        </p:sp>
        <p:sp>
          <p:nvSpPr>
            <p:cNvPr id="107" name="TextBox 106"/>
            <p:cNvSpPr txBox="1"/>
            <p:nvPr/>
          </p:nvSpPr>
          <p:spPr>
            <a:xfrm>
              <a:off x="11417428" y="2169534"/>
              <a:ext cx="775022" cy="379998"/>
            </a:xfrm>
            <a:prstGeom prst="rect">
              <a:avLst/>
            </a:prstGeom>
            <a:noFill/>
          </p:spPr>
          <p:txBody>
            <a:bodyPr wrap="square" rtlCol="0">
              <a:spAutoFit/>
            </a:bodyPr>
            <a:lstStyle/>
            <a:p>
              <a:pPr algn="ctr"/>
              <a:r>
                <a:rPr lang="ru-RU" sz="900" dirty="0">
                  <a:latin typeface="Arial" panose="020B0604020202020204" pitchFamily="34" charset="0"/>
                  <a:cs typeface="Arial" panose="020B0604020202020204" pitchFamily="34" charset="0"/>
                </a:rPr>
                <a:t>Размер </a:t>
              </a:r>
              <a:r>
                <a:rPr lang="en-US" sz="900" dirty="0">
                  <a:latin typeface="Arial" panose="020B0604020202020204" pitchFamily="34" charset="0"/>
                  <a:cs typeface="Arial" panose="020B0604020202020204" pitchFamily="34" charset="0"/>
                </a:rPr>
                <a:t>VHD</a:t>
              </a:r>
              <a:endParaRPr lang="ru-RU" sz="900" dirty="0">
                <a:latin typeface="Arial" panose="020B0604020202020204" pitchFamily="34" charset="0"/>
                <a:cs typeface="Arial" panose="020B0604020202020204" pitchFamily="34" charset="0"/>
              </a:endParaRPr>
            </a:p>
          </p:txBody>
        </p:sp>
        <p:sp>
          <p:nvSpPr>
            <p:cNvPr id="18" name="TextBox 17"/>
            <p:cNvSpPr txBox="1"/>
            <p:nvPr/>
          </p:nvSpPr>
          <p:spPr>
            <a:xfrm>
              <a:off x="8901398" y="2053710"/>
              <a:ext cx="794658" cy="369332"/>
            </a:xfrm>
            <a:prstGeom prst="rect">
              <a:avLst/>
            </a:prstGeom>
            <a:noFill/>
          </p:spPr>
          <p:txBody>
            <a:bodyPr wrap="square" rtlCol="0">
              <a:spAutoFit/>
            </a:bodyPr>
            <a:lstStyle/>
            <a:p>
              <a:r>
                <a:rPr lang="ru-RU" dirty="0"/>
                <a:t>…</a:t>
              </a:r>
            </a:p>
          </p:txBody>
        </p:sp>
      </p:grpSp>
      <p:grpSp>
        <p:nvGrpSpPr>
          <p:cNvPr id="59" name="Группа 58"/>
          <p:cNvGrpSpPr/>
          <p:nvPr/>
        </p:nvGrpSpPr>
        <p:grpSpPr>
          <a:xfrm>
            <a:off x="6517360" y="3400088"/>
            <a:ext cx="5239973" cy="3008419"/>
            <a:chOff x="6517360" y="3400088"/>
            <a:chExt cx="5239973" cy="3008419"/>
          </a:xfrm>
        </p:grpSpPr>
        <p:sp>
          <p:nvSpPr>
            <p:cNvPr id="108" name="Цилиндр 107"/>
            <p:cNvSpPr/>
            <p:nvPr/>
          </p:nvSpPr>
          <p:spPr>
            <a:xfrm rot="5400000">
              <a:off x="6914675" y="3002773"/>
              <a:ext cx="636122" cy="1430752"/>
            </a:xfrm>
            <a:prstGeom prst="ca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ru-RU"/>
            </a:p>
          </p:txBody>
        </p:sp>
        <p:sp>
          <p:nvSpPr>
            <p:cNvPr id="109" name="Цилиндр 108"/>
            <p:cNvSpPr/>
            <p:nvPr/>
          </p:nvSpPr>
          <p:spPr>
            <a:xfrm rot="5400000">
              <a:off x="7198891" y="3861862"/>
              <a:ext cx="636122" cy="1430752"/>
            </a:xfrm>
            <a:prstGeom prst="ca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ru-RU"/>
            </a:p>
          </p:txBody>
        </p:sp>
        <p:sp>
          <p:nvSpPr>
            <p:cNvPr id="112" name="Цилиндр 111"/>
            <p:cNvSpPr/>
            <p:nvPr/>
          </p:nvSpPr>
          <p:spPr>
            <a:xfrm rot="5400000">
              <a:off x="9690205" y="3606834"/>
              <a:ext cx="1062663" cy="1133358"/>
            </a:xfrm>
            <a:prstGeom prst="ca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ru-RU"/>
            </a:p>
          </p:txBody>
        </p:sp>
        <p:sp>
          <p:nvSpPr>
            <p:cNvPr id="111" name="Цилиндр 110"/>
            <p:cNvSpPr/>
            <p:nvPr/>
          </p:nvSpPr>
          <p:spPr>
            <a:xfrm rot="5400000">
              <a:off x="10617176" y="3572698"/>
              <a:ext cx="1062663" cy="1201630"/>
            </a:xfrm>
            <a:prstGeom prst="ca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ru-RU"/>
            </a:p>
          </p:txBody>
        </p:sp>
        <p:sp>
          <p:nvSpPr>
            <p:cNvPr id="113" name="Цилиндр 112"/>
            <p:cNvSpPr/>
            <p:nvPr/>
          </p:nvSpPr>
          <p:spPr>
            <a:xfrm rot="5400000">
              <a:off x="7096531" y="5752751"/>
              <a:ext cx="1016063" cy="295448"/>
            </a:xfrm>
            <a:prstGeom prst="ca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ru-RU"/>
            </a:p>
          </p:txBody>
        </p:sp>
        <p:sp>
          <p:nvSpPr>
            <p:cNvPr id="114" name="Цилиндр 113"/>
            <p:cNvSpPr/>
            <p:nvPr/>
          </p:nvSpPr>
          <p:spPr>
            <a:xfrm rot="5400000">
              <a:off x="7338299" y="5752752"/>
              <a:ext cx="1016063" cy="295448"/>
            </a:xfrm>
            <a:prstGeom prst="ca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ru-RU"/>
            </a:p>
          </p:txBody>
        </p:sp>
        <p:sp>
          <p:nvSpPr>
            <p:cNvPr id="115" name="Цилиндр 114"/>
            <p:cNvSpPr/>
            <p:nvPr/>
          </p:nvSpPr>
          <p:spPr>
            <a:xfrm rot="5400000">
              <a:off x="7566419" y="5752752"/>
              <a:ext cx="1016063" cy="295448"/>
            </a:xfrm>
            <a:prstGeom prst="ca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ru-RU"/>
            </a:p>
          </p:txBody>
        </p:sp>
        <p:sp>
          <p:nvSpPr>
            <p:cNvPr id="116" name="Цилиндр 115"/>
            <p:cNvSpPr/>
            <p:nvPr/>
          </p:nvSpPr>
          <p:spPr>
            <a:xfrm rot="5400000">
              <a:off x="7798943" y="5751177"/>
              <a:ext cx="1016063" cy="295448"/>
            </a:xfrm>
            <a:prstGeom prst="ca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ru-RU"/>
            </a:p>
          </p:txBody>
        </p:sp>
        <p:sp>
          <p:nvSpPr>
            <p:cNvPr id="117" name="Цилиндр 116"/>
            <p:cNvSpPr/>
            <p:nvPr/>
          </p:nvSpPr>
          <p:spPr>
            <a:xfrm rot="5400000">
              <a:off x="8040714" y="5749602"/>
              <a:ext cx="1016063" cy="295448"/>
            </a:xfrm>
            <a:prstGeom prst="ca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ru-RU"/>
            </a:p>
          </p:txBody>
        </p:sp>
        <p:sp>
          <p:nvSpPr>
            <p:cNvPr id="118" name="Цилиндр 117"/>
            <p:cNvSpPr/>
            <p:nvPr/>
          </p:nvSpPr>
          <p:spPr>
            <a:xfrm rot="5400000">
              <a:off x="8264998" y="5751178"/>
              <a:ext cx="1016063" cy="295448"/>
            </a:xfrm>
            <a:prstGeom prst="ca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ru-RU"/>
            </a:p>
          </p:txBody>
        </p:sp>
        <p:sp>
          <p:nvSpPr>
            <p:cNvPr id="119" name="Цилиндр 118"/>
            <p:cNvSpPr/>
            <p:nvPr/>
          </p:nvSpPr>
          <p:spPr>
            <a:xfrm rot="5400000">
              <a:off x="8513548" y="5751178"/>
              <a:ext cx="1016063" cy="295448"/>
            </a:xfrm>
            <a:prstGeom prst="ca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ru-RU"/>
            </a:p>
          </p:txBody>
        </p:sp>
        <p:sp>
          <p:nvSpPr>
            <p:cNvPr id="120" name="Цилиндр 119"/>
            <p:cNvSpPr/>
            <p:nvPr/>
          </p:nvSpPr>
          <p:spPr>
            <a:xfrm rot="5400000">
              <a:off x="8769510" y="5751175"/>
              <a:ext cx="1016063" cy="295448"/>
            </a:xfrm>
            <a:prstGeom prst="ca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ru-RU"/>
            </a:p>
          </p:txBody>
        </p:sp>
        <p:sp>
          <p:nvSpPr>
            <p:cNvPr id="121" name="Цилиндр 120"/>
            <p:cNvSpPr/>
            <p:nvPr/>
          </p:nvSpPr>
          <p:spPr>
            <a:xfrm rot="5400000">
              <a:off x="8997630" y="5751176"/>
              <a:ext cx="1016063" cy="295448"/>
            </a:xfrm>
            <a:prstGeom prst="ca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ru-RU"/>
            </a:p>
          </p:txBody>
        </p:sp>
        <p:sp>
          <p:nvSpPr>
            <p:cNvPr id="122" name="Цилиндр 121"/>
            <p:cNvSpPr/>
            <p:nvPr/>
          </p:nvSpPr>
          <p:spPr>
            <a:xfrm rot="5400000">
              <a:off x="9242343" y="5747866"/>
              <a:ext cx="1016063" cy="295448"/>
            </a:xfrm>
            <a:prstGeom prst="ca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ru-RU"/>
            </a:p>
          </p:txBody>
        </p:sp>
        <p:sp>
          <p:nvSpPr>
            <p:cNvPr id="123" name="Цилиндр 122"/>
            <p:cNvSpPr/>
            <p:nvPr/>
          </p:nvSpPr>
          <p:spPr>
            <a:xfrm rot="5400000">
              <a:off x="9494300" y="5751175"/>
              <a:ext cx="1016063" cy="295448"/>
            </a:xfrm>
            <a:prstGeom prst="ca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ru-RU"/>
            </a:p>
          </p:txBody>
        </p:sp>
        <p:sp>
          <p:nvSpPr>
            <p:cNvPr id="124" name="TextBox 123"/>
            <p:cNvSpPr txBox="1"/>
            <p:nvPr/>
          </p:nvSpPr>
          <p:spPr>
            <a:xfrm>
              <a:off x="8207914" y="4377183"/>
              <a:ext cx="1293796" cy="400110"/>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Виртуальный жесткий диск 2</a:t>
              </a:r>
            </a:p>
          </p:txBody>
        </p:sp>
        <p:sp>
          <p:nvSpPr>
            <p:cNvPr id="125" name="TextBox 124"/>
            <p:cNvSpPr txBox="1"/>
            <p:nvPr/>
          </p:nvSpPr>
          <p:spPr>
            <a:xfrm>
              <a:off x="8027908" y="3647986"/>
              <a:ext cx="1293796" cy="400110"/>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Виртуальный жесткий диск 1</a:t>
              </a:r>
            </a:p>
          </p:txBody>
        </p:sp>
        <p:sp>
          <p:nvSpPr>
            <p:cNvPr id="126" name="TextBox 125"/>
            <p:cNvSpPr txBox="1"/>
            <p:nvPr/>
          </p:nvSpPr>
          <p:spPr>
            <a:xfrm>
              <a:off x="10098372" y="4762184"/>
              <a:ext cx="1565256" cy="553998"/>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Виртуальный жесткий диск фиксированного размера</a:t>
              </a:r>
            </a:p>
          </p:txBody>
        </p:sp>
        <p:sp>
          <p:nvSpPr>
            <p:cNvPr id="127" name="TextBox 126"/>
            <p:cNvSpPr txBox="1"/>
            <p:nvPr/>
          </p:nvSpPr>
          <p:spPr>
            <a:xfrm>
              <a:off x="10357127" y="5556333"/>
              <a:ext cx="1400206" cy="707886"/>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Динамически расширяемый виртуальный жесткий диск</a:t>
              </a:r>
            </a:p>
          </p:txBody>
        </p:sp>
      </p:grpSp>
    </p:spTree>
    <p:extLst>
      <p:ext uri="{BB962C8B-B14F-4D97-AF65-F5344CB8AC3E}">
        <p14:creationId xmlns:p14="http://schemas.microsoft.com/office/powerpoint/2010/main" val="466048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9337" y="121480"/>
            <a:ext cx="12166256"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Занятие</a:t>
            </a:r>
            <a:r>
              <a:rPr lang="en-US" sz="3600" dirty="0">
                <a:solidFill>
                  <a:schemeClr val="bg1"/>
                </a:solidFill>
                <a:latin typeface="+mj-lt"/>
              </a:rPr>
              <a:t> </a:t>
            </a:r>
            <a:r>
              <a:rPr lang="ru-RU" sz="3600" dirty="0">
                <a:solidFill>
                  <a:schemeClr val="bg1"/>
                </a:solidFill>
                <a:latin typeface="+mj-lt"/>
              </a:rPr>
              <a:t>3.</a:t>
            </a:r>
            <a:r>
              <a:rPr lang="en-US" sz="3600" dirty="0">
                <a:solidFill>
                  <a:schemeClr val="bg1"/>
                </a:solidFill>
                <a:latin typeface="+mj-lt"/>
              </a:rPr>
              <a:t> </a:t>
            </a:r>
            <a:r>
              <a:rPr lang="ru-RU" sz="3600" dirty="0">
                <a:solidFill>
                  <a:schemeClr val="bg1"/>
                </a:solidFill>
                <a:latin typeface="+mj-lt"/>
              </a:rPr>
              <a:t>Реализация области хранения данных</a:t>
            </a:r>
            <a:endParaRPr lang="en-US" sz="3600" dirty="0">
              <a:solidFill>
                <a:schemeClr val="bg1"/>
              </a:solidFill>
              <a:latin typeface="+mj-lt"/>
            </a:endParaRPr>
          </a:p>
        </p:txBody>
      </p:sp>
      <p:sp>
        <p:nvSpPr>
          <p:cNvPr id="14" name="Text Placeholder 2"/>
          <p:cNvSpPr txBox="1">
            <a:spLocks/>
          </p:cNvSpPr>
          <p:nvPr/>
        </p:nvSpPr>
        <p:spPr bwMode="auto">
          <a:xfrm>
            <a:off x="460375" y="1278225"/>
            <a:ext cx="8119156" cy="307909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57188" indent="-357188">
              <a:buFont typeface="Wingdings" panose="05000000000000000000" pitchFamily="2" charset="2"/>
              <a:buChar char="Ø"/>
            </a:pPr>
            <a:r>
              <a:rPr lang="ru-RU" sz="2200" dirty="0">
                <a:latin typeface="Arial" panose="020B0604020202020204" pitchFamily="34" charset="0"/>
                <a:cs typeface="Arial" panose="020B0604020202020204" pitchFamily="34" charset="0"/>
              </a:rPr>
              <a:t>Особенности области хранения данных</a:t>
            </a:r>
          </a:p>
          <a:p>
            <a:pPr marL="357188" indent="-357188">
              <a:buFont typeface="Wingdings" panose="05000000000000000000" pitchFamily="2" charset="2"/>
              <a:buChar char="Ø"/>
            </a:pPr>
            <a:r>
              <a:rPr lang="ru-RU" sz="2200" dirty="0">
                <a:latin typeface="Arial" panose="020B0604020202020204" pitchFamily="34" charset="0"/>
                <a:cs typeface="Arial" panose="020B0604020202020204" pitchFamily="34" charset="0"/>
              </a:rPr>
              <a:t>Параметры конфигурации виртуальных дисков</a:t>
            </a:r>
          </a:p>
          <a:p>
            <a:pPr marL="357188" indent="-357188">
              <a:buFont typeface="Wingdings" panose="05000000000000000000" pitchFamily="2" charset="2"/>
              <a:buChar char="Ø"/>
            </a:pPr>
            <a:r>
              <a:rPr lang="ru-RU" sz="2200" dirty="0">
                <a:latin typeface="Arial" panose="020B0604020202020204" pitchFamily="34" charset="0"/>
                <a:cs typeface="Arial" panose="020B0604020202020204" pitchFamily="34" charset="0"/>
              </a:rPr>
              <a:t>Дополнительные параметры управления для области хранения данных</a:t>
            </a:r>
          </a:p>
          <a:p>
            <a:pPr marL="357188" indent="-357188">
              <a:buFont typeface="Wingdings" panose="05000000000000000000" pitchFamily="2" charset="2"/>
              <a:buChar char="Ø"/>
            </a:pPr>
            <a:r>
              <a:rPr lang="ru-RU" sz="2200" dirty="0">
                <a:latin typeface="Arial" panose="020B0604020202020204" pitchFamily="34" charset="0"/>
                <a:cs typeface="Arial" panose="020B0604020202020204" pitchFamily="34" charset="0"/>
              </a:rPr>
              <a:t>Демонстрация: настройка области хранения данных</a:t>
            </a:r>
          </a:p>
          <a:p>
            <a:pPr marL="357188" indent="-357188">
              <a:buFont typeface="Wingdings" panose="05000000000000000000" pitchFamily="2" charset="2"/>
              <a:buChar char="Ø"/>
            </a:pPr>
            <a:r>
              <a:rPr lang="ru-RU" sz="2200" dirty="0">
                <a:latin typeface="Arial" panose="020B0604020202020204" pitchFamily="34" charset="0"/>
                <a:cs typeface="Arial" panose="020B0604020202020204" pitchFamily="34" charset="0"/>
              </a:rPr>
              <a:t>Обсуждение: сравнение области хранения данных с другими решениями хранения данных</a:t>
            </a:r>
          </a:p>
          <a:p>
            <a:pPr marL="357188" marR="0" lvl="0" indent="-357188" algn="l" defTabSz="914400" rtl="0" eaLnBrk="1" fontAlgn="base" latinLnBrk="0" hangingPunct="1">
              <a:lnSpc>
                <a:spcPct val="100000"/>
              </a:lnSpc>
              <a:spcBef>
                <a:spcPts val="600"/>
              </a:spcBef>
              <a:spcAft>
                <a:spcPct val="0"/>
              </a:spcAft>
              <a:buClr>
                <a:srgbClr val="0070C0"/>
              </a:buClr>
              <a:buSzPct val="90000"/>
              <a:buFont typeface="Wingdings" panose="05000000000000000000" pitchFamily="2" charset="2"/>
              <a:buChar char="Ø"/>
              <a:tabLst/>
              <a:defRPr/>
            </a:pPr>
            <a:endParaRPr kumimoji="0" lang="en-CA" sz="2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51101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Прямоугольник: скругленные углы 14"/>
          <p:cNvSpPr/>
          <p:nvPr/>
        </p:nvSpPr>
        <p:spPr>
          <a:xfrm>
            <a:off x="235670" y="1080197"/>
            <a:ext cx="5606298" cy="4580825"/>
          </a:xfrm>
          <a:prstGeom prst="roundRect">
            <a:avLst>
              <a:gd name="adj" fmla="val 7818"/>
            </a:avLst>
          </a:prstGeom>
          <a:gradFill>
            <a:gsLst>
              <a:gs pos="0">
                <a:schemeClr val="accent4">
                  <a:lumMod val="110000"/>
                  <a:satMod val="105000"/>
                  <a:tint val="67000"/>
                  <a:alpha val="67000"/>
                </a:schemeClr>
              </a:gs>
              <a:gs pos="50000">
                <a:schemeClr val="accent4">
                  <a:lumMod val="105000"/>
                  <a:satMod val="103000"/>
                  <a:tint val="73000"/>
                  <a:alpha val="28000"/>
                </a:schemeClr>
              </a:gs>
              <a:gs pos="100000">
                <a:schemeClr val="accent4">
                  <a:lumMod val="105000"/>
                  <a:satMod val="109000"/>
                  <a:tint val="81000"/>
                  <a:alpha val="0"/>
                </a:schemeClr>
              </a:gs>
            </a:gsLst>
          </a:gra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a:p>
        </p:txBody>
      </p:sp>
      <p:sp>
        <p:nvSpPr>
          <p:cNvPr id="2" name="TextBox 1"/>
          <p:cNvSpPr txBox="1"/>
          <p:nvPr/>
        </p:nvSpPr>
        <p:spPr>
          <a:xfrm>
            <a:off x="493486" y="97091"/>
            <a:ext cx="11698514"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Особенности области хранения данных</a:t>
            </a:r>
            <a:endParaRPr lang="en-US" sz="3600" dirty="0">
              <a:solidFill>
                <a:schemeClr val="bg1"/>
              </a:solidFill>
              <a:latin typeface="+mj-lt"/>
            </a:endParaRPr>
          </a:p>
        </p:txBody>
      </p:sp>
      <p:sp>
        <p:nvSpPr>
          <p:cNvPr id="109" name="Content Placeholder 12"/>
          <p:cNvSpPr txBox="1">
            <a:spLocks/>
          </p:cNvSpPr>
          <p:nvPr/>
        </p:nvSpPr>
        <p:spPr>
          <a:xfrm>
            <a:off x="309907" y="1080197"/>
            <a:ext cx="5532061" cy="480055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ru-RU" sz="1500" kern="0" dirty="0">
                <a:solidFill>
                  <a:srgbClr val="000000"/>
                </a:solidFill>
                <a:latin typeface="Arial" panose="020B0604020202020204" pitchFamily="34" charset="0"/>
                <a:cs typeface="Arial" panose="020B0604020202020204" pitchFamily="34" charset="0"/>
              </a:rPr>
              <a:t>Используйте область хранения данных, чтобы добавлять физические диски любого типа и размера в пул хранения данных, а затем создать высоко-доступные виртуальные диски </a:t>
            </a:r>
            <a:endParaRPr lang="en-US" sz="1500" kern="0" dirty="0">
              <a:solidFill>
                <a:srgbClr val="000000"/>
              </a:solidFill>
              <a:latin typeface="Arial" panose="020B0604020202020204" pitchFamily="34" charset="0"/>
              <a:cs typeface="Arial" panose="020B0604020202020204" pitchFamily="34" charset="0"/>
            </a:endParaRPr>
          </a:p>
          <a:p>
            <a:pPr marL="263525" indent="-263525">
              <a:buFont typeface="Wingdings" panose="05000000000000000000" pitchFamily="2" charset="2"/>
              <a:buChar char="Ø"/>
            </a:pPr>
            <a:r>
              <a:rPr lang="ru-RU" sz="1500" kern="0" dirty="0">
                <a:solidFill>
                  <a:srgbClr val="000000"/>
                </a:solidFill>
                <a:latin typeface="Arial" panose="020B0604020202020204" pitchFamily="34" charset="0"/>
                <a:cs typeface="Arial" panose="020B0604020202020204" pitchFamily="34" charset="0"/>
              </a:rPr>
              <a:t>Для того, чтобы создать виртуальный диск, Вам необходимо следующее:</a:t>
            </a:r>
            <a:endParaRPr lang="en-US" sz="1500" kern="0" dirty="0">
              <a:solidFill>
                <a:srgbClr val="000000"/>
              </a:solidFill>
              <a:latin typeface="Arial" panose="020B0604020202020204" pitchFamily="34" charset="0"/>
              <a:cs typeface="Arial" panose="020B0604020202020204" pitchFamily="34" charset="0"/>
            </a:endParaRPr>
          </a:p>
          <a:p>
            <a:pPr marL="536575" lvl="1" indent="-247650">
              <a:buFont typeface="Wingdings" panose="05000000000000000000" pitchFamily="2" charset="2"/>
              <a:buChar char="Ø"/>
            </a:pPr>
            <a:r>
              <a:rPr lang="ru-RU" sz="1500" kern="0" dirty="0">
                <a:solidFill>
                  <a:srgbClr val="000000"/>
                </a:solidFill>
                <a:latin typeface="Arial" panose="020B0604020202020204" pitchFamily="34" charset="0"/>
                <a:cs typeface="Arial" panose="020B0604020202020204" pitchFamily="34" charset="0"/>
              </a:rPr>
              <a:t>Один или несколько физических дисков</a:t>
            </a:r>
            <a:endParaRPr lang="en-US" sz="1500" kern="0" dirty="0">
              <a:solidFill>
                <a:srgbClr val="000000"/>
              </a:solidFill>
              <a:latin typeface="Arial" panose="020B0604020202020204" pitchFamily="34" charset="0"/>
              <a:cs typeface="Arial" panose="020B0604020202020204" pitchFamily="34" charset="0"/>
            </a:endParaRPr>
          </a:p>
          <a:p>
            <a:pPr marL="536575" lvl="1" indent="-247650">
              <a:buFont typeface="Wingdings" panose="05000000000000000000" pitchFamily="2" charset="2"/>
              <a:buChar char="Ø"/>
            </a:pPr>
            <a:r>
              <a:rPr lang="ru-RU" sz="1500" kern="0" dirty="0">
                <a:solidFill>
                  <a:srgbClr val="000000"/>
                </a:solidFill>
                <a:latin typeface="Arial" panose="020B0604020202020204" pitchFamily="34" charset="0"/>
                <a:cs typeface="Arial" panose="020B0604020202020204" pitchFamily="34" charset="0"/>
              </a:rPr>
              <a:t>Пул хранения данных, включающий в себя диски</a:t>
            </a:r>
            <a:endParaRPr lang="en-US" sz="1500" kern="0" dirty="0">
              <a:solidFill>
                <a:srgbClr val="000000"/>
              </a:solidFill>
              <a:latin typeface="Arial" panose="020B0604020202020204" pitchFamily="34" charset="0"/>
              <a:cs typeface="Arial" panose="020B0604020202020204" pitchFamily="34" charset="0"/>
            </a:endParaRPr>
          </a:p>
          <a:p>
            <a:pPr marL="536575" lvl="1" indent="-247650">
              <a:buFont typeface="Wingdings" panose="05000000000000000000" pitchFamily="2" charset="2"/>
              <a:buChar char="Ø"/>
            </a:pPr>
            <a:r>
              <a:rPr lang="ru-RU" sz="1500" kern="0" dirty="0">
                <a:solidFill>
                  <a:srgbClr val="000000"/>
                </a:solidFill>
                <a:latin typeface="Arial" panose="020B0604020202020204" pitchFamily="34" charset="0"/>
                <a:cs typeface="Arial" panose="020B0604020202020204" pitchFamily="34" charset="0"/>
              </a:rPr>
              <a:t>Виртуальный диск, который создается на основе дисков из пула хранения данных</a:t>
            </a:r>
            <a:endParaRPr lang="en-US" sz="1500" kern="0" dirty="0">
              <a:solidFill>
                <a:srgbClr val="000000"/>
              </a:solidFill>
              <a:latin typeface="Arial" panose="020B0604020202020204" pitchFamily="34" charset="0"/>
              <a:cs typeface="Arial" panose="020B0604020202020204" pitchFamily="34" charset="0"/>
            </a:endParaRPr>
          </a:p>
          <a:p>
            <a:pPr marL="536575" lvl="1" indent="-247650">
              <a:buFont typeface="Wingdings" panose="05000000000000000000" pitchFamily="2" charset="2"/>
              <a:buChar char="Ø"/>
            </a:pPr>
            <a:r>
              <a:rPr lang="ru-RU" sz="1500" kern="0" dirty="0">
                <a:solidFill>
                  <a:srgbClr val="000000"/>
                </a:solidFill>
                <a:latin typeface="Arial" panose="020B0604020202020204" pitchFamily="34" charset="0"/>
                <a:cs typeface="Arial" panose="020B0604020202020204" pitchFamily="34" charset="0"/>
              </a:rPr>
              <a:t>Дисковые накопители, основанные на виртуальных дисках</a:t>
            </a:r>
            <a:endParaRPr lang="en-US" sz="1500" kern="0" dirty="0">
              <a:solidFill>
                <a:srgbClr val="000000"/>
              </a:solidFill>
              <a:latin typeface="Arial" panose="020B0604020202020204" pitchFamily="34" charset="0"/>
              <a:cs typeface="Arial" panose="020B0604020202020204" pitchFamily="34" charset="0"/>
            </a:endParaRPr>
          </a:p>
          <a:p>
            <a:pPr marL="263525" lvl="0" indent="-263525">
              <a:buFont typeface="Wingdings" panose="05000000000000000000" pitchFamily="2" charset="2"/>
              <a:buChar char="Ø"/>
            </a:pPr>
            <a:r>
              <a:rPr lang="ru-RU" sz="1500" kern="0" dirty="0">
                <a:solidFill>
                  <a:srgbClr val="000000"/>
                </a:solidFill>
                <a:latin typeface="Arial" panose="020B0604020202020204" pitchFamily="34" charset="0"/>
                <a:cs typeface="Arial" panose="020B0604020202020204" pitchFamily="34" charset="0"/>
              </a:rPr>
              <a:t>Виртуальные диски не виртуальные жесткие диски; их следует рассматривать как диски в </a:t>
            </a:r>
            <a:r>
              <a:rPr lang="ru-RU" sz="1500" kern="0" dirty="0" err="1">
                <a:solidFill>
                  <a:srgbClr val="000000"/>
                </a:solidFill>
                <a:latin typeface="Arial" panose="020B0604020202020204" pitchFamily="34" charset="0"/>
                <a:cs typeface="Arial" panose="020B0604020202020204" pitchFamily="34" charset="0"/>
              </a:rPr>
              <a:t>Disk</a:t>
            </a:r>
            <a:r>
              <a:rPr lang="ru-RU" sz="1500" kern="0" dirty="0">
                <a:solidFill>
                  <a:srgbClr val="000000"/>
                </a:solidFill>
                <a:latin typeface="Arial" panose="020B0604020202020204" pitchFamily="34" charset="0"/>
                <a:cs typeface="Arial" panose="020B0604020202020204" pitchFamily="34" charset="0"/>
              </a:rPr>
              <a:t> </a:t>
            </a:r>
            <a:r>
              <a:rPr lang="ru-RU" sz="1500" kern="0" dirty="0" err="1">
                <a:solidFill>
                  <a:srgbClr val="000000"/>
                </a:solidFill>
                <a:latin typeface="Arial" panose="020B0604020202020204" pitchFamily="34" charset="0"/>
                <a:cs typeface="Arial" panose="020B0604020202020204" pitchFamily="34" charset="0"/>
              </a:rPr>
              <a:t>Manager</a:t>
            </a:r>
            <a:endParaRPr lang="en-US" sz="1500" kern="0" dirty="0">
              <a:solidFill>
                <a:srgbClr val="000000"/>
              </a:solidFill>
              <a:latin typeface="Arial" panose="020B0604020202020204" pitchFamily="34" charset="0"/>
              <a:cs typeface="Arial" panose="020B0604020202020204" pitchFamily="34" charset="0"/>
            </a:endParaRPr>
          </a:p>
          <a:p>
            <a:pPr marL="263525" lvl="0" indent="-263525">
              <a:buFont typeface="Wingdings" panose="05000000000000000000" pitchFamily="2" charset="2"/>
              <a:buChar char="Ø"/>
            </a:pPr>
            <a:r>
              <a:rPr lang="ru-RU" sz="1500" kern="0" dirty="0" err="1">
                <a:solidFill>
                  <a:srgbClr val="000000"/>
                </a:solidFill>
                <a:latin typeface="Arial" panose="020B0604020202020204" pitchFamily="34" charset="0"/>
                <a:cs typeface="Arial" panose="020B0604020202020204" pitchFamily="34" charset="0"/>
              </a:rPr>
              <a:t>Windows</a:t>
            </a:r>
            <a:r>
              <a:rPr lang="ru-RU" sz="1500" kern="0" dirty="0">
                <a:solidFill>
                  <a:srgbClr val="000000"/>
                </a:solidFill>
                <a:latin typeface="Arial" panose="020B0604020202020204" pitchFamily="34" charset="0"/>
                <a:cs typeface="Arial" panose="020B0604020202020204" pitchFamily="34" charset="0"/>
              </a:rPr>
              <a:t> </a:t>
            </a:r>
            <a:r>
              <a:rPr lang="ru-RU" sz="1500" kern="0" dirty="0" err="1">
                <a:solidFill>
                  <a:srgbClr val="000000"/>
                </a:solidFill>
                <a:latin typeface="Arial" panose="020B0604020202020204" pitchFamily="34" charset="0"/>
                <a:cs typeface="Arial" panose="020B0604020202020204" pitchFamily="34" charset="0"/>
              </a:rPr>
              <a:t>Server</a:t>
            </a:r>
            <a:r>
              <a:rPr lang="ru-RU" sz="1500" kern="0" dirty="0">
                <a:solidFill>
                  <a:srgbClr val="000000"/>
                </a:solidFill>
                <a:latin typeface="Arial" panose="020B0604020202020204" pitchFamily="34" charset="0"/>
                <a:cs typeface="Arial" panose="020B0604020202020204" pitchFamily="34" charset="0"/>
              </a:rPr>
              <a:t> 2012 R2 позволяет использовать многоуровневое пространство хранения данных и </a:t>
            </a:r>
            <a:r>
              <a:rPr lang="ru-RU" sz="1500" kern="0" dirty="0" err="1">
                <a:solidFill>
                  <a:srgbClr val="000000"/>
                </a:solidFill>
                <a:latin typeface="Arial" panose="020B0604020202020204" pitchFamily="34" charset="0"/>
                <a:cs typeface="Arial" panose="020B0604020202020204" pitchFamily="34" charset="0"/>
              </a:rPr>
              <a:t>write</a:t>
            </a:r>
            <a:r>
              <a:rPr lang="ru-RU" sz="1500" kern="0" dirty="0">
                <a:solidFill>
                  <a:srgbClr val="000000"/>
                </a:solidFill>
                <a:latin typeface="Arial" panose="020B0604020202020204" pitchFamily="34" charset="0"/>
                <a:cs typeface="Arial" panose="020B0604020202020204" pitchFamily="34" charset="0"/>
              </a:rPr>
              <a:t>-</a:t>
            </a:r>
            <a:r>
              <a:rPr lang="ru-RU" sz="1500" kern="0" dirty="0" err="1">
                <a:solidFill>
                  <a:srgbClr val="000000"/>
                </a:solidFill>
                <a:latin typeface="Arial" panose="020B0604020202020204" pitchFamily="34" charset="0"/>
                <a:cs typeface="Arial" panose="020B0604020202020204" pitchFamily="34" charset="0"/>
              </a:rPr>
              <a:t>bac</a:t>
            </a:r>
            <a:r>
              <a:rPr lang="ru-RU" sz="1500" kern="0" dirty="0">
                <a:solidFill>
                  <a:srgbClr val="000000"/>
                </a:solidFill>
                <a:latin typeface="Arial" panose="020B0604020202020204" pitchFamily="34" charset="0"/>
                <a:cs typeface="Arial" panose="020B0604020202020204" pitchFamily="34" charset="0"/>
              </a:rPr>
              <a:t>-кэширование</a:t>
            </a:r>
          </a:p>
        </p:txBody>
      </p:sp>
      <p:grpSp>
        <p:nvGrpSpPr>
          <p:cNvPr id="14" name="Группа 13"/>
          <p:cNvGrpSpPr/>
          <p:nvPr/>
        </p:nvGrpSpPr>
        <p:grpSpPr>
          <a:xfrm>
            <a:off x="2571750" y="5400675"/>
            <a:ext cx="1933576" cy="1362075"/>
            <a:chOff x="9601199" y="1582636"/>
            <a:chExt cx="2130471" cy="1774057"/>
          </a:xfrm>
        </p:grpSpPr>
        <p:grpSp>
          <p:nvGrpSpPr>
            <p:cNvPr id="110" name="Group 3"/>
            <p:cNvGrpSpPr/>
            <p:nvPr/>
          </p:nvGrpSpPr>
          <p:grpSpPr>
            <a:xfrm>
              <a:off x="9601199" y="1582636"/>
              <a:ext cx="2130471" cy="1774057"/>
              <a:chOff x="6776040" y="2206069"/>
              <a:chExt cx="2078724" cy="2965538"/>
            </a:xfrm>
          </p:grpSpPr>
          <p:sp>
            <p:nvSpPr>
              <p:cNvPr id="111" name="TextBox 110"/>
              <p:cNvSpPr txBox="1"/>
              <p:nvPr/>
            </p:nvSpPr>
            <p:spPr>
              <a:xfrm>
                <a:off x="6986755" y="4519664"/>
                <a:ext cx="1466971" cy="463035"/>
              </a:xfrm>
              <a:prstGeom prst="rect">
                <a:avLst/>
              </a:prstGeom>
              <a:noFill/>
            </p:spPr>
            <p:txBody>
              <a:bodyPr wrap="none" rtlCol="0">
                <a:spAutoFit/>
              </a:bodyPr>
              <a:lstStyle/>
              <a:p>
                <a:pPr lvl="0" fontAlgn="base">
                  <a:spcBef>
                    <a:spcPct val="0"/>
                  </a:spcBef>
                  <a:spcAft>
                    <a:spcPct val="0"/>
                  </a:spcAft>
                </a:pPr>
                <a:r>
                  <a:rPr lang="ru-RU" sz="1200" b="1" dirty="0">
                    <a:solidFill>
                      <a:srgbClr val="000000"/>
                    </a:solidFill>
                    <a:latin typeface="Arial" panose="020B0604020202020204" pitchFamily="34" charset="0"/>
                    <a:ea typeface="Segoe UI" pitchFamily="34" charset="0"/>
                    <a:cs typeface="Arial" panose="020B0604020202020204" pitchFamily="34" charset="0"/>
                  </a:rPr>
                  <a:t>Физический диск</a:t>
                </a:r>
                <a:endParaRPr lang="en-IN" sz="1200" b="1" dirty="0">
                  <a:solidFill>
                    <a:srgbClr val="000000"/>
                  </a:solidFill>
                  <a:latin typeface="Arial" panose="020B0604020202020204" pitchFamily="34" charset="0"/>
                  <a:ea typeface="Segoe UI" pitchFamily="34" charset="0"/>
                  <a:cs typeface="Arial" panose="020B0604020202020204" pitchFamily="34" charset="0"/>
                </a:endParaRPr>
              </a:p>
            </p:txBody>
          </p:sp>
          <p:sp>
            <p:nvSpPr>
              <p:cNvPr id="112" name="TextBox 111"/>
              <p:cNvSpPr txBox="1"/>
              <p:nvPr/>
            </p:nvSpPr>
            <p:spPr>
              <a:xfrm>
                <a:off x="7045521" y="3783066"/>
                <a:ext cx="1208900" cy="463035"/>
              </a:xfrm>
              <a:prstGeom prst="rect">
                <a:avLst/>
              </a:prstGeom>
              <a:noFill/>
            </p:spPr>
            <p:txBody>
              <a:bodyPr wrap="none" rtlCol="0">
                <a:spAutoFit/>
              </a:bodyPr>
              <a:lstStyle/>
              <a:p>
                <a:pPr lvl="0" fontAlgn="base">
                  <a:spcBef>
                    <a:spcPct val="0"/>
                  </a:spcBef>
                  <a:spcAft>
                    <a:spcPct val="0"/>
                  </a:spcAft>
                </a:pPr>
                <a:r>
                  <a:rPr lang="ru-RU" sz="1200" b="1" dirty="0">
                    <a:solidFill>
                      <a:srgbClr val="000000"/>
                    </a:solidFill>
                    <a:latin typeface="Arial" panose="020B0604020202020204" pitchFamily="34" charset="0"/>
                    <a:ea typeface="Segoe UI" pitchFamily="34" charset="0"/>
                    <a:cs typeface="Arial" panose="020B0604020202020204" pitchFamily="34" charset="0"/>
                  </a:rPr>
                  <a:t>Пул хранения</a:t>
                </a:r>
                <a:endParaRPr lang="en-IN" sz="1200" b="1" dirty="0">
                  <a:solidFill>
                    <a:srgbClr val="000000"/>
                  </a:solidFill>
                  <a:latin typeface="Arial" panose="020B0604020202020204" pitchFamily="34" charset="0"/>
                  <a:ea typeface="Segoe UI" pitchFamily="34" charset="0"/>
                  <a:cs typeface="Arial" panose="020B0604020202020204" pitchFamily="34" charset="0"/>
                </a:endParaRPr>
              </a:p>
            </p:txBody>
          </p:sp>
          <p:sp>
            <p:nvSpPr>
              <p:cNvPr id="113" name="TextBox 112"/>
              <p:cNvSpPr txBox="1"/>
              <p:nvPr/>
            </p:nvSpPr>
            <p:spPr>
              <a:xfrm>
                <a:off x="6845189" y="3046468"/>
                <a:ext cx="1598541" cy="463035"/>
              </a:xfrm>
              <a:prstGeom prst="rect">
                <a:avLst/>
              </a:prstGeom>
              <a:noFill/>
            </p:spPr>
            <p:txBody>
              <a:bodyPr wrap="none" rtlCol="0">
                <a:spAutoFit/>
              </a:bodyPr>
              <a:lstStyle/>
              <a:p>
                <a:pPr lvl="0" fontAlgn="base">
                  <a:spcBef>
                    <a:spcPct val="0"/>
                  </a:spcBef>
                  <a:spcAft>
                    <a:spcPct val="0"/>
                  </a:spcAft>
                </a:pPr>
                <a:r>
                  <a:rPr lang="ru-RU" sz="1200" b="1" dirty="0">
                    <a:solidFill>
                      <a:srgbClr val="000000"/>
                    </a:solidFill>
                    <a:latin typeface="Arial" panose="020B0604020202020204" pitchFamily="34" charset="0"/>
                    <a:ea typeface="Segoe UI" pitchFamily="34" charset="0"/>
                    <a:cs typeface="Arial" panose="020B0604020202020204" pitchFamily="34" charset="0"/>
                  </a:rPr>
                  <a:t>Виртуальный диск</a:t>
                </a:r>
                <a:endParaRPr lang="en-IN" sz="1200" b="1" dirty="0">
                  <a:solidFill>
                    <a:srgbClr val="000000"/>
                  </a:solidFill>
                  <a:latin typeface="Arial" panose="020B0604020202020204" pitchFamily="34" charset="0"/>
                  <a:ea typeface="Segoe UI" pitchFamily="34" charset="0"/>
                  <a:cs typeface="Arial" panose="020B0604020202020204" pitchFamily="34" charset="0"/>
                </a:endParaRPr>
              </a:p>
            </p:txBody>
          </p:sp>
          <p:sp>
            <p:nvSpPr>
              <p:cNvPr id="115" name="TextBox 114"/>
              <p:cNvSpPr txBox="1"/>
              <p:nvPr/>
            </p:nvSpPr>
            <p:spPr>
              <a:xfrm>
                <a:off x="7195081" y="2309866"/>
                <a:ext cx="945260" cy="463035"/>
              </a:xfrm>
              <a:prstGeom prst="rect">
                <a:avLst/>
              </a:prstGeom>
              <a:noFill/>
            </p:spPr>
            <p:txBody>
              <a:bodyPr wrap="none" rtlCol="0">
                <a:spAutoFit/>
              </a:bodyPr>
              <a:lstStyle/>
              <a:p>
                <a:pPr lvl="0" fontAlgn="base">
                  <a:spcBef>
                    <a:spcPct val="0"/>
                  </a:spcBef>
                  <a:spcAft>
                    <a:spcPct val="0"/>
                  </a:spcAft>
                </a:pPr>
                <a:r>
                  <a:rPr lang="ru-RU" sz="1200" b="1" dirty="0">
                    <a:solidFill>
                      <a:srgbClr val="000000"/>
                    </a:solidFill>
                    <a:latin typeface="Arial" panose="020B0604020202020204" pitchFamily="34" charset="0"/>
                    <a:ea typeface="Segoe UI" pitchFamily="34" charset="0"/>
                    <a:cs typeface="Arial" panose="020B0604020202020204" pitchFamily="34" charset="0"/>
                  </a:rPr>
                  <a:t>Дисковод </a:t>
                </a:r>
                <a:endParaRPr lang="en-IN" sz="1200" b="1" dirty="0">
                  <a:solidFill>
                    <a:srgbClr val="000000"/>
                  </a:solidFill>
                  <a:latin typeface="Arial" panose="020B0604020202020204" pitchFamily="34" charset="0"/>
                  <a:ea typeface="Segoe UI" pitchFamily="34" charset="0"/>
                  <a:cs typeface="Arial" panose="020B0604020202020204" pitchFamily="34" charset="0"/>
                </a:endParaRPr>
              </a:p>
            </p:txBody>
          </p:sp>
          <p:cxnSp>
            <p:nvCxnSpPr>
              <p:cNvPr id="117" name="Straight Arrow Connector 8"/>
              <p:cNvCxnSpPr/>
              <p:nvPr/>
            </p:nvCxnSpPr>
            <p:spPr bwMode="auto">
              <a:xfrm flipV="1">
                <a:off x="7721463" y="2786623"/>
                <a:ext cx="1" cy="379995"/>
              </a:xfrm>
              <a:prstGeom prst="straightConnector1">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triangle" w="med" len="med"/>
              </a:ln>
              <a:effectLst/>
            </p:spPr>
          </p:cxnSp>
          <p:sp>
            <p:nvSpPr>
              <p:cNvPr id="118" name="Rounded Rectangle 9"/>
              <p:cNvSpPr/>
              <p:nvPr/>
            </p:nvSpPr>
            <p:spPr bwMode="auto">
              <a:xfrm>
                <a:off x="6858324" y="2218426"/>
                <a:ext cx="1996440" cy="2796702"/>
              </a:xfrm>
              <a:prstGeom prst="roundRect">
                <a:avLst/>
              </a:prstGeom>
              <a:noFill/>
              <a:ln w="12700"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sz="1200" b="1" dirty="0">
                  <a:solidFill>
                    <a:srgbClr val="000000"/>
                  </a:solidFill>
                  <a:latin typeface="Arial" panose="020B0604020202020204" pitchFamily="34" charset="0"/>
                  <a:ea typeface="Segoe UI" pitchFamily="34" charset="0"/>
                  <a:cs typeface="Arial" panose="020B0604020202020204" pitchFamily="34" charset="0"/>
                </a:endParaRPr>
              </a:p>
            </p:txBody>
          </p:sp>
          <p:sp>
            <p:nvSpPr>
              <p:cNvPr id="121" name="Rectangle 12"/>
              <p:cNvSpPr/>
              <p:nvPr/>
            </p:nvSpPr>
            <p:spPr bwMode="auto">
              <a:xfrm>
                <a:off x="6776040" y="2206069"/>
                <a:ext cx="1893215" cy="2965538"/>
              </a:xfrm>
              <a:prstGeom prst="rect">
                <a:avLst/>
              </a:prstGeom>
              <a:noFill/>
              <a:ln w="9525" cap="flat" cmpd="sng" algn="ctr">
                <a:solidFill>
                  <a:schemeClr val="accent2">
                    <a:lumMod val="75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1200" b="1" dirty="0">
                  <a:solidFill>
                    <a:srgbClr val="000000"/>
                  </a:solidFill>
                  <a:latin typeface="Arial" panose="020B0604020202020204" pitchFamily="34" charset="0"/>
                  <a:cs typeface="Arial" panose="020B0604020202020204" pitchFamily="34" charset="0"/>
                </a:endParaRPr>
              </a:p>
            </p:txBody>
          </p:sp>
        </p:grpSp>
        <p:cxnSp>
          <p:nvCxnSpPr>
            <p:cNvPr id="127" name="Straight Arrow Connector 8"/>
            <p:cNvCxnSpPr/>
            <p:nvPr/>
          </p:nvCxnSpPr>
          <p:spPr bwMode="auto">
            <a:xfrm flipV="1">
              <a:off x="10570159" y="2371570"/>
              <a:ext cx="1" cy="227322"/>
            </a:xfrm>
            <a:prstGeom prst="straightConnector1">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triangle" w="med" len="med"/>
            </a:ln>
            <a:effectLst/>
          </p:spPr>
        </p:cxnSp>
        <p:cxnSp>
          <p:nvCxnSpPr>
            <p:cNvPr id="128" name="Straight Arrow Connector 8"/>
            <p:cNvCxnSpPr/>
            <p:nvPr/>
          </p:nvCxnSpPr>
          <p:spPr bwMode="auto">
            <a:xfrm flipV="1">
              <a:off x="10569432" y="2820965"/>
              <a:ext cx="1" cy="227322"/>
            </a:xfrm>
            <a:prstGeom prst="straightConnector1">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triangle" w="med" len="med"/>
            </a:ln>
            <a:effectLst/>
          </p:spPr>
        </p:cxnSp>
      </p:grpSp>
      <p:graphicFrame>
        <p:nvGraphicFramePr>
          <p:cNvPr id="130" name="Content Placeholder 1"/>
          <p:cNvGraphicFramePr>
            <a:graphicFrameLocks/>
          </p:cNvGraphicFramePr>
          <p:nvPr>
            <p:extLst>
              <p:ext uri="{D42A27DB-BD31-4B8C-83A1-F6EECF244321}">
                <p14:modId xmlns:p14="http://schemas.microsoft.com/office/powerpoint/2010/main" val="3418165627"/>
              </p:ext>
            </p:extLst>
          </p:nvPr>
        </p:nvGraphicFramePr>
        <p:xfrm>
          <a:off x="6505023" y="3966478"/>
          <a:ext cx="5285179" cy="2496834"/>
        </p:xfrm>
        <a:graphic>
          <a:graphicData uri="http://schemas.openxmlformats.org/drawingml/2006/table">
            <a:tbl>
              <a:tblPr firstRow="1" bandRow="1">
                <a:tableStyleId>{F2DE63D5-997A-4646-A377-4702673A728D}</a:tableStyleId>
              </a:tblPr>
              <a:tblGrid>
                <a:gridCol w="2150301">
                  <a:extLst>
                    <a:ext uri="{9D8B030D-6E8A-4147-A177-3AD203B41FA5}">
                      <a16:colId xmlns:a16="http://schemas.microsoft.com/office/drawing/2014/main" xmlns="" val="20000"/>
                    </a:ext>
                  </a:extLst>
                </a:gridCol>
                <a:gridCol w="3134878">
                  <a:extLst>
                    <a:ext uri="{9D8B030D-6E8A-4147-A177-3AD203B41FA5}">
                      <a16:colId xmlns:a16="http://schemas.microsoft.com/office/drawing/2014/main" xmlns="" val="20001"/>
                    </a:ext>
                  </a:extLst>
                </a:gridCol>
              </a:tblGrid>
              <a:tr h="294644">
                <a:tc>
                  <a:txBody>
                    <a:bodyPr/>
                    <a:lstStyle/>
                    <a:p>
                      <a:pPr algn="ctr"/>
                      <a:r>
                        <a:rPr lang="ru-RU" sz="1300" dirty="0">
                          <a:latin typeface="Arial" panose="020B0604020202020204" pitchFamily="34" charset="0"/>
                          <a:cs typeface="Arial" panose="020B0604020202020204" pitchFamily="34" charset="0"/>
                        </a:rPr>
                        <a:t>Особенности </a:t>
                      </a:r>
                      <a:endParaRPr lang="de-DE" sz="1300" dirty="0">
                        <a:solidFill>
                          <a:srgbClr val="000000"/>
                        </a:solidFill>
                        <a:latin typeface="Arial" panose="020B0604020202020204" pitchFamily="34" charset="0"/>
                        <a:ea typeface="Segoe UI" pitchFamily="34" charset="0"/>
                        <a:cs typeface="Arial" panose="020B0604020202020204" pitchFamily="34" charset="0"/>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300" dirty="0">
                          <a:latin typeface="Arial" panose="020B0604020202020204" pitchFamily="34" charset="0"/>
                          <a:cs typeface="Arial" panose="020B0604020202020204" pitchFamily="34" charset="0"/>
                        </a:rPr>
                        <a:t>Опции</a:t>
                      </a:r>
                      <a:endParaRPr lang="de-DE" sz="1300" dirty="0">
                        <a:solidFill>
                          <a:srgbClr val="000000"/>
                        </a:solidFill>
                        <a:latin typeface="Arial" panose="020B0604020202020204" pitchFamily="34" charset="0"/>
                        <a:ea typeface="Segoe UI" pitchFamily="34" charset="0"/>
                        <a:cs typeface="Arial" panose="020B0604020202020204" pitchFamily="34" charset="0"/>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886381">
                <a:tc>
                  <a:txBody>
                    <a:bodyPr/>
                    <a:lstStyle/>
                    <a:p>
                      <a:r>
                        <a:rPr lang="ru-RU" sz="1300" dirty="0">
                          <a:latin typeface="Arial" panose="020B0604020202020204" pitchFamily="34" charset="0"/>
                          <a:cs typeface="Arial" panose="020B0604020202020204" pitchFamily="34" charset="0"/>
                        </a:rPr>
                        <a:t>Макет хранения</a:t>
                      </a:r>
                      <a:endParaRPr lang="de-DE" sz="1300" b="1" dirty="0">
                        <a:latin typeface="Arial" panose="020B0604020202020204" pitchFamily="34" charset="0"/>
                        <a:ea typeface="Segoe UI" pitchFamily="34" charset="0"/>
                        <a:cs typeface="Arial" panose="020B0604020202020204" pitchFamily="34" charset="0"/>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nSpc>
                          <a:spcPct val="100000"/>
                        </a:lnSpc>
                        <a:buFont typeface="Arial" pitchFamily="34" charset="0"/>
                        <a:buChar char="•"/>
                      </a:pPr>
                      <a:r>
                        <a:rPr lang="ru-RU" sz="1300" dirty="0">
                          <a:latin typeface="Arial" panose="020B0604020202020204" pitchFamily="34" charset="0"/>
                          <a:cs typeface="Arial" panose="020B0604020202020204" pitchFamily="34" charset="0"/>
                        </a:rPr>
                        <a:t>Простой </a:t>
                      </a:r>
                      <a:endParaRPr lang="de-DE" sz="1300" dirty="0">
                        <a:latin typeface="Arial" panose="020B0604020202020204" pitchFamily="34" charset="0"/>
                        <a:cs typeface="Arial" panose="020B0604020202020204" pitchFamily="34" charset="0"/>
                      </a:endParaRPr>
                    </a:p>
                    <a:p>
                      <a:pPr marL="285750" indent="-285750">
                        <a:lnSpc>
                          <a:spcPct val="100000"/>
                        </a:lnSpc>
                        <a:buFont typeface="Arial" pitchFamily="34" charset="0"/>
                        <a:buChar char="•"/>
                      </a:pPr>
                      <a:r>
                        <a:rPr lang="ru-RU" sz="1300" dirty="0">
                          <a:latin typeface="Arial" panose="020B0604020202020204" pitchFamily="34" charset="0"/>
                          <a:cs typeface="Arial" panose="020B0604020202020204" pitchFamily="34" charset="0"/>
                        </a:rPr>
                        <a:t>Двустороннее или трёхстороннее зеркало</a:t>
                      </a:r>
                      <a:endParaRPr lang="de-DE" sz="1300" dirty="0">
                        <a:latin typeface="Arial" panose="020B0604020202020204" pitchFamily="34" charset="0"/>
                        <a:cs typeface="Arial" panose="020B0604020202020204" pitchFamily="34" charset="0"/>
                      </a:endParaRPr>
                    </a:p>
                    <a:p>
                      <a:pPr marL="285750" indent="-285750">
                        <a:lnSpc>
                          <a:spcPct val="100000"/>
                        </a:lnSpc>
                        <a:buFont typeface="Arial" pitchFamily="34" charset="0"/>
                        <a:buChar char="•"/>
                      </a:pPr>
                      <a:r>
                        <a:rPr lang="ru-RU" sz="1300" dirty="0">
                          <a:latin typeface="Arial" panose="020B0604020202020204" pitchFamily="34" charset="0"/>
                          <a:ea typeface="+mn-ea"/>
                          <a:cs typeface="Arial" panose="020B0604020202020204" pitchFamily="34" charset="0"/>
                        </a:rPr>
                        <a:t>Четны</a:t>
                      </a:r>
                      <a:r>
                        <a:rPr lang="ru-RU" sz="1300" baseline="0" dirty="0">
                          <a:latin typeface="Arial" panose="020B0604020202020204" pitchFamily="34" charset="0"/>
                          <a:ea typeface="+mn-ea"/>
                          <a:cs typeface="Arial" panose="020B0604020202020204" pitchFamily="34" charset="0"/>
                        </a:rPr>
                        <a:t>й</a:t>
                      </a:r>
                      <a:endParaRPr lang="de-DE" sz="1300" dirty="0">
                        <a:latin typeface="Arial" panose="020B0604020202020204" pitchFamily="34" charset="0"/>
                        <a:ea typeface="Segoe UI" pitchFamily="34" charset="0"/>
                        <a:cs typeface="Arial" panose="020B0604020202020204" pitchFamily="34" charset="0"/>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94644">
                <a:tc>
                  <a:txBody>
                    <a:bodyPr/>
                    <a:lstStyle/>
                    <a:p>
                      <a:r>
                        <a:rPr lang="ru-RU" sz="1300" dirty="0">
                          <a:latin typeface="Arial" panose="020B0604020202020204" pitchFamily="34" charset="0"/>
                          <a:cs typeface="Arial" panose="020B0604020202020204" pitchFamily="34" charset="0"/>
                        </a:rPr>
                        <a:t>Размер сектора диска</a:t>
                      </a:r>
                      <a:endParaRPr lang="de-DE" sz="1300" b="1" dirty="0">
                        <a:latin typeface="Arial" panose="020B0604020202020204" pitchFamily="34" charset="0"/>
                        <a:ea typeface="Segoe UI" pitchFamily="34" charset="0"/>
                        <a:cs typeface="Arial" panose="020B0604020202020204" pitchFamily="34" charset="0"/>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nSpc>
                          <a:spcPct val="100000"/>
                        </a:lnSpc>
                        <a:buFont typeface="Arial" pitchFamily="34" charset="0"/>
                        <a:buChar char="•"/>
                      </a:pPr>
                      <a:r>
                        <a:rPr lang="de-DE" sz="1300" dirty="0">
                          <a:latin typeface="Arial" panose="020B0604020202020204" pitchFamily="34" charset="0"/>
                          <a:cs typeface="Arial" panose="020B0604020202020204" pitchFamily="34" charset="0"/>
                        </a:rPr>
                        <a:t>512 </a:t>
                      </a:r>
                      <a:r>
                        <a:rPr lang="ru-RU" sz="1300" dirty="0">
                          <a:latin typeface="Arial" panose="020B0604020202020204" pitchFamily="34" charset="0"/>
                          <a:cs typeface="Arial" panose="020B0604020202020204" pitchFamily="34" charset="0"/>
                        </a:rPr>
                        <a:t>или</a:t>
                      </a:r>
                      <a:r>
                        <a:rPr lang="de-DE" sz="1300" baseline="0" dirty="0">
                          <a:latin typeface="Arial" panose="020B0604020202020204" pitchFamily="34" charset="0"/>
                          <a:cs typeface="Arial" panose="020B0604020202020204" pitchFamily="34" charset="0"/>
                        </a:rPr>
                        <a:t> 512e</a:t>
                      </a:r>
                      <a:endParaRPr lang="de-DE" sz="1300" dirty="0">
                        <a:latin typeface="Arial" panose="020B0604020202020204" pitchFamily="34" charset="0"/>
                        <a:ea typeface="Segoe UI" pitchFamily="34" charset="0"/>
                        <a:cs typeface="Arial" panose="020B0604020202020204" pitchFamily="34" charset="0"/>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726521">
                <a:tc>
                  <a:txBody>
                    <a:bodyPr/>
                    <a:lstStyle/>
                    <a:p>
                      <a:r>
                        <a:rPr lang="en-US" sz="1300" kern="1200" dirty="0">
                          <a:effectLst/>
                          <a:latin typeface="Arial" panose="020B0604020202020204" pitchFamily="34" charset="0"/>
                          <a:cs typeface="Arial" panose="020B0604020202020204" pitchFamily="34" charset="0"/>
                        </a:rPr>
                        <a:t>Drive allocation</a:t>
                      </a:r>
                      <a:endParaRPr lang="de-DE" sz="1300" b="1" dirty="0">
                        <a:latin typeface="Arial" panose="020B0604020202020204" pitchFamily="34" charset="0"/>
                        <a:ea typeface="Segoe UI" pitchFamily="34" charset="0"/>
                        <a:cs typeface="Arial" panose="020B0604020202020204" pitchFamily="34" charset="0"/>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nSpc>
                          <a:spcPct val="100000"/>
                        </a:lnSpc>
                        <a:buFont typeface="Arial" pitchFamily="34" charset="0"/>
                        <a:buChar char="•"/>
                      </a:pPr>
                      <a:r>
                        <a:rPr lang="ru-RU" sz="1300" dirty="0">
                          <a:latin typeface="Arial" panose="020B0604020202020204" pitchFamily="34" charset="0"/>
                          <a:cs typeface="Arial" panose="020B0604020202020204" pitchFamily="34" charset="0"/>
                        </a:rPr>
                        <a:t>Автоматически</a:t>
                      </a:r>
                      <a:endParaRPr lang="de-DE" sz="1300" dirty="0">
                        <a:latin typeface="Arial" panose="020B0604020202020204" pitchFamily="34" charset="0"/>
                        <a:cs typeface="Arial" panose="020B0604020202020204" pitchFamily="34" charset="0"/>
                      </a:endParaRPr>
                    </a:p>
                    <a:p>
                      <a:pPr marL="285750" indent="-285750">
                        <a:lnSpc>
                          <a:spcPct val="100000"/>
                        </a:lnSpc>
                        <a:buFont typeface="Arial" pitchFamily="34" charset="0"/>
                        <a:buChar char="•"/>
                      </a:pPr>
                      <a:r>
                        <a:rPr lang="ru-RU" sz="1300" dirty="0">
                          <a:latin typeface="Arial" panose="020B0604020202020204" pitchFamily="34" charset="0"/>
                          <a:cs typeface="Arial" panose="020B0604020202020204" pitchFamily="34" charset="0"/>
                        </a:rPr>
                        <a:t>Вручную</a:t>
                      </a:r>
                      <a:r>
                        <a:rPr lang="ru-RU" sz="1300" baseline="0" dirty="0">
                          <a:latin typeface="Arial" panose="020B0604020202020204" pitchFamily="34" charset="0"/>
                          <a:cs typeface="Arial" panose="020B0604020202020204" pitchFamily="34" charset="0"/>
                        </a:rPr>
                        <a:t> </a:t>
                      </a:r>
                      <a:endParaRPr lang="de-DE" sz="1300" dirty="0">
                        <a:latin typeface="Arial" panose="020B0604020202020204" pitchFamily="34" charset="0"/>
                        <a:cs typeface="Arial" panose="020B0604020202020204" pitchFamily="34" charset="0"/>
                      </a:endParaRPr>
                    </a:p>
                    <a:p>
                      <a:pPr marL="285750" indent="-285750">
                        <a:lnSpc>
                          <a:spcPct val="100000"/>
                        </a:lnSpc>
                        <a:buFont typeface="Arial" pitchFamily="34" charset="0"/>
                        <a:buChar char="•"/>
                      </a:pPr>
                      <a:r>
                        <a:rPr lang="de-DE" sz="1300" dirty="0">
                          <a:latin typeface="Arial" panose="020B0604020202020204" pitchFamily="34" charset="0"/>
                          <a:cs typeface="Arial" panose="020B0604020202020204" pitchFamily="34" charset="0"/>
                        </a:rPr>
                        <a:t>Hot Spare</a:t>
                      </a:r>
                      <a:endParaRPr lang="de-DE" sz="1300" dirty="0">
                        <a:latin typeface="Arial" panose="020B0604020202020204" pitchFamily="34" charset="0"/>
                        <a:ea typeface="Segoe UI" pitchFamily="34" charset="0"/>
                        <a:cs typeface="Arial" panose="020B0604020202020204" pitchFamily="34" charset="0"/>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94644">
                <a:tc>
                  <a:txBody>
                    <a:bodyPr/>
                    <a:lstStyle/>
                    <a:p>
                      <a:r>
                        <a:rPr lang="ru-RU" sz="1300" kern="1200" dirty="0">
                          <a:effectLst/>
                          <a:latin typeface="Arial" panose="020B0604020202020204" pitchFamily="34" charset="0"/>
                          <a:cs typeface="Arial" panose="020B0604020202020204" pitchFamily="34" charset="0"/>
                        </a:rPr>
                        <a:t>Схема</a:t>
                      </a:r>
                      <a:r>
                        <a:rPr lang="ru-RU" sz="1300" kern="1200" baseline="0" dirty="0">
                          <a:effectLst/>
                          <a:latin typeface="Arial" panose="020B0604020202020204" pitchFamily="34" charset="0"/>
                          <a:cs typeface="Arial" panose="020B0604020202020204" pitchFamily="34" charset="0"/>
                        </a:rPr>
                        <a:t> резервирования</a:t>
                      </a:r>
                      <a:endParaRPr lang="de-DE" sz="1300" b="1" dirty="0">
                        <a:latin typeface="Arial" panose="020B0604020202020204" pitchFamily="34" charset="0"/>
                        <a:ea typeface="Segoe UI" pitchFamily="34" charset="0"/>
                        <a:cs typeface="Arial" panose="020B0604020202020204" pitchFamily="34" charset="0"/>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nSpc>
                          <a:spcPct val="100000"/>
                        </a:lnSpc>
                        <a:buFont typeface="Arial" pitchFamily="34" charset="0"/>
                        <a:buChar char="•"/>
                      </a:pPr>
                      <a:r>
                        <a:rPr lang="de-DE" sz="1300" dirty="0">
                          <a:latin typeface="Arial" panose="020B0604020202020204" pitchFamily="34" charset="0"/>
                          <a:cs typeface="Arial" panose="020B0604020202020204" pitchFamily="34" charset="0"/>
                        </a:rPr>
                        <a:t>Thin vs. </a:t>
                      </a:r>
                      <a:r>
                        <a:rPr lang="de-DE" sz="1300" dirty="0" err="1">
                          <a:latin typeface="Arial" panose="020B0604020202020204" pitchFamily="34" charset="0"/>
                          <a:cs typeface="Arial" panose="020B0604020202020204" pitchFamily="34" charset="0"/>
                        </a:rPr>
                        <a:t>fixed</a:t>
                      </a:r>
                      <a:r>
                        <a:rPr lang="de-DE" sz="1300" dirty="0">
                          <a:latin typeface="Arial" panose="020B0604020202020204" pitchFamily="34" charset="0"/>
                          <a:cs typeface="Arial" panose="020B0604020202020204" pitchFamily="34" charset="0"/>
                        </a:rPr>
                        <a:t> </a:t>
                      </a:r>
                      <a:endParaRPr lang="de-DE" sz="1300" dirty="0">
                        <a:latin typeface="Arial" panose="020B0604020202020204" pitchFamily="34" charset="0"/>
                        <a:ea typeface="Segoe UI" pitchFamily="34" charset="0"/>
                        <a:cs typeface="Arial" panose="020B0604020202020204" pitchFamily="34" charset="0"/>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grpSp>
        <p:nvGrpSpPr>
          <p:cNvPr id="47" name="Группа 46"/>
          <p:cNvGrpSpPr/>
          <p:nvPr/>
        </p:nvGrpSpPr>
        <p:grpSpPr>
          <a:xfrm>
            <a:off x="5841968" y="997965"/>
            <a:ext cx="6178139" cy="2933479"/>
            <a:chOff x="5841968" y="997965"/>
            <a:chExt cx="6178139" cy="2933479"/>
          </a:xfrm>
        </p:grpSpPr>
        <p:pic>
          <p:nvPicPr>
            <p:cNvPr id="6146" name="Picture 2" descr="&amp;Kcy;&amp;acy;&amp;rcy;&amp;tcy;&amp;icy;&amp;ncy;&amp;kcy;&amp;icy; &amp;pcy;&amp;ocy; &amp;zcy;&amp;acy;&amp;pcy;&amp;rcy;&amp;ocy;&amp;scy;&amp;ucy; Storage Spaces"/>
            <p:cNvPicPr>
              <a:picLocks noChangeAspect="1" noChangeArrowheads="1"/>
            </p:cNvPicPr>
            <p:nvPr/>
          </p:nvPicPr>
          <p:blipFill rotWithShape="1">
            <a:blip r:embed="rId2">
              <a:extLst>
                <a:ext uri="{28A0092B-C50C-407E-A947-70E740481C1C}">
                  <a14:useLocalDpi xmlns:a14="http://schemas.microsoft.com/office/drawing/2010/main" val="0"/>
                </a:ext>
              </a:extLst>
            </a:blip>
            <a:srcRect l="4614"/>
            <a:stretch/>
          </p:blipFill>
          <p:spPr bwMode="auto">
            <a:xfrm>
              <a:off x="5916205" y="1132901"/>
              <a:ext cx="6103902" cy="279854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5841968" y="1028434"/>
              <a:ext cx="895420" cy="430887"/>
            </a:xfrm>
            <a:prstGeom prst="rect">
              <a:avLst/>
            </a:prstGeom>
            <a:solidFill>
              <a:schemeClr val="bg1"/>
            </a:solidFill>
          </p:spPr>
          <p:txBody>
            <a:bodyPr wrap="square" rtlCol="0">
              <a:spAutoFit/>
            </a:bodyPr>
            <a:lstStyle/>
            <a:p>
              <a:pPr algn="ctr"/>
              <a:r>
                <a:rPr lang="ru-RU" sz="1100" dirty="0">
                  <a:latin typeface="Arial" panose="020B0604020202020204" pitchFamily="34" charset="0"/>
                  <a:cs typeface="Arial" panose="020B0604020202020204" pitchFamily="34" charset="0"/>
                </a:rPr>
                <a:t>2 колонки данных</a:t>
              </a:r>
            </a:p>
          </p:txBody>
        </p:sp>
        <p:sp>
          <p:nvSpPr>
            <p:cNvPr id="133" name="TextBox 132"/>
            <p:cNvSpPr txBox="1"/>
            <p:nvPr/>
          </p:nvSpPr>
          <p:spPr>
            <a:xfrm>
              <a:off x="6891939" y="1028434"/>
              <a:ext cx="895420" cy="430887"/>
            </a:xfrm>
            <a:prstGeom prst="rect">
              <a:avLst/>
            </a:prstGeom>
            <a:solidFill>
              <a:schemeClr val="bg1"/>
            </a:solidFill>
          </p:spPr>
          <p:txBody>
            <a:bodyPr wrap="square" rtlCol="0">
              <a:spAutoFit/>
            </a:bodyPr>
            <a:lstStyle/>
            <a:p>
              <a:pPr algn="ctr"/>
              <a:r>
                <a:rPr lang="ru-RU" sz="1100" dirty="0">
                  <a:latin typeface="Arial" panose="020B0604020202020204" pitchFamily="34" charset="0"/>
                  <a:cs typeface="Arial" panose="020B0604020202020204" pitchFamily="34" charset="0"/>
                </a:rPr>
                <a:t>2 копии  данных</a:t>
              </a:r>
            </a:p>
          </p:txBody>
        </p:sp>
        <p:sp>
          <p:nvSpPr>
            <p:cNvPr id="134" name="TextBox 133"/>
            <p:cNvSpPr txBox="1"/>
            <p:nvPr/>
          </p:nvSpPr>
          <p:spPr>
            <a:xfrm>
              <a:off x="8018822" y="1028434"/>
              <a:ext cx="1042654" cy="430887"/>
            </a:xfrm>
            <a:prstGeom prst="rect">
              <a:avLst/>
            </a:prstGeom>
            <a:solidFill>
              <a:schemeClr val="bg1"/>
            </a:solidFill>
          </p:spPr>
          <p:txBody>
            <a:bodyPr wrap="square" rtlCol="0">
              <a:spAutoFit/>
            </a:bodyPr>
            <a:lstStyle/>
            <a:p>
              <a:pPr algn="ctr"/>
              <a:r>
                <a:rPr lang="ru-RU" sz="1100" dirty="0">
                  <a:latin typeface="Arial" panose="020B0604020202020204" pitchFamily="34" charset="0"/>
                  <a:cs typeface="Arial" panose="020B0604020202020204" pitchFamily="34" charset="0"/>
                </a:rPr>
                <a:t>2 колонки данных</a:t>
              </a:r>
            </a:p>
          </p:txBody>
        </p:sp>
        <p:sp>
          <p:nvSpPr>
            <p:cNvPr id="136" name="TextBox 135"/>
            <p:cNvSpPr txBox="1"/>
            <p:nvPr/>
          </p:nvSpPr>
          <p:spPr>
            <a:xfrm>
              <a:off x="9292939" y="997965"/>
              <a:ext cx="895420" cy="430887"/>
            </a:xfrm>
            <a:prstGeom prst="rect">
              <a:avLst/>
            </a:prstGeom>
            <a:solidFill>
              <a:schemeClr val="bg1"/>
            </a:solidFill>
          </p:spPr>
          <p:txBody>
            <a:bodyPr wrap="square" rtlCol="0">
              <a:spAutoFit/>
            </a:bodyPr>
            <a:lstStyle/>
            <a:p>
              <a:pPr algn="ctr"/>
              <a:r>
                <a:rPr lang="ru-RU" sz="1100" dirty="0">
                  <a:latin typeface="Arial" panose="020B0604020202020204" pitchFamily="34" charset="0"/>
                  <a:cs typeface="Arial" panose="020B0604020202020204" pitchFamily="34" charset="0"/>
                </a:rPr>
                <a:t>2 копии  данных</a:t>
              </a:r>
            </a:p>
          </p:txBody>
        </p:sp>
        <p:sp>
          <p:nvSpPr>
            <p:cNvPr id="34" name="Прямоугольник 33"/>
            <p:cNvSpPr/>
            <p:nvPr/>
          </p:nvSpPr>
          <p:spPr>
            <a:xfrm>
              <a:off x="7960329" y="3674429"/>
              <a:ext cx="1991484" cy="162070"/>
            </a:xfrm>
            <a:prstGeom prst="rect">
              <a:avLst/>
            </a:prstGeom>
            <a:solidFill>
              <a:srgbClr val="D6E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9" name="TextBox 148"/>
            <p:cNvSpPr txBox="1"/>
            <p:nvPr/>
          </p:nvSpPr>
          <p:spPr>
            <a:xfrm>
              <a:off x="7489520" y="3624659"/>
              <a:ext cx="2585709" cy="261610"/>
            </a:xfrm>
            <a:prstGeom prst="rect">
              <a:avLst/>
            </a:prstGeom>
            <a:noFill/>
          </p:spPr>
          <p:txBody>
            <a:bodyPr wrap="square" rtlCol="0">
              <a:spAutoFit/>
            </a:bodyPr>
            <a:lstStyle/>
            <a:p>
              <a:pPr algn="ctr"/>
              <a:r>
                <a:rPr lang="ru-RU" sz="1100" dirty="0">
                  <a:latin typeface="Arial" panose="020B0604020202020204" pitchFamily="34" charset="0"/>
                  <a:cs typeface="Arial" panose="020B0604020202020204" pitchFamily="34" charset="0"/>
                </a:rPr>
                <a:t>Пул хранения (физический диск)</a:t>
              </a:r>
            </a:p>
          </p:txBody>
        </p:sp>
        <p:sp>
          <p:nvSpPr>
            <p:cNvPr id="39" name="Прямоугольник: скругленные углы 38"/>
            <p:cNvSpPr/>
            <p:nvPr/>
          </p:nvSpPr>
          <p:spPr>
            <a:xfrm>
              <a:off x="6153968" y="3236864"/>
              <a:ext cx="2092461" cy="347808"/>
            </a:xfrm>
            <a:prstGeom prst="roundRect">
              <a:avLst/>
            </a:prstGeom>
            <a:solidFill>
              <a:srgbClr val="D6E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0" name="TextBox 149"/>
            <p:cNvSpPr txBox="1"/>
            <p:nvPr/>
          </p:nvSpPr>
          <p:spPr>
            <a:xfrm>
              <a:off x="5907343" y="3370609"/>
              <a:ext cx="2585709" cy="261610"/>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SSD-</a:t>
              </a:r>
              <a:r>
                <a:rPr lang="ru-RU" sz="1100" dirty="0">
                  <a:latin typeface="Arial" panose="020B0604020202020204" pitchFamily="34" charset="0"/>
                  <a:cs typeface="Arial" panose="020B0604020202020204" pitchFamily="34" charset="0"/>
                </a:rPr>
                <a:t>уровень </a:t>
              </a:r>
            </a:p>
          </p:txBody>
        </p:sp>
        <p:sp>
          <p:nvSpPr>
            <p:cNvPr id="151" name="TextBox 150"/>
            <p:cNvSpPr txBox="1"/>
            <p:nvPr/>
          </p:nvSpPr>
          <p:spPr>
            <a:xfrm>
              <a:off x="5926645" y="3167756"/>
              <a:ext cx="832196" cy="261610"/>
            </a:xfrm>
            <a:prstGeom prst="rect">
              <a:avLst/>
            </a:prstGeom>
            <a:noFill/>
          </p:spPr>
          <p:txBody>
            <a:bodyPr wrap="square" rtlCol="0">
              <a:spAutoFit/>
            </a:bodyPr>
            <a:lstStyle/>
            <a:p>
              <a:pPr algn="ctr"/>
              <a:r>
                <a:rPr lang="ru-RU" sz="1100" dirty="0">
                  <a:latin typeface="Arial" panose="020B0604020202020204" pitchFamily="34" charset="0"/>
                  <a:cs typeface="Arial" panose="020B0604020202020204" pitchFamily="34" charset="0"/>
                </a:rPr>
                <a:t>1</a:t>
              </a:r>
            </a:p>
          </p:txBody>
        </p:sp>
        <p:sp>
          <p:nvSpPr>
            <p:cNvPr id="154" name="TextBox 153"/>
            <p:cNvSpPr txBox="1"/>
            <p:nvPr/>
          </p:nvSpPr>
          <p:spPr>
            <a:xfrm>
              <a:off x="6480513" y="3167756"/>
              <a:ext cx="832196" cy="261610"/>
            </a:xfrm>
            <a:prstGeom prst="rect">
              <a:avLst/>
            </a:prstGeom>
            <a:noFill/>
          </p:spPr>
          <p:txBody>
            <a:bodyPr wrap="square" rtlCol="0">
              <a:spAutoFit/>
            </a:bodyPr>
            <a:lstStyle/>
            <a:p>
              <a:pPr algn="ctr"/>
              <a:r>
                <a:rPr lang="ru-RU" sz="1100" dirty="0">
                  <a:latin typeface="Arial" panose="020B0604020202020204" pitchFamily="34" charset="0"/>
                  <a:cs typeface="Arial" panose="020B0604020202020204" pitchFamily="34" charset="0"/>
                </a:rPr>
                <a:t>2</a:t>
              </a:r>
            </a:p>
          </p:txBody>
        </p:sp>
        <p:sp>
          <p:nvSpPr>
            <p:cNvPr id="155" name="TextBox 154"/>
            <p:cNvSpPr txBox="1"/>
            <p:nvPr/>
          </p:nvSpPr>
          <p:spPr>
            <a:xfrm>
              <a:off x="7034381" y="3163976"/>
              <a:ext cx="832196" cy="261610"/>
            </a:xfrm>
            <a:prstGeom prst="rect">
              <a:avLst/>
            </a:prstGeom>
            <a:noFill/>
          </p:spPr>
          <p:txBody>
            <a:bodyPr wrap="square" rtlCol="0">
              <a:spAutoFit/>
            </a:bodyPr>
            <a:lstStyle/>
            <a:p>
              <a:pPr algn="ctr"/>
              <a:r>
                <a:rPr lang="ru-RU" sz="1100" dirty="0">
                  <a:latin typeface="Arial" panose="020B0604020202020204" pitchFamily="34" charset="0"/>
                  <a:cs typeface="Arial" panose="020B0604020202020204" pitchFamily="34" charset="0"/>
                </a:rPr>
                <a:t>3</a:t>
              </a:r>
            </a:p>
          </p:txBody>
        </p:sp>
        <p:sp>
          <p:nvSpPr>
            <p:cNvPr id="156" name="TextBox 155"/>
            <p:cNvSpPr txBox="1"/>
            <p:nvPr/>
          </p:nvSpPr>
          <p:spPr>
            <a:xfrm>
              <a:off x="7627673" y="3167756"/>
              <a:ext cx="832196" cy="261610"/>
            </a:xfrm>
            <a:prstGeom prst="rect">
              <a:avLst/>
            </a:prstGeom>
            <a:noFill/>
          </p:spPr>
          <p:txBody>
            <a:bodyPr wrap="square" rtlCol="0">
              <a:spAutoFit/>
            </a:bodyPr>
            <a:lstStyle/>
            <a:p>
              <a:pPr algn="ctr"/>
              <a:r>
                <a:rPr lang="ru-RU" sz="1100" dirty="0">
                  <a:latin typeface="Arial" panose="020B0604020202020204" pitchFamily="34" charset="0"/>
                  <a:cs typeface="Arial" panose="020B0604020202020204" pitchFamily="34" charset="0"/>
                </a:rPr>
                <a:t>4</a:t>
              </a:r>
            </a:p>
          </p:txBody>
        </p:sp>
        <p:sp>
          <p:nvSpPr>
            <p:cNvPr id="157" name="Прямоугольник: скругленные углы 156"/>
            <p:cNvSpPr/>
            <p:nvPr/>
          </p:nvSpPr>
          <p:spPr>
            <a:xfrm>
              <a:off x="8534106" y="3241817"/>
              <a:ext cx="3190409" cy="347808"/>
            </a:xfrm>
            <a:prstGeom prst="roundRect">
              <a:avLst/>
            </a:prstGeom>
            <a:solidFill>
              <a:srgbClr val="D6E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5" name="TextBox 164"/>
            <p:cNvSpPr txBox="1"/>
            <p:nvPr/>
          </p:nvSpPr>
          <p:spPr>
            <a:xfrm>
              <a:off x="8860651" y="3172709"/>
              <a:ext cx="832196" cy="261610"/>
            </a:xfrm>
            <a:prstGeom prst="rect">
              <a:avLst/>
            </a:prstGeom>
            <a:noFill/>
          </p:spPr>
          <p:txBody>
            <a:bodyPr wrap="square" rtlCol="0">
              <a:spAutoFit/>
            </a:bodyPr>
            <a:lstStyle/>
            <a:p>
              <a:pPr algn="ctr"/>
              <a:r>
                <a:rPr lang="ru-RU" sz="1100" dirty="0">
                  <a:latin typeface="Arial" panose="020B0604020202020204" pitchFamily="34" charset="0"/>
                  <a:cs typeface="Arial" panose="020B0604020202020204" pitchFamily="34" charset="0"/>
                </a:rPr>
                <a:t>2</a:t>
              </a:r>
            </a:p>
          </p:txBody>
        </p:sp>
        <p:sp>
          <p:nvSpPr>
            <p:cNvPr id="166" name="TextBox 165"/>
            <p:cNvSpPr txBox="1"/>
            <p:nvPr/>
          </p:nvSpPr>
          <p:spPr>
            <a:xfrm>
              <a:off x="9414519" y="3174539"/>
              <a:ext cx="832196" cy="261610"/>
            </a:xfrm>
            <a:prstGeom prst="rect">
              <a:avLst/>
            </a:prstGeom>
            <a:noFill/>
          </p:spPr>
          <p:txBody>
            <a:bodyPr wrap="square" rtlCol="0">
              <a:spAutoFit/>
            </a:bodyPr>
            <a:lstStyle/>
            <a:p>
              <a:pPr algn="ctr"/>
              <a:r>
                <a:rPr lang="ru-RU" sz="1100" dirty="0">
                  <a:latin typeface="Arial" panose="020B0604020202020204" pitchFamily="34" charset="0"/>
                  <a:cs typeface="Arial" panose="020B0604020202020204" pitchFamily="34" charset="0"/>
                </a:rPr>
                <a:t>3</a:t>
              </a:r>
            </a:p>
          </p:txBody>
        </p:sp>
        <p:sp>
          <p:nvSpPr>
            <p:cNvPr id="167" name="TextBox 166"/>
            <p:cNvSpPr txBox="1"/>
            <p:nvPr/>
          </p:nvSpPr>
          <p:spPr>
            <a:xfrm>
              <a:off x="10007811" y="3172709"/>
              <a:ext cx="832196" cy="261610"/>
            </a:xfrm>
            <a:prstGeom prst="rect">
              <a:avLst/>
            </a:prstGeom>
            <a:noFill/>
          </p:spPr>
          <p:txBody>
            <a:bodyPr wrap="square" rtlCol="0">
              <a:spAutoFit/>
            </a:bodyPr>
            <a:lstStyle/>
            <a:p>
              <a:pPr algn="ctr"/>
              <a:r>
                <a:rPr lang="ru-RU" sz="1100" dirty="0">
                  <a:latin typeface="Arial" panose="020B0604020202020204" pitchFamily="34" charset="0"/>
                  <a:cs typeface="Arial" panose="020B0604020202020204" pitchFamily="34" charset="0"/>
                </a:rPr>
                <a:t>4</a:t>
              </a:r>
            </a:p>
          </p:txBody>
        </p:sp>
        <p:sp>
          <p:nvSpPr>
            <p:cNvPr id="168" name="TextBox 167"/>
            <p:cNvSpPr txBox="1"/>
            <p:nvPr/>
          </p:nvSpPr>
          <p:spPr>
            <a:xfrm>
              <a:off x="8315417" y="3170879"/>
              <a:ext cx="832196" cy="261610"/>
            </a:xfrm>
            <a:prstGeom prst="rect">
              <a:avLst/>
            </a:prstGeom>
            <a:noFill/>
          </p:spPr>
          <p:txBody>
            <a:bodyPr wrap="square" rtlCol="0">
              <a:spAutoFit/>
            </a:bodyPr>
            <a:lstStyle/>
            <a:p>
              <a:pPr algn="ctr"/>
              <a:r>
                <a:rPr lang="ru-RU" sz="1100" dirty="0">
                  <a:latin typeface="Arial" panose="020B0604020202020204" pitchFamily="34" charset="0"/>
                  <a:cs typeface="Arial" panose="020B0604020202020204" pitchFamily="34" charset="0"/>
                </a:rPr>
                <a:t>1</a:t>
              </a:r>
            </a:p>
          </p:txBody>
        </p:sp>
        <p:sp>
          <p:nvSpPr>
            <p:cNvPr id="169" name="TextBox 168"/>
            <p:cNvSpPr txBox="1"/>
            <p:nvPr/>
          </p:nvSpPr>
          <p:spPr>
            <a:xfrm>
              <a:off x="10597861" y="3163976"/>
              <a:ext cx="832196" cy="261610"/>
            </a:xfrm>
            <a:prstGeom prst="rect">
              <a:avLst/>
            </a:prstGeom>
            <a:noFill/>
          </p:spPr>
          <p:txBody>
            <a:bodyPr wrap="square" rtlCol="0">
              <a:spAutoFit/>
            </a:bodyPr>
            <a:lstStyle/>
            <a:p>
              <a:pPr algn="ctr"/>
              <a:r>
                <a:rPr lang="ru-RU" sz="1100" dirty="0">
                  <a:latin typeface="Arial" panose="020B0604020202020204" pitchFamily="34" charset="0"/>
                  <a:cs typeface="Arial" panose="020B0604020202020204" pitchFamily="34" charset="0"/>
                </a:rPr>
                <a:t>5</a:t>
              </a:r>
            </a:p>
          </p:txBody>
        </p:sp>
        <p:sp>
          <p:nvSpPr>
            <p:cNvPr id="170" name="TextBox 169"/>
            <p:cNvSpPr txBox="1"/>
            <p:nvPr/>
          </p:nvSpPr>
          <p:spPr>
            <a:xfrm>
              <a:off x="11173219" y="3170899"/>
              <a:ext cx="832196" cy="261610"/>
            </a:xfrm>
            <a:prstGeom prst="rect">
              <a:avLst/>
            </a:prstGeom>
            <a:noFill/>
          </p:spPr>
          <p:txBody>
            <a:bodyPr wrap="square" rtlCol="0">
              <a:spAutoFit/>
            </a:bodyPr>
            <a:lstStyle/>
            <a:p>
              <a:pPr algn="ctr"/>
              <a:r>
                <a:rPr lang="ru-RU" sz="1100" dirty="0">
                  <a:latin typeface="Arial" panose="020B0604020202020204" pitchFamily="34" charset="0"/>
                  <a:cs typeface="Arial" panose="020B0604020202020204" pitchFamily="34" charset="0"/>
                </a:rPr>
                <a:t>6</a:t>
              </a:r>
            </a:p>
          </p:txBody>
        </p:sp>
        <p:sp>
          <p:nvSpPr>
            <p:cNvPr id="171" name="TextBox 170"/>
            <p:cNvSpPr txBox="1"/>
            <p:nvPr/>
          </p:nvSpPr>
          <p:spPr>
            <a:xfrm>
              <a:off x="8866668" y="3363049"/>
              <a:ext cx="2585709" cy="261610"/>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HDD </a:t>
              </a:r>
              <a:r>
                <a:rPr lang="ru-RU" sz="1100" dirty="0">
                  <a:latin typeface="Arial" panose="020B0604020202020204" pitchFamily="34" charset="0"/>
                  <a:cs typeface="Arial" panose="020B0604020202020204" pitchFamily="34" charset="0"/>
                </a:rPr>
                <a:t>уровень </a:t>
              </a:r>
            </a:p>
          </p:txBody>
        </p:sp>
      </p:grpSp>
    </p:spTree>
    <p:extLst>
      <p:ext uri="{BB962C8B-B14F-4D97-AF65-F5344CB8AC3E}">
        <p14:creationId xmlns:p14="http://schemas.microsoft.com/office/powerpoint/2010/main" val="7032773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скругленные противолежащие углы 7"/>
          <p:cNvSpPr/>
          <p:nvPr/>
        </p:nvSpPr>
        <p:spPr>
          <a:xfrm>
            <a:off x="189593" y="1165154"/>
            <a:ext cx="5003192" cy="2659088"/>
          </a:xfrm>
          <a:prstGeom prst="round2DiagRect">
            <a:avLst>
              <a:gd name="adj1" fmla="val 12881"/>
              <a:gd name="adj2" fmla="val 0"/>
            </a:avLst>
          </a:prstGeom>
          <a:gradFill flip="none" rotWithShape="1">
            <a:gsLst>
              <a:gs pos="0">
                <a:srgbClr val="9A3EAC">
                  <a:tint val="66000"/>
                  <a:satMod val="160000"/>
                </a:srgbClr>
              </a:gs>
              <a:gs pos="50000">
                <a:srgbClr val="9A3EAC">
                  <a:tint val="44500"/>
                  <a:satMod val="160000"/>
                </a:srgbClr>
              </a:gs>
              <a:gs pos="100000">
                <a:srgbClr val="9A3EAC">
                  <a:tint val="23500"/>
                  <a:satMod val="160000"/>
                </a:srgb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ru-RU"/>
          </a:p>
        </p:txBody>
      </p:sp>
      <p:sp>
        <p:nvSpPr>
          <p:cNvPr id="34" name="Прямоугольник: скругленные противолежащие углы 33"/>
          <p:cNvSpPr/>
          <p:nvPr/>
        </p:nvSpPr>
        <p:spPr>
          <a:xfrm>
            <a:off x="5551578" y="4996472"/>
            <a:ext cx="5415328" cy="1441938"/>
          </a:xfrm>
          <a:prstGeom prst="round2Diag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prstClr val="white"/>
              </a:solidFill>
              <a:effectLst/>
              <a:uLnTx/>
              <a:uFillTx/>
              <a:latin typeface="Calibri"/>
              <a:ea typeface="+mn-ea"/>
              <a:cs typeface="+mn-cs"/>
            </a:endParaRPr>
          </a:p>
        </p:txBody>
      </p:sp>
      <p:sp>
        <p:nvSpPr>
          <p:cNvPr id="3" name="TextBox 2"/>
          <p:cNvSpPr txBox="1"/>
          <p:nvPr/>
        </p:nvSpPr>
        <p:spPr>
          <a:xfrm>
            <a:off x="189593" y="-84535"/>
            <a:ext cx="11698514" cy="1077218"/>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200" dirty="0">
                <a:solidFill>
                  <a:schemeClr val="bg1"/>
                </a:solidFill>
                <a:latin typeface="+mj-lt"/>
              </a:rPr>
              <a:t>Дополнительные параметры управления для области хранения данных</a:t>
            </a:r>
          </a:p>
        </p:txBody>
      </p:sp>
      <p:sp>
        <p:nvSpPr>
          <p:cNvPr id="17" name="Title 1"/>
          <p:cNvSpPr txBox="1">
            <a:spLocks/>
          </p:cNvSpPr>
          <p:nvPr/>
        </p:nvSpPr>
        <p:spPr>
          <a:xfrm>
            <a:off x="314071" y="1466726"/>
            <a:ext cx="8265614" cy="740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sz="1500" dirty="0"/>
          </a:p>
        </p:txBody>
      </p:sp>
      <p:cxnSp>
        <p:nvCxnSpPr>
          <p:cNvPr id="23" name="Straight Arrow Connector 8"/>
          <p:cNvCxnSpPr/>
          <p:nvPr/>
        </p:nvCxnSpPr>
        <p:spPr bwMode="auto">
          <a:xfrm flipV="1">
            <a:off x="1930662" y="4493638"/>
            <a:ext cx="1310970" cy="607609"/>
          </a:xfrm>
          <a:prstGeom prst="straightConnector1">
            <a:avLst/>
          </a:prstGeom>
          <a:gradFill rotWithShape="1">
            <a:gsLst>
              <a:gs pos="0">
                <a:srgbClr val="E4CD9A"/>
              </a:gs>
              <a:gs pos="100000">
                <a:srgbClr val="EEEFD7"/>
              </a:gs>
            </a:gsLst>
            <a:lin ang="2700000" scaled="1"/>
          </a:gradFill>
          <a:ln w="38100" cap="flat" cmpd="sng" algn="ctr">
            <a:solidFill>
              <a:srgbClr val="0070C0"/>
            </a:solidFill>
            <a:prstDash val="solid"/>
            <a:round/>
            <a:headEnd type="none" w="med" len="med"/>
            <a:tailEnd type="arrow"/>
          </a:ln>
          <a:effectLst/>
        </p:spPr>
      </p:cxnSp>
      <p:graphicFrame>
        <p:nvGraphicFramePr>
          <p:cNvPr id="31" name="Content Placeholder 4"/>
          <p:cNvGraphicFramePr>
            <a:graphicFrameLocks/>
          </p:cNvGraphicFramePr>
          <p:nvPr>
            <p:extLst>
              <p:ext uri="{D42A27DB-BD31-4B8C-83A1-F6EECF244321}">
                <p14:modId xmlns:p14="http://schemas.microsoft.com/office/powerpoint/2010/main" val="3594012296"/>
              </p:ext>
            </p:extLst>
          </p:nvPr>
        </p:nvGraphicFramePr>
        <p:xfrm>
          <a:off x="5470108" y="1165154"/>
          <a:ext cx="6353175" cy="3332662"/>
        </p:xfrm>
        <a:graphic>
          <a:graphicData uri="http://schemas.openxmlformats.org/drawingml/2006/table">
            <a:tbl>
              <a:tblPr firstRow="1" bandRow="1">
                <a:tableStyleId>{5A111915-BE36-4E01-A7E5-04B1672EAD32}</a:tableStyleId>
              </a:tblPr>
              <a:tblGrid>
                <a:gridCol w="3594814">
                  <a:extLst>
                    <a:ext uri="{9D8B030D-6E8A-4147-A177-3AD203B41FA5}">
                      <a16:colId xmlns:a16="http://schemas.microsoft.com/office/drawing/2014/main" xmlns="" val="20000"/>
                    </a:ext>
                  </a:extLst>
                </a:gridCol>
                <a:gridCol w="2758361">
                  <a:extLst>
                    <a:ext uri="{9D8B030D-6E8A-4147-A177-3AD203B41FA5}">
                      <a16:colId xmlns:a16="http://schemas.microsoft.com/office/drawing/2014/main" xmlns="" val="20001"/>
                    </a:ext>
                  </a:extLst>
                </a:gridCol>
              </a:tblGrid>
              <a:tr h="364281">
                <a:tc>
                  <a:txBody>
                    <a:bodyPr/>
                    <a:lstStyle/>
                    <a:p>
                      <a:pPr algn="ctr">
                        <a:lnSpc>
                          <a:spcPct val="115000"/>
                        </a:lnSpc>
                        <a:spcAft>
                          <a:spcPts val="0"/>
                        </a:spcAft>
                      </a:pPr>
                      <a:r>
                        <a:rPr lang="en-US" sz="1400" dirty="0">
                          <a:effectLst/>
                          <a:latin typeface="Arial" panose="020B0604020202020204" pitchFamily="34" charset="0"/>
                          <a:cs typeface="Arial" panose="020B0604020202020204" pitchFamily="34" charset="0"/>
                        </a:rPr>
                        <a:t>Windows PowerShell cmdlet</a:t>
                      </a:r>
                      <a:endParaRPr lang="de-DE" sz="1400" dirty="0">
                        <a:solidFill>
                          <a:schemeClr val="tx1"/>
                        </a:solidFill>
                        <a:effectLst/>
                        <a:latin typeface="Arial" panose="020B0604020202020204" pitchFamily="34" charset="0"/>
                        <a:ea typeface="Segoe UI" pitchFamily="34" charset="0"/>
                        <a:cs typeface="Arial" panose="020B0604020202020204" pitchFamily="34" charset="0"/>
                      </a:endParaRPr>
                    </a:p>
                  </a:txBody>
                  <a:tcPr marL="68580" marR="68580" marT="0" marB="0" anchor="ct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tcPr>
                </a:tc>
                <a:tc>
                  <a:txBody>
                    <a:bodyPr/>
                    <a:lstStyle/>
                    <a:p>
                      <a:pPr algn="ctr">
                        <a:lnSpc>
                          <a:spcPct val="115000"/>
                        </a:lnSpc>
                        <a:spcAft>
                          <a:spcPts val="0"/>
                        </a:spcAft>
                      </a:pPr>
                      <a:r>
                        <a:rPr lang="ru-RU" sz="1400" dirty="0">
                          <a:solidFill>
                            <a:schemeClr val="bg1"/>
                          </a:solidFill>
                          <a:effectLst/>
                          <a:latin typeface="Arial" panose="020B0604020202020204" pitchFamily="34" charset="0"/>
                          <a:ea typeface="+mn-ea"/>
                          <a:cs typeface="Arial" panose="020B0604020202020204" pitchFamily="34" charset="0"/>
                        </a:rPr>
                        <a:t>Описание</a:t>
                      </a:r>
                      <a:r>
                        <a:rPr lang="ru-RU" sz="1400" baseline="0" dirty="0">
                          <a:solidFill>
                            <a:schemeClr val="bg1"/>
                          </a:solidFill>
                          <a:effectLst/>
                          <a:latin typeface="Arial" panose="020B0604020202020204" pitchFamily="34" charset="0"/>
                          <a:ea typeface="+mn-ea"/>
                          <a:cs typeface="Arial" panose="020B0604020202020204" pitchFamily="34" charset="0"/>
                        </a:rPr>
                        <a:t> </a:t>
                      </a:r>
                      <a:endParaRPr lang="de-DE" sz="1400" dirty="0">
                        <a:solidFill>
                          <a:schemeClr val="tx1"/>
                        </a:solidFill>
                        <a:effectLst/>
                        <a:latin typeface="Arial" panose="020B0604020202020204" pitchFamily="34" charset="0"/>
                        <a:ea typeface="Segoe UI" pitchFamily="34" charset="0"/>
                        <a:cs typeface="Arial" panose="020B0604020202020204" pitchFamily="34" charset="0"/>
                      </a:endParaRPr>
                    </a:p>
                  </a:txBody>
                  <a:tcPr marL="68580" marR="68580" marT="0" marB="0" anchor="ct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tcPr>
                </a:tc>
                <a:extLst>
                  <a:ext uri="{0D108BD9-81ED-4DB2-BD59-A6C34878D82A}">
                    <a16:rowId xmlns:a16="http://schemas.microsoft.com/office/drawing/2014/main" xmlns="" val="10000"/>
                  </a:ext>
                </a:extLst>
              </a:tr>
              <a:tr h="364281">
                <a:tc>
                  <a:txBody>
                    <a:bodyPr/>
                    <a:lstStyle/>
                    <a:p>
                      <a:pPr>
                        <a:lnSpc>
                          <a:spcPct val="115000"/>
                        </a:lnSpc>
                        <a:spcAft>
                          <a:spcPts val="0"/>
                        </a:spcAft>
                      </a:pPr>
                      <a:r>
                        <a:rPr lang="en-US" sz="1400" dirty="0">
                          <a:effectLst/>
                          <a:latin typeface="Arial" panose="020B0604020202020204" pitchFamily="34" charset="0"/>
                          <a:cs typeface="Arial" panose="020B0604020202020204" pitchFamily="34" charset="0"/>
                        </a:rPr>
                        <a:t>Get-StoragePool </a:t>
                      </a:r>
                      <a:endParaRPr lang="de-DE" sz="1400" dirty="0">
                        <a:effectLst/>
                        <a:latin typeface="Arial" panose="020B0604020202020204" pitchFamily="34" charset="0"/>
                        <a:ea typeface="Segoe UI" pitchFamily="34" charset="0"/>
                        <a:cs typeface="Arial" panose="020B0604020202020204" pitchFamily="34" charset="0"/>
                      </a:endParaRPr>
                    </a:p>
                  </a:txBody>
                  <a:tcPr marL="68580" marR="68580" marT="0" marB="0" anchor="ct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tcPr>
                </a:tc>
                <a:tc>
                  <a:txBody>
                    <a:bodyPr/>
                    <a:lstStyle/>
                    <a:p>
                      <a:pPr>
                        <a:lnSpc>
                          <a:spcPct val="115000"/>
                        </a:lnSpc>
                        <a:spcAft>
                          <a:spcPts val="0"/>
                        </a:spcAft>
                      </a:pPr>
                      <a:r>
                        <a:rPr lang="ru-RU" sz="1400" dirty="0">
                          <a:effectLst/>
                          <a:latin typeface="Arial" panose="020B0604020202020204" pitchFamily="34" charset="0"/>
                          <a:cs typeface="Arial" panose="020B0604020202020204" pitchFamily="34" charset="0"/>
                        </a:rPr>
                        <a:t>Список пулов хранения</a:t>
                      </a:r>
                      <a:endParaRPr lang="de-DE" sz="1400" dirty="0">
                        <a:effectLst/>
                        <a:latin typeface="Arial" panose="020B0604020202020204" pitchFamily="34" charset="0"/>
                        <a:ea typeface="Segoe UI" pitchFamily="34" charset="0"/>
                        <a:cs typeface="Arial" panose="020B0604020202020204" pitchFamily="34" charset="0"/>
                      </a:endParaRPr>
                    </a:p>
                  </a:txBody>
                  <a:tcPr marL="68580" marR="68580" marT="0" marB="0" anchor="ct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tcPr>
                </a:tc>
                <a:extLst>
                  <a:ext uri="{0D108BD9-81ED-4DB2-BD59-A6C34878D82A}">
                    <a16:rowId xmlns:a16="http://schemas.microsoft.com/office/drawing/2014/main" xmlns="" val="10001"/>
                  </a:ext>
                </a:extLst>
              </a:tr>
              <a:tr h="364281">
                <a:tc>
                  <a:txBody>
                    <a:bodyPr/>
                    <a:lstStyle/>
                    <a:p>
                      <a:pPr>
                        <a:lnSpc>
                          <a:spcPct val="115000"/>
                        </a:lnSpc>
                        <a:spcAft>
                          <a:spcPts val="0"/>
                        </a:spcAft>
                      </a:pPr>
                      <a:r>
                        <a:rPr lang="en-US" sz="1400" dirty="0">
                          <a:effectLst/>
                          <a:latin typeface="Arial" panose="020B0604020202020204" pitchFamily="34" charset="0"/>
                          <a:cs typeface="Arial" panose="020B0604020202020204" pitchFamily="34" charset="0"/>
                        </a:rPr>
                        <a:t>Repair-</a:t>
                      </a:r>
                      <a:r>
                        <a:rPr lang="en-US" sz="1400" dirty="0" err="1">
                          <a:effectLst/>
                          <a:latin typeface="Arial" panose="020B0604020202020204" pitchFamily="34" charset="0"/>
                          <a:cs typeface="Arial" panose="020B0604020202020204" pitchFamily="34" charset="0"/>
                        </a:rPr>
                        <a:t>VirtualDisk</a:t>
                      </a:r>
                      <a:endParaRPr lang="de-DE" sz="1400" dirty="0">
                        <a:effectLst/>
                        <a:latin typeface="Arial" panose="020B0604020202020204" pitchFamily="34" charset="0"/>
                        <a:ea typeface="Segoe UI" pitchFamily="34" charset="0"/>
                        <a:cs typeface="Arial" panose="020B0604020202020204" pitchFamily="34" charset="0"/>
                      </a:endParaRPr>
                    </a:p>
                  </a:txBody>
                  <a:tcPr marL="68580" marR="68580" marT="0" marB="0" anchor="ct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tcPr>
                </a:tc>
                <a:tc>
                  <a:txBody>
                    <a:bodyPr/>
                    <a:lstStyle/>
                    <a:p>
                      <a:pPr>
                        <a:lnSpc>
                          <a:spcPct val="115000"/>
                        </a:lnSpc>
                        <a:spcAft>
                          <a:spcPts val="0"/>
                        </a:spcAft>
                      </a:pPr>
                      <a:r>
                        <a:rPr lang="ru-RU" sz="1400" dirty="0">
                          <a:effectLst/>
                          <a:latin typeface="Arial" panose="020B0604020202020204" pitchFamily="34" charset="0"/>
                          <a:cs typeface="Arial" panose="020B0604020202020204" pitchFamily="34" charset="0"/>
                        </a:rPr>
                        <a:t>Восстановление виртуального диска</a:t>
                      </a:r>
                      <a:endParaRPr lang="de-DE" sz="1400" dirty="0">
                        <a:effectLst/>
                        <a:latin typeface="Arial" panose="020B0604020202020204" pitchFamily="34" charset="0"/>
                        <a:ea typeface="Segoe UI" pitchFamily="34" charset="0"/>
                        <a:cs typeface="Arial" panose="020B0604020202020204" pitchFamily="34" charset="0"/>
                      </a:endParaRPr>
                    </a:p>
                  </a:txBody>
                  <a:tcPr marL="68580" marR="68580" marT="0" marB="0" anchor="ct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tcPr>
                </a:tc>
                <a:extLst>
                  <a:ext uri="{0D108BD9-81ED-4DB2-BD59-A6C34878D82A}">
                    <a16:rowId xmlns:a16="http://schemas.microsoft.com/office/drawing/2014/main" xmlns="" val="10002"/>
                  </a:ext>
                </a:extLst>
              </a:tr>
              <a:tr h="688640">
                <a:tc>
                  <a:txBody>
                    <a:bodyPr/>
                    <a:lstStyle/>
                    <a:p>
                      <a:pPr>
                        <a:lnSpc>
                          <a:spcPct val="115000"/>
                        </a:lnSpc>
                        <a:spcAft>
                          <a:spcPts val="0"/>
                        </a:spcAft>
                      </a:pPr>
                      <a:r>
                        <a:rPr lang="en-US" sz="1400" dirty="0">
                          <a:effectLst/>
                          <a:latin typeface="Arial" panose="020B0604020202020204" pitchFamily="34" charset="0"/>
                          <a:cs typeface="Arial" panose="020B0604020202020204" pitchFamily="34" charset="0"/>
                        </a:rPr>
                        <a:t>Get-PhysicalDisk |</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Where{$_.HealthStatus -ne “Healthy”}</a:t>
                      </a:r>
                      <a:endParaRPr lang="de-DE" sz="1400" dirty="0">
                        <a:effectLst/>
                        <a:latin typeface="Arial" panose="020B0604020202020204" pitchFamily="34" charset="0"/>
                        <a:ea typeface="Segoe UI" pitchFamily="34" charset="0"/>
                        <a:cs typeface="Arial" panose="020B0604020202020204" pitchFamily="34" charset="0"/>
                      </a:endParaRPr>
                    </a:p>
                  </a:txBody>
                  <a:tcPr marL="68580" marR="68580" marT="0" marB="0" anchor="ct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tcPr>
                </a:tc>
                <a:tc>
                  <a:txBody>
                    <a:bodyPr/>
                    <a:lstStyle/>
                    <a:p>
                      <a:pPr>
                        <a:lnSpc>
                          <a:spcPct val="115000"/>
                        </a:lnSpc>
                        <a:spcAft>
                          <a:spcPts val="0"/>
                        </a:spcAft>
                      </a:pPr>
                      <a:r>
                        <a:rPr lang="ru-RU" sz="1400" dirty="0">
                          <a:effectLst/>
                          <a:latin typeface="Arial" panose="020B0604020202020204" pitchFamily="34" charset="0"/>
                          <a:cs typeface="Arial" panose="020B0604020202020204" pitchFamily="34" charset="0"/>
                        </a:rPr>
                        <a:t>Список нездоровых физических дисков</a:t>
                      </a:r>
                      <a:endParaRPr lang="de-DE" sz="1400" dirty="0">
                        <a:effectLst/>
                        <a:latin typeface="Arial" panose="020B0604020202020204" pitchFamily="34" charset="0"/>
                        <a:ea typeface="Segoe UI" pitchFamily="34" charset="0"/>
                        <a:cs typeface="Arial" panose="020B0604020202020204" pitchFamily="34" charset="0"/>
                      </a:endParaRPr>
                    </a:p>
                  </a:txBody>
                  <a:tcPr marL="68580" marR="68580" marT="0" marB="0" anchor="ct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tcPr>
                </a:tc>
                <a:extLst>
                  <a:ext uri="{0D108BD9-81ED-4DB2-BD59-A6C34878D82A}">
                    <a16:rowId xmlns:a16="http://schemas.microsoft.com/office/drawing/2014/main" xmlns="" val="10003"/>
                  </a:ext>
                </a:extLst>
              </a:tr>
              <a:tr h="688640">
                <a:tc>
                  <a:txBody>
                    <a:bodyPr/>
                    <a:lstStyle/>
                    <a:p>
                      <a:pPr>
                        <a:lnSpc>
                          <a:spcPct val="115000"/>
                        </a:lnSpc>
                        <a:spcAft>
                          <a:spcPts val="0"/>
                        </a:spcAft>
                      </a:pPr>
                      <a:r>
                        <a:rPr lang="en-US" sz="1400" dirty="0">
                          <a:effectLst/>
                          <a:latin typeface="Arial" panose="020B0604020202020204" pitchFamily="34" charset="0"/>
                          <a:cs typeface="Arial" panose="020B0604020202020204" pitchFamily="34" charset="0"/>
                        </a:rPr>
                        <a:t>Reset-PhysicalDisk</a:t>
                      </a:r>
                      <a:endParaRPr lang="de-DE" sz="1400">
                        <a:effectLst/>
                        <a:latin typeface="Arial" panose="020B0604020202020204" pitchFamily="34" charset="0"/>
                        <a:ea typeface="Segoe UI" pitchFamily="34" charset="0"/>
                        <a:cs typeface="Arial" panose="020B0604020202020204" pitchFamily="34" charset="0"/>
                      </a:endParaRPr>
                    </a:p>
                  </a:txBody>
                  <a:tcPr marL="68580" marR="68580" marT="0" marB="0" anchor="ct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tcPr>
                </a:tc>
                <a:tc>
                  <a:txBody>
                    <a:bodyPr/>
                    <a:lstStyle/>
                    <a:p>
                      <a:pPr>
                        <a:lnSpc>
                          <a:spcPct val="115000"/>
                        </a:lnSpc>
                        <a:spcAft>
                          <a:spcPts val="0"/>
                        </a:spcAft>
                      </a:pPr>
                      <a:r>
                        <a:rPr lang="ru-RU" sz="1400" dirty="0">
                          <a:effectLst/>
                          <a:latin typeface="Arial" panose="020B0604020202020204" pitchFamily="34" charset="0"/>
                          <a:cs typeface="Arial" panose="020B0604020202020204" pitchFamily="34" charset="0"/>
                        </a:rPr>
                        <a:t>Удалить физический диск из пула хранения</a:t>
                      </a:r>
                      <a:endParaRPr lang="de-DE" sz="1400" dirty="0">
                        <a:effectLst/>
                        <a:latin typeface="Arial" panose="020B0604020202020204" pitchFamily="34" charset="0"/>
                        <a:ea typeface="Segoe UI" pitchFamily="34" charset="0"/>
                        <a:cs typeface="Arial" panose="020B0604020202020204" pitchFamily="34" charset="0"/>
                      </a:endParaRPr>
                    </a:p>
                  </a:txBody>
                  <a:tcPr marL="68580" marR="68580" marT="0" marB="0" anchor="ct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tcPr>
                </a:tc>
                <a:extLst>
                  <a:ext uri="{0D108BD9-81ED-4DB2-BD59-A6C34878D82A}">
                    <a16:rowId xmlns:a16="http://schemas.microsoft.com/office/drawing/2014/main" xmlns="" val="10004"/>
                  </a:ext>
                </a:extLst>
              </a:tr>
              <a:tr h="688640">
                <a:tc>
                  <a:txBody>
                    <a:bodyPr/>
                    <a:lstStyle/>
                    <a:p>
                      <a:pPr>
                        <a:lnSpc>
                          <a:spcPct val="115000"/>
                        </a:lnSpc>
                        <a:spcAft>
                          <a:spcPts val="0"/>
                        </a:spcAft>
                      </a:pPr>
                      <a:r>
                        <a:rPr lang="en-US" sz="1400" dirty="0">
                          <a:effectLst/>
                          <a:latin typeface="Arial" panose="020B0604020202020204" pitchFamily="34" charset="0"/>
                          <a:cs typeface="Arial" panose="020B0604020202020204" pitchFamily="34" charset="0"/>
                        </a:rPr>
                        <a:t>Get-VirtualDisk |</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Get-PhysicalDisk</a:t>
                      </a:r>
                      <a:endParaRPr lang="de-DE" sz="1400" dirty="0">
                        <a:effectLst/>
                        <a:latin typeface="Arial" panose="020B0604020202020204" pitchFamily="34" charset="0"/>
                        <a:ea typeface="Segoe UI" pitchFamily="34" charset="0"/>
                        <a:cs typeface="Arial" panose="020B0604020202020204" pitchFamily="34" charset="0"/>
                      </a:endParaRPr>
                    </a:p>
                  </a:txBody>
                  <a:tcPr marL="68580" marR="68580" marT="0" marB="0" anchor="ct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tcPr>
                </a:tc>
                <a:tc>
                  <a:txBody>
                    <a:bodyPr/>
                    <a:lstStyle/>
                    <a:p>
                      <a:pPr>
                        <a:lnSpc>
                          <a:spcPct val="115000"/>
                        </a:lnSpc>
                        <a:spcAft>
                          <a:spcPts val="0"/>
                        </a:spcAft>
                      </a:pPr>
                      <a:r>
                        <a:rPr lang="ru-RU" sz="1400" dirty="0">
                          <a:effectLst/>
                          <a:latin typeface="Arial" panose="020B0604020202020204" pitchFamily="34" charset="0"/>
                          <a:cs typeface="Arial" panose="020B0604020202020204" pitchFamily="34" charset="0"/>
                        </a:rPr>
                        <a:t>Список физических дисков, используемых для виртуального диска</a:t>
                      </a:r>
                      <a:endParaRPr lang="de-DE" sz="1400" dirty="0">
                        <a:effectLst/>
                        <a:latin typeface="Arial" panose="020B0604020202020204" pitchFamily="34" charset="0"/>
                        <a:ea typeface="Segoe UI" pitchFamily="34" charset="0"/>
                        <a:cs typeface="Arial" panose="020B0604020202020204" pitchFamily="34" charset="0"/>
                      </a:endParaRPr>
                    </a:p>
                  </a:txBody>
                  <a:tcPr marL="68580" marR="68580" marT="0" marB="0" anchor="ct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32" name="Title 1"/>
          <p:cNvSpPr txBox="1">
            <a:spLocks/>
          </p:cNvSpPr>
          <p:nvPr/>
        </p:nvSpPr>
        <p:spPr>
          <a:xfrm>
            <a:off x="5364163" y="4653573"/>
            <a:ext cx="7773988" cy="740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1800" b="1" dirty="0">
                <a:solidFill>
                  <a:srgbClr val="C00000"/>
                </a:solidFill>
                <a:latin typeface="Arial" panose="020B0604020202020204" pitchFamily="34" charset="0"/>
                <a:cs typeface="Arial" panose="020B0604020202020204" pitchFamily="34" charset="0"/>
              </a:rPr>
              <a:t>Демонстрация</a:t>
            </a:r>
            <a:r>
              <a:rPr lang="en-CA" sz="1800" b="1" dirty="0">
                <a:solidFill>
                  <a:srgbClr val="C00000"/>
                </a:solidFill>
                <a:latin typeface="Arial" panose="020B0604020202020204" pitchFamily="34" charset="0"/>
                <a:cs typeface="Arial" panose="020B0604020202020204" pitchFamily="34" charset="0"/>
              </a:rPr>
              <a:t>: </a:t>
            </a:r>
            <a:r>
              <a:rPr lang="ru-RU" sz="1800" b="1" dirty="0">
                <a:solidFill>
                  <a:srgbClr val="C00000"/>
                </a:solidFill>
                <a:latin typeface="Arial" panose="020B0604020202020204" pitchFamily="34" charset="0"/>
                <a:cs typeface="Arial" panose="020B0604020202020204" pitchFamily="34" charset="0"/>
              </a:rPr>
              <a:t>настройка области хранения данных</a:t>
            </a:r>
            <a:endParaRPr lang="en-CA" sz="1800" b="1" dirty="0">
              <a:solidFill>
                <a:srgbClr val="C00000"/>
              </a:solidFill>
              <a:latin typeface="Arial" panose="020B0604020202020204" pitchFamily="34" charset="0"/>
              <a:cs typeface="Arial" panose="020B0604020202020204" pitchFamily="34" charset="0"/>
            </a:endParaRPr>
          </a:p>
        </p:txBody>
      </p:sp>
      <p:sp>
        <p:nvSpPr>
          <p:cNvPr id="33" name="Content Placeholder 2"/>
          <p:cNvSpPr txBox="1">
            <a:spLocks/>
          </p:cNvSpPr>
          <p:nvPr/>
        </p:nvSpPr>
        <p:spPr>
          <a:xfrm>
            <a:off x="6038850" y="5205639"/>
            <a:ext cx="5275262" cy="131995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ru-RU" sz="1600" kern="0" dirty="0">
                <a:latin typeface="Arial" panose="020B0604020202020204" pitchFamily="34" charset="0"/>
                <a:cs typeface="Arial" panose="020B0604020202020204" pitchFamily="34" charset="0"/>
              </a:rPr>
              <a:t>В данной демонстрации</a:t>
            </a:r>
            <a:r>
              <a:rPr lang="en-US" sz="1600" kern="0" dirty="0">
                <a:latin typeface="Arial" panose="020B0604020202020204" pitchFamily="34" charset="0"/>
                <a:cs typeface="Arial" panose="020B0604020202020204" pitchFamily="34" charset="0"/>
              </a:rPr>
              <a:t>, </a:t>
            </a:r>
            <a:r>
              <a:rPr lang="ru-RU" sz="1600" kern="0" dirty="0">
                <a:latin typeface="Arial" panose="020B0604020202020204" pitchFamily="34" charset="0"/>
                <a:cs typeface="Arial" panose="020B0604020202020204" pitchFamily="34" charset="0"/>
              </a:rPr>
              <a:t>Вы увидите как</a:t>
            </a:r>
            <a:r>
              <a:rPr lang="en-US" sz="1600" kern="0" dirty="0">
                <a:latin typeface="Arial" panose="020B0604020202020204" pitchFamily="34" charset="0"/>
                <a:cs typeface="Arial" panose="020B0604020202020204" pitchFamily="34" charset="0"/>
              </a:rPr>
              <a:t>:</a:t>
            </a:r>
          </a:p>
          <a:p>
            <a:pPr marL="542925" lvl="1" indent="-254000">
              <a:buFont typeface="Wingdings" panose="05000000000000000000" pitchFamily="2" charset="2"/>
              <a:buChar char="ü"/>
            </a:pPr>
            <a:r>
              <a:rPr lang="ru-RU" sz="1600" kern="0" dirty="0">
                <a:latin typeface="Arial" panose="020B0604020202020204" pitchFamily="34" charset="0"/>
                <a:cs typeface="Arial" panose="020B0604020202020204" pitchFamily="34" charset="0"/>
              </a:rPr>
              <a:t>Создавать пул хранения</a:t>
            </a:r>
            <a:endParaRPr lang="en-US" sz="1600" kern="0" dirty="0">
              <a:latin typeface="Arial" panose="020B0604020202020204" pitchFamily="34" charset="0"/>
              <a:cs typeface="Arial" panose="020B0604020202020204" pitchFamily="34" charset="0"/>
            </a:endParaRPr>
          </a:p>
          <a:p>
            <a:pPr marL="542925" lvl="1" indent="-254000">
              <a:buFont typeface="Wingdings" panose="05000000000000000000" pitchFamily="2" charset="2"/>
              <a:buChar char="ü"/>
            </a:pPr>
            <a:r>
              <a:rPr lang="ru-RU" sz="1600" kern="0" dirty="0">
                <a:latin typeface="Arial" panose="020B0604020202020204" pitchFamily="34" charset="0"/>
                <a:cs typeface="Arial" panose="020B0604020202020204" pitchFamily="34" charset="0"/>
              </a:rPr>
              <a:t>Создавать виртуальный диск и том</a:t>
            </a:r>
            <a:endParaRPr lang="en-US" sz="1600" kern="0" dirty="0">
              <a:latin typeface="Arial" panose="020B0604020202020204" pitchFamily="34" charset="0"/>
              <a:cs typeface="Arial" panose="020B0604020202020204" pitchFamily="34" charset="0"/>
            </a:endParaRPr>
          </a:p>
        </p:txBody>
      </p:sp>
      <p:pic>
        <p:nvPicPr>
          <p:cNvPr id="7170" name="Picture 2" descr="&amp;Kcy;&amp;acy;&amp;rcy;&amp;tcy;&amp;icy;&amp;ncy;&amp;kcy;&amp;icy; &amp;pcy;&amp;ocy; &amp;zcy;&amp;acy;&amp;pcy;&amp;rcy;&amp;ocy;&amp;scy;&amp;ucy; powershel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4936" y="5251610"/>
            <a:ext cx="1865208" cy="139624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EndUser_CiscoWork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9957" y="4156996"/>
            <a:ext cx="1257564" cy="157087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4" descr="Modem2"/>
          <p:cNvPicPr>
            <a:picLocks noChangeAspect="1" noChangeArrowheads="1"/>
          </p:cNvPicPr>
          <p:nvPr/>
        </p:nvPicPr>
        <p:blipFill>
          <a:blip r:embed="rId4" cstate="print"/>
          <a:srcRect/>
          <a:stretch>
            <a:fillRect/>
          </a:stretch>
        </p:blipFill>
        <p:spPr bwMode="auto">
          <a:xfrm>
            <a:off x="3415559" y="3916520"/>
            <a:ext cx="584439" cy="1044064"/>
          </a:xfrm>
          <a:prstGeom prst="rect">
            <a:avLst/>
          </a:prstGeom>
          <a:noFill/>
        </p:spPr>
      </p:pic>
      <p:pic>
        <p:nvPicPr>
          <p:cNvPr id="7176" name="Picture 8" descr="&amp;Kcy;&amp;acy;&amp;rcy;&amp;tcy;&amp;icy;&amp;ncy;&amp;kcy;&amp;icy; &amp;pcy;&amp;ocy; &amp;zcy;&amp;acy;&amp;pcy;&amp;rcy;&amp;ocy;&amp;scy;&amp;ucy; tools icon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3179" y="4002563"/>
            <a:ext cx="1249047" cy="1249047"/>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314071" y="1340536"/>
            <a:ext cx="4744490" cy="2308324"/>
          </a:xfrm>
          <a:prstGeom prst="rect">
            <a:avLst/>
          </a:prstGeom>
        </p:spPr>
        <p:txBody>
          <a:bodyPr wrap="square">
            <a:spAutoFit/>
          </a:bodyPr>
          <a:lstStyle/>
          <a:p>
            <a:pPr marL="266700" lvl="0" indent="-266700">
              <a:buFont typeface="Wingdings" panose="05000000000000000000" pitchFamily="2" charset="2"/>
              <a:buChar char="Ø"/>
            </a:pPr>
            <a:r>
              <a:rPr lang="ru-RU" sz="1600" dirty="0">
                <a:latin typeface="Arial" panose="020B0604020202020204" pitchFamily="34" charset="0"/>
                <a:cs typeface="Arial" panose="020B0604020202020204" pitchFamily="34" charset="0"/>
              </a:rPr>
              <a:t>Базовые элементы управления для области хранения данных доступны в диспетчере сервера</a:t>
            </a:r>
          </a:p>
          <a:p>
            <a:pPr marL="266700" lvl="0" indent="-266700">
              <a:buFont typeface="Wingdings" panose="05000000000000000000" pitchFamily="2" charset="2"/>
              <a:buChar char="Ø"/>
            </a:pPr>
            <a:r>
              <a:rPr lang="ru-RU" sz="1600" dirty="0">
                <a:latin typeface="Arial" panose="020B0604020202020204" pitchFamily="34" charset="0"/>
                <a:cs typeface="Arial" panose="020B0604020202020204" pitchFamily="34" charset="0"/>
              </a:rPr>
              <a:t>При отказе диска:</a:t>
            </a:r>
          </a:p>
          <a:p>
            <a:pPr marL="542925" lvl="1" indent="-254000">
              <a:buFont typeface="Wingdings" panose="05000000000000000000" pitchFamily="2" charset="2"/>
              <a:buChar char="ü"/>
            </a:pPr>
            <a:r>
              <a:rPr lang="ru-RU" sz="1600" dirty="0">
                <a:latin typeface="Arial" panose="020B0604020202020204" pitchFamily="34" charset="0"/>
                <a:cs typeface="Arial" panose="020B0604020202020204" pitchFamily="34" charset="0"/>
              </a:rPr>
              <a:t>Не используйте CHKDSK или сканирование диска</a:t>
            </a:r>
          </a:p>
          <a:p>
            <a:pPr marL="542925" lvl="1" indent="-254000">
              <a:buFont typeface="Wingdings" panose="05000000000000000000" pitchFamily="2" charset="2"/>
              <a:buChar char="ü"/>
            </a:pPr>
            <a:r>
              <a:rPr lang="ru-RU" sz="1600" dirty="0">
                <a:latin typeface="Arial" panose="020B0604020202020204" pitchFamily="34" charset="0"/>
                <a:cs typeface="Arial" panose="020B0604020202020204" pitchFamily="34" charset="0"/>
              </a:rPr>
              <a:t>Извлеките диск и добавьте новый</a:t>
            </a:r>
          </a:p>
          <a:p>
            <a:pPr marL="266700" lvl="0" indent="-266700">
              <a:buFont typeface="Wingdings" panose="05000000000000000000" pitchFamily="2" charset="2"/>
              <a:buChar char="Ø"/>
            </a:pPr>
            <a:r>
              <a:rPr lang="ru-RU" sz="1600" dirty="0">
                <a:latin typeface="Arial" panose="020B0604020202020204" pitchFamily="34" charset="0"/>
                <a:cs typeface="Arial" panose="020B0604020202020204" pitchFamily="34" charset="0"/>
              </a:rPr>
              <a:t>Расширенные элементы управление требуют</a:t>
            </a:r>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использования </a:t>
            </a:r>
            <a:r>
              <a:rPr lang="ru-RU" sz="1600" dirty="0" err="1">
                <a:latin typeface="Arial" panose="020B0604020202020204" pitchFamily="34" charset="0"/>
                <a:cs typeface="Arial" panose="020B0604020202020204" pitchFamily="34" charset="0"/>
              </a:rPr>
              <a:t>Windows</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PowerShell</a:t>
            </a:r>
            <a:endParaRPr lang="en-US" sz="1500" kern="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9246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167" y="81485"/>
            <a:ext cx="11864107"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Лабораторная работа. Использование </a:t>
            </a:r>
            <a:r>
              <a:rPr lang="en-US" sz="3600" dirty="0">
                <a:solidFill>
                  <a:schemeClr val="bg1"/>
                </a:solidFill>
                <a:latin typeface="+mj-lt"/>
              </a:rPr>
              <a:t>IPv4</a:t>
            </a:r>
          </a:p>
        </p:txBody>
      </p:sp>
      <p:sp>
        <p:nvSpPr>
          <p:cNvPr id="30" name="Text Placeholder 2"/>
          <p:cNvSpPr txBox="1">
            <a:spLocks/>
          </p:cNvSpPr>
          <p:nvPr/>
        </p:nvSpPr>
        <p:spPr>
          <a:xfrm>
            <a:off x="363373" y="1188177"/>
            <a:ext cx="7285656" cy="13257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60000">
              <a:buFont typeface="Wingdings" panose="05000000000000000000" pitchFamily="2" charset="2"/>
              <a:buChar char="§"/>
            </a:pPr>
            <a:r>
              <a:rPr lang="ru-RU" sz="1800" dirty="0">
                <a:latin typeface="Arial" panose="020B0604020202020204" pitchFamily="34" charset="0"/>
                <a:cs typeface="Arial" panose="020B0604020202020204" pitchFamily="34" charset="0"/>
              </a:rPr>
              <a:t>Упражнение 1. Установка и настройка нового диска</a:t>
            </a:r>
          </a:p>
          <a:p>
            <a:pPr indent="-360000">
              <a:buFont typeface="Wingdings" panose="05000000000000000000" pitchFamily="2" charset="2"/>
              <a:buChar char="§"/>
            </a:pPr>
            <a:r>
              <a:rPr lang="ru-RU" sz="1800" dirty="0">
                <a:latin typeface="Arial" panose="020B0604020202020204" pitchFamily="34" charset="0"/>
                <a:cs typeface="Arial" panose="020B0604020202020204" pitchFamily="34" charset="0"/>
              </a:rPr>
              <a:t>Упражнение 2. Изменение размеров томов </a:t>
            </a:r>
          </a:p>
          <a:p>
            <a:pPr marL="355600" indent="-355600">
              <a:buFont typeface="Wingdings" panose="05000000000000000000" pitchFamily="2" charset="2"/>
              <a:buChar char="§"/>
            </a:pPr>
            <a:r>
              <a:rPr lang="ru-RU" sz="1800" dirty="0">
                <a:latin typeface="Arial" panose="020B0604020202020204" pitchFamily="34" charset="0"/>
                <a:cs typeface="Arial" panose="020B0604020202020204" pitchFamily="34" charset="0"/>
              </a:rPr>
              <a:t>Упражнение 3. Настройка избыточной области хранения данных</a:t>
            </a:r>
          </a:p>
        </p:txBody>
      </p:sp>
      <p:sp>
        <p:nvSpPr>
          <p:cNvPr id="31" name="TextBox 30"/>
          <p:cNvSpPr txBox="1"/>
          <p:nvPr/>
        </p:nvSpPr>
        <p:spPr>
          <a:xfrm>
            <a:off x="522398" y="4723151"/>
            <a:ext cx="2237216" cy="369332"/>
          </a:xfrm>
          <a:prstGeom prst="rect">
            <a:avLst/>
          </a:prstGeom>
          <a:noFill/>
        </p:spPr>
        <p:txBody>
          <a:bodyPr vert="horz" wrap="none" rtlCol="0">
            <a:spAutoFit/>
          </a:bodyPr>
          <a:lstStyle/>
          <a:p>
            <a:r>
              <a:rPr lang="en-CA" b="1">
                <a:latin typeface="Arial" panose="020B0604020202020204" pitchFamily="34" charset="0"/>
                <a:cs typeface="Arial" panose="020B0604020202020204" pitchFamily="34" charset="0"/>
              </a:rPr>
              <a:t>Logon Information</a:t>
            </a:r>
          </a:p>
        </p:txBody>
      </p:sp>
      <p:sp>
        <p:nvSpPr>
          <p:cNvPr id="39" name="Прямоугольник: скругленные углы 38"/>
          <p:cNvSpPr/>
          <p:nvPr/>
        </p:nvSpPr>
        <p:spPr>
          <a:xfrm>
            <a:off x="5953038" y="2479977"/>
            <a:ext cx="5624274" cy="3263598"/>
          </a:xfrm>
          <a:prstGeom prst="round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prstClr val="white"/>
              </a:solidFill>
              <a:effectLst/>
              <a:uLnTx/>
              <a:uFillTx/>
              <a:latin typeface="Calibri"/>
              <a:ea typeface="+mn-ea"/>
              <a:cs typeface="+mn-cs"/>
            </a:endParaRPr>
          </a:p>
        </p:txBody>
      </p:sp>
      <p:sp>
        <p:nvSpPr>
          <p:cNvPr id="40" name="Прямоугольник: скругленные противолежащие углы 39"/>
          <p:cNvSpPr/>
          <p:nvPr/>
        </p:nvSpPr>
        <p:spPr>
          <a:xfrm>
            <a:off x="214195" y="2714171"/>
            <a:ext cx="5415328" cy="2625764"/>
          </a:xfrm>
          <a:prstGeom prst="round2Diag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prstClr val="white"/>
              </a:solidFill>
              <a:effectLst/>
              <a:uLnTx/>
              <a:uFillTx/>
              <a:latin typeface="Calibri"/>
              <a:ea typeface="+mn-ea"/>
              <a:cs typeface="+mn-cs"/>
            </a:endParaRPr>
          </a:p>
        </p:txBody>
      </p:sp>
      <p:sp>
        <p:nvSpPr>
          <p:cNvPr id="41" name="TextBox 40"/>
          <p:cNvSpPr txBox="1"/>
          <p:nvPr/>
        </p:nvSpPr>
        <p:spPr>
          <a:xfrm>
            <a:off x="397548" y="2842370"/>
            <a:ext cx="3167983" cy="369332"/>
          </a:xfrm>
          <a:prstGeom prst="rect">
            <a:avLst/>
          </a:prstGeom>
          <a:noFill/>
        </p:spPr>
        <p:txBody>
          <a:bodyPr vert="horz" wrap="none" rtlCol="0">
            <a:spAutoFit/>
          </a:bodyPr>
          <a:lstStyle/>
          <a:p>
            <a:r>
              <a:rPr lang="ru-RU" b="1" dirty="0">
                <a:solidFill>
                  <a:prstClr val="black"/>
                </a:solidFill>
                <a:latin typeface="Arial" panose="020B0604020202020204" pitchFamily="34" charset="0"/>
                <a:cs typeface="Arial" panose="020B0604020202020204" pitchFamily="34" charset="0"/>
              </a:rPr>
              <a:t>Информация для доступа</a:t>
            </a:r>
            <a:endParaRPr lang="en-CA" b="1" dirty="0">
              <a:solidFill>
                <a:prstClr val="black"/>
              </a:solidFill>
              <a:latin typeface="Arial" panose="020B0604020202020204" pitchFamily="34" charset="0"/>
              <a:cs typeface="Arial" panose="020B0604020202020204" pitchFamily="34" charset="0"/>
            </a:endParaRPr>
          </a:p>
        </p:txBody>
      </p:sp>
      <p:sp>
        <p:nvSpPr>
          <p:cNvPr id="42" name="Прямоугольник 41"/>
          <p:cNvSpPr/>
          <p:nvPr/>
        </p:nvSpPr>
        <p:spPr>
          <a:xfrm>
            <a:off x="7781421" y="1904875"/>
            <a:ext cx="1691489" cy="461665"/>
          </a:xfrm>
          <a:prstGeom prst="rect">
            <a:avLst/>
          </a:prstGeom>
        </p:spPr>
        <p:txBody>
          <a:bodyPr wrap="none">
            <a:spAutoFit/>
          </a:bodyPr>
          <a:lstStyle/>
          <a:p>
            <a:r>
              <a:rPr lang="ru-RU" sz="2400" b="1" dirty="0">
                <a:solidFill>
                  <a:prstClr val="black"/>
                </a:solidFill>
                <a:latin typeface="Arial" panose="020B0604020202020204" pitchFamily="34" charset="0"/>
                <a:cs typeface="Arial" panose="020B0604020202020204" pitchFamily="34" charset="0"/>
              </a:rPr>
              <a:t>Сценарий</a:t>
            </a:r>
          </a:p>
        </p:txBody>
      </p:sp>
      <p:sp>
        <p:nvSpPr>
          <p:cNvPr id="44" name="TextBox 43"/>
          <p:cNvSpPr txBox="1"/>
          <p:nvPr/>
        </p:nvSpPr>
        <p:spPr>
          <a:xfrm>
            <a:off x="879835" y="5878862"/>
            <a:ext cx="3602909" cy="400110"/>
          </a:xfrm>
          <a:prstGeom prst="rect">
            <a:avLst/>
          </a:prstGeom>
          <a:noFill/>
        </p:spPr>
        <p:txBody>
          <a:bodyPr vert="horz" wrap="none" rtlCol="0">
            <a:spAutoFit/>
          </a:bodyPr>
          <a:lstStyle/>
          <a:p>
            <a:r>
              <a:rPr lang="ru-RU" sz="2000" b="1" dirty="0">
                <a:solidFill>
                  <a:srgbClr val="C00000"/>
                </a:solidFill>
                <a:latin typeface="Segoe UI"/>
              </a:rPr>
              <a:t>Расчетное время: 45 минут</a:t>
            </a:r>
            <a:endParaRPr lang="en-CA" sz="2000" b="1" dirty="0">
              <a:solidFill>
                <a:srgbClr val="C00000"/>
              </a:solidFill>
              <a:latin typeface="Segoe UI"/>
            </a:endParaRPr>
          </a:p>
        </p:txBody>
      </p:sp>
      <p:sp>
        <p:nvSpPr>
          <p:cNvPr id="5" name="Прямоугольник 4"/>
          <p:cNvSpPr/>
          <p:nvPr/>
        </p:nvSpPr>
        <p:spPr>
          <a:xfrm>
            <a:off x="6260887" y="2826039"/>
            <a:ext cx="5111051" cy="2585323"/>
          </a:xfrm>
          <a:prstGeom prst="rect">
            <a:avLst/>
          </a:prstGeom>
        </p:spPr>
        <p:txBody>
          <a:bodyPr wrap="square">
            <a:spAutoFit/>
          </a:bodyPr>
          <a:lstStyle/>
          <a:p>
            <a:pPr algn="just">
              <a:spcBef>
                <a:spcPts val="600"/>
              </a:spcBef>
              <a:spcAft>
                <a:spcPts val="1000"/>
              </a:spcAft>
            </a:pPr>
            <a:r>
              <a:rPr lang="ru-RU" dirty="0">
                <a:latin typeface="Arial" panose="020B0604020202020204" pitchFamily="34" charset="0"/>
                <a:ea typeface="SimSun" panose="02010600030101010101" pitchFamily="2" charset="-122"/>
                <a:cs typeface="Arial" panose="020B0604020202020204" pitchFamily="34" charset="0"/>
              </a:rPr>
              <a:t>Ваш менеджер попросил Вас добавить дисковое пространство на файловый сервер. После создания томов, Вам также будет необходимо изменить их размер этих на основе обновленной информации, которую предоставил менеджер. И, наконец, Вам необходимо создать избыточное хранилище путем создания трехстороннего зеркального виртуального диска.</a:t>
            </a:r>
          </a:p>
        </p:txBody>
      </p:sp>
      <p:sp>
        <p:nvSpPr>
          <p:cNvPr id="13" name="TextBox 12"/>
          <p:cNvSpPr txBox="1"/>
          <p:nvPr/>
        </p:nvSpPr>
        <p:spPr>
          <a:xfrm>
            <a:off x="346181" y="3641617"/>
            <a:ext cx="5724644" cy="1138773"/>
          </a:xfrm>
          <a:prstGeom prst="rect">
            <a:avLst/>
          </a:prstGeom>
          <a:noFill/>
        </p:spPr>
        <p:txBody>
          <a:bodyPr vert="horz" wrap="none" rtlCol="0">
            <a:spAutoFit/>
          </a:bodyPr>
          <a:lstStyle/>
          <a:p>
            <a:pPr>
              <a:tabLst>
                <a:tab pos="2290763" algn="l"/>
              </a:tabLst>
            </a:pPr>
            <a:r>
              <a:rPr lang="ru-RU" sz="1700" b="0" i="0" u="none" strike="noStrike" baseline="0" dirty="0">
                <a:latin typeface="Arial" panose="020B0604020202020204" pitchFamily="34" charset="0"/>
                <a:cs typeface="Arial" panose="020B0604020202020204" pitchFamily="34" charset="0"/>
              </a:rPr>
              <a:t>Виртуальные</a:t>
            </a:r>
            <a:r>
              <a:rPr lang="ru-RU" sz="1700" b="0" i="0" u="none" strike="noStrike" dirty="0">
                <a:latin typeface="Arial" panose="020B0604020202020204" pitchFamily="34" charset="0"/>
                <a:cs typeface="Arial" panose="020B0604020202020204" pitchFamily="34" charset="0"/>
              </a:rPr>
              <a:t> машины</a:t>
            </a:r>
            <a:r>
              <a:rPr lang="en-US" sz="1700" b="0" i="0" u="none" strike="noStrike" baseline="0" dirty="0">
                <a:latin typeface="Arial" panose="020B0604020202020204" pitchFamily="34" charset="0"/>
                <a:cs typeface="Arial" panose="020B0604020202020204" pitchFamily="34" charset="0"/>
              </a:rPr>
              <a:t>	</a:t>
            </a:r>
            <a:r>
              <a:rPr lang="ru-RU" sz="1700" b="0" i="0" u="none" strike="noStrike" baseline="0" dirty="0">
                <a:latin typeface="Arial" panose="020B0604020202020204" pitchFamily="34" charset="0"/>
                <a:cs typeface="Arial" panose="020B0604020202020204" pitchFamily="34" charset="0"/>
              </a:rPr>
              <a:t>  </a:t>
            </a:r>
            <a:r>
              <a:rPr lang="en-US" sz="1700" b="0" i="0" u="none" strike="noStrike" baseline="0" dirty="0">
                <a:latin typeface="Arial" panose="020B0604020202020204" pitchFamily="34" charset="0"/>
                <a:cs typeface="Arial" panose="020B0604020202020204" pitchFamily="34" charset="0"/>
              </a:rPr>
              <a:t>      </a:t>
            </a:r>
            <a:r>
              <a:rPr lang="en-US" sz="1700" b="1" i="0" u="none" strike="noStrike" baseline="0" dirty="0">
                <a:latin typeface="Arial" panose="020B0604020202020204" pitchFamily="34" charset="0"/>
                <a:cs typeface="Arial" panose="020B0604020202020204" pitchFamily="34" charset="0"/>
              </a:rPr>
              <a:t>20410D-LON-DC1</a:t>
            </a:r>
          </a:p>
          <a:p>
            <a:pPr>
              <a:tabLst>
                <a:tab pos="2290763" algn="l"/>
              </a:tabLst>
            </a:pPr>
            <a:r>
              <a:rPr lang="en-US" sz="1700" b="1" i="0" u="none" strike="noStrike" baseline="0" dirty="0">
                <a:latin typeface="Arial" panose="020B0604020202020204" pitchFamily="34" charset="0"/>
                <a:cs typeface="Arial" panose="020B0604020202020204" pitchFamily="34" charset="0"/>
              </a:rPr>
              <a:t>	</a:t>
            </a:r>
            <a:r>
              <a:rPr lang="ru-RU" sz="1700" b="1" i="0" u="none" strike="noStrike" baseline="0" dirty="0">
                <a:latin typeface="Arial" panose="020B0604020202020204" pitchFamily="34" charset="0"/>
                <a:cs typeface="Arial" panose="020B0604020202020204" pitchFamily="34" charset="0"/>
              </a:rPr>
              <a:t>        </a:t>
            </a:r>
            <a:r>
              <a:rPr lang="en-US" sz="1700" b="1" i="0" u="none" strike="noStrike" baseline="0" dirty="0">
                <a:latin typeface="Arial" panose="020B0604020202020204" pitchFamily="34" charset="0"/>
                <a:cs typeface="Arial" panose="020B0604020202020204" pitchFamily="34" charset="0"/>
              </a:rPr>
              <a:t>20410D-LON-SVR1</a:t>
            </a:r>
            <a:r>
              <a:rPr lang="en-US" sz="1700" b="0" i="0" u="none" strike="noStrike" baseline="0" dirty="0">
                <a:latin typeface="Arial" panose="020B0604020202020204" pitchFamily="34" charset="0"/>
                <a:cs typeface="Arial" panose="020B0604020202020204" pitchFamily="34" charset="0"/>
              </a:rPr>
              <a:t>	</a:t>
            </a:r>
          </a:p>
          <a:p>
            <a:pPr>
              <a:tabLst>
                <a:tab pos="2290763" algn="l"/>
              </a:tabLst>
            </a:pPr>
            <a:r>
              <a:rPr lang="ru-RU" sz="1700" b="0" i="0" u="none" strike="noStrike" baseline="0" dirty="0">
                <a:latin typeface="Arial" panose="020B0604020202020204" pitchFamily="34" charset="0"/>
                <a:cs typeface="Arial" panose="020B0604020202020204" pitchFamily="34" charset="0"/>
              </a:rPr>
              <a:t>Имя пользователя</a:t>
            </a:r>
            <a:r>
              <a:rPr lang="en-US" sz="1700" b="0" i="0" u="none" strike="noStrike" baseline="0" dirty="0">
                <a:latin typeface="Arial" panose="020B0604020202020204" pitchFamily="34" charset="0"/>
                <a:cs typeface="Arial" panose="020B0604020202020204" pitchFamily="34" charset="0"/>
              </a:rPr>
              <a:t>	</a:t>
            </a:r>
            <a:r>
              <a:rPr lang="ru-RU" sz="1700" b="0" i="0" u="none" strike="noStrike" baseline="0" dirty="0">
                <a:latin typeface="Arial" panose="020B0604020202020204" pitchFamily="34" charset="0"/>
                <a:cs typeface="Arial" panose="020B0604020202020204" pitchFamily="34" charset="0"/>
              </a:rPr>
              <a:t>        </a:t>
            </a:r>
            <a:r>
              <a:rPr lang="en-US" sz="1700" b="1" i="0" u="none" strike="noStrike" baseline="0" dirty="0" err="1">
                <a:latin typeface="Arial" panose="020B0604020202020204" pitchFamily="34" charset="0"/>
                <a:cs typeface="Arial" panose="020B0604020202020204" pitchFamily="34" charset="0"/>
              </a:rPr>
              <a:t>Adatum</a:t>
            </a:r>
            <a:r>
              <a:rPr lang="en-US" sz="1700" b="1" i="0" u="none" strike="noStrike" baseline="0" dirty="0">
                <a:latin typeface="Arial" panose="020B0604020202020204" pitchFamily="34" charset="0"/>
                <a:cs typeface="Arial" panose="020B0604020202020204" pitchFamily="34" charset="0"/>
              </a:rPr>
              <a:t>\Administrator</a:t>
            </a:r>
            <a:r>
              <a:rPr lang="en-US" sz="1700" b="0" i="0" u="none" strike="noStrike" baseline="0" dirty="0">
                <a:latin typeface="Arial" panose="020B0604020202020204" pitchFamily="34" charset="0"/>
                <a:cs typeface="Arial" panose="020B0604020202020204" pitchFamily="34" charset="0"/>
              </a:rPr>
              <a:t>	</a:t>
            </a:r>
          </a:p>
          <a:p>
            <a:pPr>
              <a:tabLst>
                <a:tab pos="2290763" algn="l"/>
              </a:tabLst>
            </a:pPr>
            <a:r>
              <a:rPr lang="ru-RU" sz="1700" b="0" i="0" u="none" strike="noStrike" baseline="0" dirty="0">
                <a:latin typeface="Arial" panose="020B0604020202020204" pitchFamily="34" charset="0"/>
                <a:cs typeface="Arial" panose="020B0604020202020204" pitchFamily="34" charset="0"/>
              </a:rPr>
              <a:t>Пароль</a:t>
            </a:r>
            <a:r>
              <a:rPr lang="en-US" sz="1700" b="0" i="0" u="none" strike="noStrike" baseline="0" dirty="0">
                <a:latin typeface="Arial" panose="020B0604020202020204" pitchFamily="34" charset="0"/>
                <a:cs typeface="Arial" panose="020B0604020202020204" pitchFamily="34" charset="0"/>
              </a:rPr>
              <a:t>	</a:t>
            </a:r>
            <a:r>
              <a:rPr lang="ru-RU" sz="1700" b="0" i="0" u="none" strike="noStrike" baseline="0" dirty="0">
                <a:latin typeface="Arial" panose="020B0604020202020204" pitchFamily="34" charset="0"/>
                <a:cs typeface="Arial" panose="020B0604020202020204" pitchFamily="34" charset="0"/>
              </a:rPr>
              <a:t>        </a:t>
            </a:r>
            <a:r>
              <a:rPr lang="en-US" sz="1700" b="1" i="0" u="none" strike="noStrike" baseline="0" dirty="0">
                <a:latin typeface="Arial" panose="020B0604020202020204" pitchFamily="34" charset="0"/>
                <a:cs typeface="Arial" panose="020B0604020202020204" pitchFamily="34" charset="0"/>
              </a:rPr>
              <a:t>Pa$$w0rd</a:t>
            </a:r>
          </a:p>
        </p:txBody>
      </p:sp>
    </p:spTree>
    <p:extLst>
      <p:ext uri="{BB962C8B-B14F-4D97-AF65-F5344CB8AC3E}">
        <p14:creationId xmlns:p14="http://schemas.microsoft.com/office/powerpoint/2010/main" val="2629123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111" y="81485"/>
            <a:ext cx="11864107"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Обзор лабораторной работы</a:t>
            </a:r>
          </a:p>
        </p:txBody>
      </p:sp>
      <p:sp>
        <p:nvSpPr>
          <p:cNvPr id="13" name="Text Placeholder 2"/>
          <p:cNvSpPr txBox="1">
            <a:spLocks/>
          </p:cNvSpPr>
          <p:nvPr/>
        </p:nvSpPr>
        <p:spPr bwMode="auto">
          <a:xfrm>
            <a:off x="365111" y="1309036"/>
            <a:ext cx="9426589" cy="31200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54025" lvl="0" indent="-454025" algn="just">
              <a:buFont typeface="Wingdings" panose="05000000000000000000" pitchFamily="2" charset="2"/>
              <a:buChar char="Ø"/>
              <a:defRPr/>
            </a:pPr>
            <a:r>
              <a:rPr lang="ru-RU" sz="2200" kern="0" dirty="0">
                <a:solidFill>
                  <a:srgbClr val="000000"/>
                </a:solidFill>
                <a:latin typeface="Arial" panose="020B0604020202020204" pitchFamily="34" charset="0"/>
                <a:cs typeface="Arial" panose="020B0604020202020204" pitchFamily="34" charset="0"/>
              </a:rPr>
              <a:t>Какое минимальное количество дисков необходимо добавить в пул хранения, чтобы создать трехсторонний зеркальный виртуальный диск?</a:t>
            </a:r>
          </a:p>
          <a:p>
            <a:pPr marL="454025" lvl="0" indent="-454025" algn="just">
              <a:buFont typeface="Wingdings" panose="05000000000000000000" pitchFamily="2" charset="2"/>
              <a:buChar char="Ø"/>
              <a:defRPr/>
            </a:pPr>
            <a:r>
              <a:rPr lang="ru-RU" sz="2200" kern="0" dirty="0">
                <a:solidFill>
                  <a:srgbClr val="000000"/>
                </a:solidFill>
                <a:latin typeface="Arial" panose="020B0604020202020204" pitchFamily="34" charset="0"/>
                <a:cs typeface="Arial" panose="020B0604020202020204" pitchFamily="34" charset="0"/>
              </a:rPr>
              <a:t>У вас есть USB-диск, четыре диска SAS и один диск SATA, подключенные к серверу </a:t>
            </a:r>
            <a:r>
              <a:rPr lang="ru-RU" sz="2200" kern="0" dirty="0" err="1">
                <a:solidFill>
                  <a:srgbClr val="000000"/>
                </a:solidFill>
                <a:latin typeface="Arial" panose="020B0604020202020204" pitchFamily="34" charset="0"/>
                <a:cs typeface="Arial" panose="020B0604020202020204" pitchFamily="34" charset="0"/>
              </a:rPr>
              <a:t>Windows</a:t>
            </a:r>
            <a:r>
              <a:rPr lang="ru-RU" sz="2200" kern="0" dirty="0">
                <a:solidFill>
                  <a:srgbClr val="000000"/>
                </a:solidFill>
                <a:latin typeface="Arial" panose="020B0604020202020204" pitchFamily="34" charset="0"/>
                <a:cs typeface="Arial" panose="020B0604020202020204" pitchFamily="34" charset="0"/>
              </a:rPr>
              <a:t> </a:t>
            </a:r>
            <a:r>
              <a:rPr lang="ru-RU" sz="2200" kern="0" dirty="0" err="1">
                <a:solidFill>
                  <a:srgbClr val="000000"/>
                </a:solidFill>
                <a:latin typeface="Arial" panose="020B0604020202020204" pitchFamily="34" charset="0"/>
                <a:cs typeface="Arial" panose="020B0604020202020204" pitchFamily="34" charset="0"/>
              </a:rPr>
              <a:t>Server</a:t>
            </a:r>
            <a:r>
              <a:rPr lang="ru-RU" sz="2200" kern="0" dirty="0">
                <a:solidFill>
                  <a:srgbClr val="000000"/>
                </a:solidFill>
                <a:latin typeface="Arial" panose="020B0604020202020204" pitchFamily="34" charset="0"/>
                <a:cs typeface="Arial" panose="020B0604020202020204" pitchFamily="34" charset="0"/>
              </a:rPr>
              <a:t> 2012. Вы хотите, обеспечить единый том для пользователей, который они смогут использовать для хранения файлов. Что бы вы использовали?</a:t>
            </a:r>
          </a:p>
          <a:p>
            <a:pPr marL="454025" marR="0" lvl="0" indent="-454025" algn="just" defTabSz="914400" rtl="0" eaLnBrk="1" fontAlgn="base" latinLnBrk="0" hangingPunct="1">
              <a:lnSpc>
                <a:spcPct val="100000"/>
              </a:lnSpc>
              <a:spcBef>
                <a:spcPts val="600"/>
              </a:spcBef>
              <a:spcAft>
                <a:spcPct val="0"/>
              </a:spcAft>
              <a:buClr>
                <a:srgbClr val="0070C0"/>
              </a:buClr>
              <a:buSzPct val="90000"/>
              <a:buFont typeface="Wingdings" panose="05000000000000000000" pitchFamily="2" charset="2"/>
              <a:buChar char="Ø"/>
              <a:tabLst/>
              <a:defRPr/>
            </a:pPr>
            <a:endParaRPr kumimoji="0" lang="en-CA" sz="2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0476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744" y="81485"/>
            <a:ext cx="11197770"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Обзор модуля</a:t>
            </a:r>
          </a:p>
        </p:txBody>
      </p:sp>
      <p:sp>
        <p:nvSpPr>
          <p:cNvPr id="7" name="Прямоугольник 6"/>
          <p:cNvSpPr/>
          <p:nvPr/>
        </p:nvSpPr>
        <p:spPr>
          <a:xfrm>
            <a:off x="500744" y="1169722"/>
            <a:ext cx="7496693" cy="2092881"/>
          </a:xfrm>
          <a:prstGeom prst="rect">
            <a:avLst/>
          </a:prstGeom>
        </p:spPr>
        <p:txBody>
          <a:bodyPr wrap="square">
            <a:spAutoFit/>
          </a:bodyPr>
          <a:lstStyle/>
          <a:p>
            <a:pPr marL="457200" indent="-457200" fontAlgn="base">
              <a:spcBef>
                <a:spcPts val="600"/>
              </a:spcBef>
              <a:spcAft>
                <a:spcPct val="0"/>
              </a:spcAft>
              <a:buClr>
                <a:srgbClr val="0070C0"/>
              </a:buClr>
              <a:buSzPct val="90000"/>
              <a:buFont typeface="Wingdings" panose="05000000000000000000" pitchFamily="2" charset="2"/>
              <a:buChar char="Ø"/>
            </a:pPr>
            <a:r>
              <a:rPr lang="ru-RU" sz="2200" dirty="0">
                <a:latin typeface="Arial" panose="020B0604020202020204" pitchFamily="34" charset="0"/>
                <a:cs typeface="Arial" panose="020B0604020202020204" pitchFamily="34" charset="0"/>
              </a:rPr>
              <a:t>Обзор хранилища</a:t>
            </a:r>
            <a:r>
              <a:rPr lang="en-CA" sz="2200" dirty="0">
                <a:latin typeface="Arial" panose="020B0604020202020204" pitchFamily="34" charset="0"/>
                <a:cs typeface="Arial" panose="020B0604020202020204" pitchFamily="34" charset="0"/>
              </a:rPr>
              <a:t>
</a:t>
            </a:r>
            <a:r>
              <a:rPr lang="ru-RU" sz="2200" dirty="0">
                <a:latin typeface="Arial" panose="020B0604020202020204" pitchFamily="34" charset="0"/>
                <a:cs typeface="Arial" panose="020B0604020202020204" pitchFamily="34" charset="0"/>
              </a:rPr>
              <a:t>Управления дисками и томами </a:t>
            </a:r>
            <a:r>
              <a:rPr lang="en-CA" sz="2200" dirty="0">
                <a:latin typeface="Arial" panose="020B0604020202020204" pitchFamily="34" charset="0"/>
                <a:cs typeface="Arial" panose="020B0604020202020204" pitchFamily="34" charset="0"/>
              </a:rPr>
              <a:t>
</a:t>
            </a:r>
            <a:r>
              <a:rPr lang="ru-RU" sz="2200" dirty="0">
                <a:latin typeface="Arial" panose="020B0604020202020204" pitchFamily="34" charset="0"/>
                <a:cs typeface="Arial" panose="020B0604020202020204" pitchFamily="34" charset="0"/>
              </a:rPr>
              <a:t>Реализация пространства хранения данных</a:t>
            </a:r>
            <a:endParaRPr lang="en-CA" sz="2200" dirty="0">
              <a:latin typeface="Arial" panose="020B0604020202020204" pitchFamily="34" charset="0"/>
              <a:cs typeface="Arial" panose="020B0604020202020204" pitchFamily="34" charset="0"/>
            </a:endParaRPr>
          </a:p>
          <a:p>
            <a:pPr marL="457200" indent="-457200" fontAlgn="base">
              <a:spcBef>
                <a:spcPts val="600"/>
              </a:spcBef>
              <a:spcAft>
                <a:spcPct val="0"/>
              </a:spcAft>
              <a:buClr>
                <a:srgbClr val="0070C0"/>
              </a:buClr>
              <a:buSzPct val="90000"/>
              <a:buFont typeface="Wingdings" panose="05000000000000000000" pitchFamily="2" charset="2"/>
              <a:buChar char="Ø"/>
            </a:pPr>
            <a:endParaRPr lang="en-CA" sz="2200" dirty="0">
              <a:latin typeface="Arial" panose="020B0604020202020204" pitchFamily="34" charset="0"/>
              <a:cs typeface="Arial" panose="020B0604020202020204" pitchFamily="34" charset="0"/>
            </a:endParaRPr>
          </a:p>
          <a:p>
            <a:pPr marL="457200" lvl="0" indent="-457200" fontAlgn="base">
              <a:spcBef>
                <a:spcPts val="600"/>
              </a:spcBef>
              <a:spcAft>
                <a:spcPct val="0"/>
              </a:spcAft>
              <a:buClr>
                <a:srgbClr val="0070C0"/>
              </a:buClr>
              <a:buSzPct val="90000"/>
              <a:buFont typeface="Wingdings" panose="05000000000000000000" pitchFamily="2" charset="2"/>
              <a:buChar char="Ø"/>
            </a:pPr>
            <a:endParaRPr lang="en-CA"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8371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395" y="52456"/>
            <a:ext cx="11864107"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Обзор модуля</a:t>
            </a:r>
          </a:p>
        </p:txBody>
      </p:sp>
      <p:sp>
        <p:nvSpPr>
          <p:cNvPr id="13" name="Text Placeholder 2"/>
          <p:cNvSpPr txBox="1">
            <a:spLocks/>
          </p:cNvSpPr>
          <p:nvPr/>
        </p:nvSpPr>
        <p:spPr bwMode="auto">
          <a:xfrm>
            <a:off x="507821" y="1346841"/>
            <a:ext cx="8119156" cy="23902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360000">
              <a:buFont typeface="Wingdings" panose="05000000000000000000" pitchFamily="2" charset="2"/>
              <a:buChar char="Ø"/>
            </a:pPr>
            <a:r>
              <a:rPr lang="ru-RU" sz="2200" dirty="0">
                <a:latin typeface="Arial" panose="020B0604020202020204" pitchFamily="34" charset="0"/>
                <a:cs typeface="Arial" panose="020B0604020202020204" pitchFamily="34" charset="0"/>
              </a:rPr>
              <a:t>Обзорные вопросы</a:t>
            </a:r>
            <a:r>
              <a:rPr lang="en-CA" sz="2200" dirty="0">
                <a:latin typeface="Arial" panose="020B0604020202020204" pitchFamily="34" charset="0"/>
                <a:cs typeface="Arial" panose="020B0604020202020204" pitchFamily="34" charset="0"/>
              </a:rPr>
              <a:t>
</a:t>
            </a:r>
            <a:r>
              <a:rPr lang="ru-RU" sz="2200" dirty="0">
                <a:latin typeface="Arial" panose="020B0604020202020204" pitchFamily="34" charset="0"/>
                <a:cs typeface="Arial" panose="020B0604020202020204" pitchFamily="34" charset="0"/>
              </a:rPr>
              <a:t>Рекомендации</a:t>
            </a:r>
            <a:r>
              <a:rPr lang="en-CA" sz="2200" dirty="0">
                <a:latin typeface="Arial" panose="020B0604020202020204" pitchFamily="34" charset="0"/>
                <a:cs typeface="Arial" panose="020B0604020202020204" pitchFamily="34" charset="0"/>
              </a:rPr>
              <a:t>
</a:t>
            </a:r>
            <a:r>
              <a:rPr lang="ru-RU" sz="2200" dirty="0">
                <a:latin typeface="Arial" panose="020B0604020202020204" pitchFamily="34" charset="0"/>
                <a:cs typeface="Arial" panose="020B0604020202020204" pitchFamily="34" charset="0"/>
              </a:rPr>
              <a:t>Инструментарий</a:t>
            </a:r>
            <a:endParaRPr lang="en-CA"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089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9561" y="102911"/>
            <a:ext cx="11197770"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Занятие</a:t>
            </a:r>
            <a:r>
              <a:rPr lang="en-US" sz="3600" dirty="0">
                <a:solidFill>
                  <a:schemeClr val="bg1"/>
                </a:solidFill>
                <a:latin typeface="+mj-lt"/>
              </a:rPr>
              <a:t> 1. </a:t>
            </a:r>
            <a:r>
              <a:rPr lang="ru-RU" sz="3600" dirty="0">
                <a:solidFill>
                  <a:schemeClr val="bg1"/>
                </a:solidFill>
                <a:latin typeface="+mj-lt"/>
              </a:rPr>
              <a:t>Обзор хранилища </a:t>
            </a:r>
          </a:p>
        </p:txBody>
      </p:sp>
      <p:sp>
        <p:nvSpPr>
          <p:cNvPr id="7" name="Прямоугольник 6"/>
          <p:cNvSpPr/>
          <p:nvPr/>
        </p:nvSpPr>
        <p:spPr>
          <a:xfrm>
            <a:off x="458788" y="1199293"/>
            <a:ext cx="7877067" cy="2846933"/>
          </a:xfrm>
          <a:prstGeom prst="rect">
            <a:avLst/>
          </a:prstGeom>
        </p:spPr>
        <p:txBody>
          <a:bodyPr wrap="square">
            <a:spAutoFit/>
          </a:bodyPr>
          <a:lstStyle/>
          <a:p>
            <a:pPr marL="457200" indent="-457200" fontAlgn="base">
              <a:spcBef>
                <a:spcPts val="600"/>
              </a:spcBef>
              <a:spcAft>
                <a:spcPct val="0"/>
              </a:spcAft>
              <a:buClr>
                <a:srgbClr val="0070C0"/>
              </a:buClr>
              <a:buSzPct val="90000"/>
              <a:buFont typeface="Wingdings" panose="05000000000000000000" pitchFamily="2" charset="2"/>
              <a:buChar char="Ø"/>
            </a:pPr>
            <a:r>
              <a:rPr lang="ru-RU" sz="2200" dirty="0">
                <a:latin typeface="Arial" panose="020B0604020202020204" pitchFamily="34" charset="0"/>
                <a:cs typeface="Arial" panose="020B0604020202020204" pitchFamily="34" charset="0"/>
              </a:rPr>
              <a:t>Типы дисков и производительность</a:t>
            </a:r>
          </a:p>
          <a:p>
            <a:pPr marL="457200" indent="-457200" fontAlgn="base">
              <a:spcBef>
                <a:spcPts val="600"/>
              </a:spcBef>
              <a:spcAft>
                <a:spcPct val="0"/>
              </a:spcAft>
              <a:buClr>
                <a:srgbClr val="0070C0"/>
              </a:buClr>
              <a:buSzPct val="90000"/>
              <a:buFont typeface="Wingdings" panose="05000000000000000000" pitchFamily="2" charset="2"/>
              <a:buChar char="Ø"/>
            </a:pPr>
            <a:r>
              <a:rPr lang="ru-RU" sz="2200" dirty="0">
                <a:latin typeface="Arial" panose="020B0604020202020204" pitchFamily="34" charset="0"/>
                <a:cs typeface="Arial" panose="020B0604020202020204" pitchFamily="34" charset="0"/>
              </a:rPr>
              <a:t>Что такое </a:t>
            </a:r>
            <a:r>
              <a:rPr lang="ru-RU" sz="2200" dirty="0" err="1">
                <a:latin typeface="Arial" panose="020B0604020202020204" pitchFamily="34" charset="0"/>
                <a:cs typeface="Arial" panose="020B0604020202020204" pitchFamily="34" charset="0"/>
              </a:rPr>
              <a:t>Direct</a:t>
            </a:r>
            <a:r>
              <a:rPr lang="ru-RU" sz="2200" dirty="0">
                <a:latin typeface="Arial" panose="020B0604020202020204" pitchFamily="34" charset="0"/>
                <a:cs typeface="Arial" panose="020B0604020202020204" pitchFamily="34" charset="0"/>
              </a:rPr>
              <a:t> </a:t>
            </a:r>
            <a:r>
              <a:rPr lang="ru-RU" sz="2200" dirty="0" err="1">
                <a:latin typeface="Arial" panose="020B0604020202020204" pitchFamily="34" charset="0"/>
                <a:cs typeface="Arial" panose="020B0604020202020204" pitchFamily="34" charset="0"/>
              </a:rPr>
              <a:t>Attached</a:t>
            </a:r>
            <a:r>
              <a:rPr lang="ru-RU" sz="2200" dirty="0">
                <a:latin typeface="Arial" panose="020B0604020202020204" pitchFamily="34" charset="0"/>
                <a:cs typeface="Arial" panose="020B0604020202020204" pitchFamily="34" charset="0"/>
              </a:rPr>
              <a:t> </a:t>
            </a:r>
            <a:r>
              <a:rPr lang="ru-RU" sz="2200" dirty="0" err="1">
                <a:latin typeface="Arial" panose="020B0604020202020204" pitchFamily="34" charset="0"/>
                <a:cs typeface="Arial" panose="020B0604020202020204" pitchFamily="34" charset="0"/>
              </a:rPr>
              <a:t>Storage</a:t>
            </a:r>
            <a:r>
              <a:rPr lang="ru-RU" sz="2200" dirty="0">
                <a:latin typeface="Arial" panose="020B0604020202020204" pitchFamily="34" charset="0"/>
                <a:cs typeface="Arial" panose="020B0604020202020204" pitchFamily="34" charset="0"/>
              </a:rPr>
              <a:t>?</a:t>
            </a:r>
          </a:p>
          <a:p>
            <a:pPr marL="457200" indent="-457200" fontAlgn="base">
              <a:spcBef>
                <a:spcPts val="600"/>
              </a:spcBef>
              <a:spcAft>
                <a:spcPct val="0"/>
              </a:spcAft>
              <a:buClr>
                <a:srgbClr val="0070C0"/>
              </a:buClr>
              <a:buSzPct val="90000"/>
              <a:buFont typeface="Wingdings" panose="05000000000000000000" pitchFamily="2" charset="2"/>
              <a:buChar char="Ø"/>
            </a:pPr>
            <a:r>
              <a:rPr lang="ru-RU" sz="2200" dirty="0">
                <a:latin typeface="Arial" panose="020B0604020202020204" pitchFamily="34" charset="0"/>
                <a:cs typeface="Arial" panose="020B0604020202020204" pitchFamily="34" charset="0"/>
              </a:rPr>
              <a:t>Что такое сетевое устройство хранения данных?</a:t>
            </a:r>
          </a:p>
          <a:p>
            <a:pPr marL="457200" indent="-457200" fontAlgn="base">
              <a:spcBef>
                <a:spcPts val="600"/>
              </a:spcBef>
              <a:spcAft>
                <a:spcPct val="0"/>
              </a:spcAft>
              <a:buClr>
                <a:srgbClr val="0070C0"/>
              </a:buClr>
              <a:buSzPct val="90000"/>
              <a:buFont typeface="Wingdings" panose="05000000000000000000" pitchFamily="2" charset="2"/>
              <a:buChar char="Ø"/>
            </a:pPr>
            <a:r>
              <a:rPr lang="ru-RU" sz="2200" dirty="0">
                <a:latin typeface="Arial" panose="020B0604020202020204" pitchFamily="34" charset="0"/>
                <a:cs typeface="Arial" panose="020B0604020202020204" pitchFamily="34" charset="0"/>
              </a:rPr>
              <a:t>Что такое SAN?</a:t>
            </a:r>
          </a:p>
          <a:p>
            <a:pPr marL="457200" indent="-457200" fontAlgn="base">
              <a:spcBef>
                <a:spcPts val="600"/>
              </a:spcBef>
              <a:spcAft>
                <a:spcPct val="0"/>
              </a:spcAft>
              <a:buClr>
                <a:srgbClr val="0070C0"/>
              </a:buClr>
              <a:buSzPct val="90000"/>
              <a:buFont typeface="Wingdings" panose="05000000000000000000" pitchFamily="2" charset="2"/>
              <a:buChar char="Ø"/>
            </a:pPr>
            <a:r>
              <a:rPr lang="ru-RU" sz="2200" dirty="0">
                <a:latin typeface="Arial" panose="020B0604020202020204" pitchFamily="34" charset="0"/>
                <a:cs typeface="Arial" panose="020B0604020202020204" pitchFamily="34" charset="0"/>
              </a:rPr>
              <a:t>Что такое RAID? Уровни RAID</a:t>
            </a:r>
          </a:p>
          <a:p>
            <a:pPr marL="457200" indent="-457200" fontAlgn="base">
              <a:spcBef>
                <a:spcPts val="600"/>
              </a:spcBef>
              <a:spcAft>
                <a:spcPct val="0"/>
              </a:spcAft>
              <a:buClr>
                <a:srgbClr val="0070C0"/>
              </a:buClr>
              <a:buSzPct val="90000"/>
              <a:buFont typeface="Wingdings" panose="05000000000000000000" pitchFamily="2" charset="2"/>
              <a:buChar char="Ø"/>
            </a:pPr>
            <a:r>
              <a:rPr lang="ru-RU" sz="2200" dirty="0">
                <a:latin typeface="Arial" panose="020B0604020202020204" pitchFamily="34" charset="0"/>
                <a:cs typeface="Arial" panose="020B0604020202020204" pitchFamily="34" charset="0"/>
              </a:rPr>
              <a:t>Особенности хранения данных в </a:t>
            </a:r>
            <a:r>
              <a:rPr lang="ru-RU" sz="2200" dirty="0" err="1">
                <a:latin typeface="Arial" panose="020B0604020202020204" pitchFamily="34" charset="0"/>
                <a:cs typeface="Arial" panose="020B0604020202020204" pitchFamily="34" charset="0"/>
              </a:rPr>
              <a:t>Windows</a:t>
            </a:r>
            <a:r>
              <a:rPr lang="ru-RU" sz="2200" dirty="0">
                <a:latin typeface="Arial" panose="020B0604020202020204" pitchFamily="34" charset="0"/>
                <a:cs typeface="Arial" panose="020B0604020202020204" pitchFamily="34" charset="0"/>
              </a:rPr>
              <a:t> </a:t>
            </a:r>
            <a:r>
              <a:rPr lang="ru-RU" sz="2200" dirty="0" err="1">
                <a:latin typeface="Arial" panose="020B0604020202020204" pitchFamily="34" charset="0"/>
                <a:cs typeface="Arial" panose="020B0604020202020204" pitchFamily="34" charset="0"/>
              </a:rPr>
              <a:t>Server</a:t>
            </a:r>
            <a:r>
              <a:rPr lang="ru-RU" sz="2200" dirty="0">
                <a:latin typeface="Arial" panose="020B0604020202020204" pitchFamily="34" charset="0"/>
                <a:cs typeface="Arial" panose="020B0604020202020204" pitchFamily="34" charset="0"/>
              </a:rPr>
              <a:t> 2012 и </a:t>
            </a:r>
            <a:r>
              <a:rPr lang="ru-RU" sz="2200" dirty="0" err="1">
                <a:latin typeface="Arial" panose="020B0604020202020204" pitchFamily="34" charset="0"/>
                <a:cs typeface="Arial" panose="020B0604020202020204" pitchFamily="34" charset="0"/>
              </a:rPr>
              <a:t>Windows</a:t>
            </a:r>
            <a:r>
              <a:rPr lang="ru-RU" sz="2200" dirty="0">
                <a:latin typeface="Arial" panose="020B0604020202020204" pitchFamily="34" charset="0"/>
                <a:cs typeface="Arial" panose="020B0604020202020204" pitchFamily="34" charset="0"/>
              </a:rPr>
              <a:t> </a:t>
            </a:r>
            <a:r>
              <a:rPr lang="ru-RU" sz="2200" dirty="0" err="1">
                <a:latin typeface="Arial" panose="020B0604020202020204" pitchFamily="34" charset="0"/>
                <a:cs typeface="Arial" panose="020B0604020202020204" pitchFamily="34" charset="0"/>
              </a:rPr>
              <a:t>Server</a:t>
            </a:r>
            <a:r>
              <a:rPr lang="ru-RU" sz="2200" dirty="0">
                <a:latin typeface="Arial" panose="020B0604020202020204" pitchFamily="34" charset="0"/>
                <a:cs typeface="Arial" panose="020B0604020202020204" pitchFamily="34" charset="0"/>
              </a:rPr>
              <a:t> 2012 R2</a:t>
            </a:r>
            <a:endParaRPr lang="en-US" sz="2200" kern="0" dirty="0">
              <a:solidFill>
                <a:srgbClr val="000000"/>
              </a:solidFill>
              <a:latin typeface="Arial" panose="020B0604020202020204" pitchFamily="34" charset="0"/>
              <a:cs typeface="Arial" panose="020B0604020202020204" pitchFamily="34" charset="0"/>
            </a:endParaRPr>
          </a:p>
        </p:txBody>
      </p:sp>
      <p:sp>
        <p:nvSpPr>
          <p:cNvPr id="4" name="Text Placeholder 2"/>
          <p:cNvSpPr txBox="1">
            <a:spLocks/>
          </p:cNvSpPr>
          <p:nvPr/>
        </p:nvSpPr>
        <p:spPr>
          <a:xfrm>
            <a:off x="500744" y="3481387"/>
            <a:ext cx="8119156" cy="26654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dirty="0"/>
          </a:p>
        </p:txBody>
      </p:sp>
      <p:sp>
        <p:nvSpPr>
          <p:cNvPr id="8" name="Text Placeholder 2"/>
          <p:cNvSpPr txBox="1">
            <a:spLocks/>
          </p:cNvSpPr>
          <p:nvPr/>
        </p:nvSpPr>
        <p:spPr>
          <a:xfrm>
            <a:off x="458788" y="1021215"/>
            <a:ext cx="8119156" cy="51473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dirty="0"/>
          </a:p>
        </p:txBody>
      </p:sp>
    </p:spTree>
    <p:extLst>
      <p:ext uri="{BB962C8B-B14F-4D97-AF65-F5344CB8AC3E}">
        <p14:creationId xmlns:p14="http://schemas.microsoft.com/office/powerpoint/2010/main" val="3188035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1436" y="66339"/>
            <a:ext cx="11964062"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Типы дисков и производительность</a:t>
            </a:r>
          </a:p>
        </p:txBody>
      </p:sp>
      <p:grpSp>
        <p:nvGrpSpPr>
          <p:cNvPr id="6" name="Группа 5"/>
          <p:cNvGrpSpPr/>
          <p:nvPr/>
        </p:nvGrpSpPr>
        <p:grpSpPr>
          <a:xfrm>
            <a:off x="7077572" y="1047396"/>
            <a:ext cx="4092667" cy="2618769"/>
            <a:chOff x="7077572" y="1047396"/>
            <a:chExt cx="4092667" cy="2618769"/>
          </a:xfrm>
        </p:grpSpPr>
        <p:pic>
          <p:nvPicPr>
            <p:cNvPr id="1036" name="Picture 12" descr="&amp;Kcy;&amp;acy;&amp;rcy;&amp;tcy;&amp;icy;&amp;ncy;&amp;kcy;&amp;icy; &amp;pcy;&amp;ocy; &amp;zcy;&amp;acy;&amp;pcy;&amp;rcy;&amp;ocy;&amp;scy;&amp;ucy; ssd disc &amp;scy;&amp;khcy;&amp;iecy;&amp;mcy;&amp;acy;"/>
            <p:cNvPicPr>
              <a:picLocks noChangeAspect="1" noChangeArrowheads="1"/>
            </p:cNvPicPr>
            <p:nvPr/>
          </p:nvPicPr>
          <p:blipFill rotWithShape="1">
            <a:blip r:embed="rId3">
              <a:extLst>
                <a:ext uri="{28A0092B-C50C-407E-A947-70E740481C1C}">
                  <a14:useLocalDpi xmlns:a14="http://schemas.microsoft.com/office/drawing/2010/main" val="0"/>
                </a:ext>
              </a:extLst>
            </a:blip>
            <a:srcRect l="1511" t="17643" r="11031" b="2483"/>
            <a:stretch/>
          </p:blipFill>
          <p:spPr bwMode="auto">
            <a:xfrm>
              <a:off x="7453004" y="1083878"/>
              <a:ext cx="3717235" cy="25510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831934" y="1052668"/>
              <a:ext cx="877786" cy="430887"/>
            </a:xfrm>
            <a:prstGeom prst="rect">
              <a:avLst/>
            </a:prstGeom>
            <a:solidFill>
              <a:schemeClr val="bg1"/>
            </a:solidFill>
          </p:spPr>
          <p:txBody>
            <a:bodyPr wrap="square" rtlCol="0">
              <a:spAutoFit/>
            </a:bodyPr>
            <a:lstStyle/>
            <a:p>
              <a:pPr algn="ctr"/>
              <a:r>
                <a:rPr lang="ru-RU" sz="1050" dirty="0">
                  <a:latin typeface="Arial" panose="020B0604020202020204" pitchFamily="34" charset="0"/>
                  <a:cs typeface="Arial" panose="020B0604020202020204" pitchFamily="34" charset="0"/>
                </a:rPr>
                <a:t>Обратная запись</a:t>
              </a:r>
            </a:p>
          </p:txBody>
        </p:sp>
        <p:sp>
          <p:nvSpPr>
            <p:cNvPr id="159" name="TextBox 158"/>
            <p:cNvSpPr txBox="1"/>
            <p:nvPr/>
          </p:nvSpPr>
          <p:spPr>
            <a:xfrm>
              <a:off x="8915258" y="1052668"/>
              <a:ext cx="973021" cy="415498"/>
            </a:xfrm>
            <a:prstGeom prst="rect">
              <a:avLst/>
            </a:prstGeom>
            <a:solidFill>
              <a:schemeClr val="bg1"/>
            </a:solidFill>
          </p:spPr>
          <p:txBody>
            <a:bodyPr wrap="square" rtlCol="0">
              <a:spAutoFit/>
            </a:bodyPr>
            <a:lstStyle/>
            <a:p>
              <a:pPr algn="ctr"/>
              <a:r>
                <a:rPr lang="ru-RU" sz="1050" dirty="0">
                  <a:latin typeface="Arial" panose="020B0604020202020204" pitchFamily="34" charset="0"/>
                  <a:cs typeface="Arial" panose="020B0604020202020204" pitchFamily="34" charset="0"/>
                </a:rPr>
                <a:t>Прямая запись</a:t>
              </a:r>
            </a:p>
          </p:txBody>
        </p:sp>
        <p:sp>
          <p:nvSpPr>
            <p:cNvPr id="160" name="TextBox 159"/>
            <p:cNvSpPr txBox="1"/>
            <p:nvPr/>
          </p:nvSpPr>
          <p:spPr>
            <a:xfrm>
              <a:off x="9973928" y="1047396"/>
              <a:ext cx="973021" cy="415498"/>
            </a:xfrm>
            <a:prstGeom prst="rect">
              <a:avLst/>
            </a:prstGeom>
            <a:solidFill>
              <a:schemeClr val="bg1"/>
            </a:solidFill>
          </p:spPr>
          <p:txBody>
            <a:bodyPr wrap="square" rtlCol="0">
              <a:spAutoFit/>
            </a:bodyPr>
            <a:lstStyle/>
            <a:p>
              <a:pPr algn="ctr"/>
              <a:r>
                <a:rPr lang="ru-RU" sz="1050" dirty="0">
                  <a:latin typeface="Arial" panose="020B0604020202020204" pitchFamily="34" charset="0"/>
                  <a:cs typeface="Arial" panose="020B0604020202020204" pitchFamily="34" charset="0"/>
                </a:rPr>
                <a:t>Круговая запись</a:t>
              </a:r>
            </a:p>
          </p:txBody>
        </p:sp>
        <p:sp>
          <p:nvSpPr>
            <p:cNvPr id="161" name="TextBox 160"/>
            <p:cNvSpPr txBox="1"/>
            <p:nvPr/>
          </p:nvSpPr>
          <p:spPr>
            <a:xfrm>
              <a:off x="7077572" y="2667548"/>
              <a:ext cx="1031481" cy="253916"/>
            </a:xfrm>
            <a:prstGeom prst="rect">
              <a:avLst/>
            </a:prstGeom>
            <a:solidFill>
              <a:schemeClr val="bg1"/>
            </a:solidFill>
          </p:spPr>
          <p:txBody>
            <a:bodyPr wrap="square" rtlCol="0">
              <a:spAutoFit/>
            </a:bodyPr>
            <a:lstStyle/>
            <a:p>
              <a:pPr algn="ctr"/>
              <a:r>
                <a:rPr lang="ru-RU" sz="1050" dirty="0">
                  <a:latin typeface="Arial" panose="020B0604020202020204" pitchFamily="34" charset="0"/>
                  <a:cs typeface="Arial" panose="020B0604020202020204" pitchFamily="34" charset="0"/>
                </a:rPr>
                <a:t>Вычищение</a:t>
              </a:r>
            </a:p>
          </p:txBody>
        </p:sp>
        <p:sp>
          <p:nvSpPr>
            <p:cNvPr id="162" name="TextBox 161"/>
            <p:cNvSpPr txBox="1"/>
            <p:nvPr/>
          </p:nvSpPr>
          <p:spPr>
            <a:xfrm>
              <a:off x="9194859" y="3412249"/>
              <a:ext cx="557824" cy="253916"/>
            </a:xfrm>
            <a:prstGeom prst="rect">
              <a:avLst/>
            </a:prstGeom>
            <a:solidFill>
              <a:schemeClr val="bg1"/>
            </a:solidFill>
          </p:spPr>
          <p:txBody>
            <a:bodyPr wrap="square" rtlCol="0">
              <a:spAutoFit/>
            </a:bodyPr>
            <a:lstStyle/>
            <a:p>
              <a:pPr algn="ctr"/>
              <a:r>
                <a:rPr lang="en-US" sz="1050" b="1" dirty="0">
                  <a:latin typeface="Arial" panose="020B0604020202020204" pitchFamily="34" charset="0"/>
                  <a:cs typeface="Arial" panose="020B0604020202020204" pitchFamily="34" charset="0"/>
                </a:rPr>
                <a:t>HDD </a:t>
              </a:r>
              <a:endParaRPr lang="ru-RU" sz="1050" b="1" dirty="0">
                <a:latin typeface="Arial" panose="020B0604020202020204" pitchFamily="34" charset="0"/>
                <a:cs typeface="Arial" panose="020B0604020202020204" pitchFamily="34" charset="0"/>
              </a:endParaRPr>
            </a:p>
          </p:txBody>
        </p:sp>
        <p:sp>
          <p:nvSpPr>
            <p:cNvPr id="163" name="TextBox 162"/>
            <p:cNvSpPr txBox="1"/>
            <p:nvPr/>
          </p:nvSpPr>
          <p:spPr>
            <a:xfrm>
              <a:off x="8054972" y="2072664"/>
              <a:ext cx="557824" cy="253916"/>
            </a:xfrm>
            <a:prstGeom prst="rect">
              <a:avLst/>
            </a:prstGeom>
            <a:solidFill>
              <a:schemeClr val="bg1"/>
            </a:solidFill>
          </p:spPr>
          <p:txBody>
            <a:bodyPr wrap="square" rtlCol="0">
              <a:spAutoFit/>
            </a:bodyPr>
            <a:lstStyle/>
            <a:p>
              <a:pPr algn="ctr"/>
              <a:r>
                <a:rPr lang="en-US" sz="1050" b="1" dirty="0">
                  <a:latin typeface="Arial" panose="020B0604020202020204" pitchFamily="34" charset="0"/>
                  <a:cs typeface="Arial" panose="020B0604020202020204" pitchFamily="34" charset="0"/>
                </a:rPr>
                <a:t>SSD </a:t>
              </a:r>
              <a:endParaRPr lang="ru-RU" sz="1050" b="1" dirty="0">
                <a:latin typeface="Arial" panose="020B0604020202020204" pitchFamily="34" charset="0"/>
                <a:cs typeface="Arial" panose="020B0604020202020204" pitchFamily="34" charset="0"/>
              </a:endParaRPr>
            </a:p>
          </p:txBody>
        </p:sp>
        <p:sp>
          <p:nvSpPr>
            <p:cNvPr id="4" name="Прямоугольник 3"/>
            <p:cNvSpPr/>
            <p:nvPr/>
          </p:nvSpPr>
          <p:spPr>
            <a:xfrm>
              <a:off x="8255350" y="1647462"/>
              <a:ext cx="102313" cy="352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5" name="Прямоугольник 164"/>
            <p:cNvSpPr/>
            <p:nvPr/>
          </p:nvSpPr>
          <p:spPr>
            <a:xfrm>
              <a:off x="8003815" y="1614711"/>
              <a:ext cx="102313" cy="352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6" name="Прямоугольник 165"/>
            <p:cNvSpPr/>
            <p:nvPr/>
          </p:nvSpPr>
          <p:spPr>
            <a:xfrm>
              <a:off x="9409894" y="1655502"/>
              <a:ext cx="102313" cy="352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7" name="Прямоугольник 166"/>
            <p:cNvSpPr/>
            <p:nvPr/>
          </p:nvSpPr>
          <p:spPr>
            <a:xfrm>
              <a:off x="9158359" y="1622751"/>
              <a:ext cx="102313" cy="352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8" name="Прямоугольник 167"/>
            <p:cNvSpPr/>
            <p:nvPr/>
          </p:nvSpPr>
          <p:spPr>
            <a:xfrm>
              <a:off x="10444490" y="1571329"/>
              <a:ext cx="138851" cy="352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9" name="Прямоугольник 168"/>
            <p:cNvSpPr/>
            <p:nvPr/>
          </p:nvSpPr>
          <p:spPr>
            <a:xfrm>
              <a:off x="10026577" y="1655502"/>
              <a:ext cx="102313" cy="352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0" name="TextBox 169"/>
            <p:cNvSpPr txBox="1"/>
            <p:nvPr/>
          </p:nvSpPr>
          <p:spPr>
            <a:xfrm rot="16200000">
              <a:off x="8043645" y="1742253"/>
              <a:ext cx="525723" cy="21544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Чтение </a:t>
              </a:r>
            </a:p>
          </p:txBody>
        </p:sp>
        <p:sp>
          <p:nvSpPr>
            <p:cNvPr id="164" name="TextBox 163"/>
            <p:cNvSpPr txBox="1"/>
            <p:nvPr/>
          </p:nvSpPr>
          <p:spPr>
            <a:xfrm rot="16200000">
              <a:off x="9191182" y="1736251"/>
              <a:ext cx="525723" cy="21544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Чтение </a:t>
              </a:r>
            </a:p>
          </p:txBody>
        </p:sp>
        <p:sp>
          <p:nvSpPr>
            <p:cNvPr id="171" name="TextBox 170"/>
            <p:cNvSpPr txBox="1"/>
            <p:nvPr/>
          </p:nvSpPr>
          <p:spPr>
            <a:xfrm rot="16200000">
              <a:off x="9811596" y="1754897"/>
              <a:ext cx="525723" cy="21544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Чтение </a:t>
              </a:r>
            </a:p>
          </p:txBody>
        </p:sp>
        <p:sp>
          <p:nvSpPr>
            <p:cNvPr id="172" name="TextBox 171"/>
            <p:cNvSpPr txBox="1"/>
            <p:nvPr/>
          </p:nvSpPr>
          <p:spPr>
            <a:xfrm rot="16200000">
              <a:off x="8919183" y="1633735"/>
              <a:ext cx="525723" cy="21544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Запись</a:t>
              </a:r>
            </a:p>
          </p:txBody>
        </p:sp>
        <p:sp>
          <p:nvSpPr>
            <p:cNvPr id="173" name="TextBox 172"/>
            <p:cNvSpPr txBox="1"/>
            <p:nvPr/>
          </p:nvSpPr>
          <p:spPr>
            <a:xfrm rot="16200000">
              <a:off x="7773457" y="1663742"/>
              <a:ext cx="529380" cy="21544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Запись</a:t>
              </a:r>
            </a:p>
          </p:txBody>
        </p:sp>
        <p:sp>
          <p:nvSpPr>
            <p:cNvPr id="174" name="TextBox 173"/>
            <p:cNvSpPr txBox="1"/>
            <p:nvPr/>
          </p:nvSpPr>
          <p:spPr>
            <a:xfrm rot="16200000">
              <a:off x="10266398" y="1624110"/>
              <a:ext cx="525723" cy="215444"/>
            </a:xfrm>
            <a:prstGeom prst="rect">
              <a:avLst/>
            </a:prstGeom>
            <a:noFill/>
          </p:spPr>
          <p:txBody>
            <a:bodyPr wrap="square" rtlCol="0">
              <a:spAutoFit/>
            </a:bodyPr>
            <a:lstStyle/>
            <a:p>
              <a:pPr algn="ctr"/>
              <a:r>
                <a:rPr lang="ru-RU" sz="800" dirty="0">
                  <a:latin typeface="Arial" panose="020B0604020202020204" pitchFamily="34" charset="0"/>
                  <a:cs typeface="Arial" panose="020B0604020202020204" pitchFamily="34" charset="0"/>
                </a:rPr>
                <a:t>Запись</a:t>
              </a:r>
            </a:p>
          </p:txBody>
        </p:sp>
      </p:grpSp>
      <p:grpSp>
        <p:nvGrpSpPr>
          <p:cNvPr id="10" name="Группа 9"/>
          <p:cNvGrpSpPr/>
          <p:nvPr/>
        </p:nvGrpSpPr>
        <p:grpSpPr>
          <a:xfrm>
            <a:off x="8157770" y="3768388"/>
            <a:ext cx="3947397" cy="1302798"/>
            <a:chOff x="8157770" y="3768388"/>
            <a:chExt cx="3947397" cy="1302798"/>
          </a:xfrm>
        </p:grpSpPr>
        <p:pic>
          <p:nvPicPr>
            <p:cNvPr id="1034" name="Picture 10" descr="&amp;Kcy;&amp;acy;&amp;rcy;&amp;tcy;&amp;icy;&amp;ncy;&amp;kcy;&amp;icy; &amp;pcy;&amp;ocy; &amp;zcy;&amp;acy;&amp;pcy;&amp;rcy;&amp;ocy;&amp;scy;&amp;ucy; sas drive sch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27" y="3768388"/>
              <a:ext cx="3787203" cy="1302798"/>
            </a:xfrm>
            <a:prstGeom prst="rect">
              <a:avLst/>
            </a:prstGeom>
            <a:noFill/>
            <a:extLst>
              <a:ext uri="{909E8E84-426E-40DD-AFC4-6F175D3DCCD1}">
                <a14:hiddenFill xmlns:a14="http://schemas.microsoft.com/office/drawing/2010/main">
                  <a:solidFill>
                    <a:srgbClr val="FFFFFF"/>
                  </a:solidFill>
                </a14:hiddenFill>
              </a:ext>
            </a:extLst>
          </p:spPr>
        </p:pic>
        <p:sp>
          <p:nvSpPr>
            <p:cNvPr id="175" name="TextBox 174"/>
            <p:cNvSpPr txBox="1"/>
            <p:nvPr/>
          </p:nvSpPr>
          <p:spPr>
            <a:xfrm>
              <a:off x="8157770" y="4120506"/>
              <a:ext cx="920565" cy="253916"/>
            </a:xfrm>
            <a:prstGeom prst="rect">
              <a:avLst/>
            </a:prstGeom>
            <a:solidFill>
              <a:schemeClr val="bg1"/>
            </a:solidFill>
          </p:spPr>
          <p:txBody>
            <a:bodyPr wrap="square" rtlCol="0">
              <a:spAutoFit/>
            </a:bodyPr>
            <a:lstStyle/>
            <a:p>
              <a:pPr algn="ctr"/>
              <a:r>
                <a:rPr lang="en-US" sz="1050" b="1" dirty="0">
                  <a:latin typeface="Arial" panose="020B0604020202020204" pitchFamily="34" charset="0"/>
                  <a:cs typeface="Arial" panose="020B0604020202020204" pitchFamily="34" charset="0"/>
                </a:rPr>
                <a:t>Mini-SAS</a:t>
              </a:r>
              <a:endParaRPr lang="ru-RU" sz="1050" b="1" dirty="0">
                <a:latin typeface="Arial" panose="020B0604020202020204" pitchFamily="34" charset="0"/>
                <a:cs typeface="Arial" panose="020B0604020202020204" pitchFamily="34" charset="0"/>
              </a:endParaRPr>
            </a:p>
          </p:txBody>
        </p:sp>
        <p:sp>
          <p:nvSpPr>
            <p:cNvPr id="176" name="TextBox 175"/>
            <p:cNvSpPr txBox="1"/>
            <p:nvPr/>
          </p:nvSpPr>
          <p:spPr>
            <a:xfrm>
              <a:off x="10991996" y="4602530"/>
              <a:ext cx="1113171" cy="415498"/>
            </a:xfrm>
            <a:prstGeom prst="rect">
              <a:avLst/>
            </a:prstGeom>
            <a:solidFill>
              <a:schemeClr val="bg1"/>
            </a:solidFill>
          </p:spPr>
          <p:txBody>
            <a:bodyPr wrap="square" rtlCol="0">
              <a:spAutoFit/>
            </a:bodyPr>
            <a:lstStyle/>
            <a:p>
              <a:pPr algn="ctr"/>
              <a:r>
                <a:rPr lang="en-US" sz="1050" b="1" dirty="0">
                  <a:latin typeface="Arial" panose="020B0604020202020204" pitchFamily="34" charset="0"/>
                  <a:cs typeface="Arial" panose="020B0604020202020204" pitchFamily="34" charset="0"/>
                </a:rPr>
                <a:t>Mini-SAS </a:t>
              </a:r>
            </a:p>
            <a:p>
              <a:pPr algn="ctr"/>
              <a:r>
                <a:rPr lang="en-US" sz="1050" b="1" dirty="0">
                  <a:latin typeface="Arial" panose="020B0604020202020204" pitchFamily="34" charset="0"/>
                  <a:cs typeface="Arial" panose="020B0604020202020204" pitchFamily="34" charset="0"/>
                </a:rPr>
                <a:t>HD</a:t>
              </a:r>
              <a:endParaRPr lang="ru-RU" sz="1050" b="1" dirty="0">
                <a:latin typeface="Arial" panose="020B0604020202020204" pitchFamily="34" charset="0"/>
                <a:cs typeface="Arial" panose="020B0604020202020204" pitchFamily="34" charset="0"/>
              </a:endParaRPr>
            </a:p>
          </p:txBody>
        </p:sp>
      </p:grpSp>
      <p:grpSp>
        <p:nvGrpSpPr>
          <p:cNvPr id="9" name="Группа 8"/>
          <p:cNvGrpSpPr/>
          <p:nvPr/>
        </p:nvGrpSpPr>
        <p:grpSpPr>
          <a:xfrm>
            <a:off x="6520847" y="4602659"/>
            <a:ext cx="3073548" cy="2157246"/>
            <a:chOff x="6520847" y="4602659"/>
            <a:chExt cx="3073548" cy="2157246"/>
          </a:xfrm>
        </p:grpSpPr>
        <p:pic>
          <p:nvPicPr>
            <p:cNvPr id="1032" name="Picture 8" descr="&amp;Kcy;&amp;acy;&amp;rcy;&amp;tcy;&amp;icy;&amp;ncy;&amp;kcy;&amp;icy; &amp;pcy;&amp;ocy; &amp;zcy;&amp;acy;&amp;pcy;&amp;rcy;&amp;ocy;&amp;scy;&amp;ucy; scsi"/>
            <p:cNvPicPr>
              <a:picLocks noChangeAspect="1" noChangeArrowheads="1"/>
            </p:cNvPicPr>
            <p:nvPr/>
          </p:nvPicPr>
          <p:blipFill rotWithShape="1">
            <a:blip r:embed="rId5">
              <a:extLst>
                <a:ext uri="{28A0092B-C50C-407E-A947-70E740481C1C}">
                  <a14:useLocalDpi xmlns:a14="http://schemas.microsoft.com/office/drawing/2010/main" val="0"/>
                </a:ext>
              </a:extLst>
            </a:blip>
            <a:srcRect l="2143" t="2996" r="1753" b="3939"/>
            <a:stretch/>
          </p:blipFill>
          <p:spPr bwMode="auto">
            <a:xfrm>
              <a:off x="6751674" y="4602659"/>
              <a:ext cx="2842721" cy="2157246"/>
            </a:xfrm>
            <a:prstGeom prst="rect">
              <a:avLst/>
            </a:prstGeom>
            <a:noFill/>
            <a:extLst>
              <a:ext uri="{909E8E84-426E-40DD-AFC4-6F175D3DCCD1}">
                <a14:hiddenFill xmlns:a14="http://schemas.microsoft.com/office/drawing/2010/main">
                  <a:solidFill>
                    <a:srgbClr val="FFFFFF"/>
                  </a:solidFill>
                </a14:hiddenFill>
              </a:ext>
            </a:extLst>
          </p:spPr>
        </p:pic>
        <p:sp>
          <p:nvSpPr>
            <p:cNvPr id="177" name="TextBox 176"/>
            <p:cNvSpPr txBox="1"/>
            <p:nvPr/>
          </p:nvSpPr>
          <p:spPr>
            <a:xfrm rot="19892438">
              <a:off x="6707417" y="4690610"/>
              <a:ext cx="1031481" cy="369332"/>
            </a:xfrm>
            <a:prstGeom prst="rect">
              <a:avLst/>
            </a:prstGeom>
            <a:solidFill>
              <a:schemeClr val="bg1"/>
            </a:solidFill>
          </p:spPr>
          <p:txBody>
            <a:bodyPr wrap="square" rtlCol="0">
              <a:spAutoFit/>
            </a:bodyPr>
            <a:lstStyle/>
            <a:p>
              <a:pPr algn="ctr"/>
              <a:r>
                <a:rPr lang="ru-RU" sz="900" dirty="0">
                  <a:latin typeface="Arial" panose="020B0604020202020204" pitchFamily="34" charset="0"/>
                  <a:cs typeface="Arial" panose="020B0604020202020204" pitchFamily="34" charset="0"/>
                </a:rPr>
                <a:t>Адаптер хоста </a:t>
              </a:r>
              <a:r>
                <a:rPr lang="en-US" sz="900" dirty="0">
                  <a:latin typeface="Arial" panose="020B0604020202020204" pitchFamily="34" charset="0"/>
                  <a:cs typeface="Arial" panose="020B0604020202020204" pitchFamily="34" charset="0"/>
                </a:rPr>
                <a:t>SCSI </a:t>
              </a:r>
              <a:endParaRPr lang="ru-RU" sz="900" dirty="0">
                <a:latin typeface="Arial" panose="020B0604020202020204" pitchFamily="34" charset="0"/>
                <a:cs typeface="Arial" panose="020B0604020202020204" pitchFamily="34" charset="0"/>
              </a:endParaRPr>
            </a:p>
          </p:txBody>
        </p:sp>
        <p:sp>
          <p:nvSpPr>
            <p:cNvPr id="178" name="TextBox 177"/>
            <p:cNvSpPr txBox="1"/>
            <p:nvPr/>
          </p:nvSpPr>
          <p:spPr>
            <a:xfrm>
              <a:off x="6520847" y="6176950"/>
              <a:ext cx="743089" cy="307777"/>
            </a:xfrm>
            <a:prstGeom prst="rect">
              <a:avLst/>
            </a:prstGeom>
            <a:solidFill>
              <a:schemeClr val="bg1"/>
            </a:solidFill>
          </p:spPr>
          <p:txBody>
            <a:bodyPr wrap="square" rtlCol="0">
              <a:spAutoFit/>
            </a:bodyPr>
            <a:lstStyle/>
            <a:p>
              <a:pPr algn="ctr"/>
              <a:r>
                <a:rPr lang="ru-RU" sz="700" dirty="0">
                  <a:latin typeface="Arial" panose="020B0604020202020204" pitchFamily="34" charset="0"/>
                  <a:cs typeface="Arial" panose="020B0604020202020204" pitchFamily="34" charset="0"/>
                </a:rPr>
                <a:t>Жесткий диск</a:t>
              </a:r>
            </a:p>
          </p:txBody>
        </p:sp>
        <p:sp>
          <p:nvSpPr>
            <p:cNvPr id="7" name="Прямоугольник 6"/>
            <p:cNvSpPr/>
            <p:nvPr/>
          </p:nvSpPr>
          <p:spPr>
            <a:xfrm>
              <a:off x="7814571" y="5583840"/>
              <a:ext cx="372948" cy="216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9" name="TextBox 178"/>
            <p:cNvSpPr txBox="1"/>
            <p:nvPr/>
          </p:nvSpPr>
          <p:spPr>
            <a:xfrm>
              <a:off x="7702636" y="5607768"/>
              <a:ext cx="743089" cy="307777"/>
            </a:xfrm>
            <a:prstGeom prst="rect">
              <a:avLst/>
            </a:prstGeom>
            <a:noFill/>
          </p:spPr>
          <p:txBody>
            <a:bodyPr wrap="square" rtlCol="0">
              <a:spAutoFit/>
            </a:bodyPr>
            <a:lstStyle/>
            <a:p>
              <a:pPr algn="ctr"/>
              <a:r>
                <a:rPr lang="ru-RU" sz="700" dirty="0">
                  <a:latin typeface="Arial" panose="020B0604020202020204" pitchFamily="34" charset="0"/>
                  <a:cs typeface="Arial" panose="020B0604020202020204" pitchFamily="34" charset="0"/>
                </a:rPr>
                <a:t>Внутренняя цепь</a:t>
              </a:r>
            </a:p>
          </p:txBody>
        </p:sp>
        <p:sp>
          <p:nvSpPr>
            <p:cNvPr id="180" name="Прямоугольник 179"/>
            <p:cNvSpPr/>
            <p:nvPr/>
          </p:nvSpPr>
          <p:spPr>
            <a:xfrm rot="20893806">
              <a:off x="8896012" y="5793570"/>
              <a:ext cx="286608" cy="149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1" name="TextBox 180"/>
            <p:cNvSpPr txBox="1"/>
            <p:nvPr/>
          </p:nvSpPr>
          <p:spPr>
            <a:xfrm>
              <a:off x="8666805" y="5800060"/>
              <a:ext cx="743089" cy="200055"/>
            </a:xfrm>
            <a:prstGeom prst="rect">
              <a:avLst/>
            </a:prstGeom>
            <a:noFill/>
          </p:spPr>
          <p:txBody>
            <a:bodyPr wrap="square" rtlCol="0">
              <a:spAutoFit/>
            </a:bodyPr>
            <a:lstStyle/>
            <a:p>
              <a:pPr algn="ctr"/>
              <a:r>
                <a:rPr lang="ru-RU" sz="700" dirty="0">
                  <a:latin typeface="Arial" panose="020B0604020202020204" pitchFamily="34" charset="0"/>
                  <a:cs typeface="Arial" panose="020B0604020202020204" pitchFamily="34" charset="0"/>
                </a:rPr>
                <a:t>Сканер</a:t>
              </a:r>
            </a:p>
          </p:txBody>
        </p:sp>
        <p:sp>
          <p:nvSpPr>
            <p:cNvPr id="8" name="Прямоугольник 7"/>
            <p:cNvSpPr/>
            <p:nvPr/>
          </p:nvSpPr>
          <p:spPr>
            <a:xfrm rot="1994014">
              <a:off x="8113824" y="6204843"/>
              <a:ext cx="479273" cy="448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2" name="Прямоугольник 181"/>
            <p:cNvSpPr/>
            <p:nvPr/>
          </p:nvSpPr>
          <p:spPr>
            <a:xfrm rot="818931">
              <a:off x="8484740" y="6355107"/>
              <a:ext cx="457841" cy="385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42" name="Group 3" descr="An illustration of the different types of disks that the text describes. It also displays a graph that illustrates how increases in performance result in cost increases. The graph does not provide specific performance numbers or costs. "/>
          <p:cNvGrpSpPr/>
          <p:nvPr/>
        </p:nvGrpSpPr>
        <p:grpSpPr>
          <a:xfrm>
            <a:off x="433465" y="1169323"/>
            <a:ext cx="7213869" cy="3545449"/>
            <a:chOff x="195086" y="680696"/>
            <a:chExt cx="9640226" cy="5522892"/>
          </a:xfrm>
        </p:grpSpPr>
        <p:sp>
          <p:nvSpPr>
            <p:cNvPr id="143" name="Isosceles Triangle 4"/>
            <p:cNvSpPr/>
            <p:nvPr/>
          </p:nvSpPr>
          <p:spPr>
            <a:xfrm>
              <a:off x="761999" y="1940242"/>
              <a:ext cx="8028039" cy="4254905"/>
            </a:xfrm>
            <a:prstGeom prst="triangle">
              <a:avLst>
                <a:gd name="adj" fmla="val 100000"/>
              </a:avLst>
            </a:prstGeom>
            <a:ln/>
          </p:spPr>
          <p:style>
            <a:lnRef idx="0">
              <a:schemeClr val="accent6"/>
            </a:lnRef>
            <a:fillRef idx="3">
              <a:schemeClr val="accent6"/>
            </a:fillRef>
            <a:effectRef idx="3">
              <a:schemeClr val="accent6"/>
            </a:effectRef>
            <a:fontRef idx="minor">
              <a:schemeClr val="lt1"/>
            </a:fontRef>
          </p:style>
          <p:txBody>
            <a:bodyPr rtlCol="0" anchor="ctr"/>
            <a:lstStyle/>
            <a:p>
              <a:pPr lvl="0" algn="ctr" fontAlgn="base">
                <a:spcBef>
                  <a:spcPct val="0"/>
                </a:spcBef>
                <a:spcAft>
                  <a:spcPct val="0"/>
                </a:spcAft>
              </a:pPr>
              <a:endParaRPr lang="en-US" sz="1400" b="1" dirty="0">
                <a:solidFill>
                  <a:srgbClr val="FFFFFF"/>
                </a:solidFill>
                <a:latin typeface="Arial" panose="020B0604020202020204" pitchFamily="34" charset="0"/>
                <a:ea typeface="Segoe UI" pitchFamily="34" charset="0"/>
                <a:cs typeface="Arial" panose="020B0604020202020204" pitchFamily="34" charset="0"/>
              </a:endParaRPr>
            </a:p>
          </p:txBody>
        </p:sp>
        <p:sp>
          <p:nvSpPr>
            <p:cNvPr id="144" name="TextBox 143"/>
            <p:cNvSpPr txBox="1"/>
            <p:nvPr/>
          </p:nvSpPr>
          <p:spPr>
            <a:xfrm>
              <a:off x="579317" y="3831450"/>
              <a:ext cx="604653" cy="307777"/>
            </a:xfrm>
            <a:prstGeom prst="rect">
              <a:avLst/>
            </a:prstGeom>
            <a:noFill/>
          </p:spPr>
          <p:txBody>
            <a:bodyPr wrap="none" rtlCol="0">
              <a:spAutoFit/>
            </a:bodyPr>
            <a:lstStyle/>
            <a:p>
              <a:pPr lvl="0" algn="ctr" fontAlgn="base">
                <a:spcBef>
                  <a:spcPct val="0"/>
                </a:spcBef>
                <a:spcAft>
                  <a:spcPct val="0"/>
                </a:spcAft>
              </a:pPr>
              <a:r>
                <a:rPr lang="en-US" sz="1400" b="1" dirty="0">
                  <a:solidFill>
                    <a:srgbClr val="000000"/>
                  </a:solidFill>
                  <a:latin typeface="Arial" panose="020B0604020202020204" pitchFamily="34" charset="0"/>
                  <a:ea typeface="Segoe UI" pitchFamily="34" charset="0"/>
                  <a:cs typeface="Arial" panose="020B0604020202020204" pitchFamily="34" charset="0"/>
                </a:rPr>
                <a:t>EIDE</a:t>
              </a:r>
            </a:p>
          </p:txBody>
        </p:sp>
        <p:sp>
          <p:nvSpPr>
            <p:cNvPr id="145" name="TextBox 144"/>
            <p:cNvSpPr txBox="1"/>
            <p:nvPr/>
          </p:nvSpPr>
          <p:spPr>
            <a:xfrm>
              <a:off x="3407228" y="2467378"/>
              <a:ext cx="604653" cy="307777"/>
            </a:xfrm>
            <a:prstGeom prst="rect">
              <a:avLst/>
            </a:prstGeom>
            <a:noFill/>
          </p:spPr>
          <p:txBody>
            <a:bodyPr wrap="none" rtlCol="0">
              <a:spAutoFit/>
            </a:bodyPr>
            <a:lstStyle/>
            <a:p>
              <a:pPr lvl="0" algn="ctr" fontAlgn="base">
                <a:spcBef>
                  <a:spcPct val="0"/>
                </a:spcBef>
                <a:spcAft>
                  <a:spcPct val="0"/>
                </a:spcAft>
              </a:pPr>
              <a:r>
                <a:rPr lang="en-US" sz="1400" b="1" dirty="0">
                  <a:solidFill>
                    <a:srgbClr val="000000"/>
                  </a:solidFill>
                  <a:latin typeface="Arial" panose="020B0604020202020204" pitchFamily="34" charset="0"/>
                  <a:ea typeface="Segoe UI" pitchFamily="34" charset="0"/>
                  <a:cs typeface="Arial" panose="020B0604020202020204" pitchFamily="34" charset="0"/>
                </a:rPr>
                <a:t>SCSI</a:t>
              </a:r>
            </a:p>
          </p:txBody>
        </p:sp>
        <p:sp>
          <p:nvSpPr>
            <p:cNvPr id="146" name="TextBox 145"/>
            <p:cNvSpPr txBox="1"/>
            <p:nvPr/>
          </p:nvSpPr>
          <p:spPr>
            <a:xfrm>
              <a:off x="1959706" y="3127110"/>
              <a:ext cx="646908" cy="307777"/>
            </a:xfrm>
            <a:prstGeom prst="rect">
              <a:avLst/>
            </a:prstGeom>
            <a:noFill/>
          </p:spPr>
          <p:txBody>
            <a:bodyPr wrap="none" rtlCol="0">
              <a:spAutoFit/>
            </a:bodyPr>
            <a:lstStyle/>
            <a:p>
              <a:pPr lvl="0" algn="ctr" fontAlgn="base">
                <a:spcBef>
                  <a:spcPct val="0"/>
                </a:spcBef>
                <a:spcAft>
                  <a:spcPct val="0"/>
                </a:spcAft>
              </a:pPr>
              <a:r>
                <a:rPr lang="en-US" sz="1400" b="1" dirty="0">
                  <a:solidFill>
                    <a:srgbClr val="000000"/>
                  </a:solidFill>
                  <a:latin typeface="Arial" panose="020B0604020202020204" pitchFamily="34" charset="0"/>
                  <a:ea typeface="Segoe UI" pitchFamily="34" charset="0"/>
                  <a:cs typeface="Arial" panose="020B0604020202020204" pitchFamily="34" charset="0"/>
                </a:rPr>
                <a:t>SATA</a:t>
              </a:r>
            </a:p>
          </p:txBody>
        </p:sp>
        <p:sp>
          <p:nvSpPr>
            <p:cNvPr id="147" name="Isosceles Triangle 8"/>
            <p:cNvSpPr/>
            <p:nvPr/>
          </p:nvSpPr>
          <p:spPr>
            <a:xfrm>
              <a:off x="779601" y="3646466"/>
              <a:ext cx="8010437" cy="2557122"/>
            </a:xfrm>
            <a:prstGeom prst="triangle">
              <a:avLst>
                <a:gd name="adj" fmla="val 100000"/>
              </a:avLst>
            </a:prstGeom>
            <a:ln/>
          </p:spPr>
          <p:style>
            <a:lnRef idx="0">
              <a:schemeClr val="accent3"/>
            </a:lnRef>
            <a:fillRef idx="3">
              <a:schemeClr val="accent3"/>
            </a:fillRef>
            <a:effectRef idx="3">
              <a:schemeClr val="accent3"/>
            </a:effectRef>
            <a:fontRef idx="minor">
              <a:schemeClr val="lt1"/>
            </a:fontRef>
          </p:style>
          <p:txBody>
            <a:bodyPr rtlCol="0" anchor="ctr"/>
            <a:lstStyle/>
            <a:p>
              <a:pPr lvl="0" algn="ctr" fontAlgn="base">
                <a:spcBef>
                  <a:spcPct val="0"/>
                </a:spcBef>
                <a:spcAft>
                  <a:spcPct val="0"/>
                </a:spcAft>
              </a:pPr>
              <a:endParaRPr lang="en-US" sz="1400" b="1" dirty="0">
                <a:solidFill>
                  <a:srgbClr val="FFFFFF"/>
                </a:solidFill>
                <a:latin typeface="Arial" panose="020B0604020202020204" pitchFamily="34" charset="0"/>
                <a:ea typeface="Segoe UI" pitchFamily="34" charset="0"/>
                <a:cs typeface="Arial" panose="020B0604020202020204" pitchFamily="34" charset="0"/>
              </a:endParaRPr>
            </a:p>
          </p:txBody>
        </p:sp>
        <p:sp>
          <p:nvSpPr>
            <p:cNvPr id="148" name="TextBox 147"/>
            <p:cNvSpPr txBox="1"/>
            <p:nvPr/>
          </p:nvSpPr>
          <p:spPr>
            <a:xfrm>
              <a:off x="5015366" y="1494912"/>
              <a:ext cx="554961" cy="307777"/>
            </a:xfrm>
            <a:prstGeom prst="rect">
              <a:avLst/>
            </a:prstGeom>
            <a:noFill/>
          </p:spPr>
          <p:txBody>
            <a:bodyPr wrap="none" rtlCol="0">
              <a:spAutoFit/>
            </a:bodyPr>
            <a:lstStyle/>
            <a:p>
              <a:pPr lvl="0" algn="ctr" fontAlgn="base">
                <a:spcBef>
                  <a:spcPct val="0"/>
                </a:spcBef>
                <a:spcAft>
                  <a:spcPct val="0"/>
                </a:spcAft>
              </a:pPr>
              <a:r>
                <a:rPr lang="en-US" sz="1400" b="1" dirty="0">
                  <a:solidFill>
                    <a:srgbClr val="000000"/>
                  </a:solidFill>
                  <a:latin typeface="Arial" panose="020B0604020202020204" pitchFamily="34" charset="0"/>
                  <a:ea typeface="Segoe UI" pitchFamily="34" charset="0"/>
                  <a:cs typeface="Arial" panose="020B0604020202020204" pitchFamily="34" charset="0"/>
                </a:rPr>
                <a:t>SAS</a:t>
              </a:r>
            </a:p>
          </p:txBody>
        </p:sp>
        <p:sp>
          <p:nvSpPr>
            <p:cNvPr id="149" name="TextBox 148"/>
            <p:cNvSpPr txBox="1"/>
            <p:nvPr/>
          </p:nvSpPr>
          <p:spPr>
            <a:xfrm rot="20936222">
              <a:off x="6378011" y="4671652"/>
              <a:ext cx="1606833" cy="417995"/>
            </a:xfrm>
            <a:prstGeom prst="rect">
              <a:avLst/>
            </a:prstGeom>
            <a:noFill/>
          </p:spPr>
          <p:txBody>
            <a:bodyPr wrap="square" rtlCol="0">
              <a:spAutoFit/>
            </a:bodyPr>
            <a:lstStyle/>
            <a:p>
              <a:pPr lvl="0" algn="r" fontAlgn="base">
                <a:spcBef>
                  <a:spcPct val="0"/>
                </a:spcBef>
                <a:spcAft>
                  <a:spcPct val="0"/>
                </a:spcAft>
              </a:pPr>
              <a:r>
                <a:rPr lang="ru-RU" sz="1400" b="1" dirty="0">
                  <a:solidFill>
                    <a:schemeClr val="bg1"/>
                  </a:solidFill>
                  <a:latin typeface="Arial" panose="020B0604020202020204" pitchFamily="34" charset="0"/>
                  <a:ea typeface="Segoe UI" pitchFamily="34" charset="0"/>
                  <a:cs typeface="Arial" panose="020B0604020202020204" pitchFamily="34" charset="0"/>
                </a:rPr>
                <a:t>Стоимость</a:t>
              </a:r>
              <a:endParaRPr lang="en-US" sz="1400" b="1" dirty="0">
                <a:solidFill>
                  <a:schemeClr val="bg1"/>
                </a:solidFill>
                <a:latin typeface="Arial" panose="020B0604020202020204" pitchFamily="34" charset="0"/>
                <a:ea typeface="Segoe UI" pitchFamily="34" charset="0"/>
                <a:cs typeface="Arial" panose="020B0604020202020204" pitchFamily="34" charset="0"/>
              </a:endParaRPr>
            </a:p>
          </p:txBody>
        </p:sp>
        <p:sp>
          <p:nvSpPr>
            <p:cNvPr id="150" name="TextBox 149"/>
            <p:cNvSpPr txBox="1"/>
            <p:nvPr/>
          </p:nvSpPr>
          <p:spPr>
            <a:xfrm rot="20162834">
              <a:off x="5349369" y="3357447"/>
              <a:ext cx="2943878" cy="479437"/>
            </a:xfrm>
            <a:prstGeom prst="rect">
              <a:avLst/>
            </a:prstGeom>
            <a:noFill/>
          </p:spPr>
          <p:txBody>
            <a:bodyPr wrap="square" rtlCol="0">
              <a:spAutoFit/>
            </a:bodyPr>
            <a:lstStyle/>
            <a:p>
              <a:pPr lvl="0" algn="r" fontAlgn="base">
                <a:spcBef>
                  <a:spcPct val="0"/>
                </a:spcBef>
                <a:spcAft>
                  <a:spcPct val="0"/>
                </a:spcAft>
              </a:pPr>
              <a:r>
                <a:rPr lang="ru-RU" sz="1400" b="1" dirty="0">
                  <a:solidFill>
                    <a:schemeClr val="bg1"/>
                  </a:solidFill>
                  <a:latin typeface="Arial" panose="020B0604020202020204" pitchFamily="34" charset="0"/>
                  <a:ea typeface="Segoe UI" pitchFamily="34" charset="0"/>
                  <a:cs typeface="Arial" panose="020B0604020202020204" pitchFamily="34" charset="0"/>
                </a:rPr>
                <a:t>Производительность</a:t>
              </a:r>
              <a:endParaRPr lang="en-US" sz="1400" b="1" dirty="0">
                <a:solidFill>
                  <a:schemeClr val="bg1"/>
                </a:solidFill>
                <a:latin typeface="Arial" panose="020B0604020202020204" pitchFamily="34" charset="0"/>
                <a:ea typeface="Segoe UI" pitchFamily="34" charset="0"/>
                <a:cs typeface="Arial" panose="020B0604020202020204" pitchFamily="34" charset="0"/>
              </a:endParaRPr>
            </a:p>
          </p:txBody>
        </p:sp>
        <p:sp>
          <p:nvSpPr>
            <p:cNvPr id="151" name="TextBox 150"/>
            <p:cNvSpPr txBox="1"/>
            <p:nvPr/>
          </p:nvSpPr>
          <p:spPr>
            <a:xfrm rot="20098570">
              <a:off x="195420" y="3434078"/>
              <a:ext cx="9639892" cy="431493"/>
            </a:xfrm>
            <a:prstGeom prst="rect">
              <a:avLst/>
            </a:prstGeom>
            <a:noFill/>
          </p:spPr>
          <p:txBody>
            <a:bodyPr wrap="square" rtlCol="0">
              <a:spAutoFit/>
            </a:bodyPr>
            <a:lstStyle/>
            <a:p>
              <a:r>
                <a:rPr lang="ru-RU" sz="1200" b="1" dirty="0">
                  <a:solidFill>
                    <a:srgbClr val="000000"/>
                  </a:solidFill>
                  <a:latin typeface="Arial" panose="020B0604020202020204" pitchFamily="34" charset="0"/>
                  <a:ea typeface="Segoe UI" pitchFamily="34" charset="0"/>
                  <a:cs typeface="Arial" panose="020B0604020202020204" pitchFamily="34" charset="0"/>
                </a:rPr>
                <a:t>Медленно        Медленно</a:t>
              </a:r>
              <a:r>
                <a:rPr lang="en-US" sz="1200" b="1" dirty="0">
                  <a:solidFill>
                    <a:srgbClr val="000000"/>
                  </a:solidFill>
                  <a:latin typeface="Arial" panose="020B0604020202020204" pitchFamily="34" charset="0"/>
                  <a:ea typeface="Segoe UI" pitchFamily="34" charset="0"/>
                  <a:cs typeface="Arial" panose="020B0604020202020204" pitchFamily="34" charset="0"/>
                </a:rPr>
                <a:t>          ~ 150 IOPS          ~210 IOPS        </a:t>
              </a:r>
              <a:r>
                <a:rPr lang="ru-RU" sz="1200" b="1" dirty="0">
                  <a:solidFill>
                    <a:srgbClr val="000000"/>
                  </a:solidFill>
                  <a:latin typeface="Arial" panose="020B0604020202020204" pitchFamily="34" charset="0"/>
                  <a:ea typeface="Segoe UI" pitchFamily="34" charset="0"/>
                  <a:cs typeface="Arial" panose="020B0604020202020204" pitchFamily="34" charset="0"/>
                </a:rPr>
                <a:t>Быстро</a:t>
              </a:r>
              <a:r>
                <a:rPr lang="en-US" sz="1200" b="1" dirty="0">
                  <a:solidFill>
                    <a:srgbClr val="000000"/>
                  </a:solidFill>
                  <a:latin typeface="Arial" panose="020B0604020202020204" pitchFamily="34" charset="0"/>
                  <a:ea typeface="Segoe UI" pitchFamily="34" charset="0"/>
                  <a:cs typeface="Arial" panose="020B0604020202020204" pitchFamily="34" charset="0"/>
                </a:rPr>
                <a:t>: 1.5mio IPOS </a:t>
              </a:r>
              <a:endParaRPr lang="en-US" sz="1200" dirty="0">
                <a:latin typeface="Arial" panose="020B0604020202020204" pitchFamily="34" charset="0"/>
                <a:ea typeface="Segoe UI" pitchFamily="34" charset="0"/>
                <a:cs typeface="Arial" panose="020B0604020202020204" pitchFamily="34" charset="0"/>
              </a:endParaRPr>
            </a:p>
          </p:txBody>
        </p:sp>
        <p:sp>
          <p:nvSpPr>
            <p:cNvPr id="152" name="TextBox 151"/>
            <p:cNvSpPr txBox="1"/>
            <p:nvPr/>
          </p:nvSpPr>
          <p:spPr>
            <a:xfrm>
              <a:off x="6468326" y="680696"/>
              <a:ext cx="554960" cy="307777"/>
            </a:xfrm>
            <a:prstGeom prst="rect">
              <a:avLst/>
            </a:prstGeom>
            <a:noFill/>
          </p:spPr>
          <p:txBody>
            <a:bodyPr wrap="none" rtlCol="0">
              <a:spAutoFit/>
            </a:bodyPr>
            <a:lstStyle/>
            <a:p>
              <a:pPr lvl="0" algn="ctr" fontAlgn="base">
                <a:spcBef>
                  <a:spcPct val="0"/>
                </a:spcBef>
                <a:spcAft>
                  <a:spcPct val="0"/>
                </a:spcAft>
              </a:pPr>
              <a:r>
                <a:rPr lang="en-US" sz="1400" b="1" dirty="0">
                  <a:solidFill>
                    <a:srgbClr val="000000"/>
                  </a:solidFill>
                  <a:latin typeface="Arial" panose="020B0604020202020204" pitchFamily="34" charset="0"/>
                  <a:ea typeface="Segoe UI" pitchFamily="34" charset="0"/>
                  <a:cs typeface="Arial" panose="020B0604020202020204" pitchFamily="34" charset="0"/>
                </a:rPr>
                <a:t>SSD</a:t>
              </a:r>
            </a:p>
          </p:txBody>
        </p:sp>
        <p:sp>
          <p:nvSpPr>
            <p:cNvPr id="153" name="Rounded Rectangle 844806"/>
            <p:cNvSpPr>
              <a:spLocks noChangeArrowheads="1"/>
            </p:cNvSpPr>
            <p:nvPr/>
          </p:nvSpPr>
          <p:spPr bwMode="auto">
            <a:xfrm>
              <a:off x="195086" y="705554"/>
              <a:ext cx="4830829" cy="1372163"/>
            </a:xfrm>
            <a:prstGeom prst="roundRect">
              <a:avLst>
                <a:gd name="adj" fmla="val 8866"/>
              </a:avLst>
            </a:prstGeom>
            <a:noFill/>
            <a:ln w="9525" algn="ctr">
              <a:noFill/>
              <a:round/>
              <a:headEnd/>
              <a:tailEnd/>
            </a:ln>
            <a:effectLst/>
          </p:spPr>
          <p:txBody>
            <a:bodyPr numCol="1" spcCol="274320" anchor="t" anchorCtr="0"/>
            <a:lstStyle/>
            <a:p>
              <a:pPr lvl="0" algn="ctr" fontAlgn="base">
                <a:lnSpc>
                  <a:spcPct val="90000"/>
                </a:lnSpc>
                <a:spcBef>
                  <a:spcPct val="40000"/>
                </a:spcBef>
                <a:spcAft>
                  <a:spcPct val="0"/>
                </a:spcAft>
                <a:buClr>
                  <a:srgbClr val="006699"/>
                </a:buClr>
              </a:pPr>
              <a:r>
                <a:rPr lang="ru-RU" sz="1600" dirty="0">
                  <a:solidFill>
                    <a:srgbClr val="000000"/>
                  </a:solidFill>
                  <a:latin typeface="Arial" panose="020B0604020202020204" pitchFamily="34" charset="0"/>
                  <a:ea typeface="Segoe UI" pitchFamily="34" charset="0"/>
                  <a:cs typeface="Arial" panose="020B0604020202020204" pitchFamily="34" charset="0"/>
                </a:rPr>
                <a:t>По мере увеличения производительности возрастает стоимость</a:t>
              </a:r>
              <a:endParaRPr lang="en-US" sz="1600" dirty="0">
                <a:solidFill>
                  <a:srgbClr val="000000"/>
                </a:solidFill>
                <a:latin typeface="Arial" panose="020B0604020202020204" pitchFamily="34" charset="0"/>
                <a:ea typeface="Segoe UI" pitchFamily="34" charset="0"/>
                <a:cs typeface="Arial" panose="020B0604020202020204" pitchFamily="34" charset="0"/>
              </a:endParaRPr>
            </a:p>
          </p:txBody>
        </p:sp>
        <p:pic>
          <p:nvPicPr>
            <p:cNvPr id="154"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84819" y="1966410"/>
              <a:ext cx="998055" cy="597030"/>
            </a:xfrm>
            <a:prstGeom prst="rect">
              <a:avLst/>
            </a:prstGeom>
          </p:spPr>
        </p:pic>
        <p:pic>
          <p:nvPicPr>
            <p:cNvPr id="155"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10528" y="2943645"/>
              <a:ext cx="998055" cy="597030"/>
            </a:xfrm>
            <a:prstGeom prst="rect">
              <a:avLst/>
            </a:prstGeom>
          </p:spPr>
        </p:pic>
        <p:pic>
          <p:nvPicPr>
            <p:cNvPr id="156"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84133" y="3627171"/>
              <a:ext cx="998055" cy="597030"/>
            </a:xfrm>
            <a:prstGeom prst="rect">
              <a:avLst/>
            </a:prstGeom>
          </p:spPr>
        </p:pic>
        <p:pic>
          <p:nvPicPr>
            <p:cNvPr id="157"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497" y="4352123"/>
              <a:ext cx="998055" cy="597030"/>
            </a:xfrm>
            <a:prstGeom prst="rect">
              <a:avLst/>
            </a:prstGeom>
          </p:spPr>
        </p:pic>
        <p:pic>
          <p:nvPicPr>
            <p:cNvPr id="158"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44809" y="893616"/>
              <a:ext cx="1627445" cy="1356638"/>
            </a:xfrm>
            <a:prstGeom prst="rect">
              <a:avLst/>
            </a:prstGeom>
          </p:spPr>
        </p:pic>
      </p:grpSp>
      <p:grpSp>
        <p:nvGrpSpPr>
          <p:cNvPr id="11" name="Группа 10"/>
          <p:cNvGrpSpPr/>
          <p:nvPr/>
        </p:nvGrpSpPr>
        <p:grpSpPr>
          <a:xfrm>
            <a:off x="3517949" y="4777265"/>
            <a:ext cx="2909802" cy="2015728"/>
            <a:chOff x="3517949" y="4777265"/>
            <a:chExt cx="2909802" cy="2015728"/>
          </a:xfrm>
        </p:grpSpPr>
        <p:pic>
          <p:nvPicPr>
            <p:cNvPr id="1030" name="Picture 6" descr="Figure 7.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1877" y="4833021"/>
              <a:ext cx="2611817" cy="1959972"/>
            </a:xfrm>
            <a:prstGeom prst="rect">
              <a:avLst/>
            </a:prstGeom>
            <a:noFill/>
            <a:extLst>
              <a:ext uri="{909E8E84-426E-40DD-AFC4-6F175D3DCCD1}">
                <a14:hiddenFill xmlns:a14="http://schemas.microsoft.com/office/drawing/2010/main">
                  <a:solidFill>
                    <a:srgbClr val="FFFFFF"/>
                  </a:solidFill>
                </a14:hiddenFill>
              </a:ext>
            </a:extLst>
          </p:spPr>
        </p:pic>
        <p:sp>
          <p:nvSpPr>
            <p:cNvPr id="183" name="TextBox 182"/>
            <p:cNvSpPr txBox="1"/>
            <p:nvPr/>
          </p:nvSpPr>
          <p:spPr>
            <a:xfrm>
              <a:off x="5559935" y="6221572"/>
              <a:ext cx="743089" cy="415498"/>
            </a:xfrm>
            <a:prstGeom prst="rect">
              <a:avLst/>
            </a:prstGeom>
            <a:solidFill>
              <a:schemeClr val="bg1"/>
            </a:solidFill>
          </p:spPr>
          <p:txBody>
            <a:bodyPr wrap="square" rtlCol="0">
              <a:spAutoFit/>
            </a:bodyPr>
            <a:lstStyle/>
            <a:p>
              <a:pPr algn="ctr"/>
              <a:r>
                <a:rPr lang="ru-RU" sz="700" dirty="0">
                  <a:latin typeface="Arial" panose="020B0604020202020204" pitchFamily="34" charset="0"/>
                  <a:cs typeface="Arial" panose="020B0604020202020204" pitchFamily="34" charset="0"/>
                </a:rPr>
                <a:t>Разъем питания кабеля</a:t>
              </a:r>
            </a:p>
          </p:txBody>
        </p:sp>
        <p:sp>
          <p:nvSpPr>
            <p:cNvPr id="184" name="TextBox 183"/>
            <p:cNvSpPr txBox="1"/>
            <p:nvPr/>
          </p:nvSpPr>
          <p:spPr>
            <a:xfrm>
              <a:off x="3517949" y="5095452"/>
              <a:ext cx="892335" cy="307777"/>
            </a:xfrm>
            <a:prstGeom prst="rect">
              <a:avLst/>
            </a:prstGeom>
            <a:solidFill>
              <a:schemeClr val="bg1"/>
            </a:solidFill>
          </p:spPr>
          <p:txBody>
            <a:bodyPr wrap="square" rtlCol="0">
              <a:spAutoFit/>
            </a:bodyPr>
            <a:lstStyle/>
            <a:p>
              <a:pPr algn="ctr"/>
              <a:r>
                <a:rPr lang="ru-RU" sz="700" dirty="0">
                  <a:latin typeface="Arial" panose="020B0604020202020204" pitchFamily="34" charset="0"/>
                  <a:cs typeface="Arial" panose="020B0604020202020204" pitchFamily="34" charset="0"/>
                </a:rPr>
                <a:t>Разъем сигнала кабеля</a:t>
              </a:r>
            </a:p>
          </p:txBody>
        </p:sp>
        <p:sp>
          <p:nvSpPr>
            <p:cNvPr id="185" name="TextBox 184"/>
            <p:cNvSpPr txBox="1"/>
            <p:nvPr/>
          </p:nvSpPr>
          <p:spPr>
            <a:xfrm>
              <a:off x="5684662" y="5124417"/>
              <a:ext cx="743089" cy="415498"/>
            </a:xfrm>
            <a:prstGeom prst="rect">
              <a:avLst/>
            </a:prstGeom>
            <a:solidFill>
              <a:schemeClr val="bg1"/>
            </a:solidFill>
          </p:spPr>
          <p:txBody>
            <a:bodyPr wrap="square" rtlCol="0">
              <a:spAutoFit/>
            </a:bodyPr>
            <a:lstStyle/>
            <a:p>
              <a:pPr algn="ctr"/>
              <a:r>
                <a:rPr lang="ru-RU" sz="700" dirty="0">
                  <a:latin typeface="Arial" panose="020B0604020202020204" pitchFamily="34" charset="0"/>
                  <a:cs typeface="Arial" panose="020B0604020202020204" pitchFamily="34" charset="0"/>
                </a:rPr>
                <a:t>Разъем питания устройства</a:t>
              </a:r>
            </a:p>
          </p:txBody>
        </p:sp>
        <p:sp>
          <p:nvSpPr>
            <p:cNvPr id="186" name="TextBox 185"/>
            <p:cNvSpPr txBox="1"/>
            <p:nvPr/>
          </p:nvSpPr>
          <p:spPr>
            <a:xfrm>
              <a:off x="4218106" y="4777265"/>
              <a:ext cx="909682" cy="307777"/>
            </a:xfrm>
            <a:prstGeom prst="rect">
              <a:avLst/>
            </a:prstGeom>
            <a:solidFill>
              <a:schemeClr val="bg1"/>
            </a:solidFill>
          </p:spPr>
          <p:txBody>
            <a:bodyPr wrap="square" rtlCol="0">
              <a:spAutoFit/>
            </a:bodyPr>
            <a:lstStyle/>
            <a:p>
              <a:pPr algn="ctr"/>
              <a:r>
                <a:rPr lang="ru-RU" sz="700" dirty="0">
                  <a:latin typeface="Arial" panose="020B0604020202020204" pitchFamily="34" charset="0"/>
                  <a:cs typeface="Arial" panose="020B0604020202020204" pitchFamily="34" charset="0"/>
                </a:rPr>
                <a:t>Разъем сигнала устройства</a:t>
              </a:r>
            </a:p>
          </p:txBody>
        </p:sp>
      </p:grpSp>
      <p:sp>
        <p:nvSpPr>
          <p:cNvPr id="187" name="TextBox 186"/>
          <p:cNvSpPr txBox="1"/>
          <p:nvPr/>
        </p:nvSpPr>
        <p:spPr>
          <a:xfrm>
            <a:off x="5280236" y="4844733"/>
            <a:ext cx="484087" cy="197579"/>
          </a:xfrm>
          <a:prstGeom prst="rect">
            <a:avLst/>
          </a:prstGeom>
          <a:noFill/>
        </p:spPr>
        <p:txBody>
          <a:bodyPr wrap="none" rtlCol="0">
            <a:spAutoFit/>
          </a:bodyPr>
          <a:lstStyle/>
          <a:p>
            <a:pPr lvl="0" algn="ctr" fontAlgn="base">
              <a:spcBef>
                <a:spcPct val="0"/>
              </a:spcBef>
              <a:spcAft>
                <a:spcPct val="0"/>
              </a:spcAft>
            </a:pPr>
            <a:r>
              <a:rPr lang="en-US" sz="1400" b="1" dirty="0">
                <a:solidFill>
                  <a:srgbClr val="000000"/>
                </a:solidFill>
                <a:latin typeface="Arial" panose="020B0604020202020204" pitchFamily="34" charset="0"/>
                <a:ea typeface="Segoe UI" pitchFamily="34" charset="0"/>
                <a:cs typeface="Arial" panose="020B0604020202020204" pitchFamily="34" charset="0"/>
              </a:rPr>
              <a:t>SATA</a:t>
            </a:r>
          </a:p>
        </p:txBody>
      </p:sp>
      <p:sp>
        <p:nvSpPr>
          <p:cNvPr id="188" name="TextBox 187"/>
          <p:cNvSpPr txBox="1"/>
          <p:nvPr/>
        </p:nvSpPr>
        <p:spPr>
          <a:xfrm>
            <a:off x="7335427" y="4201827"/>
            <a:ext cx="654346" cy="307777"/>
          </a:xfrm>
          <a:prstGeom prst="rect">
            <a:avLst/>
          </a:prstGeom>
          <a:noFill/>
        </p:spPr>
        <p:txBody>
          <a:bodyPr wrap="none" rtlCol="0">
            <a:spAutoFit/>
          </a:bodyPr>
          <a:lstStyle/>
          <a:p>
            <a:pPr lvl="0" algn="ctr" fontAlgn="base">
              <a:spcBef>
                <a:spcPct val="0"/>
              </a:spcBef>
              <a:spcAft>
                <a:spcPct val="0"/>
              </a:spcAft>
            </a:pPr>
            <a:r>
              <a:rPr lang="en-US" sz="1400" b="1" dirty="0">
                <a:solidFill>
                  <a:srgbClr val="000000"/>
                </a:solidFill>
                <a:latin typeface="Arial" panose="020B0604020202020204" pitchFamily="34" charset="0"/>
                <a:ea typeface="Segoe UI" pitchFamily="34" charset="0"/>
                <a:cs typeface="Arial" panose="020B0604020202020204" pitchFamily="34" charset="0"/>
              </a:rPr>
              <a:t>SCSI </a:t>
            </a:r>
          </a:p>
        </p:txBody>
      </p:sp>
      <p:sp>
        <p:nvSpPr>
          <p:cNvPr id="190" name="TextBox 189"/>
          <p:cNvSpPr txBox="1"/>
          <p:nvPr/>
        </p:nvSpPr>
        <p:spPr>
          <a:xfrm>
            <a:off x="10927009" y="2119153"/>
            <a:ext cx="554960" cy="307777"/>
          </a:xfrm>
          <a:prstGeom prst="rect">
            <a:avLst/>
          </a:prstGeom>
          <a:noFill/>
        </p:spPr>
        <p:txBody>
          <a:bodyPr wrap="none" rtlCol="0">
            <a:spAutoFit/>
          </a:bodyPr>
          <a:lstStyle/>
          <a:p>
            <a:pPr lvl="0" algn="ctr" fontAlgn="base">
              <a:spcBef>
                <a:spcPct val="0"/>
              </a:spcBef>
              <a:spcAft>
                <a:spcPct val="0"/>
              </a:spcAft>
            </a:pPr>
            <a:r>
              <a:rPr lang="en-US" sz="1400" b="1" dirty="0">
                <a:solidFill>
                  <a:srgbClr val="000000"/>
                </a:solidFill>
                <a:latin typeface="Arial" panose="020B0604020202020204" pitchFamily="34" charset="0"/>
                <a:ea typeface="Segoe UI" pitchFamily="34" charset="0"/>
                <a:cs typeface="Arial" panose="020B0604020202020204" pitchFamily="34" charset="0"/>
              </a:rPr>
              <a:t>SSD</a:t>
            </a:r>
          </a:p>
        </p:txBody>
      </p:sp>
      <p:sp>
        <p:nvSpPr>
          <p:cNvPr id="191" name="TextBox 190"/>
          <p:cNvSpPr txBox="1"/>
          <p:nvPr/>
        </p:nvSpPr>
        <p:spPr>
          <a:xfrm>
            <a:off x="10922942" y="3551664"/>
            <a:ext cx="554960" cy="307777"/>
          </a:xfrm>
          <a:prstGeom prst="rect">
            <a:avLst/>
          </a:prstGeom>
          <a:noFill/>
        </p:spPr>
        <p:txBody>
          <a:bodyPr wrap="none" rtlCol="0">
            <a:spAutoFit/>
          </a:bodyPr>
          <a:lstStyle/>
          <a:p>
            <a:pPr lvl="0" algn="ctr" fontAlgn="base">
              <a:spcBef>
                <a:spcPct val="0"/>
              </a:spcBef>
              <a:spcAft>
                <a:spcPct val="0"/>
              </a:spcAft>
            </a:pPr>
            <a:r>
              <a:rPr lang="en-US" sz="1400" b="1" dirty="0">
                <a:solidFill>
                  <a:srgbClr val="000000"/>
                </a:solidFill>
                <a:latin typeface="Arial" panose="020B0604020202020204" pitchFamily="34" charset="0"/>
                <a:ea typeface="Segoe UI" pitchFamily="34" charset="0"/>
                <a:cs typeface="Arial" panose="020B0604020202020204" pitchFamily="34" charset="0"/>
              </a:rPr>
              <a:t>SAS</a:t>
            </a:r>
          </a:p>
        </p:txBody>
      </p:sp>
      <p:grpSp>
        <p:nvGrpSpPr>
          <p:cNvPr id="13" name="Группа 12"/>
          <p:cNvGrpSpPr/>
          <p:nvPr/>
        </p:nvGrpSpPr>
        <p:grpSpPr>
          <a:xfrm>
            <a:off x="179834" y="4846022"/>
            <a:ext cx="3329642" cy="1854157"/>
            <a:chOff x="179834" y="4846022"/>
            <a:chExt cx="3329642" cy="1854157"/>
          </a:xfrm>
        </p:grpSpPr>
        <p:pic>
          <p:nvPicPr>
            <p:cNvPr id="1026" name="Picture 2" descr="&amp;Kcy;&amp;acy;&amp;rcy;&amp;tcy;&amp;icy;&amp;ncy;&amp;kcy;&amp;icy; &amp;pcy;&amp;ocy; &amp;zcy;&amp;acy;&amp;pcy;&amp;rcy;&amp;ocy;&amp;scy;&amp;ucy; eide cabl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834" y="5162353"/>
              <a:ext cx="3075652" cy="1537826"/>
            </a:xfrm>
            <a:prstGeom prst="rect">
              <a:avLst/>
            </a:prstGeom>
            <a:noFill/>
            <a:extLst>
              <a:ext uri="{909E8E84-426E-40DD-AFC4-6F175D3DCCD1}">
                <a14:hiddenFill xmlns:a14="http://schemas.microsoft.com/office/drawing/2010/main">
                  <a:solidFill>
                    <a:srgbClr val="FFFFFF"/>
                  </a:solidFill>
                </a14:hiddenFill>
              </a:ext>
            </a:extLst>
          </p:spPr>
        </p:pic>
        <p:sp>
          <p:nvSpPr>
            <p:cNvPr id="189" name="TextBox 188"/>
            <p:cNvSpPr txBox="1"/>
            <p:nvPr/>
          </p:nvSpPr>
          <p:spPr>
            <a:xfrm>
              <a:off x="1206055" y="4846022"/>
              <a:ext cx="604653" cy="307777"/>
            </a:xfrm>
            <a:prstGeom prst="rect">
              <a:avLst/>
            </a:prstGeom>
            <a:noFill/>
          </p:spPr>
          <p:txBody>
            <a:bodyPr wrap="none" rtlCol="0">
              <a:spAutoFit/>
            </a:bodyPr>
            <a:lstStyle/>
            <a:p>
              <a:pPr lvl="0" algn="ctr" fontAlgn="base">
                <a:spcBef>
                  <a:spcPct val="0"/>
                </a:spcBef>
                <a:spcAft>
                  <a:spcPct val="0"/>
                </a:spcAft>
              </a:pPr>
              <a:r>
                <a:rPr lang="en-US" sz="1400" b="1" dirty="0">
                  <a:solidFill>
                    <a:srgbClr val="000000"/>
                  </a:solidFill>
                  <a:latin typeface="Arial" panose="020B0604020202020204" pitchFamily="34" charset="0"/>
                  <a:ea typeface="Segoe UI" pitchFamily="34" charset="0"/>
                  <a:cs typeface="Arial" panose="020B0604020202020204" pitchFamily="34" charset="0"/>
                </a:rPr>
                <a:t>EIDE</a:t>
              </a:r>
            </a:p>
          </p:txBody>
        </p:sp>
        <p:sp>
          <p:nvSpPr>
            <p:cNvPr id="192" name="TextBox 191"/>
            <p:cNvSpPr txBox="1"/>
            <p:nvPr/>
          </p:nvSpPr>
          <p:spPr>
            <a:xfrm>
              <a:off x="759887" y="5503978"/>
              <a:ext cx="994059" cy="200055"/>
            </a:xfrm>
            <a:prstGeom prst="rect">
              <a:avLst/>
            </a:prstGeom>
            <a:solidFill>
              <a:schemeClr val="bg1"/>
            </a:solidFill>
          </p:spPr>
          <p:txBody>
            <a:bodyPr wrap="square" rtlCol="0">
              <a:spAutoFit/>
            </a:bodyPr>
            <a:lstStyle/>
            <a:p>
              <a:pPr algn="ctr"/>
              <a:r>
                <a:rPr lang="ru-RU" sz="700" dirty="0">
                  <a:latin typeface="Arial" panose="020B0604020202020204" pitchFamily="34" charset="0"/>
                  <a:cs typeface="Arial" panose="020B0604020202020204" pitchFamily="34" charset="0"/>
                </a:rPr>
                <a:t>Основной канал</a:t>
              </a:r>
            </a:p>
          </p:txBody>
        </p:sp>
        <p:sp>
          <p:nvSpPr>
            <p:cNvPr id="193" name="TextBox 192"/>
            <p:cNvSpPr txBox="1"/>
            <p:nvPr/>
          </p:nvSpPr>
          <p:spPr>
            <a:xfrm>
              <a:off x="479396" y="6160784"/>
              <a:ext cx="1349639" cy="200055"/>
            </a:xfrm>
            <a:prstGeom prst="rect">
              <a:avLst/>
            </a:prstGeom>
            <a:solidFill>
              <a:schemeClr val="bg1"/>
            </a:solidFill>
          </p:spPr>
          <p:txBody>
            <a:bodyPr wrap="square" rtlCol="0">
              <a:spAutoFit/>
            </a:bodyPr>
            <a:lstStyle/>
            <a:p>
              <a:pPr algn="ctr"/>
              <a:r>
                <a:rPr lang="ru-RU" sz="700" dirty="0">
                  <a:latin typeface="Arial" panose="020B0604020202020204" pitchFamily="34" charset="0"/>
                  <a:cs typeface="Arial" panose="020B0604020202020204" pitchFamily="34" charset="0"/>
                </a:rPr>
                <a:t>Вспомогательный канал</a:t>
              </a:r>
            </a:p>
          </p:txBody>
        </p:sp>
        <p:sp>
          <p:nvSpPr>
            <p:cNvPr id="194" name="TextBox 193"/>
            <p:cNvSpPr txBox="1"/>
            <p:nvPr/>
          </p:nvSpPr>
          <p:spPr>
            <a:xfrm>
              <a:off x="320592" y="5601824"/>
              <a:ext cx="502200" cy="584775"/>
            </a:xfrm>
            <a:prstGeom prst="rect">
              <a:avLst/>
            </a:prstGeom>
            <a:solidFill>
              <a:schemeClr val="bg1"/>
            </a:solidFill>
          </p:spPr>
          <p:txBody>
            <a:bodyPr wrap="square" rtlCol="0">
              <a:spAutoFit/>
            </a:bodyPr>
            <a:lstStyle/>
            <a:p>
              <a:pPr algn="ctr"/>
              <a:r>
                <a:rPr lang="ru-RU" sz="800" dirty="0">
                  <a:latin typeface="Arial" panose="020B0604020202020204" pitchFamily="34" charset="0"/>
                  <a:cs typeface="Arial" panose="020B0604020202020204" pitchFamily="34" charset="0"/>
                </a:rPr>
                <a:t>Контроллер хоста </a:t>
              </a:r>
              <a:r>
                <a:rPr lang="en-US" sz="800" dirty="0">
                  <a:latin typeface="Arial" panose="020B0604020202020204" pitchFamily="34" charset="0"/>
                  <a:cs typeface="Arial" panose="020B0604020202020204" pitchFamily="34" charset="0"/>
                </a:rPr>
                <a:t>EIDE</a:t>
              </a:r>
              <a:endParaRPr lang="ru-RU" sz="800" dirty="0">
                <a:latin typeface="Arial" panose="020B0604020202020204" pitchFamily="34" charset="0"/>
                <a:cs typeface="Arial" panose="020B0604020202020204" pitchFamily="34" charset="0"/>
              </a:endParaRPr>
            </a:p>
          </p:txBody>
        </p:sp>
        <p:sp>
          <p:nvSpPr>
            <p:cNvPr id="12" name="Прямоугольник 11"/>
            <p:cNvSpPr/>
            <p:nvPr/>
          </p:nvSpPr>
          <p:spPr>
            <a:xfrm>
              <a:off x="1923765" y="5419177"/>
              <a:ext cx="445652" cy="100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6" name="Прямоугольник 195"/>
            <p:cNvSpPr/>
            <p:nvPr/>
          </p:nvSpPr>
          <p:spPr>
            <a:xfrm>
              <a:off x="1882629" y="5704033"/>
              <a:ext cx="445652" cy="100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7" name="Прямоугольник 196"/>
            <p:cNvSpPr/>
            <p:nvPr/>
          </p:nvSpPr>
          <p:spPr>
            <a:xfrm>
              <a:off x="1882629" y="6042552"/>
              <a:ext cx="445652" cy="100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8" name="Прямоугольник 197"/>
            <p:cNvSpPr/>
            <p:nvPr/>
          </p:nvSpPr>
          <p:spPr>
            <a:xfrm>
              <a:off x="1923765" y="6338040"/>
              <a:ext cx="445652" cy="100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9" name="TextBox 198"/>
            <p:cNvSpPr txBox="1"/>
            <p:nvPr/>
          </p:nvSpPr>
          <p:spPr>
            <a:xfrm>
              <a:off x="1799801" y="5361124"/>
              <a:ext cx="591333" cy="200055"/>
            </a:xfrm>
            <a:prstGeom prst="rect">
              <a:avLst/>
            </a:prstGeom>
            <a:noFill/>
          </p:spPr>
          <p:txBody>
            <a:bodyPr wrap="square" rtlCol="0">
              <a:spAutoFit/>
            </a:bodyPr>
            <a:lstStyle/>
            <a:p>
              <a:pPr algn="ctr"/>
              <a:r>
                <a:rPr lang="en-US" sz="700" dirty="0">
                  <a:latin typeface="Arial" panose="020B0604020202020204" pitchFamily="34" charset="0"/>
                  <a:cs typeface="Arial" panose="020B0604020202020204" pitchFamily="34" charset="0"/>
                </a:rPr>
                <a:t>Master</a:t>
              </a:r>
              <a:endParaRPr lang="ru-RU" sz="700" dirty="0">
                <a:latin typeface="Arial" panose="020B0604020202020204" pitchFamily="34" charset="0"/>
                <a:cs typeface="Arial" panose="020B0604020202020204" pitchFamily="34" charset="0"/>
              </a:endParaRPr>
            </a:p>
          </p:txBody>
        </p:sp>
        <p:sp>
          <p:nvSpPr>
            <p:cNvPr id="195" name="TextBox 194"/>
            <p:cNvSpPr txBox="1"/>
            <p:nvPr/>
          </p:nvSpPr>
          <p:spPr>
            <a:xfrm>
              <a:off x="1809788" y="5649527"/>
              <a:ext cx="591333" cy="200055"/>
            </a:xfrm>
            <a:prstGeom prst="rect">
              <a:avLst/>
            </a:prstGeom>
            <a:noFill/>
          </p:spPr>
          <p:txBody>
            <a:bodyPr wrap="square" rtlCol="0">
              <a:spAutoFit/>
            </a:bodyPr>
            <a:lstStyle/>
            <a:p>
              <a:pPr algn="ctr"/>
              <a:r>
                <a:rPr lang="en-US" sz="700" dirty="0">
                  <a:latin typeface="Arial" panose="020B0604020202020204" pitchFamily="34" charset="0"/>
                  <a:cs typeface="Arial" panose="020B0604020202020204" pitchFamily="34" charset="0"/>
                </a:rPr>
                <a:t>Master</a:t>
              </a:r>
              <a:endParaRPr lang="ru-RU" sz="700" dirty="0">
                <a:latin typeface="Arial" panose="020B0604020202020204" pitchFamily="34" charset="0"/>
                <a:cs typeface="Arial" panose="020B0604020202020204" pitchFamily="34" charset="0"/>
              </a:endParaRPr>
            </a:p>
          </p:txBody>
        </p:sp>
        <p:sp>
          <p:nvSpPr>
            <p:cNvPr id="200" name="TextBox 199"/>
            <p:cNvSpPr txBox="1"/>
            <p:nvPr/>
          </p:nvSpPr>
          <p:spPr>
            <a:xfrm>
              <a:off x="1810630" y="6009731"/>
              <a:ext cx="591333" cy="200055"/>
            </a:xfrm>
            <a:prstGeom prst="rect">
              <a:avLst/>
            </a:prstGeom>
            <a:noFill/>
          </p:spPr>
          <p:txBody>
            <a:bodyPr wrap="square" rtlCol="0">
              <a:spAutoFit/>
            </a:bodyPr>
            <a:lstStyle/>
            <a:p>
              <a:pPr algn="ctr"/>
              <a:r>
                <a:rPr lang="en-US" sz="700" dirty="0">
                  <a:latin typeface="Arial" panose="020B0604020202020204" pitchFamily="34" charset="0"/>
                  <a:cs typeface="Arial" panose="020B0604020202020204" pitchFamily="34" charset="0"/>
                </a:rPr>
                <a:t>Master</a:t>
              </a:r>
              <a:endParaRPr lang="ru-RU" sz="700" dirty="0">
                <a:latin typeface="Arial" panose="020B0604020202020204" pitchFamily="34" charset="0"/>
                <a:cs typeface="Arial" panose="020B0604020202020204" pitchFamily="34" charset="0"/>
              </a:endParaRPr>
            </a:p>
          </p:txBody>
        </p:sp>
        <p:sp>
          <p:nvSpPr>
            <p:cNvPr id="201" name="TextBox 200"/>
            <p:cNvSpPr txBox="1"/>
            <p:nvPr/>
          </p:nvSpPr>
          <p:spPr>
            <a:xfrm>
              <a:off x="1824361" y="6289038"/>
              <a:ext cx="591333" cy="200055"/>
            </a:xfrm>
            <a:prstGeom prst="rect">
              <a:avLst/>
            </a:prstGeom>
            <a:noFill/>
          </p:spPr>
          <p:txBody>
            <a:bodyPr wrap="square" rtlCol="0">
              <a:spAutoFit/>
            </a:bodyPr>
            <a:lstStyle/>
            <a:p>
              <a:pPr algn="ctr"/>
              <a:r>
                <a:rPr lang="en-US" sz="700" dirty="0">
                  <a:latin typeface="Arial" panose="020B0604020202020204" pitchFamily="34" charset="0"/>
                  <a:cs typeface="Arial" panose="020B0604020202020204" pitchFamily="34" charset="0"/>
                </a:rPr>
                <a:t>Master</a:t>
              </a:r>
              <a:endParaRPr lang="ru-RU" sz="700" dirty="0">
                <a:latin typeface="Arial" panose="020B0604020202020204" pitchFamily="34" charset="0"/>
                <a:cs typeface="Arial" panose="020B0604020202020204" pitchFamily="34" charset="0"/>
              </a:endParaRPr>
            </a:p>
          </p:txBody>
        </p:sp>
        <p:sp>
          <p:nvSpPr>
            <p:cNvPr id="202" name="TextBox 201"/>
            <p:cNvSpPr txBox="1"/>
            <p:nvPr/>
          </p:nvSpPr>
          <p:spPr>
            <a:xfrm>
              <a:off x="2461221" y="5333513"/>
              <a:ext cx="1031051" cy="261610"/>
            </a:xfrm>
            <a:prstGeom prst="rect">
              <a:avLst/>
            </a:prstGeom>
            <a:solidFill>
              <a:schemeClr val="bg1"/>
            </a:solidFill>
          </p:spPr>
          <p:txBody>
            <a:bodyPr wrap="none" rtlCol="0">
              <a:spAutoFit/>
            </a:bodyPr>
            <a:lstStyle/>
            <a:p>
              <a:pPr lvl="0" algn="ctr" fontAlgn="base">
                <a:spcBef>
                  <a:spcPct val="0"/>
                </a:spcBef>
                <a:spcAft>
                  <a:spcPct val="0"/>
                </a:spcAft>
              </a:pPr>
              <a:r>
                <a:rPr lang="en-US" sz="1100" b="1" dirty="0">
                  <a:solidFill>
                    <a:srgbClr val="000000"/>
                  </a:solidFill>
                  <a:latin typeface="Arial" panose="020B0604020202020204" pitchFamily="34" charset="0"/>
                  <a:ea typeface="Segoe UI" pitchFamily="34" charset="0"/>
                  <a:cs typeface="Arial" panose="020B0604020202020204" pitchFamily="34" charset="0"/>
                </a:rPr>
                <a:t>EIDE </a:t>
              </a:r>
              <a:r>
                <a:rPr lang="ru-RU" sz="1100" b="1" dirty="0">
                  <a:solidFill>
                    <a:srgbClr val="000000"/>
                  </a:solidFill>
                  <a:latin typeface="Arial" panose="020B0604020202020204" pitchFamily="34" charset="0"/>
                  <a:ea typeface="Segoe UI" pitchFamily="34" charset="0"/>
                  <a:cs typeface="Arial" panose="020B0604020202020204" pitchFamily="34" charset="0"/>
                </a:rPr>
                <a:t>юнит 1</a:t>
              </a:r>
              <a:endParaRPr lang="en-US" sz="1100" b="1" dirty="0">
                <a:solidFill>
                  <a:srgbClr val="000000"/>
                </a:solidFill>
                <a:latin typeface="Arial" panose="020B0604020202020204" pitchFamily="34" charset="0"/>
                <a:ea typeface="Segoe UI" pitchFamily="34" charset="0"/>
                <a:cs typeface="Arial" panose="020B0604020202020204" pitchFamily="34" charset="0"/>
              </a:endParaRPr>
            </a:p>
          </p:txBody>
        </p:sp>
        <p:sp>
          <p:nvSpPr>
            <p:cNvPr id="203" name="TextBox 202"/>
            <p:cNvSpPr txBox="1"/>
            <p:nvPr/>
          </p:nvSpPr>
          <p:spPr>
            <a:xfrm>
              <a:off x="2478425" y="5632601"/>
              <a:ext cx="1031051" cy="261610"/>
            </a:xfrm>
            <a:prstGeom prst="rect">
              <a:avLst/>
            </a:prstGeom>
            <a:solidFill>
              <a:schemeClr val="bg1"/>
            </a:solidFill>
          </p:spPr>
          <p:txBody>
            <a:bodyPr wrap="none" rtlCol="0">
              <a:spAutoFit/>
            </a:bodyPr>
            <a:lstStyle/>
            <a:p>
              <a:pPr lvl="0" algn="ctr" fontAlgn="base">
                <a:spcBef>
                  <a:spcPct val="0"/>
                </a:spcBef>
                <a:spcAft>
                  <a:spcPct val="0"/>
                </a:spcAft>
              </a:pPr>
              <a:r>
                <a:rPr lang="en-US" sz="1100" b="1" dirty="0">
                  <a:solidFill>
                    <a:srgbClr val="000000"/>
                  </a:solidFill>
                  <a:latin typeface="Arial" panose="020B0604020202020204" pitchFamily="34" charset="0"/>
                  <a:ea typeface="Segoe UI" pitchFamily="34" charset="0"/>
                  <a:cs typeface="Arial" panose="020B0604020202020204" pitchFamily="34" charset="0"/>
                </a:rPr>
                <a:t>EIDE </a:t>
              </a:r>
              <a:r>
                <a:rPr lang="ru-RU" sz="1100" b="1" dirty="0">
                  <a:solidFill>
                    <a:srgbClr val="000000"/>
                  </a:solidFill>
                  <a:latin typeface="Arial" panose="020B0604020202020204" pitchFamily="34" charset="0"/>
                  <a:ea typeface="Segoe UI" pitchFamily="34" charset="0"/>
                  <a:cs typeface="Arial" panose="020B0604020202020204" pitchFamily="34" charset="0"/>
                </a:rPr>
                <a:t>юнит 2</a:t>
              </a:r>
              <a:endParaRPr lang="en-US" sz="1100" b="1" dirty="0">
                <a:solidFill>
                  <a:srgbClr val="000000"/>
                </a:solidFill>
                <a:latin typeface="Arial" panose="020B0604020202020204" pitchFamily="34" charset="0"/>
                <a:ea typeface="Segoe UI" pitchFamily="34" charset="0"/>
                <a:cs typeface="Arial" panose="020B0604020202020204" pitchFamily="34" charset="0"/>
              </a:endParaRPr>
            </a:p>
          </p:txBody>
        </p:sp>
        <p:sp>
          <p:nvSpPr>
            <p:cNvPr id="204" name="TextBox 203"/>
            <p:cNvSpPr txBox="1"/>
            <p:nvPr/>
          </p:nvSpPr>
          <p:spPr>
            <a:xfrm>
              <a:off x="2467886" y="5946985"/>
              <a:ext cx="1031051" cy="261610"/>
            </a:xfrm>
            <a:prstGeom prst="rect">
              <a:avLst/>
            </a:prstGeom>
            <a:solidFill>
              <a:schemeClr val="bg1"/>
            </a:solidFill>
          </p:spPr>
          <p:txBody>
            <a:bodyPr wrap="none" rtlCol="0">
              <a:spAutoFit/>
            </a:bodyPr>
            <a:lstStyle/>
            <a:p>
              <a:pPr lvl="0" algn="ctr" fontAlgn="base">
                <a:spcBef>
                  <a:spcPct val="0"/>
                </a:spcBef>
                <a:spcAft>
                  <a:spcPct val="0"/>
                </a:spcAft>
              </a:pPr>
              <a:r>
                <a:rPr lang="en-US" sz="1100" b="1" dirty="0">
                  <a:solidFill>
                    <a:srgbClr val="000000"/>
                  </a:solidFill>
                  <a:latin typeface="Arial" panose="020B0604020202020204" pitchFamily="34" charset="0"/>
                  <a:ea typeface="Segoe UI" pitchFamily="34" charset="0"/>
                  <a:cs typeface="Arial" panose="020B0604020202020204" pitchFamily="34" charset="0"/>
                </a:rPr>
                <a:t>EIDE </a:t>
              </a:r>
              <a:r>
                <a:rPr lang="ru-RU" sz="1100" b="1" dirty="0">
                  <a:solidFill>
                    <a:srgbClr val="000000"/>
                  </a:solidFill>
                  <a:latin typeface="Arial" panose="020B0604020202020204" pitchFamily="34" charset="0"/>
                  <a:ea typeface="Segoe UI" pitchFamily="34" charset="0"/>
                  <a:cs typeface="Arial" panose="020B0604020202020204" pitchFamily="34" charset="0"/>
                </a:rPr>
                <a:t>юнит 3</a:t>
              </a:r>
              <a:endParaRPr lang="en-US" sz="1100" b="1" dirty="0">
                <a:solidFill>
                  <a:srgbClr val="000000"/>
                </a:solidFill>
                <a:latin typeface="Arial" panose="020B0604020202020204" pitchFamily="34" charset="0"/>
                <a:ea typeface="Segoe UI" pitchFamily="34" charset="0"/>
                <a:cs typeface="Arial" panose="020B0604020202020204" pitchFamily="34" charset="0"/>
              </a:endParaRPr>
            </a:p>
          </p:txBody>
        </p:sp>
        <p:sp>
          <p:nvSpPr>
            <p:cNvPr id="205" name="TextBox 204"/>
            <p:cNvSpPr txBox="1"/>
            <p:nvPr/>
          </p:nvSpPr>
          <p:spPr>
            <a:xfrm>
              <a:off x="2467885" y="6230034"/>
              <a:ext cx="1031051" cy="261610"/>
            </a:xfrm>
            <a:prstGeom prst="rect">
              <a:avLst/>
            </a:prstGeom>
            <a:solidFill>
              <a:schemeClr val="bg1"/>
            </a:solidFill>
          </p:spPr>
          <p:txBody>
            <a:bodyPr wrap="none" rtlCol="0">
              <a:spAutoFit/>
            </a:bodyPr>
            <a:lstStyle/>
            <a:p>
              <a:pPr lvl="0" algn="ctr" fontAlgn="base">
                <a:spcBef>
                  <a:spcPct val="0"/>
                </a:spcBef>
                <a:spcAft>
                  <a:spcPct val="0"/>
                </a:spcAft>
              </a:pPr>
              <a:r>
                <a:rPr lang="en-US" sz="1100" b="1" dirty="0">
                  <a:solidFill>
                    <a:srgbClr val="000000"/>
                  </a:solidFill>
                  <a:latin typeface="Arial" panose="020B0604020202020204" pitchFamily="34" charset="0"/>
                  <a:ea typeface="Segoe UI" pitchFamily="34" charset="0"/>
                  <a:cs typeface="Arial" panose="020B0604020202020204" pitchFamily="34" charset="0"/>
                </a:rPr>
                <a:t>EIDE </a:t>
              </a:r>
              <a:r>
                <a:rPr lang="ru-RU" sz="1100" b="1" dirty="0">
                  <a:solidFill>
                    <a:srgbClr val="000000"/>
                  </a:solidFill>
                  <a:latin typeface="Arial" panose="020B0604020202020204" pitchFamily="34" charset="0"/>
                  <a:ea typeface="Segoe UI" pitchFamily="34" charset="0"/>
                  <a:cs typeface="Arial" panose="020B0604020202020204" pitchFamily="34" charset="0"/>
                </a:rPr>
                <a:t>юнит 4</a:t>
              </a:r>
              <a:endParaRPr lang="en-US" sz="1100" b="1" dirty="0">
                <a:solidFill>
                  <a:srgbClr val="000000"/>
                </a:solidFill>
                <a:latin typeface="Arial" panose="020B0604020202020204" pitchFamily="34" charset="0"/>
                <a:ea typeface="Segoe UI" pitchFamily="34" charset="0"/>
                <a:cs typeface="Arial" panose="020B0604020202020204" pitchFamily="34" charset="0"/>
              </a:endParaRPr>
            </a:p>
          </p:txBody>
        </p:sp>
      </p:grpSp>
    </p:spTree>
    <p:extLst>
      <p:ext uri="{BB962C8B-B14F-4D97-AF65-F5344CB8AC3E}">
        <p14:creationId xmlns:p14="http://schemas.microsoft.com/office/powerpoint/2010/main" val="1838213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 name="Picture 2" descr="File-Application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0901" y="1558075"/>
            <a:ext cx="882829" cy="14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 name="Picture 62" descr="Router"/>
          <p:cNvPicPr>
            <a:picLocks noChangeAspect="1" noChangeArrowheads="1"/>
          </p:cNvPicPr>
          <p:nvPr/>
        </p:nvPicPr>
        <p:blipFill>
          <a:blip r:embed="rId4" cstate="print">
            <a:duotone>
              <a:srgbClr val="4472C4">
                <a:shade val="45000"/>
                <a:satMod val="135000"/>
              </a:srgbClr>
              <a:prstClr val="white"/>
            </a:duotone>
            <a:extLst>
              <a:ext uri="{BEBA8EAE-BF5A-486C-A8C5-ECC9F3942E4B}">
                <a14:imgProps xmlns:a14="http://schemas.microsoft.com/office/drawing/2010/main">
                  <a14:imgLayer r:embed="rId5">
                    <a14:imgEffect>
                      <a14:brightnessContrast bright="-20000" contrast="40000"/>
                    </a14:imgEffect>
                  </a14:imgLayer>
                </a14:imgProps>
              </a:ext>
            </a:extLst>
          </a:blip>
          <a:srcRect/>
          <a:stretch>
            <a:fillRect/>
          </a:stretch>
        </p:blipFill>
        <p:spPr bwMode="auto">
          <a:xfrm>
            <a:off x="10312186" y="2847202"/>
            <a:ext cx="935626" cy="609117"/>
          </a:xfrm>
          <a:prstGeom prst="rect">
            <a:avLst/>
          </a:prstGeom>
          <a:noFill/>
        </p:spPr>
      </p:pic>
      <p:sp>
        <p:nvSpPr>
          <p:cNvPr id="5" name="TextBox 4"/>
          <p:cNvSpPr txBox="1"/>
          <p:nvPr/>
        </p:nvSpPr>
        <p:spPr>
          <a:xfrm>
            <a:off x="360356" y="112871"/>
            <a:ext cx="11197770"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600" dirty="0">
                <a:solidFill>
                  <a:schemeClr val="bg1"/>
                </a:solidFill>
                <a:latin typeface="+mj-lt"/>
              </a:rPr>
              <a:t>DAS. NAS. SANs</a:t>
            </a:r>
            <a:endParaRPr lang="ru-RU" sz="3600" dirty="0">
              <a:solidFill>
                <a:schemeClr val="bg1"/>
              </a:solidFill>
              <a:latin typeface="+mj-lt"/>
            </a:endParaRPr>
          </a:p>
        </p:txBody>
      </p:sp>
      <p:sp>
        <p:nvSpPr>
          <p:cNvPr id="166" name="Rounded Rectangle 844803"/>
          <p:cNvSpPr>
            <a:spLocks noChangeArrowheads="1"/>
          </p:cNvSpPr>
          <p:nvPr/>
        </p:nvSpPr>
        <p:spPr bwMode="auto">
          <a:xfrm>
            <a:off x="457200" y="2069598"/>
            <a:ext cx="2682943" cy="533232"/>
          </a:xfrm>
          <a:prstGeom prst="roundRect">
            <a:avLst>
              <a:gd name="adj" fmla="val 4167"/>
            </a:avLst>
          </a:prstGeom>
          <a:noFill/>
          <a:ln w="9525" algn="ctr">
            <a:noFill/>
            <a:round/>
            <a:headEnd/>
            <a:tailEnd/>
          </a:ln>
          <a:effectLst/>
        </p:spPr>
        <p:txBody>
          <a:bodyPr/>
          <a:lstStyle/>
          <a:p>
            <a:pPr lvl="0" eaLnBrk="0" fontAlgn="base" hangingPunct="0">
              <a:lnSpc>
                <a:spcPct val="90000"/>
              </a:lnSpc>
              <a:spcBef>
                <a:spcPct val="40000"/>
              </a:spcBef>
              <a:spcAft>
                <a:spcPct val="0"/>
              </a:spcAft>
              <a:buClr>
                <a:srgbClr val="8DACD0"/>
              </a:buClr>
              <a:buSzPct val="70000"/>
              <a:tabLst>
                <a:tab pos="3143250" algn="l"/>
              </a:tabLst>
            </a:pPr>
            <a:endParaRPr lang="en-CA" sz="1600" dirty="0">
              <a:solidFill>
                <a:srgbClr val="000000"/>
              </a:solidFill>
              <a:latin typeface="Segoe UI" pitchFamily="34" charset="0"/>
              <a:ea typeface="Segoe UI" pitchFamily="34" charset="0"/>
              <a:cs typeface="Segoe UI" pitchFamily="34" charset="0"/>
            </a:endParaRPr>
          </a:p>
        </p:txBody>
      </p:sp>
      <p:sp>
        <p:nvSpPr>
          <p:cNvPr id="167" name="Rounded Rectangle 844804"/>
          <p:cNvSpPr>
            <a:spLocks noChangeArrowheads="1"/>
          </p:cNvSpPr>
          <p:nvPr/>
        </p:nvSpPr>
        <p:spPr bwMode="auto">
          <a:xfrm>
            <a:off x="220875" y="1459415"/>
            <a:ext cx="3155591" cy="2406841"/>
          </a:xfrm>
          <a:prstGeom prst="roundRect">
            <a:avLst>
              <a:gd name="adj" fmla="val 4167"/>
            </a:avLst>
          </a:prstGeom>
          <a:noFill/>
          <a:ln w="9525" algn="ctr">
            <a:noFill/>
            <a:round/>
            <a:headEnd/>
            <a:tailEnd/>
          </a:ln>
          <a:effectLst/>
        </p:spPr>
        <p:txBody>
          <a:bodyPr anchor="t" anchorCtr="0"/>
          <a:lstStyle/>
          <a:p>
            <a:pPr eaLnBrk="0" fontAlgn="base" hangingPunct="0">
              <a:lnSpc>
                <a:spcPct val="90000"/>
              </a:lnSpc>
              <a:spcBef>
                <a:spcPct val="40000"/>
              </a:spcBef>
              <a:spcAft>
                <a:spcPct val="0"/>
              </a:spcAft>
              <a:buClr>
                <a:srgbClr val="006699"/>
              </a:buClr>
            </a:pPr>
            <a:r>
              <a:rPr lang="ru-RU" sz="1600" b="1" dirty="0">
                <a:solidFill>
                  <a:srgbClr val="000000"/>
                </a:solidFill>
                <a:latin typeface="Arial" panose="020B0604020202020204" pitchFamily="34" charset="0"/>
                <a:ea typeface="Segoe UI" pitchFamily="34" charset="0"/>
                <a:cs typeface="Arial" panose="020B0604020202020204" pitchFamily="34" charset="0"/>
              </a:rPr>
              <a:t>Преимущества:</a:t>
            </a:r>
            <a:r>
              <a:rPr lang="en-US" sz="1600" b="1" dirty="0">
                <a:solidFill>
                  <a:srgbClr val="000000"/>
                </a:solidFill>
                <a:latin typeface="Arial" panose="020B0604020202020204" pitchFamily="34" charset="0"/>
                <a:ea typeface="Segoe UI" pitchFamily="34" charset="0"/>
                <a:cs typeface="Arial" panose="020B0604020202020204" pitchFamily="34" charset="0"/>
              </a:rPr>
              <a:t>	</a:t>
            </a:r>
            <a:endParaRPr lang="en-CA" sz="1600" dirty="0">
              <a:solidFill>
                <a:srgbClr val="000000"/>
              </a:solidFill>
              <a:latin typeface="Arial" panose="020B0604020202020204" pitchFamily="34" charset="0"/>
              <a:ea typeface="Segoe UI" pitchFamily="34" charset="0"/>
              <a:cs typeface="Arial" panose="020B0604020202020204" pitchFamily="34" charset="0"/>
            </a:endParaRPr>
          </a:p>
          <a:p>
            <a:pPr marL="342900" lvl="0" indent="-342900" eaLnBrk="0" fontAlgn="base" hangingPunct="0">
              <a:lnSpc>
                <a:spcPct val="90000"/>
              </a:lnSpc>
              <a:spcBef>
                <a:spcPct val="40000"/>
              </a:spcBef>
              <a:spcAft>
                <a:spcPct val="0"/>
              </a:spcAft>
              <a:buClr>
                <a:srgbClr val="006699"/>
              </a:buClr>
              <a:buFont typeface="Wingdings" panose="05000000000000000000" pitchFamily="2" charset="2"/>
              <a:buChar char="ü"/>
            </a:pPr>
            <a:r>
              <a:rPr lang="ru-RU" sz="1600" dirty="0">
                <a:solidFill>
                  <a:srgbClr val="000000"/>
                </a:solidFill>
                <a:latin typeface="Arial" panose="020B0604020202020204" pitchFamily="34" charset="0"/>
                <a:ea typeface="Segoe UI" pitchFamily="34" charset="0"/>
                <a:cs typeface="Arial" panose="020B0604020202020204" pitchFamily="34" charset="0"/>
              </a:rPr>
              <a:t>Легкая настройка</a:t>
            </a:r>
            <a:endParaRPr lang="en-US" sz="1600" dirty="0">
              <a:solidFill>
                <a:srgbClr val="000000"/>
              </a:solidFill>
              <a:latin typeface="Arial" panose="020B0604020202020204" pitchFamily="34" charset="0"/>
              <a:ea typeface="Segoe UI" pitchFamily="34" charset="0"/>
              <a:cs typeface="Arial" panose="020B0604020202020204" pitchFamily="34" charset="0"/>
            </a:endParaRPr>
          </a:p>
          <a:p>
            <a:pPr marL="342900" lvl="0" indent="-342900" eaLnBrk="0" fontAlgn="base" hangingPunct="0">
              <a:lnSpc>
                <a:spcPct val="90000"/>
              </a:lnSpc>
              <a:spcBef>
                <a:spcPct val="40000"/>
              </a:spcBef>
              <a:spcAft>
                <a:spcPct val="0"/>
              </a:spcAft>
              <a:buClr>
                <a:srgbClr val="006699"/>
              </a:buClr>
              <a:buFont typeface="Wingdings" panose="05000000000000000000" pitchFamily="2" charset="2"/>
              <a:buChar char="ü"/>
            </a:pPr>
            <a:r>
              <a:rPr lang="ru-RU" sz="1600" dirty="0">
                <a:solidFill>
                  <a:srgbClr val="000000"/>
                </a:solidFill>
                <a:latin typeface="Arial" panose="020B0604020202020204" pitchFamily="34" charset="0"/>
                <a:ea typeface="Segoe UI" pitchFamily="34" charset="0"/>
                <a:cs typeface="Arial" panose="020B0604020202020204" pitchFamily="34" charset="0"/>
              </a:rPr>
              <a:t>Недорогое решение</a:t>
            </a:r>
            <a:endParaRPr lang="en-US" sz="1600" dirty="0">
              <a:solidFill>
                <a:srgbClr val="000000"/>
              </a:solidFill>
              <a:latin typeface="Arial" panose="020B0604020202020204" pitchFamily="34" charset="0"/>
              <a:ea typeface="Segoe UI" pitchFamily="34" charset="0"/>
              <a:cs typeface="Arial" panose="020B0604020202020204" pitchFamily="34" charset="0"/>
            </a:endParaRPr>
          </a:p>
          <a:p>
            <a:pPr eaLnBrk="0" fontAlgn="base" hangingPunct="0">
              <a:lnSpc>
                <a:spcPct val="90000"/>
              </a:lnSpc>
              <a:spcBef>
                <a:spcPct val="40000"/>
              </a:spcBef>
              <a:spcAft>
                <a:spcPct val="0"/>
              </a:spcAft>
              <a:buClr>
                <a:srgbClr val="006699"/>
              </a:buClr>
            </a:pPr>
            <a:r>
              <a:rPr lang="ru-RU" sz="1600" b="1" dirty="0">
                <a:solidFill>
                  <a:srgbClr val="000000"/>
                </a:solidFill>
                <a:latin typeface="Arial" panose="020B0604020202020204" pitchFamily="34" charset="0"/>
                <a:ea typeface="Segoe UI" pitchFamily="34" charset="0"/>
                <a:cs typeface="Arial" panose="020B0604020202020204" pitchFamily="34" charset="0"/>
              </a:rPr>
              <a:t>Недостатки</a:t>
            </a:r>
            <a:r>
              <a:rPr lang="en-US" sz="1600" b="1" dirty="0">
                <a:solidFill>
                  <a:srgbClr val="000000"/>
                </a:solidFill>
                <a:latin typeface="Arial" panose="020B0604020202020204" pitchFamily="34" charset="0"/>
                <a:ea typeface="Segoe UI" pitchFamily="34" charset="0"/>
                <a:cs typeface="Arial" panose="020B0604020202020204" pitchFamily="34" charset="0"/>
              </a:rPr>
              <a:t>:</a:t>
            </a:r>
            <a:endParaRPr lang="en-CA" sz="1600" b="1" dirty="0">
              <a:solidFill>
                <a:srgbClr val="000000"/>
              </a:solidFill>
              <a:latin typeface="Arial" panose="020B0604020202020204" pitchFamily="34" charset="0"/>
              <a:ea typeface="Segoe UI" pitchFamily="34" charset="0"/>
              <a:cs typeface="Arial" panose="020B0604020202020204" pitchFamily="34" charset="0"/>
            </a:endParaRPr>
          </a:p>
          <a:p>
            <a:pPr marL="342900" lvl="0" indent="-342900" eaLnBrk="0" fontAlgn="base" hangingPunct="0">
              <a:lnSpc>
                <a:spcPct val="90000"/>
              </a:lnSpc>
              <a:spcBef>
                <a:spcPct val="40000"/>
              </a:spcBef>
              <a:spcAft>
                <a:spcPct val="0"/>
              </a:spcAft>
              <a:buClr>
                <a:srgbClr val="006699"/>
              </a:buClr>
              <a:buFont typeface="Wingdings" panose="05000000000000000000" pitchFamily="2" charset="2"/>
              <a:buChar char="ü"/>
            </a:pPr>
            <a:r>
              <a:rPr lang="ru-RU" sz="1600" dirty="0">
                <a:solidFill>
                  <a:srgbClr val="000000"/>
                </a:solidFill>
                <a:latin typeface="Arial" panose="020B0604020202020204" pitchFamily="34" charset="0"/>
                <a:ea typeface="Segoe UI" pitchFamily="34" charset="0"/>
                <a:cs typeface="Arial" panose="020B0604020202020204" pitchFamily="34" charset="0"/>
              </a:rPr>
              <a:t>Медленная работа</a:t>
            </a:r>
            <a:endParaRPr lang="en-US" sz="1600" dirty="0">
              <a:solidFill>
                <a:srgbClr val="000000"/>
              </a:solidFill>
              <a:latin typeface="Arial" panose="020B0604020202020204" pitchFamily="34" charset="0"/>
              <a:ea typeface="Segoe UI" pitchFamily="34" charset="0"/>
              <a:cs typeface="Arial" panose="020B0604020202020204" pitchFamily="34" charset="0"/>
            </a:endParaRPr>
          </a:p>
          <a:p>
            <a:pPr marL="342900" lvl="0" indent="-342900" eaLnBrk="0" fontAlgn="base" hangingPunct="0">
              <a:lnSpc>
                <a:spcPct val="90000"/>
              </a:lnSpc>
              <a:spcBef>
                <a:spcPct val="40000"/>
              </a:spcBef>
              <a:spcAft>
                <a:spcPct val="0"/>
              </a:spcAft>
              <a:buClr>
                <a:srgbClr val="006699"/>
              </a:buClr>
              <a:buFont typeface="Wingdings" panose="05000000000000000000" pitchFamily="2" charset="2"/>
              <a:buChar char="ü"/>
            </a:pPr>
            <a:r>
              <a:rPr lang="ru-RU" sz="1600" dirty="0">
                <a:solidFill>
                  <a:srgbClr val="000000"/>
                </a:solidFill>
                <a:latin typeface="Arial" panose="020B0604020202020204" pitchFamily="34" charset="0"/>
                <a:ea typeface="Segoe UI" pitchFamily="34" charset="0"/>
                <a:cs typeface="Arial" panose="020B0604020202020204" pitchFamily="34" charset="0"/>
              </a:rPr>
              <a:t>Изолированность, потому что диски прикреплены к одному серверу</a:t>
            </a:r>
            <a:endParaRPr lang="en-US" sz="1600" dirty="0">
              <a:solidFill>
                <a:srgbClr val="000000"/>
              </a:solidFill>
              <a:latin typeface="Arial" panose="020B0604020202020204" pitchFamily="34" charset="0"/>
              <a:ea typeface="Segoe UI" pitchFamily="34" charset="0"/>
              <a:cs typeface="Arial" panose="020B0604020202020204" pitchFamily="34" charset="0"/>
            </a:endParaRPr>
          </a:p>
        </p:txBody>
      </p:sp>
      <p:sp>
        <p:nvSpPr>
          <p:cNvPr id="169" name="Rounded Rectangle 844803"/>
          <p:cNvSpPr>
            <a:spLocks noChangeArrowheads="1"/>
          </p:cNvSpPr>
          <p:nvPr/>
        </p:nvSpPr>
        <p:spPr bwMode="auto">
          <a:xfrm>
            <a:off x="-383891" y="936431"/>
            <a:ext cx="5221382" cy="707231"/>
          </a:xfrm>
          <a:prstGeom prst="roundRect">
            <a:avLst>
              <a:gd name="adj" fmla="val 4167"/>
            </a:avLst>
          </a:prstGeom>
          <a:noFill/>
          <a:ln w="9525" algn="ctr">
            <a:noFill/>
            <a:round/>
            <a:headEnd/>
            <a:tailEnd/>
          </a:ln>
          <a:effectLst/>
        </p:spPr>
        <p:txBody>
          <a:bodyPr anchor="ctr" anchorCtr="0"/>
          <a:lstStyle/>
          <a:p>
            <a:pPr lvl="0" algn="ctr" eaLnBrk="0" fontAlgn="base" hangingPunct="0">
              <a:lnSpc>
                <a:spcPct val="90000"/>
              </a:lnSpc>
              <a:spcBef>
                <a:spcPct val="40000"/>
              </a:spcBef>
              <a:spcAft>
                <a:spcPct val="0"/>
              </a:spcAft>
              <a:buClr>
                <a:srgbClr val="8DACD0"/>
              </a:buClr>
              <a:buSzPct val="70000"/>
            </a:pPr>
            <a:r>
              <a:rPr lang="en-US" sz="1600" b="1" dirty="0">
                <a:solidFill>
                  <a:srgbClr val="C00000"/>
                </a:solidFill>
                <a:latin typeface="Arial" panose="020B0604020202020204" pitchFamily="34" charset="0"/>
                <a:ea typeface="Segoe UI" pitchFamily="34" charset="0"/>
                <a:cs typeface="Arial" panose="020B0604020202020204" pitchFamily="34" charset="0"/>
              </a:rPr>
              <a:t>DAS</a:t>
            </a:r>
            <a:r>
              <a:rPr lang="ru-RU" sz="1600" b="1" dirty="0">
                <a:solidFill>
                  <a:srgbClr val="C00000"/>
                </a:solidFill>
                <a:latin typeface="Arial" panose="020B0604020202020204" pitchFamily="34" charset="0"/>
                <a:ea typeface="Segoe UI" pitchFamily="34" charset="0"/>
                <a:cs typeface="Arial" panose="020B0604020202020204" pitchFamily="34" charset="0"/>
              </a:rPr>
              <a:t> физически подключено к серверу</a:t>
            </a:r>
            <a:endParaRPr lang="en-CA" sz="1600" b="1" dirty="0">
              <a:solidFill>
                <a:srgbClr val="C00000"/>
              </a:solidFill>
              <a:latin typeface="Arial" panose="020B0604020202020204" pitchFamily="34" charset="0"/>
              <a:ea typeface="Segoe UI" pitchFamily="34" charset="0"/>
              <a:cs typeface="Arial" panose="020B0604020202020204" pitchFamily="34" charset="0"/>
            </a:endParaRPr>
          </a:p>
        </p:txBody>
      </p:sp>
      <p:grpSp>
        <p:nvGrpSpPr>
          <p:cNvPr id="170" name="Group 7" descr="Server with attached disks"/>
          <p:cNvGrpSpPr/>
          <p:nvPr/>
        </p:nvGrpSpPr>
        <p:grpSpPr>
          <a:xfrm>
            <a:off x="3507460" y="2296257"/>
            <a:ext cx="984905" cy="1380552"/>
            <a:chOff x="3992966" y="4677233"/>
            <a:chExt cx="984905" cy="1380552"/>
          </a:xfrm>
        </p:grpSpPr>
        <p:sp>
          <p:nvSpPr>
            <p:cNvPr id="171" name="AutoShape 31"/>
            <p:cNvSpPr>
              <a:spLocks noChangeArrowheads="1"/>
            </p:cNvSpPr>
            <p:nvPr/>
          </p:nvSpPr>
          <p:spPr bwMode="auto">
            <a:xfrm>
              <a:off x="3992966" y="5662293"/>
              <a:ext cx="897199" cy="395492"/>
            </a:xfrm>
            <a:prstGeom prst="roundRect">
              <a:avLst>
                <a:gd name="adj" fmla="val 4167"/>
              </a:avLst>
            </a:prstGeom>
            <a:noFill/>
            <a:ln w="9525">
              <a:noFill/>
              <a:round/>
              <a:headEnd/>
              <a:tailEnd/>
            </a:ln>
            <a:effectLst/>
          </p:spPr>
          <p:txBody>
            <a:bodyPr wrap="none" anchor="ctr"/>
            <a:lstStyle/>
            <a:p>
              <a:pPr lvl="0" algn="ctr" eaLnBrk="0" fontAlgn="base" hangingPunct="0">
                <a:spcBef>
                  <a:spcPct val="0"/>
                </a:spcBef>
                <a:spcAft>
                  <a:spcPct val="0"/>
                </a:spcAft>
                <a:defRPr/>
              </a:pPr>
              <a:r>
                <a:rPr lang="ru-RU" sz="1200" b="1" dirty="0">
                  <a:solidFill>
                    <a:srgbClr val="000000"/>
                  </a:solidFill>
                  <a:latin typeface="Arial" panose="020B0604020202020204" pitchFamily="34" charset="0"/>
                  <a:ea typeface="Segoe UI" pitchFamily="34" charset="0"/>
                  <a:cs typeface="Arial" panose="020B0604020202020204" pitchFamily="34" charset="0"/>
                </a:rPr>
                <a:t>Сервер с</a:t>
              </a:r>
            </a:p>
            <a:p>
              <a:pPr lvl="0" algn="ctr" eaLnBrk="0" fontAlgn="base" hangingPunct="0">
                <a:spcBef>
                  <a:spcPct val="0"/>
                </a:spcBef>
                <a:spcAft>
                  <a:spcPct val="0"/>
                </a:spcAft>
                <a:defRPr/>
              </a:pPr>
              <a:r>
                <a:rPr lang="ru-RU" sz="1200" b="1" dirty="0">
                  <a:solidFill>
                    <a:srgbClr val="000000"/>
                  </a:solidFill>
                  <a:latin typeface="Arial" panose="020B0604020202020204" pitchFamily="34" charset="0"/>
                  <a:ea typeface="Segoe UI" pitchFamily="34" charset="0"/>
                  <a:cs typeface="Arial" panose="020B0604020202020204" pitchFamily="34" charset="0"/>
                </a:rPr>
                <a:t>подключенными</a:t>
              </a:r>
            </a:p>
            <a:p>
              <a:pPr lvl="0" algn="ctr" eaLnBrk="0" fontAlgn="base" hangingPunct="0">
                <a:spcBef>
                  <a:spcPct val="0"/>
                </a:spcBef>
                <a:spcAft>
                  <a:spcPct val="0"/>
                </a:spcAft>
                <a:defRPr/>
              </a:pPr>
              <a:r>
                <a:rPr lang="ru-RU" sz="1200" b="1" dirty="0">
                  <a:solidFill>
                    <a:srgbClr val="000000"/>
                  </a:solidFill>
                  <a:latin typeface="Arial" panose="020B0604020202020204" pitchFamily="34" charset="0"/>
                  <a:ea typeface="Segoe UI" pitchFamily="34" charset="0"/>
                  <a:cs typeface="Arial" panose="020B0604020202020204" pitchFamily="34" charset="0"/>
                </a:rPr>
                <a:t> дисками</a:t>
              </a:r>
              <a:endParaRPr lang="en-US" sz="1200" b="1" dirty="0">
                <a:solidFill>
                  <a:srgbClr val="000000"/>
                </a:solidFill>
                <a:latin typeface="Arial" panose="020B0604020202020204" pitchFamily="34" charset="0"/>
                <a:ea typeface="Segoe UI" pitchFamily="34" charset="0"/>
                <a:cs typeface="Arial" panose="020B0604020202020204" pitchFamily="34" charset="0"/>
              </a:endParaRPr>
            </a:p>
          </p:txBody>
        </p:sp>
        <p:pic>
          <p:nvPicPr>
            <p:cNvPr id="173" name="Picture 26"/>
            <p:cNvPicPr>
              <a:picLocks noChangeAspect="1" noChangeArrowheads="1"/>
            </p:cNvPicPr>
            <p:nvPr/>
          </p:nvPicPr>
          <p:blipFill>
            <a:blip r:embed="rId6"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auto">
            <a:xfrm>
              <a:off x="4441918" y="4677233"/>
              <a:ext cx="535953" cy="871243"/>
            </a:xfrm>
            <a:prstGeom prst="rect">
              <a:avLst/>
            </a:prstGeom>
            <a:noFill/>
            <a:ln>
              <a:noFill/>
            </a:ln>
            <a:effectLst/>
            <a:extLst/>
          </p:spPr>
        </p:pic>
      </p:grpSp>
      <p:sp>
        <p:nvSpPr>
          <p:cNvPr id="174" name="Rounded Rectangle 844803"/>
          <p:cNvSpPr>
            <a:spLocks noChangeArrowheads="1"/>
          </p:cNvSpPr>
          <p:nvPr/>
        </p:nvSpPr>
        <p:spPr bwMode="auto">
          <a:xfrm>
            <a:off x="5354765" y="1660182"/>
            <a:ext cx="4258708" cy="3921264"/>
          </a:xfrm>
          <a:prstGeom prst="roundRect">
            <a:avLst>
              <a:gd name="adj" fmla="val 4167"/>
            </a:avLst>
          </a:prstGeom>
          <a:noFill/>
          <a:ln w="9525" algn="ctr">
            <a:noFill/>
            <a:round/>
            <a:headEnd/>
            <a:tailEnd/>
          </a:ln>
          <a:effectLst/>
        </p:spPr>
        <p:txBody>
          <a:bodyPr/>
          <a:lstStyle/>
          <a:p>
            <a:pPr lvl="0" eaLnBrk="0" fontAlgn="base" hangingPunct="0">
              <a:lnSpc>
                <a:spcPct val="90000"/>
              </a:lnSpc>
              <a:spcBef>
                <a:spcPct val="40000"/>
              </a:spcBef>
              <a:spcAft>
                <a:spcPct val="0"/>
              </a:spcAft>
              <a:buClr>
                <a:srgbClr val="8DACD0"/>
              </a:buClr>
              <a:buSzPct val="70000"/>
            </a:pPr>
            <a:r>
              <a:rPr lang="ru-RU" sz="1600" b="1" dirty="0">
                <a:solidFill>
                  <a:srgbClr val="000000"/>
                </a:solidFill>
                <a:latin typeface="Arial" panose="020B0604020202020204" pitchFamily="34" charset="0"/>
                <a:ea typeface="Segoe UI" pitchFamily="34" charset="0"/>
                <a:cs typeface="Arial" panose="020B0604020202020204" pitchFamily="34" charset="0"/>
              </a:rPr>
              <a:t>Преимущества</a:t>
            </a:r>
            <a:r>
              <a:rPr lang="en-US" sz="1600" b="1" dirty="0">
                <a:solidFill>
                  <a:srgbClr val="000000"/>
                </a:solidFill>
                <a:latin typeface="Arial" panose="020B0604020202020204" pitchFamily="34" charset="0"/>
                <a:ea typeface="Segoe UI" pitchFamily="34" charset="0"/>
                <a:cs typeface="Arial" panose="020B0604020202020204" pitchFamily="34" charset="0"/>
              </a:rPr>
              <a:t>:</a:t>
            </a:r>
          </a:p>
          <a:p>
            <a:pPr marL="285750" lvl="0" indent="-285750" eaLnBrk="0" fontAlgn="base" hangingPunct="0">
              <a:lnSpc>
                <a:spcPct val="90000"/>
              </a:lnSpc>
              <a:spcBef>
                <a:spcPct val="40000"/>
              </a:spcBef>
              <a:spcAft>
                <a:spcPct val="0"/>
              </a:spcAft>
              <a:buClr>
                <a:srgbClr val="006699"/>
              </a:buClr>
              <a:buFont typeface="Wingdings" panose="05000000000000000000" pitchFamily="2" charset="2"/>
              <a:buChar char="ü"/>
            </a:pPr>
            <a:r>
              <a:rPr lang="ru-RU" sz="1600" dirty="0">
                <a:solidFill>
                  <a:srgbClr val="000000"/>
                </a:solidFill>
                <a:latin typeface="Arial" panose="020B0604020202020204" pitchFamily="34" charset="0"/>
                <a:ea typeface="Segoe UI" pitchFamily="34" charset="0"/>
                <a:cs typeface="Arial" panose="020B0604020202020204" pitchFamily="34" charset="0"/>
              </a:rPr>
              <a:t>Относительно недорогое решение, NAS обеспечивает централизованное хранение по доступной цене</a:t>
            </a:r>
          </a:p>
          <a:p>
            <a:pPr marL="285750" lvl="0" indent="-285750" eaLnBrk="0" fontAlgn="base" hangingPunct="0">
              <a:lnSpc>
                <a:spcPct val="90000"/>
              </a:lnSpc>
              <a:spcBef>
                <a:spcPct val="40000"/>
              </a:spcBef>
              <a:spcAft>
                <a:spcPct val="0"/>
              </a:spcAft>
              <a:buClr>
                <a:srgbClr val="006699"/>
              </a:buClr>
              <a:buFont typeface="Wingdings" panose="05000000000000000000" pitchFamily="2" charset="2"/>
              <a:buChar char="ü"/>
            </a:pPr>
            <a:r>
              <a:rPr lang="ru-RU" sz="1600" dirty="0">
                <a:solidFill>
                  <a:srgbClr val="000000"/>
                </a:solidFill>
                <a:latin typeface="Arial" panose="020B0604020202020204" pitchFamily="34" charset="0"/>
                <a:ea typeface="Segoe UI" pitchFamily="34" charset="0"/>
                <a:cs typeface="Arial" panose="020B0604020202020204" pitchFamily="34" charset="0"/>
              </a:rPr>
              <a:t>Простота настройки</a:t>
            </a:r>
          </a:p>
          <a:p>
            <a:pPr lvl="0" eaLnBrk="0" fontAlgn="base" hangingPunct="0">
              <a:lnSpc>
                <a:spcPct val="90000"/>
              </a:lnSpc>
              <a:spcBef>
                <a:spcPct val="40000"/>
              </a:spcBef>
              <a:spcAft>
                <a:spcPct val="0"/>
              </a:spcAft>
              <a:buClr>
                <a:srgbClr val="006699"/>
              </a:buClr>
            </a:pPr>
            <a:r>
              <a:rPr lang="ru-RU" sz="1600" b="1" dirty="0">
                <a:solidFill>
                  <a:srgbClr val="000000"/>
                </a:solidFill>
                <a:latin typeface="Arial" panose="020B0604020202020204" pitchFamily="34" charset="0"/>
                <a:ea typeface="Segoe UI" pitchFamily="34" charset="0"/>
                <a:cs typeface="Arial" panose="020B0604020202020204" pitchFamily="34" charset="0"/>
              </a:rPr>
              <a:t>Недостатки</a:t>
            </a:r>
            <a:r>
              <a:rPr lang="en-US" sz="1600" b="1" dirty="0">
                <a:solidFill>
                  <a:srgbClr val="000000"/>
                </a:solidFill>
                <a:latin typeface="Arial" panose="020B0604020202020204" pitchFamily="34" charset="0"/>
                <a:ea typeface="Segoe UI" pitchFamily="34" charset="0"/>
                <a:cs typeface="Arial" panose="020B0604020202020204" pitchFamily="34" charset="0"/>
              </a:rPr>
              <a:t>:</a:t>
            </a:r>
          </a:p>
          <a:p>
            <a:pPr marL="285750" lvl="0" indent="-285750" eaLnBrk="0" fontAlgn="base" hangingPunct="0">
              <a:lnSpc>
                <a:spcPct val="90000"/>
              </a:lnSpc>
              <a:spcBef>
                <a:spcPct val="40000"/>
              </a:spcBef>
              <a:spcAft>
                <a:spcPct val="0"/>
              </a:spcAft>
              <a:buClr>
                <a:srgbClr val="006699"/>
              </a:buClr>
              <a:buFont typeface="Wingdings" panose="05000000000000000000" pitchFamily="2" charset="2"/>
              <a:buChar char="ü"/>
            </a:pPr>
            <a:r>
              <a:rPr lang="ru-RU" sz="1600" dirty="0">
                <a:latin typeface="Arial" panose="020B0604020202020204" pitchFamily="34" charset="0"/>
                <a:cs typeface="Arial" panose="020B0604020202020204" pitchFamily="34" charset="0"/>
              </a:rPr>
              <a:t>Медленное время доступа</a:t>
            </a:r>
          </a:p>
          <a:p>
            <a:pPr marL="285750" lvl="0" indent="-285750" eaLnBrk="0" fontAlgn="base" hangingPunct="0">
              <a:lnSpc>
                <a:spcPct val="90000"/>
              </a:lnSpc>
              <a:spcBef>
                <a:spcPct val="40000"/>
              </a:spcBef>
              <a:spcAft>
                <a:spcPct val="0"/>
              </a:spcAft>
              <a:buClr>
                <a:srgbClr val="006699"/>
              </a:buClr>
              <a:buFont typeface="Wingdings" panose="05000000000000000000" pitchFamily="2" charset="2"/>
              <a:buChar char="ü"/>
            </a:pPr>
            <a:r>
              <a:rPr lang="ru-RU" sz="1600" dirty="0">
                <a:latin typeface="Arial" panose="020B0604020202020204" pitchFamily="34" charset="0"/>
                <a:cs typeface="Arial" panose="020B0604020202020204" pitchFamily="34" charset="0"/>
              </a:rPr>
              <a:t>Не корпоративное решение</a:t>
            </a:r>
            <a:endParaRPr lang="en-US" sz="1600" dirty="0">
              <a:solidFill>
                <a:srgbClr val="000000"/>
              </a:solidFill>
              <a:latin typeface="Arial" panose="020B0604020202020204" pitchFamily="34" charset="0"/>
              <a:ea typeface="Segoe UI" pitchFamily="34" charset="0"/>
              <a:cs typeface="Arial" panose="020B0604020202020204" pitchFamily="34" charset="0"/>
            </a:endParaRPr>
          </a:p>
        </p:txBody>
      </p:sp>
      <p:sp>
        <p:nvSpPr>
          <p:cNvPr id="175" name="Text Box 22"/>
          <p:cNvSpPr txBox="1">
            <a:spLocks noChangeArrowheads="1"/>
          </p:cNvSpPr>
          <p:nvPr/>
        </p:nvSpPr>
        <p:spPr bwMode="auto">
          <a:xfrm>
            <a:off x="5442257" y="1021463"/>
            <a:ext cx="6534251" cy="743850"/>
          </a:xfrm>
          <a:prstGeom prst="rect">
            <a:avLst/>
          </a:prstGeom>
          <a:noFill/>
          <a:ln w="9525" algn="ctr">
            <a:noFill/>
            <a:miter lim="800000"/>
            <a:headEnd/>
            <a:tailEnd/>
          </a:ln>
          <a:effec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lvl="0" algn="ctr" eaLnBrk="1" fontAlgn="base" hangingPunct="1">
              <a:lnSpc>
                <a:spcPct val="90000"/>
              </a:lnSpc>
              <a:spcBef>
                <a:spcPct val="0"/>
              </a:spcBef>
              <a:spcAft>
                <a:spcPct val="0"/>
              </a:spcAft>
            </a:pPr>
            <a:r>
              <a:rPr lang="ru-RU" sz="1600" b="1" dirty="0">
                <a:solidFill>
                  <a:srgbClr val="C00000"/>
                </a:solidFill>
                <a:latin typeface="Arial" panose="020B0604020202020204" pitchFamily="34" charset="0"/>
                <a:ea typeface="Segoe UI" pitchFamily="34" charset="0"/>
                <a:cs typeface="Arial" panose="020B0604020202020204" pitchFamily="34" charset="0"/>
              </a:rPr>
              <a:t>NAS - это хранилище, которое присоединено к специальному устройству хранения данных, и доступ осуществляется через сетевые ресурсы</a:t>
            </a:r>
            <a:endParaRPr lang="en-US" sz="1600" b="1" dirty="0">
              <a:solidFill>
                <a:srgbClr val="C00000"/>
              </a:solidFill>
              <a:latin typeface="Arial" panose="020B0604020202020204" pitchFamily="34" charset="0"/>
              <a:ea typeface="Segoe UI" pitchFamily="34" charset="0"/>
              <a:cs typeface="Arial" panose="020B0604020202020204" pitchFamily="34" charset="0"/>
            </a:endParaRPr>
          </a:p>
        </p:txBody>
      </p:sp>
      <p:grpSp>
        <p:nvGrpSpPr>
          <p:cNvPr id="176" name="Group 5" descr="Illustration that depicts a network attached storage (NAS) device that connects through the network to a file server. The communication between the device and the file server is through file-level access. "/>
          <p:cNvGrpSpPr/>
          <p:nvPr/>
        </p:nvGrpSpPr>
        <p:grpSpPr>
          <a:xfrm>
            <a:off x="8699301" y="2069598"/>
            <a:ext cx="3458313" cy="2774278"/>
            <a:chOff x="4111280" y="2400799"/>
            <a:chExt cx="4284306" cy="3728145"/>
          </a:xfrm>
        </p:grpSpPr>
        <p:grpSp>
          <p:nvGrpSpPr>
            <p:cNvPr id="177" name="Group 6"/>
            <p:cNvGrpSpPr/>
            <p:nvPr/>
          </p:nvGrpSpPr>
          <p:grpSpPr>
            <a:xfrm>
              <a:off x="6156769" y="2400799"/>
              <a:ext cx="2238817" cy="3728145"/>
              <a:chOff x="6026143" y="2560453"/>
              <a:chExt cx="2238817" cy="3728145"/>
            </a:xfrm>
          </p:grpSpPr>
          <p:sp>
            <p:nvSpPr>
              <p:cNvPr id="185" name="AutoShape 31"/>
              <p:cNvSpPr>
                <a:spLocks noChangeArrowheads="1"/>
              </p:cNvSpPr>
              <p:nvPr/>
            </p:nvSpPr>
            <p:spPr bwMode="auto">
              <a:xfrm>
                <a:off x="6798287" y="5984119"/>
                <a:ext cx="897921" cy="304479"/>
              </a:xfrm>
              <a:prstGeom prst="roundRect">
                <a:avLst>
                  <a:gd name="adj" fmla="val 4167"/>
                </a:avLst>
              </a:prstGeom>
              <a:solidFill>
                <a:schemeClr val="bg1"/>
              </a:solidFill>
              <a:ln w="9525">
                <a:noFill/>
                <a:round/>
                <a:headEnd/>
                <a:tailEnd/>
              </a:ln>
              <a:effectLst/>
            </p:spPr>
            <p:txBody>
              <a:bodyPr wrap="none" anchor="ctr"/>
              <a:lstStyle/>
              <a:p>
                <a:pPr lvl="0" algn="ctr" fontAlgn="base">
                  <a:spcBef>
                    <a:spcPct val="0"/>
                  </a:spcBef>
                  <a:spcAft>
                    <a:spcPct val="0"/>
                  </a:spcAft>
                  <a:defRPr/>
                </a:pPr>
                <a:r>
                  <a:rPr lang="ru-RU" sz="1200" b="1" dirty="0">
                    <a:solidFill>
                      <a:srgbClr val="000000"/>
                    </a:solidFill>
                    <a:latin typeface="Arial" panose="020B0604020202020204" pitchFamily="34" charset="0"/>
                    <a:ea typeface="Segoe UI" pitchFamily="34" charset="0"/>
                    <a:cs typeface="Arial" panose="020B0604020202020204" pitchFamily="34" charset="0"/>
                  </a:rPr>
                  <a:t>Файловый сервер</a:t>
                </a:r>
                <a:endParaRPr lang="en-US" sz="1200" b="1" dirty="0">
                  <a:solidFill>
                    <a:srgbClr val="000000"/>
                  </a:solidFill>
                  <a:latin typeface="Arial" panose="020B0604020202020204" pitchFamily="34" charset="0"/>
                  <a:ea typeface="Segoe UI" pitchFamily="34" charset="0"/>
                  <a:cs typeface="Arial" panose="020B0604020202020204" pitchFamily="34" charset="0"/>
                </a:endParaRPr>
              </a:p>
            </p:txBody>
          </p:sp>
          <p:sp>
            <p:nvSpPr>
              <p:cNvPr id="186" name="Rectangle 16415"/>
              <p:cNvSpPr>
                <a:spLocks noChangeArrowheads="1"/>
              </p:cNvSpPr>
              <p:nvPr/>
            </p:nvSpPr>
            <p:spPr bwMode="auto">
              <a:xfrm>
                <a:off x="7168204" y="3540740"/>
                <a:ext cx="1096756" cy="682436"/>
              </a:xfrm>
              <a:prstGeom prst="rect">
                <a:avLst/>
              </a:prstGeom>
              <a:noFill/>
              <a:ln w="9525">
                <a:noFill/>
                <a:miter lim="800000"/>
                <a:headEnd/>
                <a:tailEnd/>
              </a:ln>
            </p:spPr>
            <p:txBody>
              <a:bodyPr wrap="square" lIns="0" tIns="0" rIns="0" bIns="0">
                <a:spAutoFit/>
              </a:bodyPr>
              <a:lstStyle/>
              <a:p>
                <a:pPr lvl="0" algn="ctr" fontAlgn="base">
                  <a:spcBef>
                    <a:spcPct val="0"/>
                  </a:spcBef>
                  <a:spcAft>
                    <a:spcPct val="0"/>
                  </a:spcAft>
                  <a:defRPr/>
                </a:pPr>
                <a:r>
                  <a:rPr lang="en-US" sz="1100" b="1" dirty="0">
                    <a:solidFill>
                      <a:srgbClr val="000000"/>
                    </a:solidFill>
                    <a:latin typeface="Arial" panose="020B0604020202020204" pitchFamily="34" charset="0"/>
                    <a:ea typeface="Segoe UI" pitchFamily="34" charset="0"/>
                    <a:cs typeface="Arial" panose="020B0604020202020204" pitchFamily="34" charset="0"/>
                  </a:rPr>
                  <a:t>Local Area </a:t>
                </a:r>
              </a:p>
              <a:p>
                <a:pPr lvl="0" algn="ctr" fontAlgn="base">
                  <a:spcBef>
                    <a:spcPct val="0"/>
                  </a:spcBef>
                  <a:spcAft>
                    <a:spcPct val="0"/>
                  </a:spcAft>
                  <a:defRPr/>
                </a:pPr>
                <a:r>
                  <a:rPr lang="en-US" sz="1100" b="1" dirty="0">
                    <a:solidFill>
                      <a:srgbClr val="000000"/>
                    </a:solidFill>
                    <a:latin typeface="Arial" panose="020B0604020202020204" pitchFamily="34" charset="0"/>
                    <a:ea typeface="Segoe UI" pitchFamily="34" charset="0"/>
                    <a:cs typeface="Arial" panose="020B0604020202020204" pitchFamily="34" charset="0"/>
                  </a:rPr>
                  <a:t>Network </a:t>
                </a:r>
              </a:p>
              <a:p>
                <a:pPr lvl="0" algn="ctr" fontAlgn="base">
                  <a:spcBef>
                    <a:spcPct val="0"/>
                  </a:spcBef>
                  <a:spcAft>
                    <a:spcPct val="0"/>
                  </a:spcAft>
                  <a:defRPr/>
                </a:pPr>
                <a:r>
                  <a:rPr lang="en-US" sz="1100" b="1" dirty="0">
                    <a:solidFill>
                      <a:srgbClr val="000000"/>
                    </a:solidFill>
                    <a:latin typeface="Arial" panose="020B0604020202020204" pitchFamily="34" charset="0"/>
                    <a:ea typeface="Segoe UI" pitchFamily="34" charset="0"/>
                    <a:cs typeface="Arial" panose="020B0604020202020204" pitchFamily="34" charset="0"/>
                  </a:rPr>
                  <a:t>(Ethernet)</a:t>
                </a:r>
                <a:endParaRPr lang="en-US" sz="1100" b="1" dirty="0">
                  <a:solidFill>
                    <a:srgbClr val="000000"/>
                  </a:solidFill>
                  <a:effectLst>
                    <a:outerShdw blurRad="38100" dist="38100" dir="2700000" algn="tl">
                      <a:srgbClr val="C0C0C0"/>
                    </a:outerShdw>
                  </a:effectLst>
                  <a:latin typeface="Arial" panose="020B0604020202020204" pitchFamily="34" charset="0"/>
                  <a:ea typeface="Segoe UI" pitchFamily="34" charset="0"/>
                  <a:cs typeface="Arial" panose="020B0604020202020204" pitchFamily="34" charset="0"/>
                </a:endParaRPr>
              </a:p>
            </p:txBody>
          </p:sp>
          <p:sp>
            <p:nvSpPr>
              <p:cNvPr id="187" name="AutoShape 31"/>
              <p:cNvSpPr>
                <a:spLocks noChangeArrowheads="1"/>
              </p:cNvSpPr>
              <p:nvPr/>
            </p:nvSpPr>
            <p:spPr bwMode="auto">
              <a:xfrm>
                <a:off x="6720896" y="2560453"/>
                <a:ext cx="1282700" cy="336544"/>
              </a:xfrm>
              <a:prstGeom prst="roundRect">
                <a:avLst>
                  <a:gd name="adj" fmla="val 4167"/>
                </a:avLst>
              </a:prstGeom>
              <a:solidFill>
                <a:schemeClr val="bg1"/>
              </a:solidFill>
              <a:ln w="9525">
                <a:noFill/>
                <a:round/>
                <a:headEnd/>
                <a:tailEnd/>
              </a:ln>
              <a:effectLst/>
            </p:spPr>
            <p:txBody>
              <a:bodyPr wrap="none" anchor="ctr"/>
              <a:lstStyle/>
              <a:p>
                <a:pPr lvl="0" algn="ctr" fontAlgn="base">
                  <a:spcBef>
                    <a:spcPct val="0"/>
                  </a:spcBef>
                  <a:spcAft>
                    <a:spcPct val="0"/>
                  </a:spcAft>
                  <a:defRPr/>
                </a:pPr>
                <a:r>
                  <a:rPr lang="en-US" sz="1200" b="1" dirty="0">
                    <a:solidFill>
                      <a:srgbClr val="000000"/>
                    </a:solidFill>
                    <a:latin typeface="Arial" panose="020B0604020202020204" pitchFamily="34" charset="0"/>
                    <a:ea typeface="Segoe UI" pitchFamily="34" charset="0"/>
                    <a:cs typeface="Arial" panose="020B0604020202020204" pitchFamily="34" charset="0"/>
                  </a:rPr>
                  <a:t>NAS</a:t>
                </a:r>
                <a:r>
                  <a:rPr lang="ru-RU" sz="1200" b="1" dirty="0">
                    <a:solidFill>
                      <a:srgbClr val="000000"/>
                    </a:solidFill>
                    <a:latin typeface="Arial" panose="020B0604020202020204" pitchFamily="34" charset="0"/>
                    <a:ea typeface="Segoe UI" pitchFamily="34" charset="0"/>
                    <a:cs typeface="Arial" panose="020B0604020202020204" pitchFamily="34" charset="0"/>
                  </a:rPr>
                  <a:t>-устройство</a:t>
                </a:r>
                <a:endParaRPr lang="en-US" sz="1200" b="1" dirty="0">
                  <a:solidFill>
                    <a:srgbClr val="000000"/>
                  </a:solidFill>
                  <a:latin typeface="Arial" panose="020B0604020202020204" pitchFamily="34" charset="0"/>
                  <a:ea typeface="Segoe UI" pitchFamily="34" charset="0"/>
                  <a:cs typeface="Arial" panose="020B0604020202020204" pitchFamily="34" charset="0"/>
                </a:endParaRPr>
              </a:p>
            </p:txBody>
          </p:sp>
          <p:cxnSp>
            <p:nvCxnSpPr>
              <p:cNvPr id="188" name="Elbow Connector 17"/>
              <p:cNvCxnSpPr/>
              <p:nvPr/>
            </p:nvCxnSpPr>
            <p:spPr bwMode="auto">
              <a:xfrm rot="16200000" flipH="1">
                <a:off x="5438764" y="3537392"/>
                <a:ext cx="2335148" cy="953272"/>
              </a:xfrm>
              <a:prstGeom prst="bentConnector3">
                <a:avLst>
                  <a:gd name="adj1" fmla="val 38812"/>
                </a:avLst>
              </a:prstGeom>
              <a:gradFill rotWithShape="1">
                <a:gsLst>
                  <a:gs pos="0">
                    <a:srgbClr val="E4CD9A"/>
                  </a:gs>
                  <a:gs pos="100000">
                    <a:srgbClr val="EEEFD7"/>
                  </a:gs>
                </a:gsLst>
                <a:lin ang="2700000" scaled="1"/>
              </a:gradFill>
              <a:ln w="28575" cap="flat" cmpd="sng" algn="ctr">
                <a:solidFill>
                  <a:schemeClr val="tx1"/>
                </a:solidFill>
                <a:prstDash val="solid"/>
                <a:round/>
                <a:headEnd type="none" w="med" len="med"/>
                <a:tailEnd type="none" w="med" len="med"/>
              </a:ln>
              <a:effectLst/>
            </p:spPr>
          </p:cxnSp>
          <p:cxnSp>
            <p:nvCxnSpPr>
              <p:cNvPr id="190" name="Curved Connector 19"/>
              <p:cNvCxnSpPr/>
              <p:nvPr/>
            </p:nvCxnSpPr>
            <p:spPr bwMode="auto">
              <a:xfrm rot="16200000" flipH="1">
                <a:off x="5633149" y="3699027"/>
                <a:ext cx="1640789" cy="854802"/>
              </a:xfrm>
              <a:prstGeom prst="curvedConnector3">
                <a:avLst/>
              </a:prstGeom>
              <a:gradFill rotWithShape="1">
                <a:gsLst>
                  <a:gs pos="0">
                    <a:srgbClr val="E4CD9A"/>
                  </a:gs>
                  <a:gs pos="100000">
                    <a:srgbClr val="EEEFD7"/>
                  </a:gs>
                </a:gsLst>
                <a:lin ang="2700000" scaled="1"/>
              </a:gradFill>
              <a:ln w="28575" cap="flat" cmpd="sng" algn="ctr">
                <a:solidFill>
                  <a:srgbClr val="00B050"/>
                </a:solidFill>
                <a:prstDash val="sysDash"/>
                <a:round/>
                <a:headEnd type="arrow"/>
                <a:tailEnd type="arrow"/>
              </a:ln>
              <a:effectLst/>
            </p:spPr>
          </p:cxnSp>
        </p:grpSp>
        <p:grpSp>
          <p:nvGrpSpPr>
            <p:cNvPr id="178" name="Group 7"/>
            <p:cNvGrpSpPr/>
            <p:nvPr/>
          </p:nvGrpSpPr>
          <p:grpSpPr>
            <a:xfrm>
              <a:off x="4111280" y="3777490"/>
              <a:ext cx="1830885" cy="1517059"/>
              <a:chOff x="4192961" y="3708410"/>
              <a:chExt cx="1830885" cy="1517059"/>
            </a:xfrm>
          </p:grpSpPr>
          <p:sp>
            <p:nvSpPr>
              <p:cNvPr id="179" name="Rectangle 8"/>
              <p:cNvSpPr/>
              <p:nvPr/>
            </p:nvSpPr>
            <p:spPr bwMode="auto">
              <a:xfrm>
                <a:off x="4192961" y="3708410"/>
                <a:ext cx="1830885" cy="1517059"/>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sz="1200" b="1" dirty="0">
                  <a:solidFill>
                    <a:srgbClr val="000000"/>
                  </a:solidFill>
                  <a:latin typeface="Arial" panose="020B0604020202020204" pitchFamily="34" charset="0"/>
                  <a:cs typeface="Arial" panose="020B0604020202020204" pitchFamily="34" charset="0"/>
                </a:endParaRPr>
              </a:p>
            </p:txBody>
          </p:sp>
          <p:sp>
            <p:nvSpPr>
              <p:cNvPr id="180" name="AutoShape 31"/>
              <p:cNvSpPr>
                <a:spLocks noChangeArrowheads="1"/>
              </p:cNvSpPr>
              <p:nvPr/>
            </p:nvSpPr>
            <p:spPr bwMode="auto">
              <a:xfrm>
                <a:off x="4192963" y="3994442"/>
                <a:ext cx="1810185" cy="646228"/>
              </a:xfrm>
              <a:prstGeom prst="roundRect">
                <a:avLst>
                  <a:gd name="adj" fmla="val 4167"/>
                </a:avLst>
              </a:prstGeom>
              <a:noFill/>
              <a:ln w="9525">
                <a:noFill/>
                <a:round/>
                <a:headEnd/>
                <a:tailEnd/>
              </a:ln>
              <a:effectLst/>
            </p:spPr>
            <p:txBody>
              <a:bodyPr wrap="none" anchor="ctr"/>
              <a:lstStyle/>
              <a:p>
                <a:pPr lvl="0" algn="ctr" fontAlgn="base">
                  <a:spcBef>
                    <a:spcPct val="0"/>
                  </a:spcBef>
                  <a:spcAft>
                    <a:spcPct val="0"/>
                  </a:spcAft>
                  <a:defRPr/>
                </a:pPr>
                <a:r>
                  <a:rPr lang="ru-RU" sz="1100" b="1" dirty="0">
                    <a:solidFill>
                      <a:srgbClr val="000000"/>
                    </a:solidFill>
                    <a:latin typeface="Arial" panose="020B0604020202020204" pitchFamily="34" charset="0"/>
                    <a:ea typeface="Segoe UI" pitchFamily="34" charset="0"/>
                    <a:cs typeface="Arial" panose="020B0604020202020204" pitchFamily="34" charset="0"/>
                  </a:rPr>
                  <a:t>Пятиуровневый </a:t>
                </a:r>
                <a:endParaRPr lang="en-US" sz="1100" b="1" dirty="0">
                  <a:solidFill>
                    <a:srgbClr val="000000"/>
                  </a:solidFill>
                  <a:latin typeface="Arial" panose="020B0604020202020204" pitchFamily="34" charset="0"/>
                  <a:ea typeface="Segoe UI" pitchFamily="34" charset="0"/>
                  <a:cs typeface="Arial" panose="020B0604020202020204" pitchFamily="34" charset="0"/>
                </a:endParaRPr>
              </a:p>
              <a:p>
                <a:pPr lvl="0" algn="ctr" fontAlgn="base">
                  <a:spcBef>
                    <a:spcPct val="0"/>
                  </a:spcBef>
                  <a:spcAft>
                    <a:spcPct val="0"/>
                  </a:spcAft>
                  <a:defRPr/>
                </a:pPr>
                <a:r>
                  <a:rPr lang="ru-RU" sz="1100" b="1" dirty="0">
                    <a:solidFill>
                      <a:srgbClr val="000000"/>
                    </a:solidFill>
                    <a:latin typeface="Arial" panose="020B0604020202020204" pitchFamily="34" charset="0"/>
                    <a:ea typeface="Segoe UI" pitchFamily="34" charset="0"/>
                    <a:cs typeface="Arial" panose="020B0604020202020204" pitchFamily="34" charset="0"/>
                  </a:rPr>
                  <a:t>Доступ</a:t>
                </a:r>
                <a:r>
                  <a:rPr lang="en-US" sz="1100" b="1" dirty="0">
                    <a:solidFill>
                      <a:srgbClr val="000000"/>
                    </a:solidFill>
                    <a:latin typeface="Arial" panose="020B0604020202020204" pitchFamily="34" charset="0"/>
                    <a:ea typeface="Segoe UI" pitchFamily="34" charset="0"/>
                    <a:cs typeface="Arial" panose="020B0604020202020204" pitchFamily="34" charset="0"/>
                  </a:rPr>
                  <a:t> (CIFS, NFS)</a:t>
                </a:r>
              </a:p>
            </p:txBody>
          </p:sp>
          <p:cxnSp>
            <p:nvCxnSpPr>
              <p:cNvPr id="181" name="Straight Connector 10"/>
              <p:cNvCxnSpPr/>
              <p:nvPr/>
            </p:nvCxnSpPr>
            <p:spPr bwMode="auto">
              <a:xfrm>
                <a:off x="4346510" y="3940143"/>
                <a:ext cx="1503089" cy="0"/>
              </a:xfrm>
              <a:prstGeom prst="line">
                <a:avLst/>
              </a:prstGeom>
              <a:gradFill rotWithShape="1">
                <a:gsLst>
                  <a:gs pos="0">
                    <a:srgbClr val="E4CD9A"/>
                  </a:gs>
                  <a:gs pos="100000">
                    <a:srgbClr val="EEEFD7"/>
                  </a:gs>
                </a:gsLst>
                <a:lin ang="2700000" scaled="1"/>
              </a:gradFill>
              <a:ln w="28575" cap="flat" cmpd="sng" algn="ctr">
                <a:solidFill>
                  <a:srgbClr val="00B050"/>
                </a:solidFill>
                <a:prstDash val="sysDash"/>
                <a:round/>
                <a:headEnd type="arrow" w="med" len="med"/>
                <a:tailEnd type="arrow" w="med" len="med"/>
              </a:ln>
              <a:effectLst/>
            </p:spPr>
          </p:cxnSp>
          <p:sp>
            <p:nvSpPr>
              <p:cNvPr id="182" name="AutoShape 31"/>
              <p:cNvSpPr>
                <a:spLocks noChangeArrowheads="1"/>
              </p:cNvSpPr>
              <p:nvPr/>
            </p:nvSpPr>
            <p:spPr bwMode="auto">
              <a:xfrm>
                <a:off x="4192963" y="4802973"/>
                <a:ext cx="1810185" cy="323113"/>
              </a:xfrm>
              <a:prstGeom prst="roundRect">
                <a:avLst>
                  <a:gd name="adj" fmla="val 4167"/>
                </a:avLst>
              </a:prstGeom>
              <a:noFill/>
              <a:ln w="9525">
                <a:noFill/>
                <a:round/>
                <a:headEnd/>
                <a:tailEnd/>
              </a:ln>
              <a:effectLst/>
            </p:spPr>
            <p:txBody>
              <a:bodyPr wrap="none" anchor="ctr"/>
              <a:lstStyle/>
              <a:p>
                <a:pPr lvl="0" algn="ctr" fontAlgn="base">
                  <a:spcBef>
                    <a:spcPct val="0"/>
                  </a:spcBef>
                  <a:spcAft>
                    <a:spcPct val="0"/>
                  </a:spcAft>
                  <a:defRPr/>
                </a:pPr>
                <a:r>
                  <a:rPr lang="ru-RU" sz="1100" b="1" dirty="0">
                    <a:solidFill>
                      <a:srgbClr val="000000"/>
                    </a:solidFill>
                    <a:latin typeface="Arial" panose="020B0604020202020204" pitchFamily="34" charset="0"/>
                    <a:ea typeface="Segoe UI" pitchFamily="34" charset="0"/>
                    <a:cs typeface="Arial" panose="020B0604020202020204" pitchFamily="34" charset="0"/>
                  </a:rPr>
                  <a:t>Сеть</a:t>
                </a:r>
                <a:endParaRPr lang="en-US" sz="1100" b="1" dirty="0">
                  <a:solidFill>
                    <a:srgbClr val="000000"/>
                  </a:solidFill>
                  <a:latin typeface="Arial" panose="020B0604020202020204" pitchFamily="34" charset="0"/>
                  <a:ea typeface="Segoe UI" pitchFamily="34" charset="0"/>
                  <a:cs typeface="Arial" panose="020B0604020202020204" pitchFamily="34" charset="0"/>
                </a:endParaRPr>
              </a:p>
            </p:txBody>
          </p:sp>
          <p:cxnSp>
            <p:nvCxnSpPr>
              <p:cNvPr id="183" name="Straight Connector 12"/>
              <p:cNvCxnSpPr/>
              <p:nvPr/>
            </p:nvCxnSpPr>
            <p:spPr bwMode="auto">
              <a:xfrm>
                <a:off x="4346511" y="4788829"/>
                <a:ext cx="1503089" cy="0"/>
              </a:xfrm>
              <a:prstGeom prst="line">
                <a:avLst/>
              </a:prstGeom>
              <a:gradFill rotWithShape="1">
                <a:gsLst>
                  <a:gs pos="0">
                    <a:srgbClr val="E4CD9A"/>
                  </a:gs>
                  <a:gs pos="100000">
                    <a:srgbClr val="EEEFD7"/>
                  </a:gs>
                </a:gsLst>
                <a:lin ang="2700000" scaled="1"/>
              </a:gradFill>
              <a:ln w="28575" cap="flat" cmpd="sng" algn="ctr">
                <a:solidFill>
                  <a:schemeClr val="tx1"/>
                </a:solidFill>
                <a:prstDash val="solid"/>
                <a:round/>
                <a:headEnd type="none" w="med" len="med"/>
                <a:tailEnd type="none" w="med" len="med"/>
              </a:ln>
              <a:effectLst/>
            </p:spPr>
          </p:cxnSp>
        </p:grpSp>
      </p:grpSp>
      <p:sp>
        <p:nvSpPr>
          <p:cNvPr id="192" name="Rounded Rectangle 844804"/>
          <p:cNvSpPr>
            <a:spLocks noChangeArrowheads="1"/>
          </p:cNvSpPr>
          <p:nvPr/>
        </p:nvSpPr>
        <p:spPr bwMode="auto">
          <a:xfrm>
            <a:off x="3982108" y="5114978"/>
            <a:ext cx="3491931" cy="1504950"/>
          </a:xfrm>
          <a:prstGeom prst="roundRect">
            <a:avLst>
              <a:gd name="adj" fmla="val 4167"/>
            </a:avLst>
          </a:prstGeom>
          <a:noFill/>
          <a:ln w="9525" algn="ctr">
            <a:noFill/>
            <a:round/>
            <a:headEnd/>
            <a:tailEnd/>
          </a:ln>
          <a:effectLst/>
        </p:spPr>
        <p:txBody>
          <a:bodyPr anchor="ctr"/>
          <a:lstStyle/>
          <a:p>
            <a:pPr marL="285750" indent="-285750" eaLnBrk="0" hangingPunct="0">
              <a:lnSpc>
                <a:spcPct val="90000"/>
              </a:lnSpc>
              <a:spcBef>
                <a:spcPct val="40000"/>
              </a:spcBef>
              <a:buClr>
                <a:srgbClr val="006699"/>
              </a:buClr>
              <a:buFont typeface="Wingdings" panose="05000000000000000000" pitchFamily="2" charset="2"/>
              <a:buChar char="ü"/>
            </a:pPr>
            <a:r>
              <a:rPr lang="ru-RU" sz="1600" dirty="0">
                <a:latin typeface="Arial" panose="020B0604020202020204" pitchFamily="34" charset="0"/>
                <a:ea typeface="Segoe UI" pitchFamily="34" charset="0"/>
                <a:cs typeface="Arial" panose="020B0604020202020204" pitchFamily="34" charset="0"/>
              </a:rPr>
              <a:t>Самое быстрое время доступа</a:t>
            </a:r>
          </a:p>
          <a:p>
            <a:pPr marL="285750" indent="-285750" eaLnBrk="0" hangingPunct="0">
              <a:lnSpc>
                <a:spcPct val="90000"/>
              </a:lnSpc>
              <a:spcBef>
                <a:spcPct val="40000"/>
              </a:spcBef>
              <a:buClr>
                <a:srgbClr val="006699"/>
              </a:buClr>
              <a:buFont typeface="Wingdings" panose="05000000000000000000" pitchFamily="2" charset="2"/>
              <a:buChar char="ü"/>
            </a:pPr>
            <a:r>
              <a:rPr lang="ru-RU" sz="1600" dirty="0">
                <a:latin typeface="Arial" panose="020B0604020202020204" pitchFamily="34" charset="0"/>
                <a:ea typeface="Segoe UI" pitchFamily="34" charset="0"/>
                <a:cs typeface="Arial" panose="020B0604020202020204" pitchFamily="34" charset="0"/>
              </a:rPr>
              <a:t>Легко расширяется</a:t>
            </a:r>
          </a:p>
          <a:p>
            <a:pPr marL="285750" indent="-285750" eaLnBrk="0" hangingPunct="0">
              <a:lnSpc>
                <a:spcPct val="90000"/>
              </a:lnSpc>
              <a:spcBef>
                <a:spcPct val="40000"/>
              </a:spcBef>
              <a:buClr>
                <a:srgbClr val="006699"/>
              </a:buClr>
              <a:buFont typeface="Wingdings" panose="05000000000000000000" pitchFamily="2" charset="2"/>
              <a:buChar char="ü"/>
            </a:pPr>
            <a:r>
              <a:rPr lang="ru-RU" sz="1600" dirty="0">
                <a:latin typeface="Arial" panose="020B0604020202020204" pitchFamily="34" charset="0"/>
                <a:ea typeface="Segoe UI" pitchFamily="34" charset="0"/>
                <a:cs typeface="Arial" panose="020B0604020202020204" pitchFamily="34" charset="0"/>
              </a:rPr>
              <a:t>Централизованное хранение</a:t>
            </a:r>
          </a:p>
          <a:p>
            <a:pPr marL="285750" indent="-285750" eaLnBrk="0" hangingPunct="0">
              <a:lnSpc>
                <a:spcPct val="90000"/>
              </a:lnSpc>
              <a:spcBef>
                <a:spcPct val="40000"/>
              </a:spcBef>
              <a:buClr>
                <a:srgbClr val="006699"/>
              </a:buClr>
              <a:buFont typeface="Wingdings" panose="05000000000000000000" pitchFamily="2" charset="2"/>
              <a:buChar char="ü"/>
            </a:pPr>
            <a:r>
              <a:rPr lang="ru-RU" sz="1600" dirty="0">
                <a:latin typeface="Arial" panose="020B0604020202020204" pitchFamily="34" charset="0"/>
                <a:ea typeface="Segoe UI" pitchFamily="34" charset="0"/>
                <a:cs typeface="Arial" panose="020B0604020202020204" pitchFamily="34" charset="0"/>
              </a:rPr>
              <a:t>Высокий уровень избыточности</a:t>
            </a:r>
            <a:endParaRPr lang="en-US" sz="1600" b="0" dirty="0">
              <a:latin typeface="Arial" panose="020B0604020202020204" pitchFamily="34" charset="0"/>
              <a:ea typeface="Segoe UI" pitchFamily="34" charset="0"/>
              <a:cs typeface="Arial" panose="020B0604020202020204" pitchFamily="34" charset="0"/>
            </a:endParaRPr>
          </a:p>
        </p:txBody>
      </p:sp>
      <p:sp>
        <p:nvSpPr>
          <p:cNvPr id="193" name="Rounded Rectangle 844804"/>
          <p:cNvSpPr>
            <a:spLocks noChangeArrowheads="1"/>
          </p:cNvSpPr>
          <p:nvPr/>
        </p:nvSpPr>
        <p:spPr bwMode="auto">
          <a:xfrm>
            <a:off x="7494610" y="5305234"/>
            <a:ext cx="5083874" cy="906462"/>
          </a:xfrm>
          <a:prstGeom prst="roundRect">
            <a:avLst>
              <a:gd name="adj" fmla="val 4167"/>
            </a:avLst>
          </a:prstGeom>
          <a:noFill/>
          <a:ln w="9525" algn="ctr">
            <a:noFill/>
            <a:round/>
            <a:headEnd/>
            <a:tailEnd/>
          </a:ln>
          <a:effectLst/>
        </p:spPr>
        <p:txBody>
          <a:bodyPr anchor="ctr"/>
          <a:lstStyle/>
          <a:p>
            <a:pPr marL="285750" lvl="0" indent="-285750" eaLnBrk="0" fontAlgn="base" hangingPunct="0">
              <a:lnSpc>
                <a:spcPct val="90000"/>
              </a:lnSpc>
              <a:spcBef>
                <a:spcPct val="40000"/>
              </a:spcBef>
              <a:spcAft>
                <a:spcPct val="0"/>
              </a:spcAft>
              <a:buClr>
                <a:srgbClr val="006699"/>
              </a:buClr>
              <a:buFont typeface="Wingdings" panose="05000000000000000000" pitchFamily="2" charset="2"/>
              <a:buChar char="ü"/>
            </a:pPr>
            <a:r>
              <a:rPr lang="ru-RU" sz="1600" dirty="0">
                <a:solidFill>
                  <a:srgbClr val="000000"/>
                </a:solidFill>
                <a:latin typeface="Segoe UI" pitchFamily="34" charset="0"/>
                <a:ea typeface="Segoe UI" pitchFamily="34" charset="0"/>
                <a:cs typeface="Segoe UI" pitchFamily="34" charset="0"/>
              </a:rPr>
              <a:t>Более дорогое решение</a:t>
            </a:r>
            <a:endParaRPr lang="en-US" sz="1600" dirty="0">
              <a:solidFill>
                <a:srgbClr val="000000"/>
              </a:solidFill>
              <a:latin typeface="Segoe UI" pitchFamily="34" charset="0"/>
              <a:ea typeface="Segoe UI" pitchFamily="34" charset="0"/>
              <a:cs typeface="Segoe UI" pitchFamily="34" charset="0"/>
            </a:endParaRPr>
          </a:p>
          <a:p>
            <a:pPr marL="285750" lvl="0" indent="-285750" eaLnBrk="0" fontAlgn="base" hangingPunct="0">
              <a:lnSpc>
                <a:spcPct val="90000"/>
              </a:lnSpc>
              <a:spcBef>
                <a:spcPct val="40000"/>
              </a:spcBef>
              <a:spcAft>
                <a:spcPct val="0"/>
              </a:spcAft>
              <a:buClr>
                <a:srgbClr val="006699"/>
              </a:buClr>
              <a:buFont typeface="Wingdings" panose="05000000000000000000" pitchFamily="2" charset="2"/>
              <a:buChar char="ü"/>
            </a:pPr>
            <a:r>
              <a:rPr lang="ru-RU" sz="1600" dirty="0">
                <a:solidFill>
                  <a:srgbClr val="000000"/>
                </a:solidFill>
                <a:latin typeface="Segoe UI" pitchFamily="34" charset="0"/>
                <a:ea typeface="Segoe UI" pitchFamily="34" charset="0"/>
                <a:cs typeface="Segoe UI" pitchFamily="34" charset="0"/>
              </a:rPr>
              <a:t>Требуются специализированный навыки</a:t>
            </a:r>
            <a:endParaRPr lang="en-US" sz="1600" dirty="0">
              <a:solidFill>
                <a:srgbClr val="000000"/>
              </a:solidFill>
              <a:latin typeface="Segoe UI" pitchFamily="34" charset="0"/>
              <a:ea typeface="Segoe UI" pitchFamily="34" charset="0"/>
              <a:cs typeface="Segoe UI" pitchFamily="34" charset="0"/>
            </a:endParaRPr>
          </a:p>
        </p:txBody>
      </p:sp>
      <p:sp>
        <p:nvSpPr>
          <p:cNvPr id="194" name="Text Box 22"/>
          <p:cNvSpPr txBox="1">
            <a:spLocks noChangeArrowheads="1"/>
          </p:cNvSpPr>
          <p:nvPr/>
        </p:nvSpPr>
        <p:spPr bwMode="auto">
          <a:xfrm>
            <a:off x="4647312" y="4277340"/>
            <a:ext cx="5002995" cy="612775"/>
          </a:xfrm>
          <a:prstGeom prst="rect">
            <a:avLst/>
          </a:prstGeom>
          <a:noFill/>
          <a:ln w="9525" algn="ctr">
            <a:noFill/>
            <a:miter lim="800000"/>
            <a:headEnd/>
            <a:tailEnd/>
          </a:ln>
          <a:effec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lvl="0" algn="ctr" eaLnBrk="1" fontAlgn="base" hangingPunct="1">
              <a:lnSpc>
                <a:spcPct val="90000"/>
              </a:lnSpc>
              <a:spcBef>
                <a:spcPct val="0"/>
              </a:spcBef>
              <a:spcAft>
                <a:spcPct val="0"/>
              </a:spcAft>
            </a:pPr>
            <a:r>
              <a:rPr lang="ru-RU" sz="1600" b="1" dirty="0" err="1">
                <a:solidFill>
                  <a:srgbClr val="C00000"/>
                </a:solidFill>
                <a:latin typeface="Arial" panose="020B0604020202020204" pitchFamily="34" charset="0"/>
                <a:ea typeface="Segoe UI" pitchFamily="34" charset="0"/>
                <a:cs typeface="Arial" panose="020B0604020202020204" pitchFamily="34" charset="0"/>
              </a:rPr>
              <a:t>SANs</a:t>
            </a:r>
            <a:r>
              <a:rPr lang="ru-RU" sz="1600" b="1" dirty="0">
                <a:solidFill>
                  <a:srgbClr val="C00000"/>
                </a:solidFill>
                <a:latin typeface="Arial" panose="020B0604020202020204" pitchFamily="34" charset="0"/>
                <a:ea typeface="Segoe UI" pitchFamily="34" charset="0"/>
                <a:cs typeface="Arial" panose="020B0604020202020204" pitchFamily="34" charset="0"/>
              </a:rPr>
              <a:t> предлагает более высокую доступность с большей гибкостью</a:t>
            </a:r>
            <a:endParaRPr lang="en-US" sz="1600" b="1" dirty="0">
              <a:solidFill>
                <a:srgbClr val="C00000"/>
              </a:solidFill>
              <a:latin typeface="Arial" panose="020B0604020202020204" pitchFamily="34" charset="0"/>
              <a:ea typeface="Segoe UI" pitchFamily="34" charset="0"/>
              <a:cs typeface="Arial" panose="020B0604020202020204" pitchFamily="34" charset="0"/>
            </a:endParaRPr>
          </a:p>
        </p:txBody>
      </p:sp>
      <p:grpSp>
        <p:nvGrpSpPr>
          <p:cNvPr id="198" name="Group 11"/>
          <p:cNvGrpSpPr/>
          <p:nvPr/>
        </p:nvGrpSpPr>
        <p:grpSpPr>
          <a:xfrm>
            <a:off x="1599637" y="4330292"/>
            <a:ext cx="1662990" cy="2352787"/>
            <a:chOff x="505619" y="1981143"/>
            <a:chExt cx="2153267" cy="3450076"/>
          </a:xfrm>
        </p:grpSpPr>
        <p:sp>
          <p:nvSpPr>
            <p:cNvPr id="199" name="AutoShape 31"/>
            <p:cNvSpPr>
              <a:spLocks noChangeArrowheads="1"/>
            </p:cNvSpPr>
            <p:nvPr/>
          </p:nvSpPr>
          <p:spPr bwMode="auto">
            <a:xfrm>
              <a:off x="1078383" y="1981143"/>
              <a:ext cx="1152525" cy="274638"/>
            </a:xfrm>
            <a:prstGeom prst="roundRect">
              <a:avLst>
                <a:gd name="adj" fmla="val 4167"/>
              </a:avLst>
            </a:prstGeom>
            <a:noFill/>
            <a:ln w="9525">
              <a:noFill/>
              <a:round/>
              <a:headEnd/>
              <a:tailEnd/>
            </a:ln>
            <a:effectLst/>
          </p:spPr>
          <p:txBody>
            <a:bodyPr wrap="none" anchor="ctr"/>
            <a:lstStyle/>
            <a:p>
              <a:pPr lvl="0" algn="ctr" eaLnBrk="0" fontAlgn="base" hangingPunct="0">
                <a:spcBef>
                  <a:spcPct val="0"/>
                </a:spcBef>
                <a:spcAft>
                  <a:spcPct val="0"/>
                </a:spcAft>
                <a:defRPr/>
              </a:pPr>
              <a:r>
                <a:rPr lang="ru-RU" sz="1200" b="1" dirty="0">
                  <a:solidFill>
                    <a:srgbClr val="000000"/>
                  </a:solidFill>
                  <a:latin typeface="Arial" panose="020B0604020202020204" pitchFamily="34" charset="0"/>
                  <a:ea typeface="Segoe UI" pitchFamily="34" charset="0"/>
                  <a:cs typeface="Arial" panose="020B0604020202020204" pitchFamily="34" charset="0"/>
                </a:rPr>
                <a:t>Серверы</a:t>
              </a:r>
              <a:endParaRPr lang="en-US" sz="1200" b="1" dirty="0">
                <a:solidFill>
                  <a:srgbClr val="000000"/>
                </a:solidFill>
                <a:latin typeface="Arial" panose="020B0604020202020204" pitchFamily="34" charset="0"/>
                <a:ea typeface="Segoe UI" pitchFamily="34" charset="0"/>
                <a:cs typeface="Arial" panose="020B0604020202020204" pitchFamily="34" charset="0"/>
              </a:endParaRPr>
            </a:p>
          </p:txBody>
        </p:sp>
        <p:sp>
          <p:nvSpPr>
            <p:cNvPr id="200" name="AutoShape 31"/>
            <p:cNvSpPr>
              <a:spLocks noChangeArrowheads="1"/>
            </p:cNvSpPr>
            <p:nvPr/>
          </p:nvSpPr>
          <p:spPr bwMode="auto">
            <a:xfrm>
              <a:off x="1146623" y="3549739"/>
              <a:ext cx="1152525" cy="274638"/>
            </a:xfrm>
            <a:prstGeom prst="roundRect">
              <a:avLst>
                <a:gd name="adj" fmla="val 4167"/>
              </a:avLst>
            </a:prstGeom>
            <a:noFill/>
            <a:ln w="9525">
              <a:noFill/>
              <a:round/>
              <a:headEnd/>
              <a:tailEnd/>
            </a:ln>
            <a:effectLst/>
          </p:spPr>
          <p:txBody>
            <a:bodyPr wrap="none" anchor="ctr"/>
            <a:lstStyle/>
            <a:p>
              <a:pPr lvl="0" algn="ctr" eaLnBrk="0" fontAlgn="base" hangingPunct="0">
                <a:spcBef>
                  <a:spcPct val="0"/>
                </a:spcBef>
                <a:spcAft>
                  <a:spcPct val="0"/>
                </a:spcAft>
              </a:pPr>
              <a:r>
                <a:rPr lang="ru-RU" sz="1200" b="1" dirty="0">
                  <a:solidFill>
                    <a:srgbClr val="000000"/>
                  </a:solidFill>
                  <a:latin typeface="Arial" panose="020B0604020202020204" pitchFamily="34" charset="0"/>
                  <a:ea typeface="Segoe UI" pitchFamily="34" charset="0"/>
                  <a:cs typeface="Arial" panose="020B0604020202020204" pitchFamily="34" charset="0"/>
                </a:rPr>
                <a:t>Коммутаторы</a:t>
              </a:r>
              <a:endParaRPr lang="en-US" sz="1200" b="1" dirty="0">
                <a:solidFill>
                  <a:srgbClr val="000000"/>
                </a:solidFill>
                <a:latin typeface="Arial" panose="020B0604020202020204" pitchFamily="34" charset="0"/>
                <a:ea typeface="Segoe UI" pitchFamily="34" charset="0"/>
                <a:cs typeface="Arial" panose="020B0604020202020204" pitchFamily="34" charset="0"/>
              </a:endParaRPr>
            </a:p>
          </p:txBody>
        </p:sp>
        <p:grpSp>
          <p:nvGrpSpPr>
            <p:cNvPr id="201" name="Group 14"/>
            <p:cNvGrpSpPr/>
            <p:nvPr/>
          </p:nvGrpSpPr>
          <p:grpSpPr>
            <a:xfrm>
              <a:off x="841063" y="4324528"/>
              <a:ext cx="1627164" cy="1106691"/>
              <a:chOff x="841063" y="4324528"/>
              <a:chExt cx="1627164" cy="1106691"/>
            </a:xfrm>
          </p:grpSpPr>
          <p:sp>
            <p:nvSpPr>
              <p:cNvPr id="211" name="AutoShape 31"/>
              <p:cNvSpPr>
                <a:spLocks noChangeArrowheads="1"/>
              </p:cNvSpPr>
              <p:nvPr/>
            </p:nvSpPr>
            <p:spPr bwMode="auto">
              <a:xfrm>
                <a:off x="841063" y="5227384"/>
                <a:ext cx="1627164" cy="203835"/>
              </a:xfrm>
              <a:prstGeom prst="roundRect">
                <a:avLst>
                  <a:gd name="adj" fmla="val 4167"/>
                </a:avLst>
              </a:prstGeom>
              <a:noFill/>
              <a:ln w="9525">
                <a:noFill/>
                <a:round/>
                <a:headEnd/>
                <a:tailEnd/>
              </a:ln>
              <a:effectLst/>
            </p:spPr>
            <p:txBody>
              <a:bodyPr wrap="none" anchor="ctr"/>
              <a:lstStyle/>
              <a:p>
                <a:pPr lvl="0" algn="ctr" eaLnBrk="0" fontAlgn="base" hangingPunct="0">
                  <a:spcBef>
                    <a:spcPct val="0"/>
                  </a:spcBef>
                  <a:spcAft>
                    <a:spcPct val="0"/>
                  </a:spcAft>
                </a:pPr>
                <a:r>
                  <a:rPr lang="ru-RU" sz="1200" b="1" dirty="0">
                    <a:solidFill>
                      <a:srgbClr val="000000"/>
                    </a:solidFill>
                    <a:latin typeface="Arial" panose="020B0604020202020204" pitchFamily="34" charset="0"/>
                    <a:ea typeface="Segoe UI" pitchFamily="34" charset="0"/>
                    <a:cs typeface="Arial" panose="020B0604020202020204" pitchFamily="34" charset="0"/>
                  </a:rPr>
                  <a:t>Устройства хранения</a:t>
                </a:r>
                <a:endParaRPr lang="en-US" sz="1200" b="1" dirty="0">
                  <a:solidFill>
                    <a:srgbClr val="000000"/>
                  </a:solidFill>
                  <a:latin typeface="Arial" panose="020B0604020202020204" pitchFamily="34" charset="0"/>
                  <a:ea typeface="Segoe UI" pitchFamily="34" charset="0"/>
                  <a:cs typeface="Arial" panose="020B0604020202020204" pitchFamily="34" charset="0"/>
                </a:endParaRPr>
              </a:p>
            </p:txBody>
          </p:sp>
          <p:grpSp>
            <p:nvGrpSpPr>
              <p:cNvPr id="212" name="Group 25"/>
              <p:cNvGrpSpPr/>
              <p:nvPr/>
            </p:nvGrpSpPr>
            <p:grpSpPr>
              <a:xfrm>
                <a:off x="1115934" y="4324528"/>
                <a:ext cx="1077422" cy="803694"/>
                <a:chOff x="1068701" y="4324528"/>
                <a:chExt cx="1077422" cy="803694"/>
              </a:xfrm>
            </p:grpSpPr>
            <p:pic>
              <p:nvPicPr>
                <p:cNvPr id="213" name="Picture 26"/>
                <p:cNvPicPr>
                  <a:picLocks noChangeAspect="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68701" y="4324528"/>
                  <a:ext cx="713173" cy="469353"/>
                </a:xfrm>
                <a:prstGeom prst="rect">
                  <a:avLst/>
                </a:prstGeom>
              </p:spPr>
            </p:pic>
            <p:pic>
              <p:nvPicPr>
                <p:cNvPr id="214" name="Picture 27"/>
                <p:cNvPicPr>
                  <a:picLocks noChangeAspect="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432950" y="4426210"/>
                  <a:ext cx="713173" cy="469353"/>
                </a:xfrm>
                <a:prstGeom prst="rect">
                  <a:avLst/>
                </a:prstGeom>
              </p:spPr>
            </p:pic>
            <p:pic>
              <p:nvPicPr>
                <p:cNvPr id="215" name="Picture 28"/>
                <p:cNvPicPr>
                  <a:picLocks noChangeAspect="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177200" y="4658869"/>
                  <a:ext cx="713173" cy="469353"/>
                </a:xfrm>
                <a:prstGeom prst="rect">
                  <a:avLst/>
                </a:prstGeom>
              </p:spPr>
            </p:pic>
          </p:grpSp>
        </p:grpSp>
        <p:cxnSp>
          <p:nvCxnSpPr>
            <p:cNvPr id="202" name="Straight Arrow Connector 15"/>
            <p:cNvCxnSpPr/>
            <p:nvPr/>
          </p:nvCxnSpPr>
          <p:spPr bwMode="auto">
            <a:xfrm>
              <a:off x="848883" y="2402005"/>
              <a:ext cx="1447843" cy="888704"/>
            </a:xfrm>
            <a:prstGeom prst="straightConnector1">
              <a:avLst/>
            </a:prstGeom>
            <a:gradFill rotWithShape="1">
              <a:gsLst>
                <a:gs pos="0">
                  <a:srgbClr val="E4CD9A"/>
                </a:gs>
                <a:gs pos="100000">
                  <a:srgbClr val="EEEFD7"/>
                </a:gs>
              </a:gsLst>
              <a:lin ang="2700000" scaled="1"/>
            </a:gradFill>
            <a:ln w="28575" cap="flat" cmpd="sng" algn="ctr">
              <a:solidFill>
                <a:schemeClr val="tx1"/>
              </a:solidFill>
              <a:prstDash val="solid"/>
              <a:round/>
              <a:headEnd type="none" w="med" len="med"/>
              <a:tailEnd type="arrow"/>
            </a:ln>
            <a:effectLst/>
          </p:spPr>
        </p:cxnSp>
        <p:cxnSp>
          <p:nvCxnSpPr>
            <p:cNvPr id="203" name="Straight Arrow Connector 16"/>
            <p:cNvCxnSpPr/>
            <p:nvPr/>
          </p:nvCxnSpPr>
          <p:spPr bwMode="auto">
            <a:xfrm flipH="1">
              <a:off x="1181546" y="2402005"/>
              <a:ext cx="1270026" cy="795843"/>
            </a:xfrm>
            <a:prstGeom prst="straightConnector1">
              <a:avLst/>
            </a:prstGeom>
            <a:gradFill rotWithShape="1">
              <a:gsLst>
                <a:gs pos="0">
                  <a:srgbClr val="E4CD9A"/>
                </a:gs>
                <a:gs pos="100000">
                  <a:srgbClr val="EEEFD7"/>
                </a:gs>
              </a:gsLst>
              <a:lin ang="2700000" scaled="1"/>
            </a:gradFill>
            <a:ln w="28575" cap="flat" cmpd="sng" algn="ctr">
              <a:solidFill>
                <a:schemeClr val="tx1"/>
              </a:solidFill>
              <a:prstDash val="solid"/>
              <a:round/>
              <a:headEnd type="none" w="med" len="med"/>
              <a:tailEnd type="arrow"/>
            </a:ln>
            <a:effectLst/>
          </p:spPr>
        </p:cxnSp>
        <p:cxnSp>
          <p:nvCxnSpPr>
            <p:cNvPr id="204" name="Straight Arrow Connector 17"/>
            <p:cNvCxnSpPr/>
            <p:nvPr/>
          </p:nvCxnSpPr>
          <p:spPr bwMode="auto">
            <a:xfrm flipH="1">
              <a:off x="2451572" y="2402005"/>
              <a:ext cx="1" cy="888704"/>
            </a:xfrm>
            <a:prstGeom prst="straightConnector1">
              <a:avLst/>
            </a:prstGeom>
            <a:gradFill rotWithShape="1">
              <a:gsLst>
                <a:gs pos="0">
                  <a:srgbClr val="E4CD9A"/>
                </a:gs>
                <a:gs pos="100000">
                  <a:srgbClr val="EEEFD7"/>
                </a:gs>
              </a:gsLst>
              <a:lin ang="2700000" scaled="1"/>
            </a:gradFill>
            <a:ln w="28575" cap="flat" cmpd="sng" algn="ctr">
              <a:solidFill>
                <a:schemeClr val="tx1"/>
              </a:solidFill>
              <a:prstDash val="solid"/>
              <a:round/>
              <a:headEnd type="none" w="med" len="med"/>
              <a:tailEnd type="arrow"/>
            </a:ln>
            <a:effectLst/>
          </p:spPr>
        </p:cxnSp>
        <p:cxnSp>
          <p:nvCxnSpPr>
            <p:cNvPr id="205" name="Straight Arrow Connector 18"/>
            <p:cNvCxnSpPr/>
            <p:nvPr/>
          </p:nvCxnSpPr>
          <p:spPr bwMode="auto">
            <a:xfrm flipH="1">
              <a:off x="848883" y="2402005"/>
              <a:ext cx="1" cy="888704"/>
            </a:xfrm>
            <a:prstGeom prst="straightConnector1">
              <a:avLst/>
            </a:prstGeom>
            <a:gradFill rotWithShape="1">
              <a:gsLst>
                <a:gs pos="0">
                  <a:srgbClr val="E4CD9A"/>
                </a:gs>
                <a:gs pos="100000">
                  <a:srgbClr val="EEEFD7"/>
                </a:gs>
              </a:gsLst>
              <a:lin ang="2700000" scaled="1"/>
            </a:gradFill>
            <a:ln w="28575" cap="flat" cmpd="sng" algn="ctr">
              <a:solidFill>
                <a:schemeClr val="tx1"/>
              </a:solidFill>
              <a:prstDash val="solid"/>
              <a:round/>
              <a:headEnd type="none" w="med" len="med"/>
              <a:tailEnd type="arrow"/>
            </a:ln>
            <a:effectLst/>
          </p:spPr>
        </p:cxnSp>
        <p:cxnSp>
          <p:nvCxnSpPr>
            <p:cNvPr id="206" name="Straight Arrow Connector 19"/>
            <p:cNvCxnSpPr/>
            <p:nvPr/>
          </p:nvCxnSpPr>
          <p:spPr bwMode="auto">
            <a:xfrm>
              <a:off x="505619" y="3580320"/>
              <a:ext cx="659401" cy="744208"/>
            </a:xfrm>
            <a:prstGeom prst="straightConnector1">
              <a:avLst/>
            </a:prstGeom>
            <a:gradFill rotWithShape="1">
              <a:gsLst>
                <a:gs pos="0">
                  <a:srgbClr val="E4CD9A"/>
                </a:gs>
                <a:gs pos="100000">
                  <a:srgbClr val="EEEFD7"/>
                </a:gs>
              </a:gsLst>
              <a:lin ang="2700000" scaled="1"/>
            </a:gradFill>
            <a:ln w="28575" cap="flat" cmpd="sng" algn="ctr">
              <a:solidFill>
                <a:schemeClr val="tx1"/>
              </a:solidFill>
              <a:prstDash val="solid"/>
              <a:round/>
              <a:headEnd type="none" w="med" len="med"/>
              <a:tailEnd type="arrow"/>
            </a:ln>
            <a:effectLst/>
          </p:spPr>
        </p:cxnSp>
        <p:cxnSp>
          <p:nvCxnSpPr>
            <p:cNvPr id="207" name="Straight Arrow Connector 20"/>
            <p:cNvCxnSpPr/>
            <p:nvPr/>
          </p:nvCxnSpPr>
          <p:spPr bwMode="auto">
            <a:xfrm flipH="1">
              <a:off x="1957650" y="3783548"/>
              <a:ext cx="701236" cy="540981"/>
            </a:xfrm>
            <a:prstGeom prst="straightConnector1">
              <a:avLst/>
            </a:prstGeom>
            <a:gradFill rotWithShape="1">
              <a:gsLst>
                <a:gs pos="0">
                  <a:srgbClr val="E4CD9A"/>
                </a:gs>
                <a:gs pos="100000">
                  <a:srgbClr val="EEEFD7"/>
                </a:gs>
              </a:gsLst>
              <a:lin ang="2700000" scaled="1"/>
            </a:gradFill>
            <a:ln w="28575" cap="flat" cmpd="sng" algn="ctr">
              <a:solidFill>
                <a:schemeClr val="tx1"/>
              </a:solidFill>
              <a:prstDash val="solid"/>
              <a:round/>
              <a:headEnd type="none" w="med" len="med"/>
              <a:tailEnd type="arrow"/>
            </a:ln>
            <a:effectLst/>
          </p:spPr>
        </p:cxnSp>
      </p:grpSp>
      <p:sp>
        <p:nvSpPr>
          <p:cNvPr id="4" name="Прямоугольник 3"/>
          <p:cNvSpPr/>
          <p:nvPr/>
        </p:nvSpPr>
        <p:spPr>
          <a:xfrm>
            <a:off x="4021809" y="4789655"/>
            <a:ext cx="1766766" cy="313932"/>
          </a:xfrm>
          <a:prstGeom prst="rect">
            <a:avLst/>
          </a:prstGeom>
        </p:spPr>
        <p:txBody>
          <a:bodyPr wrap="none">
            <a:spAutoFit/>
          </a:bodyPr>
          <a:lstStyle/>
          <a:p>
            <a:pPr lvl="0" eaLnBrk="0" fontAlgn="base" hangingPunct="0">
              <a:lnSpc>
                <a:spcPct val="90000"/>
              </a:lnSpc>
              <a:spcBef>
                <a:spcPct val="40000"/>
              </a:spcBef>
              <a:spcAft>
                <a:spcPct val="0"/>
              </a:spcAft>
              <a:buClr>
                <a:srgbClr val="8DACD0"/>
              </a:buClr>
              <a:buSzPct val="70000"/>
            </a:pPr>
            <a:r>
              <a:rPr lang="ru-RU" sz="1600" b="1" dirty="0">
                <a:solidFill>
                  <a:srgbClr val="000000"/>
                </a:solidFill>
                <a:latin typeface="Arial" panose="020B0604020202020204" pitchFamily="34" charset="0"/>
                <a:ea typeface="Segoe UI" pitchFamily="34" charset="0"/>
                <a:cs typeface="Arial" panose="020B0604020202020204" pitchFamily="34" charset="0"/>
              </a:rPr>
              <a:t>Преимущества</a:t>
            </a:r>
            <a:r>
              <a:rPr lang="en-US" sz="1600" b="1" dirty="0">
                <a:solidFill>
                  <a:srgbClr val="000000"/>
                </a:solidFill>
                <a:latin typeface="Arial" panose="020B0604020202020204" pitchFamily="34" charset="0"/>
                <a:ea typeface="Segoe UI" pitchFamily="34" charset="0"/>
                <a:cs typeface="Arial" panose="020B0604020202020204" pitchFamily="34" charset="0"/>
              </a:rPr>
              <a:t>:</a:t>
            </a:r>
            <a:endParaRPr lang="en-CA" sz="1600" b="1" dirty="0">
              <a:solidFill>
                <a:srgbClr val="000000"/>
              </a:solidFill>
              <a:latin typeface="Arial" panose="020B0604020202020204" pitchFamily="34" charset="0"/>
              <a:ea typeface="Segoe UI" pitchFamily="34" charset="0"/>
              <a:cs typeface="Arial" panose="020B0604020202020204" pitchFamily="34" charset="0"/>
            </a:endParaRPr>
          </a:p>
        </p:txBody>
      </p:sp>
      <p:sp>
        <p:nvSpPr>
          <p:cNvPr id="6" name="Прямоугольник 5"/>
          <p:cNvSpPr/>
          <p:nvPr/>
        </p:nvSpPr>
        <p:spPr>
          <a:xfrm>
            <a:off x="7563988" y="5095479"/>
            <a:ext cx="1483611" cy="313932"/>
          </a:xfrm>
          <a:prstGeom prst="rect">
            <a:avLst/>
          </a:prstGeom>
        </p:spPr>
        <p:txBody>
          <a:bodyPr wrap="none">
            <a:spAutoFit/>
          </a:bodyPr>
          <a:lstStyle/>
          <a:p>
            <a:pPr lvl="0" eaLnBrk="0" fontAlgn="base" hangingPunct="0">
              <a:lnSpc>
                <a:spcPct val="90000"/>
              </a:lnSpc>
              <a:spcBef>
                <a:spcPct val="40000"/>
              </a:spcBef>
              <a:spcAft>
                <a:spcPct val="0"/>
              </a:spcAft>
              <a:buClr>
                <a:srgbClr val="8DACD0"/>
              </a:buClr>
              <a:buSzPct val="70000"/>
            </a:pPr>
            <a:r>
              <a:rPr lang="ru-RU" sz="1600" b="1" dirty="0">
                <a:solidFill>
                  <a:srgbClr val="000000"/>
                </a:solidFill>
                <a:latin typeface="Arial" panose="020B0604020202020204" pitchFamily="34" charset="0"/>
                <a:ea typeface="Segoe UI" pitchFamily="34" charset="0"/>
                <a:cs typeface="Arial" panose="020B0604020202020204" pitchFamily="34" charset="0"/>
              </a:rPr>
              <a:t>Недостатки</a:t>
            </a:r>
            <a:r>
              <a:rPr lang="en-US" sz="1600" b="1" dirty="0">
                <a:solidFill>
                  <a:srgbClr val="000000"/>
                </a:solidFill>
                <a:latin typeface="Arial" panose="020B0604020202020204" pitchFamily="34" charset="0"/>
                <a:ea typeface="Segoe UI" pitchFamily="34" charset="0"/>
                <a:cs typeface="Arial" panose="020B0604020202020204" pitchFamily="34" charset="0"/>
              </a:rPr>
              <a:t>:</a:t>
            </a:r>
            <a:r>
              <a:rPr lang="ru-RU" sz="1600" b="1" dirty="0">
                <a:solidFill>
                  <a:srgbClr val="000000"/>
                </a:solidFill>
                <a:latin typeface="Arial" panose="020B0604020202020204" pitchFamily="34" charset="0"/>
                <a:ea typeface="Segoe UI" pitchFamily="34" charset="0"/>
                <a:cs typeface="Arial" panose="020B0604020202020204" pitchFamily="34" charset="0"/>
              </a:rPr>
              <a:t> </a:t>
            </a:r>
            <a:endParaRPr lang="en-CA" sz="1600" b="1" dirty="0">
              <a:solidFill>
                <a:srgbClr val="000000"/>
              </a:solidFill>
              <a:latin typeface="Arial" panose="020B0604020202020204" pitchFamily="34" charset="0"/>
              <a:ea typeface="Segoe UI" pitchFamily="34" charset="0"/>
              <a:cs typeface="Arial" panose="020B0604020202020204" pitchFamily="34" charset="0"/>
            </a:endParaRPr>
          </a:p>
        </p:txBody>
      </p:sp>
      <p:pic>
        <p:nvPicPr>
          <p:cNvPr id="219" name="Picture 2" descr="File-Application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24904" y="1766565"/>
            <a:ext cx="551206" cy="90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1" name="Picture 77" descr="Workgroup_Switch"/>
          <p:cNvPicPr>
            <a:picLocks noChangeAspect="1" noChangeArrowheads="1"/>
          </p:cNvPicPr>
          <p:nvPr/>
        </p:nvPicPr>
        <p:blipFill>
          <a:blip r:embed="rId8" cstate="print">
            <a:duotone>
              <a:srgbClr val="4472C4">
                <a:shade val="45000"/>
                <a:satMod val="135000"/>
              </a:srgbClr>
              <a:prstClr val="white"/>
            </a:duotone>
            <a:extLst>
              <a:ext uri="{BEBA8EAE-BF5A-486C-A8C5-ECC9F3942E4B}">
                <a14:imgProps xmlns:a14="http://schemas.microsoft.com/office/drawing/2010/main">
                  <a14:imgLayer r:embed="rId9">
                    <a14:imgEffect>
                      <a14:brightnessContrast bright="-20000" contrast="40000"/>
                    </a14:imgEffect>
                  </a14:imgLayer>
                </a14:imgProps>
              </a:ext>
            </a:extLst>
          </a:blip>
          <a:srcRect/>
          <a:stretch>
            <a:fillRect/>
          </a:stretch>
        </p:blipFill>
        <p:spPr bwMode="auto">
          <a:xfrm>
            <a:off x="3082216" y="5168239"/>
            <a:ext cx="853484" cy="625648"/>
          </a:xfrm>
          <a:prstGeom prst="rect">
            <a:avLst/>
          </a:prstGeom>
          <a:noFill/>
        </p:spPr>
      </p:pic>
      <p:pic>
        <p:nvPicPr>
          <p:cNvPr id="223" name="Picture 2" descr="File-Application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7138" y="3740494"/>
            <a:ext cx="551206" cy="90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 name="Picture 2" descr="File-Application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2596" y="3900159"/>
            <a:ext cx="551206" cy="90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 name="Picture 2" descr="File-Application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38310" y="3918944"/>
            <a:ext cx="551206" cy="90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8" name="Picture 77" descr="Workgroup_Switch"/>
          <p:cNvPicPr>
            <a:picLocks noChangeAspect="1" noChangeArrowheads="1"/>
          </p:cNvPicPr>
          <p:nvPr/>
        </p:nvPicPr>
        <p:blipFill>
          <a:blip r:embed="rId8" cstate="print">
            <a:duotone>
              <a:srgbClr val="4472C4">
                <a:shade val="45000"/>
                <a:satMod val="135000"/>
              </a:srgbClr>
              <a:prstClr val="white"/>
            </a:duotone>
            <a:extLst>
              <a:ext uri="{BEBA8EAE-BF5A-486C-A8C5-ECC9F3942E4B}">
                <a14:imgProps xmlns:a14="http://schemas.microsoft.com/office/drawing/2010/main">
                  <a14:imgLayer r:embed="rId9">
                    <a14:imgEffect>
                      <a14:brightnessContrast bright="-20000" contrast="40000"/>
                    </a14:imgEffect>
                  </a14:imgLayer>
                </a14:imgProps>
              </a:ext>
            </a:extLst>
          </a:blip>
          <a:srcRect/>
          <a:stretch>
            <a:fillRect/>
          </a:stretch>
        </p:blipFill>
        <p:spPr bwMode="auto">
          <a:xfrm>
            <a:off x="1034465" y="5168239"/>
            <a:ext cx="853484" cy="625648"/>
          </a:xfrm>
          <a:prstGeom prst="rect">
            <a:avLst/>
          </a:prstGeom>
          <a:noFill/>
        </p:spPr>
      </p:pic>
    </p:spTree>
    <p:extLst>
      <p:ext uri="{BB962C8B-B14F-4D97-AF65-F5344CB8AC3E}">
        <p14:creationId xmlns:p14="http://schemas.microsoft.com/office/powerpoint/2010/main" val="2937049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усеченные противолежащие углы 1"/>
          <p:cNvSpPr/>
          <p:nvPr/>
        </p:nvSpPr>
        <p:spPr>
          <a:xfrm>
            <a:off x="174928" y="1415332"/>
            <a:ext cx="4610644" cy="4913906"/>
          </a:xfrm>
          <a:prstGeom prst="snip2DiagRect">
            <a:avLst>
              <a:gd name="adj1" fmla="val 0"/>
              <a:gd name="adj2" fmla="val 12873"/>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500744" y="80645"/>
            <a:ext cx="11197770"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600" dirty="0">
                <a:solidFill>
                  <a:schemeClr val="bg1"/>
                </a:solidFill>
                <a:latin typeface="+mj-lt"/>
              </a:rPr>
              <a:t>RAID. </a:t>
            </a:r>
            <a:r>
              <a:rPr lang="ru-RU" sz="3600" dirty="0">
                <a:solidFill>
                  <a:schemeClr val="bg1"/>
                </a:solidFill>
                <a:latin typeface="+mj-lt"/>
              </a:rPr>
              <a:t>Уровни </a:t>
            </a:r>
            <a:endParaRPr lang="en-US" sz="3600" dirty="0">
              <a:solidFill>
                <a:schemeClr val="bg1"/>
              </a:solidFill>
              <a:latin typeface="+mj-lt"/>
            </a:endParaRPr>
          </a:p>
        </p:txBody>
      </p:sp>
      <p:sp>
        <p:nvSpPr>
          <p:cNvPr id="4" name="Content Placeholder 1"/>
          <p:cNvSpPr txBox="1">
            <a:spLocks/>
          </p:cNvSpPr>
          <p:nvPr/>
        </p:nvSpPr>
        <p:spPr>
          <a:xfrm>
            <a:off x="75922" y="1027925"/>
            <a:ext cx="4669828" cy="490767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spcAft>
                <a:spcPts val="300"/>
              </a:spcAft>
              <a:buNone/>
            </a:pPr>
            <a:r>
              <a:rPr lang="en-US" sz="2000" b="1" kern="0" dirty="0">
                <a:solidFill>
                  <a:srgbClr val="C00000"/>
                </a:solidFill>
                <a:latin typeface="Arial" panose="020B0604020202020204" pitchFamily="34" charset="0"/>
                <a:cs typeface="Arial" panose="020B0604020202020204" pitchFamily="34" charset="0"/>
              </a:rPr>
              <a:t>RAID:</a:t>
            </a:r>
          </a:p>
          <a:p>
            <a:pPr lvl="1" indent="-276225">
              <a:spcAft>
                <a:spcPts val="300"/>
              </a:spcAft>
              <a:buFont typeface="Wingdings" panose="05000000000000000000" pitchFamily="2" charset="2"/>
              <a:buChar char="q"/>
            </a:pPr>
            <a:r>
              <a:rPr lang="ru-RU" sz="1600" dirty="0">
                <a:latin typeface="Arial" panose="020B0604020202020204" pitchFamily="34" charset="0"/>
                <a:cs typeface="Arial" panose="020B0604020202020204" pitchFamily="34" charset="0"/>
              </a:rPr>
              <a:t>Объединяет несколько дисков в один логический блок для обеспечения отказоустойчивости и производительности</a:t>
            </a:r>
          </a:p>
          <a:p>
            <a:pPr lvl="1" indent="-276225">
              <a:spcAft>
                <a:spcPts val="300"/>
              </a:spcAft>
              <a:buFont typeface="Wingdings" panose="05000000000000000000" pitchFamily="2" charset="2"/>
              <a:buChar char="q"/>
            </a:pPr>
            <a:r>
              <a:rPr lang="ru-RU" sz="1600" dirty="0">
                <a:latin typeface="Arial" panose="020B0604020202020204" pitchFamily="34" charset="0"/>
                <a:cs typeface="Arial" panose="020B0604020202020204" pitchFamily="34" charset="0"/>
              </a:rPr>
              <a:t>Обеспечивает отказоустойчивость с помощью:</a:t>
            </a:r>
          </a:p>
          <a:p>
            <a:pPr lvl="2">
              <a:spcAft>
                <a:spcPts val="300"/>
              </a:spcAft>
              <a:buFont typeface="Wingdings" panose="05000000000000000000" pitchFamily="2" charset="2"/>
              <a:buChar char="§"/>
            </a:pPr>
            <a:r>
              <a:rPr lang="ru-RU" sz="1600" dirty="0">
                <a:latin typeface="Arial" panose="020B0604020202020204" pitchFamily="34" charset="0"/>
                <a:cs typeface="Arial" panose="020B0604020202020204" pitchFamily="34" charset="0"/>
              </a:rPr>
              <a:t>Зеркального копирования диска</a:t>
            </a:r>
          </a:p>
          <a:p>
            <a:pPr lvl="2">
              <a:spcAft>
                <a:spcPts val="300"/>
              </a:spcAft>
              <a:buFont typeface="Wingdings" panose="05000000000000000000" pitchFamily="2" charset="2"/>
              <a:buChar char="§"/>
            </a:pPr>
            <a:r>
              <a:rPr lang="ru-RU" sz="1600" dirty="0">
                <a:latin typeface="Arial" panose="020B0604020202020204" pitchFamily="34" charset="0"/>
                <a:cs typeface="Arial" panose="020B0604020202020204" pitchFamily="34" charset="0"/>
              </a:rPr>
              <a:t>Информации о четности</a:t>
            </a:r>
          </a:p>
          <a:p>
            <a:pPr lvl="1" indent="-276225">
              <a:spcAft>
                <a:spcPts val="300"/>
              </a:spcAft>
              <a:buFont typeface="Wingdings" panose="05000000000000000000" pitchFamily="2" charset="2"/>
              <a:buChar char="q"/>
            </a:pPr>
            <a:r>
              <a:rPr lang="ru-RU" sz="1600" dirty="0">
                <a:latin typeface="Arial" panose="020B0604020202020204" pitchFamily="34" charset="0"/>
                <a:cs typeface="Arial" panose="020B0604020202020204" pitchFamily="34" charset="0"/>
              </a:rPr>
              <a:t>Может обеспечить прирост производительности за счет распределения дискового ввода / вывода на несколько дисков</a:t>
            </a:r>
          </a:p>
          <a:p>
            <a:pPr lvl="1" indent="-276225">
              <a:spcAft>
                <a:spcPts val="300"/>
              </a:spcAft>
              <a:buFont typeface="Wingdings" panose="05000000000000000000" pitchFamily="2" charset="2"/>
              <a:buChar char="q"/>
            </a:pPr>
            <a:r>
              <a:rPr lang="ru-RU" sz="1600" dirty="0">
                <a:latin typeface="Arial" panose="020B0604020202020204" pitchFamily="34" charset="0"/>
                <a:cs typeface="Arial" panose="020B0604020202020204" pitchFamily="34" charset="0"/>
              </a:rPr>
              <a:t>Может быть настроен с использованием нескольких различных уровней</a:t>
            </a:r>
            <a:endParaRPr lang="en-US" sz="1600" dirty="0">
              <a:latin typeface="Arial" panose="020B0604020202020204" pitchFamily="34" charset="0"/>
              <a:cs typeface="Arial" panose="020B0604020202020204" pitchFamily="34" charset="0"/>
            </a:endParaRPr>
          </a:p>
          <a:p>
            <a:pPr lvl="1" indent="-276225">
              <a:spcAft>
                <a:spcPts val="300"/>
              </a:spcAft>
              <a:buFont typeface="Wingdings" panose="05000000000000000000" pitchFamily="2" charset="2"/>
              <a:buChar char="q"/>
            </a:pPr>
            <a:r>
              <a:rPr lang="ru-RU" sz="1600" dirty="0">
                <a:latin typeface="Arial" panose="020B0604020202020204" pitchFamily="34" charset="0"/>
                <a:cs typeface="Arial" panose="020B0604020202020204" pitchFamily="34" charset="0"/>
              </a:rPr>
              <a:t>Не следует заменять резервные копии сервера</a:t>
            </a:r>
            <a:endParaRPr lang="en-US" sz="1600" kern="0" dirty="0">
              <a:solidFill>
                <a:srgbClr val="000000"/>
              </a:solidFill>
              <a:latin typeface="Arial" panose="020B0604020202020204" pitchFamily="34" charset="0"/>
              <a:cs typeface="Arial" panose="020B0604020202020204" pitchFamily="34" charset="0"/>
            </a:endParaRPr>
          </a:p>
          <a:p>
            <a:pPr lvl="0">
              <a:spcAft>
                <a:spcPts val="300"/>
              </a:spcAft>
            </a:pPr>
            <a:endParaRPr lang="en-US" sz="1600" kern="0" dirty="0">
              <a:solidFill>
                <a:srgbClr val="000000"/>
              </a:solidFill>
              <a:latin typeface="Arial" panose="020B0604020202020204" pitchFamily="34" charset="0"/>
              <a:cs typeface="Arial" panose="020B0604020202020204" pitchFamily="34" charset="0"/>
            </a:endParaRPr>
          </a:p>
        </p:txBody>
      </p:sp>
      <p:sp>
        <p:nvSpPr>
          <p:cNvPr id="8" name="Text Box 22"/>
          <p:cNvSpPr txBox="1">
            <a:spLocks noChangeArrowheads="1"/>
          </p:cNvSpPr>
          <p:nvPr/>
        </p:nvSpPr>
        <p:spPr bwMode="auto">
          <a:xfrm>
            <a:off x="4338231" y="1419675"/>
            <a:ext cx="4468632" cy="794294"/>
          </a:xfrm>
          <a:prstGeom prst="rect">
            <a:avLst/>
          </a:prstGeom>
          <a:noFill/>
          <a:ln w="9525" algn="ctr">
            <a:noFill/>
            <a:miter lim="800000"/>
            <a:headEnd/>
            <a:tailEnd/>
          </a:ln>
          <a:effec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lvl="0" algn="ctr" eaLnBrk="1" fontAlgn="base" hangingPunct="1">
              <a:lnSpc>
                <a:spcPct val="90000"/>
              </a:lnSpc>
              <a:spcBef>
                <a:spcPct val="0"/>
              </a:spcBef>
              <a:spcAft>
                <a:spcPct val="0"/>
              </a:spcAft>
            </a:pPr>
            <a:r>
              <a:rPr lang="ru-RU" sz="1500" b="1" dirty="0">
                <a:solidFill>
                  <a:srgbClr val="000000"/>
                </a:solidFill>
                <a:latin typeface="Segoe UI" pitchFamily="34" charset="0"/>
                <a:ea typeface="Segoe UI" pitchFamily="34" charset="0"/>
                <a:cs typeface="Segoe UI" pitchFamily="34" charset="0"/>
              </a:rPr>
              <a:t>Построчный набор без четности и зеркального отражения</a:t>
            </a:r>
            <a:endParaRPr lang="en-US" sz="1500" b="1" dirty="0">
              <a:solidFill>
                <a:srgbClr val="000000"/>
              </a:solidFill>
              <a:latin typeface="Segoe UI" pitchFamily="34" charset="0"/>
              <a:ea typeface="Segoe UI" pitchFamily="34" charset="0"/>
              <a:cs typeface="Segoe UI" pitchFamily="34" charset="0"/>
            </a:endParaRPr>
          </a:p>
        </p:txBody>
      </p:sp>
      <p:sp>
        <p:nvSpPr>
          <p:cNvPr id="9" name="AutoShape 31"/>
          <p:cNvSpPr>
            <a:spLocks noChangeArrowheads="1"/>
          </p:cNvSpPr>
          <p:nvPr/>
        </p:nvSpPr>
        <p:spPr bwMode="auto">
          <a:xfrm>
            <a:off x="5607273" y="1156268"/>
            <a:ext cx="1595356" cy="229942"/>
          </a:xfrm>
          <a:prstGeom prst="roundRect">
            <a:avLst>
              <a:gd name="adj" fmla="val 4167"/>
            </a:avLst>
          </a:prstGeom>
          <a:noFill/>
          <a:ln w="9525">
            <a:noFill/>
            <a:round/>
            <a:headEnd/>
            <a:tailEnd/>
          </a:ln>
          <a:effectLst/>
        </p:spPr>
        <p:txBody>
          <a:bodyPr wrap="none" anchor="ctr"/>
          <a:lstStyle/>
          <a:p>
            <a:pPr lvl="0" algn="ctr" eaLnBrk="0" fontAlgn="base" hangingPunct="0">
              <a:spcBef>
                <a:spcPct val="0"/>
              </a:spcBef>
              <a:spcAft>
                <a:spcPct val="0"/>
              </a:spcAft>
            </a:pPr>
            <a:r>
              <a:rPr lang="en-US" sz="1500" b="1" dirty="0">
                <a:solidFill>
                  <a:srgbClr val="000000"/>
                </a:solidFill>
                <a:latin typeface="Arial" panose="020B0604020202020204" pitchFamily="34" charset="0"/>
                <a:ea typeface="Segoe UI" pitchFamily="34" charset="0"/>
                <a:cs typeface="Arial" panose="020B0604020202020204" pitchFamily="34" charset="0"/>
              </a:rPr>
              <a:t>RAID 0</a:t>
            </a:r>
          </a:p>
        </p:txBody>
      </p:sp>
      <p:pic>
        <p:nvPicPr>
          <p:cNvPr id="10" name="Picture 6"/>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766622" y="2156242"/>
            <a:ext cx="853034" cy="1460022"/>
          </a:xfrm>
          <a:prstGeom prst="rect">
            <a:avLst/>
          </a:prstGeom>
        </p:spPr>
      </p:pic>
      <p:pic>
        <p:nvPicPr>
          <p:cNvPr id="11" name="Picture 7"/>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44174" y="2177279"/>
            <a:ext cx="896539" cy="1460022"/>
          </a:xfrm>
          <a:prstGeom prst="rect">
            <a:avLst/>
          </a:prstGeom>
        </p:spPr>
      </p:pic>
      <p:sp>
        <p:nvSpPr>
          <p:cNvPr id="12" name="TextBox 11"/>
          <p:cNvSpPr txBox="1"/>
          <p:nvPr/>
        </p:nvSpPr>
        <p:spPr>
          <a:xfrm>
            <a:off x="7064437" y="2515966"/>
            <a:ext cx="231143" cy="169277"/>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A2</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13" name="TextBox 12"/>
          <p:cNvSpPr txBox="1"/>
          <p:nvPr/>
        </p:nvSpPr>
        <p:spPr>
          <a:xfrm>
            <a:off x="5541989" y="2515966"/>
            <a:ext cx="242932" cy="169277"/>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A1</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14" name="TextBox 13"/>
          <p:cNvSpPr txBox="1"/>
          <p:nvPr/>
        </p:nvSpPr>
        <p:spPr>
          <a:xfrm>
            <a:off x="7064437" y="2789534"/>
            <a:ext cx="231143" cy="169277"/>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A4</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15" name="TextBox 14"/>
          <p:cNvSpPr txBox="1"/>
          <p:nvPr/>
        </p:nvSpPr>
        <p:spPr>
          <a:xfrm>
            <a:off x="7064437" y="3101301"/>
            <a:ext cx="231143" cy="169277"/>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A6</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16" name="TextBox 15"/>
          <p:cNvSpPr txBox="1"/>
          <p:nvPr/>
        </p:nvSpPr>
        <p:spPr>
          <a:xfrm>
            <a:off x="7064437" y="3368226"/>
            <a:ext cx="231143" cy="169277"/>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A8</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17" name="TextBox 16"/>
          <p:cNvSpPr txBox="1"/>
          <p:nvPr/>
        </p:nvSpPr>
        <p:spPr>
          <a:xfrm>
            <a:off x="5541988" y="2789534"/>
            <a:ext cx="242932" cy="169277"/>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A3</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18" name="TextBox 17"/>
          <p:cNvSpPr txBox="1"/>
          <p:nvPr/>
        </p:nvSpPr>
        <p:spPr>
          <a:xfrm>
            <a:off x="5541988" y="3101301"/>
            <a:ext cx="242932" cy="169277"/>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A5</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19" name="TextBox 18"/>
          <p:cNvSpPr txBox="1"/>
          <p:nvPr/>
        </p:nvSpPr>
        <p:spPr>
          <a:xfrm>
            <a:off x="5541988" y="3368226"/>
            <a:ext cx="242932" cy="169277"/>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A7</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20" name="TextBox 19"/>
          <p:cNvSpPr txBox="1"/>
          <p:nvPr/>
        </p:nvSpPr>
        <p:spPr>
          <a:xfrm>
            <a:off x="5383238" y="3709736"/>
            <a:ext cx="647677" cy="261610"/>
          </a:xfrm>
          <a:prstGeom prst="rect">
            <a:avLst/>
          </a:prstGeom>
          <a:noFill/>
        </p:spPr>
        <p:txBody>
          <a:bodyPr wrap="square" rtlCol="0">
            <a:spAutoFit/>
          </a:bodyPr>
          <a:lstStyle/>
          <a:p>
            <a:pPr lvl="0" fontAlgn="base">
              <a:spcBef>
                <a:spcPct val="0"/>
              </a:spcBef>
              <a:spcAft>
                <a:spcPct val="0"/>
              </a:spcAft>
            </a:pPr>
            <a:r>
              <a:rPr lang="ru-RU" sz="1100" b="1" dirty="0">
                <a:solidFill>
                  <a:srgbClr val="000000"/>
                </a:solidFill>
                <a:latin typeface="Arial" panose="020B0604020202020204" pitchFamily="34" charset="0"/>
                <a:ea typeface="Segoe UI" panose="020B0502040204020203" pitchFamily="34" charset="0"/>
                <a:cs typeface="Arial" panose="020B0604020202020204" pitchFamily="34" charset="0"/>
              </a:rPr>
              <a:t>Диск </a:t>
            </a: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0</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21" name="TextBox 20"/>
          <p:cNvSpPr txBox="1"/>
          <p:nvPr/>
        </p:nvSpPr>
        <p:spPr>
          <a:xfrm>
            <a:off x="6905688" y="3709736"/>
            <a:ext cx="713968" cy="261610"/>
          </a:xfrm>
          <a:prstGeom prst="rect">
            <a:avLst/>
          </a:prstGeom>
          <a:noFill/>
        </p:spPr>
        <p:txBody>
          <a:bodyPr wrap="square" rtlCol="0">
            <a:spAutoFit/>
          </a:bodyPr>
          <a:lstStyle/>
          <a:p>
            <a:pPr lvl="0" fontAlgn="base">
              <a:spcBef>
                <a:spcPct val="0"/>
              </a:spcBef>
              <a:spcAft>
                <a:spcPct val="0"/>
              </a:spcAft>
            </a:pPr>
            <a:r>
              <a:rPr lang="ru-RU" sz="1100" b="1" dirty="0">
                <a:solidFill>
                  <a:srgbClr val="000000"/>
                </a:solidFill>
                <a:latin typeface="Arial" panose="020B0604020202020204" pitchFamily="34" charset="0"/>
                <a:ea typeface="Segoe UI" panose="020B0502040204020203" pitchFamily="34" charset="0"/>
                <a:cs typeface="Arial" panose="020B0604020202020204" pitchFamily="34" charset="0"/>
              </a:rPr>
              <a:t>Диск </a:t>
            </a: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1</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24" name="Text Box 22"/>
          <p:cNvSpPr txBox="1">
            <a:spLocks noChangeArrowheads="1"/>
          </p:cNvSpPr>
          <p:nvPr/>
        </p:nvSpPr>
        <p:spPr bwMode="auto">
          <a:xfrm>
            <a:off x="7289139" y="1656673"/>
            <a:ext cx="5102791" cy="276114"/>
          </a:xfrm>
          <a:prstGeom prst="rect">
            <a:avLst/>
          </a:prstGeom>
          <a:noFill/>
          <a:ln w="9525" algn="ctr">
            <a:noFill/>
            <a:miter lim="800000"/>
            <a:headEnd/>
            <a:tailEnd/>
          </a:ln>
          <a:effec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lvl="0" algn="ctr" eaLnBrk="1" fontAlgn="base" hangingPunct="1">
              <a:lnSpc>
                <a:spcPct val="90000"/>
              </a:lnSpc>
              <a:spcBef>
                <a:spcPct val="0"/>
              </a:spcBef>
              <a:spcAft>
                <a:spcPct val="0"/>
              </a:spcAft>
            </a:pPr>
            <a:r>
              <a:rPr lang="ru-RU" sz="1500" b="1" dirty="0">
                <a:solidFill>
                  <a:srgbClr val="000000"/>
                </a:solidFill>
                <a:latin typeface="Arial" panose="020B0604020202020204" pitchFamily="34" charset="0"/>
                <a:ea typeface="Segoe UI" pitchFamily="34" charset="0"/>
                <a:cs typeface="Arial" panose="020B0604020202020204" pitchFamily="34" charset="0"/>
              </a:rPr>
              <a:t>Зеркальные диски</a:t>
            </a:r>
            <a:endParaRPr lang="en-US" sz="1500" b="1" dirty="0">
              <a:solidFill>
                <a:srgbClr val="000000"/>
              </a:solidFill>
              <a:latin typeface="Arial" panose="020B0604020202020204" pitchFamily="34" charset="0"/>
              <a:ea typeface="Segoe UI" pitchFamily="34" charset="0"/>
              <a:cs typeface="Arial" panose="020B0604020202020204" pitchFamily="34" charset="0"/>
            </a:endParaRPr>
          </a:p>
        </p:txBody>
      </p:sp>
      <p:sp>
        <p:nvSpPr>
          <p:cNvPr id="25" name="AutoShape 31"/>
          <p:cNvSpPr>
            <a:spLocks noChangeArrowheads="1"/>
          </p:cNvSpPr>
          <p:nvPr/>
        </p:nvSpPr>
        <p:spPr bwMode="auto">
          <a:xfrm>
            <a:off x="9025778" y="1156268"/>
            <a:ext cx="1594748" cy="227266"/>
          </a:xfrm>
          <a:prstGeom prst="roundRect">
            <a:avLst>
              <a:gd name="adj" fmla="val 4167"/>
            </a:avLst>
          </a:prstGeom>
          <a:noFill/>
          <a:ln w="9525">
            <a:noFill/>
            <a:round/>
            <a:headEnd/>
            <a:tailEnd/>
          </a:ln>
          <a:effectLst/>
        </p:spPr>
        <p:txBody>
          <a:bodyPr wrap="none" anchor="ctr"/>
          <a:lstStyle/>
          <a:p>
            <a:pPr lvl="0" algn="ctr" eaLnBrk="0" fontAlgn="base" hangingPunct="0">
              <a:spcBef>
                <a:spcPct val="0"/>
              </a:spcBef>
              <a:spcAft>
                <a:spcPct val="0"/>
              </a:spcAft>
            </a:pPr>
            <a:r>
              <a:rPr lang="en-US" sz="1500" b="1" dirty="0">
                <a:solidFill>
                  <a:srgbClr val="000000"/>
                </a:solidFill>
                <a:latin typeface="Arial" panose="020B0604020202020204" pitchFamily="34" charset="0"/>
                <a:ea typeface="Segoe UI" pitchFamily="34" charset="0"/>
                <a:cs typeface="Arial" panose="020B0604020202020204" pitchFamily="34" charset="0"/>
              </a:rPr>
              <a:t>RAID 1</a:t>
            </a:r>
          </a:p>
        </p:txBody>
      </p:sp>
      <p:pic>
        <p:nvPicPr>
          <p:cNvPr id="26" name="Picture 6"/>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184695" y="2143286"/>
            <a:ext cx="854021" cy="1443035"/>
          </a:xfrm>
          <a:prstGeom prst="rect">
            <a:avLst/>
          </a:prstGeom>
        </p:spPr>
      </p:pic>
      <p:pic>
        <p:nvPicPr>
          <p:cNvPr id="27" name="Picture 7"/>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645374" y="2164079"/>
            <a:ext cx="834156" cy="1443035"/>
          </a:xfrm>
          <a:prstGeom prst="rect">
            <a:avLst/>
          </a:prstGeom>
        </p:spPr>
      </p:pic>
      <p:sp>
        <p:nvSpPr>
          <p:cNvPr id="28" name="TextBox 27"/>
          <p:cNvSpPr txBox="1"/>
          <p:nvPr/>
        </p:nvSpPr>
        <p:spPr>
          <a:xfrm>
            <a:off x="10482397" y="2498825"/>
            <a:ext cx="231410" cy="184666"/>
          </a:xfrm>
          <a:prstGeom prst="rect">
            <a:avLst/>
          </a:prstGeom>
          <a:noFill/>
        </p:spPr>
        <p:txBody>
          <a:bodyPr wrap="square" lIns="0" tIns="0" rIns="0" bIns="0" rtlCol="0">
            <a:spAutoFit/>
          </a:bodyPr>
          <a:lstStyle/>
          <a:p>
            <a:pPr lvl="0" algn="ctr" fontAlgn="base">
              <a:spcBef>
                <a:spcPct val="0"/>
              </a:spcBef>
              <a:spcAft>
                <a:spcPct val="0"/>
              </a:spcAft>
            </a:pPr>
            <a:r>
              <a:rPr lang="en-CA" sz="1200" b="1" dirty="0">
                <a:solidFill>
                  <a:srgbClr val="000000"/>
                </a:solidFill>
                <a:latin typeface="Arial" panose="020B0604020202020204" pitchFamily="34" charset="0"/>
                <a:ea typeface="Segoe UI" panose="020B0502040204020203" pitchFamily="34" charset="0"/>
                <a:cs typeface="Arial" panose="020B0604020202020204" pitchFamily="34" charset="0"/>
              </a:rPr>
              <a:t>A1</a:t>
            </a:r>
            <a:endParaRPr lang="en-US" sz="12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29" name="TextBox 28"/>
          <p:cNvSpPr txBox="1"/>
          <p:nvPr/>
        </p:nvSpPr>
        <p:spPr>
          <a:xfrm>
            <a:off x="8955800" y="2498825"/>
            <a:ext cx="226027" cy="184666"/>
          </a:xfrm>
          <a:prstGeom prst="rect">
            <a:avLst/>
          </a:prstGeom>
          <a:noFill/>
        </p:spPr>
        <p:txBody>
          <a:bodyPr wrap="square" lIns="0" tIns="0" rIns="0" bIns="0" rtlCol="0">
            <a:spAutoFit/>
          </a:bodyPr>
          <a:lstStyle/>
          <a:p>
            <a:pPr lvl="0" algn="ctr" fontAlgn="base">
              <a:spcBef>
                <a:spcPct val="0"/>
              </a:spcBef>
              <a:spcAft>
                <a:spcPct val="0"/>
              </a:spcAft>
            </a:pPr>
            <a:r>
              <a:rPr lang="en-CA" sz="1200" b="1" dirty="0">
                <a:solidFill>
                  <a:srgbClr val="000000"/>
                </a:solidFill>
                <a:latin typeface="Arial" panose="020B0604020202020204" pitchFamily="34" charset="0"/>
                <a:ea typeface="Segoe UI" panose="020B0502040204020203" pitchFamily="34" charset="0"/>
                <a:cs typeface="Arial" panose="020B0604020202020204" pitchFamily="34" charset="0"/>
              </a:rPr>
              <a:t>A1</a:t>
            </a:r>
            <a:endParaRPr lang="en-US" sz="12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30" name="TextBox 29"/>
          <p:cNvSpPr txBox="1"/>
          <p:nvPr/>
        </p:nvSpPr>
        <p:spPr>
          <a:xfrm>
            <a:off x="10482397" y="2769211"/>
            <a:ext cx="231410" cy="184666"/>
          </a:xfrm>
          <a:prstGeom prst="rect">
            <a:avLst/>
          </a:prstGeom>
          <a:noFill/>
        </p:spPr>
        <p:txBody>
          <a:bodyPr wrap="square" lIns="0" tIns="0" rIns="0" bIns="0" rtlCol="0">
            <a:spAutoFit/>
          </a:bodyPr>
          <a:lstStyle/>
          <a:p>
            <a:pPr lvl="0" algn="ctr" fontAlgn="base">
              <a:spcBef>
                <a:spcPct val="0"/>
              </a:spcBef>
              <a:spcAft>
                <a:spcPct val="0"/>
              </a:spcAft>
            </a:pPr>
            <a:r>
              <a:rPr lang="en-CA" sz="1200" b="1" dirty="0">
                <a:solidFill>
                  <a:srgbClr val="000000"/>
                </a:solidFill>
                <a:latin typeface="Arial" panose="020B0604020202020204" pitchFamily="34" charset="0"/>
                <a:ea typeface="Segoe UI" panose="020B0502040204020203" pitchFamily="34" charset="0"/>
                <a:cs typeface="Arial" panose="020B0604020202020204" pitchFamily="34" charset="0"/>
              </a:rPr>
              <a:t>A2</a:t>
            </a:r>
            <a:endParaRPr lang="en-US" sz="12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31" name="TextBox 30"/>
          <p:cNvSpPr txBox="1"/>
          <p:nvPr/>
        </p:nvSpPr>
        <p:spPr>
          <a:xfrm>
            <a:off x="10482397" y="3077350"/>
            <a:ext cx="231410" cy="184666"/>
          </a:xfrm>
          <a:prstGeom prst="rect">
            <a:avLst/>
          </a:prstGeom>
          <a:noFill/>
        </p:spPr>
        <p:txBody>
          <a:bodyPr wrap="square" lIns="0" tIns="0" rIns="0" bIns="0" rtlCol="0">
            <a:spAutoFit/>
          </a:bodyPr>
          <a:lstStyle/>
          <a:p>
            <a:pPr lvl="0" algn="ctr" fontAlgn="base">
              <a:spcBef>
                <a:spcPct val="0"/>
              </a:spcBef>
              <a:spcAft>
                <a:spcPct val="0"/>
              </a:spcAft>
            </a:pPr>
            <a:r>
              <a:rPr lang="en-CA" sz="1200" b="1" dirty="0">
                <a:solidFill>
                  <a:srgbClr val="000000"/>
                </a:solidFill>
                <a:latin typeface="Arial" panose="020B0604020202020204" pitchFamily="34" charset="0"/>
                <a:ea typeface="Segoe UI" panose="020B0502040204020203" pitchFamily="34" charset="0"/>
                <a:cs typeface="Arial" panose="020B0604020202020204" pitchFamily="34" charset="0"/>
              </a:rPr>
              <a:t>A3</a:t>
            </a:r>
            <a:endParaRPr lang="en-US" sz="12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32" name="TextBox 31"/>
          <p:cNvSpPr txBox="1"/>
          <p:nvPr/>
        </p:nvSpPr>
        <p:spPr>
          <a:xfrm>
            <a:off x="10482397" y="3341170"/>
            <a:ext cx="231410" cy="184666"/>
          </a:xfrm>
          <a:prstGeom prst="rect">
            <a:avLst/>
          </a:prstGeom>
          <a:noFill/>
        </p:spPr>
        <p:txBody>
          <a:bodyPr wrap="square" lIns="0" tIns="0" rIns="0" bIns="0" rtlCol="0">
            <a:spAutoFit/>
          </a:bodyPr>
          <a:lstStyle/>
          <a:p>
            <a:pPr lvl="0" algn="ctr" fontAlgn="base">
              <a:spcBef>
                <a:spcPct val="0"/>
              </a:spcBef>
              <a:spcAft>
                <a:spcPct val="0"/>
              </a:spcAft>
            </a:pPr>
            <a:r>
              <a:rPr lang="en-CA" sz="1200" b="1" dirty="0">
                <a:solidFill>
                  <a:srgbClr val="000000"/>
                </a:solidFill>
                <a:latin typeface="Arial" panose="020B0604020202020204" pitchFamily="34" charset="0"/>
                <a:ea typeface="Segoe UI" panose="020B0502040204020203" pitchFamily="34" charset="0"/>
                <a:cs typeface="Arial" panose="020B0604020202020204" pitchFamily="34" charset="0"/>
              </a:rPr>
              <a:t>A4</a:t>
            </a:r>
            <a:endParaRPr lang="en-US" sz="12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33" name="TextBox 32"/>
          <p:cNvSpPr txBox="1"/>
          <p:nvPr/>
        </p:nvSpPr>
        <p:spPr>
          <a:xfrm>
            <a:off x="8955799" y="2769211"/>
            <a:ext cx="226027" cy="184666"/>
          </a:xfrm>
          <a:prstGeom prst="rect">
            <a:avLst/>
          </a:prstGeom>
          <a:noFill/>
        </p:spPr>
        <p:txBody>
          <a:bodyPr wrap="square" lIns="0" tIns="0" rIns="0" bIns="0" rtlCol="0">
            <a:spAutoFit/>
          </a:bodyPr>
          <a:lstStyle/>
          <a:p>
            <a:pPr lvl="0" algn="ctr" fontAlgn="base">
              <a:spcBef>
                <a:spcPct val="0"/>
              </a:spcBef>
              <a:spcAft>
                <a:spcPct val="0"/>
              </a:spcAft>
            </a:pPr>
            <a:r>
              <a:rPr lang="en-CA" sz="1200" b="1" dirty="0">
                <a:solidFill>
                  <a:srgbClr val="000000"/>
                </a:solidFill>
                <a:latin typeface="Arial" panose="020B0604020202020204" pitchFamily="34" charset="0"/>
                <a:ea typeface="Segoe UI" panose="020B0502040204020203" pitchFamily="34" charset="0"/>
                <a:cs typeface="Arial" panose="020B0604020202020204" pitchFamily="34" charset="0"/>
              </a:rPr>
              <a:t>A2</a:t>
            </a:r>
            <a:endParaRPr lang="en-US" sz="12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34" name="TextBox 33"/>
          <p:cNvSpPr txBox="1"/>
          <p:nvPr/>
        </p:nvSpPr>
        <p:spPr>
          <a:xfrm>
            <a:off x="8955799" y="3077350"/>
            <a:ext cx="226027" cy="184666"/>
          </a:xfrm>
          <a:prstGeom prst="rect">
            <a:avLst/>
          </a:prstGeom>
          <a:noFill/>
        </p:spPr>
        <p:txBody>
          <a:bodyPr wrap="square" lIns="0" tIns="0" rIns="0" bIns="0" rtlCol="0">
            <a:spAutoFit/>
          </a:bodyPr>
          <a:lstStyle/>
          <a:p>
            <a:pPr lvl="0" algn="ctr" fontAlgn="base">
              <a:spcBef>
                <a:spcPct val="0"/>
              </a:spcBef>
              <a:spcAft>
                <a:spcPct val="0"/>
              </a:spcAft>
            </a:pPr>
            <a:r>
              <a:rPr lang="en-CA" sz="1200" b="1" dirty="0">
                <a:solidFill>
                  <a:srgbClr val="000000"/>
                </a:solidFill>
                <a:latin typeface="Arial" panose="020B0604020202020204" pitchFamily="34" charset="0"/>
                <a:ea typeface="Segoe UI" panose="020B0502040204020203" pitchFamily="34" charset="0"/>
                <a:cs typeface="Arial" panose="020B0604020202020204" pitchFamily="34" charset="0"/>
              </a:rPr>
              <a:t>A3</a:t>
            </a:r>
            <a:endParaRPr lang="en-US" sz="12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35" name="TextBox 34"/>
          <p:cNvSpPr txBox="1"/>
          <p:nvPr/>
        </p:nvSpPr>
        <p:spPr>
          <a:xfrm>
            <a:off x="8955799" y="3341170"/>
            <a:ext cx="226027" cy="184666"/>
          </a:xfrm>
          <a:prstGeom prst="rect">
            <a:avLst/>
          </a:prstGeom>
          <a:noFill/>
        </p:spPr>
        <p:txBody>
          <a:bodyPr wrap="square" lIns="0" tIns="0" rIns="0" bIns="0" rtlCol="0">
            <a:spAutoFit/>
          </a:bodyPr>
          <a:lstStyle/>
          <a:p>
            <a:pPr lvl="0" algn="ctr" fontAlgn="base">
              <a:spcBef>
                <a:spcPct val="0"/>
              </a:spcBef>
              <a:spcAft>
                <a:spcPct val="0"/>
              </a:spcAft>
            </a:pPr>
            <a:r>
              <a:rPr lang="en-CA" sz="1200" b="1" dirty="0">
                <a:solidFill>
                  <a:srgbClr val="000000"/>
                </a:solidFill>
                <a:latin typeface="Arial" panose="020B0604020202020204" pitchFamily="34" charset="0"/>
                <a:ea typeface="Segoe UI" panose="020B0502040204020203" pitchFamily="34" charset="0"/>
                <a:cs typeface="Arial" panose="020B0604020202020204" pitchFamily="34" charset="0"/>
              </a:rPr>
              <a:t>A4</a:t>
            </a:r>
            <a:endParaRPr lang="en-US" sz="12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36" name="TextBox 35"/>
          <p:cNvSpPr txBox="1"/>
          <p:nvPr/>
        </p:nvSpPr>
        <p:spPr>
          <a:xfrm>
            <a:off x="8793351" y="3678707"/>
            <a:ext cx="766423" cy="276999"/>
          </a:xfrm>
          <a:prstGeom prst="rect">
            <a:avLst/>
          </a:prstGeom>
          <a:noFill/>
        </p:spPr>
        <p:txBody>
          <a:bodyPr wrap="square" rtlCol="0">
            <a:spAutoFit/>
          </a:bodyPr>
          <a:lstStyle/>
          <a:p>
            <a:pPr lvl="0" fontAlgn="base">
              <a:spcBef>
                <a:spcPct val="0"/>
              </a:spcBef>
              <a:spcAft>
                <a:spcPct val="0"/>
              </a:spcAft>
            </a:pPr>
            <a:r>
              <a:rPr lang="ru-RU" sz="1200" b="1" dirty="0">
                <a:solidFill>
                  <a:srgbClr val="000000"/>
                </a:solidFill>
                <a:latin typeface="Arial" panose="020B0604020202020204" pitchFamily="34" charset="0"/>
                <a:ea typeface="Segoe UI" panose="020B0502040204020203" pitchFamily="34" charset="0"/>
                <a:cs typeface="Arial" panose="020B0604020202020204" pitchFamily="34" charset="0"/>
              </a:rPr>
              <a:t>Диск</a:t>
            </a:r>
            <a:r>
              <a:rPr lang="en-CA" sz="1200" b="1" dirty="0">
                <a:solidFill>
                  <a:srgbClr val="000000"/>
                </a:solidFill>
                <a:latin typeface="Arial" panose="020B0604020202020204" pitchFamily="34" charset="0"/>
                <a:ea typeface="Segoe UI" panose="020B0502040204020203" pitchFamily="34" charset="0"/>
                <a:cs typeface="Arial" panose="020B0604020202020204" pitchFamily="34" charset="0"/>
              </a:rPr>
              <a:t> 0</a:t>
            </a:r>
            <a:endParaRPr lang="en-US" sz="12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37" name="TextBox 36"/>
          <p:cNvSpPr txBox="1"/>
          <p:nvPr/>
        </p:nvSpPr>
        <p:spPr>
          <a:xfrm>
            <a:off x="10323708" y="3678707"/>
            <a:ext cx="715008" cy="276999"/>
          </a:xfrm>
          <a:prstGeom prst="rect">
            <a:avLst/>
          </a:prstGeom>
          <a:noFill/>
        </p:spPr>
        <p:txBody>
          <a:bodyPr wrap="square" rtlCol="0">
            <a:spAutoFit/>
          </a:bodyPr>
          <a:lstStyle/>
          <a:p>
            <a:pPr lvl="0" fontAlgn="base">
              <a:spcBef>
                <a:spcPct val="0"/>
              </a:spcBef>
              <a:spcAft>
                <a:spcPct val="0"/>
              </a:spcAft>
            </a:pPr>
            <a:r>
              <a:rPr lang="ru-RU" sz="1200" b="1" dirty="0">
                <a:solidFill>
                  <a:srgbClr val="000000"/>
                </a:solidFill>
                <a:latin typeface="Arial" panose="020B0604020202020204" pitchFamily="34" charset="0"/>
                <a:ea typeface="Segoe UI" panose="020B0502040204020203" pitchFamily="34" charset="0"/>
                <a:cs typeface="Arial" panose="020B0604020202020204" pitchFamily="34" charset="0"/>
              </a:rPr>
              <a:t>Диск </a:t>
            </a:r>
            <a:r>
              <a:rPr lang="en-CA" sz="1200" b="1" dirty="0">
                <a:solidFill>
                  <a:srgbClr val="000000"/>
                </a:solidFill>
                <a:latin typeface="Arial" panose="020B0604020202020204" pitchFamily="34" charset="0"/>
                <a:ea typeface="Segoe UI" panose="020B0502040204020203" pitchFamily="34" charset="0"/>
                <a:cs typeface="Arial" panose="020B0604020202020204" pitchFamily="34" charset="0"/>
              </a:rPr>
              <a:t>1</a:t>
            </a:r>
            <a:endParaRPr lang="en-US" sz="12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40" name="Text Box 22"/>
          <p:cNvSpPr txBox="1">
            <a:spLocks noChangeArrowheads="1"/>
          </p:cNvSpPr>
          <p:nvPr/>
        </p:nvSpPr>
        <p:spPr bwMode="auto">
          <a:xfrm>
            <a:off x="5988633" y="4120508"/>
            <a:ext cx="4388421" cy="1072589"/>
          </a:xfrm>
          <a:prstGeom prst="rect">
            <a:avLst/>
          </a:prstGeom>
          <a:noFill/>
          <a:ln w="9525" algn="ctr">
            <a:noFill/>
            <a:miter lim="800000"/>
            <a:headEnd/>
            <a:tailEnd/>
          </a:ln>
          <a:effec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lvl="0" algn="ctr" eaLnBrk="1" fontAlgn="base" hangingPunct="1">
              <a:lnSpc>
                <a:spcPct val="90000"/>
              </a:lnSpc>
              <a:spcBef>
                <a:spcPct val="0"/>
              </a:spcBef>
              <a:spcAft>
                <a:spcPct val="0"/>
              </a:spcAft>
            </a:pPr>
            <a:r>
              <a:rPr lang="ru-RU" sz="1500" b="1" dirty="0">
                <a:solidFill>
                  <a:srgbClr val="000000"/>
                </a:solidFill>
                <a:latin typeface="Arial" panose="020B0604020202020204" pitchFamily="34" charset="0"/>
                <a:ea typeface="Segoe UI" pitchFamily="34" charset="0"/>
                <a:cs typeface="Arial" panose="020B0604020202020204" pitchFamily="34" charset="0"/>
              </a:rPr>
              <a:t>Блоковый построчный набор с контролем четности распределенным по всем дискам</a:t>
            </a:r>
            <a:endParaRPr lang="en-CA" sz="1500" b="1" dirty="0">
              <a:solidFill>
                <a:srgbClr val="000000"/>
              </a:solidFill>
              <a:latin typeface="Arial" panose="020B0604020202020204" pitchFamily="34" charset="0"/>
              <a:ea typeface="Segoe UI" pitchFamily="34" charset="0"/>
              <a:cs typeface="Arial" panose="020B0604020202020204" pitchFamily="34" charset="0"/>
            </a:endParaRPr>
          </a:p>
        </p:txBody>
      </p:sp>
      <p:sp>
        <p:nvSpPr>
          <p:cNvPr id="41" name="AutoShape 31"/>
          <p:cNvSpPr>
            <a:spLocks noChangeArrowheads="1"/>
          </p:cNvSpPr>
          <p:nvPr/>
        </p:nvSpPr>
        <p:spPr bwMode="auto">
          <a:xfrm>
            <a:off x="7428810" y="4123404"/>
            <a:ext cx="1640002" cy="177684"/>
          </a:xfrm>
          <a:prstGeom prst="roundRect">
            <a:avLst>
              <a:gd name="adj" fmla="val 4167"/>
            </a:avLst>
          </a:prstGeom>
          <a:noFill/>
          <a:ln w="9525">
            <a:noFill/>
            <a:round/>
            <a:headEnd/>
            <a:tailEnd/>
          </a:ln>
          <a:effectLst/>
        </p:spPr>
        <p:txBody>
          <a:bodyPr wrap="none" anchor="ctr"/>
          <a:lstStyle/>
          <a:p>
            <a:pPr lvl="0" algn="ctr" eaLnBrk="0" fontAlgn="base" hangingPunct="0">
              <a:spcBef>
                <a:spcPct val="0"/>
              </a:spcBef>
              <a:spcAft>
                <a:spcPct val="0"/>
              </a:spcAft>
            </a:pPr>
            <a:r>
              <a:rPr lang="en-US" sz="1500" b="1" dirty="0">
                <a:solidFill>
                  <a:srgbClr val="000000"/>
                </a:solidFill>
                <a:latin typeface="Arial" panose="020B0604020202020204" pitchFamily="34" charset="0"/>
                <a:ea typeface="Segoe UI" pitchFamily="34" charset="0"/>
                <a:cs typeface="Arial" panose="020B0604020202020204" pitchFamily="34" charset="0"/>
              </a:rPr>
              <a:t>RAID 5</a:t>
            </a:r>
          </a:p>
        </p:txBody>
      </p:sp>
      <p:grpSp>
        <p:nvGrpSpPr>
          <p:cNvPr id="42" name="Group 6"/>
          <p:cNvGrpSpPr/>
          <p:nvPr/>
        </p:nvGrpSpPr>
        <p:grpSpPr>
          <a:xfrm>
            <a:off x="5897691" y="5074318"/>
            <a:ext cx="827141" cy="1298084"/>
            <a:chOff x="1791037" y="3144912"/>
            <a:chExt cx="969265" cy="1575629"/>
          </a:xfrm>
        </p:grpSpPr>
        <p:pic>
          <p:nvPicPr>
            <p:cNvPr id="77" name="Picture 41"/>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78" name="Group 42"/>
            <p:cNvGrpSpPr/>
            <p:nvPr/>
          </p:nvGrpSpPr>
          <p:grpSpPr>
            <a:xfrm>
              <a:off x="2101417" y="3529588"/>
              <a:ext cx="348503" cy="1123621"/>
              <a:chOff x="851999" y="3487579"/>
              <a:chExt cx="348503" cy="1123621"/>
            </a:xfrm>
          </p:grpSpPr>
          <p:sp>
            <p:nvSpPr>
              <p:cNvPr id="79" name="TextBox 78"/>
              <p:cNvSpPr txBox="1"/>
              <p:nvPr/>
            </p:nvSpPr>
            <p:spPr>
              <a:xfrm>
                <a:off x="851999" y="3487579"/>
                <a:ext cx="348503" cy="205470"/>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A1</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80" name="TextBox 79"/>
              <p:cNvSpPr txBox="1"/>
              <p:nvPr/>
            </p:nvSpPr>
            <p:spPr>
              <a:xfrm>
                <a:off x="851999" y="3792381"/>
                <a:ext cx="348503" cy="205470"/>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B1</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81" name="TextBox 80"/>
              <p:cNvSpPr txBox="1"/>
              <p:nvPr/>
            </p:nvSpPr>
            <p:spPr>
              <a:xfrm>
                <a:off x="851999" y="4114802"/>
                <a:ext cx="348503" cy="205470"/>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C1</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82" name="TextBox 81"/>
              <p:cNvSpPr txBox="1"/>
              <p:nvPr/>
            </p:nvSpPr>
            <p:spPr>
              <a:xfrm>
                <a:off x="851999" y="4405730"/>
                <a:ext cx="348503" cy="205470"/>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D1</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grpSp>
      </p:grpSp>
      <p:grpSp>
        <p:nvGrpSpPr>
          <p:cNvPr id="43" name="Group 7"/>
          <p:cNvGrpSpPr/>
          <p:nvPr/>
        </p:nvGrpSpPr>
        <p:grpSpPr>
          <a:xfrm>
            <a:off x="6868008" y="5074318"/>
            <a:ext cx="827141" cy="1298084"/>
            <a:chOff x="1791037" y="3144912"/>
            <a:chExt cx="969265" cy="1575629"/>
          </a:xfrm>
        </p:grpSpPr>
        <p:pic>
          <p:nvPicPr>
            <p:cNvPr id="71" name="Picture 35"/>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72" name="Group 36"/>
            <p:cNvGrpSpPr/>
            <p:nvPr/>
          </p:nvGrpSpPr>
          <p:grpSpPr>
            <a:xfrm>
              <a:off x="2101417" y="3529588"/>
              <a:ext cx="348503" cy="1123621"/>
              <a:chOff x="851999" y="3487579"/>
              <a:chExt cx="348503" cy="1123621"/>
            </a:xfrm>
          </p:grpSpPr>
          <p:sp>
            <p:nvSpPr>
              <p:cNvPr id="73" name="TextBox 72"/>
              <p:cNvSpPr txBox="1"/>
              <p:nvPr/>
            </p:nvSpPr>
            <p:spPr>
              <a:xfrm>
                <a:off x="851999" y="3487579"/>
                <a:ext cx="348503" cy="205470"/>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A2</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74" name="TextBox 73"/>
              <p:cNvSpPr txBox="1"/>
              <p:nvPr/>
            </p:nvSpPr>
            <p:spPr>
              <a:xfrm>
                <a:off x="851999" y="3792381"/>
                <a:ext cx="348503" cy="205470"/>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B2</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75" name="TextBox 74"/>
              <p:cNvSpPr txBox="1"/>
              <p:nvPr/>
            </p:nvSpPr>
            <p:spPr>
              <a:xfrm>
                <a:off x="851999" y="4114802"/>
                <a:ext cx="348503" cy="205470"/>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C2</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76" name="TextBox 75"/>
              <p:cNvSpPr txBox="1"/>
              <p:nvPr/>
            </p:nvSpPr>
            <p:spPr>
              <a:xfrm>
                <a:off x="851999" y="4405730"/>
                <a:ext cx="348503" cy="205470"/>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Dp</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grpSp>
      </p:grpSp>
      <p:grpSp>
        <p:nvGrpSpPr>
          <p:cNvPr id="44" name="Group 8"/>
          <p:cNvGrpSpPr/>
          <p:nvPr/>
        </p:nvGrpSpPr>
        <p:grpSpPr>
          <a:xfrm>
            <a:off x="7838325" y="5074318"/>
            <a:ext cx="827141" cy="1298084"/>
            <a:chOff x="1791037" y="3144912"/>
            <a:chExt cx="969265" cy="1575629"/>
          </a:xfrm>
        </p:grpSpPr>
        <p:pic>
          <p:nvPicPr>
            <p:cNvPr id="65" name="Picture 29"/>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66" name="Group 30"/>
            <p:cNvGrpSpPr/>
            <p:nvPr/>
          </p:nvGrpSpPr>
          <p:grpSpPr>
            <a:xfrm>
              <a:off x="2101417" y="3529588"/>
              <a:ext cx="348503" cy="1123621"/>
              <a:chOff x="851999" y="3487579"/>
              <a:chExt cx="348503" cy="1123621"/>
            </a:xfrm>
          </p:grpSpPr>
          <p:sp>
            <p:nvSpPr>
              <p:cNvPr id="67" name="TextBox 66"/>
              <p:cNvSpPr txBox="1"/>
              <p:nvPr/>
            </p:nvSpPr>
            <p:spPr>
              <a:xfrm>
                <a:off x="851999" y="3487579"/>
                <a:ext cx="348503" cy="205470"/>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A3</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68" name="TextBox 67"/>
              <p:cNvSpPr txBox="1"/>
              <p:nvPr/>
            </p:nvSpPr>
            <p:spPr>
              <a:xfrm>
                <a:off x="851999" y="3792381"/>
                <a:ext cx="348503" cy="205470"/>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B3</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69" name="TextBox 68"/>
              <p:cNvSpPr txBox="1"/>
              <p:nvPr/>
            </p:nvSpPr>
            <p:spPr>
              <a:xfrm>
                <a:off x="851999" y="4114802"/>
                <a:ext cx="348503" cy="205470"/>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Cp</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70" name="TextBox 69"/>
              <p:cNvSpPr txBox="1"/>
              <p:nvPr/>
            </p:nvSpPr>
            <p:spPr>
              <a:xfrm>
                <a:off x="851999" y="4405730"/>
                <a:ext cx="348503" cy="205470"/>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D2</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grpSp>
      </p:grpSp>
      <p:grpSp>
        <p:nvGrpSpPr>
          <p:cNvPr id="45" name="Group 9"/>
          <p:cNvGrpSpPr/>
          <p:nvPr/>
        </p:nvGrpSpPr>
        <p:grpSpPr>
          <a:xfrm>
            <a:off x="8808642" y="5074318"/>
            <a:ext cx="827141" cy="1298084"/>
            <a:chOff x="1791037" y="3144912"/>
            <a:chExt cx="969265" cy="1575629"/>
          </a:xfrm>
        </p:grpSpPr>
        <p:pic>
          <p:nvPicPr>
            <p:cNvPr id="59" name="Picture 23"/>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60" name="Group 24"/>
            <p:cNvGrpSpPr/>
            <p:nvPr/>
          </p:nvGrpSpPr>
          <p:grpSpPr>
            <a:xfrm>
              <a:off x="2101417" y="3529588"/>
              <a:ext cx="348503" cy="1123621"/>
              <a:chOff x="851999" y="3487579"/>
              <a:chExt cx="348503" cy="1123621"/>
            </a:xfrm>
          </p:grpSpPr>
          <p:sp>
            <p:nvSpPr>
              <p:cNvPr id="61" name="TextBox 60"/>
              <p:cNvSpPr txBox="1"/>
              <p:nvPr/>
            </p:nvSpPr>
            <p:spPr>
              <a:xfrm>
                <a:off x="851999" y="3487579"/>
                <a:ext cx="348503" cy="205470"/>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A4</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62" name="TextBox 61"/>
              <p:cNvSpPr txBox="1"/>
              <p:nvPr/>
            </p:nvSpPr>
            <p:spPr>
              <a:xfrm>
                <a:off x="851999" y="3792381"/>
                <a:ext cx="348503" cy="205470"/>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Bp</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63" name="TextBox 62"/>
              <p:cNvSpPr txBox="1"/>
              <p:nvPr/>
            </p:nvSpPr>
            <p:spPr>
              <a:xfrm>
                <a:off x="851999" y="4114802"/>
                <a:ext cx="348503" cy="205470"/>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C3</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64" name="TextBox 63"/>
              <p:cNvSpPr txBox="1"/>
              <p:nvPr/>
            </p:nvSpPr>
            <p:spPr>
              <a:xfrm>
                <a:off x="851999" y="4405730"/>
                <a:ext cx="348503" cy="205470"/>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D3</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grpSp>
      </p:grpSp>
      <p:grpSp>
        <p:nvGrpSpPr>
          <p:cNvPr id="46" name="Group 10"/>
          <p:cNvGrpSpPr/>
          <p:nvPr/>
        </p:nvGrpSpPr>
        <p:grpSpPr>
          <a:xfrm>
            <a:off x="9778959" y="5074318"/>
            <a:ext cx="827141" cy="1298084"/>
            <a:chOff x="1791037" y="3144912"/>
            <a:chExt cx="969265" cy="1575629"/>
          </a:xfrm>
        </p:grpSpPr>
        <p:pic>
          <p:nvPicPr>
            <p:cNvPr id="53" name="Picture 17"/>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54" name="Group 18"/>
            <p:cNvGrpSpPr/>
            <p:nvPr/>
          </p:nvGrpSpPr>
          <p:grpSpPr>
            <a:xfrm>
              <a:off x="2101417" y="3529588"/>
              <a:ext cx="348503" cy="1123621"/>
              <a:chOff x="851999" y="3487579"/>
              <a:chExt cx="348503" cy="1123621"/>
            </a:xfrm>
          </p:grpSpPr>
          <p:sp>
            <p:nvSpPr>
              <p:cNvPr id="55" name="TextBox 54"/>
              <p:cNvSpPr txBox="1"/>
              <p:nvPr/>
            </p:nvSpPr>
            <p:spPr>
              <a:xfrm>
                <a:off x="851999" y="3487579"/>
                <a:ext cx="348503" cy="205470"/>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Ap</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56" name="TextBox 55"/>
              <p:cNvSpPr txBox="1"/>
              <p:nvPr/>
            </p:nvSpPr>
            <p:spPr>
              <a:xfrm>
                <a:off x="851999" y="3792381"/>
                <a:ext cx="348503" cy="205470"/>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B4</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57" name="TextBox 56"/>
              <p:cNvSpPr txBox="1"/>
              <p:nvPr/>
            </p:nvSpPr>
            <p:spPr>
              <a:xfrm>
                <a:off x="851999" y="4114802"/>
                <a:ext cx="348503" cy="205470"/>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C4</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58" name="TextBox 57"/>
              <p:cNvSpPr txBox="1"/>
              <p:nvPr/>
            </p:nvSpPr>
            <p:spPr>
              <a:xfrm>
                <a:off x="851999" y="4405730"/>
                <a:ext cx="348503" cy="205470"/>
              </a:xfrm>
              <a:prstGeom prst="rect">
                <a:avLst/>
              </a:prstGeom>
              <a:noFill/>
            </p:spPr>
            <p:txBody>
              <a:bodyPr wrap="square" lIns="0" tIns="0" rIns="0" bIns="0" rtlCol="0">
                <a:spAutoFit/>
              </a:bodyPr>
              <a:lstStyle/>
              <a:p>
                <a:pPr lvl="0" algn="ctr" fontAlgn="base">
                  <a:spcBef>
                    <a:spcPct val="0"/>
                  </a:spcBef>
                  <a:spcAft>
                    <a:spcPct val="0"/>
                  </a:spcAft>
                </a:pPr>
                <a:r>
                  <a:rPr lang="en-CA" sz="1100" b="1" dirty="0">
                    <a:solidFill>
                      <a:srgbClr val="000000"/>
                    </a:solidFill>
                    <a:latin typeface="Arial" panose="020B0604020202020204" pitchFamily="34" charset="0"/>
                    <a:ea typeface="Segoe UI" panose="020B0502040204020203" pitchFamily="34" charset="0"/>
                    <a:cs typeface="Arial" panose="020B0604020202020204" pitchFamily="34" charset="0"/>
                  </a:rPr>
                  <a:t>D4</a:t>
                </a:r>
                <a:endParaRPr lang="en-US" sz="11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grpSp>
      </p:grpSp>
      <p:sp>
        <p:nvSpPr>
          <p:cNvPr id="47" name="TextBox 46"/>
          <p:cNvSpPr txBox="1"/>
          <p:nvPr/>
        </p:nvSpPr>
        <p:spPr>
          <a:xfrm>
            <a:off x="5949222" y="6393008"/>
            <a:ext cx="817400" cy="276999"/>
          </a:xfrm>
          <a:prstGeom prst="rect">
            <a:avLst/>
          </a:prstGeom>
          <a:noFill/>
        </p:spPr>
        <p:txBody>
          <a:bodyPr wrap="square" rtlCol="0">
            <a:spAutoFit/>
          </a:bodyPr>
          <a:lstStyle/>
          <a:p>
            <a:pPr lvl="0" fontAlgn="base">
              <a:spcBef>
                <a:spcPct val="0"/>
              </a:spcBef>
              <a:spcAft>
                <a:spcPct val="0"/>
              </a:spcAft>
            </a:pPr>
            <a:r>
              <a:rPr lang="ru-RU" sz="1200" b="1" dirty="0">
                <a:solidFill>
                  <a:srgbClr val="000000"/>
                </a:solidFill>
                <a:latin typeface="Arial" panose="020B0604020202020204" pitchFamily="34" charset="0"/>
                <a:ea typeface="Segoe UI" panose="020B0502040204020203" pitchFamily="34" charset="0"/>
                <a:cs typeface="Arial" panose="020B0604020202020204" pitchFamily="34" charset="0"/>
              </a:rPr>
              <a:t>Диск</a:t>
            </a:r>
            <a:r>
              <a:rPr lang="en-CA" sz="1200" b="1" dirty="0">
                <a:solidFill>
                  <a:srgbClr val="000000"/>
                </a:solidFill>
                <a:latin typeface="Arial" panose="020B0604020202020204" pitchFamily="34" charset="0"/>
                <a:ea typeface="Segoe UI" panose="020B0502040204020203" pitchFamily="34" charset="0"/>
                <a:cs typeface="Arial" panose="020B0604020202020204" pitchFamily="34" charset="0"/>
              </a:rPr>
              <a:t> 0</a:t>
            </a:r>
            <a:endParaRPr lang="en-US" sz="12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48" name="TextBox 47"/>
          <p:cNvSpPr txBox="1"/>
          <p:nvPr/>
        </p:nvSpPr>
        <p:spPr>
          <a:xfrm>
            <a:off x="6979959" y="6393008"/>
            <a:ext cx="817400" cy="276999"/>
          </a:xfrm>
          <a:prstGeom prst="rect">
            <a:avLst/>
          </a:prstGeom>
          <a:noFill/>
        </p:spPr>
        <p:txBody>
          <a:bodyPr wrap="square" rtlCol="0">
            <a:spAutoFit/>
          </a:bodyPr>
          <a:lstStyle/>
          <a:p>
            <a:pPr lvl="0" fontAlgn="base">
              <a:spcBef>
                <a:spcPct val="0"/>
              </a:spcBef>
              <a:spcAft>
                <a:spcPct val="0"/>
              </a:spcAft>
            </a:pPr>
            <a:r>
              <a:rPr lang="ru-RU" sz="1200" b="1" dirty="0">
                <a:solidFill>
                  <a:srgbClr val="000000"/>
                </a:solidFill>
                <a:latin typeface="Arial" panose="020B0604020202020204" pitchFamily="34" charset="0"/>
                <a:ea typeface="Segoe UI" panose="020B0502040204020203" pitchFamily="34" charset="0"/>
                <a:cs typeface="Arial" panose="020B0604020202020204" pitchFamily="34" charset="0"/>
              </a:rPr>
              <a:t>Диск</a:t>
            </a:r>
            <a:r>
              <a:rPr lang="en-CA" sz="1200" b="1" dirty="0">
                <a:solidFill>
                  <a:srgbClr val="000000"/>
                </a:solidFill>
                <a:latin typeface="Arial" panose="020B0604020202020204" pitchFamily="34" charset="0"/>
                <a:ea typeface="Segoe UI" panose="020B0502040204020203" pitchFamily="34" charset="0"/>
                <a:cs typeface="Arial" panose="020B0604020202020204" pitchFamily="34" charset="0"/>
              </a:rPr>
              <a:t> 1</a:t>
            </a:r>
            <a:endParaRPr lang="en-US" sz="12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49" name="TextBox 48"/>
          <p:cNvSpPr txBox="1"/>
          <p:nvPr/>
        </p:nvSpPr>
        <p:spPr>
          <a:xfrm>
            <a:off x="7889857" y="6393008"/>
            <a:ext cx="817400" cy="276999"/>
          </a:xfrm>
          <a:prstGeom prst="rect">
            <a:avLst/>
          </a:prstGeom>
          <a:noFill/>
        </p:spPr>
        <p:txBody>
          <a:bodyPr wrap="square" rtlCol="0">
            <a:spAutoFit/>
          </a:bodyPr>
          <a:lstStyle/>
          <a:p>
            <a:pPr lvl="0" fontAlgn="base">
              <a:spcBef>
                <a:spcPct val="0"/>
              </a:spcBef>
              <a:spcAft>
                <a:spcPct val="0"/>
              </a:spcAft>
            </a:pPr>
            <a:r>
              <a:rPr lang="ru-RU" sz="1200" b="1" dirty="0">
                <a:solidFill>
                  <a:srgbClr val="000000"/>
                </a:solidFill>
                <a:latin typeface="Arial" panose="020B0604020202020204" pitchFamily="34" charset="0"/>
                <a:ea typeface="Segoe UI" panose="020B0502040204020203" pitchFamily="34" charset="0"/>
                <a:cs typeface="Arial" panose="020B0604020202020204" pitchFamily="34" charset="0"/>
              </a:rPr>
              <a:t>Диск</a:t>
            </a:r>
            <a:r>
              <a:rPr lang="en-CA" sz="1200" b="1" dirty="0">
                <a:solidFill>
                  <a:srgbClr val="000000"/>
                </a:solidFill>
                <a:latin typeface="Arial" panose="020B0604020202020204" pitchFamily="34" charset="0"/>
                <a:ea typeface="Segoe UI" panose="020B0502040204020203" pitchFamily="34" charset="0"/>
                <a:cs typeface="Arial" panose="020B0604020202020204" pitchFamily="34" charset="0"/>
              </a:rPr>
              <a:t> 2</a:t>
            </a:r>
            <a:endParaRPr lang="en-US" sz="12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50" name="TextBox 49"/>
          <p:cNvSpPr txBox="1"/>
          <p:nvPr/>
        </p:nvSpPr>
        <p:spPr>
          <a:xfrm>
            <a:off x="8906423" y="6390449"/>
            <a:ext cx="817400" cy="276999"/>
          </a:xfrm>
          <a:prstGeom prst="rect">
            <a:avLst/>
          </a:prstGeom>
          <a:noFill/>
        </p:spPr>
        <p:txBody>
          <a:bodyPr wrap="square" rtlCol="0">
            <a:spAutoFit/>
          </a:bodyPr>
          <a:lstStyle/>
          <a:p>
            <a:pPr lvl="0" fontAlgn="base">
              <a:spcBef>
                <a:spcPct val="0"/>
              </a:spcBef>
              <a:spcAft>
                <a:spcPct val="0"/>
              </a:spcAft>
            </a:pPr>
            <a:r>
              <a:rPr lang="ru-RU" sz="1200" b="1" dirty="0">
                <a:solidFill>
                  <a:srgbClr val="000000"/>
                </a:solidFill>
                <a:latin typeface="Arial" panose="020B0604020202020204" pitchFamily="34" charset="0"/>
                <a:ea typeface="Segoe UI" panose="020B0502040204020203" pitchFamily="34" charset="0"/>
                <a:cs typeface="Arial" panose="020B0604020202020204" pitchFamily="34" charset="0"/>
              </a:rPr>
              <a:t>Диск </a:t>
            </a:r>
            <a:r>
              <a:rPr lang="en-CA" sz="1200" b="1" dirty="0">
                <a:solidFill>
                  <a:srgbClr val="000000"/>
                </a:solidFill>
                <a:latin typeface="Arial" panose="020B0604020202020204" pitchFamily="34" charset="0"/>
                <a:ea typeface="Segoe UI" panose="020B0502040204020203" pitchFamily="34" charset="0"/>
                <a:cs typeface="Arial" panose="020B0604020202020204" pitchFamily="34" charset="0"/>
              </a:rPr>
              <a:t>3</a:t>
            </a:r>
            <a:endParaRPr lang="en-US" sz="12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51" name="TextBox 50"/>
          <p:cNvSpPr txBox="1"/>
          <p:nvPr/>
        </p:nvSpPr>
        <p:spPr>
          <a:xfrm>
            <a:off x="9830491" y="6393008"/>
            <a:ext cx="817400" cy="276999"/>
          </a:xfrm>
          <a:prstGeom prst="rect">
            <a:avLst/>
          </a:prstGeom>
          <a:noFill/>
        </p:spPr>
        <p:txBody>
          <a:bodyPr wrap="square" rtlCol="0">
            <a:spAutoFit/>
          </a:bodyPr>
          <a:lstStyle/>
          <a:p>
            <a:pPr lvl="0" fontAlgn="base">
              <a:spcBef>
                <a:spcPct val="0"/>
              </a:spcBef>
              <a:spcAft>
                <a:spcPct val="0"/>
              </a:spcAft>
            </a:pPr>
            <a:r>
              <a:rPr lang="ru-RU" sz="1200" b="1" dirty="0">
                <a:solidFill>
                  <a:srgbClr val="000000"/>
                </a:solidFill>
                <a:latin typeface="Arial" panose="020B0604020202020204" pitchFamily="34" charset="0"/>
                <a:ea typeface="Segoe UI" panose="020B0502040204020203" pitchFamily="34" charset="0"/>
                <a:cs typeface="Arial" panose="020B0604020202020204" pitchFamily="34" charset="0"/>
              </a:rPr>
              <a:t>Диск </a:t>
            </a:r>
            <a:r>
              <a:rPr lang="en-CA" sz="1200" b="1" dirty="0">
                <a:solidFill>
                  <a:srgbClr val="000000"/>
                </a:solidFill>
                <a:latin typeface="Arial" panose="020B0604020202020204" pitchFamily="34" charset="0"/>
                <a:ea typeface="Segoe UI" panose="020B0502040204020203" pitchFamily="34" charset="0"/>
                <a:cs typeface="Arial" panose="020B0604020202020204" pitchFamily="34" charset="0"/>
              </a:rPr>
              <a:t> 4</a:t>
            </a:r>
            <a:endParaRPr lang="en-US" sz="1200" b="1"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Tree>
    <p:extLst>
      <p:ext uri="{BB962C8B-B14F-4D97-AF65-F5344CB8AC3E}">
        <p14:creationId xmlns:p14="http://schemas.microsoft.com/office/powerpoint/2010/main" val="3318042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скругленные углы 1"/>
          <p:cNvSpPr/>
          <p:nvPr/>
        </p:nvSpPr>
        <p:spPr>
          <a:xfrm>
            <a:off x="270344" y="3873438"/>
            <a:ext cx="4946450" cy="2869268"/>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ru-RU"/>
          </a:p>
        </p:txBody>
      </p:sp>
      <p:sp>
        <p:nvSpPr>
          <p:cNvPr id="5" name="TextBox 4"/>
          <p:cNvSpPr txBox="1"/>
          <p:nvPr/>
        </p:nvSpPr>
        <p:spPr>
          <a:xfrm>
            <a:off x="169363" y="78006"/>
            <a:ext cx="11927717"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Уровни </a:t>
            </a:r>
            <a:r>
              <a:rPr lang="en-US" sz="3600" dirty="0">
                <a:solidFill>
                  <a:schemeClr val="bg1"/>
                </a:solidFill>
                <a:latin typeface="+mj-lt"/>
              </a:rPr>
              <a:t>RAID</a:t>
            </a:r>
            <a:endParaRPr lang="ru-RU" sz="3600" dirty="0">
              <a:solidFill>
                <a:schemeClr val="bg1"/>
              </a:solidFill>
              <a:latin typeface="+mj-lt"/>
            </a:endParaRPr>
          </a:p>
        </p:txBody>
      </p:sp>
      <p:sp>
        <p:nvSpPr>
          <p:cNvPr id="48" name="Text Box 22"/>
          <p:cNvSpPr txBox="1">
            <a:spLocks noChangeArrowheads="1"/>
          </p:cNvSpPr>
          <p:nvPr/>
        </p:nvSpPr>
        <p:spPr bwMode="auto">
          <a:xfrm>
            <a:off x="1104094" y="1535956"/>
            <a:ext cx="4594016" cy="487249"/>
          </a:xfrm>
          <a:prstGeom prst="rect">
            <a:avLst/>
          </a:prstGeom>
          <a:noFill/>
          <a:ln w="9525" algn="ctr">
            <a:noFill/>
            <a:miter lim="800000"/>
            <a:headEnd/>
            <a:tailEnd/>
          </a:ln>
          <a:effec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lvl="0" algn="ctr" eaLnBrk="1" fontAlgn="base" hangingPunct="1">
              <a:lnSpc>
                <a:spcPct val="90000"/>
              </a:lnSpc>
              <a:spcBef>
                <a:spcPct val="0"/>
              </a:spcBef>
              <a:spcAft>
                <a:spcPct val="0"/>
              </a:spcAft>
            </a:pPr>
            <a:r>
              <a:rPr lang="ru-RU" sz="1600" b="1" dirty="0">
                <a:solidFill>
                  <a:srgbClr val="000000"/>
                </a:solidFill>
                <a:latin typeface="Arial" panose="020B0604020202020204" pitchFamily="34" charset="0"/>
                <a:ea typeface="Segoe UI" pitchFamily="34" charset="0"/>
                <a:cs typeface="Arial" panose="020B0604020202020204" pitchFamily="34" charset="0"/>
              </a:rPr>
              <a:t>Блоковый построчный набор с контролем четности распределенным по всем дискам</a:t>
            </a:r>
            <a:endParaRPr lang="en-CA" sz="1600" b="1" dirty="0">
              <a:solidFill>
                <a:srgbClr val="000000"/>
              </a:solidFill>
              <a:latin typeface="Arial" panose="020B0604020202020204" pitchFamily="34" charset="0"/>
              <a:ea typeface="Segoe UI" pitchFamily="34" charset="0"/>
              <a:cs typeface="Arial" panose="020B0604020202020204" pitchFamily="34" charset="0"/>
            </a:endParaRPr>
          </a:p>
        </p:txBody>
      </p:sp>
      <p:sp>
        <p:nvSpPr>
          <p:cNvPr id="50" name="AutoShape 31"/>
          <p:cNvSpPr>
            <a:spLocks noChangeArrowheads="1"/>
          </p:cNvSpPr>
          <p:nvPr/>
        </p:nvSpPr>
        <p:spPr bwMode="auto">
          <a:xfrm>
            <a:off x="2410766" y="1207700"/>
            <a:ext cx="1828199" cy="260073"/>
          </a:xfrm>
          <a:prstGeom prst="roundRect">
            <a:avLst>
              <a:gd name="adj" fmla="val 4167"/>
            </a:avLst>
          </a:prstGeom>
          <a:noFill/>
          <a:ln w="9525">
            <a:noFill/>
            <a:round/>
            <a:headEnd/>
            <a:tailEnd/>
          </a:ln>
          <a:effectLst/>
        </p:spPr>
        <p:txBody>
          <a:bodyPr wrap="none" anchor="ctr"/>
          <a:lstStyle/>
          <a:p>
            <a:pPr lvl="0" algn="ctr" eaLnBrk="0" fontAlgn="base" hangingPunct="0">
              <a:spcBef>
                <a:spcPct val="0"/>
              </a:spcBef>
              <a:spcAft>
                <a:spcPct val="0"/>
              </a:spcAft>
            </a:pPr>
            <a:r>
              <a:rPr lang="en-US" sz="1600" b="1" dirty="0">
                <a:solidFill>
                  <a:srgbClr val="000000"/>
                </a:solidFill>
                <a:latin typeface="Arial" panose="020B0604020202020204" pitchFamily="34" charset="0"/>
                <a:ea typeface="Segoe UI" pitchFamily="34" charset="0"/>
                <a:cs typeface="Arial" panose="020B0604020202020204" pitchFamily="34" charset="0"/>
              </a:rPr>
              <a:t>RAID 6</a:t>
            </a:r>
          </a:p>
        </p:txBody>
      </p:sp>
      <p:grpSp>
        <p:nvGrpSpPr>
          <p:cNvPr id="51" name="Group 6"/>
          <p:cNvGrpSpPr/>
          <p:nvPr/>
        </p:nvGrpSpPr>
        <p:grpSpPr>
          <a:xfrm>
            <a:off x="329839" y="2112625"/>
            <a:ext cx="791940" cy="1597054"/>
            <a:chOff x="228600" y="3072571"/>
            <a:chExt cx="1087901" cy="2022019"/>
          </a:xfrm>
        </p:grpSpPr>
        <p:grpSp>
          <p:nvGrpSpPr>
            <p:cNvPr id="134" name="Group 53"/>
            <p:cNvGrpSpPr/>
            <p:nvPr/>
          </p:nvGrpSpPr>
          <p:grpSpPr>
            <a:xfrm>
              <a:off x="228600" y="3072571"/>
              <a:ext cx="969265" cy="1575629"/>
              <a:chOff x="1791037" y="3144912"/>
              <a:chExt cx="969265" cy="1575629"/>
            </a:xfrm>
          </p:grpSpPr>
          <p:pic>
            <p:nvPicPr>
              <p:cNvPr id="136" name="Picture 55"/>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137" name="Group 56"/>
              <p:cNvGrpSpPr/>
              <p:nvPr/>
            </p:nvGrpSpPr>
            <p:grpSpPr>
              <a:xfrm>
                <a:off x="2101417" y="3529588"/>
                <a:ext cx="348503" cy="1118206"/>
                <a:chOff x="851999" y="3487579"/>
                <a:chExt cx="348503" cy="1118206"/>
              </a:xfrm>
            </p:grpSpPr>
            <p:sp>
              <p:nvSpPr>
                <p:cNvPr id="138" name="TextBox 137"/>
                <p:cNvSpPr txBox="1"/>
                <p:nvPr/>
              </p:nvSpPr>
              <p:spPr>
                <a:xfrm>
                  <a:off x="851999" y="3487579"/>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A1</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39" name="TextBox 138"/>
                <p:cNvSpPr txBox="1"/>
                <p:nvPr/>
              </p:nvSpPr>
              <p:spPr>
                <a:xfrm>
                  <a:off x="851999" y="3792379"/>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B1</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40" name="TextBox 139"/>
                <p:cNvSpPr txBox="1"/>
                <p:nvPr/>
              </p:nvSpPr>
              <p:spPr>
                <a:xfrm>
                  <a:off x="851999" y="4114800"/>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C1</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41" name="TextBox 140"/>
                <p:cNvSpPr txBox="1"/>
                <p:nvPr/>
              </p:nvSpPr>
              <p:spPr>
                <a:xfrm>
                  <a:off x="851999" y="4405730"/>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D1</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135" name="TextBox 134"/>
            <p:cNvSpPr txBox="1"/>
            <p:nvPr/>
          </p:nvSpPr>
          <p:spPr>
            <a:xfrm>
              <a:off x="307512" y="4724400"/>
              <a:ext cx="1008989" cy="370190"/>
            </a:xfrm>
            <a:prstGeom prst="rect">
              <a:avLst/>
            </a:prstGeom>
            <a:noFill/>
          </p:spPr>
          <p:txBody>
            <a:bodyPr wrap="none" rtlCol="0">
              <a:spAutoFit/>
            </a:bodyPr>
            <a:lstStyle/>
            <a:p>
              <a:pPr lvl="0" fontAlgn="base">
                <a:spcBef>
                  <a:spcPct val="0"/>
                </a:spcBef>
                <a:spcAft>
                  <a:spcPct val="0"/>
                </a:spcAft>
              </a:pPr>
              <a:r>
                <a:rPr lang="ru-RU"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Диск</a:t>
              </a: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 0</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67" name="Group 7"/>
          <p:cNvGrpSpPr/>
          <p:nvPr/>
        </p:nvGrpSpPr>
        <p:grpSpPr>
          <a:xfrm>
            <a:off x="1353592" y="2112625"/>
            <a:ext cx="791940" cy="1597054"/>
            <a:chOff x="1714500" y="3072571"/>
            <a:chExt cx="1087901" cy="2022019"/>
          </a:xfrm>
        </p:grpSpPr>
        <p:grpSp>
          <p:nvGrpSpPr>
            <p:cNvPr id="126" name="Group 45"/>
            <p:cNvGrpSpPr/>
            <p:nvPr/>
          </p:nvGrpSpPr>
          <p:grpSpPr>
            <a:xfrm>
              <a:off x="1714500" y="3072571"/>
              <a:ext cx="969265" cy="1575629"/>
              <a:chOff x="1791037" y="3144912"/>
              <a:chExt cx="969265" cy="1575629"/>
            </a:xfrm>
          </p:grpSpPr>
          <p:pic>
            <p:nvPicPr>
              <p:cNvPr id="128" name="Picture 47"/>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129" name="Group 48"/>
              <p:cNvGrpSpPr/>
              <p:nvPr/>
            </p:nvGrpSpPr>
            <p:grpSpPr>
              <a:xfrm>
                <a:off x="2101417" y="3529588"/>
                <a:ext cx="348503" cy="1118206"/>
                <a:chOff x="851999" y="3487579"/>
                <a:chExt cx="348503" cy="1118206"/>
              </a:xfrm>
            </p:grpSpPr>
            <p:sp>
              <p:nvSpPr>
                <p:cNvPr id="130" name="TextBox 129"/>
                <p:cNvSpPr txBox="1"/>
                <p:nvPr/>
              </p:nvSpPr>
              <p:spPr>
                <a:xfrm>
                  <a:off x="851999" y="3487579"/>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A2</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31" name="TextBox 130"/>
                <p:cNvSpPr txBox="1"/>
                <p:nvPr/>
              </p:nvSpPr>
              <p:spPr>
                <a:xfrm>
                  <a:off x="851999" y="3792379"/>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B2</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32" name="TextBox 131"/>
                <p:cNvSpPr txBox="1"/>
                <p:nvPr/>
              </p:nvSpPr>
              <p:spPr>
                <a:xfrm>
                  <a:off x="851999" y="4114800"/>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C2</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33" name="TextBox 132"/>
                <p:cNvSpPr txBox="1"/>
                <p:nvPr/>
              </p:nvSpPr>
              <p:spPr>
                <a:xfrm>
                  <a:off x="851999" y="4405730"/>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Dp</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127" name="TextBox 126"/>
            <p:cNvSpPr txBox="1"/>
            <p:nvPr/>
          </p:nvSpPr>
          <p:spPr>
            <a:xfrm>
              <a:off x="1793412" y="4724400"/>
              <a:ext cx="1008989" cy="370190"/>
            </a:xfrm>
            <a:prstGeom prst="rect">
              <a:avLst/>
            </a:prstGeom>
            <a:noFill/>
          </p:spPr>
          <p:txBody>
            <a:bodyPr wrap="none" rtlCol="0">
              <a:spAutoFit/>
            </a:bodyPr>
            <a:lstStyle/>
            <a:p>
              <a:pPr lvl="0" fontAlgn="base">
                <a:spcBef>
                  <a:spcPct val="0"/>
                </a:spcBef>
                <a:spcAft>
                  <a:spcPct val="0"/>
                </a:spcAft>
              </a:pPr>
              <a:r>
                <a:rPr lang="ru-RU"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Диск</a:t>
              </a: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 1</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71" name="Group 8"/>
          <p:cNvGrpSpPr/>
          <p:nvPr/>
        </p:nvGrpSpPr>
        <p:grpSpPr>
          <a:xfrm>
            <a:off x="2377346" y="2112625"/>
            <a:ext cx="791940" cy="1597054"/>
            <a:chOff x="3200400" y="3072571"/>
            <a:chExt cx="1087901" cy="2022019"/>
          </a:xfrm>
        </p:grpSpPr>
        <p:grpSp>
          <p:nvGrpSpPr>
            <p:cNvPr id="118" name="Group 37"/>
            <p:cNvGrpSpPr/>
            <p:nvPr/>
          </p:nvGrpSpPr>
          <p:grpSpPr>
            <a:xfrm>
              <a:off x="3200400" y="3072571"/>
              <a:ext cx="969265" cy="1575629"/>
              <a:chOff x="1791037" y="3144912"/>
              <a:chExt cx="969265" cy="1575629"/>
            </a:xfrm>
          </p:grpSpPr>
          <p:pic>
            <p:nvPicPr>
              <p:cNvPr id="120" name="Picture 39"/>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121" name="Group 40"/>
              <p:cNvGrpSpPr/>
              <p:nvPr/>
            </p:nvGrpSpPr>
            <p:grpSpPr>
              <a:xfrm>
                <a:off x="2101417" y="3529588"/>
                <a:ext cx="348503" cy="1118206"/>
                <a:chOff x="851999" y="3487579"/>
                <a:chExt cx="348503" cy="1118206"/>
              </a:xfrm>
            </p:grpSpPr>
            <p:sp>
              <p:nvSpPr>
                <p:cNvPr id="122" name="TextBox 121"/>
                <p:cNvSpPr txBox="1"/>
                <p:nvPr/>
              </p:nvSpPr>
              <p:spPr>
                <a:xfrm>
                  <a:off x="851999" y="3487579"/>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A3</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23" name="TextBox 122"/>
                <p:cNvSpPr txBox="1"/>
                <p:nvPr/>
              </p:nvSpPr>
              <p:spPr>
                <a:xfrm>
                  <a:off x="851999" y="3792379"/>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B3</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24" name="TextBox 123"/>
                <p:cNvSpPr txBox="1"/>
                <p:nvPr/>
              </p:nvSpPr>
              <p:spPr>
                <a:xfrm>
                  <a:off x="851999" y="4114800"/>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Cp</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25" name="TextBox 124"/>
                <p:cNvSpPr txBox="1"/>
                <p:nvPr/>
              </p:nvSpPr>
              <p:spPr>
                <a:xfrm>
                  <a:off x="851999" y="4405730"/>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Dp</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119" name="TextBox 118"/>
            <p:cNvSpPr txBox="1"/>
            <p:nvPr/>
          </p:nvSpPr>
          <p:spPr>
            <a:xfrm>
              <a:off x="3279312" y="4724400"/>
              <a:ext cx="1008989" cy="370190"/>
            </a:xfrm>
            <a:prstGeom prst="rect">
              <a:avLst/>
            </a:prstGeom>
            <a:noFill/>
          </p:spPr>
          <p:txBody>
            <a:bodyPr wrap="none" rtlCol="0">
              <a:spAutoFit/>
            </a:bodyPr>
            <a:lstStyle/>
            <a:p>
              <a:pPr lvl="0" fontAlgn="base">
                <a:spcBef>
                  <a:spcPct val="0"/>
                </a:spcBef>
                <a:spcAft>
                  <a:spcPct val="0"/>
                </a:spcAft>
              </a:pPr>
              <a:r>
                <a:rPr lang="ru-RU"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Диск</a:t>
              </a: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 2</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72" name="Group 9"/>
          <p:cNvGrpSpPr/>
          <p:nvPr/>
        </p:nvGrpSpPr>
        <p:grpSpPr>
          <a:xfrm>
            <a:off x="3401100" y="2112625"/>
            <a:ext cx="791940" cy="1597054"/>
            <a:chOff x="4686300" y="3072571"/>
            <a:chExt cx="1087901" cy="2022019"/>
          </a:xfrm>
        </p:grpSpPr>
        <p:grpSp>
          <p:nvGrpSpPr>
            <p:cNvPr id="110" name="Group 29"/>
            <p:cNvGrpSpPr/>
            <p:nvPr/>
          </p:nvGrpSpPr>
          <p:grpSpPr>
            <a:xfrm>
              <a:off x="4686300" y="3072571"/>
              <a:ext cx="969265" cy="1575629"/>
              <a:chOff x="1791037" y="3144912"/>
              <a:chExt cx="969265" cy="1575629"/>
            </a:xfrm>
          </p:grpSpPr>
          <p:pic>
            <p:nvPicPr>
              <p:cNvPr id="112" name="Picture 31"/>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113" name="Group 32"/>
              <p:cNvGrpSpPr/>
              <p:nvPr/>
            </p:nvGrpSpPr>
            <p:grpSpPr>
              <a:xfrm>
                <a:off x="2101417" y="3529588"/>
                <a:ext cx="348503" cy="1118206"/>
                <a:chOff x="851999" y="3487579"/>
                <a:chExt cx="348503" cy="1118206"/>
              </a:xfrm>
            </p:grpSpPr>
            <p:sp>
              <p:nvSpPr>
                <p:cNvPr id="114" name="TextBox 113"/>
                <p:cNvSpPr txBox="1"/>
                <p:nvPr/>
              </p:nvSpPr>
              <p:spPr>
                <a:xfrm>
                  <a:off x="851999" y="3487579"/>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A4</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15" name="TextBox 114"/>
                <p:cNvSpPr txBox="1"/>
                <p:nvPr/>
              </p:nvSpPr>
              <p:spPr>
                <a:xfrm>
                  <a:off x="851999" y="3792379"/>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Bp</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16" name="TextBox 115"/>
                <p:cNvSpPr txBox="1"/>
                <p:nvPr/>
              </p:nvSpPr>
              <p:spPr>
                <a:xfrm>
                  <a:off x="851999" y="4114800"/>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Cp</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17" name="TextBox 116"/>
                <p:cNvSpPr txBox="1"/>
                <p:nvPr/>
              </p:nvSpPr>
              <p:spPr>
                <a:xfrm>
                  <a:off x="851999" y="4405730"/>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D2</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111" name="TextBox 110"/>
            <p:cNvSpPr txBox="1"/>
            <p:nvPr/>
          </p:nvSpPr>
          <p:spPr>
            <a:xfrm>
              <a:off x="4765212" y="4724400"/>
              <a:ext cx="1008989" cy="370190"/>
            </a:xfrm>
            <a:prstGeom prst="rect">
              <a:avLst/>
            </a:prstGeom>
            <a:noFill/>
          </p:spPr>
          <p:txBody>
            <a:bodyPr wrap="none" rtlCol="0">
              <a:spAutoFit/>
            </a:bodyPr>
            <a:lstStyle/>
            <a:p>
              <a:pPr lvl="0" fontAlgn="base">
                <a:spcBef>
                  <a:spcPct val="0"/>
                </a:spcBef>
                <a:spcAft>
                  <a:spcPct val="0"/>
                </a:spcAft>
              </a:pPr>
              <a:r>
                <a:rPr lang="ru-RU"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Диск </a:t>
              </a: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3</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73" name="Group 10"/>
          <p:cNvGrpSpPr/>
          <p:nvPr/>
        </p:nvGrpSpPr>
        <p:grpSpPr>
          <a:xfrm>
            <a:off x="4424854" y="2112625"/>
            <a:ext cx="791940" cy="1597054"/>
            <a:chOff x="6172200" y="3072571"/>
            <a:chExt cx="1087901" cy="2022019"/>
          </a:xfrm>
        </p:grpSpPr>
        <p:grpSp>
          <p:nvGrpSpPr>
            <p:cNvPr id="102" name="Group 21"/>
            <p:cNvGrpSpPr/>
            <p:nvPr/>
          </p:nvGrpSpPr>
          <p:grpSpPr>
            <a:xfrm>
              <a:off x="6172200" y="3072571"/>
              <a:ext cx="969265" cy="1575629"/>
              <a:chOff x="1791037" y="3144912"/>
              <a:chExt cx="969265" cy="1575629"/>
            </a:xfrm>
          </p:grpSpPr>
          <p:pic>
            <p:nvPicPr>
              <p:cNvPr id="104" name="Picture 23"/>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105" name="Group 24"/>
              <p:cNvGrpSpPr/>
              <p:nvPr/>
            </p:nvGrpSpPr>
            <p:grpSpPr>
              <a:xfrm>
                <a:off x="2101417" y="3529588"/>
                <a:ext cx="348503" cy="1118206"/>
                <a:chOff x="851999" y="3487579"/>
                <a:chExt cx="348503" cy="1118206"/>
              </a:xfrm>
            </p:grpSpPr>
            <p:sp>
              <p:nvSpPr>
                <p:cNvPr id="106" name="TextBox 105"/>
                <p:cNvSpPr txBox="1"/>
                <p:nvPr/>
              </p:nvSpPr>
              <p:spPr>
                <a:xfrm>
                  <a:off x="851999" y="3487579"/>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Ap</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7" name="TextBox 106"/>
                <p:cNvSpPr txBox="1"/>
                <p:nvPr/>
              </p:nvSpPr>
              <p:spPr>
                <a:xfrm>
                  <a:off x="851999" y="3792379"/>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Bp</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8" name="TextBox 107"/>
                <p:cNvSpPr txBox="1"/>
                <p:nvPr/>
              </p:nvSpPr>
              <p:spPr>
                <a:xfrm>
                  <a:off x="851999" y="4114800"/>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C3</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9" name="TextBox 108"/>
                <p:cNvSpPr txBox="1"/>
                <p:nvPr/>
              </p:nvSpPr>
              <p:spPr>
                <a:xfrm>
                  <a:off x="851999" y="4405730"/>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D3</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103" name="TextBox 102"/>
            <p:cNvSpPr txBox="1"/>
            <p:nvPr/>
          </p:nvSpPr>
          <p:spPr>
            <a:xfrm>
              <a:off x="6251112" y="4724400"/>
              <a:ext cx="1008989" cy="370190"/>
            </a:xfrm>
            <a:prstGeom prst="rect">
              <a:avLst/>
            </a:prstGeom>
            <a:noFill/>
          </p:spPr>
          <p:txBody>
            <a:bodyPr wrap="none" rtlCol="0">
              <a:spAutoFit/>
            </a:bodyPr>
            <a:lstStyle/>
            <a:p>
              <a:pPr lvl="0" fontAlgn="base">
                <a:spcBef>
                  <a:spcPct val="0"/>
                </a:spcBef>
                <a:spcAft>
                  <a:spcPct val="0"/>
                </a:spcAft>
              </a:pPr>
              <a:r>
                <a:rPr lang="ru-RU"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Диск</a:t>
              </a: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 4</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74" name="Group 11"/>
          <p:cNvGrpSpPr/>
          <p:nvPr/>
        </p:nvGrpSpPr>
        <p:grpSpPr>
          <a:xfrm>
            <a:off x="5448607" y="2112625"/>
            <a:ext cx="791940" cy="1597054"/>
            <a:chOff x="7641335" y="3072571"/>
            <a:chExt cx="1087901" cy="2022019"/>
          </a:xfrm>
        </p:grpSpPr>
        <p:grpSp>
          <p:nvGrpSpPr>
            <p:cNvPr id="76" name="Group 13"/>
            <p:cNvGrpSpPr/>
            <p:nvPr/>
          </p:nvGrpSpPr>
          <p:grpSpPr>
            <a:xfrm>
              <a:off x="7641335" y="3072571"/>
              <a:ext cx="969265" cy="1575629"/>
              <a:chOff x="1791037" y="3144912"/>
              <a:chExt cx="969265" cy="1575629"/>
            </a:xfrm>
          </p:grpSpPr>
          <p:pic>
            <p:nvPicPr>
              <p:cNvPr id="90" name="Picture 15"/>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92" name="Group 16"/>
              <p:cNvGrpSpPr/>
              <p:nvPr/>
            </p:nvGrpSpPr>
            <p:grpSpPr>
              <a:xfrm>
                <a:off x="2101417" y="3529588"/>
                <a:ext cx="348503" cy="1118206"/>
                <a:chOff x="851999" y="3487579"/>
                <a:chExt cx="348503" cy="1118206"/>
              </a:xfrm>
            </p:grpSpPr>
            <p:sp>
              <p:nvSpPr>
                <p:cNvPr id="93" name="TextBox 92"/>
                <p:cNvSpPr txBox="1"/>
                <p:nvPr/>
              </p:nvSpPr>
              <p:spPr>
                <a:xfrm>
                  <a:off x="851999" y="3487579"/>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Ap</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94" name="TextBox 93"/>
                <p:cNvSpPr txBox="1"/>
                <p:nvPr/>
              </p:nvSpPr>
              <p:spPr>
                <a:xfrm>
                  <a:off x="851999" y="3792379"/>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B4</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98" name="TextBox 97"/>
                <p:cNvSpPr txBox="1"/>
                <p:nvPr/>
              </p:nvSpPr>
              <p:spPr>
                <a:xfrm>
                  <a:off x="851999" y="4114800"/>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C4</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1" name="TextBox 100"/>
                <p:cNvSpPr txBox="1"/>
                <p:nvPr/>
              </p:nvSpPr>
              <p:spPr>
                <a:xfrm>
                  <a:off x="851999" y="4405730"/>
                  <a:ext cx="348503" cy="200055"/>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D4</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89" name="TextBox 88"/>
            <p:cNvSpPr txBox="1"/>
            <p:nvPr/>
          </p:nvSpPr>
          <p:spPr>
            <a:xfrm>
              <a:off x="7720247" y="4724400"/>
              <a:ext cx="1008989" cy="370190"/>
            </a:xfrm>
            <a:prstGeom prst="rect">
              <a:avLst/>
            </a:prstGeom>
            <a:noFill/>
          </p:spPr>
          <p:txBody>
            <a:bodyPr wrap="none" rtlCol="0">
              <a:spAutoFit/>
            </a:bodyPr>
            <a:lstStyle/>
            <a:p>
              <a:pPr lvl="0" fontAlgn="base">
                <a:spcBef>
                  <a:spcPct val="0"/>
                </a:spcBef>
                <a:spcAft>
                  <a:spcPct val="0"/>
                </a:spcAft>
              </a:pPr>
              <a:r>
                <a:rPr lang="ru-RU"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Диск</a:t>
              </a: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 5</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142" name="Group 3" descr="A diagram that depicts eight disks in two groups. Each disk from the first group is mirrored to a disk in the second group. Data is written in strip sets across the four disks in the first group, and the data is mirrored on the disks in the second group.&#10;&#10;"/>
          <p:cNvGrpSpPr/>
          <p:nvPr/>
        </p:nvGrpSpPr>
        <p:grpSpPr>
          <a:xfrm>
            <a:off x="5720548" y="2037037"/>
            <a:ext cx="6126406" cy="4312503"/>
            <a:chOff x="741320" y="774126"/>
            <a:chExt cx="7256526" cy="5136746"/>
          </a:xfrm>
        </p:grpSpPr>
        <p:sp>
          <p:nvSpPr>
            <p:cNvPr id="143" name="Text Box 22"/>
            <p:cNvSpPr txBox="1">
              <a:spLocks noChangeArrowheads="1"/>
            </p:cNvSpPr>
            <p:nvPr/>
          </p:nvSpPr>
          <p:spPr bwMode="auto">
            <a:xfrm>
              <a:off x="1878968" y="1307452"/>
              <a:ext cx="5248892" cy="1175989"/>
            </a:xfrm>
            <a:prstGeom prst="rect">
              <a:avLst/>
            </a:prstGeom>
            <a:noFill/>
            <a:ln w="9525" algn="ctr">
              <a:noFill/>
              <a:miter lim="800000"/>
              <a:headEnd/>
              <a:tailEnd/>
            </a:ln>
            <a:effec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lvl="0" algn="ctr" eaLnBrk="1" fontAlgn="base" hangingPunct="1">
                <a:lnSpc>
                  <a:spcPct val="90000"/>
                </a:lnSpc>
                <a:spcBef>
                  <a:spcPct val="0"/>
                </a:spcBef>
                <a:spcAft>
                  <a:spcPct val="0"/>
                </a:spcAft>
              </a:pPr>
              <a:r>
                <a:rPr lang="ru-RU" sz="1600" b="1" dirty="0">
                  <a:solidFill>
                    <a:srgbClr val="000000"/>
                  </a:solidFill>
                  <a:latin typeface="Arial" panose="020B0604020202020204" pitchFamily="34" charset="0"/>
                  <a:ea typeface="Segoe UI" pitchFamily="34" charset="0"/>
                  <a:cs typeface="Arial" panose="020B0604020202020204" pitchFamily="34" charset="0"/>
                </a:rPr>
                <a:t>Каждая пара дисков зеркально отображается, после этого зеркально отображенные диски группируются построчно </a:t>
              </a:r>
              <a:endParaRPr lang="en-CA" sz="1600" b="1" dirty="0">
                <a:solidFill>
                  <a:srgbClr val="000000"/>
                </a:solidFill>
                <a:latin typeface="Arial" panose="020B0604020202020204" pitchFamily="34" charset="0"/>
                <a:ea typeface="Segoe UI" pitchFamily="34" charset="0"/>
                <a:cs typeface="Arial" panose="020B0604020202020204" pitchFamily="34" charset="0"/>
              </a:endParaRPr>
            </a:p>
          </p:txBody>
        </p:sp>
        <p:sp>
          <p:nvSpPr>
            <p:cNvPr id="144" name="AutoShape 31"/>
            <p:cNvSpPr>
              <a:spLocks noChangeArrowheads="1"/>
            </p:cNvSpPr>
            <p:nvPr/>
          </p:nvSpPr>
          <p:spPr bwMode="auto">
            <a:xfrm>
              <a:off x="3473141" y="774126"/>
              <a:ext cx="2511425" cy="329277"/>
            </a:xfrm>
            <a:prstGeom prst="roundRect">
              <a:avLst>
                <a:gd name="adj" fmla="val 4167"/>
              </a:avLst>
            </a:prstGeom>
            <a:noFill/>
            <a:ln w="9525">
              <a:noFill/>
              <a:round/>
              <a:headEnd/>
              <a:tailEnd/>
            </a:ln>
            <a:effectLst/>
          </p:spPr>
          <p:txBody>
            <a:bodyPr wrap="none" anchor="ctr"/>
            <a:lstStyle/>
            <a:p>
              <a:pPr lvl="0" algn="ctr" eaLnBrk="0" fontAlgn="base" hangingPunct="0">
                <a:spcBef>
                  <a:spcPct val="0"/>
                </a:spcBef>
                <a:spcAft>
                  <a:spcPct val="0"/>
                </a:spcAft>
              </a:pPr>
              <a:r>
                <a:rPr lang="en-US" sz="1600" b="1" dirty="0">
                  <a:solidFill>
                    <a:srgbClr val="000000"/>
                  </a:solidFill>
                  <a:latin typeface="Arial" panose="020B0604020202020204" pitchFamily="34" charset="0"/>
                  <a:ea typeface="Segoe UI" pitchFamily="34" charset="0"/>
                  <a:cs typeface="Arial" panose="020B0604020202020204" pitchFamily="34" charset="0"/>
                </a:rPr>
                <a:t>RAID 1 + 0</a:t>
              </a:r>
            </a:p>
          </p:txBody>
        </p:sp>
        <p:grpSp>
          <p:nvGrpSpPr>
            <p:cNvPr id="145" name="Group 6"/>
            <p:cNvGrpSpPr/>
            <p:nvPr/>
          </p:nvGrpSpPr>
          <p:grpSpPr>
            <a:xfrm>
              <a:off x="1371600" y="4346895"/>
              <a:ext cx="742093" cy="1206340"/>
              <a:chOff x="1791037" y="3144911"/>
              <a:chExt cx="969265" cy="1575628"/>
            </a:xfrm>
          </p:grpSpPr>
          <p:pic>
            <p:nvPicPr>
              <p:cNvPr id="217" name="Picture 78"/>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791037" y="3144911"/>
                <a:ext cx="969265" cy="1575628"/>
              </a:xfrm>
              <a:prstGeom prst="rect">
                <a:avLst/>
              </a:prstGeom>
            </p:spPr>
          </p:pic>
          <p:grpSp>
            <p:nvGrpSpPr>
              <p:cNvPr id="218" name="Group 79"/>
              <p:cNvGrpSpPr/>
              <p:nvPr/>
            </p:nvGrpSpPr>
            <p:grpSpPr>
              <a:xfrm>
                <a:off x="2101417" y="3529588"/>
                <a:ext cx="348503" cy="1179447"/>
                <a:chOff x="851999" y="3487579"/>
                <a:chExt cx="348503" cy="1179447"/>
              </a:xfrm>
            </p:grpSpPr>
            <p:sp>
              <p:nvSpPr>
                <p:cNvPr id="219" name="TextBox 218"/>
                <p:cNvSpPr txBox="1"/>
                <p:nvPr/>
              </p:nvSpPr>
              <p:spPr>
                <a:xfrm>
                  <a:off x="851999" y="3487579"/>
                  <a:ext cx="348503"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A1</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20" name="TextBox 219"/>
                <p:cNvSpPr txBox="1"/>
                <p:nvPr/>
              </p:nvSpPr>
              <p:spPr>
                <a:xfrm>
                  <a:off x="851999" y="3792380"/>
                  <a:ext cx="348503"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A2</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21" name="TextBox 220"/>
                <p:cNvSpPr txBox="1"/>
                <p:nvPr/>
              </p:nvSpPr>
              <p:spPr>
                <a:xfrm>
                  <a:off x="851999" y="4114800"/>
                  <a:ext cx="348503"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A3</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22" name="TextBox 221"/>
                <p:cNvSpPr txBox="1"/>
                <p:nvPr/>
              </p:nvSpPr>
              <p:spPr>
                <a:xfrm>
                  <a:off x="851999" y="4405730"/>
                  <a:ext cx="348503"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A4</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grpSp>
          <p:nvGrpSpPr>
            <p:cNvPr id="146" name="Group 7"/>
            <p:cNvGrpSpPr/>
            <p:nvPr/>
          </p:nvGrpSpPr>
          <p:grpSpPr>
            <a:xfrm>
              <a:off x="3276600" y="4346895"/>
              <a:ext cx="742093" cy="1206340"/>
              <a:chOff x="1791037" y="3144912"/>
              <a:chExt cx="969265" cy="1575629"/>
            </a:xfrm>
          </p:grpSpPr>
          <p:pic>
            <p:nvPicPr>
              <p:cNvPr id="211" name="Picture 72"/>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212" name="Group 73"/>
              <p:cNvGrpSpPr/>
              <p:nvPr/>
            </p:nvGrpSpPr>
            <p:grpSpPr>
              <a:xfrm>
                <a:off x="2101417" y="3529588"/>
                <a:ext cx="348503" cy="1179447"/>
                <a:chOff x="851999" y="3487579"/>
                <a:chExt cx="348503" cy="1179447"/>
              </a:xfrm>
            </p:grpSpPr>
            <p:sp>
              <p:nvSpPr>
                <p:cNvPr id="213" name="TextBox 212"/>
                <p:cNvSpPr txBox="1"/>
                <p:nvPr/>
              </p:nvSpPr>
              <p:spPr>
                <a:xfrm>
                  <a:off x="851999" y="3487579"/>
                  <a:ext cx="348503"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A5</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14" name="TextBox 213"/>
                <p:cNvSpPr txBox="1"/>
                <p:nvPr/>
              </p:nvSpPr>
              <p:spPr>
                <a:xfrm>
                  <a:off x="851999" y="3792380"/>
                  <a:ext cx="348503"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A6</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15" name="TextBox 214"/>
                <p:cNvSpPr txBox="1"/>
                <p:nvPr/>
              </p:nvSpPr>
              <p:spPr>
                <a:xfrm>
                  <a:off x="851999" y="4114800"/>
                  <a:ext cx="348503"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A7</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16" name="TextBox 215"/>
                <p:cNvSpPr txBox="1"/>
                <p:nvPr/>
              </p:nvSpPr>
              <p:spPr>
                <a:xfrm>
                  <a:off x="851999" y="4405730"/>
                  <a:ext cx="348503"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A8</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grpSp>
          <p:nvGrpSpPr>
            <p:cNvPr id="147" name="Group 8"/>
            <p:cNvGrpSpPr/>
            <p:nvPr/>
          </p:nvGrpSpPr>
          <p:grpSpPr>
            <a:xfrm>
              <a:off x="5181600" y="4346895"/>
              <a:ext cx="742093" cy="1206340"/>
              <a:chOff x="1791037" y="3144912"/>
              <a:chExt cx="969265" cy="1575629"/>
            </a:xfrm>
          </p:grpSpPr>
          <p:pic>
            <p:nvPicPr>
              <p:cNvPr id="205" name="Picture 66"/>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206" name="Group 67"/>
              <p:cNvGrpSpPr/>
              <p:nvPr/>
            </p:nvGrpSpPr>
            <p:grpSpPr>
              <a:xfrm>
                <a:off x="1990090" y="3529588"/>
                <a:ext cx="597160" cy="1179447"/>
                <a:chOff x="740672" y="3487579"/>
                <a:chExt cx="597160" cy="1179447"/>
              </a:xfrm>
            </p:grpSpPr>
            <p:sp>
              <p:nvSpPr>
                <p:cNvPr id="207" name="TextBox 206"/>
                <p:cNvSpPr txBox="1"/>
                <p:nvPr/>
              </p:nvSpPr>
              <p:spPr>
                <a:xfrm>
                  <a:off x="740672" y="3487579"/>
                  <a:ext cx="597160"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A9</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08" name="TextBox 207"/>
                <p:cNvSpPr txBox="1"/>
                <p:nvPr/>
              </p:nvSpPr>
              <p:spPr>
                <a:xfrm>
                  <a:off x="740672" y="3792380"/>
                  <a:ext cx="597160"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A10</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09" name="TextBox 208"/>
                <p:cNvSpPr txBox="1"/>
                <p:nvPr/>
              </p:nvSpPr>
              <p:spPr>
                <a:xfrm>
                  <a:off x="740672" y="4114800"/>
                  <a:ext cx="597160"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A11</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10" name="TextBox 209"/>
                <p:cNvSpPr txBox="1"/>
                <p:nvPr/>
              </p:nvSpPr>
              <p:spPr>
                <a:xfrm>
                  <a:off x="740672" y="4405730"/>
                  <a:ext cx="597160"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A12</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grpSp>
          <p:nvGrpSpPr>
            <p:cNvPr id="148" name="Group 9"/>
            <p:cNvGrpSpPr/>
            <p:nvPr/>
          </p:nvGrpSpPr>
          <p:grpSpPr>
            <a:xfrm>
              <a:off x="7086600" y="4346895"/>
              <a:ext cx="742093" cy="1206340"/>
              <a:chOff x="1791037" y="3144912"/>
              <a:chExt cx="969265" cy="1575629"/>
            </a:xfrm>
          </p:grpSpPr>
          <p:pic>
            <p:nvPicPr>
              <p:cNvPr id="199" name="Picture 60"/>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200" name="Group 61"/>
              <p:cNvGrpSpPr/>
              <p:nvPr/>
            </p:nvGrpSpPr>
            <p:grpSpPr>
              <a:xfrm>
                <a:off x="1990089" y="3529588"/>
                <a:ext cx="597161" cy="1179447"/>
                <a:chOff x="740671" y="3487579"/>
                <a:chExt cx="597161" cy="1179447"/>
              </a:xfrm>
            </p:grpSpPr>
            <p:sp>
              <p:nvSpPr>
                <p:cNvPr id="201" name="TextBox 200"/>
                <p:cNvSpPr txBox="1"/>
                <p:nvPr/>
              </p:nvSpPr>
              <p:spPr>
                <a:xfrm>
                  <a:off x="740671" y="3487579"/>
                  <a:ext cx="597161"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A13</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02" name="TextBox 201"/>
                <p:cNvSpPr txBox="1"/>
                <p:nvPr/>
              </p:nvSpPr>
              <p:spPr>
                <a:xfrm>
                  <a:off x="740671" y="3792380"/>
                  <a:ext cx="597158"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A14</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03" name="TextBox 202"/>
                <p:cNvSpPr txBox="1"/>
                <p:nvPr/>
              </p:nvSpPr>
              <p:spPr>
                <a:xfrm>
                  <a:off x="740671" y="4114800"/>
                  <a:ext cx="597158"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A15</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04" name="TextBox 203"/>
                <p:cNvSpPr txBox="1"/>
                <p:nvPr/>
              </p:nvSpPr>
              <p:spPr>
                <a:xfrm>
                  <a:off x="740671" y="4405730"/>
                  <a:ext cx="597158"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A16</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149" name="TextBox 148"/>
            <p:cNvSpPr txBox="1"/>
            <p:nvPr/>
          </p:nvSpPr>
          <p:spPr>
            <a:xfrm rot="16200000">
              <a:off x="-443624" y="4052408"/>
              <a:ext cx="2716212" cy="346324"/>
            </a:xfrm>
            <a:prstGeom prst="rect">
              <a:avLst/>
            </a:prstGeom>
            <a:noFill/>
          </p:spPr>
          <p:txBody>
            <a:bodyPr wrap="none" rtlCol="0">
              <a:spAutoFit/>
            </a:bodyPr>
            <a:lstStyle/>
            <a:p>
              <a:pPr lvl="0" fontAlgn="base">
                <a:spcBef>
                  <a:spcPct val="0"/>
                </a:spcBef>
                <a:spcAft>
                  <a:spcPct val="0"/>
                </a:spcAft>
              </a:pPr>
              <a:r>
                <a:rPr lang="ru-RU"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Зеркальное отображение</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50" name="Group 11"/>
            <p:cNvGrpSpPr/>
            <p:nvPr/>
          </p:nvGrpSpPr>
          <p:grpSpPr>
            <a:xfrm>
              <a:off x="1371600" y="2666999"/>
              <a:ext cx="890616" cy="1558572"/>
              <a:chOff x="1371600" y="2666999"/>
              <a:chExt cx="890616" cy="1558572"/>
            </a:xfrm>
          </p:grpSpPr>
          <p:grpSp>
            <p:nvGrpSpPr>
              <p:cNvPr id="191" name="Group 52"/>
              <p:cNvGrpSpPr/>
              <p:nvPr/>
            </p:nvGrpSpPr>
            <p:grpSpPr>
              <a:xfrm>
                <a:off x="1371600" y="2666999"/>
                <a:ext cx="742093" cy="1206340"/>
                <a:chOff x="1791037" y="3144912"/>
                <a:chExt cx="969265" cy="1575629"/>
              </a:xfrm>
            </p:grpSpPr>
            <p:pic>
              <p:nvPicPr>
                <p:cNvPr id="193" name="Picture 54"/>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194" name="Group 55"/>
                <p:cNvGrpSpPr/>
                <p:nvPr/>
              </p:nvGrpSpPr>
              <p:grpSpPr>
                <a:xfrm>
                  <a:off x="2101417" y="3529588"/>
                  <a:ext cx="348503" cy="1179447"/>
                  <a:chOff x="851999" y="3487579"/>
                  <a:chExt cx="348503" cy="1179447"/>
                </a:xfrm>
              </p:grpSpPr>
              <p:sp>
                <p:nvSpPr>
                  <p:cNvPr id="195" name="TextBox 194"/>
                  <p:cNvSpPr txBox="1"/>
                  <p:nvPr/>
                </p:nvSpPr>
                <p:spPr>
                  <a:xfrm>
                    <a:off x="851999" y="3487579"/>
                    <a:ext cx="348503"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A1</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96" name="TextBox 195"/>
                  <p:cNvSpPr txBox="1"/>
                  <p:nvPr/>
                </p:nvSpPr>
                <p:spPr>
                  <a:xfrm>
                    <a:off x="851999" y="3792380"/>
                    <a:ext cx="348503"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A2</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97" name="TextBox 196"/>
                  <p:cNvSpPr txBox="1"/>
                  <p:nvPr/>
                </p:nvSpPr>
                <p:spPr>
                  <a:xfrm>
                    <a:off x="851999" y="4114800"/>
                    <a:ext cx="348503"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A3</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98" name="TextBox 197"/>
                  <p:cNvSpPr txBox="1"/>
                  <p:nvPr/>
                </p:nvSpPr>
                <p:spPr>
                  <a:xfrm>
                    <a:off x="851999" y="4405730"/>
                    <a:ext cx="348503"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A4</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192" name="TextBox 191"/>
              <p:cNvSpPr txBox="1"/>
              <p:nvPr/>
            </p:nvSpPr>
            <p:spPr>
              <a:xfrm>
                <a:off x="1392230" y="3877299"/>
                <a:ext cx="869986" cy="348272"/>
              </a:xfrm>
              <a:prstGeom prst="rect">
                <a:avLst/>
              </a:prstGeom>
              <a:noFill/>
            </p:spPr>
            <p:txBody>
              <a:bodyPr wrap="none" rtlCol="0">
                <a:spAutoFit/>
              </a:bodyPr>
              <a:lstStyle/>
              <a:p>
                <a:pPr lvl="0" fontAlgn="base">
                  <a:spcBef>
                    <a:spcPct val="0"/>
                  </a:spcBef>
                  <a:spcAft>
                    <a:spcPct val="0"/>
                  </a:spcAft>
                </a:pPr>
                <a:r>
                  <a:rPr lang="ru-RU"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Диск</a:t>
                </a: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 0</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151" name="Group 12"/>
            <p:cNvGrpSpPr/>
            <p:nvPr/>
          </p:nvGrpSpPr>
          <p:grpSpPr>
            <a:xfrm>
              <a:off x="3276600" y="2666999"/>
              <a:ext cx="890616" cy="1558572"/>
              <a:chOff x="3276600" y="2666999"/>
              <a:chExt cx="890616" cy="1558572"/>
            </a:xfrm>
          </p:grpSpPr>
          <p:grpSp>
            <p:nvGrpSpPr>
              <p:cNvPr id="183" name="Group 44"/>
              <p:cNvGrpSpPr/>
              <p:nvPr/>
            </p:nvGrpSpPr>
            <p:grpSpPr>
              <a:xfrm>
                <a:off x="3276600" y="2666999"/>
                <a:ext cx="742093" cy="1206340"/>
                <a:chOff x="1791037" y="3144912"/>
                <a:chExt cx="969265" cy="1575629"/>
              </a:xfrm>
            </p:grpSpPr>
            <p:pic>
              <p:nvPicPr>
                <p:cNvPr id="185" name="Picture 46"/>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186" name="Group 47"/>
                <p:cNvGrpSpPr/>
                <p:nvPr/>
              </p:nvGrpSpPr>
              <p:grpSpPr>
                <a:xfrm>
                  <a:off x="2101417" y="3529588"/>
                  <a:ext cx="348503" cy="1179447"/>
                  <a:chOff x="851999" y="3487579"/>
                  <a:chExt cx="348503" cy="1179447"/>
                </a:xfrm>
              </p:grpSpPr>
              <p:sp>
                <p:nvSpPr>
                  <p:cNvPr id="187" name="TextBox 186"/>
                  <p:cNvSpPr txBox="1"/>
                  <p:nvPr/>
                </p:nvSpPr>
                <p:spPr>
                  <a:xfrm>
                    <a:off x="851999" y="3487579"/>
                    <a:ext cx="348503"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A5</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88" name="TextBox 187"/>
                  <p:cNvSpPr txBox="1"/>
                  <p:nvPr/>
                </p:nvSpPr>
                <p:spPr>
                  <a:xfrm>
                    <a:off x="851999" y="3792380"/>
                    <a:ext cx="348503"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A6</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89" name="TextBox 188"/>
                  <p:cNvSpPr txBox="1"/>
                  <p:nvPr/>
                </p:nvSpPr>
                <p:spPr>
                  <a:xfrm>
                    <a:off x="851999" y="4114800"/>
                    <a:ext cx="348503"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A7</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90" name="TextBox 189"/>
                  <p:cNvSpPr txBox="1"/>
                  <p:nvPr/>
                </p:nvSpPr>
                <p:spPr>
                  <a:xfrm>
                    <a:off x="851999" y="4405730"/>
                    <a:ext cx="348503"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A8</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184" name="TextBox 183"/>
              <p:cNvSpPr txBox="1"/>
              <p:nvPr/>
            </p:nvSpPr>
            <p:spPr>
              <a:xfrm>
                <a:off x="3297230" y="3877299"/>
                <a:ext cx="869986" cy="348272"/>
              </a:xfrm>
              <a:prstGeom prst="rect">
                <a:avLst/>
              </a:prstGeom>
              <a:noFill/>
            </p:spPr>
            <p:txBody>
              <a:bodyPr wrap="none" rtlCol="0">
                <a:spAutoFit/>
              </a:bodyPr>
              <a:lstStyle/>
              <a:p>
                <a:pPr lvl="0" fontAlgn="base">
                  <a:spcBef>
                    <a:spcPct val="0"/>
                  </a:spcBef>
                  <a:spcAft>
                    <a:spcPct val="0"/>
                  </a:spcAft>
                </a:pPr>
                <a:r>
                  <a:rPr lang="ru-RU"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Диск</a:t>
                </a: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 1</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152" name="Group 13"/>
            <p:cNvGrpSpPr/>
            <p:nvPr/>
          </p:nvGrpSpPr>
          <p:grpSpPr>
            <a:xfrm>
              <a:off x="5181600" y="2666999"/>
              <a:ext cx="890616" cy="1558572"/>
              <a:chOff x="5181600" y="2666999"/>
              <a:chExt cx="890616" cy="1558572"/>
            </a:xfrm>
          </p:grpSpPr>
          <p:grpSp>
            <p:nvGrpSpPr>
              <p:cNvPr id="175" name="Group 36"/>
              <p:cNvGrpSpPr/>
              <p:nvPr/>
            </p:nvGrpSpPr>
            <p:grpSpPr>
              <a:xfrm>
                <a:off x="5181600" y="2666999"/>
                <a:ext cx="742093" cy="1206340"/>
                <a:chOff x="1791037" y="3144912"/>
                <a:chExt cx="969265" cy="1575629"/>
              </a:xfrm>
            </p:grpSpPr>
            <p:pic>
              <p:nvPicPr>
                <p:cNvPr id="177" name="Picture 38"/>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178" name="Group 39"/>
                <p:cNvGrpSpPr/>
                <p:nvPr/>
              </p:nvGrpSpPr>
              <p:grpSpPr>
                <a:xfrm>
                  <a:off x="1990090" y="3529588"/>
                  <a:ext cx="597161" cy="1179447"/>
                  <a:chOff x="740672" y="3487579"/>
                  <a:chExt cx="597161" cy="1179447"/>
                </a:xfrm>
              </p:grpSpPr>
              <p:sp>
                <p:nvSpPr>
                  <p:cNvPr id="179" name="TextBox 178"/>
                  <p:cNvSpPr txBox="1"/>
                  <p:nvPr/>
                </p:nvSpPr>
                <p:spPr>
                  <a:xfrm>
                    <a:off x="740672" y="3487579"/>
                    <a:ext cx="597158"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A9</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80" name="TextBox 179"/>
                  <p:cNvSpPr txBox="1"/>
                  <p:nvPr/>
                </p:nvSpPr>
                <p:spPr>
                  <a:xfrm>
                    <a:off x="740672" y="3792380"/>
                    <a:ext cx="597161"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A10</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81" name="TextBox 180"/>
                  <p:cNvSpPr txBox="1"/>
                  <p:nvPr/>
                </p:nvSpPr>
                <p:spPr>
                  <a:xfrm>
                    <a:off x="740672" y="4114800"/>
                    <a:ext cx="597160"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A11</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82" name="TextBox 181"/>
                  <p:cNvSpPr txBox="1"/>
                  <p:nvPr/>
                </p:nvSpPr>
                <p:spPr>
                  <a:xfrm>
                    <a:off x="740672" y="4405730"/>
                    <a:ext cx="597160"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A12</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176" name="TextBox 175"/>
              <p:cNvSpPr txBox="1"/>
              <p:nvPr/>
            </p:nvSpPr>
            <p:spPr>
              <a:xfrm>
                <a:off x="5202230" y="3877299"/>
                <a:ext cx="869986" cy="348272"/>
              </a:xfrm>
              <a:prstGeom prst="rect">
                <a:avLst/>
              </a:prstGeom>
              <a:noFill/>
            </p:spPr>
            <p:txBody>
              <a:bodyPr wrap="none" rtlCol="0">
                <a:spAutoFit/>
              </a:bodyPr>
              <a:lstStyle/>
              <a:p>
                <a:pPr lvl="0" fontAlgn="base">
                  <a:spcBef>
                    <a:spcPct val="0"/>
                  </a:spcBef>
                  <a:spcAft>
                    <a:spcPct val="0"/>
                  </a:spcAft>
                </a:pPr>
                <a:r>
                  <a:rPr lang="ru-RU"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Диск</a:t>
                </a: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 2</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153" name="Group 14"/>
            <p:cNvGrpSpPr/>
            <p:nvPr/>
          </p:nvGrpSpPr>
          <p:grpSpPr>
            <a:xfrm>
              <a:off x="7086600" y="2666999"/>
              <a:ext cx="890616" cy="1558572"/>
              <a:chOff x="7086600" y="2666999"/>
              <a:chExt cx="890616" cy="1558572"/>
            </a:xfrm>
          </p:grpSpPr>
          <p:grpSp>
            <p:nvGrpSpPr>
              <p:cNvPr id="167" name="Group 28"/>
              <p:cNvGrpSpPr/>
              <p:nvPr/>
            </p:nvGrpSpPr>
            <p:grpSpPr>
              <a:xfrm>
                <a:off x="7086600" y="2666999"/>
                <a:ext cx="742093" cy="1206340"/>
                <a:chOff x="1791037" y="3144912"/>
                <a:chExt cx="969265" cy="1575629"/>
              </a:xfrm>
            </p:grpSpPr>
            <p:pic>
              <p:nvPicPr>
                <p:cNvPr id="169" name="Picture 30"/>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170" name="Group 31"/>
                <p:cNvGrpSpPr/>
                <p:nvPr/>
              </p:nvGrpSpPr>
              <p:grpSpPr>
                <a:xfrm>
                  <a:off x="1990089" y="3529588"/>
                  <a:ext cx="597161" cy="1179447"/>
                  <a:chOff x="740671" y="3487579"/>
                  <a:chExt cx="597161" cy="1179447"/>
                </a:xfrm>
              </p:grpSpPr>
              <p:sp>
                <p:nvSpPr>
                  <p:cNvPr id="171" name="TextBox 170"/>
                  <p:cNvSpPr txBox="1"/>
                  <p:nvPr/>
                </p:nvSpPr>
                <p:spPr>
                  <a:xfrm>
                    <a:off x="740671" y="3487579"/>
                    <a:ext cx="597161"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A13</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72" name="TextBox 171"/>
                  <p:cNvSpPr txBox="1"/>
                  <p:nvPr/>
                </p:nvSpPr>
                <p:spPr>
                  <a:xfrm>
                    <a:off x="740671" y="3792380"/>
                    <a:ext cx="597158"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A14</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73" name="TextBox 172"/>
                  <p:cNvSpPr txBox="1"/>
                  <p:nvPr/>
                </p:nvSpPr>
                <p:spPr>
                  <a:xfrm>
                    <a:off x="740671" y="4114800"/>
                    <a:ext cx="597158"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A15</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74" name="TextBox 173"/>
                  <p:cNvSpPr txBox="1"/>
                  <p:nvPr/>
                </p:nvSpPr>
                <p:spPr>
                  <a:xfrm>
                    <a:off x="740671" y="4405730"/>
                    <a:ext cx="597158" cy="261296"/>
                  </a:xfrm>
                  <a:prstGeom prst="rect">
                    <a:avLst/>
                  </a:prstGeom>
                  <a:noFill/>
                </p:spPr>
                <p:txBody>
                  <a:bodyPr wrap="square" lIns="0" tIns="0" rIns="0" bIns="0" rtlCol="0">
                    <a:spAutoFit/>
                  </a:bodyPr>
                  <a:lstStyle/>
                  <a:p>
                    <a:pPr lvl="0" algn="ctr" fontAlgn="base">
                      <a:spcBef>
                        <a:spcPct val="0"/>
                      </a:spcBef>
                      <a:spcAft>
                        <a:spcPct val="0"/>
                      </a:spcAft>
                    </a:pP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A16</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168" name="TextBox 167"/>
              <p:cNvSpPr txBox="1"/>
              <p:nvPr/>
            </p:nvSpPr>
            <p:spPr>
              <a:xfrm>
                <a:off x="7107230" y="3877299"/>
                <a:ext cx="869986" cy="348272"/>
              </a:xfrm>
              <a:prstGeom prst="rect">
                <a:avLst/>
              </a:prstGeom>
              <a:noFill/>
            </p:spPr>
            <p:txBody>
              <a:bodyPr wrap="none" rtlCol="0">
                <a:spAutoFit/>
              </a:bodyPr>
              <a:lstStyle/>
              <a:p>
                <a:pPr lvl="0" fontAlgn="base">
                  <a:spcBef>
                    <a:spcPct val="0"/>
                  </a:spcBef>
                  <a:spcAft>
                    <a:spcPct val="0"/>
                  </a:spcAft>
                </a:pPr>
                <a:r>
                  <a:rPr lang="ru-RU"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Диск</a:t>
                </a: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 3</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sp>
          <p:nvSpPr>
            <p:cNvPr id="154" name="TextBox 153"/>
            <p:cNvSpPr txBox="1"/>
            <p:nvPr/>
          </p:nvSpPr>
          <p:spPr>
            <a:xfrm>
              <a:off x="1386289" y="5562600"/>
              <a:ext cx="869986" cy="348272"/>
            </a:xfrm>
            <a:prstGeom prst="rect">
              <a:avLst/>
            </a:prstGeom>
            <a:noFill/>
          </p:spPr>
          <p:txBody>
            <a:bodyPr wrap="none" rtlCol="0">
              <a:spAutoFit/>
            </a:bodyPr>
            <a:lstStyle/>
            <a:p>
              <a:pPr lvl="0" fontAlgn="base">
                <a:spcBef>
                  <a:spcPct val="0"/>
                </a:spcBef>
                <a:spcAft>
                  <a:spcPct val="0"/>
                </a:spcAft>
              </a:pPr>
              <a:r>
                <a:rPr lang="ru-RU"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Диск</a:t>
              </a: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 4</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55" name="TextBox 154"/>
            <p:cNvSpPr txBox="1"/>
            <p:nvPr/>
          </p:nvSpPr>
          <p:spPr>
            <a:xfrm>
              <a:off x="3275768" y="5562600"/>
              <a:ext cx="869986" cy="348272"/>
            </a:xfrm>
            <a:prstGeom prst="rect">
              <a:avLst/>
            </a:prstGeom>
            <a:noFill/>
          </p:spPr>
          <p:txBody>
            <a:bodyPr wrap="none" rtlCol="0">
              <a:spAutoFit/>
            </a:bodyPr>
            <a:lstStyle/>
            <a:p>
              <a:pPr lvl="0" fontAlgn="base">
                <a:spcBef>
                  <a:spcPct val="0"/>
                </a:spcBef>
                <a:spcAft>
                  <a:spcPct val="0"/>
                </a:spcAft>
              </a:pPr>
              <a:r>
                <a:rPr lang="ru-RU"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Диск </a:t>
              </a: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5</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56" name="TextBox 155"/>
            <p:cNvSpPr txBox="1"/>
            <p:nvPr/>
          </p:nvSpPr>
          <p:spPr>
            <a:xfrm>
              <a:off x="5238381" y="5562600"/>
              <a:ext cx="869986" cy="348272"/>
            </a:xfrm>
            <a:prstGeom prst="rect">
              <a:avLst/>
            </a:prstGeom>
            <a:noFill/>
          </p:spPr>
          <p:txBody>
            <a:bodyPr wrap="none" rtlCol="0">
              <a:spAutoFit/>
            </a:bodyPr>
            <a:lstStyle/>
            <a:p>
              <a:pPr lvl="0" fontAlgn="base">
                <a:spcBef>
                  <a:spcPct val="0"/>
                </a:spcBef>
                <a:spcAft>
                  <a:spcPct val="0"/>
                </a:spcAft>
              </a:pPr>
              <a:r>
                <a:rPr lang="ru-RU"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Диск</a:t>
              </a: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 6</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57" name="TextBox 156"/>
            <p:cNvSpPr txBox="1"/>
            <p:nvPr/>
          </p:nvSpPr>
          <p:spPr>
            <a:xfrm>
              <a:off x="7127860" y="5562600"/>
              <a:ext cx="869986" cy="348272"/>
            </a:xfrm>
            <a:prstGeom prst="rect">
              <a:avLst/>
            </a:prstGeom>
            <a:noFill/>
          </p:spPr>
          <p:txBody>
            <a:bodyPr wrap="none" rtlCol="0">
              <a:spAutoFit/>
            </a:bodyPr>
            <a:lstStyle/>
            <a:p>
              <a:pPr lvl="0" fontAlgn="base">
                <a:spcBef>
                  <a:spcPct val="0"/>
                </a:spcBef>
                <a:spcAft>
                  <a:spcPct val="0"/>
                </a:spcAft>
              </a:pPr>
              <a:r>
                <a:rPr lang="ru-RU"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Диск </a:t>
              </a:r>
              <a:r>
                <a:rPr lang="en-CA"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7</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58" name="Left Bracket 19"/>
            <p:cNvSpPr/>
            <p:nvPr/>
          </p:nvSpPr>
          <p:spPr bwMode="auto">
            <a:xfrm>
              <a:off x="1130850" y="2838145"/>
              <a:ext cx="226391" cy="2700106"/>
            </a:xfrm>
            <a:prstGeom prst="leftBracket">
              <a:avLst/>
            </a:prstGeom>
            <a:noFill/>
            <a:ln w="38100" cap="flat" cmpd="sng" algn="ctr">
              <a:solidFill>
                <a:srgbClr val="92D05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1300" b="1" dirty="0">
                <a:solidFill>
                  <a:srgbClr val="000000"/>
                </a:solidFill>
                <a:latin typeface="Verdana" pitchFamily="34" charset="0"/>
                <a:cs typeface="Arial" charset="0"/>
              </a:endParaRPr>
            </a:p>
          </p:txBody>
        </p:sp>
        <p:cxnSp>
          <p:nvCxnSpPr>
            <p:cNvPr id="159" name="Straight Arrow Connector 20"/>
            <p:cNvCxnSpPr/>
            <p:nvPr/>
          </p:nvCxnSpPr>
          <p:spPr bwMode="auto">
            <a:xfrm flipV="1">
              <a:off x="2223477" y="3306607"/>
              <a:ext cx="934305" cy="15135"/>
            </a:xfrm>
            <a:prstGeom prst="straightConnector1">
              <a:avLst/>
            </a:prstGeom>
            <a:gradFill rotWithShape="1">
              <a:gsLst>
                <a:gs pos="0">
                  <a:srgbClr val="E4CD9A"/>
                </a:gs>
                <a:gs pos="100000">
                  <a:srgbClr val="EEEFD7"/>
                </a:gs>
              </a:gsLst>
              <a:lin ang="2700000" scaled="1"/>
            </a:gradFill>
            <a:ln w="28575" cap="flat" cmpd="sng" algn="ctr">
              <a:solidFill>
                <a:srgbClr val="0070C0"/>
              </a:solidFill>
              <a:prstDash val="solid"/>
              <a:round/>
              <a:headEnd type="triangle" w="med" len="med"/>
              <a:tailEnd type="triangle" w="med" len="med"/>
            </a:ln>
            <a:effectLst/>
          </p:spPr>
        </p:cxnSp>
        <p:cxnSp>
          <p:nvCxnSpPr>
            <p:cNvPr id="160" name="Straight Arrow Connector 21"/>
            <p:cNvCxnSpPr/>
            <p:nvPr/>
          </p:nvCxnSpPr>
          <p:spPr bwMode="auto">
            <a:xfrm flipV="1">
              <a:off x="2223477" y="4942497"/>
              <a:ext cx="934305" cy="15135"/>
            </a:xfrm>
            <a:prstGeom prst="straightConnector1">
              <a:avLst/>
            </a:prstGeom>
            <a:gradFill rotWithShape="1">
              <a:gsLst>
                <a:gs pos="0">
                  <a:srgbClr val="E4CD9A"/>
                </a:gs>
                <a:gs pos="100000">
                  <a:srgbClr val="EEEFD7"/>
                </a:gs>
              </a:gsLst>
              <a:lin ang="2700000" scaled="1"/>
            </a:gradFill>
            <a:ln w="28575" cap="flat" cmpd="sng" algn="ctr">
              <a:solidFill>
                <a:srgbClr val="0070C0"/>
              </a:solidFill>
              <a:prstDash val="solid"/>
              <a:round/>
              <a:headEnd type="triangle" w="med" len="med"/>
              <a:tailEnd type="triangle" w="med" len="med"/>
            </a:ln>
            <a:effectLst/>
          </p:spPr>
        </p:cxnSp>
        <p:cxnSp>
          <p:nvCxnSpPr>
            <p:cNvPr id="161" name="Straight Arrow Connector 22"/>
            <p:cNvCxnSpPr/>
            <p:nvPr/>
          </p:nvCxnSpPr>
          <p:spPr bwMode="auto">
            <a:xfrm flipV="1">
              <a:off x="4125484" y="4942497"/>
              <a:ext cx="934305" cy="15135"/>
            </a:xfrm>
            <a:prstGeom prst="straightConnector1">
              <a:avLst/>
            </a:prstGeom>
            <a:gradFill rotWithShape="1">
              <a:gsLst>
                <a:gs pos="0">
                  <a:srgbClr val="E4CD9A"/>
                </a:gs>
                <a:gs pos="100000">
                  <a:srgbClr val="EEEFD7"/>
                </a:gs>
              </a:gsLst>
              <a:lin ang="2700000" scaled="1"/>
            </a:gradFill>
            <a:ln w="28575" cap="flat" cmpd="sng" algn="ctr">
              <a:solidFill>
                <a:srgbClr val="0070C0"/>
              </a:solidFill>
              <a:prstDash val="solid"/>
              <a:round/>
              <a:headEnd type="triangle" w="med" len="med"/>
              <a:tailEnd type="triangle" w="med" len="med"/>
            </a:ln>
            <a:effectLst/>
          </p:spPr>
        </p:cxnSp>
        <p:cxnSp>
          <p:nvCxnSpPr>
            <p:cNvPr id="162" name="Straight Arrow Connector 23"/>
            <p:cNvCxnSpPr/>
            <p:nvPr/>
          </p:nvCxnSpPr>
          <p:spPr bwMode="auto">
            <a:xfrm flipV="1">
              <a:off x="4125484" y="3305629"/>
              <a:ext cx="934305" cy="15135"/>
            </a:xfrm>
            <a:prstGeom prst="straightConnector1">
              <a:avLst/>
            </a:prstGeom>
            <a:gradFill rotWithShape="1">
              <a:gsLst>
                <a:gs pos="0">
                  <a:srgbClr val="E4CD9A"/>
                </a:gs>
                <a:gs pos="100000">
                  <a:srgbClr val="EEEFD7"/>
                </a:gs>
              </a:gsLst>
              <a:lin ang="2700000" scaled="1"/>
            </a:gradFill>
            <a:ln w="28575" cap="flat" cmpd="sng" algn="ctr">
              <a:solidFill>
                <a:srgbClr val="0070C0"/>
              </a:solidFill>
              <a:prstDash val="solid"/>
              <a:round/>
              <a:headEnd type="triangle" w="med" len="med"/>
              <a:tailEnd type="triangle" w="med" len="med"/>
            </a:ln>
            <a:effectLst/>
          </p:spPr>
        </p:cxnSp>
        <p:cxnSp>
          <p:nvCxnSpPr>
            <p:cNvPr id="163" name="Straight Arrow Connector 24"/>
            <p:cNvCxnSpPr/>
            <p:nvPr/>
          </p:nvCxnSpPr>
          <p:spPr bwMode="auto">
            <a:xfrm flipV="1">
              <a:off x="6076095" y="3305629"/>
              <a:ext cx="934305" cy="15135"/>
            </a:xfrm>
            <a:prstGeom prst="straightConnector1">
              <a:avLst/>
            </a:prstGeom>
            <a:gradFill rotWithShape="1">
              <a:gsLst>
                <a:gs pos="0">
                  <a:srgbClr val="E4CD9A"/>
                </a:gs>
                <a:gs pos="100000">
                  <a:srgbClr val="EEEFD7"/>
                </a:gs>
              </a:gsLst>
              <a:lin ang="2700000" scaled="1"/>
            </a:gradFill>
            <a:ln w="28575" cap="flat" cmpd="sng" algn="ctr">
              <a:solidFill>
                <a:srgbClr val="0070C0"/>
              </a:solidFill>
              <a:prstDash val="solid"/>
              <a:round/>
              <a:headEnd type="triangle" w="med" len="med"/>
              <a:tailEnd type="triangle" w="med" len="med"/>
            </a:ln>
            <a:effectLst/>
          </p:spPr>
        </p:cxnSp>
        <p:cxnSp>
          <p:nvCxnSpPr>
            <p:cNvPr id="164" name="Straight Arrow Connector 25"/>
            <p:cNvCxnSpPr/>
            <p:nvPr/>
          </p:nvCxnSpPr>
          <p:spPr bwMode="auto">
            <a:xfrm flipV="1">
              <a:off x="6076095" y="4904851"/>
              <a:ext cx="934305" cy="15135"/>
            </a:xfrm>
            <a:prstGeom prst="straightConnector1">
              <a:avLst/>
            </a:prstGeom>
            <a:gradFill rotWithShape="1">
              <a:gsLst>
                <a:gs pos="0">
                  <a:srgbClr val="E4CD9A"/>
                </a:gs>
                <a:gs pos="100000">
                  <a:srgbClr val="EEEFD7"/>
                </a:gs>
              </a:gsLst>
              <a:lin ang="2700000" scaled="1"/>
            </a:gradFill>
            <a:ln w="28575" cap="flat" cmpd="sng" algn="ctr">
              <a:solidFill>
                <a:srgbClr val="0070C0"/>
              </a:solidFill>
              <a:prstDash val="solid"/>
              <a:round/>
              <a:headEnd type="triangle" w="med" len="med"/>
              <a:tailEnd type="triangle" w="med" len="med"/>
            </a:ln>
            <a:effectLst/>
          </p:spPr>
        </p:cxnSp>
        <p:sp>
          <p:nvSpPr>
            <p:cNvPr id="165" name="TextBox 164"/>
            <p:cNvSpPr txBox="1"/>
            <p:nvPr/>
          </p:nvSpPr>
          <p:spPr>
            <a:xfrm>
              <a:off x="2155732" y="2863287"/>
              <a:ext cx="1044668" cy="348272"/>
            </a:xfrm>
            <a:prstGeom prst="rect">
              <a:avLst/>
            </a:prstGeom>
            <a:noFill/>
          </p:spPr>
          <p:txBody>
            <a:bodyPr wrap="none" rtlCol="0">
              <a:spAutoFit/>
            </a:bodyPr>
            <a:lstStyle/>
            <a:p>
              <a:pPr lvl="0" fontAlgn="base">
                <a:spcBef>
                  <a:spcPct val="0"/>
                </a:spcBef>
                <a:spcAft>
                  <a:spcPct val="0"/>
                </a:spcAft>
              </a:pPr>
              <a:r>
                <a:rPr lang="ru-RU"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В строку</a:t>
              </a:r>
              <a:endParaRPr lang="en-US" sz="1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sp>
        <p:nvSpPr>
          <p:cNvPr id="223" name="Content Placeholder 2"/>
          <p:cNvSpPr txBox="1">
            <a:spLocks/>
          </p:cNvSpPr>
          <p:nvPr/>
        </p:nvSpPr>
        <p:spPr>
          <a:xfrm>
            <a:off x="440720" y="3933072"/>
            <a:ext cx="4866233" cy="274999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1" indent="0">
              <a:buNone/>
            </a:pPr>
            <a:r>
              <a:rPr lang="ru-RU" sz="1600" dirty="0" err="1">
                <a:latin typeface="Arial" panose="020B0604020202020204" pitchFamily="34" charset="0"/>
                <a:cs typeface="Arial" panose="020B0604020202020204" pitchFamily="34" charset="0"/>
              </a:rPr>
              <a:t>Windows</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Server</a:t>
            </a:r>
            <a:r>
              <a:rPr lang="ru-RU" sz="1600" dirty="0">
                <a:latin typeface="Arial" panose="020B0604020202020204" pitchFamily="34" charset="0"/>
                <a:cs typeface="Arial" panose="020B0604020202020204" pitchFamily="34" charset="0"/>
              </a:rPr>
              <a:t> 2012 и </a:t>
            </a:r>
            <a:r>
              <a:rPr lang="ru-RU" sz="1600" dirty="0" err="1">
                <a:latin typeface="Arial" panose="020B0604020202020204" pitchFamily="34" charset="0"/>
                <a:cs typeface="Arial" panose="020B0604020202020204" pitchFamily="34" charset="0"/>
              </a:rPr>
              <a:t>Windows</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Server</a:t>
            </a:r>
            <a:r>
              <a:rPr lang="ru-RU" sz="1600" dirty="0">
                <a:latin typeface="Arial" panose="020B0604020202020204" pitchFamily="34" charset="0"/>
                <a:cs typeface="Arial" panose="020B0604020202020204" pitchFamily="34" charset="0"/>
              </a:rPr>
              <a:t> 2012 R2 предоставляют несколько усовершенствований файлов и услуг хранения, включая:</a:t>
            </a:r>
          </a:p>
          <a:p>
            <a:pPr lvl="1" indent="-276225">
              <a:buFont typeface="Wingdings" panose="05000000000000000000" pitchFamily="2" charset="2"/>
              <a:buChar char="ü"/>
            </a:pPr>
            <a:r>
              <a:rPr lang="ru-RU" sz="1600" dirty="0">
                <a:latin typeface="Arial" panose="020B0604020202020204" pitchFamily="34" charset="0"/>
                <a:cs typeface="Arial" panose="020B0604020202020204" pitchFamily="34" charset="0"/>
              </a:rPr>
              <a:t>Области хранения</a:t>
            </a:r>
          </a:p>
          <a:p>
            <a:pPr lvl="1" indent="-276225">
              <a:buFont typeface="Wingdings" panose="05000000000000000000" pitchFamily="2" charset="2"/>
              <a:buChar char="ü"/>
            </a:pPr>
            <a:r>
              <a:rPr lang="ru-RU" sz="1600" dirty="0" err="1">
                <a:latin typeface="Arial" panose="020B0604020202020204" pitchFamily="34" charset="0"/>
                <a:cs typeface="Arial" panose="020B0604020202020204" pitchFamily="34" charset="0"/>
              </a:rPr>
              <a:t>Дедупликации</a:t>
            </a:r>
            <a:r>
              <a:rPr lang="ru-RU" sz="1600" dirty="0">
                <a:latin typeface="Arial" panose="020B0604020202020204" pitchFamily="34" charset="0"/>
                <a:cs typeface="Arial" panose="020B0604020202020204" pitchFamily="34" charset="0"/>
              </a:rPr>
              <a:t> данных</a:t>
            </a:r>
            <a:br>
              <a:rPr lang="ru-RU" sz="1600" dirty="0">
                <a:latin typeface="Arial" panose="020B0604020202020204" pitchFamily="34" charset="0"/>
                <a:cs typeface="Arial" panose="020B0604020202020204" pitchFamily="34" charset="0"/>
              </a:rPr>
            </a:br>
            <a:r>
              <a:rPr lang="ru-RU" sz="1600" dirty="0">
                <a:latin typeface="Arial" panose="020B0604020202020204" pitchFamily="34" charset="0"/>
                <a:cs typeface="Arial" panose="020B0604020202020204" pitchFamily="34" charset="0"/>
              </a:rPr>
              <a:t>ISCSI </a:t>
            </a:r>
            <a:r>
              <a:rPr lang="en-US" sz="1600" kern="0" dirty="0">
                <a:solidFill>
                  <a:srgbClr val="000000"/>
                </a:solidFill>
                <a:latin typeface="Arial" panose="020B0604020202020204" pitchFamily="34" charset="0"/>
                <a:cs typeface="Arial" panose="020B0604020202020204" pitchFamily="34" charset="0"/>
              </a:rPr>
              <a:t>Target Server</a:t>
            </a:r>
            <a:endParaRPr lang="ru-RU" sz="1600" kern="0" dirty="0">
              <a:solidFill>
                <a:srgbClr val="000000"/>
              </a:solidFill>
              <a:latin typeface="Arial" panose="020B0604020202020204" pitchFamily="34" charset="0"/>
              <a:cs typeface="Arial" panose="020B0604020202020204" pitchFamily="34" charset="0"/>
            </a:endParaRPr>
          </a:p>
          <a:p>
            <a:pPr lvl="1" indent="-276225">
              <a:buFont typeface="Wingdings" panose="05000000000000000000" pitchFamily="2" charset="2"/>
              <a:buChar char="ü"/>
            </a:pPr>
            <a:r>
              <a:rPr lang="ru-RU" sz="1600" kern="0" dirty="0">
                <a:solidFill>
                  <a:srgbClr val="000000"/>
                </a:solidFill>
                <a:latin typeface="Arial" panose="020B0604020202020204" pitchFamily="34" charset="0"/>
                <a:cs typeface="Arial" panose="020B0604020202020204" pitchFamily="34" charset="0"/>
              </a:rPr>
              <a:t>У</a:t>
            </a:r>
            <a:r>
              <a:rPr lang="ru-RU" sz="1600" dirty="0">
                <a:latin typeface="Arial" panose="020B0604020202020204" pitchFamily="34" charset="0"/>
                <a:cs typeface="Arial" panose="020B0604020202020204" pitchFamily="34" charset="0"/>
              </a:rPr>
              <a:t>совершенствование управления</a:t>
            </a:r>
          </a:p>
          <a:p>
            <a:pPr lvl="1" indent="-276225">
              <a:buFont typeface="Wingdings" panose="05000000000000000000" pitchFamily="2" charset="2"/>
              <a:buChar char="ü"/>
            </a:pPr>
            <a:r>
              <a:rPr lang="ru-RU" sz="1600" dirty="0">
                <a:latin typeface="Arial" panose="020B0604020202020204" pitchFamily="34" charset="0"/>
                <a:cs typeface="Arial" panose="020B0604020202020204" pitchFamily="34" charset="0"/>
              </a:rPr>
              <a:t>Рабочие папки</a:t>
            </a:r>
          </a:p>
          <a:p>
            <a:pPr lvl="1" indent="-276225">
              <a:buFont typeface="Wingdings" panose="05000000000000000000" pitchFamily="2" charset="2"/>
              <a:buChar char="ü"/>
            </a:pPr>
            <a:r>
              <a:rPr lang="ru-RU" sz="1600" dirty="0">
                <a:latin typeface="Arial" panose="020B0604020202020204" pitchFamily="34" charset="0"/>
                <a:cs typeface="Arial" panose="020B0604020202020204" pitchFamily="34" charset="0"/>
              </a:rPr>
              <a:t>Улучшения DFS</a:t>
            </a:r>
            <a:endParaRPr lang="en-US" sz="1600" kern="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6582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5597" y="89440"/>
            <a:ext cx="11698514"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Занятие 2</a:t>
            </a:r>
            <a:r>
              <a:rPr lang="en-US" sz="3600" dirty="0">
                <a:solidFill>
                  <a:schemeClr val="bg1"/>
                </a:solidFill>
                <a:latin typeface="+mj-lt"/>
              </a:rPr>
              <a:t>.</a:t>
            </a:r>
            <a:r>
              <a:rPr lang="ru-RU" sz="3600" dirty="0">
                <a:solidFill>
                  <a:schemeClr val="bg1"/>
                </a:solidFill>
                <a:latin typeface="+mj-lt"/>
              </a:rPr>
              <a:t> Управление дисками и томами</a:t>
            </a:r>
          </a:p>
        </p:txBody>
      </p:sp>
      <p:sp>
        <p:nvSpPr>
          <p:cNvPr id="78" name="Text Placeholder 2"/>
          <p:cNvSpPr txBox="1">
            <a:spLocks/>
          </p:cNvSpPr>
          <p:nvPr/>
        </p:nvSpPr>
        <p:spPr bwMode="auto">
          <a:xfrm>
            <a:off x="506494" y="1188192"/>
            <a:ext cx="8518235" cy="49740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57188" lvl="0" indent="-357188">
              <a:buFont typeface="Wingdings" panose="05000000000000000000" pitchFamily="2" charset="2"/>
              <a:buChar char="Ø"/>
            </a:pPr>
            <a:r>
              <a:rPr lang="ru-RU" sz="2200" dirty="0">
                <a:latin typeface="Arial" panose="020B0604020202020204" pitchFamily="34" charset="0"/>
                <a:cs typeface="Arial" panose="020B0604020202020204" pitchFamily="34" charset="0"/>
              </a:rPr>
              <a:t>Выбор формата таблицы разделов</a:t>
            </a:r>
          </a:p>
          <a:p>
            <a:pPr marL="357188" lvl="0" indent="-357188">
              <a:buFont typeface="Wingdings" panose="05000000000000000000" pitchFamily="2" charset="2"/>
              <a:buChar char="Ø"/>
            </a:pPr>
            <a:r>
              <a:rPr lang="ru-RU" sz="2200" dirty="0">
                <a:latin typeface="Arial" panose="020B0604020202020204" pitchFamily="34" charset="0"/>
                <a:cs typeface="Arial" panose="020B0604020202020204" pitchFamily="34" charset="0"/>
              </a:rPr>
              <a:t>Выбор типа диска</a:t>
            </a:r>
          </a:p>
          <a:p>
            <a:pPr marL="357188" lvl="0" indent="-357188">
              <a:buFont typeface="Wingdings" panose="05000000000000000000" pitchFamily="2" charset="2"/>
              <a:buChar char="Ø"/>
            </a:pPr>
            <a:r>
              <a:rPr lang="ru-RU" sz="2200" dirty="0">
                <a:latin typeface="Arial" panose="020B0604020202020204" pitchFamily="34" charset="0"/>
                <a:cs typeface="Arial" panose="020B0604020202020204" pitchFamily="34" charset="0"/>
              </a:rPr>
              <a:t>Выбор файловой системы</a:t>
            </a:r>
          </a:p>
          <a:p>
            <a:pPr marL="357188" lvl="0" indent="-357188">
              <a:buFont typeface="Wingdings" panose="05000000000000000000" pitchFamily="2" charset="2"/>
              <a:buChar char="Ø"/>
            </a:pPr>
            <a:r>
              <a:rPr lang="ru-RU" sz="2200" dirty="0">
                <a:latin typeface="Arial" panose="020B0604020202020204" pitchFamily="34" charset="0"/>
                <a:cs typeface="Arial" panose="020B0604020202020204" pitchFamily="34" charset="0"/>
              </a:rPr>
              <a:t>Что такое точки монтирования и ссылки?</a:t>
            </a:r>
          </a:p>
          <a:p>
            <a:pPr marL="357188" lvl="0" indent="-357188">
              <a:buFont typeface="Wingdings" panose="05000000000000000000" pitchFamily="2" charset="2"/>
              <a:buChar char="Ø"/>
            </a:pPr>
            <a:r>
              <a:rPr lang="ru-RU" sz="2200" dirty="0">
                <a:latin typeface="Arial" panose="020B0604020202020204" pitchFamily="34" charset="0"/>
                <a:cs typeface="Arial" panose="020B0604020202020204" pitchFamily="34" charset="0"/>
              </a:rPr>
              <a:t>Демонстрация: создание точек монтирования и соединений</a:t>
            </a:r>
          </a:p>
          <a:p>
            <a:pPr marL="357188" lvl="0" indent="-357188">
              <a:buFont typeface="Wingdings" panose="05000000000000000000" pitchFamily="2" charset="2"/>
              <a:buChar char="Ø"/>
            </a:pPr>
            <a:r>
              <a:rPr lang="ru-RU" sz="2200" dirty="0">
                <a:latin typeface="Arial" panose="020B0604020202020204" pitchFamily="34" charset="0"/>
                <a:cs typeface="Arial" panose="020B0604020202020204" pitchFamily="34" charset="0"/>
              </a:rPr>
              <a:t>Расширение и сжатие томов</a:t>
            </a:r>
          </a:p>
          <a:p>
            <a:pPr marL="357188" lvl="0" indent="-357188">
              <a:buFont typeface="Wingdings" panose="05000000000000000000" pitchFamily="2" charset="2"/>
              <a:buChar char="Ø"/>
            </a:pPr>
            <a:r>
              <a:rPr lang="ru-RU" sz="2200" dirty="0">
                <a:latin typeface="Arial" panose="020B0604020202020204" pitchFamily="34" charset="0"/>
                <a:cs typeface="Arial" panose="020B0604020202020204" pitchFamily="34" charset="0"/>
              </a:rPr>
              <a:t>Управление виртуальными жесткими дисками</a:t>
            </a:r>
          </a:p>
          <a:p>
            <a:pPr marL="357188" lvl="0" indent="-357188">
              <a:buFont typeface="Wingdings" panose="05000000000000000000" pitchFamily="2" charset="2"/>
              <a:buChar char="Ø"/>
            </a:pPr>
            <a:r>
              <a:rPr lang="ru-RU" sz="2200" dirty="0">
                <a:latin typeface="Arial" panose="020B0604020202020204" pitchFamily="34" charset="0"/>
                <a:cs typeface="Arial" panose="020B0604020202020204" pitchFamily="34" charset="0"/>
              </a:rPr>
              <a:t>Демонстрация: управление виртуальными жесткими дисками</a:t>
            </a:r>
            <a:endParaRPr kumimoji="0" lang="en-CA" sz="2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2205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скругленные верхние углы 12"/>
          <p:cNvSpPr/>
          <p:nvPr/>
        </p:nvSpPr>
        <p:spPr>
          <a:xfrm>
            <a:off x="7707984" y="5064981"/>
            <a:ext cx="3805505" cy="1311965"/>
          </a:xfrm>
          <a:prstGeom prst="round2Same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ru-RU"/>
          </a:p>
        </p:txBody>
      </p:sp>
      <p:sp>
        <p:nvSpPr>
          <p:cNvPr id="5" name="TextBox 4"/>
          <p:cNvSpPr txBox="1"/>
          <p:nvPr/>
        </p:nvSpPr>
        <p:spPr>
          <a:xfrm>
            <a:off x="174168" y="65585"/>
            <a:ext cx="11698514"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Выбор формата таблицы разделов</a:t>
            </a:r>
          </a:p>
        </p:txBody>
      </p:sp>
      <p:sp>
        <p:nvSpPr>
          <p:cNvPr id="6" name="AutoShape 8"/>
          <p:cNvSpPr>
            <a:spLocks noChangeArrowheads="1"/>
          </p:cNvSpPr>
          <p:nvPr/>
        </p:nvSpPr>
        <p:spPr bwMode="auto">
          <a:xfrm>
            <a:off x="7707984" y="4787434"/>
            <a:ext cx="3943335" cy="1810398"/>
          </a:xfrm>
          <a:prstGeom prst="roundRect">
            <a:avLst>
              <a:gd name="adj" fmla="val 16667"/>
            </a:avLst>
          </a:prstGeom>
          <a:noFill/>
          <a:ln w="9525" algn="ctr">
            <a:noFill/>
            <a:round/>
            <a:headEnd/>
            <a:tailEnd/>
          </a:ln>
          <a:effectLst/>
        </p:spPr>
        <p:txBody>
          <a:bodyPr anchor="ctr"/>
          <a:lstStyle/>
          <a:p>
            <a:pPr marL="342900" lvl="0" indent="-342900" fontAlgn="base">
              <a:spcBef>
                <a:spcPct val="0"/>
              </a:spcBef>
              <a:spcAft>
                <a:spcPct val="0"/>
              </a:spcAft>
              <a:buFont typeface="Wingdings" pitchFamily="2" charset="2"/>
              <a:buChar char="ü"/>
            </a:pPr>
            <a:r>
              <a:rPr lang="ru-RU" sz="1600" dirty="0">
                <a:solidFill>
                  <a:schemeClr val="bg1"/>
                </a:solidFill>
                <a:latin typeface="Arial" panose="020B0604020202020204" pitchFamily="34" charset="0"/>
                <a:ea typeface="Segoe UI" pitchFamily="34" charset="0"/>
                <a:cs typeface="Arial" panose="020B0604020202020204" pitchFamily="34" charset="0"/>
              </a:rPr>
              <a:t>Используйте</a:t>
            </a:r>
            <a:r>
              <a:rPr lang="en-US" sz="1600" dirty="0">
                <a:solidFill>
                  <a:schemeClr val="bg1"/>
                </a:solidFill>
                <a:latin typeface="Arial" panose="020B0604020202020204" pitchFamily="34" charset="0"/>
                <a:ea typeface="Segoe UI" pitchFamily="34" charset="0"/>
                <a:cs typeface="Arial" panose="020B0604020202020204" pitchFamily="34" charset="0"/>
              </a:rPr>
              <a:t> MBR </a:t>
            </a:r>
            <a:r>
              <a:rPr lang="ru-RU" sz="1600" dirty="0">
                <a:solidFill>
                  <a:schemeClr val="bg1"/>
                </a:solidFill>
                <a:latin typeface="Arial" panose="020B0604020202020204" pitchFamily="34" charset="0"/>
                <a:ea typeface="Segoe UI" pitchFamily="34" charset="0"/>
                <a:cs typeface="Arial" panose="020B0604020202020204" pitchFamily="34" charset="0"/>
              </a:rPr>
              <a:t>для дисков менее</a:t>
            </a:r>
            <a:r>
              <a:rPr lang="en-US" sz="1600" dirty="0">
                <a:solidFill>
                  <a:schemeClr val="bg1"/>
                </a:solidFill>
                <a:latin typeface="Arial" panose="020B0604020202020204" pitchFamily="34" charset="0"/>
                <a:ea typeface="Segoe UI" pitchFamily="34" charset="0"/>
                <a:cs typeface="Arial" panose="020B0604020202020204" pitchFamily="34" charset="0"/>
              </a:rPr>
              <a:t> 2 TB</a:t>
            </a:r>
          </a:p>
          <a:p>
            <a:pPr marL="342900" lvl="0" indent="-342900" fontAlgn="base">
              <a:spcBef>
                <a:spcPct val="0"/>
              </a:spcBef>
              <a:spcAft>
                <a:spcPct val="0"/>
              </a:spcAft>
              <a:buClr>
                <a:schemeClr val="bg1"/>
              </a:buClr>
              <a:buFont typeface="Wingdings" pitchFamily="2" charset="2"/>
              <a:buChar char="ü"/>
            </a:pPr>
            <a:r>
              <a:rPr lang="ru-RU" sz="1600" dirty="0">
                <a:solidFill>
                  <a:schemeClr val="bg1"/>
                </a:solidFill>
                <a:latin typeface="Arial" panose="020B0604020202020204" pitchFamily="34" charset="0"/>
                <a:ea typeface="Segoe UI" pitchFamily="34" charset="0"/>
                <a:cs typeface="Arial" panose="020B0604020202020204" pitchFamily="34" charset="0"/>
              </a:rPr>
              <a:t>Используйте</a:t>
            </a:r>
            <a:r>
              <a:rPr lang="en-US" sz="1600" dirty="0">
                <a:solidFill>
                  <a:schemeClr val="bg1"/>
                </a:solidFill>
                <a:latin typeface="Arial" panose="020B0604020202020204" pitchFamily="34" charset="0"/>
                <a:ea typeface="Segoe UI" pitchFamily="34" charset="0"/>
                <a:cs typeface="Arial" panose="020B0604020202020204" pitchFamily="34" charset="0"/>
              </a:rPr>
              <a:t> GPT </a:t>
            </a:r>
            <a:r>
              <a:rPr lang="ru-RU" sz="1600" dirty="0">
                <a:solidFill>
                  <a:schemeClr val="bg1"/>
                </a:solidFill>
                <a:latin typeface="Arial" panose="020B0604020202020204" pitchFamily="34" charset="0"/>
                <a:ea typeface="Segoe UI" pitchFamily="34" charset="0"/>
                <a:cs typeface="Arial" panose="020B0604020202020204" pitchFamily="34" charset="0"/>
              </a:rPr>
              <a:t>для дисков более </a:t>
            </a:r>
            <a:r>
              <a:rPr lang="en-US" sz="1600" dirty="0">
                <a:solidFill>
                  <a:schemeClr val="bg1"/>
                </a:solidFill>
                <a:latin typeface="Arial" panose="020B0604020202020204" pitchFamily="34" charset="0"/>
                <a:ea typeface="Segoe UI" pitchFamily="34" charset="0"/>
                <a:cs typeface="Arial" panose="020B0604020202020204" pitchFamily="34" charset="0"/>
              </a:rPr>
              <a:t>2 TB</a:t>
            </a:r>
          </a:p>
        </p:txBody>
      </p:sp>
      <p:sp>
        <p:nvSpPr>
          <p:cNvPr id="7" name="Content Placeholder 2"/>
          <p:cNvSpPr txBox="1">
            <a:spLocks/>
          </p:cNvSpPr>
          <p:nvPr/>
        </p:nvSpPr>
        <p:spPr>
          <a:xfrm>
            <a:off x="106408" y="934540"/>
            <a:ext cx="5888875" cy="187166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sz="1600" b="1" kern="0" dirty="0">
                <a:solidFill>
                  <a:srgbClr val="C00000"/>
                </a:solidFill>
                <a:latin typeface="Arial" panose="020B0604020202020204" pitchFamily="34" charset="0"/>
                <a:cs typeface="Arial" panose="020B0604020202020204" pitchFamily="34" charset="0"/>
              </a:rPr>
              <a:t>MBR</a:t>
            </a:r>
          </a:p>
          <a:p>
            <a:pPr marL="628650" lvl="1" indent="-339725">
              <a:buFont typeface="Wingdings" panose="05000000000000000000" pitchFamily="2" charset="2"/>
              <a:buChar char="Ø"/>
            </a:pPr>
            <a:r>
              <a:rPr lang="ru-RU" sz="1600" kern="0" dirty="0">
                <a:solidFill>
                  <a:srgbClr val="000000"/>
                </a:solidFill>
                <a:latin typeface="Arial" panose="020B0604020202020204" pitchFamily="34" charset="0"/>
                <a:cs typeface="Arial" panose="020B0604020202020204" pitchFamily="34" charset="0"/>
              </a:rPr>
              <a:t>Стандартный формат таблицы разделов с начала 1980-х годов</a:t>
            </a:r>
          </a:p>
          <a:p>
            <a:pPr marL="628650" lvl="1" indent="-339725">
              <a:buFont typeface="Wingdings" panose="05000000000000000000" pitchFamily="2" charset="2"/>
              <a:buChar char="Ø"/>
            </a:pPr>
            <a:r>
              <a:rPr lang="ru-RU" sz="1600" kern="0" dirty="0">
                <a:solidFill>
                  <a:srgbClr val="000000"/>
                </a:solidFill>
                <a:latin typeface="Arial" panose="020B0604020202020204" pitchFamily="34" charset="0"/>
                <a:cs typeface="Arial" panose="020B0604020202020204" pitchFamily="34" charset="0"/>
              </a:rPr>
              <a:t>Поддерживает максимум 4 первичных раздела на диске</a:t>
            </a:r>
          </a:p>
          <a:p>
            <a:pPr marL="628650" lvl="1" indent="-339725">
              <a:buFont typeface="Wingdings" panose="05000000000000000000" pitchFamily="2" charset="2"/>
              <a:buChar char="Ø"/>
            </a:pPr>
            <a:r>
              <a:rPr lang="ru-RU" sz="1600" kern="0" dirty="0">
                <a:solidFill>
                  <a:srgbClr val="000000"/>
                </a:solidFill>
                <a:latin typeface="Arial" panose="020B0604020202020204" pitchFamily="34" charset="0"/>
                <a:cs typeface="Arial" panose="020B0604020202020204" pitchFamily="34" charset="0"/>
              </a:rPr>
              <a:t>Можно разбить диск емкостью до 2 ТБ</a:t>
            </a:r>
            <a:endParaRPr lang="en-US" sz="1600" kern="0" dirty="0">
              <a:solidFill>
                <a:srgbClr val="000000"/>
              </a:solidFill>
              <a:latin typeface="Arial" panose="020B0604020202020204" pitchFamily="34" charset="0"/>
              <a:cs typeface="Arial" panose="020B0604020202020204" pitchFamily="34" charset="0"/>
            </a:endParaRPr>
          </a:p>
        </p:txBody>
      </p:sp>
      <p:sp>
        <p:nvSpPr>
          <p:cNvPr id="17" name="Content Placeholder 2"/>
          <p:cNvSpPr txBox="1">
            <a:spLocks/>
          </p:cNvSpPr>
          <p:nvPr/>
        </p:nvSpPr>
        <p:spPr>
          <a:xfrm>
            <a:off x="2870804" y="2761136"/>
            <a:ext cx="5032591" cy="187166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sz="1600" b="1" kern="0" dirty="0">
                <a:solidFill>
                  <a:srgbClr val="C00000"/>
                </a:solidFill>
                <a:latin typeface="Arial" panose="020B0604020202020204" pitchFamily="34" charset="0"/>
                <a:cs typeface="Arial" panose="020B0604020202020204" pitchFamily="34" charset="0"/>
              </a:rPr>
              <a:t>GPT</a:t>
            </a:r>
          </a:p>
          <a:p>
            <a:pPr marL="628650" lvl="1" indent="-339725">
              <a:buFont typeface="Wingdings" panose="05000000000000000000" pitchFamily="2" charset="2"/>
              <a:buChar char="Ø"/>
            </a:pPr>
            <a:r>
              <a:rPr lang="ru-RU" sz="1600" kern="0" dirty="0">
                <a:solidFill>
                  <a:srgbClr val="000000"/>
                </a:solidFill>
                <a:latin typeface="Arial" panose="020B0604020202020204" pitchFamily="34" charset="0"/>
                <a:cs typeface="Arial" panose="020B0604020202020204" pitchFamily="34" charset="0"/>
              </a:rPr>
              <a:t>GPT является преемником формата таблицы</a:t>
            </a:r>
            <a:r>
              <a:rPr lang="en-US" sz="1600" kern="0" dirty="0">
                <a:solidFill>
                  <a:srgbClr val="000000"/>
                </a:solidFill>
                <a:latin typeface="Arial" panose="020B0604020202020204" pitchFamily="34" charset="0"/>
                <a:cs typeface="Arial" panose="020B0604020202020204" pitchFamily="34" charset="0"/>
              </a:rPr>
              <a:t> </a:t>
            </a:r>
            <a:r>
              <a:rPr lang="ru-RU" sz="1600" kern="0" dirty="0">
                <a:solidFill>
                  <a:srgbClr val="000000"/>
                </a:solidFill>
                <a:latin typeface="Arial" panose="020B0604020202020204" pitchFamily="34" charset="0"/>
                <a:cs typeface="Arial" panose="020B0604020202020204" pitchFamily="34" charset="0"/>
              </a:rPr>
              <a:t>разделов MBR</a:t>
            </a:r>
          </a:p>
          <a:p>
            <a:pPr marL="628650" lvl="1" indent="-339725">
              <a:buFont typeface="Wingdings" panose="05000000000000000000" pitchFamily="2" charset="2"/>
              <a:buChar char="Ø"/>
            </a:pPr>
            <a:r>
              <a:rPr lang="ru-RU" sz="1600" kern="0" dirty="0">
                <a:solidFill>
                  <a:srgbClr val="000000"/>
                </a:solidFill>
                <a:latin typeface="Arial" panose="020B0604020202020204" pitchFamily="34" charset="0"/>
                <a:cs typeface="Arial" panose="020B0604020202020204" pitchFamily="34" charset="0"/>
              </a:rPr>
              <a:t>Поддерживает более 128 разделов на диске</a:t>
            </a:r>
          </a:p>
          <a:p>
            <a:pPr marL="628650" lvl="1" indent="-339725">
              <a:buFont typeface="Wingdings" panose="05000000000000000000" pitchFamily="2" charset="2"/>
              <a:buChar char="Ø"/>
            </a:pPr>
            <a:r>
              <a:rPr lang="ru-RU" sz="1600" kern="0" dirty="0">
                <a:solidFill>
                  <a:srgbClr val="000000"/>
                </a:solidFill>
                <a:latin typeface="Arial" panose="020B0604020202020204" pitchFamily="34" charset="0"/>
                <a:cs typeface="Arial" panose="020B0604020202020204" pitchFamily="34" charset="0"/>
              </a:rPr>
              <a:t>Можно разбить диск до 18 </a:t>
            </a:r>
            <a:r>
              <a:rPr lang="en-US" sz="1600" kern="0" dirty="0">
                <a:solidFill>
                  <a:srgbClr val="000000"/>
                </a:solidFill>
                <a:latin typeface="Arial" panose="020B0604020202020204" pitchFamily="34" charset="0"/>
                <a:cs typeface="Arial" panose="020B0604020202020204" pitchFamily="34" charset="0"/>
              </a:rPr>
              <a:t>T</a:t>
            </a:r>
            <a:r>
              <a:rPr lang="ru-RU" sz="1600" kern="0" dirty="0">
                <a:solidFill>
                  <a:srgbClr val="000000"/>
                </a:solidFill>
                <a:latin typeface="Arial" panose="020B0604020202020204" pitchFamily="34" charset="0"/>
                <a:cs typeface="Arial" panose="020B0604020202020204" pitchFamily="34" charset="0"/>
              </a:rPr>
              <a:t>B</a:t>
            </a:r>
            <a:endParaRPr lang="en-US" sz="1600" kern="0" dirty="0">
              <a:solidFill>
                <a:srgbClr val="000000"/>
              </a:solidFill>
              <a:latin typeface="Arial" panose="020B0604020202020204" pitchFamily="34" charset="0"/>
              <a:cs typeface="Arial" panose="020B0604020202020204" pitchFamily="34" charset="0"/>
            </a:endParaRPr>
          </a:p>
        </p:txBody>
      </p:sp>
      <p:sp>
        <p:nvSpPr>
          <p:cNvPr id="14" name="TextBox 13"/>
          <p:cNvSpPr txBox="1"/>
          <p:nvPr/>
        </p:nvSpPr>
        <p:spPr>
          <a:xfrm>
            <a:off x="8616332" y="1022405"/>
            <a:ext cx="2674679" cy="338554"/>
          </a:xfrm>
          <a:prstGeom prst="rect">
            <a:avLst/>
          </a:prstGeom>
          <a:noFill/>
        </p:spPr>
        <p:txBody>
          <a:bodyPr wrap="square" rtlCol="0">
            <a:spAutoFit/>
          </a:bodyPr>
          <a:lstStyle/>
          <a:p>
            <a:r>
              <a:rPr lang="ru-RU" sz="1600" b="1" dirty="0">
                <a:solidFill>
                  <a:srgbClr val="C00000"/>
                </a:solidFill>
                <a:latin typeface="Arial" panose="020B0604020202020204" pitchFamily="34" charset="0"/>
                <a:cs typeface="Arial" panose="020B0604020202020204" pitchFamily="34" charset="0"/>
              </a:rPr>
              <a:t>Схема разделов </a:t>
            </a:r>
            <a:r>
              <a:rPr lang="en-US" sz="1600" b="1" dirty="0">
                <a:solidFill>
                  <a:srgbClr val="C00000"/>
                </a:solidFill>
                <a:latin typeface="Arial" panose="020B0604020202020204" pitchFamily="34" charset="0"/>
                <a:cs typeface="Arial" panose="020B0604020202020204" pitchFamily="34" charset="0"/>
              </a:rPr>
              <a:t>MBR</a:t>
            </a:r>
            <a:endParaRPr lang="ru-RU" sz="1600" b="1" dirty="0">
              <a:solidFill>
                <a:srgbClr val="C00000"/>
              </a:solidFill>
              <a:latin typeface="Arial" panose="020B0604020202020204" pitchFamily="34" charset="0"/>
              <a:cs typeface="Arial" panose="020B0604020202020204" pitchFamily="34" charset="0"/>
            </a:endParaRPr>
          </a:p>
        </p:txBody>
      </p:sp>
      <p:grpSp>
        <p:nvGrpSpPr>
          <p:cNvPr id="2055" name="Группа 2054"/>
          <p:cNvGrpSpPr/>
          <p:nvPr/>
        </p:nvGrpSpPr>
        <p:grpSpPr>
          <a:xfrm>
            <a:off x="7385287" y="1503560"/>
            <a:ext cx="4487395" cy="3039619"/>
            <a:chOff x="7036904" y="1537415"/>
            <a:chExt cx="4487395" cy="3039619"/>
          </a:xfrm>
        </p:grpSpPr>
        <p:cxnSp>
          <p:nvCxnSpPr>
            <p:cNvPr id="36" name="Прямая соединительная линия 35"/>
            <p:cNvCxnSpPr/>
            <p:nvPr/>
          </p:nvCxnSpPr>
          <p:spPr>
            <a:xfrm>
              <a:off x="8818953" y="1786414"/>
              <a:ext cx="586910" cy="1713527"/>
            </a:xfrm>
            <a:prstGeom prst="line">
              <a:avLst/>
            </a:prstGeom>
          </p:spPr>
          <p:style>
            <a:lnRef idx="3">
              <a:schemeClr val="dk1"/>
            </a:lnRef>
            <a:fillRef idx="0">
              <a:schemeClr val="dk1"/>
            </a:fillRef>
            <a:effectRef idx="2">
              <a:schemeClr val="dk1"/>
            </a:effectRef>
            <a:fontRef idx="minor">
              <a:schemeClr val="tx1"/>
            </a:fontRef>
          </p:style>
        </p:cxnSp>
        <p:cxnSp>
          <p:nvCxnSpPr>
            <p:cNvPr id="19" name="Прямая соединительная линия 18"/>
            <p:cNvCxnSpPr/>
            <p:nvPr/>
          </p:nvCxnSpPr>
          <p:spPr>
            <a:xfrm flipV="1">
              <a:off x="8849802" y="1568444"/>
              <a:ext cx="1155435" cy="1"/>
            </a:xfrm>
            <a:prstGeom prst="line">
              <a:avLst/>
            </a:prstGeom>
          </p:spPr>
          <p:style>
            <a:lnRef idx="3">
              <a:schemeClr val="dk1"/>
            </a:lnRef>
            <a:fillRef idx="0">
              <a:schemeClr val="dk1"/>
            </a:fillRef>
            <a:effectRef idx="2">
              <a:schemeClr val="dk1"/>
            </a:effectRef>
            <a:fontRef idx="minor">
              <a:schemeClr val="tx1"/>
            </a:fontRef>
          </p:style>
        </p:cxnSp>
        <p:sp>
          <p:nvSpPr>
            <p:cNvPr id="29" name="Прямоугольник 28"/>
            <p:cNvSpPr/>
            <p:nvPr/>
          </p:nvSpPr>
          <p:spPr>
            <a:xfrm>
              <a:off x="9355827" y="1547769"/>
              <a:ext cx="2168472" cy="1952172"/>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Прямоугольник 23"/>
            <p:cNvSpPr/>
            <p:nvPr/>
          </p:nvSpPr>
          <p:spPr>
            <a:xfrm>
              <a:off x="7036904" y="3627960"/>
              <a:ext cx="1812898" cy="81278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a:p>
          </p:txBody>
        </p:sp>
        <p:sp>
          <p:nvSpPr>
            <p:cNvPr id="15" name="Прямоугольник 14"/>
            <p:cNvSpPr/>
            <p:nvPr/>
          </p:nvSpPr>
          <p:spPr>
            <a:xfrm>
              <a:off x="7036904" y="1550504"/>
              <a:ext cx="1812898" cy="23853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a:p>
          </p:txBody>
        </p:sp>
        <p:sp>
          <p:nvSpPr>
            <p:cNvPr id="21" name="Прямоугольник 20"/>
            <p:cNvSpPr/>
            <p:nvPr/>
          </p:nvSpPr>
          <p:spPr>
            <a:xfrm>
              <a:off x="7036904" y="1789043"/>
              <a:ext cx="1812898" cy="35780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ru-RU"/>
            </a:p>
          </p:txBody>
        </p:sp>
        <p:sp>
          <p:nvSpPr>
            <p:cNvPr id="22" name="Прямоугольник 21"/>
            <p:cNvSpPr/>
            <p:nvPr/>
          </p:nvSpPr>
          <p:spPr>
            <a:xfrm>
              <a:off x="7036904" y="2146234"/>
              <a:ext cx="1812898" cy="92828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ru-RU"/>
            </a:p>
          </p:txBody>
        </p:sp>
        <p:sp>
          <p:nvSpPr>
            <p:cNvPr id="23" name="Прямоугольник 22"/>
            <p:cNvSpPr/>
            <p:nvPr/>
          </p:nvSpPr>
          <p:spPr>
            <a:xfrm>
              <a:off x="7036904" y="3079779"/>
              <a:ext cx="1812898" cy="55646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ru-RU"/>
            </a:p>
          </p:txBody>
        </p:sp>
        <p:sp>
          <p:nvSpPr>
            <p:cNvPr id="25" name="Прямоугольник 24"/>
            <p:cNvSpPr/>
            <p:nvPr/>
          </p:nvSpPr>
          <p:spPr>
            <a:xfrm>
              <a:off x="7096197" y="3703155"/>
              <a:ext cx="171155" cy="64024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a:p>
          </p:txBody>
        </p:sp>
        <p:sp>
          <p:nvSpPr>
            <p:cNvPr id="26" name="Прямоугольник 25"/>
            <p:cNvSpPr/>
            <p:nvPr/>
          </p:nvSpPr>
          <p:spPr>
            <a:xfrm>
              <a:off x="7337096" y="3708913"/>
              <a:ext cx="185439" cy="40057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a:p>
          </p:txBody>
        </p:sp>
        <p:sp>
          <p:nvSpPr>
            <p:cNvPr id="27" name="Прямоугольник 26"/>
            <p:cNvSpPr/>
            <p:nvPr/>
          </p:nvSpPr>
          <p:spPr>
            <a:xfrm>
              <a:off x="7565240" y="3709560"/>
              <a:ext cx="786634" cy="35739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a:p>
          </p:txBody>
        </p:sp>
        <p:sp>
          <p:nvSpPr>
            <p:cNvPr id="28" name="Прямоугольник 27"/>
            <p:cNvSpPr/>
            <p:nvPr/>
          </p:nvSpPr>
          <p:spPr>
            <a:xfrm>
              <a:off x="8409465" y="3712155"/>
              <a:ext cx="383661" cy="51960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a:p>
          </p:txBody>
        </p:sp>
        <p:sp>
          <p:nvSpPr>
            <p:cNvPr id="30" name="Прямоугольник 29"/>
            <p:cNvSpPr/>
            <p:nvPr/>
          </p:nvSpPr>
          <p:spPr>
            <a:xfrm>
              <a:off x="9405863" y="2475152"/>
              <a:ext cx="2056066" cy="934412"/>
            </a:xfrm>
            <a:prstGeom prst="rect">
              <a:avLst/>
            </a:prstGeom>
            <a:solidFill>
              <a:srgbClr val="F8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Прямоугольник 30"/>
            <p:cNvSpPr/>
            <p:nvPr/>
          </p:nvSpPr>
          <p:spPr>
            <a:xfrm>
              <a:off x="9405863" y="2185004"/>
              <a:ext cx="2056066" cy="23166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ru-RU" sz="1100" dirty="0">
                  <a:solidFill>
                    <a:schemeClr val="tx1"/>
                  </a:solidFill>
                  <a:latin typeface="Arial" panose="020B0604020202020204" pitchFamily="34" charset="0"/>
                  <a:cs typeface="Arial" panose="020B0604020202020204" pitchFamily="34" charset="0"/>
                </a:rPr>
                <a:t>Основной</a:t>
              </a:r>
            </a:p>
          </p:txBody>
        </p:sp>
        <p:sp>
          <p:nvSpPr>
            <p:cNvPr id="32" name="Прямоугольник 31"/>
            <p:cNvSpPr/>
            <p:nvPr/>
          </p:nvSpPr>
          <p:spPr>
            <a:xfrm>
              <a:off x="9405863" y="1894856"/>
              <a:ext cx="2056066" cy="23166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ru-RU" sz="1100" dirty="0">
                  <a:solidFill>
                    <a:schemeClr val="tx1"/>
                  </a:solidFill>
                  <a:latin typeface="Arial" panose="020B0604020202020204" pitchFamily="34" charset="0"/>
                  <a:cs typeface="Arial" panose="020B0604020202020204" pitchFamily="34" charset="0"/>
                </a:rPr>
                <a:t>Основной</a:t>
              </a:r>
            </a:p>
          </p:txBody>
        </p:sp>
        <p:sp>
          <p:nvSpPr>
            <p:cNvPr id="33" name="Прямоугольник 32"/>
            <p:cNvSpPr/>
            <p:nvPr/>
          </p:nvSpPr>
          <p:spPr>
            <a:xfrm>
              <a:off x="9405863" y="1609735"/>
              <a:ext cx="2056066" cy="23166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ru-RU" sz="1100" dirty="0">
                  <a:solidFill>
                    <a:schemeClr val="tx1"/>
                  </a:solidFill>
                  <a:latin typeface="Arial" panose="020B0604020202020204" pitchFamily="34" charset="0"/>
                  <a:cs typeface="Arial" panose="020B0604020202020204" pitchFamily="34" charset="0"/>
                </a:rPr>
                <a:t>Основной</a:t>
              </a:r>
            </a:p>
          </p:txBody>
        </p:sp>
        <p:sp>
          <p:nvSpPr>
            <p:cNvPr id="2051" name="TextBox 2050"/>
            <p:cNvSpPr txBox="1"/>
            <p:nvPr/>
          </p:nvSpPr>
          <p:spPr>
            <a:xfrm>
              <a:off x="7707984" y="1537415"/>
              <a:ext cx="1073889"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MBR</a:t>
              </a:r>
              <a:endParaRPr lang="ru-RU" sz="1100" dirty="0">
                <a:latin typeface="Arial" panose="020B0604020202020204" pitchFamily="34" charset="0"/>
                <a:cs typeface="Arial" panose="020B0604020202020204" pitchFamily="34" charset="0"/>
              </a:endParaRPr>
            </a:p>
          </p:txBody>
        </p:sp>
        <p:sp>
          <p:nvSpPr>
            <p:cNvPr id="41" name="TextBox 40"/>
            <p:cNvSpPr txBox="1"/>
            <p:nvPr/>
          </p:nvSpPr>
          <p:spPr>
            <a:xfrm>
              <a:off x="7411804" y="1756106"/>
              <a:ext cx="1073889" cy="400110"/>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Раздел </a:t>
              </a:r>
              <a:r>
                <a:rPr lang="en-US" sz="1000" dirty="0">
                  <a:latin typeface="Arial" panose="020B0604020202020204" pitchFamily="34" charset="0"/>
                  <a:cs typeface="Arial" panose="020B0604020202020204" pitchFamily="34" charset="0"/>
                </a:rPr>
                <a:t>1</a:t>
              </a:r>
            </a:p>
            <a:p>
              <a:pPr algn="ctr"/>
              <a:r>
                <a:rPr lang="en-US" sz="1000" dirty="0">
                  <a:latin typeface="Arial" panose="020B0604020202020204" pitchFamily="34" charset="0"/>
                  <a:cs typeface="Arial" panose="020B0604020202020204" pitchFamily="34" charset="0"/>
                </a:rPr>
                <a:t>/dev/sda1</a:t>
              </a:r>
              <a:endParaRPr lang="ru-RU" sz="1000" dirty="0">
                <a:latin typeface="Arial" panose="020B0604020202020204" pitchFamily="34" charset="0"/>
                <a:cs typeface="Arial" panose="020B0604020202020204" pitchFamily="34" charset="0"/>
              </a:endParaRPr>
            </a:p>
          </p:txBody>
        </p:sp>
        <p:sp>
          <p:nvSpPr>
            <p:cNvPr id="42" name="TextBox 41"/>
            <p:cNvSpPr txBox="1"/>
            <p:nvPr/>
          </p:nvSpPr>
          <p:spPr>
            <a:xfrm>
              <a:off x="7433399" y="2419994"/>
              <a:ext cx="1073889" cy="400110"/>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Раздел</a:t>
              </a:r>
              <a:r>
                <a:rPr lang="en-US" sz="1000" dirty="0">
                  <a:latin typeface="Arial" panose="020B0604020202020204" pitchFamily="34" charset="0"/>
                  <a:cs typeface="Arial" panose="020B0604020202020204" pitchFamily="34" charset="0"/>
                </a:rPr>
                <a:t> 2</a:t>
              </a:r>
            </a:p>
            <a:p>
              <a:pPr algn="ctr"/>
              <a:r>
                <a:rPr lang="en-US" sz="1000" dirty="0">
                  <a:latin typeface="Arial" panose="020B0604020202020204" pitchFamily="34" charset="0"/>
                  <a:cs typeface="Arial" panose="020B0604020202020204" pitchFamily="34" charset="0"/>
                </a:rPr>
                <a:t>/dev/sda2</a:t>
              </a:r>
              <a:endParaRPr lang="ru-RU" sz="1000" dirty="0">
                <a:latin typeface="Arial" panose="020B0604020202020204" pitchFamily="34" charset="0"/>
                <a:cs typeface="Arial" panose="020B0604020202020204" pitchFamily="34" charset="0"/>
              </a:endParaRPr>
            </a:p>
          </p:txBody>
        </p:sp>
        <p:sp>
          <p:nvSpPr>
            <p:cNvPr id="43" name="TextBox 42"/>
            <p:cNvSpPr txBox="1"/>
            <p:nvPr/>
          </p:nvSpPr>
          <p:spPr>
            <a:xfrm>
              <a:off x="7441849" y="3168230"/>
              <a:ext cx="1073889" cy="400110"/>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Раздел</a:t>
              </a:r>
              <a:r>
                <a:rPr lang="en-US" sz="1000" dirty="0">
                  <a:latin typeface="Arial" panose="020B0604020202020204" pitchFamily="34" charset="0"/>
                  <a:cs typeface="Arial" panose="020B0604020202020204" pitchFamily="34" charset="0"/>
                </a:rPr>
                <a:t> 3</a:t>
              </a:r>
            </a:p>
            <a:p>
              <a:pPr algn="ctr"/>
              <a:r>
                <a:rPr lang="en-US" sz="1000" dirty="0">
                  <a:latin typeface="Arial" panose="020B0604020202020204" pitchFamily="34" charset="0"/>
                  <a:cs typeface="Arial" panose="020B0604020202020204" pitchFamily="34" charset="0"/>
                </a:rPr>
                <a:t>/dev/sda3</a:t>
              </a:r>
              <a:endParaRPr lang="ru-RU" sz="1000" dirty="0">
                <a:latin typeface="Arial" panose="020B0604020202020204" pitchFamily="34" charset="0"/>
                <a:cs typeface="Arial" panose="020B0604020202020204" pitchFamily="34" charset="0"/>
              </a:endParaRPr>
            </a:p>
          </p:txBody>
        </p:sp>
        <p:sp>
          <p:nvSpPr>
            <p:cNvPr id="44" name="TextBox 43"/>
            <p:cNvSpPr txBox="1"/>
            <p:nvPr/>
          </p:nvSpPr>
          <p:spPr>
            <a:xfrm>
              <a:off x="9928136" y="2464635"/>
              <a:ext cx="1073889" cy="246221"/>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Расширенный </a:t>
              </a:r>
            </a:p>
          </p:txBody>
        </p:sp>
        <p:sp>
          <p:nvSpPr>
            <p:cNvPr id="45" name="Прямоугольник 44"/>
            <p:cNvSpPr/>
            <p:nvPr/>
          </p:nvSpPr>
          <p:spPr>
            <a:xfrm>
              <a:off x="9471686" y="2700338"/>
              <a:ext cx="267206" cy="66794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a:p>
          </p:txBody>
        </p:sp>
        <p:sp>
          <p:nvSpPr>
            <p:cNvPr id="46" name="Прямоугольник 45"/>
            <p:cNvSpPr/>
            <p:nvPr/>
          </p:nvSpPr>
          <p:spPr>
            <a:xfrm>
              <a:off x="9816141" y="2700338"/>
              <a:ext cx="267206" cy="66794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a:p>
          </p:txBody>
        </p:sp>
        <p:sp>
          <p:nvSpPr>
            <p:cNvPr id="47" name="Прямоугольник 46"/>
            <p:cNvSpPr/>
            <p:nvPr/>
          </p:nvSpPr>
          <p:spPr>
            <a:xfrm>
              <a:off x="10152795" y="2700338"/>
              <a:ext cx="267206" cy="66794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a:p>
          </p:txBody>
        </p:sp>
        <p:sp>
          <p:nvSpPr>
            <p:cNvPr id="48" name="Прямоугольник 47"/>
            <p:cNvSpPr/>
            <p:nvPr/>
          </p:nvSpPr>
          <p:spPr>
            <a:xfrm>
              <a:off x="10497250" y="2700338"/>
              <a:ext cx="267206" cy="66794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a:p>
          </p:txBody>
        </p:sp>
        <p:sp>
          <p:nvSpPr>
            <p:cNvPr id="49" name="TextBox 48"/>
            <p:cNvSpPr txBox="1"/>
            <p:nvPr/>
          </p:nvSpPr>
          <p:spPr>
            <a:xfrm rot="16200000">
              <a:off x="9068345" y="2931247"/>
              <a:ext cx="1073889" cy="215444"/>
            </a:xfrm>
            <a:prstGeom prst="rect">
              <a:avLst/>
            </a:prstGeom>
            <a:noFill/>
          </p:spPr>
          <p:txBody>
            <a:bodyPr wrap="square" rtlCol="0">
              <a:spAutoFit/>
            </a:bodyPr>
            <a:lstStyle/>
            <a:p>
              <a:pPr algn="ctr"/>
              <a:r>
                <a:rPr lang="ru-RU" sz="800" dirty="0">
                  <a:solidFill>
                    <a:schemeClr val="bg1"/>
                  </a:solidFill>
                  <a:latin typeface="Arial" panose="020B0604020202020204" pitchFamily="34" charset="0"/>
                  <a:cs typeface="Arial" panose="020B0604020202020204" pitchFamily="34" charset="0"/>
                </a:rPr>
                <a:t>Логический</a:t>
              </a:r>
            </a:p>
          </p:txBody>
        </p:sp>
        <p:sp>
          <p:nvSpPr>
            <p:cNvPr id="50" name="TextBox 49"/>
            <p:cNvSpPr txBox="1"/>
            <p:nvPr/>
          </p:nvSpPr>
          <p:spPr>
            <a:xfrm rot="16200000">
              <a:off x="9411587" y="2943348"/>
              <a:ext cx="1073889" cy="215444"/>
            </a:xfrm>
            <a:prstGeom prst="rect">
              <a:avLst/>
            </a:prstGeom>
            <a:noFill/>
          </p:spPr>
          <p:txBody>
            <a:bodyPr wrap="square" rtlCol="0">
              <a:spAutoFit/>
            </a:bodyPr>
            <a:lstStyle/>
            <a:p>
              <a:pPr algn="ctr"/>
              <a:r>
                <a:rPr lang="ru-RU" sz="800" dirty="0">
                  <a:solidFill>
                    <a:schemeClr val="bg1"/>
                  </a:solidFill>
                  <a:latin typeface="Arial" panose="020B0604020202020204" pitchFamily="34" charset="0"/>
                  <a:cs typeface="Arial" panose="020B0604020202020204" pitchFamily="34" charset="0"/>
                </a:rPr>
                <a:t>Логический</a:t>
              </a:r>
            </a:p>
          </p:txBody>
        </p:sp>
        <p:sp>
          <p:nvSpPr>
            <p:cNvPr id="51" name="TextBox 50"/>
            <p:cNvSpPr txBox="1"/>
            <p:nvPr/>
          </p:nvSpPr>
          <p:spPr>
            <a:xfrm rot="16200000">
              <a:off x="9747749" y="2949046"/>
              <a:ext cx="1073889" cy="215444"/>
            </a:xfrm>
            <a:prstGeom prst="rect">
              <a:avLst/>
            </a:prstGeom>
            <a:noFill/>
          </p:spPr>
          <p:txBody>
            <a:bodyPr wrap="square" rtlCol="0">
              <a:spAutoFit/>
            </a:bodyPr>
            <a:lstStyle/>
            <a:p>
              <a:pPr algn="ctr"/>
              <a:r>
                <a:rPr lang="ru-RU" sz="800" dirty="0">
                  <a:solidFill>
                    <a:schemeClr val="bg1"/>
                  </a:solidFill>
                  <a:latin typeface="Arial" panose="020B0604020202020204" pitchFamily="34" charset="0"/>
                  <a:cs typeface="Arial" panose="020B0604020202020204" pitchFamily="34" charset="0"/>
                </a:rPr>
                <a:t>Логический</a:t>
              </a:r>
            </a:p>
          </p:txBody>
        </p:sp>
        <p:sp>
          <p:nvSpPr>
            <p:cNvPr id="52" name="TextBox 51"/>
            <p:cNvSpPr txBox="1"/>
            <p:nvPr/>
          </p:nvSpPr>
          <p:spPr>
            <a:xfrm rot="16200000">
              <a:off x="10093264" y="2943347"/>
              <a:ext cx="1073889" cy="215444"/>
            </a:xfrm>
            <a:prstGeom prst="rect">
              <a:avLst/>
            </a:prstGeom>
            <a:noFill/>
          </p:spPr>
          <p:txBody>
            <a:bodyPr wrap="square" rtlCol="0">
              <a:spAutoFit/>
            </a:bodyPr>
            <a:lstStyle/>
            <a:p>
              <a:pPr algn="ctr"/>
              <a:r>
                <a:rPr lang="ru-RU" sz="800" dirty="0">
                  <a:solidFill>
                    <a:schemeClr val="bg1"/>
                  </a:solidFill>
                  <a:latin typeface="Arial" panose="020B0604020202020204" pitchFamily="34" charset="0"/>
                  <a:cs typeface="Arial" panose="020B0604020202020204" pitchFamily="34" charset="0"/>
                </a:rPr>
                <a:t>Логический</a:t>
              </a:r>
            </a:p>
          </p:txBody>
        </p:sp>
        <p:sp>
          <p:nvSpPr>
            <p:cNvPr id="2053" name="Прямоугольник 2052"/>
            <p:cNvSpPr/>
            <p:nvPr/>
          </p:nvSpPr>
          <p:spPr>
            <a:xfrm>
              <a:off x="9191847" y="3636245"/>
              <a:ext cx="214016" cy="1808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a:p>
          </p:txBody>
        </p:sp>
        <p:sp>
          <p:nvSpPr>
            <p:cNvPr id="54" name="Прямоугольник 53"/>
            <p:cNvSpPr/>
            <p:nvPr/>
          </p:nvSpPr>
          <p:spPr>
            <a:xfrm>
              <a:off x="9191847" y="3872423"/>
              <a:ext cx="214016" cy="1808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ru-RU"/>
            </a:p>
          </p:txBody>
        </p:sp>
        <p:sp>
          <p:nvSpPr>
            <p:cNvPr id="55" name="Прямоугольник 54"/>
            <p:cNvSpPr/>
            <p:nvPr/>
          </p:nvSpPr>
          <p:spPr>
            <a:xfrm>
              <a:off x="9191847" y="4110789"/>
              <a:ext cx="214016" cy="180843"/>
            </a:xfrm>
            <a:prstGeom prst="rect">
              <a:avLst/>
            </a:prstGeom>
            <a:solidFill>
              <a:srgbClr val="F8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6" name="Прямоугольник 55"/>
            <p:cNvSpPr/>
            <p:nvPr/>
          </p:nvSpPr>
          <p:spPr>
            <a:xfrm>
              <a:off x="9191847" y="4340519"/>
              <a:ext cx="214016" cy="1808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a:p>
          </p:txBody>
        </p:sp>
        <p:sp>
          <p:nvSpPr>
            <p:cNvPr id="57" name="TextBox 56"/>
            <p:cNvSpPr txBox="1"/>
            <p:nvPr/>
          </p:nvSpPr>
          <p:spPr>
            <a:xfrm>
              <a:off x="9268663" y="4077667"/>
              <a:ext cx="1768263" cy="246221"/>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Расширенный раздел</a:t>
              </a:r>
            </a:p>
          </p:txBody>
        </p:sp>
        <p:sp>
          <p:nvSpPr>
            <p:cNvPr id="58" name="TextBox 57"/>
            <p:cNvSpPr txBox="1"/>
            <p:nvPr/>
          </p:nvSpPr>
          <p:spPr>
            <a:xfrm>
              <a:off x="9312404" y="3575144"/>
              <a:ext cx="1073889" cy="246221"/>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Устройство </a:t>
              </a:r>
            </a:p>
          </p:txBody>
        </p:sp>
        <p:sp>
          <p:nvSpPr>
            <p:cNvPr id="59" name="TextBox 58"/>
            <p:cNvSpPr txBox="1"/>
            <p:nvPr/>
          </p:nvSpPr>
          <p:spPr>
            <a:xfrm>
              <a:off x="9227345" y="3811595"/>
              <a:ext cx="1578936" cy="246221"/>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Основной раздел</a:t>
              </a:r>
            </a:p>
          </p:txBody>
        </p:sp>
        <p:sp>
          <p:nvSpPr>
            <p:cNvPr id="60" name="TextBox 59"/>
            <p:cNvSpPr txBox="1"/>
            <p:nvPr/>
          </p:nvSpPr>
          <p:spPr>
            <a:xfrm>
              <a:off x="9388139" y="4330813"/>
              <a:ext cx="1390415" cy="246221"/>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Логический раздел</a:t>
              </a:r>
            </a:p>
          </p:txBody>
        </p:sp>
      </p:grpSp>
      <p:sp>
        <p:nvSpPr>
          <p:cNvPr id="89" name="TextBox 88"/>
          <p:cNvSpPr txBox="1"/>
          <p:nvPr/>
        </p:nvSpPr>
        <p:spPr>
          <a:xfrm>
            <a:off x="7024186" y="4957382"/>
            <a:ext cx="996697"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MSR</a:t>
            </a:r>
            <a:endParaRPr lang="ru-RU" sz="800" dirty="0">
              <a:latin typeface="Arial" panose="020B0604020202020204" pitchFamily="34" charset="0"/>
              <a:cs typeface="Arial" panose="020B0604020202020204" pitchFamily="34" charset="0"/>
            </a:endParaRPr>
          </a:p>
        </p:txBody>
      </p:sp>
      <p:sp>
        <p:nvSpPr>
          <p:cNvPr id="90" name="TextBox 89"/>
          <p:cNvSpPr txBox="1"/>
          <p:nvPr/>
        </p:nvSpPr>
        <p:spPr>
          <a:xfrm>
            <a:off x="7036904" y="5800564"/>
            <a:ext cx="996697"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RAID</a:t>
            </a:r>
            <a:endParaRPr lang="ru-RU" sz="800" dirty="0">
              <a:latin typeface="Arial" panose="020B0604020202020204" pitchFamily="34" charset="0"/>
              <a:cs typeface="Arial" panose="020B0604020202020204" pitchFamily="34" charset="0"/>
            </a:endParaRPr>
          </a:p>
        </p:txBody>
      </p:sp>
      <p:sp>
        <p:nvSpPr>
          <p:cNvPr id="91" name="TextBox 90"/>
          <p:cNvSpPr txBox="1"/>
          <p:nvPr/>
        </p:nvSpPr>
        <p:spPr>
          <a:xfrm>
            <a:off x="6952272" y="6115976"/>
            <a:ext cx="996697" cy="215444"/>
          </a:xfrm>
          <a:prstGeom prst="rect">
            <a:avLst/>
          </a:prstGeom>
          <a:noFill/>
        </p:spPr>
        <p:txBody>
          <a:bodyPr wrap="square" rtlCol="0">
            <a:spAutoFit/>
          </a:bodyPr>
          <a:lstStyle/>
          <a:p>
            <a:r>
              <a:rPr lang="ru-RU" sz="800" dirty="0">
                <a:latin typeface="Arial" panose="020B0604020202020204" pitchFamily="34" charset="0"/>
                <a:cs typeface="Arial" panose="020B0604020202020204" pitchFamily="34" charset="0"/>
              </a:rPr>
              <a:t>Зеркало</a:t>
            </a:r>
          </a:p>
        </p:txBody>
      </p:sp>
      <p:grpSp>
        <p:nvGrpSpPr>
          <p:cNvPr id="2059" name="Группа 2058"/>
          <p:cNvGrpSpPr/>
          <p:nvPr/>
        </p:nvGrpSpPr>
        <p:grpSpPr>
          <a:xfrm>
            <a:off x="3008576" y="4549845"/>
            <a:ext cx="4481656" cy="2135337"/>
            <a:chOff x="3012109" y="4568626"/>
            <a:chExt cx="4481656" cy="2135337"/>
          </a:xfrm>
        </p:grpSpPr>
        <p:sp>
          <p:nvSpPr>
            <p:cNvPr id="2056" name="Прямоугольник 2055"/>
            <p:cNvSpPr/>
            <p:nvPr/>
          </p:nvSpPr>
          <p:spPr>
            <a:xfrm>
              <a:off x="3856382" y="5278929"/>
              <a:ext cx="413468" cy="283749"/>
            </a:xfrm>
            <a:prstGeom prst="rect">
              <a:avLst/>
            </a:prstGeom>
            <a:gradFill flip="none" rotWithShape="1">
              <a:gsLst>
                <a:gs pos="0">
                  <a:srgbClr val="15A60E">
                    <a:tint val="66000"/>
                    <a:satMod val="160000"/>
                  </a:srgbClr>
                </a:gs>
                <a:gs pos="50000">
                  <a:srgbClr val="15A60E">
                    <a:tint val="44500"/>
                    <a:satMod val="160000"/>
                  </a:srgbClr>
                </a:gs>
                <a:gs pos="100000">
                  <a:srgbClr val="15A60E">
                    <a:tint val="23500"/>
                    <a:satMod val="16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p>
          </p:txBody>
        </p:sp>
        <p:sp>
          <p:nvSpPr>
            <p:cNvPr id="63" name="Прямоугольник 62"/>
            <p:cNvSpPr/>
            <p:nvPr/>
          </p:nvSpPr>
          <p:spPr>
            <a:xfrm>
              <a:off x="3856382" y="5757333"/>
              <a:ext cx="413468" cy="283749"/>
            </a:xfrm>
            <a:prstGeom prst="rect">
              <a:avLst/>
            </a:prstGeom>
            <a:gradFill flip="none" rotWithShape="1">
              <a:gsLst>
                <a:gs pos="0">
                  <a:srgbClr val="15A60E">
                    <a:tint val="66000"/>
                    <a:satMod val="160000"/>
                  </a:srgbClr>
                </a:gs>
                <a:gs pos="50000">
                  <a:srgbClr val="15A60E">
                    <a:tint val="44500"/>
                    <a:satMod val="160000"/>
                  </a:srgbClr>
                </a:gs>
                <a:gs pos="100000">
                  <a:srgbClr val="15A60E">
                    <a:tint val="23500"/>
                    <a:satMod val="16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p>
          </p:txBody>
        </p:sp>
        <p:sp>
          <p:nvSpPr>
            <p:cNvPr id="64" name="Прямоугольник 63"/>
            <p:cNvSpPr/>
            <p:nvPr/>
          </p:nvSpPr>
          <p:spPr>
            <a:xfrm>
              <a:off x="4951252" y="5319470"/>
              <a:ext cx="728386" cy="3051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sz="1600"/>
            </a:p>
          </p:txBody>
        </p:sp>
        <p:sp>
          <p:nvSpPr>
            <p:cNvPr id="65" name="Прямоугольник 64"/>
            <p:cNvSpPr/>
            <p:nvPr/>
          </p:nvSpPr>
          <p:spPr>
            <a:xfrm>
              <a:off x="4874562" y="5797874"/>
              <a:ext cx="917246" cy="283749"/>
            </a:xfrm>
            <a:prstGeom prst="rect">
              <a:avLst/>
            </a:prstGeom>
            <a:ln>
              <a:solidFill>
                <a:schemeClr val="accent2">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ru-RU"/>
            </a:p>
          </p:txBody>
        </p:sp>
        <p:sp>
          <p:nvSpPr>
            <p:cNvPr id="66" name="Прямоугольник 65"/>
            <p:cNvSpPr/>
            <p:nvPr/>
          </p:nvSpPr>
          <p:spPr>
            <a:xfrm>
              <a:off x="6180543" y="4568626"/>
              <a:ext cx="692004" cy="25813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a:p>
          </p:txBody>
        </p:sp>
        <p:sp>
          <p:nvSpPr>
            <p:cNvPr id="67" name="Прямоугольник 66"/>
            <p:cNvSpPr/>
            <p:nvPr/>
          </p:nvSpPr>
          <p:spPr>
            <a:xfrm>
              <a:off x="6186026" y="4908047"/>
              <a:ext cx="686521" cy="25813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a:p>
          </p:txBody>
        </p:sp>
        <p:sp>
          <p:nvSpPr>
            <p:cNvPr id="68" name="Прямоугольник 67"/>
            <p:cNvSpPr/>
            <p:nvPr/>
          </p:nvSpPr>
          <p:spPr>
            <a:xfrm>
              <a:off x="6198865" y="5252733"/>
              <a:ext cx="673682" cy="25813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a:p>
          </p:txBody>
        </p:sp>
        <p:sp>
          <p:nvSpPr>
            <p:cNvPr id="69" name="Прямоугольник 68"/>
            <p:cNvSpPr/>
            <p:nvPr/>
          </p:nvSpPr>
          <p:spPr>
            <a:xfrm>
              <a:off x="6263627" y="5761719"/>
              <a:ext cx="608104" cy="258137"/>
            </a:xfrm>
            <a:prstGeom prst="rect">
              <a:avLst/>
            </a:prstGeom>
            <a:ln>
              <a:solidFill>
                <a:schemeClr val="accent2">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ru-RU"/>
            </a:p>
          </p:txBody>
        </p:sp>
        <p:sp>
          <p:nvSpPr>
            <p:cNvPr id="70" name="Прямоугольник 69"/>
            <p:cNvSpPr/>
            <p:nvPr/>
          </p:nvSpPr>
          <p:spPr>
            <a:xfrm>
              <a:off x="6263627" y="6101140"/>
              <a:ext cx="608104" cy="258137"/>
            </a:xfrm>
            <a:prstGeom prst="rect">
              <a:avLst/>
            </a:prstGeom>
            <a:ln>
              <a:solidFill>
                <a:schemeClr val="accent2">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ru-RU"/>
            </a:p>
          </p:txBody>
        </p:sp>
        <p:sp>
          <p:nvSpPr>
            <p:cNvPr id="71" name="Прямоугольник 70"/>
            <p:cNvSpPr/>
            <p:nvPr/>
          </p:nvSpPr>
          <p:spPr>
            <a:xfrm>
              <a:off x="6263627" y="6445826"/>
              <a:ext cx="608104" cy="258137"/>
            </a:xfrm>
            <a:prstGeom prst="rect">
              <a:avLst/>
            </a:prstGeom>
            <a:ln>
              <a:solidFill>
                <a:schemeClr val="accent2">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ru-RU"/>
            </a:p>
          </p:txBody>
        </p:sp>
        <p:sp>
          <p:nvSpPr>
            <p:cNvPr id="72" name="Прямоугольник 71"/>
            <p:cNvSpPr/>
            <p:nvPr/>
          </p:nvSpPr>
          <p:spPr>
            <a:xfrm>
              <a:off x="6932441" y="4906964"/>
              <a:ext cx="541493" cy="2837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dirty="0"/>
            </a:p>
          </p:txBody>
        </p:sp>
        <p:sp>
          <p:nvSpPr>
            <p:cNvPr id="73" name="Прямоугольник 72"/>
            <p:cNvSpPr/>
            <p:nvPr/>
          </p:nvSpPr>
          <p:spPr>
            <a:xfrm>
              <a:off x="6943338" y="5241861"/>
              <a:ext cx="541493" cy="2837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a:p>
          </p:txBody>
        </p:sp>
        <p:sp>
          <p:nvSpPr>
            <p:cNvPr id="74" name="Прямоугольник 73"/>
            <p:cNvSpPr/>
            <p:nvPr/>
          </p:nvSpPr>
          <p:spPr>
            <a:xfrm>
              <a:off x="6941375" y="5757333"/>
              <a:ext cx="541493" cy="283749"/>
            </a:xfrm>
            <a:prstGeom prst="rect">
              <a:avLst/>
            </a:prstGeom>
            <a:ln>
              <a:solidFill>
                <a:schemeClr val="accent2">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ru-RU"/>
            </a:p>
          </p:txBody>
        </p:sp>
        <p:sp>
          <p:nvSpPr>
            <p:cNvPr id="75" name="Прямоугольник 74"/>
            <p:cNvSpPr/>
            <p:nvPr/>
          </p:nvSpPr>
          <p:spPr>
            <a:xfrm>
              <a:off x="6952272" y="6092230"/>
              <a:ext cx="541493" cy="283749"/>
            </a:xfrm>
            <a:prstGeom prst="rect">
              <a:avLst/>
            </a:prstGeom>
            <a:ln>
              <a:solidFill>
                <a:schemeClr val="accent2">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ru-RU" dirty="0"/>
            </a:p>
          </p:txBody>
        </p:sp>
        <p:sp>
          <p:nvSpPr>
            <p:cNvPr id="2057" name="Стрелка: вправо 2056"/>
            <p:cNvSpPr/>
            <p:nvPr/>
          </p:nvSpPr>
          <p:spPr>
            <a:xfrm>
              <a:off x="3442867" y="5584405"/>
              <a:ext cx="413467" cy="16192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ru-RU"/>
            </a:p>
          </p:txBody>
        </p:sp>
        <p:sp>
          <p:nvSpPr>
            <p:cNvPr id="78" name="Стрелка: вправо 77"/>
            <p:cNvSpPr/>
            <p:nvPr/>
          </p:nvSpPr>
          <p:spPr>
            <a:xfrm>
              <a:off x="4444366" y="5603356"/>
              <a:ext cx="413467" cy="161928"/>
            </a:xfrm>
            <a:prstGeom prst="rightArrow">
              <a:avLst/>
            </a:prstGeom>
            <a:gradFill flip="none" rotWithShape="1">
              <a:gsLst>
                <a:gs pos="0">
                  <a:srgbClr val="15A60E">
                    <a:tint val="66000"/>
                    <a:satMod val="160000"/>
                  </a:srgbClr>
                </a:gs>
                <a:gs pos="50000">
                  <a:srgbClr val="15A60E">
                    <a:tint val="44500"/>
                    <a:satMod val="160000"/>
                  </a:srgbClr>
                </a:gs>
                <a:gs pos="100000">
                  <a:srgbClr val="15A60E">
                    <a:tint val="23500"/>
                    <a:satMod val="16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p>
          </p:txBody>
        </p:sp>
        <p:sp>
          <p:nvSpPr>
            <p:cNvPr id="79" name="Стрелка: вправо 78"/>
            <p:cNvSpPr/>
            <p:nvPr/>
          </p:nvSpPr>
          <p:spPr>
            <a:xfrm>
              <a:off x="5732518" y="5313643"/>
              <a:ext cx="413467" cy="16192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a:p>
          </p:txBody>
        </p:sp>
        <p:sp>
          <p:nvSpPr>
            <p:cNvPr id="80" name="Стрелка: вправо 79"/>
            <p:cNvSpPr/>
            <p:nvPr/>
          </p:nvSpPr>
          <p:spPr>
            <a:xfrm>
              <a:off x="5826830" y="5846452"/>
              <a:ext cx="359196" cy="173003"/>
            </a:xfrm>
            <a:prstGeom prst="rightArrow">
              <a:avLst/>
            </a:prstGeom>
            <a:ln>
              <a:solidFill>
                <a:schemeClr val="accent2">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ru-RU"/>
            </a:p>
          </p:txBody>
        </p:sp>
        <p:sp>
          <p:nvSpPr>
            <p:cNvPr id="2058" name="TextBox 2057"/>
            <p:cNvSpPr txBox="1"/>
            <p:nvPr/>
          </p:nvSpPr>
          <p:spPr>
            <a:xfrm>
              <a:off x="3046511" y="5835086"/>
              <a:ext cx="707666" cy="261610"/>
            </a:xfrm>
            <a:prstGeom prst="rect">
              <a:avLst/>
            </a:prstGeom>
            <a:noFill/>
          </p:spPr>
          <p:txBody>
            <a:bodyPr wrap="square" rtlCol="0">
              <a:spAutoFit/>
            </a:bodyPr>
            <a:lstStyle/>
            <a:p>
              <a:r>
                <a:rPr lang="ru-RU" sz="1100" dirty="0">
                  <a:latin typeface="Arial" panose="020B0604020202020204" pitchFamily="34" charset="0"/>
                  <a:cs typeface="Arial" panose="020B0604020202020204" pitchFamily="34" charset="0"/>
                </a:rPr>
                <a:t>Диск </a:t>
              </a:r>
            </a:p>
          </p:txBody>
        </p:sp>
        <p:sp>
          <p:nvSpPr>
            <p:cNvPr id="82" name="TextBox 81"/>
            <p:cNvSpPr txBox="1"/>
            <p:nvPr/>
          </p:nvSpPr>
          <p:spPr>
            <a:xfrm>
              <a:off x="3830119" y="5304944"/>
              <a:ext cx="707666"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GPT </a:t>
              </a:r>
              <a:endParaRPr lang="ru-RU" sz="900" dirty="0">
                <a:latin typeface="Arial" panose="020B0604020202020204" pitchFamily="34" charset="0"/>
                <a:cs typeface="Arial" panose="020B0604020202020204" pitchFamily="34" charset="0"/>
              </a:endParaRPr>
            </a:p>
          </p:txBody>
        </p:sp>
        <p:sp>
          <p:nvSpPr>
            <p:cNvPr id="83" name="TextBox 82"/>
            <p:cNvSpPr txBox="1"/>
            <p:nvPr/>
          </p:nvSpPr>
          <p:spPr>
            <a:xfrm>
              <a:off x="3828019" y="5773235"/>
              <a:ext cx="707666"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MBR</a:t>
              </a:r>
              <a:endParaRPr lang="ru-RU" sz="900" dirty="0">
                <a:latin typeface="Arial" panose="020B0604020202020204" pitchFamily="34" charset="0"/>
                <a:cs typeface="Arial" panose="020B0604020202020204" pitchFamily="34" charset="0"/>
              </a:endParaRPr>
            </a:p>
          </p:txBody>
        </p:sp>
        <p:sp>
          <p:nvSpPr>
            <p:cNvPr id="84" name="TextBox 83"/>
            <p:cNvSpPr txBox="1"/>
            <p:nvPr/>
          </p:nvSpPr>
          <p:spPr>
            <a:xfrm>
              <a:off x="4966911" y="5357135"/>
              <a:ext cx="707666" cy="230832"/>
            </a:xfrm>
            <a:prstGeom prst="rect">
              <a:avLst/>
            </a:prstGeom>
            <a:noFill/>
          </p:spPr>
          <p:txBody>
            <a:bodyPr wrap="square" rtlCol="0">
              <a:spAutoFit/>
            </a:bodyPr>
            <a:lstStyle/>
            <a:p>
              <a:r>
                <a:rPr lang="ru-RU" sz="900" dirty="0">
                  <a:latin typeface="Arial" panose="020B0604020202020204" pitchFamily="34" charset="0"/>
                  <a:cs typeface="Arial" panose="020B0604020202020204" pitchFamily="34" charset="0"/>
                </a:rPr>
                <a:t>Базовый </a:t>
              </a:r>
            </a:p>
          </p:txBody>
        </p:sp>
        <p:sp>
          <p:nvSpPr>
            <p:cNvPr id="85" name="TextBox 84"/>
            <p:cNvSpPr txBox="1"/>
            <p:nvPr/>
          </p:nvSpPr>
          <p:spPr>
            <a:xfrm>
              <a:off x="4823461" y="5822599"/>
              <a:ext cx="1145888" cy="230832"/>
            </a:xfrm>
            <a:prstGeom prst="rect">
              <a:avLst/>
            </a:prstGeom>
            <a:noFill/>
          </p:spPr>
          <p:txBody>
            <a:bodyPr wrap="square" rtlCol="0">
              <a:spAutoFit/>
            </a:bodyPr>
            <a:lstStyle/>
            <a:p>
              <a:r>
                <a:rPr lang="ru-RU" sz="900" dirty="0">
                  <a:latin typeface="Arial" panose="020B0604020202020204" pitchFamily="34" charset="0"/>
                  <a:cs typeface="Arial" panose="020B0604020202020204" pitchFamily="34" charset="0"/>
                </a:rPr>
                <a:t>Динамический</a:t>
              </a:r>
            </a:p>
          </p:txBody>
        </p:sp>
        <p:sp>
          <p:nvSpPr>
            <p:cNvPr id="86" name="TextBox 85"/>
            <p:cNvSpPr txBox="1"/>
            <p:nvPr/>
          </p:nvSpPr>
          <p:spPr>
            <a:xfrm>
              <a:off x="6166636" y="4604971"/>
              <a:ext cx="996697" cy="215444"/>
            </a:xfrm>
            <a:prstGeom prst="rect">
              <a:avLst/>
            </a:prstGeom>
            <a:noFill/>
          </p:spPr>
          <p:txBody>
            <a:bodyPr wrap="square" rtlCol="0">
              <a:spAutoFit/>
            </a:bodyPr>
            <a:lstStyle/>
            <a:p>
              <a:r>
                <a:rPr lang="ru-RU" sz="800" dirty="0">
                  <a:latin typeface="Arial" panose="020B0604020202020204" pitchFamily="34" charset="0"/>
                  <a:cs typeface="Arial" panose="020B0604020202020204" pitchFamily="34" charset="0"/>
                </a:rPr>
                <a:t>Логический</a:t>
              </a:r>
            </a:p>
          </p:txBody>
        </p:sp>
        <p:sp>
          <p:nvSpPr>
            <p:cNvPr id="87" name="TextBox 86"/>
            <p:cNvSpPr txBox="1"/>
            <p:nvPr/>
          </p:nvSpPr>
          <p:spPr>
            <a:xfrm>
              <a:off x="6105829" y="4926372"/>
              <a:ext cx="996697" cy="215444"/>
            </a:xfrm>
            <a:prstGeom prst="rect">
              <a:avLst/>
            </a:prstGeom>
            <a:noFill/>
          </p:spPr>
          <p:txBody>
            <a:bodyPr wrap="square" rtlCol="0">
              <a:spAutoFit/>
            </a:bodyPr>
            <a:lstStyle/>
            <a:p>
              <a:r>
                <a:rPr lang="ru-RU" sz="800" dirty="0">
                  <a:latin typeface="Arial" panose="020B0604020202020204" pitchFamily="34" charset="0"/>
                  <a:cs typeface="Arial" panose="020B0604020202020204" pitchFamily="34" charset="0"/>
                </a:rPr>
                <a:t>Расширенный</a:t>
              </a:r>
            </a:p>
          </p:txBody>
        </p:sp>
        <p:sp>
          <p:nvSpPr>
            <p:cNvPr id="88" name="TextBox 87"/>
            <p:cNvSpPr txBox="1"/>
            <p:nvPr/>
          </p:nvSpPr>
          <p:spPr>
            <a:xfrm>
              <a:off x="6356406" y="5268314"/>
              <a:ext cx="996697"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EFI </a:t>
              </a:r>
              <a:endParaRPr lang="ru-RU" sz="800" dirty="0">
                <a:latin typeface="Arial" panose="020B0604020202020204" pitchFamily="34" charset="0"/>
                <a:cs typeface="Arial" panose="020B0604020202020204" pitchFamily="34" charset="0"/>
              </a:endParaRPr>
            </a:p>
          </p:txBody>
        </p:sp>
        <p:sp>
          <p:nvSpPr>
            <p:cNvPr id="92" name="TextBox 91"/>
            <p:cNvSpPr txBox="1"/>
            <p:nvPr/>
          </p:nvSpPr>
          <p:spPr>
            <a:xfrm>
              <a:off x="6275660" y="5784445"/>
              <a:ext cx="996697" cy="215444"/>
            </a:xfrm>
            <a:prstGeom prst="rect">
              <a:avLst/>
            </a:prstGeom>
            <a:noFill/>
          </p:spPr>
          <p:txBody>
            <a:bodyPr wrap="square" rtlCol="0">
              <a:spAutoFit/>
            </a:bodyPr>
            <a:lstStyle/>
            <a:p>
              <a:r>
                <a:rPr lang="ru-RU" sz="800" dirty="0">
                  <a:latin typeface="Arial" panose="020B0604020202020204" pitchFamily="34" charset="0"/>
                  <a:cs typeface="Arial" panose="020B0604020202020204" pitchFamily="34" charset="0"/>
                </a:rPr>
                <a:t>Простой </a:t>
              </a:r>
            </a:p>
          </p:txBody>
        </p:sp>
        <p:sp>
          <p:nvSpPr>
            <p:cNvPr id="93" name="TextBox 92"/>
            <p:cNvSpPr txBox="1"/>
            <p:nvPr/>
          </p:nvSpPr>
          <p:spPr>
            <a:xfrm>
              <a:off x="6251962" y="6135102"/>
              <a:ext cx="996697" cy="215444"/>
            </a:xfrm>
            <a:prstGeom prst="rect">
              <a:avLst/>
            </a:prstGeom>
            <a:noFill/>
          </p:spPr>
          <p:txBody>
            <a:bodyPr wrap="square" rtlCol="0">
              <a:spAutoFit/>
            </a:bodyPr>
            <a:lstStyle/>
            <a:p>
              <a:r>
                <a:rPr lang="ru-RU" sz="800" dirty="0">
                  <a:latin typeface="Arial" panose="020B0604020202020204" pitchFamily="34" charset="0"/>
                  <a:cs typeface="Arial" panose="020B0604020202020204" pitchFamily="34" charset="0"/>
                </a:rPr>
                <a:t>В строку</a:t>
              </a:r>
            </a:p>
          </p:txBody>
        </p:sp>
        <p:sp>
          <p:nvSpPr>
            <p:cNvPr id="94" name="TextBox 93"/>
            <p:cNvSpPr txBox="1"/>
            <p:nvPr/>
          </p:nvSpPr>
          <p:spPr>
            <a:xfrm>
              <a:off x="6215424" y="6467172"/>
              <a:ext cx="996697" cy="215444"/>
            </a:xfrm>
            <a:prstGeom prst="rect">
              <a:avLst/>
            </a:prstGeom>
            <a:noFill/>
          </p:spPr>
          <p:txBody>
            <a:bodyPr wrap="square" rtlCol="0">
              <a:spAutoFit/>
            </a:bodyPr>
            <a:lstStyle/>
            <a:p>
              <a:r>
                <a:rPr lang="ru-RU" sz="800" dirty="0">
                  <a:latin typeface="Arial" panose="020B0604020202020204" pitchFamily="34" charset="0"/>
                  <a:cs typeface="Arial" panose="020B0604020202020204" pitchFamily="34" charset="0"/>
                </a:rPr>
                <a:t>Связанный</a:t>
              </a:r>
            </a:p>
          </p:txBody>
        </p:sp>
        <p:pic>
          <p:nvPicPr>
            <p:cNvPr id="76" name="Picture 28"/>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3012109" y="5454318"/>
              <a:ext cx="490265" cy="406419"/>
            </a:xfrm>
            <a:prstGeom prst="rect">
              <a:avLst/>
            </a:prstGeom>
          </p:spPr>
        </p:pic>
      </p:grpSp>
      <p:sp>
        <p:nvSpPr>
          <p:cNvPr id="95" name="TextBox 94"/>
          <p:cNvSpPr txBox="1"/>
          <p:nvPr/>
        </p:nvSpPr>
        <p:spPr>
          <a:xfrm>
            <a:off x="6902886" y="5270630"/>
            <a:ext cx="996697" cy="215444"/>
          </a:xfrm>
          <a:prstGeom prst="rect">
            <a:avLst/>
          </a:prstGeom>
          <a:noFill/>
        </p:spPr>
        <p:txBody>
          <a:bodyPr wrap="square" rtlCol="0">
            <a:spAutoFit/>
          </a:bodyPr>
          <a:lstStyle/>
          <a:p>
            <a:r>
              <a:rPr lang="ru-RU" sz="800" dirty="0">
                <a:latin typeface="Arial" panose="020B0604020202020204" pitchFamily="34" charset="0"/>
                <a:cs typeface="Arial" panose="020B0604020202020204" pitchFamily="34" charset="0"/>
              </a:rPr>
              <a:t>Основной</a:t>
            </a:r>
          </a:p>
        </p:txBody>
      </p:sp>
      <p:grpSp>
        <p:nvGrpSpPr>
          <p:cNvPr id="2062" name="Группа 2061"/>
          <p:cNvGrpSpPr/>
          <p:nvPr/>
        </p:nvGrpSpPr>
        <p:grpSpPr>
          <a:xfrm>
            <a:off x="265030" y="2747449"/>
            <a:ext cx="2799743" cy="3802079"/>
            <a:chOff x="265030" y="2747449"/>
            <a:chExt cx="2799743" cy="3802079"/>
          </a:xfrm>
        </p:grpSpPr>
        <p:pic>
          <p:nvPicPr>
            <p:cNvPr id="2054" name="Picture 6" descr="&amp;Kcy;&amp;acy;&amp;rcy;&amp;tcy;&amp;icy;&amp;ncy;&amp;kcy;&amp;icy; &amp;pcy;&amp;ocy; &amp;zcy;&amp;acy;&amp;pcy;&amp;rcy;&amp;ocy;&amp;scy;&amp;ucy; gpt forma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030" y="2806203"/>
              <a:ext cx="2457450" cy="3743325"/>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p:cNvSpPr txBox="1"/>
            <p:nvPr/>
          </p:nvSpPr>
          <p:spPr>
            <a:xfrm>
              <a:off x="292862" y="2747449"/>
              <a:ext cx="2674679" cy="292388"/>
            </a:xfrm>
            <a:prstGeom prst="rect">
              <a:avLst/>
            </a:prstGeom>
            <a:solidFill>
              <a:schemeClr val="bg1"/>
            </a:solidFill>
          </p:spPr>
          <p:txBody>
            <a:bodyPr wrap="square" rtlCol="0">
              <a:spAutoFit/>
            </a:bodyPr>
            <a:lstStyle/>
            <a:p>
              <a:r>
                <a:rPr lang="ru-RU" sz="1300" dirty="0">
                  <a:latin typeface="Arial" panose="020B0604020202020204" pitchFamily="34" charset="0"/>
                  <a:cs typeface="Arial" panose="020B0604020202020204" pitchFamily="34" charset="0"/>
                </a:rPr>
                <a:t>Базовый </a:t>
              </a:r>
              <a:r>
                <a:rPr lang="en-US" sz="1300" dirty="0">
                  <a:latin typeface="Arial" panose="020B0604020202020204" pitchFamily="34" charset="0"/>
                  <a:cs typeface="Arial" panose="020B0604020202020204" pitchFamily="34" charset="0"/>
                </a:rPr>
                <a:t>GPT-</a:t>
              </a:r>
              <a:r>
                <a:rPr lang="ru-RU" sz="1300" dirty="0">
                  <a:latin typeface="Arial" panose="020B0604020202020204" pitchFamily="34" charset="0"/>
                  <a:cs typeface="Arial" panose="020B0604020202020204" pitchFamily="34" charset="0"/>
                </a:rPr>
                <a:t>диск </a:t>
              </a:r>
            </a:p>
          </p:txBody>
        </p:sp>
        <p:sp>
          <p:nvSpPr>
            <p:cNvPr id="2061" name="Прямоугольник 2060"/>
            <p:cNvSpPr/>
            <p:nvPr/>
          </p:nvSpPr>
          <p:spPr>
            <a:xfrm>
              <a:off x="2035282" y="3168230"/>
              <a:ext cx="578264" cy="1032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60" name="TextBox 2059"/>
            <p:cNvSpPr txBox="1"/>
            <p:nvPr/>
          </p:nvSpPr>
          <p:spPr>
            <a:xfrm>
              <a:off x="1988373" y="3401367"/>
              <a:ext cx="1042087" cy="507831"/>
            </a:xfrm>
            <a:prstGeom prst="rect">
              <a:avLst/>
            </a:prstGeom>
            <a:noFill/>
          </p:spPr>
          <p:txBody>
            <a:bodyPr wrap="square" rtlCol="0">
              <a:spAutoFit/>
            </a:bodyPr>
            <a:lstStyle/>
            <a:p>
              <a:r>
                <a:rPr lang="ru-RU" sz="900" dirty="0">
                  <a:latin typeface="Arial" panose="020B0604020202020204" pitchFamily="34" charset="0"/>
                  <a:cs typeface="Arial" panose="020B0604020202020204" pitchFamily="34" charset="0"/>
                </a:rPr>
                <a:t>Защищенный </a:t>
              </a:r>
              <a:r>
                <a:rPr lang="en-US" sz="900" dirty="0">
                  <a:latin typeface="Arial" panose="020B0604020202020204" pitchFamily="34" charset="0"/>
                  <a:cs typeface="Arial" panose="020B0604020202020204" pitchFamily="34" charset="0"/>
                </a:rPr>
                <a:t>MBAR </a:t>
              </a:r>
            </a:p>
            <a:p>
              <a:r>
                <a:rPr lang="en-US" sz="900" dirty="0">
                  <a:latin typeface="Arial" panose="020B0604020202020204" pitchFamily="34" charset="0"/>
                  <a:cs typeface="Arial" panose="020B0604020202020204" pitchFamily="34" charset="0"/>
                </a:rPr>
                <a:t>(LBA0)</a:t>
              </a:r>
              <a:endParaRPr lang="ru-RU" sz="900" dirty="0">
                <a:latin typeface="Arial" panose="020B0604020202020204" pitchFamily="34" charset="0"/>
                <a:cs typeface="Arial" panose="020B0604020202020204" pitchFamily="34" charset="0"/>
              </a:endParaRPr>
            </a:p>
          </p:txBody>
        </p:sp>
        <p:sp>
          <p:nvSpPr>
            <p:cNvPr id="101" name="Прямоугольник 100"/>
            <p:cNvSpPr/>
            <p:nvPr/>
          </p:nvSpPr>
          <p:spPr>
            <a:xfrm>
              <a:off x="2030898" y="4343489"/>
              <a:ext cx="578264" cy="1032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0" name="TextBox 99"/>
            <p:cNvSpPr txBox="1"/>
            <p:nvPr/>
          </p:nvSpPr>
          <p:spPr>
            <a:xfrm>
              <a:off x="2016409" y="4432766"/>
              <a:ext cx="1042087" cy="646331"/>
            </a:xfrm>
            <a:prstGeom prst="rect">
              <a:avLst/>
            </a:prstGeom>
            <a:noFill/>
          </p:spPr>
          <p:txBody>
            <a:bodyPr wrap="square" rtlCol="0">
              <a:spAutoFit/>
            </a:bodyPr>
            <a:lstStyle/>
            <a:p>
              <a:r>
                <a:rPr lang="ru-RU" sz="900" dirty="0">
                  <a:latin typeface="Arial" panose="020B0604020202020204" pitchFamily="34" charset="0"/>
                  <a:cs typeface="Arial" panose="020B0604020202020204" pitchFamily="34" charset="0"/>
                </a:rPr>
                <a:t>Основной </a:t>
              </a:r>
              <a:r>
                <a:rPr lang="en-US" sz="900" dirty="0">
                  <a:latin typeface="Arial" panose="020B0604020202020204" pitchFamily="34" charset="0"/>
                  <a:cs typeface="Arial" panose="020B0604020202020204" pitchFamily="34" charset="0"/>
                </a:rPr>
                <a:t>GUID</a:t>
              </a:r>
              <a:r>
                <a:rPr lang="ru-RU" sz="900" dirty="0">
                  <a:latin typeface="Arial" panose="020B0604020202020204" pitchFamily="34" charset="0"/>
                  <a:cs typeface="Arial" panose="020B0604020202020204" pitchFamily="34" charset="0"/>
                </a:rPr>
                <a:t>-раздел</a:t>
              </a:r>
            </a:p>
            <a:p>
              <a:r>
                <a:rPr lang="ru-RU" sz="900" dirty="0">
                  <a:latin typeface="Arial" panose="020B0604020202020204" pitchFamily="34" charset="0"/>
                  <a:cs typeface="Arial" panose="020B0604020202020204" pitchFamily="34" charset="0"/>
                </a:rPr>
                <a:t>Входящий массив</a:t>
              </a:r>
            </a:p>
          </p:txBody>
        </p:sp>
        <p:sp>
          <p:nvSpPr>
            <p:cNvPr id="102" name="Прямоугольник 101"/>
            <p:cNvSpPr/>
            <p:nvPr/>
          </p:nvSpPr>
          <p:spPr>
            <a:xfrm>
              <a:off x="2023527" y="5499734"/>
              <a:ext cx="578264" cy="1032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3" name="TextBox 102"/>
            <p:cNvSpPr txBox="1"/>
            <p:nvPr/>
          </p:nvSpPr>
          <p:spPr>
            <a:xfrm>
              <a:off x="2022686" y="5589011"/>
              <a:ext cx="1042087" cy="646331"/>
            </a:xfrm>
            <a:prstGeom prst="rect">
              <a:avLst/>
            </a:prstGeom>
            <a:noFill/>
          </p:spPr>
          <p:txBody>
            <a:bodyPr wrap="square" rtlCol="0">
              <a:spAutoFit/>
            </a:bodyPr>
            <a:lstStyle/>
            <a:p>
              <a:r>
                <a:rPr lang="ru-RU" sz="900" dirty="0">
                  <a:latin typeface="Arial" panose="020B0604020202020204" pitchFamily="34" charset="0"/>
                  <a:cs typeface="Arial" panose="020B0604020202020204" pitchFamily="34" charset="0"/>
                </a:rPr>
                <a:t>Резервный </a:t>
              </a:r>
              <a:r>
                <a:rPr lang="en-US" sz="900" dirty="0">
                  <a:latin typeface="Arial" panose="020B0604020202020204" pitchFamily="34" charset="0"/>
                  <a:cs typeface="Arial" panose="020B0604020202020204" pitchFamily="34" charset="0"/>
                </a:rPr>
                <a:t>GUID</a:t>
              </a:r>
              <a:r>
                <a:rPr lang="ru-RU" sz="900" dirty="0">
                  <a:latin typeface="Arial" panose="020B0604020202020204" pitchFamily="34" charset="0"/>
                  <a:cs typeface="Arial" panose="020B0604020202020204" pitchFamily="34" charset="0"/>
                </a:rPr>
                <a:t>-раздел</a:t>
              </a:r>
            </a:p>
            <a:p>
              <a:r>
                <a:rPr lang="ru-RU" sz="900" dirty="0">
                  <a:latin typeface="Arial" panose="020B0604020202020204" pitchFamily="34" charset="0"/>
                  <a:cs typeface="Arial" panose="020B0604020202020204" pitchFamily="34" charset="0"/>
                </a:rPr>
                <a:t>Входящий массив</a:t>
              </a:r>
            </a:p>
          </p:txBody>
        </p:sp>
      </p:grpSp>
      <p:sp>
        <p:nvSpPr>
          <p:cNvPr id="96" name="TextBox 95"/>
          <p:cNvSpPr txBox="1"/>
          <p:nvPr/>
        </p:nvSpPr>
        <p:spPr>
          <a:xfrm>
            <a:off x="6971485" y="4930716"/>
            <a:ext cx="996697"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MSR </a:t>
            </a:r>
            <a:endParaRPr lang="ru-RU" sz="800" dirty="0">
              <a:latin typeface="Arial" panose="020B0604020202020204" pitchFamily="34" charset="0"/>
              <a:cs typeface="Arial" panose="020B0604020202020204" pitchFamily="34" charset="0"/>
            </a:endParaRPr>
          </a:p>
        </p:txBody>
      </p:sp>
      <p:sp>
        <p:nvSpPr>
          <p:cNvPr id="98" name="TextBox 97"/>
          <p:cNvSpPr txBox="1"/>
          <p:nvPr/>
        </p:nvSpPr>
        <p:spPr>
          <a:xfrm>
            <a:off x="6997161" y="5790399"/>
            <a:ext cx="996697"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RAID</a:t>
            </a:r>
            <a:endParaRPr lang="ru-RU" sz="800" dirty="0">
              <a:latin typeface="Arial" panose="020B0604020202020204" pitchFamily="34" charset="0"/>
              <a:cs typeface="Arial" panose="020B0604020202020204" pitchFamily="34" charset="0"/>
            </a:endParaRPr>
          </a:p>
        </p:txBody>
      </p:sp>
      <p:sp>
        <p:nvSpPr>
          <p:cNvPr id="99" name="TextBox 98"/>
          <p:cNvSpPr txBox="1"/>
          <p:nvPr/>
        </p:nvSpPr>
        <p:spPr>
          <a:xfrm>
            <a:off x="6964529" y="6124219"/>
            <a:ext cx="996697" cy="215444"/>
          </a:xfrm>
          <a:prstGeom prst="rect">
            <a:avLst/>
          </a:prstGeom>
          <a:noFill/>
        </p:spPr>
        <p:txBody>
          <a:bodyPr wrap="square" rtlCol="0">
            <a:spAutoFit/>
          </a:bodyPr>
          <a:lstStyle/>
          <a:p>
            <a:r>
              <a:rPr lang="ru-RU" sz="800" dirty="0">
                <a:latin typeface="Arial" panose="020B0604020202020204" pitchFamily="34" charset="0"/>
                <a:cs typeface="Arial" panose="020B0604020202020204" pitchFamily="34" charset="0"/>
              </a:rPr>
              <a:t>Зеркало</a:t>
            </a:r>
          </a:p>
        </p:txBody>
      </p:sp>
    </p:spTree>
    <p:extLst>
      <p:ext uri="{BB962C8B-B14F-4D97-AF65-F5344CB8AC3E}">
        <p14:creationId xmlns:p14="http://schemas.microsoft.com/office/powerpoint/2010/main" val="34645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Другая 1">
      <a:dk1>
        <a:sysClr val="windowText" lastClr="000000"/>
      </a:dk1>
      <a:lt1>
        <a:sysClr val="window" lastClr="FFFFFF"/>
      </a:lt1>
      <a:dk2>
        <a:srgbClr val="3D3D3D"/>
      </a:dk2>
      <a:lt2>
        <a:srgbClr val="EBEBEB"/>
      </a:lt2>
      <a:accent1>
        <a:srgbClr val="C00000"/>
      </a:accent1>
      <a:accent2>
        <a:srgbClr val="A41E54"/>
      </a:accent2>
      <a:accent3>
        <a:srgbClr val="B2324B"/>
      </a:accent3>
      <a:accent4>
        <a:srgbClr val="969FA7"/>
      </a:accent4>
      <a:accent5>
        <a:srgbClr val="66B1CE"/>
      </a:accent5>
      <a:accent6>
        <a:srgbClr val="40619D"/>
      </a:accent6>
      <a:hlink>
        <a:srgbClr val="828282"/>
      </a:hlink>
      <a:folHlink>
        <a:srgbClr val="A5A5A5"/>
      </a:folHlink>
    </a:clrScheme>
    <a:fontScheme name="Другая 1">
      <a:majorFont>
        <a:latin typeface="Frutiger LT Std 55 Roman"/>
        <a:ea typeface=""/>
        <a:cs typeface=""/>
      </a:majorFont>
      <a:minorFont>
        <a:latin typeface="Calibr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19706</TotalTime>
  <Words>1904</Words>
  <Application>Microsoft Macintosh PowerPoint</Application>
  <PresentationFormat>Широкоэкранный</PresentationFormat>
  <Paragraphs>610</Paragraphs>
  <Slides>20</Slides>
  <Notes>14</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20</vt:i4>
      </vt:variant>
    </vt:vector>
  </HeadingPairs>
  <TitlesOfParts>
    <vt:vector size="28" baseType="lpstr">
      <vt:lpstr>Arial</vt:lpstr>
      <vt:lpstr>Calibri</vt:lpstr>
      <vt:lpstr>Frutiger LT Std 55 Roman</vt:lpstr>
      <vt:lpstr>Segoe UI</vt:lpstr>
      <vt:lpstr>SimSun</vt:lpstr>
      <vt:lpstr>Verdana</vt:lpstr>
      <vt:lpstr>Wingdings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CloudCenter</dc:title>
  <dc:creator>DK</dc:creator>
  <cp:lastModifiedBy>пользователь Microsoft Office</cp:lastModifiedBy>
  <cp:revision>596</cp:revision>
  <dcterms:created xsi:type="dcterms:W3CDTF">2015-10-14T14:29:58Z</dcterms:created>
  <dcterms:modified xsi:type="dcterms:W3CDTF">2018-03-12T07:19:37Z</dcterms:modified>
</cp:coreProperties>
</file>