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60" r:id="rId3"/>
    <p:sldId id="263" r:id="rId4"/>
    <p:sldId id="264" r:id="rId5"/>
    <p:sldId id="281" r:id="rId6"/>
    <p:sldId id="275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4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8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6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C367E1-AC56-4DB4-BF49-8117763B6F5C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97E294-A73B-4572-BF9F-D41D34C24C8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IP –</a:t>
            </a:r>
            <a:r>
              <a:rPr lang="ru-RU" dirty="0" smtClean="0"/>
              <a:t>телефонии на примере оборудования </a:t>
            </a:r>
            <a:r>
              <a:rPr lang="en-US" dirty="0" smtClean="0"/>
              <a:t>CISCO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1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маршрутизатора</a:t>
            </a:r>
            <a:r>
              <a:rPr lang="en-US" dirty="0" smtClean="0"/>
              <a:t>  </a:t>
            </a:r>
            <a:r>
              <a:rPr lang="ru-RU" dirty="0" smtClean="0"/>
              <a:t>для </a:t>
            </a:r>
            <a:r>
              <a:rPr lang="en-US" dirty="0" smtClean="0"/>
              <a:t>VOIP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интерфейса, присваивание ему </a:t>
            </a:r>
            <a:r>
              <a:rPr lang="en-US" dirty="0" smtClean="0"/>
              <a:t>IP</a:t>
            </a:r>
            <a:r>
              <a:rPr lang="ru-RU" dirty="0" smtClean="0"/>
              <a:t>-адреса;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пула </a:t>
            </a:r>
            <a:r>
              <a:rPr lang="en-US" dirty="0" smtClean="0"/>
              <a:t>DHCP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Исключение из пула уже выданных вручную адресов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</a:t>
            </a:r>
            <a:r>
              <a:rPr lang="en-US" dirty="0" smtClean="0"/>
              <a:t>TFTP –</a:t>
            </a:r>
            <a:r>
              <a:rPr lang="ru-RU" dirty="0" smtClean="0"/>
              <a:t>сервера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количества телефонов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количества номеров  и линий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2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маршрутизатора: </a:t>
            </a:r>
            <a:r>
              <a:rPr lang="en-US" dirty="0" smtClean="0"/>
              <a:t>IP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Выбираем интерфейс, заходим на него. </a:t>
            </a:r>
          </a:p>
          <a:p>
            <a:r>
              <a:rPr lang="ru-RU" sz="2800" dirty="0" smtClean="0"/>
              <a:t>Назначаем </a:t>
            </a:r>
            <a:r>
              <a:rPr lang="en-US" sz="2800" dirty="0" smtClean="0"/>
              <a:t>IP</a:t>
            </a:r>
            <a:r>
              <a:rPr lang="ru-RU" sz="2800" dirty="0" smtClean="0"/>
              <a:t>-адрес</a:t>
            </a:r>
            <a:r>
              <a:rPr lang="en-US" sz="2800" dirty="0" smtClean="0"/>
              <a:t> </a:t>
            </a:r>
            <a:r>
              <a:rPr lang="ru-RU" sz="2800" dirty="0" smtClean="0"/>
              <a:t>и маску сети, включаем интерфейс с помощью команд:</a:t>
            </a:r>
          </a:p>
          <a:p>
            <a:r>
              <a:rPr lang="ru-RU" sz="2800" dirty="0" smtClean="0"/>
              <a:t>  </a:t>
            </a:r>
            <a:r>
              <a:rPr lang="en-US" sz="2800" dirty="0" smtClean="0"/>
              <a:t>Interface fa0/0</a:t>
            </a:r>
          </a:p>
          <a:p>
            <a:r>
              <a:rPr lang="ru-RU" sz="2800" dirty="0" smtClean="0"/>
              <a:t>     </a:t>
            </a:r>
            <a:r>
              <a:rPr lang="en-US" sz="2800" dirty="0" err="1" smtClean="0"/>
              <a:t>Ip</a:t>
            </a:r>
            <a:r>
              <a:rPr lang="ru-RU" sz="2800" dirty="0"/>
              <a:t> </a:t>
            </a:r>
            <a:r>
              <a:rPr lang="en-US" sz="2800" dirty="0" smtClean="0"/>
              <a:t>address 10.0.3.1 255.255.255.0</a:t>
            </a:r>
            <a:endParaRPr lang="ru-RU" sz="2800" dirty="0" smtClean="0"/>
          </a:p>
          <a:p>
            <a:r>
              <a:rPr lang="ru-RU" sz="2800" dirty="0" smtClean="0"/>
              <a:t>     </a:t>
            </a:r>
            <a:r>
              <a:rPr lang="en-US" sz="2800" dirty="0" smtClean="0"/>
              <a:t>No shutdown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85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маршрутизатора: </a:t>
            </a:r>
            <a:r>
              <a:rPr lang="en-US" dirty="0" smtClean="0"/>
              <a:t>DHCP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667077" cy="4023360"/>
          </a:xfrm>
        </p:spPr>
        <p:txBody>
          <a:bodyPr/>
          <a:lstStyle/>
          <a:p>
            <a:r>
              <a:rPr lang="ru-RU" dirty="0" smtClean="0"/>
              <a:t>Настраиваем </a:t>
            </a:r>
            <a:r>
              <a:rPr lang="en-US" dirty="0" smtClean="0"/>
              <a:t>DHCP</a:t>
            </a:r>
            <a:r>
              <a:rPr lang="ru-RU" dirty="0" smtClean="0"/>
              <a:t>, указываем пул адресов, шлюз по умолчанию и адрес  </a:t>
            </a:r>
            <a:r>
              <a:rPr lang="en-US" dirty="0" smtClean="0"/>
              <a:t>TFTP –</a:t>
            </a:r>
            <a:r>
              <a:rPr lang="ru-RU" dirty="0" smtClean="0"/>
              <a:t>сервера. Исключаем выданные ранее адреса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pool VOICE</a:t>
            </a:r>
          </a:p>
          <a:p>
            <a:r>
              <a:rPr lang="en-US" dirty="0" smtClean="0"/>
              <a:t>   network </a:t>
            </a:r>
            <a:r>
              <a:rPr lang="en-US" dirty="0"/>
              <a:t>10.0.3.0 255.255.255.0</a:t>
            </a:r>
          </a:p>
          <a:p>
            <a:r>
              <a:rPr lang="en-US" dirty="0" smtClean="0"/>
              <a:t>   default-router 10.0.3.1  = option 3</a:t>
            </a:r>
            <a:endParaRPr lang="en-US" dirty="0"/>
          </a:p>
          <a:p>
            <a:r>
              <a:rPr lang="en-US" dirty="0" smtClean="0"/>
              <a:t>   option </a:t>
            </a:r>
            <a:r>
              <a:rPr lang="en-US" dirty="0"/>
              <a:t>150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smtClean="0"/>
              <a:t>10.0.3.1</a:t>
            </a:r>
            <a:endParaRPr lang="ru-RU" dirty="0" smtClean="0"/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10.0.3.1</a:t>
            </a:r>
            <a:endParaRPr lang="ru-RU" dirty="0"/>
          </a:p>
        </p:txBody>
      </p:sp>
      <p:pic>
        <p:nvPicPr>
          <p:cNvPr id="5122" name="Picture 2" descr="2.1 DHCP сообщения, которыми обмениваются клиент и сервер, когда клиент пытается получить IP-адрес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7782"/>
          <a:stretch/>
        </p:blipFill>
        <p:spPr bwMode="auto">
          <a:xfrm>
            <a:off x="7039778" y="2324560"/>
            <a:ext cx="4913523" cy="289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Опция 150</a:t>
            </a:r>
            <a:r>
              <a:rPr lang="en-US" dirty="0"/>
              <a:t> </a:t>
            </a:r>
            <a:r>
              <a:rPr lang="en-US" dirty="0" smtClean="0"/>
              <a:t>= TFTP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При использовании маршрутизатора в роли TFTP сервера необходимо вручную указать все файлы для скачивания, которые мы поместили во </a:t>
            </a:r>
            <a:r>
              <a:rPr lang="ru-RU" dirty="0" err="1"/>
              <a:t>flash</a:t>
            </a:r>
            <a:r>
              <a:rPr lang="ru-RU" dirty="0"/>
              <a:t>-памяти.</a:t>
            </a:r>
          </a:p>
          <a:p>
            <a:pPr fontAlgn="base"/>
            <a:r>
              <a:rPr lang="ru-RU" dirty="0"/>
              <a:t>В нашем примере файлы находятся в папке </a:t>
            </a:r>
            <a:r>
              <a:rPr lang="ru-RU" b="1" dirty="0" err="1"/>
              <a:t>phone</a:t>
            </a:r>
            <a:r>
              <a:rPr lang="ru-RU" b="1" dirty="0"/>
              <a:t>/7940-7960/</a:t>
            </a:r>
            <a:endParaRPr lang="ru-RU" dirty="0"/>
          </a:p>
          <a:p>
            <a:r>
              <a:rPr lang="en-US" dirty="0" err="1" smtClean="0"/>
              <a:t>router#conf</a:t>
            </a:r>
            <a:r>
              <a:rPr lang="en-US" dirty="0" smtClean="0"/>
              <a:t> </a:t>
            </a:r>
            <a:r>
              <a:rPr lang="en-US" dirty="0"/>
              <a:t>t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tftp</a:t>
            </a:r>
            <a:r>
              <a:rPr lang="en-US" dirty="0"/>
              <a:t>-server flash:/phone/7940-7960/P00308000500.bin alias P00308000500.bin</a:t>
            </a:r>
          </a:p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tftp</a:t>
            </a:r>
            <a:r>
              <a:rPr lang="en-US" dirty="0"/>
              <a:t>-server flash:/phone/7940-7960/P00308000500.sb2 alias </a:t>
            </a:r>
            <a:r>
              <a:rPr lang="en-US" dirty="0" smtClean="0"/>
              <a:t>P00308000500.sbn</a:t>
            </a:r>
          </a:p>
          <a:p>
            <a:r>
              <a:rPr lang="ru-RU" dirty="0"/>
              <a:t>Здесь в команде </a:t>
            </a:r>
            <a:r>
              <a:rPr lang="ru-RU" b="1" dirty="0" err="1"/>
              <a:t>tftp-server</a:t>
            </a:r>
            <a:r>
              <a:rPr lang="ru-RU" dirty="0"/>
              <a:t> после </a:t>
            </a:r>
            <a:r>
              <a:rPr lang="ru-RU" b="1" dirty="0" err="1"/>
              <a:t>alias</a:t>
            </a:r>
            <a:r>
              <a:rPr lang="ru-RU" dirty="0"/>
              <a:t> указываем название файла прошивки, который будет запрашивать телефон, поскольку телефон не знает полный путь до файла, а запрашивает его только по названию.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маршрутизатора: </a:t>
            </a:r>
            <a:r>
              <a:rPr lang="en-US" dirty="0" smtClean="0"/>
              <a:t>CME SCCP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6571" cy="4023360"/>
          </a:xfrm>
        </p:spPr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en-US" dirty="0" smtClean="0"/>
              <a:t>Cisco </a:t>
            </a:r>
            <a:r>
              <a:rPr lang="en-US" dirty="0"/>
              <a:t>Unified Communications Manager </a:t>
            </a:r>
            <a:r>
              <a:rPr lang="en-US" dirty="0" smtClean="0"/>
              <a:t>Express </a:t>
            </a:r>
            <a:r>
              <a:rPr lang="ru-RU" dirty="0" smtClean="0"/>
              <a:t>для </a:t>
            </a:r>
            <a:r>
              <a:rPr lang="en-US" dirty="0" smtClean="0"/>
              <a:t>SCCP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Telephony-service</a:t>
            </a:r>
          </a:p>
          <a:p>
            <a:endParaRPr lang="en-US" sz="100" dirty="0" smtClean="0"/>
          </a:p>
          <a:p>
            <a:r>
              <a:rPr lang="ru-RU" dirty="0" smtClean="0"/>
              <a:t>Указываем максимальное количество телефонов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max-</a:t>
            </a:r>
            <a:r>
              <a:rPr lang="en-US" dirty="0" err="1" smtClean="0"/>
              <a:t>ephones</a:t>
            </a:r>
            <a:r>
              <a:rPr lang="en-US" dirty="0" smtClean="0"/>
              <a:t> 4</a:t>
            </a:r>
          </a:p>
          <a:p>
            <a:endParaRPr lang="ru-RU" sz="100" dirty="0" smtClean="0"/>
          </a:p>
          <a:p>
            <a:r>
              <a:rPr lang="ru-RU" dirty="0" smtClean="0"/>
              <a:t>Указываем количество номеров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   Max-</a:t>
            </a:r>
            <a:r>
              <a:rPr lang="en-US" dirty="0" err="1" smtClean="0"/>
              <a:t>dn</a:t>
            </a:r>
            <a:r>
              <a:rPr lang="en-US" dirty="0" smtClean="0"/>
              <a:t> 4</a:t>
            </a:r>
            <a:endParaRPr lang="ru-RU" dirty="0" smtClean="0"/>
          </a:p>
          <a:p>
            <a:endParaRPr lang="en-US" sz="100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14615" y="1737360"/>
            <a:ext cx="53365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" dirty="0" smtClean="0"/>
          </a:p>
          <a:p>
            <a:r>
              <a:rPr lang="ru-RU" dirty="0" smtClean="0"/>
              <a:t>Настраиваем интерфейс для принятия звонков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Ip</a:t>
            </a:r>
            <a:r>
              <a:rPr lang="en-US" dirty="0" smtClean="0"/>
              <a:t> source-address 10.0.3.1 port 2000</a:t>
            </a:r>
          </a:p>
          <a:p>
            <a:r>
              <a:rPr lang="ru-RU" dirty="0" smtClean="0"/>
              <a:t>Настройка автоматического присваивания линий = авто получение номеров:</a:t>
            </a:r>
          </a:p>
          <a:p>
            <a:r>
              <a:rPr lang="en-US" dirty="0" smtClean="0"/>
              <a:t>   Auto assign 1 to 4</a:t>
            </a:r>
          </a:p>
          <a:p>
            <a:endParaRPr lang="en-U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69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маршрутизатора: </a:t>
            </a:r>
            <a:r>
              <a:rPr lang="en-US" dirty="0" smtClean="0"/>
              <a:t>CME SCCP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Создаем линии и номера: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Ephone-dn</a:t>
            </a:r>
            <a:r>
              <a:rPr lang="en-US" dirty="0" smtClean="0"/>
              <a:t> 1</a:t>
            </a:r>
          </a:p>
          <a:p>
            <a:r>
              <a:rPr lang="ru-RU" dirty="0" smtClean="0"/>
              <a:t>   </a:t>
            </a:r>
            <a:r>
              <a:rPr lang="en-US" sz="1800" dirty="0" smtClean="0"/>
              <a:t>Router(</a:t>
            </a:r>
            <a:r>
              <a:rPr lang="en-US" sz="1800" dirty="0" err="1" smtClean="0"/>
              <a:t>config-ephone-dn</a:t>
            </a:r>
            <a:r>
              <a:rPr lang="en-US" sz="1800" dirty="0"/>
              <a:t>)#%LINK-3-UPDOWN: Interface </a:t>
            </a:r>
            <a:r>
              <a:rPr lang="en-US" sz="1800" dirty="0" err="1"/>
              <a:t>ephone_dsp</a:t>
            </a:r>
            <a:r>
              <a:rPr lang="en-US" sz="1800" dirty="0"/>
              <a:t> DN 1.1, changed state to </a:t>
            </a:r>
            <a:r>
              <a:rPr lang="en-US" sz="1800" dirty="0" smtClean="0"/>
              <a:t>up</a:t>
            </a:r>
          </a:p>
          <a:p>
            <a:r>
              <a:rPr lang="ru-RU" dirty="0" smtClean="0"/>
              <a:t>Присваиваем номер линии: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number 101</a:t>
            </a:r>
            <a:endParaRPr lang="ru-RU" dirty="0" smtClean="0"/>
          </a:p>
          <a:p>
            <a:r>
              <a:rPr lang="en-US" dirty="0"/>
              <a:t>CME#(</a:t>
            </a:r>
            <a:r>
              <a:rPr lang="en-US" dirty="0" err="1"/>
              <a:t>config-ephone-dn</a:t>
            </a:r>
            <a:r>
              <a:rPr lang="en-US" dirty="0"/>
              <a:t>)description </a:t>
            </a:r>
            <a:r>
              <a:rPr lang="en-US" dirty="0" smtClean="0"/>
              <a:t>Beauty-User</a:t>
            </a:r>
            <a:endParaRPr lang="ru-RU" dirty="0" smtClean="0"/>
          </a:p>
          <a:p>
            <a:r>
              <a:rPr lang="en-US" dirty="0" smtClean="0"/>
              <a:t>CME</a:t>
            </a:r>
            <a:r>
              <a:rPr lang="en-US" dirty="0"/>
              <a:t>#(</a:t>
            </a:r>
            <a:r>
              <a:rPr lang="en-US" dirty="0" err="1"/>
              <a:t>config-ephone-dn</a:t>
            </a:r>
            <a:r>
              <a:rPr lang="en-US" dirty="0"/>
              <a:t>)name The Real </a:t>
            </a:r>
            <a:r>
              <a:rPr lang="en-US" dirty="0" smtClean="0"/>
              <a:t>Man</a:t>
            </a:r>
            <a:endParaRPr lang="ru-RU" dirty="0" smtClean="0"/>
          </a:p>
          <a:p>
            <a:r>
              <a:rPr lang="ru-RU" dirty="0"/>
              <a:t>описание внутри CME — «</a:t>
            </a:r>
            <a:r>
              <a:rPr lang="ru-RU" dirty="0" err="1"/>
              <a:t>Beauty</a:t>
            </a:r>
            <a:r>
              <a:rPr lang="ru-RU" dirty="0"/>
              <a:t>-User», отображаемое на телефоне имя будет «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Real</a:t>
            </a:r>
            <a:r>
              <a:rPr lang="ru-RU" dirty="0"/>
              <a:t> </a:t>
            </a:r>
            <a:r>
              <a:rPr lang="ru-RU" dirty="0" err="1"/>
              <a:t>Man</a:t>
            </a:r>
            <a:r>
              <a:rPr lang="ru-RU" dirty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8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телефонами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840812" cy="4023360"/>
          </a:xfrm>
        </p:spPr>
        <p:txBody>
          <a:bodyPr/>
          <a:lstStyle/>
          <a:p>
            <a:r>
              <a:rPr lang="ru-RU" dirty="0" smtClean="0"/>
              <a:t>Открыть интерфейс</a:t>
            </a:r>
          </a:p>
          <a:p>
            <a:r>
              <a:rPr lang="ru-RU" dirty="0" smtClean="0"/>
              <a:t>Перетянуть кабель</a:t>
            </a:r>
          </a:p>
          <a:p>
            <a:r>
              <a:rPr lang="ru-RU" dirty="0" smtClean="0"/>
              <a:t>Дождаться включения</a:t>
            </a:r>
          </a:p>
          <a:p>
            <a:r>
              <a:rPr lang="ru-RU" dirty="0" err="1" smtClean="0"/>
              <a:t>Тк</a:t>
            </a:r>
            <a:r>
              <a:rPr lang="ru-RU" dirty="0" smtClean="0"/>
              <a:t> мы настроили авто присваивание линий, то маршрутизатор автоматически раздаёт телефонам линии и номера телефонов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21" y="1737360"/>
            <a:ext cx="4409559" cy="45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Резервация для телефона</a:t>
            </a:r>
            <a:r>
              <a:rPr lang="en-US" dirty="0" smtClean="0"/>
              <a:t> SCCP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1149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Для создания резервации на роутере заходим в настройку телефона и создаем образ  телефона.</a:t>
            </a:r>
            <a:endParaRPr lang="en-US" dirty="0" smtClean="0"/>
          </a:p>
          <a:p>
            <a:r>
              <a:rPr lang="en-US" dirty="0" smtClean="0"/>
              <a:t>   Router(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ephone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ru-RU" dirty="0" smtClean="0"/>
          </a:p>
          <a:p>
            <a:r>
              <a:rPr lang="ru-RU" dirty="0" smtClean="0"/>
              <a:t>Определяем мак адрес телефона и вносим в запись </a:t>
            </a:r>
            <a:r>
              <a:rPr lang="en-US" dirty="0" err="1" smtClean="0"/>
              <a:t>ephone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   mac-address </a:t>
            </a:r>
            <a:r>
              <a:rPr lang="en-US" dirty="0"/>
              <a:t>0001.632e.1301</a:t>
            </a:r>
            <a:endParaRPr lang="en-US" dirty="0" smtClean="0"/>
          </a:p>
          <a:p>
            <a:r>
              <a:rPr lang="ru-RU" dirty="0" smtClean="0"/>
              <a:t>Указываем тип (модель) телефона</a:t>
            </a:r>
          </a:p>
          <a:p>
            <a:r>
              <a:rPr lang="en-US" dirty="0" smtClean="0"/>
              <a:t>   Type 7960</a:t>
            </a:r>
          </a:p>
          <a:p>
            <a:r>
              <a:rPr lang="ru-RU" dirty="0" smtClean="0"/>
              <a:t>Указываем кнопку и привязку к ней линии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Button 1:3</a:t>
            </a:r>
            <a:r>
              <a:rPr lang="ru-RU" dirty="0" smtClean="0"/>
              <a:t> ( номер </a:t>
            </a:r>
            <a:r>
              <a:rPr lang="ru-RU" dirty="0" err="1" smtClean="0"/>
              <a:t>кнопки:номер</a:t>
            </a:r>
            <a:r>
              <a:rPr lang="ru-RU" dirty="0" smtClean="0"/>
              <a:t> </a:t>
            </a:r>
            <a:r>
              <a:rPr lang="en-US" dirty="0" err="1" smtClean="0"/>
              <a:t>dn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91480" y="1845734"/>
            <a:ext cx="506114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ru-RU" dirty="0"/>
              <a:t>Если линии не существует </a:t>
            </a:r>
            <a:r>
              <a:rPr lang="ru-RU" dirty="0" smtClean="0"/>
              <a:t>– создаем</a:t>
            </a:r>
            <a:r>
              <a:rPr lang="en-US" dirty="0" smtClean="0"/>
              <a:t> </a:t>
            </a:r>
            <a:r>
              <a:rPr lang="ru-RU" dirty="0" smtClean="0"/>
              <a:t>ее</a:t>
            </a:r>
            <a:endParaRPr lang="ru-RU" dirty="0"/>
          </a:p>
          <a:p>
            <a:r>
              <a:rPr lang="ru-RU" dirty="0" smtClean="0"/>
              <a:t>   </a:t>
            </a:r>
            <a:r>
              <a:rPr lang="en-US" dirty="0" err="1" smtClean="0"/>
              <a:t>ephone-dn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  <a:p>
            <a:r>
              <a:rPr lang="ru-RU" dirty="0" smtClean="0"/>
              <a:t>   </a:t>
            </a:r>
            <a:r>
              <a:rPr lang="en-US" sz="900" dirty="0" smtClean="0"/>
              <a:t>Router(</a:t>
            </a:r>
            <a:r>
              <a:rPr lang="en-US" sz="900" dirty="0" err="1" smtClean="0"/>
              <a:t>config-ephone-dn</a:t>
            </a:r>
            <a:r>
              <a:rPr lang="en-US" sz="900" dirty="0"/>
              <a:t>)#%LINK-3-UPDOWN: Interface </a:t>
            </a:r>
            <a:r>
              <a:rPr lang="en-US" sz="900" dirty="0" err="1"/>
              <a:t>ephone_dsp</a:t>
            </a:r>
            <a:r>
              <a:rPr lang="en-US" sz="900" dirty="0"/>
              <a:t> DN 3.1, changed state to </a:t>
            </a:r>
            <a:r>
              <a:rPr lang="en-US" sz="900" dirty="0" smtClean="0"/>
              <a:t>up</a:t>
            </a:r>
            <a:endParaRPr lang="ru-RU" sz="900" dirty="0" smtClean="0"/>
          </a:p>
          <a:p>
            <a:r>
              <a:rPr lang="ru-RU" dirty="0" smtClean="0"/>
              <a:t>Даём линии номер</a:t>
            </a:r>
            <a:endParaRPr lang="en-US" dirty="0"/>
          </a:p>
          <a:p>
            <a:r>
              <a:rPr lang="en-US" dirty="0" smtClean="0"/>
              <a:t>Number 103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92" y="3312327"/>
            <a:ext cx="2571337" cy="26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SCCP </a:t>
            </a:r>
            <a:r>
              <a:rPr lang="ru-RU" dirty="0" smtClean="0"/>
              <a:t>и </a:t>
            </a:r>
            <a:r>
              <a:rPr lang="en-US" dirty="0" smtClean="0"/>
              <a:t>SIP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Телефоны </a:t>
            </a:r>
            <a:r>
              <a:rPr lang="en-US" dirty="0" smtClean="0"/>
              <a:t>CISCO (</a:t>
            </a:r>
            <a:r>
              <a:rPr lang="en-US" dirty="0" err="1" smtClean="0"/>
              <a:t>ephone</a:t>
            </a:r>
            <a:r>
              <a:rPr lang="en-US" dirty="0" smtClean="0"/>
              <a:t>) </a:t>
            </a:r>
            <a:r>
              <a:rPr lang="ru-RU" dirty="0" smtClean="0"/>
              <a:t>в основном работают по протоколу </a:t>
            </a:r>
            <a:r>
              <a:rPr lang="en-US" dirty="0" smtClean="0"/>
              <a:t>SCCP. </a:t>
            </a:r>
            <a:r>
              <a:rPr lang="ru-RU" dirty="0" smtClean="0"/>
              <a:t>Для взаимодействия их с телефонами</a:t>
            </a:r>
            <a:r>
              <a:rPr lang="en-US" dirty="0" smtClean="0"/>
              <a:t> SIP </a:t>
            </a:r>
            <a:r>
              <a:rPr lang="ru-RU" dirty="0" smtClean="0"/>
              <a:t>необходимо провести настройку:</a:t>
            </a:r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)voice service </a:t>
            </a:r>
            <a:r>
              <a:rPr lang="en-US" dirty="0" err="1"/>
              <a:t>voip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-voice)allow-connections sip to </a:t>
            </a:r>
            <a:r>
              <a:rPr lang="en-US" dirty="0" smtClean="0"/>
              <a:t>sip</a:t>
            </a:r>
            <a:endParaRPr lang="ru-RU" dirty="0" smtClean="0"/>
          </a:p>
          <a:p>
            <a:r>
              <a:rPr lang="ru-RU" dirty="0" smtClean="0"/>
              <a:t>Затем необходимо указать время на регистрацию телефонов.  Это необходимо, чтобы телефоны автоматически регистрировались при перезагрузке </a:t>
            </a:r>
            <a:r>
              <a:rPr lang="en-US" dirty="0" smtClean="0"/>
              <a:t>CME</a:t>
            </a:r>
            <a:endParaRPr lang="ru-RU" dirty="0" smtClean="0"/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-voice)sip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-voice-sip)registrar server expires max 3600 min </a:t>
            </a:r>
            <a:r>
              <a:rPr lang="en-US" dirty="0" smtClean="0"/>
              <a:t>3600</a:t>
            </a:r>
            <a:endParaRPr lang="ru-RU" dirty="0" smtClean="0"/>
          </a:p>
          <a:p>
            <a:r>
              <a:rPr lang="ru-RU" dirty="0" smtClean="0"/>
              <a:t>Далее указываем приоритеты кодеков</a:t>
            </a:r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)voice class codec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-voice)codec preference 1 g711alaw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CME#(</a:t>
            </a:r>
            <a:r>
              <a:rPr lang="en-US" dirty="0" err="1" smtClean="0"/>
              <a:t>config</a:t>
            </a:r>
            <a:r>
              <a:rPr lang="en-US" dirty="0" smtClean="0"/>
              <a:t>-voice)codec preference 2 g711ulaw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82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астройка </a:t>
            </a:r>
            <a:r>
              <a:rPr lang="ru-RU" dirty="0"/>
              <a:t>CME для работы с SIP-телефонами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Все настройки касающиеся работы протокола </a:t>
            </a:r>
            <a:r>
              <a:rPr lang="en-US" dirty="0"/>
              <a:t>SIP </a:t>
            </a:r>
            <a:r>
              <a:rPr lang="ru-RU" dirty="0"/>
              <a:t>происходят в разделе </a:t>
            </a:r>
            <a:r>
              <a:rPr lang="en-US" dirty="0"/>
              <a:t>voice register global. </a:t>
            </a:r>
            <a:endParaRPr lang="ru-RU" dirty="0" smtClean="0"/>
          </a:p>
          <a:p>
            <a:r>
              <a:rPr lang="en-US" dirty="0" smtClean="0"/>
              <a:t>CME</a:t>
            </a:r>
            <a:r>
              <a:rPr lang="en-US" dirty="0"/>
              <a:t>#(</a:t>
            </a:r>
            <a:r>
              <a:rPr lang="en-US" dirty="0" err="1"/>
              <a:t>config</a:t>
            </a:r>
            <a:r>
              <a:rPr lang="en-US" dirty="0"/>
              <a:t>)voice register global</a:t>
            </a:r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-voice)mode </a:t>
            </a:r>
            <a:r>
              <a:rPr lang="en-US" dirty="0" err="1"/>
              <a:t>cme</a:t>
            </a:r>
            <a:endParaRPr lang="en-US" dirty="0"/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-voice)source-address 192.168.101.1 port 5060</a:t>
            </a:r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-voice)max-</a:t>
            </a:r>
            <a:r>
              <a:rPr lang="en-US" dirty="0" err="1"/>
              <a:t>dn</a:t>
            </a:r>
            <a:r>
              <a:rPr lang="en-US" dirty="0"/>
              <a:t> 50</a:t>
            </a:r>
          </a:p>
          <a:p>
            <a:r>
              <a:rPr lang="en-US" dirty="0"/>
              <a:t>CME#(</a:t>
            </a:r>
            <a:r>
              <a:rPr lang="en-US" dirty="0" err="1"/>
              <a:t>config</a:t>
            </a:r>
            <a:r>
              <a:rPr lang="en-US" dirty="0"/>
              <a:t>-voice)max-pool </a:t>
            </a:r>
            <a:r>
              <a:rPr lang="en-US" dirty="0" smtClean="0"/>
              <a:t>36</a:t>
            </a:r>
            <a:endParaRPr lang="ru-RU" dirty="0" smtClean="0"/>
          </a:p>
          <a:p>
            <a:r>
              <a:rPr lang="ru-RU" dirty="0"/>
              <a:t>Два </a:t>
            </a:r>
            <a:r>
              <a:rPr lang="ru-RU" dirty="0" smtClean="0"/>
              <a:t>отличия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dirty="0" smtClean="0"/>
              <a:t>Первое </a:t>
            </a:r>
            <a:r>
              <a:rPr lang="ru-RU" dirty="0"/>
              <a:t>— необходимо выполнить команду </a:t>
            </a:r>
            <a:r>
              <a:rPr lang="ru-RU" b="1" dirty="0"/>
              <a:t>mode </a:t>
            </a:r>
            <a:r>
              <a:rPr lang="ru-RU" b="1" dirty="0" err="1"/>
              <a:t>cme</a:t>
            </a:r>
            <a:r>
              <a:rPr lang="ru-RU" dirty="0"/>
              <a:t>, которая как бы намекает роутеру что </a:t>
            </a:r>
            <a:r>
              <a:rPr lang="ru-RU" dirty="0" smtClean="0"/>
              <a:t>теперь </a:t>
            </a:r>
            <a:r>
              <a:rPr lang="ru-RU" dirty="0"/>
              <a:t>с SIP-телефонами будет работать </a:t>
            </a:r>
            <a:r>
              <a:rPr lang="ru-RU" dirty="0" smtClean="0"/>
              <a:t>CME. </a:t>
            </a:r>
          </a:p>
          <a:p>
            <a:r>
              <a:rPr lang="ru-RU" dirty="0" smtClean="0"/>
              <a:t>Второе </a:t>
            </a:r>
            <a:r>
              <a:rPr lang="ru-RU" dirty="0"/>
              <a:t>— теперь вместо </a:t>
            </a:r>
            <a:r>
              <a:rPr lang="ru-RU" b="1" dirty="0" err="1"/>
              <a:t>ephon</a:t>
            </a:r>
            <a:r>
              <a:rPr lang="ru-RU" dirty="0" err="1"/>
              <a:t>-ов</a:t>
            </a:r>
            <a:r>
              <a:rPr lang="ru-RU" dirty="0"/>
              <a:t> мы будем оперировать </a:t>
            </a:r>
            <a:r>
              <a:rPr lang="ru-RU" b="1" dirty="0" err="1"/>
              <a:t>voice-pool</a:t>
            </a:r>
            <a:r>
              <a:rPr lang="ru-RU" dirty="0" err="1"/>
              <a:t>-ами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6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idx="1"/>
          </p:nvPr>
        </p:nvSpPr>
        <p:spPr>
          <a:xfrm>
            <a:off x="1024129" y="2286000"/>
            <a:ext cx="5905482" cy="402336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IP </a:t>
            </a:r>
            <a:r>
              <a:rPr lang="ru-RU" b="1" dirty="0"/>
              <a:t>адрес- </a:t>
            </a:r>
            <a:r>
              <a:rPr lang="ru-RU" dirty="0"/>
              <a:t>это уникальный сетевой адрес узла в </a:t>
            </a:r>
            <a:r>
              <a:rPr lang="ru-RU" dirty="0" smtClean="0"/>
              <a:t>сети.</a:t>
            </a:r>
            <a:endParaRPr lang="ru-RU" dirty="0" smtClean="0"/>
          </a:p>
          <a:p>
            <a:pPr algn="l"/>
            <a:r>
              <a:rPr lang="en-US" b="1" dirty="0"/>
              <a:t>MAC</a:t>
            </a:r>
            <a:r>
              <a:rPr lang="ru-RU" b="1" dirty="0"/>
              <a:t>-адрес </a:t>
            </a:r>
            <a:r>
              <a:rPr lang="ru-RU" dirty="0"/>
              <a:t>– это идентификатор, который присваивается </a:t>
            </a:r>
            <a:r>
              <a:rPr lang="ru-RU" dirty="0" smtClean="0"/>
              <a:t>каком</a:t>
            </a: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либо оборудованию или интерфейсу (сетевая плата и так </a:t>
            </a:r>
            <a:r>
              <a:rPr lang="ru-RU" dirty="0" smtClean="0"/>
              <a:t>далее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 smtClean="0"/>
          </a:p>
          <a:p>
            <a:pPr algn="l"/>
            <a:r>
              <a:rPr lang="en-US" b="1" dirty="0"/>
              <a:t>DHCP</a:t>
            </a:r>
            <a:r>
              <a:rPr lang="ru-RU" dirty="0"/>
              <a:t>- это протокол, позволяющий устройствам в </a:t>
            </a:r>
            <a:r>
              <a:rPr lang="ru-RU" dirty="0" smtClean="0"/>
              <a:t>сети, </a:t>
            </a:r>
            <a:r>
              <a:rPr lang="ru-RU" dirty="0"/>
              <a:t>автоматически получать ее </a:t>
            </a:r>
            <a:r>
              <a:rPr lang="ru-RU" dirty="0" smtClean="0"/>
              <a:t>настройки</a:t>
            </a:r>
            <a:r>
              <a:rPr lang="en-US" dirty="0"/>
              <a:t>.</a:t>
            </a:r>
            <a:endParaRPr lang="ru-RU" dirty="0"/>
          </a:p>
          <a:p>
            <a:pPr algn="l"/>
            <a:r>
              <a:rPr lang="en-US" b="1" dirty="0"/>
              <a:t>VLAN</a:t>
            </a:r>
            <a:r>
              <a:rPr lang="ru-RU" dirty="0"/>
              <a:t>- это группа устройств, которые могут взаимодействовать между собой так, как будто они подключены к одному коммутатору, хотя физически могут находиться в разных комнатах, этажах, зданиях и так </a:t>
            </a:r>
            <a:r>
              <a:rPr lang="ru-RU" dirty="0" smtClean="0"/>
              <a:t>далее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2" descr="Картинки по запросу tcp ip мод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01" y="1837656"/>
            <a:ext cx="46958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4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</a:t>
            </a:r>
            <a:r>
              <a:rPr lang="en-US" dirty="0" smtClean="0"/>
              <a:t>SIP</a:t>
            </a:r>
            <a:r>
              <a:rPr lang="ru-RU" dirty="0" smtClean="0"/>
              <a:t>-телефонов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number </a:t>
            </a:r>
            <a:r>
              <a:rPr lang="ru-RU" dirty="0"/>
              <a:t>создаётся следующим образом: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CME#conf</a:t>
            </a:r>
            <a:r>
              <a:rPr lang="en-US" dirty="0" smtClean="0"/>
              <a:t> </a:t>
            </a:r>
            <a:r>
              <a:rPr lang="en-US" dirty="0"/>
              <a:t>t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CME</a:t>
            </a:r>
            <a:r>
              <a:rPr lang="en-US" dirty="0"/>
              <a:t>#(</a:t>
            </a:r>
            <a:r>
              <a:rPr lang="en-US" dirty="0" err="1"/>
              <a:t>config</a:t>
            </a:r>
            <a:r>
              <a:rPr lang="en-US" dirty="0"/>
              <a:t>)voice register </a:t>
            </a:r>
            <a:r>
              <a:rPr lang="en-US" dirty="0" err="1"/>
              <a:t>dn</a:t>
            </a:r>
            <a:r>
              <a:rPr lang="en-US" dirty="0"/>
              <a:t> 1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CME</a:t>
            </a:r>
            <a:r>
              <a:rPr lang="en-US" dirty="0"/>
              <a:t>#(</a:t>
            </a:r>
            <a:r>
              <a:rPr lang="en-US" dirty="0" err="1"/>
              <a:t>config</a:t>
            </a:r>
            <a:r>
              <a:rPr lang="en-US" dirty="0"/>
              <a:t>-voice-register-</a:t>
            </a:r>
            <a:r>
              <a:rPr lang="en-US" dirty="0" err="1"/>
              <a:t>dn</a:t>
            </a:r>
            <a:r>
              <a:rPr lang="en-US" dirty="0"/>
              <a:t>)number </a:t>
            </a:r>
            <a:r>
              <a:rPr lang="en-US" dirty="0"/>
              <a:t>200</a:t>
            </a:r>
            <a:endParaRPr lang="ru-RU" dirty="0"/>
          </a:p>
          <a:p>
            <a:r>
              <a:rPr lang="ru-RU" altLang="ru-RU" dirty="0"/>
              <a:t>Затем описываем параметры телефона</a:t>
            </a:r>
          </a:p>
          <a:p>
            <a:r>
              <a:rPr lang="ru-RU" altLang="ru-RU" dirty="0" smtClean="0"/>
              <a:t>   </a:t>
            </a:r>
            <a:r>
              <a:rPr lang="ru-RU" altLang="ru-RU" dirty="0" err="1" smtClean="0"/>
              <a:t>CME#conf</a:t>
            </a:r>
            <a:r>
              <a:rPr lang="ru-RU" altLang="ru-RU" dirty="0" smtClean="0"/>
              <a:t> </a:t>
            </a:r>
            <a:r>
              <a:rPr lang="ru-RU" altLang="ru-RU" dirty="0"/>
              <a:t>t</a:t>
            </a:r>
            <a:br>
              <a:rPr lang="ru-RU" altLang="ru-RU" dirty="0"/>
            </a:br>
            <a:r>
              <a:rPr lang="ru-RU" altLang="ru-RU" dirty="0" smtClean="0"/>
              <a:t>   CME</a:t>
            </a:r>
            <a:r>
              <a:rPr lang="ru-RU" altLang="ru-RU" dirty="0"/>
              <a:t>#(</a:t>
            </a:r>
            <a:r>
              <a:rPr lang="ru-RU" altLang="ru-RU" dirty="0" err="1"/>
              <a:t>config</a:t>
            </a:r>
            <a:r>
              <a:rPr lang="ru-RU" altLang="ru-RU" dirty="0"/>
              <a:t>)</a:t>
            </a:r>
            <a:r>
              <a:rPr lang="ru-RU" altLang="ru-RU" dirty="0" err="1"/>
              <a:t>voice</a:t>
            </a:r>
            <a:r>
              <a:rPr lang="ru-RU" altLang="ru-RU" dirty="0"/>
              <a:t> </a:t>
            </a:r>
            <a:r>
              <a:rPr lang="ru-RU" altLang="ru-RU" dirty="0" err="1"/>
              <a:t>register</a:t>
            </a:r>
            <a:r>
              <a:rPr lang="ru-RU" altLang="ru-RU" dirty="0"/>
              <a:t> </a:t>
            </a:r>
            <a:r>
              <a:rPr lang="ru-RU" altLang="ru-RU" dirty="0" err="1"/>
              <a:t>pool</a:t>
            </a:r>
            <a:r>
              <a:rPr lang="ru-RU" altLang="ru-RU" dirty="0"/>
              <a:t> 1</a:t>
            </a:r>
            <a:br>
              <a:rPr lang="ru-RU" altLang="ru-RU" dirty="0"/>
            </a:br>
            <a:r>
              <a:rPr lang="ru-RU" altLang="ru-RU" dirty="0" smtClean="0"/>
              <a:t>   CME</a:t>
            </a:r>
            <a:r>
              <a:rPr lang="ru-RU" altLang="ru-RU" dirty="0"/>
              <a:t>#(</a:t>
            </a:r>
            <a:r>
              <a:rPr lang="ru-RU" altLang="ru-RU" dirty="0" err="1"/>
              <a:t>config-voice-register-pool</a:t>
            </a:r>
            <a:r>
              <a:rPr lang="ru-RU" altLang="ru-RU" dirty="0"/>
              <a:t>)</a:t>
            </a:r>
            <a:r>
              <a:rPr lang="ru-RU" altLang="ru-RU" dirty="0" err="1"/>
              <a:t>id</a:t>
            </a:r>
            <a:r>
              <a:rPr lang="ru-RU" altLang="ru-RU" dirty="0"/>
              <a:t> </a:t>
            </a:r>
            <a:r>
              <a:rPr lang="ru-RU" altLang="ru-RU" dirty="0" err="1"/>
              <a:t>mac</a:t>
            </a:r>
            <a:r>
              <a:rPr lang="ru-RU" altLang="ru-RU" dirty="0"/>
              <a:t> 1CDF.0F4A.152E</a:t>
            </a:r>
            <a:br>
              <a:rPr lang="ru-RU" altLang="ru-RU" dirty="0"/>
            </a:br>
            <a:r>
              <a:rPr lang="ru-RU" altLang="ru-RU" dirty="0" smtClean="0"/>
              <a:t>   CME</a:t>
            </a:r>
            <a:r>
              <a:rPr lang="ru-RU" altLang="ru-RU" dirty="0"/>
              <a:t>#(</a:t>
            </a:r>
            <a:r>
              <a:rPr lang="ru-RU" altLang="ru-RU" dirty="0" err="1"/>
              <a:t>config-voice-register-pool</a:t>
            </a:r>
            <a:r>
              <a:rPr lang="ru-RU" altLang="ru-RU" dirty="0"/>
              <a:t>)number 1 </a:t>
            </a:r>
            <a:r>
              <a:rPr lang="ru-RU" altLang="ru-RU" dirty="0" err="1"/>
              <a:t>dn</a:t>
            </a:r>
            <a:r>
              <a:rPr lang="ru-RU" altLang="ru-RU" dirty="0"/>
              <a:t> </a:t>
            </a:r>
            <a:r>
              <a:rPr lang="ru-RU" altLang="ru-RU" dirty="0" smtClean="0"/>
              <a:t>1 (</a:t>
            </a:r>
            <a:r>
              <a:rPr lang="ru-RU" dirty="0" smtClean="0"/>
              <a:t>Привязка </a:t>
            </a:r>
            <a:r>
              <a:rPr lang="ru-RU" dirty="0"/>
              <a:t>к первой линии первого </a:t>
            </a:r>
            <a:r>
              <a:rPr lang="ru-RU" dirty="0" smtClean="0"/>
              <a:t>номера)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dirty="0" smtClean="0"/>
              <a:t>   CME</a:t>
            </a:r>
            <a:r>
              <a:rPr lang="ru-RU" altLang="ru-RU" dirty="0"/>
              <a:t>#(</a:t>
            </a:r>
            <a:r>
              <a:rPr lang="ru-RU" altLang="ru-RU" dirty="0" err="1"/>
              <a:t>config-voice-register-pool</a:t>
            </a:r>
            <a:r>
              <a:rPr lang="ru-RU" altLang="ru-RU" dirty="0"/>
              <a:t>)</a:t>
            </a:r>
            <a:r>
              <a:rPr lang="ru-RU" altLang="ru-RU" dirty="0" err="1"/>
              <a:t>voice-class</a:t>
            </a:r>
            <a:r>
              <a:rPr lang="ru-RU" altLang="ru-RU" dirty="0"/>
              <a:t> </a:t>
            </a:r>
            <a:r>
              <a:rPr lang="ru-RU" altLang="ru-RU" dirty="0" err="1"/>
              <a:t>codec</a:t>
            </a:r>
            <a:r>
              <a:rPr lang="ru-RU" altLang="ru-RU" dirty="0"/>
              <a:t> </a:t>
            </a:r>
            <a:r>
              <a:rPr lang="ru-RU" altLang="ru-RU" dirty="0" smtClean="0"/>
              <a:t>1 (Описание кодеков)</a:t>
            </a:r>
            <a:r>
              <a:rPr lang="ru-RU" altLang="ru-RU" dirty="0"/>
              <a:t/>
            </a:r>
            <a:br>
              <a:rPr lang="ru-RU" altLang="ru-RU" dirty="0"/>
            </a:br>
            <a:r>
              <a:rPr lang="ru-RU" altLang="ru-RU" dirty="0" smtClean="0"/>
              <a:t>   CME</a:t>
            </a:r>
            <a:r>
              <a:rPr lang="ru-RU" altLang="ru-RU" dirty="0"/>
              <a:t>#(</a:t>
            </a:r>
            <a:r>
              <a:rPr lang="ru-RU" altLang="ru-RU" dirty="0" err="1"/>
              <a:t>config-voice-register-pool</a:t>
            </a:r>
            <a:r>
              <a:rPr lang="ru-RU" altLang="ru-RU" dirty="0"/>
              <a:t>)username </a:t>
            </a:r>
            <a:r>
              <a:rPr lang="ru-RU" altLang="ru-RU" dirty="0" err="1"/>
              <a:t>test</a:t>
            </a:r>
            <a:r>
              <a:rPr lang="ru-RU" altLang="ru-RU" dirty="0"/>
              <a:t> </a:t>
            </a:r>
            <a:r>
              <a:rPr lang="ru-RU" altLang="ru-RU" dirty="0" err="1"/>
              <a:t>password</a:t>
            </a:r>
            <a:r>
              <a:rPr lang="ru-RU" altLang="ru-RU" dirty="0"/>
              <a:t> </a:t>
            </a:r>
            <a:r>
              <a:rPr lang="ru-RU" altLang="ru-RU" dirty="0" err="1"/>
              <a:t>test</a:t>
            </a:r>
            <a:r>
              <a:rPr lang="ru-RU" altLang="ru-RU" dirty="0"/>
              <a:t> </a:t>
            </a:r>
            <a:r>
              <a:rPr lang="ru-RU" altLang="ru-RU" dirty="0" smtClean="0"/>
              <a:t>(</a:t>
            </a:r>
            <a:r>
              <a:rPr lang="ru-RU" altLang="ru-RU" dirty="0" err="1" smtClean="0"/>
              <a:t>креды</a:t>
            </a:r>
            <a:r>
              <a:rPr lang="ru-RU" altLang="ru-RU" dirty="0" smtClean="0"/>
              <a:t>)</a:t>
            </a:r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41" y="1184722"/>
            <a:ext cx="4945771" cy="37744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аналогового телефона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2161" cy="4023360"/>
          </a:xfrm>
        </p:spPr>
        <p:txBody>
          <a:bodyPr/>
          <a:lstStyle/>
          <a:p>
            <a:r>
              <a:rPr lang="ru-RU" dirty="0" smtClean="0"/>
              <a:t>При необходимости подключения аналогового телефона достаточно просто добавить </a:t>
            </a:r>
            <a:r>
              <a:rPr lang="en-US" dirty="0" smtClean="0"/>
              <a:t>VOIP </a:t>
            </a:r>
            <a:r>
              <a:rPr lang="ru-RU" dirty="0" smtClean="0"/>
              <a:t>шлюз и настроить порт на коммутаторе.</a:t>
            </a:r>
          </a:p>
          <a:p>
            <a:r>
              <a:rPr lang="ru-RU" dirty="0" smtClean="0"/>
              <a:t>В настройках шлюза указываем адрес </a:t>
            </a:r>
            <a:r>
              <a:rPr lang="en-US" dirty="0" smtClean="0"/>
              <a:t>CUCM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3" y="3565438"/>
            <a:ext cx="4778674" cy="18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Простейшая схема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184869" cy="4023360"/>
          </a:xfrm>
        </p:spPr>
        <p:txBody>
          <a:bodyPr>
            <a:normAutofit/>
          </a:bodyPr>
          <a:lstStyle/>
          <a:p>
            <a:endParaRPr lang="ru-RU" sz="4000" dirty="0" smtClean="0"/>
          </a:p>
          <a:p>
            <a:r>
              <a:rPr lang="ru-RU" sz="4000" dirty="0" smtClean="0"/>
              <a:t>Маршрутизатор (2811)</a:t>
            </a:r>
          </a:p>
          <a:p>
            <a:r>
              <a:rPr lang="ru-RU" sz="4000" dirty="0" smtClean="0"/>
              <a:t>Коммутатор (2960)</a:t>
            </a:r>
          </a:p>
          <a:p>
            <a:r>
              <a:rPr lang="en-US" sz="4000" dirty="0" smtClean="0"/>
              <a:t>IP</a:t>
            </a:r>
            <a:r>
              <a:rPr lang="ru-RU" sz="4000" dirty="0" smtClean="0"/>
              <a:t>-телефоны</a:t>
            </a:r>
            <a:r>
              <a:rPr lang="en-US" sz="4000" dirty="0" smtClean="0"/>
              <a:t> SCCP</a:t>
            </a:r>
            <a:r>
              <a:rPr lang="ru-RU" sz="4000" dirty="0" smtClean="0"/>
              <a:t> (7960)</a:t>
            </a:r>
            <a:r>
              <a:rPr lang="en-US" sz="4000" dirty="0" smtClean="0"/>
              <a:t> 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0124" t="10834" r="23437" b="10146"/>
          <a:stretch/>
        </p:blipFill>
        <p:spPr>
          <a:xfrm>
            <a:off x="8698918" y="1845734"/>
            <a:ext cx="2456762" cy="34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телефона к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4031" cy="402336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Для экономии </a:t>
            </a:r>
            <a:r>
              <a:rPr lang="ru-RU" sz="2400" dirty="0"/>
              <a:t>количества используемых </a:t>
            </a:r>
            <a:r>
              <a:rPr lang="ru-RU" sz="2400" dirty="0" smtClean="0"/>
              <a:t>портов, </a:t>
            </a:r>
            <a:r>
              <a:rPr lang="ru-RU" sz="2400" dirty="0"/>
              <a:t>в </a:t>
            </a:r>
            <a:r>
              <a:rPr lang="ru-RU" sz="2400" b="1" dirty="0"/>
              <a:t>IP </a:t>
            </a:r>
            <a:r>
              <a:rPr lang="ru-RU" sz="2400" b="1" dirty="0" smtClean="0"/>
              <a:t>телефоне</a:t>
            </a:r>
            <a:r>
              <a:rPr lang="ru-RU" sz="2400" dirty="0" smtClean="0"/>
              <a:t> </a:t>
            </a:r>
            <a:r>
              <a:rPr lang="ru-RU" sz="2400" dirty="0"/>
              <a:t>имеется встроенный </a:t>
            </a:r>
            <a:r>
              <a:rPr lang="ru-RU" sz="2400" dirty="0" err="1"/>
              <a:t>двухпортовый</a:t>
            </a:r>
            <a:r>
              <a:rPr lang="ru-RU" sz="2400" dirty="0"/>
              <a:t> </a:t>
            </a:r>
            <a:r>
              <a:rPr lang="ru-RU" sz="2400" dirty="0" smtClean="0"/>
              <a:t>коммутатор.</a:t>
            </a:r>
          </a:p>
          <a:p>
            <a:r>
              <a:rPr lang="ru-RU" sz="2400" dirty="0" smtClean="0"/>
              <a:t>К </a:t>
            </a:r>
            <a:r>
              <a:rPr lang="ru-RU" sz="2400" dirty="0"/>
              <a:t>одному из портов которого подключается пользовательская рабочая станция, а </a:t>
            </a:r>
            <a:r>
              <a:rPr lang="ru-RU" sz="2400" dirty="0" smtClean="0"/>
              <a:t>другому IP телефон подключается </a:t>
            </a:r>
            <a:r>
              <a:rPr lang="ru-RU" sz="2400" dirty="0"/>
              <a:t>к общей сети предприятия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Телефон может питаться от адаптера или по </a:t>
            </a:r>
            <a:r>
              <a:rPr lang="en-US" sz="2400" dirty="0" err="1" smtClean="0"/>
              <a:t>PoE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82" y="1845734"/>
            <a:ext cx="3733233" cy="32946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075" r="41299"/>
          <a:stretch/>
        </p:blipFill>
        <p:spPr>
          <a:xfrm>
            <a:off x="9946115" y="1845734"/>
            <a:ext cx="1582929" cy="12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148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PoE</a:t>
            </a:r>
            <a:r>
              <a:rPr lang="en-US" dirty="0" smtClean="0"/>
              <a:t> </a:t>
            </a:r>
            <a:r>
              <a:rPr lang="ru-RU" dirty="0" smtClean="0"/>
              <a:t>– технология передачи питания устройствам через порты коммутатора.</a:t>
            </a:r>
          </a:p>
          <a:p>
            <a:pPr marL="0" indent="0">
              <a:buNone/>
            </a:pPr>
            <a:r>
              <a:rPr lang="en-US" dirty="0"/>
              <a:t>Switch&gt; enable</a:t>
            </a:r>
          </a:p>
          <a:p>
            <a:pPr marL="0" indent="0">
              <a:buNone/>
            </a:pPr>
            <a:r>
              <a:rPr lang="en-US" dirty="0" smtClean="0"/>
              <a:t>Switch</a:t>
            </a:r>
            <a:r>
              <a:rPr lang="en-US" dirty="0"/>
              <a:t># configure terminal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/>
              <a:t>)# interface gigabitethernet2/0/1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power inline port </a:t>
            </a:r>
            <a:r>
              <a:rPr lang="en-US" dirty="0" err="1"/>
              <a:t>poe</a:t>
            </a:r>
            <a:r>
              <a:rPr lang="en-US" dirty="0"/>
              <a:t>-ha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end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1818" r="7524"/>
          <a:stretch/>
        </p:blipFill>
        <p:spPr>
          <a:xfrm>
            <a:off x="778830" y="4727873"/>
            <a:ext cx="4762656" cy="160682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504725" y="1845734"/>
            <a:ext cx="52814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#configure terminal</a:t>
            </a:r>
          </a:p>
          <a:p>
            <a:pPr fontAlgn="base"/>
            <a:r>
              <a:rPr lang="en-US" dirty="0"/>
              <a:t>#interface interface-id</a:t>
            </a:r>
          </a:p>
          <a:p>
            <a:pPr fontAlgn="base"/>
            <a:r>
              <a:rPr lang="en-US" dirty="0"/>
              <a:t>#power inline {auto | never</a:t>
            </a:r>
            <a:r>
              <a:rPr lang="en-US" dirty="0"/>
              <a:t>}</a:t>
            </a:r>
            <a:endParaRPr lang="ru-RU" dirty="0"/>
          </a:p>
          <a:p>
            <a:pPr fontAlgn="base"/>
            <a:r>
              <a:rPr lang="ru-RU" dirty="0"/>
              <a:t>Ввод </a:t>
            </a:r>
            <a:r>
              <a:rPr lang="ru-RU" dirty="0" err="1"/>
              <a:t>auto</a:t>
            </a:r>
            <a:r>
              <a:rPr lang="ru-RU" dirty="0"/>
              <a:t> (значение по умолчанию) настраивает интерфейс на автоматическое распознание требуемой мощности и предоставляет питание, если требуемая мощность доступна. </a:t>
            </a:r>
            <a:endParaRPr lang="ru-RU" dirty="0" smtClean="0"/>
          </a:p>
          <a:p>
            <a:pPr fontAlgn="base"/>
            <a:r>
              <a:rPr lang="ru-RU" dirty="0" smtClean="0"/>
              <a:t>Ввод </a:t>
            </a:r>
            <a:r>
              <a:rPr lang="ru-RU" dirty="0" err="1"/>
              <a:t>never</a:t>
            </a:r>
            <a:r>
              <a:rPr lang="ru-RU" dirty="0"/>
              <a:t> запрещает </a:t>
            </a:r>
            <a:r>
              <a:rPr lang="ru-RU" dirty="0" err="1"/>
              <a:t>PoE</a:t>
            </a:r>
            <a:r>
              <a:rPr lang="ru-RU" dirty="0"/>
              <a:t> на интерфейсе.</a:t>
            </a:r>
            <a:endParaRPr lang="ru-RU" b="0" i="0" dirty="0" smtClean="0">
              <a:solidFill>
                <a:srgbClr val="333333"/>
              </a:solidFill>
              <a:effectLst/>
              <a:latin typeface="Open Sans"/>
            </a:endParaRPr>
          </a:p>
          <a:p>
            <a:pPr fontAlgn="base"/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747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files/d78/17b/60b/d7817b60b635420fbc9417076d3730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60" y="3350342"/>
            <a:ext cx="5518111" cy="292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коммутатора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8135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Необходимо распределить интерфейсы по </a:t>
            </a:r>
            <a:r>
              <a:rPr lang="en-US" dirty="0" smtClean="0"/>
              <a:t>VLAN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этого определяем режимы работы портов – </a:t>
            </a:r>
            <a:r>
              <a:rPr lang="en-US" dirty="0" smtClean="0"/>
              <a:t>trunk, access, voice.</a:t>
            </a:r>
          </a:p>
          <a:p>
            <a:r>
              <a:rPr lang="ru-RU" dirty="0" err="1" smtClean="0"/>
              <a:t>Транк</a:t>
            </a:r>
            <a:r>
              <a:rPr lang="ru-RU" dirty="0" smtClean="0"/>
              <a:t> настраивается между коммутаторами или коммутатором и роутером.</a:t>
            </a:r>
          </a:p>
          <a:p>
            <a:r>
              <a:rPr lang="ru-RU" dirty="0" err="1" smtClean="0"/>
              <a:t>Акссес</a:t>
            </a:r>
            <a:r>
              <a:rPr lang="ru-RU" dirty="0" smtClean="0"/>
              <a:t> настраивается в сторону конечных устройств.</a:t>
            </a:r>
          </a:p>
          <a:p>
            <a:r>
              <a:rPr lang="en-US" smtClean="0"/>
              <a:t>Interface fa0/1</a:t>
            </a:r>
            <a:endParaRPr lang="en-US" dirty="0" smtClean="0"/>
          </a:p>
          <a:p>
            <a:r>
              <a:rPr lang="en-US" dirty="0" err="1" smtClean="0"/>
              <a:t>Switchport</a:t>
            </a:r>
            <a:r>
              <a:rPr lang="en-US" dirty="0" smtClean="0"/>
              <a:t> mode access [ trunk]</a:t>
            </a:r>
          </a:p>
          <a:p>
            <a:r>
              <a:rPr lang="en-US" dirty="0" err="1" smtClean="0"/>
              <a:t>Switchport</a:t>
            </a:r>
            <a:r>
              <a:rPr lang="en-US" dirty="0" smtClean="0"/>
              <a:t> access </a:t>
            </a:r>
            <a:r>
              <a:rPr lang="en-US" dirty="0" err="1" smtClean="0"/>
              <a:t>vlan</a:t>
            </a:r>
            <a:r>
              <a:rPr lang="en-US" dirty="0" smtClean="0"/>
              <a:t> 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коммутатора:  </a:t>
            </a:r>
            <a:r>
              <a:rPr lang="en-US" dirty="0" smtClean="0"/>
              <a:t>Voice VLAN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Voice</a:t>
            </a:r>
            <a:r>
              <a:rPr lang="ru-RU" b="1" dirty="0"/>
              <a:t> VLAN</a:t>
            </a:r>
            <a:r>
              <a:rPr lang="ru-RU" dirty="0"/>
              <a:t> или голосовой VLAN используется для изоляции голосового трафика от данных по двум </a:t>
            </a:r>
            <a:r>
              <a:rPr lang="ru-RU" dirty="0" smtClean="0"/>
              <a:t>причинам</a:t>
            </a:r>
            <a:r>
              <a:rPr lang="en-US" dirty="0"/>
              <a:t>: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Безопасность</a:t>
            </a:r>
            <a:r>
              <a:rPr lang="ru-RU" dirty="0"/>
              <a:t>. </a:t>
            </a:r>
            <a:r>
              <a:rPr lang="ru-RU" dirty="0" smtClean="0"/>
              <a:t>Wireshark </a:t>
            </a:r>
            <a:r>
              <a:rPr lang="ru-RU" dirty="0"/>
              <a:t>и </a:t>
            </a:r>
            <a:r>
              <a:rPr lang="ru-RU" dirty="0" err="1"/>
              <a:t>Voice</a:t>
            </a:r>
            <a:r>
              <a:rPr lang="ru-RU" dirty="0"/>
              <a:t> </a:t>
            </a:r>
            <a:r>
              <a:rPr lang="ru-RU" dirty="0" err="1"/>
              <a:t>Over</a:t>
            </a:r>
            <a:r>
              <a:rPr lang="ru-RU" dirty="0"/>
              <a:t> </a:t>
            </a:r>
            <a:r>
              <a:rPr lang="ru-RU" dirty="0" err="1"/>
              <a:t>Misconfigured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Telephones</a:t>
            </a:r>
            <a:r>
              <a:rPr lang="ru-RU" dirty="0"/>
              <a:t> (VOMIT), </a:t>
            </a:r>
            <a:r>
              <a:rPr lang="ru-RU" dirty="0" smtClean="0"/>
              <a:t>позволяет </a:t>
            </a:r>
            <a:r>
              <a:rPr lang="ru-RU" dirty="0"/>
              <a:t>злоумышленникам распознавать и вылавливать голосовые пакеты, а затем обрабатывать и преобразовывать их в аудио-файлы с расширением </a:t>
            </a:r>
            <a:r>
              <a:rPr lang="ru-RU" i="1" dirty="0"/>
              <a:t>WAV</a:t>
            </a:r>
            <a:r>
              <a:rPr lang="ru-RU" dirty="0"/>
              <a:t>. Чтобы этого не произошло, необходимо изолировать голосовой трафик от прочего.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/>
              <a:t>QoS</a:t>
            </a:r>
            <a:r>
              <a:rPr lang="ru-RU" dirty="0"/>
              <a:t>. Используется для облегчения </a:t>
            </a:r>
            <a:r>
              <a:rPr lang="ru-RU" dirty="0" err="1"/>
              <a:t>приоритезации</a:t>
            </a:r>
            <a:r>
              <a:rPr lang="ru-RU" dirty="0"/>
              <a:t> голосового трафика среди прочего.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0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коммутатора:  </a:t>
            </a:r>
            <a:r>
              <a:rPr lang="en-US" dirty="0"/>
              <a:t>Voice VLAN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Телефон поддерживает тегирование (маркировку пакетов) по протоколу 802.1Q, что позволяет ему </a:t>
            </a:r>
            <a:r>
              <a:rPr lang="ru-RU" dirty="0" smtClean="0"/>
              <a:t>отделить голосовой </a:t>
            </a:r>
            <a:r>
              <a:rPr lang="ru-RU" dirty="0"/>
              <a:t>трафик от данных реализуя своего рода «мини-</a:t>
            </a:r>
            <a:r>
              <a:rPr lang="ru-RU" dirty="0" err="1"/>
              <a:t>транк</a:t>
            </a:r>
            <a:r>
              <a:rPr lang="ru-RU" dirty="0"/>
              <a:t>» между собой и коммутатором </a:t>
            </a:r>
            <a:r>
              <a:rPr lang="ru-RU" dirty="0" err="1"/>
              <a:t>PoE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реализации подобной схемы подключения, на порту </a:t>
            </a:r>
            <a:r>
              <a:rPr lang="ru-RU" dirty="0" err="1"/>
              <a:t>PoE</a:t>
            </a:r>
            <a:r>
              <a:rPr lang="ru-RU" dirty="0"/>
              <a:t> коммутатора прописывается номер </a:t>
            </a:r>
            <a:r>
              <a:rPr lang="ru-RU" i="1" dirty="0" err="1"/>
              <a:t>Data</a:t>
            </a:r>
            <a:r>
              <a:rPr lang="ru-RU" i="1" dirty="0"/>
              <a:t> VLAN</a:t>
            </a:r>
            <a:r>
              <a:rPr lang="ru-RU" dirty="0"/>
              <a:t> обычным способом, затем отдельной командой указывается номер </a:t>
            </a:r>
            <a:r>
              <a:rPr lang="ru-RU" i="1" dirty="0" err="1"/>
              <a:t>Voice</a:t>
            </a:r>
            <a:r>
              <a:rPr lang="ru-RU" i="1" dirty="0"/>
              <a:t> VLAN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После этого </a:t>
            </a:r>
            <a:r>
              <a:rPr lang="ru-RU" dirty="0"/>
              <a:t>пакеты с данными от пользовательской рабочей станции остаются немаркированными, т.е. попадают в </a:t>
            </a:r>
            <a:r>
              <a:rPr lang="ru-RU" i="1" dirty="0" err="1"/>
              <a:t>Data</a:t>
            </a:r>
            <a:r>
              <a:rPr lang="ru-RU" i="1" dirty="0"/>
              <a:t> VLAN</a:t>
            </a:r>
            <a:r>
              <a:rPr lang="ru-RU" dirty="0"/>
              <a:t>, а пакеты, генерируемые телефоном, маркируются самим телефоном и следовательно попадают в </a:t>
            </a:r>
            <a:r>
              <a:rPr lang="ru-RU" i="1" dirty="0" err="1"/>
              <a:t>Voice</a:t>
            </a:r>
            <a:r>
              <a:rPr lang="ru-RU" i="1" dirty="0"/>
              <a:t> VLAN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098" name="Picture 2" descr="voice-v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78" y="4850606"/>
            <a:ext cx="58674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коммутатора:  </a:t>
            </a:r>
            <a:r>
              <a:rPr lang="en-US" dirty="0"/>
              <a:t>Voice VLAN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129785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После этого </a:t>
            </a:r>
            <a:r>
              <a:rPr lang="ru-RU" dirty="0" smtClean="0"/>
              <a:t>коммутатор </a:t>
            </a:r>
            <a:r>
              <a:rPr lang="ru-RU" dirty="0"/>
              <a:t>по CDP передаст телефону номер его VLAN и он сможет помечать фреймы правильным тегом.</a:t>
            </a:r>
            <a:endParaRPr lang="ru-RU" dirty="0" smtClean="0"/>
          </a:p>
          <a:p>
            <a:r>
              <a:rPr lang="ru-RU" dirty="0" smtClean="0"/>
              <a:t>«Но </a:t>
            </a:r>
            <a:r>
              <a:rPr lang="ru-RU" dirty="0"/>
              <a:t>ведь весь VoIP трафик всей сети сконцентрирован в одном VLAN? Значит, наш компьютер может отключить телефон, прикинуться им и слушать все разговоры по сети</a:t>
            </a:r>
            <a:r>
              <a:rPr lang="ru-RU" dirty="0" smtClean="0"/>
              <a:t>?»</a:t>
            </a:r>
          </a:p>
          <a:p>
            <a:r>
              <a:rPr lang="ru-RU" dirty="0" smtClean="0"/>
              <a:t>«И </a:t>
            </a:r>
            <a:r>
              <a:rPr lang="ru-RU" dirty="0"/>
              <a:t>зачем вообще этот костыль c </a:t>
            </a:r>
            <a:r>
              <a:rPr lang="ru-RU" dirty="0" err="1"/>
              <a:t>switchport</a:t>
            </a:r>
            <a:r>
              <a:rPr lang="ru-RU" dirty="0"/>
              <a:t> </a:t>
            </a:r>
            <a:r>
              <a:rPr lang="ru-RU" dirty="0" err="1"/>
              <a:t>voice</a:t>
            </a:r>
            <a:r>
              <a:rPr lang="ru-RU" dirty="0"/>
              <a:t> </a:t>
            </a:r>
            <a:r>
              <a:rPr lang="ru-RU" dirty="0" err="1"/>
              <a:t>vlan</a:t>
            </a:r>
            <a:r>
              <a:rPr lang="ru-RU" dirty="0"/>
              <a:t>? </a:t>
            </a:r>
            <a:r>
              <a:rPr lang="ru-RU" dirty="0" smtClean="0"/>
              <a:t>ведь </a:t>
            </a:r>
            <a:r>
              <a:rPr lang="ru-RU" dirty="0"/>
              <a:t>можно настроить порт на </a:t>
            </a:r>
            <a:r>
              <a:rPr lang="ru-RU" dirty="0" err="1"/>
              <a:t>свиче</a:t>
            </a:r>
            <a:r>
              <a:rPr lang="ru-RU" dirty="0"/>
              <a:t> как </a:t>
            </a:r>
            <a:r>
              <a:rPr lang="ru-RU" dirty="0" err="1"/>
              <a:t>trunk</a:t>
            </a:r>
            <a:r>
              <a:rPr lang="ru-RU" dirty="0"/>
              <a:t>, указав ему </a:t>
            </a:r>
            <a:r>
              <a:rPr lang="ru-RU" dirty="0" err="1"/>
              <a:t>allowed</a:t>
            </a:r>
            <a:r>
              <a:rPr lang="ru-RU" dirty="0"/>
              <a:t> </a:t>
            </a:r>
            <a:r>
              <a:rPr lang="ru-RU" dirty="0" err="1"/>
              <a:t>vlan</a:t>
            </a:r>
            <a:r>
              <a:rPr lang="ru-RU" dirty="0"/>
              <a:t> </a:t>
            </a:r>
            <a:r>
              <a:rPr lang="ru-RU" dirty="0"/>
              <a:t>2</a:t>
            </a:r>
            <a:r>
              <a:rPr lang="ru-RU" dirty="0" smtClean="0"/>
              <a:t>0 </a:t>
            </a:r>
            <a:r>
              <a:rPr lang="ru-RU" dirty="0"/>
              <a:t>и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vlan</a:t>
            </a:r>
            <a:r>
              <a:rPr lang="ru-RU" dirty="0"/>
              <a:t> </a:t>
            </a:r>
            <a:r>
              <a:rPr lang="ru-RU" dirty="0"/>
              <a:t>1</a:t>
            </a:r>
            <a:r>
              <a:rPr lang="ru-RU" dirty="0" smtClean="0"/>
              <a:t>0?»</a:t>
            </a:r>
          </a:p>
          <a:p>
            <a:r>
              <a:rPr lang="ru-RU" dirty="0"/>
              <a:t>Ответ на оба эти вопроса один: Cisco предусмотрела механизм, который не позволяет чужому устройству прикинуться VoIP телефоном. Именно этот механизм включается командой </a:t>
            </a:r>
            <a:r>
              <a:rPr lang="ru-RU" dirty="0" err="1"/>
              <a:t>switchport</a:t>
            </a:r>
            <a:r>
              <a:rPr lang="ru-RU" dirty="0"/>
              <a:t> </a:t>
            </a:r>
            <a:r>
              <a:rPr lang="ru-RU" dirty="0" err="1"/>
              <a:t>voice</a:t>
            </a:r>
            <a:r>
              <a:rPr lang="ru-RU" dirty="0"/>
              <a:t> </a:t>
            </a:r>
            <a:r>
              <a:rPr lang="ru-RU" dirty="0" err="1"/>
              <a:t>vlan</a:t>
            </a:r>
            <a:r>
              <a:rPr lang="ru-RU" dirty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68" y="1845734"/>
            <a:ext cx="3933022" cy="43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729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1502</TotalTime>
  <Words>935</Words>
  <Application>Microsoft Office PowerPoint</Application>
  <PresentationFormat>Широкоэкранный</PresentationFormat>
  <Paragraphs>146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Ретро</vt:lpstr>
      <vt:lpstr>Основы IP –телефонии на примере оборудования CISCO </vt:lpstr>
      <vt:lpstr>Основные понятия</vt:lpstr>
      <vt:lpstr>Простейшая схема сети</vt:lpstr>
      <vt:lpstr>Подключение телефона к сети</vt:lpstr>
      <vt:lpstr>Power Over Ethernet</vt:lpstr>
      <vt:lpstr>Настройка коммутатора</vt:lpstr>
      <vt:lpstr>Настройка коммутатора:  Voice VLAN</vt:lpstr>
      <vt:lpstr>Настройка коммутатора:  Voice VLAN</vt:lpstr>
      <vt:lpstr>Настройка коммутатора:  Voice VLAN</vt:lpstr>
      <vt:lpstr>Настройка маршрутизатора  для VOIP</vt:lpstr>
      <vt:lpstr>Настройка маршрутизатора: IP адрес</vt:lpstr>
      <vt:lpstr>Настройка маршрутизатора: DHCP</vt:lpstr>
      <vt:lpstr>Опция 150 = TFTP сервер</vt:lpstr>
      <vt:lpstr>Настройка маршрутизатора: CME SCCP</vt:lpstr>
      <vt:lpstr>Настройка маршрутизатора: CME SCCP</vt:lpstr>
      <vt:lpstr>Работа с телефонами</vt:lpstr>
      <vt:lpstr>Резервация для телефона SCCP</vt:lpstr>
      <vt:lpstr>Взаимодействие SCCP и SIP</vt:lpstr>
      <vt:lpstr>Настройка CME для работы с SIP-телефонами</vt:lpstr>
      <vt:lpstr>Регистрация SIP-телефонов</vt:lpstr>
      <vt:lpstr>Подключение аналогового телефона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Анна Поляничева</cp:lastModifiedBy>
  <cp:revision>33</cp:revision>
  <dcterms:created xsi:type="dcterms:W3CDTF">2016-01-19T10:08:31Z</dcterms:created>
  <dcterms:modified xsi:type="dcterms:W3CDTF">2019-11-12T23:21:41Z</dcterms:modified>
</cp:coreProperties>
</file>