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CB4w746LnlCyd5wIDv6wevPC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10c0181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d10c01815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d10c01815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1d10c0181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1d10c01815_3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10c01815_3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1d10c0181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d10c01815_3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a3dbe1e7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a3dbe1e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2a3dbe1e7e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665e888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d665e8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1d665e888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10c0181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1d10c01815_3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1866861" y="3486153"/>
            <a:ext cx="457204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2" type="body"/>
          </p:nvPr>
        </p:nvSpPr>
        <p:spPr>
          <a:xfrm>
            <a:off x="1841501" y="590553"/>
            <a:ext cx="9029699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1" sz="2800">
                <a:solidFill>
                  <a:srgbClr val="DD7E0E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 rot="5400000">
            <a:off x="3723481" y="-2037556"/>
            <a:ext cx="5049838" cy="11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 rot="5400000">
            <a:off x="2078831" y="-431006"/>
            <a:ext cx="5087938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609600" y="1076325"/>
            <a:ext cx="11277600" cy="504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963084" y="1057278"/>
            <a:ext cx="1036320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3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609602" y="996536"/>
            <a:ext cx="4011084" cy="1019591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609602" y="2010191"/>
            <a:ext cx="4011084" cy="41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406400" y="4800600"/>
            <a:ext cx="11480800" cy="566738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/>
          <p:nvPr>
            <p:ph idx="2" type="pic"/>
          </p:nvPr>
        </p:nvSpPr>
        <p:spPr>
          <a:xfrm>
            <a:off x="444500" y="612775"/>
            <a:ext cx="11404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06400" y="5367338"/>
            <a:ext cx="114808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09600" y="160338"/>
            <a:ext cx="11277600" cy="887412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09600" y="1076325"/>
            <a:ext cx="11277600" cy="504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2" type="body"/>
          </p:nvPr>
        </p:nvSpPr>
        <p:spPr>
          <a:xfrm>
            <a:off x="1575874" y="1622825"/>
            <a:ext cx="98148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None/>
            </a:pPr>
            <a:r>
              <a:rPr lang="ru-RU" sz="2100">
                <a:solidFill>
                  <a:srgbClr val="DC7402"/>
                </a:solidFill>
              </a:rPr>
              <a:t>Разработка программного модуля Threat Intelligence на базе Logstash</a:t>
            </a:r>
            <a:endParaRPr sz="2100">
              <a:solidFill>
                <a:srgbClr val="DC74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9338" y="6094779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454278" y="268291"/>
            <a:ext cx="82137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DC7402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694380" y="976319"/>
            <a:ext cx="37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Защищенных Сетей Связи (ЗСС)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043372" y="6054986"/>
            <a:ext cx="2105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Санкт-Петербург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" y="5657400"/>
            <a:ext cx="480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Автор: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Миколаени </a:t>
            </a:r>
            <a:r>
              <a:rPr lang="ru-RU" sz="1800">
                <a:solidFill>
                  <a:schemeClr val="dk1"/>
                </a:solidFill>
              </a:rPr>
              <a:t>М. С.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Руководитель: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Скорых М. А., ассист. каф. ЗСС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10c01815_3_1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sp>
        <p:nvSpPr>
          <p:cNvPr id="161" name="Google Shape;161;g11d10c01815_3_1"/>
          <p:cNvSpPr txBox="1"/>
          <p:nvPr>
            <p:ph type="title"/>
          </p:nvPr>
        </p:nvSpPr>
        <p:spPr>
          <a:xfrm>
            <a:off x="541525" y="354900"/>
            <a:ext cx="30771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Тестирование</a:t>
            </a:r>
            <a:endParaRPr/>
          </a:p>
        </p:txBody>
      </p:sp>
      <p:pic>
        <p:nvPicPr>
          <p:cNvPr id="162" name="Google Shape;162;g11d10c01815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25" y="1332700"/>
            <a:ext cx="6472800" cy="41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d10c01815_3_1"/>
          <p:cNvSpPr txBox="1"/>
          <p:nvPr/>
        </p:nvSpPr>
        <p:spPr>
          <a:xfrm>
            <a:off x="3731575" y="5525325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8 - Предполагаемый метод компрометации СПбГУТ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541525" y="351525"/>
            <a:ext cx="305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3200"/>
              <a:t>Тестирование</a:t>
            </a:r>
            <a:endParaRPr sz="3200"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sp>
        <p:nvSpPr>
          <p:cNvPr id="170" name="Google Shape;170;p9"/>
          <p:cNvSpPr txBox="1"/>
          <p:nvPr/>
        </p:nvSpPr>
        <p:spPr>
          <a:xfrm>
            <a:off x="541525" y="2289525"/>
            <a:ext cx="2727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203.248.175.71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LG DACOM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"virustotal_score" =&gt; -6,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"spamhaus_score" =&gt; 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"abuseipdb_score" =&gt; 100,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"teamcymru_score" =&gt; 100,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"alienvault_score" =&gt; 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"Total match" =&gt; 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918288" y="2289525"/>
            <a:ext cx="235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8.8.8.8 - Google DNS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"Total match"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"abuseipdb_score"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"spamhaus_score"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"alienvault_score"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"virustotal_score" =&gt; 92,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"teamcymru_score" =&gt;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8923950" y="2289525"/>
            <a:ext cx="260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2a02:6b8:a::a - yandex.ru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"alienvault_score"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"abuseipdb_score" =&gt; 0,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   "Total match" =&gt;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541500" y="35488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Заключение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541500" y="1242300"/>
            <a:ext cx="112776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ru-RU"/>
              <a:t>Поставленные в настоящем исследовании задачи выполнены, цель достигнута. В результате проделанной работы были рассмотрены основные понятия TI и разработан модуль для Logstash, анализирующий IP-адрес как один из популярных индикаторов компрометации.</a:t>
            </a:r>
            <a:endParaRPr/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8856" y="6390040"/>
            <a:ext cx="1276350" cy="29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/>
          <p:nvPr/>
        </p:nvSpPr>
        <p:spPr>
          <a:xfrm>
            <a:off x="2158351" y="2505670"/>
            <a:ext cx="78752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1" i="0" sz="5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541525" y="354925"/>
            <a:ext cx="14817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Цель</a:t>
            </a:r>
            <a:r>
              <a:rPr lang="ru-RU"/>
              <a:t>: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541525" y="1173600"/>
            <a:ext cx="11277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868" lvl="0" marL="1793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2400"/>
              <a:t>Разработать модуль TI на базе Logstash</a:t>
            </a:r>
            <a:endParaRPr sz="2400"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sp>
        <p:nvSpPr>
          <p:cNvPr id="76" name="Google Shape;76;p4"/>
          <p:cNvSpPr txBox="1"/>
          <p:nvPr/>
        </p:nvSpPr>
        <p:spPr>
          <a:xfrm>
            <a:off x="541525" y="1964975"/>
            <a:ext cx="1832100" cy="7686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b="1" i="0" lang="ru-RU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541525" y="2733582"/>
            <a:ext cx="112776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1920"/>
              <a:buFont typeface="Noto Sans Symbols"/>
              <a:buChar char="▪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Рассмотреть </a:t>
            </a:r>
            <a:r>
              <a:rPr lang="ru-RU" sz="2400">
                <a:solidFill>
                  <a:schemeClr val="dk1"/>
                </a:solidFill>
              </a:rPr>
              <a:t>основные термины и определения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8" lvl="0" marL="179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1920"/>
              <a:buFont typeface="Noto Sans Symbols"/>
              <a:buChar char="▪"/>
            </a:pPr>
            <a:r>
              <a:rPr lang="ru-RU" sz="2400">
                <a:solidFill>
                  <a:schemeClr val="dk1"/>
                </a:solidFill>
              </a:rPr>
              <a:t>Рассмотреть принципы работы с различными базами репутации;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1920"/>
              <a:buFont typeface="Noto Sans Symbols"/>
              <a:buChar char="▪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программный модуль TI.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541900" y="350287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Базы репутации</a:t>
            </a:r>
            <a:endParaRPr/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541900" y="1487325"/>
            <a:ext cx="1081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Репутация - показатель, позволяющий определить, является ли рассматриваемый IP-адрес источником вредоносного трафика.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Примеры баз: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Spamhaus XBL;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Alienvault;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Virustotal;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AbuseIPDB;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Teamcymru.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5220522"/>
            <a:ext cx="2476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975" y="4877069"/>
            <a:ext cx="2476500" cy="8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250" y="4979700"/>
            <a:ext cx="3364541" cy="6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97563" y="4894525"/>
            <a:ext cx="820613" cy="82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9175" y="5038137"/>
            <a:ext cx="16573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10c01815_3_12"/>
          <p:cNvSpPr txBox="1"/>
          <p:nvPr>
            <p:ph type="title"/>
          </p:nvPr>
        </p:nvSpPr>
        <p:spPr>
          <a:xfrm>
            <a:off x="541500" y="358937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Взаимодействие с базами репутации</a:t>
            </a:r>
            <a:endParaRPr sz="3200"/>
          </a:p>
        </p:txBody>
      </p:sp>
      <p:sp>
        <p:nvSpPr>
          <p:cNvPr id="97" name="Google Shape;97;g11d10c01815_3_12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pic>
        <p:nvPicPr>
          <p:cNvPr id="98" name="Google Shape;98;g11d10c01815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25" y="1440863"/>
            <a:ext cx="6517750" cy="4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1d10c01815_3_12"/>
          <p:cNvSpPr txBox="1"/>
          <p:nvPr/>
        </p:nvSpPr>
        <p:spPr>
          <a:xfrm>
            <a:off x="3383550" y="5914400"/>
            <a:ext cx="55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1 - Алгоритм взаимодействия с базой репутации Alienvault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10c01815_3_25"/>
          <p:cNvSpPr txBox="1"/>
          <p:nvPr>
            <p:ph type="title"/>
          </p:nvPr>
        </p:nvSpPr>
        <p:spPr>
          <a:xfrm>
            <a:off x="541500" y="350287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Взаимодействие с базами репутации</a:t>
            </a:r>
            <a:endParaRPr/>
          </a:p>
        </p:txBody>
      </p:sp>
      <p:sp>
        <p:nvSpPr>
          <p:cNvPr id="106" name="Google Shape;106;g11d10c01815_3_25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pic>
        <p:nvPicPr>
          <p:cNvPr id="107" name="Google Shape;107;g11d10c01815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425" y="1237687"/>
            <a:ext cx="46291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d10c01815_3_25"/>
          <p:cNvSpPr txBox="1"/>
          <p:nvPr/>
        </p:nvSpPr>
        <p:spPr>
          <a:xfrm>
            <a:off x="3383550" y="5914400"/>
            <a:ext cx="55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2 - Алгоритм взаимодействия с базой репутации Teamcymru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3dbe1e7e_0_18"/>
          <p:cNvSpPr txBox="1"/>
          <p:nvPr>
            <p:ph type="title"/>
          </p:nvPr>
        </p:nvSpPr>
        <p:spPr>
          <a:xfrm>
            <a:off x="541500" y="350287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Logstash</a:t>
            </a:r>
            <a:endParaRPr/>
          </a:p>
        </p:txBody>
      </p:sp>
      <p:sp>
        <p:nvSpPr>
          <p:cNvPr id="115" name="Google Shape;115;g12a3dbe1e7e_0_18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sp>
        <p:nvSpPr>
          <p:cNvPr id="116" name="Google Shape;116;g12a3dbe1e7e_0_18"/>
          <p:cNvSpPr txBox="1"/>
          <p:nvPr/>
        </p:nvSpPr>
        <p:spPr>
          <a:xfrm>
            <a:off x="541500" y="1237675"/>
            <a:ext cx="10834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</a:rPr>
              <a:t>Logstash - это ПО для сборки, обработки и последующего перенаправления в конечное хранилище данных.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2a3dbe1e7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250" y="2439025"/>
            <a:ext cx="6738705" cy="35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a3dbe1e7e_0_18"/>
          <p:cNvSpPr txBox="1"/>
          <p:nvPr/>
        </p:nvSpPr>
        <p:spPr>
          <a:xfrm>
            <a:off x="4457700" y="5952050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3 - Алгоритм работы Logstash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665e8882_1_0"/>
          <p:cNvSpPr txBox="1"/>
          <p:nvPr>
            <p:ph type="title"/>
          </p:nvPr>
        </p:nvSpPr>
        <p:spPr>
          <a:xfrm>
            <a:off x="539975" y="359913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Принцип работы</a:t>
            </a:r>
            <a:endParaRPr/>
          </a:p>
        </p:txBody>
      </p:sp>
      <p:sp>
        <p:nvSpPr>
          <p:cNvPr id="125" name="Google Shape;125;g11d665e8882_1_0"/>
          <p:cNvSpPr txBox="1"/>
          <p:nvPr>
            <p:ph idx="1" type="body"/>
          </p:nvPr>
        </p:nvSpPr>
        <p:spPr>
          <a:xfrm>
            <a:off x="484175" y="2675150"/>
            <a:ext cx="250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/>
              <a:t>Индикатор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ru-RU"/>
              <a:t>компрометации</a:t>
            </a:r>
            <a:endParaRPr/>
          </a:p>
        </p:txBody>
      </p:sp>
      <p:sp>
        <p:nvSpPr>
          <p:cNvPr id="126" name="Google Shape;126;g11d665e8882_1_0"/>
          <p:cNvSpPr txBox="1"/>
          <p:nvPr>
            <p:ph idx="12" type="sldNum"/>
          </p:nvPr>
        </p:nvSpPr>
        <p:spPr>
          <a:xfrm>
            <a:off x="11498100" y="6347253"/>
            <a:ext cx="642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pic>
        <p:nvPicPr>
          <p:cNvPr id="127" name="Google Shape;127;g11d665e888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775" y="2096938"/>
            <a:ext cx="1721575" cy="19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d665e8882_1_0"/>
          <p:cNvSpPr txBox="1"/>
          <p:nvPr/>
        </p:nvSpPr>
        <p:spPr>
          <a:xfrm>
            <a:off x="3985813" y="4251875"/>
            <a:ext cx="165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 TI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d665e8882_1_0"/>
          <p:cNvSpPr txBox="1"/>
          <p:nvPr/>
        </p:nvSpPr>
        <p:spPr>
          <a:xfrm>
            <a:off x="6807850" y="2856350"/>
            <a:ext cx="140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/>
              <a:t>Оценка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11d665e888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2200" y="1941352"/>
            <a:ext cx="2130126" cy="23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1d665e8882_1_0"/>
          <p:cNvSpPr txBox="1"/>
          <p:nvPr/>
        </p:nvSpPr>
        <p:spPr>
          <a:xfrm>
            <a:off x="9206713" y="4393450"/>
            <a:ext cx="25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ИБ специалист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1d665e8882_1_0"/>
          <p:cNvSpPr/>
          <p:nvPr/>
        </p:nvSpPr>
        <p:spPr>
          <a:xfrm>
            <a:off x="2781150" y="2824100"/>
            <a:ext cx="802200" cy="4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d665e8882_1_0"/>
          <p:cNvSpPr/>
          <p:nvPr/>
        </p:nvSpPr>
        <p:spPr>
          <a:xfrm>
            <a:off x="5839000" y="2885600"/>
            <a:ext cx="802200" cy="4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1d665e8882_1_0"/>
          <p:cNvSpPr/>
          <p:nvPr/>
        </p:nvSpPr>
        <p:spPr>
          <a:xfrm>
            <a:off x="8404525" y="2885600"/>
            <a:ext cx="802200" cy="4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1d665e8882_1_0"/>
          <p:cNvSpPr txBox="1"/>
          <p:nvPr/>
        </p:nvSpPr>
        <p:spPr>
          <a:xfrm>
            <a:off x="3486400" y="5010975"/>
            <a:ext cx="55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4 - Принцип работы разработанного программного модуля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541500" y="352303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8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3200"/>
              <a:t>Алгоритм работы модуля</a:t>
            </a:r>
            <a:endParaRPr sz="3200"/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11525252" y="6446841"/>
            <a:ext cx="6159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3083675" y="4338525"/>
            <a:ext cx="56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75" y="1239700"/>
            <a:ext cx="6011699" cy="50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3711900" y="6270225"/>
            <a:ext cx="4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5 - Внутренняя структура программного модуля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10c01815_3_40"/>
          <p:cNvSpPr txBox="1"/>
          <p:nvPr>
            <p:ph type="title"/>
          </p:nvPr>
        </p:nvSpPr>
        <p:spPr>
          <a:xfrm>
            <a:off x="541500" y="354738"/>
            <a:ext cx="11277600" cy="887400"/>
          </a:xfrm>
          <a:prstGeom prst="rect">
            <a:avLst/>
          </a:prstGeom>
          <a:noFill/>
          <a:ln>
            <a:noFill/>
          </a:ln>
          <a:effectLst>
            <a:outerShdw blurRad="25400" rotWithShape="0" algn="ctr" dir="2400000" dist="25400">
              <a:srgbClr val="595959">
                <a:alpha val="7059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3200"/>
              <a:t>Тестирование</a:t>
            </a:r>
            <a:endParaRPr sz="3200"/>
          </a:p>
        </p:txBody>
      </p:sp>
      <p:sp>
        <p:nvSpPr>
          <p:cNvPr id="150" name="Google Shape;150;g11d10c01815_3_40"/>
          <p:cNvSpPr txBox="1"/>
          <p:nvPr>
            <p:ph idx="12" type="sldNum"/>
          </p:nvPr>
        </p:nvSpPr>
        <p:spPr>
          <a:xfrm>
            <a:off x="11525252" y="6446841"/>
            <a:ext cx="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/>
              <a:t>‹#›</a:t>
            </a:fld>
            <a:endParaRPr sz="1600"/>
          </a:p>
        </p:txBody>
      </p:sp>
      <p:sp>
        <p:nvSpPr>
          <p:cNvPr id="151" name="Google Shape;151;g11d10c01815_3_40"/>
          <p:cNvSpPr txBox="1"/>
          <p:nvPr/>
        </p:nvSpPr>
        <p:spPr>
          <a:xfrm>
            <a:off x="609600" y="2328450"/>
            <a:ext cx="3368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91.238.229.134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СПбГУТ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"alienvault_score" =&gt; 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"abuseipdb_score" =&gt; 100,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"teamcymru_score" =&gt; 38,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"virustotal_score" =&gt; 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"spamhaus_score" =&gt; 0,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"Total match" =&gt; 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g11d10c01815_3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13" y="1329700"/>
            <a:ext cx="6741321" cy="2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1d10c01815_3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38" y="4669663"/>
            <a:ext cx="81724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1d10c01815_3_40"/>
          <p:cNvSpPr txBox="1"/>
          <p:nvPr/>
        </p:nvSpPr>
        <p:spPr>
          <a:xfrm>
            <a:off x="4787475" y="4138900"/>
            <a:ext cx="60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6 - Оценка IP-адреса </a:t>
            </a:r>
            <a:r>
              <a:rPr lang="ru-RU">
                <a:solidFill>
                  <a:schemeClr val="dk1"/>
                </a:solidFill>
              </a:rPr>
              <a:t>91.238.229.134 базой репутации AbuseIPDB</a:t>
            </a:r>
            <a:endParaRPr/>
          </a:p>
        </p:txBody>
      </p:sp>
      <p:sp>
        <p:nvSpPr>
          <p:cNvPr id="155" name="Google Shape;155;g11d10c01815_3_40"/>
          <p:cNvSpPr txBox="1"/>
          <p:nvPr/>
        </p:nvSpPr>
        <p:spPr>
          <a:xfrm>
            <a:off x="4787475" y="5286025"/>
            <a:ext cx="60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Рис. 7 - Оценка IP-адреса </a:t>
            </a:r>
            <a:r>
              <a:rPr lang="ru-RU">
                <a:solidFill>
                  <a:schemeClr val="dk1"/>
                </a:solidFill>
              </a:rPr>
              <a:t>91.238.229.134 базой репутации Teamcymru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2010-06-18T09:27:04Z</dcterms:created>
  <dc:creator>Wolf</dc:creator>
</cp:coreProperties>
</file>