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jxK0qQA7NHalRg4rEvKXanExjg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898790bff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12898790bf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12898790bff_0_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898790bff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12898790bf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g12898790bff_0_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1e664f46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1e664f4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131e664f464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d665e8882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1d665e888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11d665e8882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a258c948b_1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12a258c948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12a258c948b_1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c971906c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12c971906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12c971906c7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c971906c7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12c971906c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12c971906c7_0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>
  <p:cSld name="Титульный слайд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idx="1" type="subTitle"/>
          </p:nvPr>
        </p:nvSpPr>
        <p:spPr>
          <a:xfrm>
            <a:off x="1866861" y="3486153"/>
            <a:ext cx="4572040" cy="1609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3F3F3F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" name="Google Shape;15;p19"/>
          <p:cNvSpPr txBox="1"/>
          <p:nvPr>
            <p:ph idx="2" type="body"/>
          </p:nvPr>
        </p:nvSpPr>
        <p:spPr>
          <a:xfrm>
            <a:off x="1841501" y="590553"/>
            <a:ext cx="9029699" cy="2828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None/>
              <a:defRPr b="1" sz="2800">
                <a:solidFill>
                  <a:srgbClr val="DD7E0E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8"/>
          <p:cNvSpPr txBox="1"/>
          <p:nvPr>
            <p:ph type="title"/>
          </p:nvPr>
        </p:nvSpPr>
        <p:spPr>
          <a:xfrm>
            <a:off x="609600" y="160338"/>
            <a:ext cx="11277600" cy="887412"/>
          </a:xfrm>
          <a:prstGeom prst="rect">
            <a:avLst/>
          </a:prstGeom>
          <a:noFill/>
          <a:ln>
            <a:noFill/>
          </a:ln>
          <a:effectLst>
            <a:outerShdw blurRad="25400" rotWithShape="0" algn="ctr" dir="2400000" dist="25400">
              <a:srgbClr val="595959">
                <a:alpha val="70196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" type="body"/>
          </p:nvPr>
        </p:nvSpPr>
        <p:spPr>
          <a:xfrm rot="5400000">
            <a:off x="3723481" y="-2037556"/>
            <a:ext cx="5049838" cy="112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8"/>
          <p:cNvSpPr txBox="1"/>
          <p:nvPr>
            <p:ph idx="12" type="sldNum"/>
          </p:nvPr>
        </p:nvSpPr>
        <p:spPr>
          <a:xfrm>
            <a:off x="11525252" y="6446841"/>
            <a:ext cx="6159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9"/>
          <p:cNvSpPr txBox="1"/>
          <p:nvPr>
            <p:ph type="title"/>
          </p:nvPr>
        </p:nvSpPr>
        <p:spPr>
          <a:xfrm rot="5400000">
            <a:off x="7285038" y="1828804"/>
            <a:ext cx="5851525" cy="2743200"/>
          </a:xfrm>
          <a:prstGeom prst="rect">
            <a:avLst/>
          </a:prstGeom>
          <a:noFill/>
          <a:ln>
            <a:noFill/>
          </a:ln>
          <a:effectLst>
            <a:outerShdw blurRad="25400" rotWithShape="0" algn="ctr" dir="2400000" dist="25400">
              <a:srgbClr val="595959">
                <a:alpha val="70196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9"/>
          <p:cNvSpPr txBox="1"/>
          <p:nvPr>
            <p:ph idx="1" type="body"/>
          </p:nvPr>
        </p:nvSpPr>
        <p:spPr>
          <a:xfrm rot="5400000">
            <a:off x="2078831" y="-431006"/>
            <a:ext cx="5087938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9"/>
          <p:cNvSpPr txBox="1"/>
          <p:nvPr>
            <p:ph idx="12" type="sldNum"/>
          </p:nvPr>
        </p:nvSpPr>
        <p:spPr>
          <a:xfrm>
            <a:off x="11525252" y="6446841"/>
            <a:ext cx="6159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0"/>
          <p:cNvSpPr txBox="1"/>
          <p:nvPr>
            <p:ph type="title"/>
          </p:nvPr>
        </p:nvSpPr>
        <p:spPr>
          <a:xfrm>
            <a:off x="609600" y="160338"/>
            <a:ext cx="11277600" cy="887412"/>
          </a:xfrm>
          <a:prstGeom prst="rect">
            <a:avLst/>
          </a:prstGeom>
          <a:noFill/>
          <a:ln>
            <a:noFill/>
          </a:ln>
          <a:effectLst>
            <a:outerShdw blurRad="25400" rotWithShape="0" algn="ctr" dir="2400000" dist="25400">
              <a:srgbClr val="595959">
                <a:alpha val="70196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" type="body"/>
          </p:nvPr>
        </p:nvSpPr>
        <p:spPr>
          <a:xfrm>
            <a:off x="609600" y="1076325"/>
            <a:ext cx="11277600" cy="5049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11525252" y="6446841"/>
            <a:ext cx="6159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  <a:effectLst>
            <a:outerShdw blurRad="25400" rotWithShape="0" algn="ctr" dir="2400000" dist="25400">
              <a:srgbClr val="595959">
                <a:alpha val="7019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963084" y="1057278"/>
            <a:ext cx="10363200" cy="3349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21"/>
          <p:cNvSpPr txBox="1"/>
          <p:nvPr>
            <p:ph idx="12" type="sldNum"/>
          </p:nvPr>
        </p:nvSpPr>
        <p:spPr>
          <a:xfrm>
            <a:off x="11525252" y="6446841"/>
            <a:ext cx="6159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 txBox="1"/>
          <p:nvPr>
            <p:ph type="title"/>
          </p:nvPr>
        </p:nvSpPr>
        <p:spPr>
          <a:xfrm>
            <a:off x="609600" y="160338"/>
            <a:ext cx="11277600" cy="887412"/>
          </a:xfrm>
          <a:prstGeom prst="rect">
            <a:avLst/>
          </a:prstGeom>
          <a:noFill/>
          <a:ln>
            <a:noFill/>
          </a:ln>
          <a:effectLst>
            <a:outerShdw blurRad="25400" rotWithShape="0" algn="ctr" dir="2400000" dist="25400">
              <a:srgbClr val="595959">
                <a:alpha val="70196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" type="body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Char char="»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22"/>
          <p:cNvSpPr txBox="1"/>
          <p:nvPr>
            <p:ph idx="2" type="body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Char char="»"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11525252" y="6446841"/>
            <a:ext cx="6159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type="title"/>
          </p:nvPr>
        </p:nvSpPr>
        <p:spPr>
          <a:xfrm>
            <a:off x="609600" y="160338"/>
            <a:ext cx="11277600" cy="887412"/>
          </a:xfrm>
          <a:prstGeom prst="rect">
            <a:avLst/>
          </a:prstGeom>
          <a:noFill/>
          <a:ln>
            <a:noFill/>
          </a:ln>
          <a:effectLst>
            <a:outerShdw blurRad="25400" rotWithShape="0" algn="ctr" dir="2400000" dist="25400">
              <a:srgbClr val="595959">
                <a:alpha val="70196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" name="Google Shape;32;p23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▪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3" name="Google Shape;33;p23"/>
          <p:cNvSpPr txBox="1"/>
          <p:nvPr>
            <p:ph idx="3" type="body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23"/>
          <p:cNvSpPr txBox="1"/>
          <p:nvPr>
            <p:ph idx="4" type="body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▪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5" name="Google Shape;35;p23"/>
          <p:cNvSpPr txBox="1"/>
          <p:nvPr>
            <p:ph idx="12" type="sldNum"/>
          </p:nvPr>
        </p:nvSpPr>
        <p:spPr>
          <a:xfrm>
            <a:off x="11525252" y="6446841"/>
            <a:ext cx="6159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/>
          <p:nvPr>
            <p:ph type="title"/>
          </p:nvPr>
        </p:nvSpPr>
        <p:spPr>
          <a:xfrm>
            <a:off x="609600" y="160338"/>
            <a:ext cx="11277600" cy="887412"/>
          </a:xfrm>
          <a:prstGeom prst="rect">
            <a:avLst/>
          </a:prstGeom>
          <a:noFill/>
          <a:ln>
            <a:noFill/>
          </a:ln>
          <a:effectLst>
            <a:outerShdw blurRad="25400" rotWithShape="0" algn="ctr" dir="2400000" dist="25400">
              <a:srgbClr val="595959">
                <a:alpha val="70196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2" type="sldNum"/>
          </p:nvPr>
        </p:nvSpPr>
        <p:spPr>
          <a:xfrm>
            <a:off x="11525252" y="6446841"/>
            <a:ext cx="6159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11525252" y="6446841"/>
            <a:ext cx="6159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type="title"/>
          </p:nvPr>
        </p:nvSpPr>
        <p:spPr>
          <a:xfrm>
            <a:off x="609602" y="996536"/>
            <a:ext cx="4011084" cy="1019591"/>
          </a:xfrm>
          <a:prstGeom prst="rect">
            <a:avLst/>
          </a:prstGeom>
          <a:noFill/>
          <a:ln>
            <a:noFill/>
          </a:ln>
          <a:effectLst>
            <a:outerShdw blurRad="25400" rotWithShape="0" algn="ctr" dir="2400000" dist="25400">
              <a:srgbClr val="595959">
                <a:alpha val="70196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" type="body"/>
          </p:nvPr>
        </p:nvSpPr>
        <p:spPr>
          <a:xfrm>
            <a:off x="4766733" y="990600"/>
            <a:ext cx="6815667" cy="513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560"/>
              <a:buChar char="▪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4" name="Google Shape;44;p26"/>
          <p:cNvSpPr txBox="1"/>
          <p:nvPr>
            <p:ph idx="2" type="body"/>
          </p:nvPr>
        </p:nvSpPr>
        <p:spPr>
          <a:xfrm>
            <a:off x="609602" y="2010191"/>
            <a:ext cx="4011084" cy="4115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5" name="Google Shape;45;p26"/>
          <p:cNvSpPr txBox="1"/>
          <p:nvPr>
            <p:ph idx="12" type="sldNum"/>
          </p:nvPr>
        </p:nvSpPr>
        <p:spPr>
          <a:xfrm>
            <a:off x="11525252" y="6446841"/>
            <a:ext cx="6159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7"/>
          <p:cNvSpPr txBox="1"/>
          <p:nvPr>
            <p:ph type="title"/>
          </p:nvPr>
        </p:nvSpPr>
        <p:spPr>
          <a:xfrm>
            <a:off x="406400" y="4800600"/>
            <a:ext cx="11480800" cy="566738"/>
          </a:xfrm>
          <a:prstGeom prst="rect">
            <a:avLst/>
          </a:prstGeom>
          <a:noFill/>
          <a:ln>
            <a:noFill/>
          </a:ln>
          <a:effectLst>
            <a:outerShdw blurRad="25400" rotWithShape="0" algn="ctr" dir="2400000" dist="25400">
              <a:srgbClr val="595959">
                <a:alpha val="70196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/>
          <p:nvPr>
            <p:ph idx="2" type="pic"/>
          </p:nvPr>
        </p:nvSpPr>
        <p:spPr>
          <a:xfrm>
            <a:off x="444500" y="612775"/>
            <a:ext cx="114046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27"/>
          <p:cNvSpPr txBox="1"/>
          <p:nvPr>
            <p:ph idx="1" type="body"/>
          </p:nvPr>
        </p:nvSpPr>
        <p:spPr>
          <a:xfrm>
            <a:off x="406400" y="5367338"/>
            <a:ext cx="114808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0" name="Google Shape;50;p27"/>
          <p:cNvSpPr txBox="1"/>
          <p:nvPr>
            <p:ph idx="12" type="sldNum"/>
          </p:nvPr>
        </p:nvSpPr>
        <p:spPr>
          <a:xfrm>
            <a:off x="11525252" y="6446841"/>
            <a:ext cx="6159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609600" y="160338"/>
            <a:ext cx="11277600" cy="887412"/>
          </a:xfrm>
          <a:prstGeom prst="rect">
            <a:avLst/>
          </a:prstGeom>
          <a:noFill/>
          <a:ln>
            <a:noFill/>
          </a:ln>
          <a:effectLst>
            <a:outerShdw blurRad="25400" rotWithShape="0" algn="ctr" dir="2400000" dist="25400">
              <a:srgbClr val="595959">
                <a:alpha val="70196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609600" y="1076325"/>
            <a:ext cx="11277600" cy="5049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036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DD7E0E"/>
              </a:buClr>
              <a:buSzPts val="176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DD7E0E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D7E0E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11525252" y="6446841"/>
            <a:ext cx="6159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idx="2" type="body"/>
          </p:nvPr>
        </p:nvSpPr>
        <p:spPr>
          <a:xfrm>
            <a:off x="1989142" y="1641221"/>
            <a:ext cx="8213700" cy="28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solidFill>
                  <a:srgbClr val="DC7402"/>
                </a:solidFill>
              </a:rPr>
              <a:t>Разработка комплекса лабораторных работ по обнаружению компьютерных атак при помощи ELK-SIEM</a:t>
            </a:r>
            <a:endParaRPr sz="2000">
              <a:solidFill>
                <a:srgbClr val="DC7402"/>
              </a:solidFill>
            </a:endParaRPr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0013" y="5942379"/>
            <a:ext cx="2489200" cy="566737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/>
        </p:nvSpPr>
        <p:spPr>
          <a:xfrm>
            <a:off x="1989141" y="268291"/>
            <a:ext cx="8213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DC7402"/>
                </a:solidFill>
                <a:latin typeface="Arial"/>
                <a:ea typeface="Arial"/>
                <a:cs typeface="Arial"/>
                <a:sym typeface="Arial"/>
              </a:rPr>
              <a:t>Санкт-Петербургский государственный университет телекоммуникаций им. проф. М.А. Бонч-Бруевича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4229306" y="1318056"/>
            <a:ext cx="373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Кафедра: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Защищенных Сетей Связи (ЗСС)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5043297" y="5902511"/>
            <a:ext cx="210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Санкт-Петербург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715273" y="5902500"/>
            <a:ext cx="200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Автор:	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Громов А. А.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898790bff_0_40"/>
          <p:cNvSpPr txBox="1"/>
          <p:nvPr>
            <p:ph type="title"/>
          </p:nvPr>
        </p:nvSpPr>
        <p:spPr>
          <a:xfrm>
            <a:off x="609600" y="160338"/>
            <a:ext cx="11277600" cy="887400"/>
          </a:xfrm>
          <a:prstGeom prst="rect">
            <a:avLst/>
          </a:prstGeom>
          <a:noFill/>
          <a:ln>
            <a:noFill/>
          </a:ln>
          <a:effectLst>
            <a:outerShdw blurRad="25400" rotWithShape="0" algn="ctr" dir="2400000" dist="25400">
              <a:srgbClr val="595959">
                <a:alpha val="70196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Работа правил</a:t>
            </a:r>
            <a:endParaRPr/>
          </a:p>
        </p:txBody>
      </p:sp>
      <p:sp>
        <p:nvSpPr>
          <p:cNvPr id="147" name="Google Shape;147;g12898790bff_0_40"/>
          <p:cNvSpPr txBox="1"/>
          <p:nvPr>
            <p:ph idx="12" type="sldNum"/>
          </p:nvPr>
        </p:nvSpPr>
        <p:spPr>
          <a:xfrm>
            <a:off x="11525252" y="6446841"/>
            <a:ext cx="615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48" name="Google Shape;148;g12898790bff_0_40"/>
          <p:cNvPicPr preferRelativeResize="0"/>
          <p:nvPr/>
        </p:nvPicPr>
        <p:blipFill rotWithShape="1">
          <a:blip r:embed="rId3">
            <a:alphaModFix/>
          </a:blip>
          <a:srcRect b="0" l="425" r="514" t="0"/>
          <a:stretch/>
        </p:blipFill>
        <p:spPr>
          <a:xfrm>
            <a:off x="233700" y="1081175"/>
            <a:ext cx="11774976" cy="46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609600" y="160338"/>
            <a:ext cx="11277600" cy="887400"/>
          </a:xfrm>
          <a:prstGeom prst="rect">
            <a:avLst/>
          </a:prstGeom>
          <a:noFill/>
          <a:ln>
            <a:noFill/>
          </a:ln>
          <a:effectLst>
            <a:outerShdw blurRad="25400" rotWithShape="0" algn="ctr" dir="2400000" dist="25400">
              <a:srgbClr val="595959">
                <a:alpha val="70588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3200"/>
              <a:t>Заключение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609600" y="1076325"/>
            <a:ext cx="11277600" cy="50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387" lvl="0" marL="179387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ru-RU" sz="2400"/>
              <a:t>Поставленные в настоящей работе задачи выполнены, цель достигнута. В </a:t>
            </a:r>
            <a:r>
              <a:rPr lang="ru-RU" sz="2400"/>
              <a:t>р</a:t>
            </a:r>
            <a:r>
              <a:rPr lang="ru-RU" sz="2400"/>
              <a:t>езультате были изучены различные типы компьютерных атак, написаны правила для их обнаружения, а также </a:t>
            </a:r>
            <a:r>
              <a:rPr lang="ru-RU" sz="2400"/>
              <a:t>разработан</a:t>
            </a:r>
            <a:r>
              <a:rPr lang="ru-RU" sz="2400"/>
              <a:t> комплекс лабораторных работ. </a:t>
            </a:r>
            <a:endParaRPr sz="2400"/>
          </a:p>
        </p:txBody>
      </p:sp>
      <p:sp>
        <p:nvSpPr>
          <p:cNvPr id="155" name="Google Shape;155;p16"/>
          <p:cNvSpPr txBox="1"/>
          <p:nvPr>
            <p:ph idx="12" type="sldNum"/>
          </p:nvPr>
        </p:nvSpPr>
        <p:spPr>
          <a:xfrm>
            <a:off x="11525252" y="6446841"/>
            <a:ext cx="615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ru-RU" sz="1600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53356" y="6321940"/>
            <a:ext cx="1276350" cy="290513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/>
          <p:nvPr/>
        </p:nvSpPr>
        <p:spPr>
          <a:xfrm>
            <a:off x="2158351" y="2505670"/>
            <a:ext cx="787529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ru-RU" sz="54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rPr>
              <a:t>Спасибо за внимание!</a:t>
            </a:r>
            <a:endParaRPr b="1" i="0" sz="5400" u="none" cap="none" strike="noStrike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609600" y="160338"/>
            <a:ext cx="11277600" cy="887412"/>
          </a:xfrm>
          <a:prstGeom prst="rect">
            <a:avLst/>
          </a:prstGeom>
          <a:noFill/>
          <a:ln>
            <a:noFill/>
          </a:ln>
          <a:effectLst>
            <a:outerShdw blurRad="25400" rotWithShape="0" algn="ctr" dir="2400000" dist="25400">
              <a:srgbClr val="595959">
                <a:alpha val="70196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3200"/>
              <a:t>Цель</a:t>
            </a:r>
            <a:r>
              <a:rPr lang="ru-RU"/>
              <a:t>:</a:t>
            </a:r>
            <a:endParaRPr/>
          </a:p>
        </p:txBody>
      </p:sp>
      <p:sp>
        <p:nvSpPr>
          <p:cNvPr id="74" name="Google Shape;74;p4"/>
          <p:cNvSpPr txBox="1"/>
          <p:nvPr>
            <p:ph idx="1" type="body"/>
          </p:nvPr>
        </p:nvSpPr>
        <p:spPr>
          <a:xfrm>
            <a:off x="609600" y="1076325"/>
            <a:ext cx="112776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388" lvl="0" marL="17938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20"/>
              <a:buFont typeface="Arial"/>
              <a:buChar char="●"/>
            </a:pPr>
            <a:r>
              <a:rPr lang="ru-RU" sz="2400"/>
              <a:t>Разработать комплекс лабораторных работ по обнаружению компьютерных атак с помощью ELK SIEM</a:t>
            </a:r>
            <a:endParaRPr/>
          </a:p>
        </p:txBody>
      </p:sp>
      <p:sp>
        <p:nvSpPr>
          <p:cNvPr id="75" name="Google Shape;75;p4"/>
          <p:cNvSpPr txBox="1"/>
          <p:nvPr>
            <p:ph idx="12" type="sldNum"/>
          </p:nvPr>
        </p:nvSpPr>
        <p:spPr>
          <a:xfrm>
            <a:off x="11525252" y="6446841"/>
            <a:ext cx="6159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ru-RU" sz="1600"/>
              <a:t>‹#›</a:t>
            </a:fld>
            <a:endParaRPr sz="1600"/>
          </a:p>
        </p:txBody>
      </p:sp>
      <p:sp>
        <p:nvSpPr>
          <p:cNvPr id="76" name="Google Shape;76;p4"/>
          <p:cNvSpPr txBox="1"/>
          <p:nvPr/>
        </p:nvSpPr>
        <p:spPr>
          <a:xfrm>
            <a:off x="609600" y="1963725"/>
            <a:ext cx="11277600" cy="804000"/>
          </a:xfrm>
          <a:prstGeom prst="rect">
            <a:avLst/>
          </a:prstGeom>
          <a:noFill/>
          <a:ln>
            <a:noFill/>
          </a:ln>
          <a:effectLst>
            <a:outerShdw blurRad="25400" rotWithShape="0" algn="ctr" dir="2400000" dist="25400">
              <a:srgbClr val="595959">
                <a:alpha val="70196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ru-RU" sz="32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rPr>
              <a:t>Задачи</a:t>
            </a:r>
            <a:r>
              <a:rPr b="1" i="0" lang="ru-RU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"/>
          <p:cNvSpPr txBox="1"/>
          <p:nvPr/>
        </p:nvSpPr>
        <p:spPr>
          <a:xfrm>
            <a:off x="609600" y="2830776"/>
            <a:ext cx="11277600" cy="24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387" lvl="0" marL="179387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DD7E0E"/>
              </a:buClr>
              <a:buSzPts val="2420"/>
              <a:buChar char="●"/>
            </a:pPr>
            <a:r>
              <a:rPr lang="ru-RU" sz="2400">
                <a:solidFill>
                  <a:schemeClr val="dk1"/>
                </a:solidFill>
              </a:rPr>
              <a:t>Проанализировать средства защиты конечных устройств</a:t>
            </a:r>
            <a:endParaRPr sz="2400">
              <a:solidFill>
                <a:schemeClr val="dk1"/>
              </a:solidFill>
            </a:endParaRPr>
          </a:p>
          <a:p>
            <a:pPr indent="-179387" lvl="0" marL="179387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DD7E0E"/>
              </a:buClr>
              <a:buSzPts val="2420"/>
              <a:buChar char="●"/>
            </a:pPr>
            <a:r>
              <a:rPr lang="ru-RU" sz="2400">
                <a:solidFill>
                  <a:schemeClr val="dk1"/>
                </a:solidFill>
              </a:rPr>
              <a:t>Изучить работу с программой для контейнеризации Docker</a:t>
            </a:r>
            <a:endParaRPr sz="2400">
              <a:solidFill>
                <a:schemeClr val="dk1"/>
              </a:solidFill>
            </a:endParaRPr>
          </a:p>
          <a:p>
            <a:pPr indent="-179387" lvl="0" marL="179387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DD7E0E"/>
              </a:buClr>
              <a:buSzPts val="2420"/>
              <a:buChar char="●"/>
            </a:pPr>
            <a:r>
              <a:rPr lang="ru-RU" sz="2400">
                <a:solidFill>
                  <a:schemeClr val="dk1"/>
                </a:solidFill>
              </a:rPr>
              <a:t>Разработать стенд, реализующий сбор событий с конечных устройств </a:t>
            </a:r>
            <a:endParaRPr sz="2400">
              <a:solidFill>
                <a:schemeClr val="dk1"/>
              </a:solidFill>
            </a:endParaRPr>
          </a:p>
          <a:p>
            <a:pPr indent="-179387" lvl="0" marL="179387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DD7E0E"/>
              </a:buClr>
              <a:buSzPts val="2420"/>
              <a:buChar char="●"/>
            </a:pPr>
            <a:r>
              <a:rPr lang="ru-RU" sz="2400">
                <a:solidFill>
                  <a:schemeClr val="dk1"/>
                </a:solidFill>
              </a:rPr>
              <a:t>Автоматизировать процесс обнаружения компьютерных атак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898790bff_0_13"/>
          <p:cNvSpPr txBox="1"/>
          <p:nvPr>
            <p:ph type="title"/>
          </p:nvPr>
        </p:nvSpPr>
        <p:spPr>
          <a:xfrm>
            <a:off x="609600" y="160338"/>
            <a:ext cx="11277600" cy="887400"/>
          </a:xfrm>
          <a:prstGeom prst="rect">
            <a:avLst/>
          </a:prstGeom>
          <a:noFill/>
          <a:ln>
            <a:noFill/>
          </a:ln>
          <a:effectLst>
            <a:outerShdw blurRad="25400" rotWithShape="0" algn="ctr" dir="2400000" dist="25400">
              <a:srgbClr val="595959">
                <a:alpha val="70196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3200"/>
              <a:t>Система мониторинга событий безопасности</a:t>
            </a:r>
            <a:r>
              <a:rPr lang="ru-RU" sz="3200"/>
              <a:t> </a:t>
            </a:r>
            <a:endParaRPr sz="3200"/>
          </a:p>
        </p:txBody>
      </p:sp>
      <p:sp>
        <p:nvSpPr>
          <p:cNvPr id="84" name="Google Shape;84;g12898790bff_0_13"/>
          <p:cNvSpPr txBox="1"/>
          <p:nvPr>
            <p:ph idx="1" type="body"/>
          </p:nvPr>
        </p:nvSpPr>
        <p:spPr>
          <a:xfrm>
            <a:off x="609600" y="1076325"/>
            <a:ext cx="11277600" cy="50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Основными задачами SIEM систем являются сбор и объединение событий из множества источников, аналитика и оповещение сотрудников Security Operations Center (SOC) об инцидентах информационной безопасности.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85" name="Google Shape;85;g12898790bff_0_13"/>
          <p:cNvSpPr txBox="1"/>
          <p:nvPr>
            <p:ph idx="12" type="sldNum"/>
          </p:nvPr>
        </p:nvSpPr>
        <p:spPr>
          <a:xfrm>
            <a:off x="11525252" y="6446841"/>
            <a:ext cx="615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6" name="Google Shape;86;g12898790bff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6450" y="2464025"/>
            <a:ext cx="6339100" cy="38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>
            <p:ph type="title"/>
          </p:nvPr>
        </p:nvSpPr>
        <p:spPr>
          <a:xfrm>
            <a:off x="609600" y="150862"/>
            <a:ext cx="11277600" cy="887400"/>
          </a:xfrm>
          <a:prstGeom prst="rect">
            <a:avLst/>
          </a:prstGeom>
          <a:noFill/>
          <a:ln>
            <a:noFill/>
          </a:ln>
          <a:effectLst>
            <a:outerShdw blurRad="25400" rotWithShape="0" algn="ctr" dir="2400000" dist="25400">
              <a:srgbClr val="595959">
                <a:alpha val="70196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3200"/>
              <a:t>Рассмотренные типы атак</a:t>
            </a:r>
            <a:endParaRPr/>
          </a:p>
        </p:txBody>
      </p:sp>
      <p:sp>
        <p:nvSpPr>
          <p:cNvPr id="93" name="Google Shape;93;p6"/>
          <p:cNvSpPr txBox="1"/>
          <p:nvPr>
            <p:ph idx="12" type="sldNum"/>
          </p:nvPr>
        </p:nvSpPr>
        <p:spPr>
          <a:xfrm>
            <a:off x="11525252" y="6446841"/>
            <a:ext cx="6159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ru-RU" sz="1600"/>
              <a:t>‹#›</a:t>
            </a:fld>
            <a:endParaRPr/>
          </a:p>
        </p:txBody>
      </p:sp>
      <p:sp>
        <p:nvSpPr>
          <p:cNvPr id="94" name="Google Shape;94;p6"/>
          <p:cNvSpPr txBox="1"/>
          <p:nvPr/>
        </p:nvSpPr>
        <p:spPr>
          <a:xfrm>
            <a:off x="678750" y="1322800"/>
            <a:ext cx="10834500" cy="15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2400"/>
              <a:buFont typeface="Arial"/>
              <a:buChar char="●"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Bruteforce - грубый перебор комбинации логин, пароль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2400"/>
              <a:buFont typeface="Arial"/>
              <a:buChar char="●"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Eternal Blue - кодовое имя эксплойта, использующего компьютерную уязвимость в Windows-реализации протокола SMB.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6"/>
          <p:cNvPicPr preferRelativeResize="0"/>
          <p:nvPr/>
        </p:nvPicPr>
        <p:blipFill rotWithShape="1">
          <a:blip r:embed="rId3">
            <a:alphaModFix/>
          </a:blip>
          <a:srcRect b="12166" l="0" r="0" t="18704"/>
          <a:stretch/>
        </p:blipFill>
        <p:spPr>
          <a:xfrm>
            <a:off x="175710" y="3621875"/>
            <a:ext cx="5942199" cy="230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911" y="3621875"/>
            <a:ext cx="5905875" cy="230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1e664f464_0_0"/>
          <p:cNvSpPr txBox="1"/>
          <p:nvPr>
            <p:ph idx="1" type="body"/>
          </p:nvPr>
        </p:nvSpPr>
        <p:spPr>
          <a:xfrm>
            <a:off x="6619800" y="898800"/>
            <a:ext cx="5267400" cy="516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Достоинства контейнеризации: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ru-RU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Малый вес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ru-RU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Более высокая эффективность использования ресурсов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ru-RU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Точечные обновления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Достоинства Docker Compose: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ru-RU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Быстрая и простая конфигурация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ru-RU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Безопасное внутреннее взаимодействие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ru-RU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Размещение нескольких изолированных окружений на одном хосте</a:t>
            </a:r>
            <a:endParaRPr sz="3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g131e664f464_0_0"/>
          <p:cNvSpPr txBox="1"/>
          <p:nvPr>
            <p:ph type="title"/>
          </p:nvPr>
        </p:nvSpPr>
        <p:spPr>
          <a:xfrm>
            <a:off x="609600" y="154360"/>
            <a:ext cx="11277600" cy="88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Docker и Docker Compose</a:t>
            </a:r>
            <a:endParaRPr/>
          </a:p>
        </p:txBody>
      </p:sp>
      <p:sp>
        <p:nvSpPr>
          <p:cNvPr id="104" name="Google Shape;104;g131e664f464_0_0"/>
          <p:cNvSpPr txBox="1"/>
          <p:nvPr>
            <p:ph idx="12" type="sldNum"/>
          </p:nvPr>
        </p:nvSpPr>
        <p:spPr>
          <a:xfrm>
            <a:off x="11525252" y="6446841"/>
            <a:ext cx="615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Docker Images and How to work with them 🌌 | by Dhwani Sametriya | Medium" id="105" name="Google Shape;105;g131e664f464_0_0"/>
          <p:cNvPicPr preferRelativeResize="0"/>
          <p:nvPr/>
        </p:nvPicPr>
        <p:blipFill rotWithShape="1">
          <a:blip r:embed="rId3">
            <a:alphaModFix/>
          </a:blip>
          <a:srcRect b="0" l="0" r="36224" t="0"/>
          <a:stretch/>
        </p:blipFill>
        <p:spPr>
          <a:xfrm>
            <a:off x="526975" y="1390363"/>
            <a:ext cx="6010200" cy="407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d665e8882_1_0"/>
          <p:cNvSpPr txBox="1"/>
          <p:nvPr>
            <p:ph type="title"/>
          </p:nvPr>
        </p:nvSpPr>
        <p:spPr>
          <a:xfrm>
            <a:off x="658325" y="152388"/>
            <a:ext cx="11277600" cy="887400"/>
          </a:xfrm>
          <a:prstGeom prst="rect">
            <a:avLst/>
          </a:prstGeom>
          <a:noFill/>
          <a:ln>
            <a:noFill/>
          </a:ln>
          <a:effectLst>
            <a:outerShdw blurRad="25400" rotWithShape="0" algn="ctr" dir="2400000" dist="25400">
              <a:srgbClr val="595959">
                <a:alpha val="70196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Пример инфраструктуры</a:t>
            </a:r>
            <a:endParaRPr/>
          </a:p>
        </p:txBody>
      </p:sp>
      <p:sp>
        <p:nvSpPr>
          <p:cNvPr id="112" name="Google Shape;112;g11d665e8882_1_0"/>
          <p:cNvSpPr txBox="1"/>
          <p:nvPr>
            <p:ph idx="12" type="sldNum"/>
          </p:nvPr>
        </p:nvSpPr>
        <p:spPr>
          <a:xfrm>
            <a:off x="11525252" y="6446841"/>
            <a:ext cx="615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13" name="Google Shape;113;g11d665e8882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4663" y="933438"/>
            <a:ext cx="2984922" cy="5513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a258c948b_1_11"/>
          <p:cNvSpPr txBox="1"/>
          <p:nvPr>
            <p:ph type="title"/>
          </p:nvPr>
        </p:nvSpPr>
        <p:spPr>
          <a:xfrm>
            <a:off x="609600" y="160338"/>
            <a:ext cx="11277600" cy="887400"/>
          </a:xfrm>
          <a:prstGeom prst="rect">
            <a:avLst/>
          </a:prstGeom>
          <a:noFill/>
          <a:ln>
            <a:noFill/>
          </a:ln>
          <a:effectLst>
            <a:outerShdw blurRad="25400" rotWithShape="0" algn="ctr" dir="2400000" dist="25400">
              <a:srgbClr val="595959">
                <a:alpha val="70196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Bruteforce атака на RDP</a:t>
            </a:r>
            <a:endParaRPr/>
          </a:p>
        </p:txBody>
      </p:sp>
      <p:sp>
        <p:nvSpPr>
          <p:cNvPr id="120" name="Google Shape;120;g12a258c948b_1_11"/>
          <p:cNvSpPr txBox="1"/>
          <p:nvPr>
            <p:ph idx="12" type="sldNum"/>
          </p:nvPr>
        </p:nvSpPr>
        <p:spPr>
          <a:xfrm>
            <a:off x="11525252" y="6446841"/>
            <a:ext cx="615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21" name="Google Shape;121;g12a258c948b_1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300" y="1200138"/>
            <a:ext cx="4981575" cy="413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12a258c948b_1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3875" y="1676488"/>
            <a:ext cx="6553325" cy="2571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c971906c7_0_0"/>
          <p:cNvSpPr txBox="1"/>
          <p:nvPr>
            <p:ph type="title"/>
          </p:nvPr>
        </p:nvSpPr>
        <p:spPr>
          <a:xfrm>
            <a:off x="609600" y="160338"/>
            <a:ext cx="11277600" cy="887400"/>
          </a:xfrm>
          <a:prstGeom prst="rect">
            <a:avLst/>
          </a:prstGeom>
          <a:noFill/>
          <a:ln>
            <a:noFill/>
          </a:ln>
          <a:effectLst>
            <a:outerShdw blurRad="25400" rotWithShape="0" algn="ctr" dir="2400000" dist="25400">
              <a:srgbClr val="595959">
                <a:alpha val="70196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Bruteforce атака на WinRM</a:t>
            </a:r>
            <a:endParaRPr/>
          </a:p>
        </p:txBody>
      </p:sp>
      <p:sp>
        <p:nvSpPr>
          <p:cNvPr id="129" name="Google Shape;129;g12c971906c7_0_0"/>
          <p:cNvSpPr txBox="1"/>
          <p:nvPr>
            <p:ph idx="12" type="sldNum"/>
          </p:nvPr>
        </p:nvSpPr>
        <p:spPr>
          <a:xfrm>
            <a:off x="11525252" y="6446841"/>
            <a:ext cx="615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30" name="Google Shape;130;g12c971906c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300" y="1200138"/>
            <a:ext cx="4981575" cy="413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12c971906c7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25650" y="2303933"/>
            <a:ext cx="6553325" cy="1926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c971906c7_0_9"/>
          <p:cNvSpPr txBox="1"/>
          <p:nvPr>
            <p:ph type="title"/>
          </p:nvPr>
        </p:nvSpPr>
        <p:spPr>
          <a:xfrm>
            <a:off x="609600" y="160338"/>
            <a:ext cx="11277600" cy="887400"/>
          </a:xfrm>
          <a:prstGeom prst="rect">
            <a:avLst/>
          </a:prstGeom>
          <a:noFill/>
          <a:ln>
            <a:noFill/>
          </a:ln>
          <a:effectLst>
            <a:outerShdw blurRad="25400" rotWithShape="0" algn="ctr" dir="2400000" dist="25400">
              <a:srgbClr val="595959">
                <a:alpha val="70196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Эксплуатацию уязвимости Eternal Blue</a:t>
            </a:r>
            <a:endParaRPr/>
          </a:p>
        </p:txBody>
      </p:sp>
      <p:sp>
        <p:nvSpPr>
          <p:cNvPr id="138" name="Google Shape;138;g12c971906c7_0_9"/>
          <p:cNvSpPr txBox="1"/>
          <p:nvPr>
            <p:ph idx="12" type="sldNum"/>
          </p:nvPr>
        </p:nvSpPr>
        <p:spPr>
          <a:xfrm>
            <a:off x="11525252" y="6446841"/>
            <a:ext cx="615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39" name="Google Shape;139;g12c971906c7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300" y="1200138"/>
            <a:ext cx="4981575" cy="413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12c971906c7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2652700"/>
            <a:ext cx="541020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Бумажная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2010-06-18T09:27:04Z</dcterms:created>
  <dc:creator>Wolf</dc:creator>
</cp:coreProperties>
</file>