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85699"/>
            <a:ext cx="4499610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59140" y="6290690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5562"/>
            <a:ext cx="7178040" cy="128778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315"/>
              </a:spcBef>
            </a:pPr>
            <a:r>
              <a:rPr dirty="0" sz="1800" spc="-5" b="1">
                <a:latin typeface="Arial"/>
                <a:cs typeface="Arial"/>
              </a:rPr>
              <a:t>Лекция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10</a:t>
            </a:r>
            <a:r>
              <a:rPr dirty="0" sz="1800" spc="-5" i="1">
                <a:latin typeface="Arial"/>
                <a:cs typeface="Arial"/>
              </a:rPr>
              <a:t>.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Расчет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вероятности</a:t>
            </a:r>
            <a:r>
              <a:rPr dirty="0" sz="1800" spc="3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ошибки </a:t>
            </a:r>
            <a:r>
              <a:rPr dirty="0" sz="1800" i="1">
                <a:latin typeface="Arial"/>
                <a:cs typeface="Arial"/>
              </a:rPr>
              <a:t>для</a:t>
            </a:r>
            <a:r>
              <a:rPr dirty="0" sz="1800" spc="-5" i="1">
                <a:latin typeface="Arial"/>
                <a:cs typeface="Arial"/>
              </a:rPr>
              <a:t> ЦВЗ-УШПС: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Основная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идея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УШПС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–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уменьшить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влияние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ПС,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как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помехи,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на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результат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«слепого»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декодирования</a:t>
            </a:r>
            <a:endParaRPr sz="1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dirty="0" sz="1800" spc="-5" i="1">
                <a:latin typeface="Arial"/>
                <a:cs typeface="Arial"/>
              </a:rPr>
              <a:t>Погружение: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1951990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(2</a:t>
            </a:r>
            <a:r>
              <a:rPr dirty="0" sz="1800" spc="-15">
                <a:latin typeface="Microsoft Sans Serif"/>
                <a:cs typeface="Microsoft Sans Serif"/>
              </a:rPr>
              <a:t>2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852409" y="2610358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(2</a:t>
            </a:r>
            <a:r>
              <a:rPr dirty="0" sz="1800" spc="-15">
                <a:latin typeface="Microsoft Sans Serif"/>
                <a:cs typeface="Microsoft Sans Serif"/>
              </a:rPr>
              <a:t>3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4915280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(2</a:t>
            </a:r>
            <a:r>
              <a:rPr dirty="0" sz="1800" spc="-15">
                <a:latin typeface="Microsoft Sans Serif"/>
                <a:cs typeface="Microsoft Sans Serif"/>
              </a:rPr>
              <a:t>4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51" y="1628068"/>
            <a:ext cx="2889250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0" i="1">
                <a:latin typeface="Times New Roman"/>
                <a:cs typeface="Times New Roman"/>
              </a:rPr>
              <a:t>+</a:t>
            </a:r>
            <a:r>
              <a:rPr dirty="0" sz="1800" spc="-275" i="1">
                <a:latin typeface="Times New Roman"/>
                <a:cs typeface="Times New Roman"/>
              </a:rPr>
              <a:t> </a:t>
            </a:r>
            <a:r>
              <a:rPr dirty="0" sz="3200" spc="-465">
                <a:latin typeface="Symbol"/>
                <a:cs typeface="Symbol"/>
              </a:rPr>
              <a:t></a:t>
            </a:r>
            <a:r>
              <a:rPr dirty="0" sz="1800" spc="125" i="1">
                <a:latin typeface="Times New Roman"/>
                <a:cs typeface="Times New Roman"/>
              </a:rPr>
              <a:t>β</a:t>
            </a:r>
            <a:r>
              <a:rPr dirty="0" sz="2400" spc="-229">
                <a:latin typeface="Symbol"/>
                <a:cs typeface="Symbol"/>
              </a:rPr>
              <a:t>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75">
                <a:latin typeface="Times New Roman"/>
                <a:cs typeface="Times New Roman"/>
              </a:rPr>
              <a:t>1</a:t>
            </a:r>
            <a:r>
              <a:rPr dirty="0" sz="2400" spc="-185">
                <a:latin typeface="Symbol"/>
                <a:cs typeface="Symbol"/>
              </a:rPr>
              <a:t>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Symbol"/>
                <a:cs typeface="Symbol"/>
              </a:rPr>
              <a:t>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λ</a:t>
            </a:r>
            <a:r>
              <a:rPr dirty="0" sz="1800" spc="155" i="1">
                <a:latin typeface="Times New Roman"/>
                <a:cs typeface="Times New Roman"/>
              </a:rPr>
              <a:t>x</a:t>
            </a:r>
            <a:r>
              <a:rPr dirty="0" sz="3200" spc="-690">
                <a:latin typeface="Symbol"/>
                <a:cs typeface="Symbol"/>
              </a:rPr>
              <a:t></a:t>
            </a:r>
            <a:r>
              <a:rPr dirty="0" sz="1800" spc="10" i="1">
                <a:latin typeface="Times New Roman"/>
                <a:cs typeface="Times New Roman"/>
              </a:rPr>
              <a:t>π</a:t>
            </a:r>
            <a:r>
              <a:rPr dirty="0" sz="1800" spc="15" i="1">
                <a:latin typeface="Times New Roman"/>
                <a:cs typeface="Times New Roman"/>
              </a:rPr>
              <a:t>'</a:t>
            </a:r>
            <a:r>
              <a:rPr dirty="0" sz="1800" spc="-114" i="1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Symbol"/>
                <a:cs typeface="Symbol"/>
              </a:rPr>
              <a:t></a:t>
            </a:r>
            <a:r>
              <a:rPr dirty="0" sz="1800" spc="100" i="1">
                <a:latin typeface="Times New Roman"/>
                <a:cs typeface="Times New Roman"/>
              </a:rPr>
              <a:t>n</a:t>
            </a:r>
            <a:r>
              <a:rPr dirty="0" sz="2400" spc="-270">
                <a:latin typeface="Symbol"/>
                <a:cs typeface="Symbol"/>
              </a:rPr>
              <a:t></a:t>
            </a:r>
            <a:r>
              <a:rPr dirty="0" sz="1800" spc="90" i="1">
                <a:latin typeface="Times New Roman"/>
                <a:cs typeface="Times New Roman"/>
              </a:rPr>
              <a:t>,</a:t>
            </a:r>
            <a:r>
              <a:rPr dirty="0" sz="1800" spc="275" i="1">
                <a:latin typeface="Times New Roman"/>
                <a:cs typeface="Times New Roman"/>
              </a:rPr>
              <a:t>n</a:t>
            </a:r>
            <a:r>
              <a:rPr dirty="0" sz="1800" spc="50" i="1">
                <a:latin typeface="Times New Roman"/>
                <a:cs typeface="Times New Roman"/>
              </a:rPr>
              <a:t>=</a:t>
            </a:r>
            <a:r>
              <a:rPr dirty="0" sz="1800" spc="-285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10">
                <a:latin typeface="Times New Roman"/>
                <a:cs typeface="Times New Roman"/>
              </a:rPr>
              <a:t>2</a:t>
            </a:r>
            <a:r>
              <a:rPr dirty="0" sz="1800" spc="5">
                <a:latin typeface="Times New Roman"/>
                <a:cs typeface="Times New Roman"/>
              </a:rPr>
              <a:t>..</a:t>
            </a:r>
            <a:r>
              <a:rPr dirty="0" sz="1800" spc="30">
                <a:latin typeface="Times New Roman"/>
                <a:cs typeface="Times New Roman"/>
              </a:rPr>
              <a:t>.</a:t>
            </a:r>
            <a:r>
              <a:rPr dirty="0" sz="1800" spc="5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212" y="1731465"/>
            <a:ext cx="1242695" cy="394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50" i="1">
                <a:latin typeface="Times New Roman"/>
                <a:cs typeface="Times New Roman"/>
              </a:rPr>
              <a:t>С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Symbol"/>
                <a:cs typeface="Symbol"/>
              </a:rPr>
              <a:t></a:t>
            </a:r>
            <a:r>
              <a:rPr dirty="0" sz="1800" spc="100" i="1">
                <a:latin typeface="Times New Roman"/>
                <a:cs typeface="Times New Roman"/>
              </a:rPr>
              <a:t>n</a:t>
            </a:r>
            <a:r>
              <a:rPr dirty="0" sz="2400" spc="-95">
                <a:latin typeface="Symbol"/>
                <a:cs typeface="Symbol"/>
              </a:rPr>
              <a:t></a:t>
            </a:r>
            <a:r>
              <a:rPr dirty="0" sz="1800" spc="50" i="1">
                <a:latin typeface="Times New Roman"/>
                <a:cs typeface="Times New Roman"/>
              </a:rPr>
              <a:t>=</a:t>
            </a:r>
            <a:r>
              <a:rPr dirty="0" sz="1800" spc="-140" i="1">
                <a:latin typeface="Times New Roman"/>
                <a:cs typeface="Times New Roman"/>
              </a:rPr>
              <a:t> </a:t>
            </a:r>
            <a:r>
              <a:rPr dirty="0" sz="1800" spc="140" i="1">
                <a:latin typeface="Times New Roman"/>
                <a:cs typeface="Times New Roman"/>
              </a:rPr>
              <a:t>C</a:t>
            </a:r>
            <a:r>
              <a:rPr dirty="0" sz="2400" spc="-229">
                <a:latin typeface="Symbol"/>
                <a:cs typeface="Symbol"/>
              </a:rPr>
              <a:t></a:t>
            </a:r>
            <a:r>
              <a:rPr dirty="0" sz="1800" spc="100" i="1">
                <a:latin typeface="Times New Roman"/>
                <a:cs typeface="Times New Roman"/>
              </a:rPr>
              <a:t>n</a:t>
            </a:r>
            <a:r>
              <a:rPr dirty="0" sz="2400" spc="-185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091" y="2161718"/>
            <a:ext cx="309245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25">
                <a:latin typeface="Times New Roman"/>
                <a:cs typeface="Times New Roman"/>
              </a:rPr>
              <a:t>г</a:t>
            </a:r>
            <a:r>
              <a:rPr dirty="0" sz="1800" spc="-10">
                <a:latin typeface="Times New Roman"/>
                <a:cs typeface="Times New Roman"/>
              </a:rPr>
              <a:t>д</a:t>
            </a:r>
            <a:r>
              <a:rPr dirty="0" sz="1800" spc="10">
                <a:latin typeface="Times New Roman"/>
                <a:cs typeface="Times New Roman"/>
              </a:rPr>
              <a:t>е</a:t>
            </a:r>
            <a:r>
              <a:rPr dirty="0" sz="1800" spc="15" i="1">
                <a:latin typeface="Times New Roman"/>
                <a:cs typeface="Times New Roman"/>
              </a:rPr>
              <a:t>β</a:t>
            </a:r>
            <a:r>
              <a:rPr dirty="0" sz="1800" spc="15" i="1">
                <a:latin typeface="Times New Roman"/>
                <a:cs typeface="Times New Roman"/>
              </a:rPr>
              <a:t>,</a:t>
            </a:r>
            <a:r>
              <a:rPr dirty="0" sz="1800" spc="-285" i="1">
                <a:latin typeface="Times New Roman"/>
                <a:cs typeface="Times New Roman"/>
              </a:rPr>
              <a:t> </a:t>
            </a:r>
            <a:r>
              <a:rPr dirty="0" sz="1800" spc="30" i="1">
                <a:latin typeface="Times New Roman"/>
                <a:cs typeface="Times New Roman"/>
              </a:rPr>
              <a:t>λ</a:t>
            </a:r>
            <a:r>
              <a:rPr dirty="0" sz="1800" spc="-145" i="1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Symbol"/>
                <a:cs typeface="Symbol"/>
              </a:rPr>
              <a:t>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н</a:t>
            </a:r>
            <a:r>
              <a:rPr dirty="0" sz="1800" spc="-40">
                <a:latin typeface="Times New Roman"/>
                <a:cs typeface="Times New Roman"/>
              </a:rPr>
              <a:t>е</a:t>
            </a:r>
            <a:r>
              <a:rPr dirty="0" sz="1800" spc="35">
                <a:latin typeface="Times New Roman"/>
                <a:cs typeface="Times New Roman"/>
              </a:rPr>
              <a:t>к</a:t>
            </a:r>
            <a:r>
              <a:rPr dirty="0" sz="1800" spc="10">
                <a:latin typeface="Times New Roman"/>
                <a:cs typeface="Times New Roman"/>
              </a:rPr>
              <a:t>о</a:t>
            </a:r>
            <a:r>
              <a:rPr dirty="0" sz="1800" spc="-25">
                <a:latin typeface="Times New Roman"/>
                <a:cs typeface="Times New Roman"/>
              </a:rPr>
              <a:t>т</a:t>
            </a:r>
            <a:r>
              <a:rPr dirty="0" sz="1800" spc="10">
                <a:latin typeface="Times New Roman"/>
                <a:cs typeface="Times New Roman"/>
              </a:rPr>
              <a:t>о</a:t>
            </a:r>
            <a:r>
              <a:rPr dirty="0" sz="1800" spc="160">
                <a:latin typeface="Times New Roman"/>
                <a:cs typeface="Times New Roman"/>
              </a:rPr>
              <a:t>р</a:t>
            </a:r>
            <a:r>
              <a:rPr dirty="0" sz="1800" spc="10">
                <a:latin typeface="Times New Roman"/>
                <a:cs typeface="Times New Roman"/>
              </a:rPr>
              <a:t>ы</a:t>
            </a:r>
            <a:r>
              <a:rPr dirty="0" sz="1800" spc="30">
                <a:latin typeface="Times New Roman"/>
                <a:cs typeface="Times New Roman"/>
              </a:rPr>
              <a:t>е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п</a:t>
            </a:r>
            <a:r>
              <a:rPr dirty="0" sz="1800" spc="10">
                <a:latin typeface="Times New Roman"/>
                <a:cs typeface="Times New Roman"/>
              </a:rPr>
              <a:t>о</a:t>
            </a:r>
            <a:r>
              <a:rPr dirty="0" sz="1800" spc="-40">
                <a:latin typeface="Times New Roman"/>
                <a:cs typeface="Times New Roman"/>
              </a:rPr>
              <a:t>с</a:t>
            </a:r>
            <a:r>
              <a:rPr dirty="0" sz="1800" spc="-25">
                <a:latin typeface="Times New Roman"/>
                <a:cs typeface="Times New Roman"/>
              </a:rPr>
              <a:t>т</a:t>
            </a:r>
            <a:r>
              <a:rPr dirty="0" sz="1800" spc="10">
                <a:latin typeface="Times New Roman"/>
                <a:cs typeface="Times New Roman"/>
              </a:rPr>
              <a:t>о</a:t>
            </a:r>
            <a:r>
              <a:rPr dirty="0" sz="1800" spc="80">
                <a:latin typeface="Times New Roman"/>
                <a:cs typeface="Times New Roman"/>
              </a:rPr>
              <a:t>я</a:t>
            </a:r>
            <a:r>
              <a:rPr dirty="0" sz="1800" spc="-50">
                <a:latin typeface="Times New Roman"/>
                <a:cs typeface="Times New Roman"/>
              </a:rPr>
              <a:t>нн</a:t>
            </a:r>
            <a:r>
              <a:rPr dirty="0" sz="1800" spc="10">
                <a:latin typeface="Times New Roman"/>
                <a:cs typeface="Times New Roman"/>
              </a:rPr>
              <a:t>ы</a:t>
            </a:r>
            <a:r>
              <a:rPr dirty="0" sz="1800" spc="30">
                <a:latin typeface="Times New Roman"/>
                <a:cs typeface="Times New Roman"/>
              </a:rPr>
              <a:t>е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6743" y="1781787"/>
            <a:ext cx="952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 i="1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451" y="1961368"/>
            <a:ext cx="118745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30" i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4084" y="3030389"/>
            <a:ext cx="243204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20" i="1">
                <a:latin typeface="Times New Roman"/>
                <a:cs typeface="Times New Roman"/>
              </a:rPr>
              <a:t>n</a:t>
            </a:r>
            <a:r>
              <a:rPr dirty="0" sz="1050" spc="-60" i="1">
                <a:latin typeface="Times New Roman"/>
                <a:cs typeface="Times New Roman"/>
              </a:rPr>
              <a:t>=</a:t>
            </a:r>
            <a:r>
              <a:rPr dirty="0" sz="1050" spc="2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363" y="2568438"/>
            <a:ext cx="4229100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621665">
              <a:lnSpc>
                <a:spcPts val="720"/>
              </a:lnSpc>
              <a:spcBef>
                <a:spcPts val="125"/>
              </a:spcBef>
            </a:pPr>
            <a:r>
              <a:rPr dirty="0" sz="1050" spc="3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ts val="2760"/>
              </a:lnSpc>
              <a:tabLst>
                <a:tab pos="1638300" algn="l"/>
              </a:tabLst>
            </a:pPr>
            <a:r>
              <a:rPr dirty="0" sz="1850" spc="265" i="1">
                <a:latin typeface="Times New Roman"/>
                <a:cs typeface="Times New Roman"/>
              </a:rPr>
              <a:t>x</a:t>
            </a:r>
            <a:r>
              <a:rPr dirty="0" sz="1850" spc="25" i="1">
                <a:latin typeface="Times New Roman"/>
                <a:cs typeface="Times New Roman"/>
              </a:rPr>
              <a:t>=</a:t>
            </a:r>
            <a:r>
              <a:rPr dirty="0" sz="1850" spc="-130" i="1">
                <a:latin typeface="Times New Roman"/>
                <a:cs typeface="Times New Roman"/>
              </a:rPr>
              <a:t> </a:t>
            </a:r>
            <a:r>
              <a:rPr dirty="0" sz="2400" spc="-285">
                <a:latin typeface="Symbol"/>
                <a:cs typeface="Symbol"/>
              </a:rPr>
              <a:t></a:t>
            </a:r>
            <a:r>
              <a:rPr dirty="0" sz="1850" spc="-10" i="1">
                <a:latin typeface="Times New Roman"/>
                <a:cs typeface="Times New Roman"/>
              </a:rPr>
              <a:t>C</a:t>
            </a:r>
            <a:r>
              <a:rPr dirty="0" sz="1850" spc="60" i="1">
                <a:latin typeface="Times New Roman"/>
                <a:cs typeface="Times New Roman"/>
              </a:rPr>
              <a:t>,</a:t>
            </a:r>
            <a:r>
              <a:rPr dirty="0" sz="1850" spc="-10" i="1">
                <a:latin typeface="Times New Roman"/>
                <a:cs typeface="Times New Roman"/>
              </a:rPr>
              <a:t>π</a:t>
            </a:r>
            <a:r>
              <a:rPr dirty="0" sz="1850" spc="5" i="1">
                <a:latin typeface="Times New Roman"/>
                <a:cs typeface="Times New Roman"/>
              </a:rPr>
              <a:t>'</a:t>
            </a:r>
            <a:r>
              <a:rPr dirty="0" sz="1850" spc="-265" i="1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Symbol"/>
                <a:cs typeface="Symbol"/>
              </a:rPr>
              <a:t></a:t>
            </a:r>
            <a:r>
              <a:rPr dirty="0" sz="1850" spc="25" i="1">
                <a:latin typeface="Times New Roman"/>
                <a:cs typeface="Times New Roman"/>
              </a:rPr>
              <a:t>=</a:t>
            </a:r>
            <a:r>
              <a:rPr dirty="0" sz="1850" spc="-70" i="1">
                <a:latin typeface="Times New Roman"/>
                <a:cs typeface="Times New Roman"/>
              </a:rPr>
              <a:t> </a:t>
            </a:r>
            <a:r>
              <a:rPr dirty="0" u="sng" baseline="34534" sz="27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534" sz="27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4534" sz="2775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34534" sz="27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34534" sz="2775" spc="-240">
                <a:latin typeface="Times New Roman"/>
                <a:cs typeface="Times New Roman"/>
              </a:rPr>
              <a:t> </a:t>
            </a:r>
            <a:r>
              <a:rPr dirty="0" baseline="-9090" sz="4125" spc="292">
                <a:latin typeface="Symbol"/>
                <a:cs typeface="Symbol"/>
              </a:rPr>
              <a:t></a:t>
            </a:r>
            <a:r>
              <a:rPr dirty="0" sz="1850" spc="110" i="1">
                <a:latin typeface="Times New Roman"/>
                <a:cs typeface="Times New Roman"/>
              </a:rPr>
              <a:t>C</a:t>
            </a:r>
            <a:r>
              <a:rPr dirty="0" sz="2400" spc="-229">
                <a:latin typeface="Symbol"/>
                <a:cs typeface="Symbol"/>
              </a:rPr>
              <a:t></a:t>
            </a:r>
            <a:r>
              <a:rPr dirty="0" sz="1850" spc="85" i="1">
                <a:latin typeface="Times New Roman"/>
                <a:cs typeface="Times New Roman"/>
              </a:rPr>
              <a:t>n</a:t>
            </a:r>
            <a:r>
              <a:rPr dirty="0" sz="2400" spc="-325">
                <a:latin typeface="Symbol"/>
                <a:cs typeface="Symbol"/>
              </a:rPr>
              <a:t></a:t>
            </a:r>
            <a:r>
              <a:rPr dirty="0" sz="1850" spc="-10" i="1">
                <a:latin typeface="Times New Roman"/>
                <a:cs typeface="Times New Roman"/>
              </a:rPr>
              <a:t>π</a:t>
            </a:r>
            <a:r>
              <a:rPr dirty="0" sz="1850" spc="5" i="1">
                <a:latin typeface="Times New Roman"/>
                <a:cs typeface="Times New Roman"/>
              </a:rPr>
              <a:t>'</a:t>
            </a:r>
            <a:r>
              <a:rPr dirty="0" sz="1850" spc="-125" i="1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Symbol"/>
                <a:cs typeface="Symbol"/>
              </a:rPr>
              <a:t></a:t>
            </a:r>
            <a:r>
              <a:rPr dirty="0" sz="1850" spc="80" i="1">
                <a:latin typeface="Times New Roman"/>
                <a:cs typeface="Times New Roman"/>
              </a:rPr>
              <a:t>n</a:t>
            </a:r>
            <a:r>
              <a:rPr dirty="0" sz="2400" spc="-265">
                <a:latin typeface="Symbol"/>
                <a:cs typeface="Symbol"/>
              </a:rPr>
              <a:t></a:t>
            </a:r>
            <a:r>
              <a:rPr dirty="0" sz="1850" spc="170" i="1">
                <a:latin typeface="Times New Roman"/>
                <a:cs typeface="Times New Roman"/>
              </a:rPr>
              <a:t>,</a:t>
            </a:r>
            <a:r>
              <a:rPr dirty="0" sz="1850" spc="-10" i="1">
                <a:latin typeface="Times New Roman"/>
                <a:cs typeface="Times New Roman"/>
              </a:rPr>
              <a:t>π</a:t>
            </a:r>
            <a:r>
              <a:rPr dirty="0" sz="1850" spc="5" i="1">
                <a:latin typeface="Times New Roman"/>
                <a:cs typeface="Times New Roman"/>
              </a:rPr>
              <a:t>'</a:t>
            </a:r>
            <a:r>
              <a:rPr dirty="0" sz="1850" spc="-125" i="1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Symbol"/>
                <a:cs typeface="Symbol"/>
              </a:rPr>
              <a:t></a:t>
            </a:r>
            <a:r>
              <a:rPr dirty="0" sz="1850" spc="85" i="1">
                <a:latin typeface="Times New Roman"/>
                <a:cs typeface="Times New Roman"/>
              </a:rPr>
              <a:t>n</a:t>
            </a:r>
            <a:r>
              <a:rPr dirty="0" sz="2400" spc="-95">
                <a:latin typeface="Symbol"/>
                <a:cs typeface="Symbol"/>
              </a:rPr>
              <a:t></a:t>
            </a:r>
            <a:r>
              <a:rPr dirty="0" sz="1850" spc="25" i="1">
                <a:latin typeface="Times New Roman"/>
                <a:cs typeface="Times New Roman"/>
              </a:rPr>
              <a:t>=</a:t>
            </a:r>
            <a:r>
              <a:rPr dirty="0" sz="1850" spc="-125" i="1">
                <a:latin typeface="Times New Roman"/>
                <a:cs typeface="Times New Roman"/>
              </a:rPr>
              <a:t> </a:t>
            </a:r>
            <a:r>
              <a:rPr dirty="0" sz="1850" spc="-55" i="1">
                <a:latin typeface="Times New Roman"/>
                <a:cs typeface="Times New Roman"/>
              </a:rPr>
              <a:t>α</a:t>
            </a:r>
            <a:r>
              <a:rPr dirty="0" sz="1850" spc="160" i="1">
                <a:latin typeface="Times New Roman"/>
                <a:cs typeface="Times New Roman"/>
              </a:rPr>
              <a:t>π</a:t>
            </a:r>
            <a:r>
              <a:rPr dirty="0" sz="2400" spc="-225">
                <a:latin typeface="Symbol"/>
                <a:cs typeface="Symbol"/>
              </a:rPr>
              <a:t></a:t>
            </a:r>
            <a:r>
              <a:rPr dirty="0" sz="1850" spc="80" i="1">
                <a:latin typeface="Times New Roman"/>
                <a:cs typeface="Times New Roman"/>
              </a:rPr>
              <a:t>n</a:t>
            </a:r>
            <a:r>
              <a:rPr dirty="0" sz="2400" spc="-18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2264" y="2878831"/>
            <a:ext cx="48895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50" i="1">
                <a:latin typeface="Times New Roman"/>
                <a:cs typeface="Times New Roman"/>
              </a:rPr>
              <a:t>N</a:t>
            </a:r>
            <a:r>
              <a:rPr dirty="0" sz="1950" spc="-40">
                <a:latin typeface="Symbol"/>
                <a:cs typeface="Symbol"/>
              </a:rPr>
              <a:t></a:t>
            </a:r>
            <a:r>
              <a:rPr dirty="0" sz="1950" spc="-229">
                <a:latin typeface="Times New Roman"/>
                <a:cs typeface="Times New Roman"/>
              </a:rPr>
              <a:t> </a:t>
            </a:r>
            <a:r>
              <a:rPr dirty="0" baseline="44973" sz="1575" spc="37">
                <a:latin typeface="Times New Roman"/>
                <a:cs typeface="Times New Roman"/>
              </a:rPr>
              <a:t>2</a:t>
            </a:r>
            <a:endParaRPr baseline="44973" sz="15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1928" y="4952148"/>
            <a:ext cx="107950" cy="3536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50" spc="15" i="1">
                <a:latin typeface="Times New Roman"/>
                <a:cs typeface="Times New Roman"/>
              </a:rPr>
              <a:t>ε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9061" y="4884316"/>
            <a:ext cx="2834640" cy="397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5">
                <a:latin typeface="Times New Roman"/>
                <a:cs typeface="Times New Roman"/>
              </a:rPr>
              <a:t>г</a:t>
            </a:r>
            <a:r>
              <a:rPr dirty="0" sz="1850" spc="-30">
                <a:latin typeface="Times New Roman"/>
                <a:cs typeface="Times New Roman"/>
              </a:rPr>
              <a:t>д</a:t>
            </a:r>
            <a:r>
              <a:rPr dirty="0" sz="1850" spc="10">
                <a:latin typeface="Times New Roman"/>
                <a:cs typeface="Times New Roman"/>
              </a:rPr>
              <a:t>е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60" i="1">
                <a:latin typeface="Times New Roman"/>
                <a:cs typeface="Times New Roman"/>
              </a:rPr>
              <a:t>E</a:t>
            </a:r>
            <a:r>
              <a:rPr dirty="0" sz="1850" spc="50" i="1">
                <a:latin typeface="Times New Roman"/>
                <a:cs typeface="Times New Roman"/>
              </a:rPr>
              <a:t>{</a:t>
            </a:r>
            <a:r>
              <a:rPr dirty="0" sz="1850" spc="65" i="1">
                <a:latin typeface="Times New Roman"/>
                <a:cs typeface="Times New Roman"/>
              </a:rPr>
              <a:t>ε</a:t>
            </a:r>
            <a:r>
              <a:rPr dirty="0" sz="2450" spc="-245">
                <a:latin typeface="Symbol"/>
                <a:cs typeface="Symbol"/>
              </a:rPr>
              <a:t></a:t>
            </a:r>
            <a:r>
              <a:rPr dirty="0" sz="1850" spc="75" i="1">
                <a:latin typeface="Times New Roman"/>
                <a:cs typeface="Times New Roman"/>
              </a:rPr>
              <a:t>n</a:t>
            </a:r>
            <a:r>
              <a:rPr dirty="0" sz="2450" spc="-80">
                <a:latin typeface="Symbol"/>
                <a:cs typeface="Symbol"/>
              </a:rPr>
              <a:t></a:t>
            </a:r>
            <a:r>
              <a:rPr dirty="0" sz="1850" spc="10" i="1">
                <a:latin typeface="Times New Roman"/>
                <a:cs typeface="Times New Roman"/>
              </a:rPr>
              <a:t>}</a:t>
            </a:r>
            <a:r>
              <a:rPr dirty="0" sz="1850" spc="-295" i="1">
                <a:latin typeface="Times New Roman"/>
                <a:cs typeface="Times New Roman"/>
              </a:rPr>
              <a:t> </a:t>
            </a:r>
            <a:r>
              <a:rPr dirty="0" sz="1850" spc="15" i="1">
                <a:latin typeface="Times New Roman"/>
                <a:cs typeface="Times New Roman"/>
              </a:rPr>
              <a:t>=</a:t>
            </a:r>
            <a:r>
              <a:rPr dirty="0" sz="1850" spc="-120" i="1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0</a:t>
            </a:r>
            <a:r>
              <a:rPr dirty="0" sz="1850" spc="5">
                <a:latin typeface="Times New Roman"/>
                <a:cs typeface="Times New Roman"/>
              </a:rPr>
              <a:t>,</a:t>
            </a:r>
            <a:r>
              <a:rPr dirty="0" sz="1850" spc="-300">
                <a:latin typeface="Times New Roman"/>
                <a:cs typeface="Times New Roman"/>
              </a:rPr>
              <a:t> </a:t>
            </a:r>
            <a:r>
              <a:rPr dirty="0" sz="1850" spc="-60" i="1">
                <a:latin typeface="Times New Roman"/>
                <a:cs typeface="Times New Roman"/>
              </a:rPr>
              <a:t>V</a:t>
            </a:r>
            <a:r>
              <a:rPr dirty="0" sz="1850" spc="-10" i="1">
                <a:latin typeface="Times New Roman"/>
                <a:cs typeface="Times New Roman"/>
              </a:rPr>
              <a:t>a</a:t>
            </a:r>
            <a:r>
              <a:rPr dirty="0" sz="1850" spc="40" i="1">
                <a:latin typeface="Times New Roman"/>
                <a:cs typeface="Times New Roman"/>
              </a:rPr>
              <a:t>r</a:t>
            </a:r>
            <a:r>
              <a:rPr dirty="0" sz="1850" spc="5" i="1">
                <a:latin typeface="Times New Roman"/>
                <a:cs typeface="Times New Roman"/>
              </a:rPr>
              <a:t>{</a:t>
            </a:r>
            <a:r>
              <a:rPr dirty="0" sz="1850" spc="70" i="1">
                <a:latin typeface="Times New Roman"/>
                <a:cs typeface="Times New Roman"/>
              </a:rPr>
              <a:t>ε</a:t>
            </a:r>
            <a:r>
              <a:rPr dirty="0" sz="2450" spc="-245">
                <a:latin typeface="Symbol"/>
                <a:cs typeface="Symbol"/>
              </a:rPr>
              <a:t></a:t>
            </a:r>
            <a:r>
              <a:rPr dirty="0" sz="1850" spc="75" i="1">
                <a:latin typeface="Times New Roman"/>
                <a:cs typeface="Times New Roman"/>
              </a:rPr>
              <a:t>n</a:t>
            </a:r>
            <a:r>
              <a:rPr dirty="0" sz="2450" spc="-80">
                <a:latin typeface="Symbol"/>
                <a:cs typeface="Symbol"/>
              </a:rPr>
              <a:t></a:t>
            </a:r>
            <a:r>
              <a:rPr dirty="0" sz="1850" spc="10" i="1">
                <a:latin typeface="Times New Roman"/>
                <a:cs typeface="Times New Roman"/>
              </a:rPr>
              <a:t>}</a:t>
            </a:r>
            <a:r>
              <a:rPr dirty="0" sz="1850" spc="-295" i="1">
                <a:latin typeface="Times New Roman"/>
                <a:cs typeface="Times New Roman"/>
              </a:rPr>
              <a:t> </a:t>
            </a:r>
            <a:r>
              <a:rPr dirty="0" sz="1850" spc="15" i="1">
                <a:latin typeface="Times New Roman"/>
                <a:cs typeface="Times New Roman"/>
              </a:rPr>
              <a:t>=</a:t>
            </a:r>
            <a:r>
              <a:rPr dirty="0" sz="1850" spc="-120" i="1">
                <a:latin typeface="Times New Roman"/>
                <a:cs typeface="Times New Roman"/>
              </a:rPr>
              <a:t> </a:t>
            </a:r>
            <a:r>
              <a:rPr dirty="0" sz="1850" spc="10" i="1">
                <a:latin typeface="Times New Roman"/>
                <a:cs typeface="Times New Roman"/>
              </a:rPr>
              <a:t>σ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439" y="3236746"/>
            <a:ext cx="6153785" cy="16573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dirty="0" sz="1800" spc="-5" i="1">
                <a:latin typeface="Arial"/>
                <a:cs typeface="Arial"/>
              </a:rPr>
              <a:t>Частный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случай:</a:t>
            </a:r>
            <a:endParaRPr sz="1800">
              <a:latin typeface="Arial"/>
              <a:cs typeface="Arial"/>
            </a:endParaRPr>
          </a:p>
          <a:p>
            <a:pPr marL="97790">
              <a:lnSpc>
                <a:spcPts val="1160"/>
              </a:lnSpc>
              <a:spcBef>
                <a:spcPts val="395"/>
              </a:spcBef>
            </a:pPr>
            <a:r>
              <a:rPr dirty="0" sz="2050" spc="175" i="1">
                <a:latin typeface="Times New Roman"/>
                <a:cs typeface="Times New Roman"/>
              </a:rPr>
              <a:t>λ=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0,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sz="2050" spc="45" i="1">
                <a:latin typeface="Times New Roman"/>
                <a:cs typeface="Times New Roman"/>
              </a:rPr>
              <a:t>β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170" i="1">
                <a:latin typeface="Times New Roman"/>
                <a:cs typeface="Times New Roman"/>
              </a:rPr>
              <a:t>=</a:t>
            </a:r>
            <a:r>
              <a:rPr dirty="0" sz="2050" spc="170">
                <a:latin typeface="Times New Roman"/>
                <a:cs typeface="Times New Roman"/>
              </a:rPr>
              <a:t>1</a:t>
            </a:r>
            <a:r>
              <a:rPr dirty="0" sz="2050" spc="170">
                <a:latin typeface="Symbol"/>
                <a:cs typeface="Symbol"/>
              </a:rPr>
              <a:t></a:t>
            </a:r>
            <a:r>
              <a:rPr dirty="0" sz="2050" spc="-195">
                <a:latin typeface="Times New Roman"/>
                <a:cs typeface="Times New Roman"/>
              </a:rPr>
              <a:t> </a:t>
            </a:r>
            <a:r>
              <a:rPr dirty="0" sz="2050" spc="40" i="1">
                <a:latin typeface="Times New Roman"/>
                <a:cs typeface="Times New Roman"/>
              </a:rPr>
              <a:t>C</a:t>
            </a:r>
            <a:r>
              <a:rPr dirty="0" baseline="-23148" sz="1800" spc="60" i="1">
                <a:latin typeface="Times New Roman"/>
                <a:cs typeface="Times New Roman"/>
              </a:rPr>
              <a:t>w</a:t>
            </a:r>
            <a:r>
              <a:rPr dirty="0" baseline="-23148" sz="1800" spc="-195" i="1">
                <a:latin typeface="Times New Roman"/>
                <a:cs typeface="Times New Roman"/>
              </a:rPr>
              <a:t> </a:t>
            </a:r>
            <a:r>
              <a:rPr dirty="0" sz="2700" spc="-60">
                <a:latin typeface="Symbol"/>
                <a:cs typeface="Symbol"/>
              </a:rPr>
              <a:t></a:t>
            </a:r>
            <a:r>
              <a:rPr dirty="0" sz="2050" spc="-60" i="1">
                <a:latin typeface="Times New Roman"/>
                <a:cs typeface="Times New Roman"/>
              </a:rPr>
              <a:t>n</a:t>
            </a:r>
            <a:r>
              <a:rPr dirty="0" sz="2700" spc="-60">
                <a:latin typeface="Symbol"/>
                <a:cs typeface="Symbol"/>
              </a:rPr>
              <a:t></a:t>
            </a:r>
            <a:r>
              <a:rPr dirty="0" sz="2050" spc="-60" i="1">
                <a:latin typeface="Times New Roman"/>
                <a:cs typeface="Times New Roman"/>
              </a:rPr>
              <a:t>=</a:t>
            </a:r>
            <a:r>
              <a:rPr dirty="0" sz="2050" spc="-200" i="1">
                <a:latin typeface="Times New Roman"/>
                <a:cs typeface="Times New Roman"/>
              </a:rPr>
              <a:t> </a:t>
            </a:r>
            <a:r>
              <a:rPr dirty="0" sz="2050" spc="-45" i="1">
                <a:latin typeface="Times New Roman"/>
                <a:cs typeface="Times New Roman"/>
              </a:rPr>
              <a:t>C</a:t>
            </a:r>
            <a:r>
              <a:rPr dirty="0" sz="2700" spc="-45">
                <a:latin typeface="Symbol"/>
                <a:cs typeface="Symbol"/>
              </a:rPr>
              <a:t></a:t>
            </a:r>
            <a:r>
              <a:rPr dirty="0" sz="2050" spc="-45" i="1">
                <a:latin typeface="Times New Roman"/>
                <a:cs typeface="Times New Roman"/>
              </a:rPr>
              <a:t>n</a:t>
            </a:r>
            <a:r>
              <a:rPr dirty="0" sz="2700" spc="-45">
                <a:latin typeface="Symbol"/>
                <a:cs typeface="Symbol"/>
              </a:rPr>
              <a:t></a:t>
            </a:r>
            <a:r>
              <a:rPr dirty="0" sz="2050" spc="-45" i="1">
                <a:latin typeface="Times New Roman"/>
                <a:cs typeface="Times New Roman"/>
              </a:rPr>
              <a:t>+α</a:t>
            </a:r>
            <a:r>
              <a:rPr dirty="0" sz="2700" spc="-45">
                <a:latin typeface="Symbol"/>
                <a:cs typeface="Symbol"/>
              </a:rPr>
              <a:t></a:t>
            </a:r>
            <a:r>
              <a:rPr dirty="0" sz="2050" spc="-45">
                <a:latin typeface="Symbol"/>
                <a:cs typeface="Symbol"/>
              </a:rPr>
              <a:t></a:t>
            </a:r>
            <a:r>
              <a:rPr dirty="0" sz="2050" spc="-45">
                <a:latin typeface="Times New Roman"/>
                <a:cs typeface="Times New Roman"/>
              </a:rPr>
              <a:t>1</a:t>
            </a:r>
            <a:r>
              <a:rPr dirty="0" sz="2700" spc="-45">
                <a:latin typeface="Symbol"/>
                <a:cs typeface="Symbol"/>
              </a:rPr>
              <a:t></a:t>
            </a:r>
            <a:r>
              <a:rPr dirty="0" sz="2700" spc="45">
                <a:latin typeface="Times New Roman"/>
                <a:cs typeface="Times New Roman"/>
              </a:rPr>
              <a:t> </a:t>
            </a:r>
            <a:r>
              <a:rPr dirty="0" sz="2050" spc="-20" i="1">
                <a:latin typeface="Times New Roman"/>
                <a:cs typeface="Times New Roman"/>
              </a:rPr>
              <a:t>π</a:t>
            </a:r>
            <a:r>
              <a:rPr dirty="0" sz="2700" spc="-20">
                <a:latin typeface="Symbol"/>
                <a:cs typeface="Symbol"/>
              </a:rPr>
              <a:t></a:t>
            </a:r>
            <a:r>
              <a:rPr dirty="0" sz="2050" spc="-20" i="1">
                <a:latin typeface="Times New Roman"/>
                <a:cs typeface="Times New Roman"/>
              </a:rPr>
              <a:t>n</a:t>
            </a:r>
            <a:r>
              <a:rPr dirty="0" sz="2700" spc="-20">
                <a:latin typeface="Symbol"/>
                <a:cs typeface="Symbol"/>
              </a:rPr>
              <a:t></a:t>
            </a:r>
            <a:r>
              <a:rPr dirty="0" sz="2050" spc="-20">
                <a:latin typeface="Times New Roman"/>
                <a:cs typeface="Times New Roman"/>
              </a:rPr>
              <a:t>(ообычно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ШПС)</a:t>
            </a:r>
            <a:endParaRPr sz="2050">
              <a:latin typeface="Times New Roman"/>
              <a:cs typeface="Times New Roman"/>
            </a:endParaRPr>
          </a:p>
          <a:p>
            <a:pPr algn="ctr" marL="1368425">
              <a:lnSpc>
                <a:spcPts val="710"/>
              </a:lnSpc>
            </a:pPr>
            <a:r>
              <a:rPr dirty="0" sz="1200" spc="25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020"/>
              </a:lnSpc>
            </a:pPr>
            <a:r>
              <a:rPr dirty="0" sz="1800" spc="-5" i="1">
                <a:latin typeface="Arial"/>
                <a:cs typeface="Arial"/>
              </a:rPr>
              <a:t>Атака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аддитивным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шумом:</a:t>
            </a:r>
            <a:endParaRPr sz="1800">
              <a:latin typeface="Arial"/>
              <a:cs typeface="Arial"/>
            </a:endParaRPr>
          </a:p>
          <a:p>
            <a:pPr marL="74295">
              <a:lnSpc>
                <a:spcPts val="2800"/>
              </a:lnSpc>
            </a:pPr>
            <a:r>
              <a:rPr dirty="0" sz="1850" spc="-15" i="1">
                <a:latin typeface="Times New Roman"/>
                <a:cs typeface="Times New Roman"/>
              </a:rPr>
              <a:t>C</a:t>
            </a:r>
            <a:r>
              <a:rPr dirty="0" sz="1850" spc="90" i="1">
                <a:latin typeface="Times New Roman"/>
                <a:cs typeface="Times New Roman"/>
              </a:rPr>
              <a:t>'</a:t>
            </a:r>
            <a:r>
              <a:rPr dirty="0" baseline="-23809" sz="1575" spc="44" i="1">
                <a:latin typeface="Times New Roman"/>
                <a:cs typeface="Times New Roman"/>
              </a:rPr>
              <a:t>w</a:t>
            </a:r>
            <a:r>
              <a:rPr dirty="0" baseline="-23809" sz="1575" spc="165" i="1">
                <a:latin typeface="Times New Roman"/>
                <a:cs typeface="Times New Roman"/>
              </a:rPr>
              <a:t> </a:t>
            </a:r>
            <a:r>
              <a:rPr dirty="0" sz="2450" spc="-245">
                <a:latin typeface="Symbol"/>
                <a:cs typeface="Symbol"/>
              </a:rPr>
              <a:t></a:t>
            </a:r>
            <a:r>
              <a:rPr dirty="0" sz="1850" spc="75" i="1">
                <a:latin typeface="Times New Roman"/>
                <a:cs typeface="Times New Roman"/>
              </a:rPr>
              <a:t>n</a:t>
            </a:r>
            <a:r>
              <a:rPr dirty="0" sz="2450" spc="-110">
                <a:latin typeface="Symbol"/>
                <a:cs typeface="Symbol"/>
              </a:rPr>
              <a:t></a:t>
            </a:r>
            <a:r>
              <a:rPr dirty="0" sz="1850" spc="15" i="1">
                <a:latin typeface="Times New Roman"/>
                <a:cs typeface="Times New Roman"/>
              </a:rPr>
              <a:t>=</a:t>
            </a:r>
            <a:r>
              <a:rPr dirty="0" sz="1850" spc="-150" i="1">
                <a:latin typeface="Times New Roman"/>
                <a:cs typeface="Times New Roman"/>
              </a:rPr>
              <a:t> </a:t>
            </a:r>
            <a:r>
              <a:rPr dirty="0" sz="1850" spc="45" i="1">
                <a:latin typeface="Times New Roman"/>
                <a:cs typeface="Times New Roman"/>
              </a:rPr>
              <a:t>C</a:t>
            </a:r>
            <a:r>
              <a:rPr dirty="0" baseline="-23809" sz="1575" spc="44" i="1">
                <a:latin typeface="Times New Roman"/>
                <a:cs typeface="Times New Roman"/>
              </a:rPr>
              <a:t>w</a:t>
            </a:r>
            <a:r>
              <a:rPr dirty="0" baseline="-23809" sz="1575" spc="-142" i="1">
                <a:latin typeface="Times New Roman"/>
                <a:cs typeface="Times New Roman"/>
              </a:rPr>
              <a:t> </a:t>
            </a:r>
            <a:r>
              <a:rPr dirty="0" sz="2450" spc="-245">
                <a:latin typeface="Symbol"/>
                <a:cs typeface="Symbol"/>
              </a:rPr>
              <a:t></a:t>
            </a:r>
            <a:r>
              <a:rPr dirty="0" sz="1850" spc="75" i="1">
                <a:latin typeface="Times New Roman"/>
                <a:cs typeface="Times New Roman"/>
              </a:rPr>
              <a:t>n</a:t>
            </a:r>
            <a:r>
              <a:rPr dirty="0" sz="2450" spc="-195">
                <a:latin typeface="Symbol"/>
                <a:cs typeface="Symbol"/>
              </a:rPr>
              <a:t></a:t>
            </a:r>
            <a:r>
              <a:rPr dirty="0" sz="1850" spc="215" i="1">
                <a:latin typeface="Times New Roman"/>
                <a:cs typeface="Times New Roman"/>
              </a:rPr>
              <a:t>+</a:t>
            </a:r>
            <a:r>
              <a:rPr dirty="0" sz="1850" spc="65" i="1">
                <a:latin typeface="Times New Roman"/>
                <a:cs typeface="Times New Roman"/>
              </a:rPr>
              <a:t>ε</a:t>
            </a:r>
            <a:r>
              <a:rPr dirty="0" sz="2450" spc="-245">
                <a:latin typeface="Symbol"/>
                <a:cs typeface="Symbol"/>
              </a:rPr>
              <a:t></a:t>
            </a:r>
            <a:r>
              <a:rPr dirty="0" sz="1850" spc="75" i="1">
                <a:latin typeface="Times New Roman"/>
                <a:cs typeface="Times New Roman"/>
              </a:rPr>
              <a:t>n</a:t>
            </a:r>
            <a:r>
              <a:rPr dirty="0" sz="2450" spc="-285">
                <a:latin typeface="Symbol"/>
                <a:cs typeface="Symbol"/>
              </a:rPr>
              <a:t></a:t>
            </a:r>
            <a:r>
              <a:rPr dirty="0" sz="1850" spc="5" i="1">
                <a:latin typeface="Times New Roman"/>
                <a:cs typeface="Times New Roman"/>
              </a:rPr>
              <a:t>,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298674"/>
            <a:ext cx="7992745" cy="246443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000" spc="-5" i="1">
                <a:latin typeface="Arial"/>
                <a:cs typeface="Arial"/>
              </a:rPr>
              <a:t>Векторная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КИМ.</a:t>
            </a:r>
            <a:endParaRPr sz="20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Microsoft Sans Serif"/>
                <a:cs typeface="Microsoft Sans Serif"/>
              </a:rPr>
              <a:t>Видно,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что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скалярная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КИМ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фактически</a:t>
            </a:r>
            <a:r>
              <a:rPr dirty="0" sz="2000" spc="-5">
                <a:latin typeface="Microsoft Sans Serif"/>
                <a:cs typeface="Microsoft Sans Serif"/>
              </a:rPr>
              <a:t> совпадает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системой</a:t>
            </a:r>
            <a:endParaRPr sz="2000">
              <a:latin typeface="Microsoft Sans Serif"/>
              <a:cs typeface="Microsoft Sans Serif"/>
            </a:endParaRPr>
          </a:p>
          <a:p>
            <a:pPr marL="381000">
              <a:lnSpc>
                <a:spcPct val="100000"/>
              </a:lnSpc>
            </a:pPr>
            <a:r>
              <a:rPr dirty="0" sz="2000" spc="-20">
                <a:latin typeface="Microsoft Sans Serif"/>
                <a:cs typeface="Microsoft Sans Serif"/>
              </a:rPr>
              <a:t>НЗБ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имеет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все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его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недостатки.</a:t>
            </a:r>
            <a:endParaRPr sz="2000">
              <a:latin typeface="Microsoft Sans Serif"/>
              <a:cs typeface="Microsoft Sans Serif"/>
            </a:endParaRPr>
          </a:p>
          <a:p>
            <a:pPr marL="381000" marR="3048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Microsoft Sans Serif"/>
                <a:cs typeface="Microsoft Sans Serif"/>
              </a:rPr>
              <a:t>При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векторной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КИМ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предварительно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выбирается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кодовая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книга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(из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двух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«томов»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для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вложения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одного</a:t>
            </a:r>
            <a:r>
              <a:rPr dirty="0" sz="2000" spc="-5">
                <a:latin typeface="Microsoft Sans Serif"/>
                <a:cs typeface="Microsoft Sans Serif"/>
              </a:rPr>
              <a:t> бита):</a:t>
            </a:r>
            <a:endParaRPr sz="2000">
              <a:latin typeface="Microsoft Sans Serif"/>
              <a:cs typeface="Microsoft Sans Serif"/>
            </a:endParaRPr>
          </a:p>
          <a:p>
            <a:pPr marL="487680">
              <a:lnSpc>
                <a:spcPct val="100000"/>
              </a:lnSpc>
              <a:spcBef>
                <a:spcPts val="355"/>
              </a:spcBef>
            </a:pPr>
            <a:r>
              <a:rPr dirty="0" sz="1800" spc="20" i="1">
                <a:latin typeface="Times New Roman"/>
                <a:cs typeface="Times New Roman"/>
              </a:rPr>
              <a:t>C</a:t>
            </a:r>
            <a:r>
              <a:rPr dirty="0" baseline="-23809" sz="1575" spc="30" i="1">
                <a:latin typeface="Times New Roman"/>
                <a:cs typeface="Times New Roman"/>
              </a:rPr>
              <a:t>io</a:t>
            </a:r>
            <a:r>
              <a:rPr dirty="0" baseline="-23809" sz="1575" spc="-75" i="1">
                <a:latin typeface="Times New Roman"/>
                <a:cs typeface="Times New Roman"/>
              </a:rPr>
              <a:t> </a:t>
            </a:r>
            <a:r>
              <a:rPr dirty="0" sz="2350" spc="-95">
                <a:latin typeface="Symbol"/>
                <a:cs typeface="Symbol"/>
              </a:rPr>
              <a:t></a:t>
            </a:r>
            <a:r>
              <a:rPr dirty="0" sz="1800" spc="-95" i="1">
                <a:latin typeface="Times New Roman"/>
                <a:cs typeface="Times New Roman"/>
              </a:rPr>
              <a:t>n</a:t>
            </a:r>
            <a:r>
              <a:rPr dirty="0" sz="2350" spc="-95">
                <a:latin typeface="Symbol"/>
                <a:cs typeface="Symbol"/>
              </a:rPr>
              <a:t></a:t>
            </a:r>
            <a:r>
              <a:rPr dirty="0" sz="1800" spc="-95" i="1">
                <a:latin typeface="Times New Roman"/>
                <a:cs typeface="Times New Roman"/>
              </a:rPr>
              <a:t>,</a:t>
            </a:r>
            <a:r>
              <a:rPr dirty="0" sz="1800" spc="-270" i="1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n=</a:t>
            </a:r>
            <a:r>
              <a:rPr dirty="0" sz="1800" spc="45">
                <a:latin typeface="Times New Roman"/>
                <a:cs typeface="Times New Roman"/>
              </a:rPr>
              <a:t>1,2...</a:t>
            </a:r>
            <a:r>
              <a:rPr dirty="0" sz="1800" spc="45" i="1">
                <a:latin typeface="Times New Roman"/>
                <a:cs typeface="Times New Roman"/>
              </a:rPr>
              <a:t>N,C</a:t>
            </a:r>
            <a:r>
              <a:rPr dirty="0" baseline="-23809" sz="1575" spc="67" i="1">
                <a:latin typeface="Times New Roman"/>
                <a:cs typeface="Times New Roman"/>
              </a:rPr>
              <a:t>i1</a:t>
            </a:r>
            <a:r>
              <a:rPr dirty="0" baseline="-23809" sz="1575" spc="-172" i="1">
                <a:latin typeface="Times New Roman"/>
                <a:cs typeface="Times New Roman"/>
              </a:rPr>
              <a:t> </a:t>
            </a:r>
            <a:r>
              <a:rPr dirty="0" sz="2350" spc="-95">
                <a:latin typeface="Symbol"/>
                <a:cs typeface="Symbol"/>
              </a:rPr>
              <a:t></a:t>
            </a:r>
            <a:r>
              <a:rPr dirty="0" sz="1800" spc="-95" i="1">
                <a:latin typeface="Times New Roman"/>
                <a:cs typeface="Times New Roman"/>
              </a:rPr>
              <a:t>n</a:t>
            </a:r>
            <a:r>
              <a:rPr dirty="0" sz="2350" spc="-95">
                <a:latin typeface="Symbol"/>
                <a:cs typeface="Symbol"/>
              </a:rPr>
              <a:t></a:t>
            </a:r>
            <a:r>
              <a:rPr dirty="0" sz="1800" spc="-95" i="1">
                <a:latin typeface="Times New Roman"/>
                <a:cs typeface="Times New Roman"/>
              </a:rPr>
              <a:t>,</a:t>
            </a:r>
            <a:r>
              <a:rPr dirty="0" sz="1800" spc="-280" i="1">
                <a:latin typeface="Times New Roman"/>
                <a:cs typeface="Times New Roman"/>
              </a:rPr>
              <a:t> </a:t>
            </a:r>
            <a:r>
              <a:rPr dirty="0" sz="1800" spc="50" i="1">
                <a:latin typeface="Times New Roman"/>
                <a:cs typeface="Times New Roman"/>
              </a:rPr>
              <a:t>n=</a:t>
            </a:r>
            <a:r>
              <a:rPr dirty="0" sz="1800" spc="50">
                <a:latin typeface="Times New Roman"/>
                <a:cs typeface="Times New Roman"/>
              </a:rPr>
              <a:t>1,2...</a:t>
            </a:r>
            <a:r>
              <a:rPr dirty="0" sz="1800" spc="50" i="1">
                <a:latin typeface="Times New Roman"/>
                <a:cs typeface="Times New Roman"/>
              </a:rPr>
              <a:t>N,i</a:t>
            </a:r>
            <a:r>
              <a:rPr dirty="0" sz="1800" spc="-2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1,2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...</a:t>
            </a:r>
            <a:r>
              <a:rPr dirty="0" sz="1800" i="1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2000" i="1">
                <a:latin typeface="Arial"/>
                <a:cs typeface="Arial"/>
              </a:rPr>
              <a:t>Погружение: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3163570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(49)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61230"/>
            <a:ext cx="1102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Arial"/>
                <a:cs typeface="Arial"/>
              </a:rPr>
              <a:t>Декодер: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4626940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(59)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952" y="3002973"/>
            <a:ext cx="96202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150" spc="140" i="1">
                <a:latin typeface="Times New Roman"/>
                <a:cs typeface="Times New Roman"/>
              </a:rPr>
              <a:t>C</a:t>
            </a:r>
            <a:r>
              <a:rPr dirty="0" baseline="-24444" sz="1875" spc="44" i="1">
                <a:latin typeface="Times New Roman"/>
                <a:cs typeface="Times New Roman"/>
              </a:rPr>
              <a:t>w</a:t>
            </a:r>
            <a:r>
              <a:rPr dirty="0" baseline="-24444" sz="1875" spc="-67" i="1">
                <a:latin typeface="Times New Roman"/>
                <a:cs typeface="Times New Roman"/>
              </a:rPr>
              <a:t> </a:t>
            </a:r>
            <a:r>
              <a:rPr dirty="0" sz="2850" spc="-270">
                <a:latin typeface="Symbol"/>
                <a:cs typeface="Symbol"/>
              </a:rPr>
              <a:t></a:t>
            </a:r>
            <a:r>
              <a:rPr dirty="0" sz="2150" spc="114" i="1">
                <a:latin typeface="Times New Roman"/>
                <a:cs typeface="Times New Roman"/>
              </a:rPr>
              <a:t>n</a:t>
            </a:r>
            <a:r>
              <a:rPr dirty="0" sz="2850" spc="-70">
                <a:latin typeface="Symbol"/>
                <a:cs typeface="Symbol"/>
              </a:rPr>
              <a:t></a:t>
            </a:r>
            <a:r>
              <a:rPr dirty="0" sz="2150" spc="45" i="1">
                <a:latin typeface="Times New Roman"/>
                <a:cs typeface="Times New Roman"/>
              </a:rPr>
              <a:t>=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3321" y="3140793"/>
            <a:ext cx="16510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35">
                <a:latin typeface="Symbol"/>
                <a:cs typeface="Symbol"/>
              </a:rPr>
              <a:t>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3321" y="2884878"/>
            <a:ext cx="16510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35">
                <a:latin typeface="Symbol"/>
                <a:cs typeface="Symbol"/>
              </a:rPr>
              <a:t>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6204" y="3214040"/>
            <a:ext cx="19697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20" i="1">
                <a:latin typeface="Times New Roman"/>
                <a:cs typeface="Times New Roman"/>
              </a:rPr>
              <a:t>C</a:t>
            </a:r>
            <a:r>
              <a:rPr dirty="0" sz="1250" spc="25">
                <a:latin typeface="Times New Roman"/>
                <a:cs typeface="Times New Roman"/>
              </a:rPr>
              <a:t>~</a:t>
            </a:r>
            <a:r>
              <a:rPr dirty="0" sz="1250">
                <a:latin typeface="Times New Roman"/>
                <a:cs typeface="Times New Roman"/>
              </a:rPr>
              <a:t>  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2850" spc="-270">
                <a:latin typeface="Symbol"/>
                <a:cs typeface="Symbol"/>
              </a:rPr>
              <a:t></a:t>
            </a:r>
            <a:r>
              <a:rPr dirty="0" sz="2150" spc="120" i="1">
                <a:latin typeface="Times New Roman"/>
                <a:cs typeface="Times New Roman"/>
              </a:rPr>
              <a:t>n</a:t>
            </a:r>
            <a:r>
              <a:rPr dirty="0" sz="2850" spc="-320">
                <a:latin typeface="Symbol"/>
                <a:cs typeface="Symbol"/>
              </a:rPr>
              <a:t></a:t>
            </a:r>
            <a:r>
              <a:rPr dirty="0" sz="2150" spc="15" i="1">
                <a:latin typeface="Times New Roman"/>
                <a:cs typeface="Times New Roman"/>
              </a:rPr>
              <a:t>,</a:t>
            </a:r>
            <a:r>
              <a:rPr dirty="0" sz="2150" spc="-340" i="1">
                <a:latin typeface="Times New Roman"/>
                <a:cs typeface="Times New Roman"/>
              </a:rPr>
              <a:t> </a:t>
            </a:r>
            <a:r>
              <a:rPr dirty="0" sz="2150" spc="-45">
                <a:latin typeface="Times New Roman"/>
                <a:cs typeface="Times New Roman"/>
              </a:rPr>
              <a:t>ес</a:t>
            </a:r>
            <a:r>
              <a:rPr dirty="0" sz="2150" spc="15">
                <a:latin typeface="Times New Roman"/>
                <a:cs typeface="Times New Roman"/>
              </a:rPr>
              <a:t>л</a:t>
            </a:r>
            <a:r>
              <a:rPr dirty="0" sz="2150" spc="35">
                <a:latin typeface="Times New Roman"/>
                <a:cs typeface="Times New Roman"/>
              </a:rPr>
              <a:t>и</a:t>
            </a:r>
            <a:r>
              <a:rPr dirty="0" sz="2150" spc="-120">
                <a:latin typeface="Times New Roman"/>
                <a:cs typeface="Times New Roman"/>
              </a:rPr>
              <a:t> </a:t>
            </a:r>
            <a:r>
              <a:rPr dirty="0" sz="2150" spc="35" i="1">
                <a:latin typeface="Times New Roman"/>
                <a:cs typeface="Times New Roman"/>
              </a:rPr>
              <a:t>b</a:t>
            </a:r>
            <a:r>
              <a:rPr dirty="0" sz="2150" spc="-210" i="1">
                <a:latin typeface="Times New Roman"/>
                <a:cs typeface="Times New Roman"/>
              </a:rPr>
              <a:t> </a:t>
            </a:r>
            <a:r>
              <a:rPr dirty="0" sz="2150" spc="45" i="1">
                <a:latin typeface="Times New Roman"/>
                <a:cs typeface="Times New Roman"/>
              </a:rPr>
              <a:t>=</a:t>
            </a:r>
            <a:r>
              <a:rPr dirty="0" sz="2150" spc="-300" i="1">
                <a:latin typeface="Times New Roman"/>
                <a:cs typeface="Times New Roman"/>
              </a:rPr>
              <a:t> </a:t>
            </a:r>
            <a:r>
              <a:rPr dirty="0" sz="2150" spc="35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697" y="2774402"/>
            <a:ext cx="19951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14" i="1">
                <a:latin typeface="Times New Roman"/>
                <a:cs typeface="Times New Roman"/>
              </a:rPr>
              <a:t>C</a:t>
            </a:r>
            <a:r>
              <a:rPr dirty="0" sz="1250" spc="25">
                <a:latin typeface="Times New Roman"/>
                <a:cs typeface="Times New Roman"/>
              </a:rPr>
              <a:t>~</a:t>
            </a:r>
            <a:r>
              <a:rPr dirty="0" sz="1250">
                <a:latin typeface="Times New Roman"/>
                <a:cs typeface="Times New Roman"/>
              </a:rPr>
              <a:t>  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2850" spc="-270">
                <a:latin typeface="Symbol"/>
                <a:cs typeface="Symbol"/>
              </a:rPr>
              <a:t></a:t>
            </a:r>
            <a:r>
              <a:rPr dirty="0" sz="2150" spc="114" i="1">
                <a:latin typeface="Times New Roman"/>
                <a:cs typeface="Times New Roman"/>
              </a:rPr>
              <a:t>n</a:t>
            </a:r>
            <a:r>
              <a:rPr dirty="0" sz="2850" spc="-315">
                <a:latin typeface="Symbol"/>
                <a:cs typeface="Symbol"/>
              </a:rPr>
              <a:t></a:t>
            </a:r>
            <a:r>
              <a:rPr dirty="0" sz="2150" spc="15" i="1">
                <a:latin typeface="Times New Roman"/>
                <a:cs typeface="Times New Roman"/>
              </a:rPr>
              <a:t>,</a:t>
            </a:r>
            <a:r>
              <a:rPr dirty="0" sz="2150" spc="-345" i="1">
                <a:latin typeface="Times New Roman"/>
                <a:cs typeface="Times New Roman"/>
              </a:rPr>
              <a:t> </a:t>
            </a:r>
            <a:r>
              <a:rPr dirty="0" sz="2150" spc="-45">
                <a:latin typeface="Times New Roman"/>
                <a:cs typeface="Times New Roman"/>
              </a:rPr>
              <a:t>ес</a:t>
            </a:r>
            <a:r>
              <a:rPr dirty="0" sz="2150" spc="15">
                <a:latin typeface="Times New Roman"/>
                <a:cs typeface="Times New Roman"/>
              </a:rPr>
              <a:t>л</a:t>
            </a:r>
            <a:r>
              <a:rPr dirty="0" sz="2150" spc="35">
                <a:latin typeface="Times New Roman"/>
                <a:cs typeface="Times New Roman"/>
              </a:rPr>
              <a:t>и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sz="2150" spc="35" i="1">
                <a:latin typeface="Times New Roman"/>
                <a:cs typeface="Times New Roman"/>
              </a:rPr>
              <a:t>b</a:t>
            </a:r>
            <a:r>
              <a:rPr dirty="0" sz="2150" spc="-210" i="1">
                <a:latin typeface="Times New Roman"/>
                <a:cs typeface="Times New Roman"/>
              </a:rPr>
              <a:t> </a:t>
            </a:r>
            <a:r>
              <a:rPr dirty="0" sz="2150" spc="45" i="1">
                <a:latin typeface="Times New Roman"/>
                <a:cs typeface="Times New Roman"/>
              </a:rPr>
              <a:t>=</a:t>
            </a:r>
            <a:r>
              <a:rPr dirty="0" sz="2150" spc="-90" i="1">
                <a:latin typeface="Times New Roman"/>
                <a:cs typeface="Times New Roman"/>
              </a:rPr>
              <a:t> </a:t>
            </a:r>
            <a:r>
              <a:rPr dirty="0" sz="2150" spc="35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3321" y="3396139"/>
            <a:ext cx="54737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0205" algn="l"/>
              </a:tabLst>
            </a:pPr>
            <a:r>
              <a:rPr dirty="0" sz="2150" spc="35">
                <a:latin typeface="Symbol"/>
                <a:cs typeface="Symbol"/>
              </a:rPr>
              <a:t></a:t>
            </a:r>
            <a:r>
              <a:rPr dirty="0" sz="2150" spc="35">
                <a:latin typeface="Times New Roman"/>
                <a:cs typeface="Times New Roman"/>
              </a:rPr>
              <a:t>	</a:t>
            </a:r>
            <a:r>
              <a:rPr dirty="0" baseline="2222" sz="1875" spc="15" i="1">
                <a:latin typeface="Times New Roman"/>
                <a:cs typeface="Times New Roman"/>
              </a:rPr>
              <a:t>i</a:t>
            </a:r>
            <a:r>
              <a:rPr dirty="0" baseline="2222" sz="1875" spc="-44" i="1">
                <a:latin typeface="Times New Roman"/>
                <a:cs typeface="Times New Roman"/>
              </a:rPr>
              <a:t> </a:t>
            </a:r>
            <a:r>
              <a:rPr dirty="0" baseline="2222" sz="1875" spc="30" i="1">
                <a:latin typeface="Times New Roman"/>
                <a:cs typeface="Times New Roman"/>
              </a:rPr>
              <a:t>b</a:t>
            </a:r>
            <a:endParaRPr baseline="2222" sz="18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7091" y="3068055"/>
            <a:ext cx="18986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i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o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16012" y="3716337"/>
            <a:ext cx="4111625" cy="468630"/>
            <a:chOff x="1116012" y="3716337"/>
            <a:chExt cx="4111625" cy="468630"/>
          </a:xfrm>
        </p:grpSpPr>
        <p:sp>
          <p:nvSpPr>
            <p:cNvPr id="14" name="object 14"/>
            <p:cNvSpPr/>
            <p:nvPr/>
          </p:nvSpPr>
          <p:spPr>
            <a:xfrm>
              <a:off x="1116012" y="3716337"/>
              <a:ext cx="4111625" cy="468630"/>
            </a:xfrm>
            <a:custGeom>
              <a:avLst/>
              <a:gdLst/>
              <a:ahLst/>
              <a:cxnLst/>
              <a:rect l="l" t="t" r="r" b="b"/>
              <a:pathLst>
                <a:path w="4111625" h="468629">
                  <a:moveTo>
                    <a:pt x="4111625" y="0"/>
                  </a:moveTo>
                  <a:lnTo>
                    <a:pt x="0" y="0"/>
                  </a:lnTo>
                  <a:lnTo>
                    <a:pt x="0" y="468312"/>
                  </a:lnTo>
                  <a:lnTo>
                    <a:pt x="4111625" y="468312"/>
                  </a:lnTo>
                  <a:lnTo>
                    <a:pt x="4111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25040" y="3782161"/>
              <a:ext cx="1636395" cy="337820"/>
            </a:xfrm>
            <a:custGeom>
              <a:avLst/>
              <a:gdLst/>
              <a:ahLst/>
              <a:cxnLst/>
              <a:rect l="l" t="t" r="r" b="b"/>
              <a:pathLst>
                <a:path w="1636395" h="337820">
                  <a:moveTo>
                    <a:pt x="38581" y="0"/>
                  </a:moveTo>
                  <a:lnTo>
                    <a:pt x="38581" y="337217"/>
                  </a:lnTo>
                </a:path>
                <a:path w="1636395" h="337820">
                  <a:moveTo>
                    <a:pt x="0" y="0"/>
                  </a:moveTo>
                  <a:lnTo>
                    <a:pt x="0" y="337217"/>
                  </a:lnTo>
                </a:path>
                <a:path w="1636395" h="337820">
                  <a:moveTo>
                    <a:pt x="1636026" y="0"/>
                  </a:moveTo>
                  <a:lnTo>
                    <a:pt x="1636026" y="337217"/>
                  </a:lnTo>
                </a:path>
                <a:path w="1636395" h="337820">
                  <a:moveTo>
                    <a:pt x="1596756" y="0"/>
                  </a:moveTo>
                  <a:lnTo>
                    <a:pt x="1596756" y="337217"/>
                  </a:lnTo>
                </a:path>
              </a:pathLst>
            </a:custGeom>
            <a:ln w="11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832749" y="3934809"/>
            <a:ext cx="191770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5" i="1">
                <a:latin typeface="Times New Roman"/>
                <a:cs typeface="Times New Roman"/>
              </a:rPr>
              <a:t>i</a:t>
            </a:r>
            <a:r>
              <a:rPr dirty="0" sz="1300" spc="-60" i="1">
                <a:latin typeface="Times New Roman"/>
                <a:cs typeface="Times New Roman"/>
              </a:rPr>
              <a:t> </a:t>
            </a:r>
            <a:r>
              <a:rPr dirty="0" sz="1300" spc="15" i="1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5448" y="3636756"/>
            <a:ext cx="4053840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200">
                <a:latin typeface="Times New Roman"/>
                <a:cs typeface="Times New Roman"/>
              </a:rPr>
              <a:t>г</a:t>
            </a:r>
            <a:r>
              <a:rPr dirty="0" sz="2200" spc="-35">
                <a:latin typeface="Times New Roman"/>
                <a:cs typeface="Times New Roman"/>
              </a:rPr>
              <a:t>д</a:t>
            </a:r>
            <a:r>
              <a:rPr dirty="0" sz="2200" spc="35">
                <a:latin typeface="Times New Roman"/>
                <a:cs typeface="Times New Roman"/>
              </a:rPr>
              <a:t>е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sz="2200" spc="25" i="1">
                <a:latin typeface="Times New Roman"/>
                <a:cs typeface="Times New Roman"/>
              </a:rPr>
              <a:t>C</a:t>
            </a:r>
            <a:r>
              <a:rPr dirty="0" sz="1300" spc="15">
                <a:latin typeface="Times New Roman"/>
                <a:cs typeface="Times New Roman"/>
              </a:rPr>
              <a:t>~</a:t>
            </a:r>
            <a:r>
              <a:rPr dirty="0" sz="1300">
                <a:latin typeface="Times New Roman"/>
                <a:cs typeface="Times New Roman"/>
              </a:rPr>
              <a:t>  </a:t>
            </a:r>
            <a:r>
              <a:rPr dirty="0" sz="1300" spc="-100">
                <a:latin typeface="Times New Roman"/>
                <a:cs typeface="Times New Roman"/>
              </a:rPr>
              <a:t> </a:t>
            </a:r>
            <a:r>
              <a:rPr dirty="0" sz="2900" spc="-290">
                <a:latin typeface="Symbol"/>
                <a:cs typeface="Symbol"/>
              </a:rPr>
              <a:t></a:t>
            </a:r>
            <a:r>
              <a:rPr dirty="0" sz="2200" spc="90" i="1">
                <a:latin typeface="Times New Roman"/>
                <a:cs typeface="Times New Roman"/>
              </a:rPr>
              <a:t>n</a:t>
            </a:r>
            <a:r>
              <a:rPr dirty="0" sz="2900" spc="-130">
                <a:latin typeface="Symbol"/>
                <a:cs typeface="Symbol"/>
              </a:rPr>
              <a:t></a:t>
            </a:r>
            <a:r>
              <a:rPr dirty="0" sz="2200" spc="50" i="1">
                <a:latin typeface="Times New Roman"/>
                <a:cs typeface="Times New Roman"/>
              </a:rPr>
              <a:t>=</a:t>
            </a:r>
            <a:r>
              <a:rPr dirty="0" sz="2200" spc="-145" i="1">
                <a:latin typeface="Times New Roman"/>
                <a:cs typeface="Times New Roman"/>
              </a:rPr>
              <a:t> </a:t>
            </a:r>
            <a:r>
              <a:rPr dirty="0" sz="2200" spc="-15" i="1">
                <a:latin typeface="Times New Roman"/>
                <a:cs typeface="Times New Roman"/>
              </a:rPr>
              <a:t>a</a:t>
            </a:r>
            <a:r>
              <a:rPr dirty="0" sz="2200" spc="45" i="1">
                <a:latin typeface="Times New Roman"/>
                <a:cs typeface="Times New Roman"/>
              </a:rPr>
              <a:t>r</a:t>
            </a:r>
            <a:r>
              <a:rPr dirty="0" sz="2200" spc="-15" i="1">
                <a:latin typeface="Times New Roman"/>
                <a:cs typeface="Times New Roman"/>
              </a:rPr>
              <a:t>g</a:t>
            </a:r>
            <a:r>
              <a:rPr dirty="0" sz="2200" spc="45" i="1">
                <a:latin typeface="Times New Roman"/>
                <a:cs typeface="Times New Roman"/>
              </a:rPr>
              <a:t>m</a:t>
            </a:r>
            <a:r>
              <a:rPr dirty="0" sz="2200" spc="-70" i="1">
                <a:latin typeface="Times New Roman"/>
                <a:cs typeface="Times New Roman"/>
              </a:rPr>
              <a:t>i</a:t>
            </a:r>
            <a:r>
              <a:rPr dirty="0" sz="2200" spc="-110" i="1">
                <a:latin typeface="Times New Roman"/>
                <a:cs typeface="Times New Roman"/>
              </a:rPr>
              <a:t>n</a:t>
            </a:r>
            <a:r>
              <a:rPr dirty="0" baseline="-23504" sz="1950" spc="7" i="1">
                <a:latin typeface="Times New Roman"/>
                <a:cs typeface="Times New Roman"/>
              </a:rPr>
              <a:t>i</a:t>
            </a:r>
            <a:r>
              <a:rPr dirty="0" baseline="-23504" sz="1950" i="1">
                <a:latin typeface="Times New Roman"/>
                <a:cs typeface="Times New Roman"/>
              </a:rPr>
              <a:t> </a:t>
            </a:r>
            <a:r>
              <a:rPr dirty="0" baseline="-23504" sz="1950" spc="232" i="1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C</a:t>
            </a:r>
            <a:r>
              <a:rPr dirty="0" baseline="-23504" sz="1950" spc="30" i="1">
                <a:latin typeface="Times New Roman"/>
                <a:cs typeface="Times New Roman"/>
              </a:rPr>
              <a:t>w</a:t>
            </a:r>
            <a:r>
              <a:rPr dirty="0" baseline="-23504" sz="1950" spc="-209" i="1">
                <a:latin typeface="Times New Roman"/>
                <a:cs typeface="Times New Roman"/>
              </a:rPr>
              <a:t> </a:t>
            </a:r>
            <a:r>
              <a:rPr dirty="0" sz="2900" spc="-290">
                <a:latin typeface="Symbol"/>
                <a:cs typeface="Symbol"/>
              </a:rPr>
              <a:t></a:t>
            </a:r>
            <a:r>
              <a:rPr dirty="0" sz="2200" spc="90" i="1">
                <a:latin typeface="Times New Roman"/>
                <a:cs typeface="Times New Roman"/>
              </a:rPr>
              <a:t>n</a:t>
            </a:r>
            <a:r>
              <a:rPr dirty="0" sz="2900" spc="-60">
                <a:latin typeface="Symbol"/>
                <a:cs typeface="Symbol"/>
              </a:rPr>
              <a:t></a:t>
            </a:r>
            <a:r>
              <a:rPr dirty="0" sz="2200" spc="40">
                <a:latin typeface="Symbol"/>
                <a:cs typeface="Symbol"/>
              </a:rPr>
              <a:t></a:t>
            </a:r>
            <a:r>
              <a:rPr dirty="0" sz="2200" spc="-305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C</a:t>
            </a:r>
            <a:r>
              <a:rPr dirty="0" baseline="-23504" sz="1950" spc="-7" i="1">
                <a:latin typeface="Times New Roman"/>
                <a:cs typeface="Times New Roman"/>
              </a:rPr>
              <a:t>i</a:t>
            </a:r>
            <a:r>
              <a:rPr dirty="0" baseline="-23504" sz="1950" spc="22" i="1">
                <a:latin typeface="Times New Roman"/>
                <a:cs typeface="Times New Roman"/>
              </a:rPr>
              <a:t>b</a:t>
            </a:r>
            <a:r>
              <a:rPr dirty="0" baseline="-23504" sz="1950" spc="-150" i="1">
                <a:latin typeface="Times New Roman"/>
                <a:cs typeface="Times New Roman"/>
              </a:rPr>
              <a:t> </a:t>
            </a:r>
            <a:r>
              <a:rPr dirty="0" sz="2900" spc="-290">
                <a:latin typeface="Symbol"/>
                <a:cs typeface="Symbol"/>
              </a:rPr>
              <a:t></a:t>
            </a:r>
            <a:r>
              <a:rPr dirty="0" sz="2200" spc="90" i="1">
                <a:latin typeface="Times New Roman"/>
                <a:cs typeface="Times New Roman"/>
              </a:rPr>
              <a:t>n</a:t>
            </a:r>
            <a:r>
              <a:rPr dirty="0" sz="2900" spc="-22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47498" y="4657508"/>
            <a:ext cx="34290" cy="286385"/>
          </a:xfrm>
          <a:custGeom>
            <a:avLst/>
            <a:gdLst/>
            <a:ahLst/>
            <a:cxnLst/>
            <a:rect l="l" t="t" r="r" b="b"/>
            <a:pathLst>
              <a:path w="34289" h="286385">
                <a:moveTo>
                  <a:pt x="33737" y="0"/>
                </a:moveTo>
                <a:lnTo>
                  <a:pt x="33737" y="286046"/>
                </a:lnTo>
              </a:path>
              <a:path w="34289" h="286385">
                <a:moveTo>
                  <a:pt x="0" y="0"/>
                </a:moveTo>
                <a:lnTo>
                  <a:pt x="0" y="286046"/>
                </a:lnTo>
              </a:path>
            </a:pathLst>
          </a:custGeom>
          <a:ln w="99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4594" y="4657508"/>
            <a:ext cx="34290" cy="286385"/>
          </a:xfrm>
          <a:custGeom>
            <a:avLst/>
            <a:gdLst/>
            <a:ahLst/>
            <a:cxnLst/>
            <a:rect l="l" t="t" r="r" b="b"/>
            <a:pathLst>
              <a:path w="34289" h="286385">
                <a:moveTo>
                  <a:pt x="33776" y="0"/>
                </a:moveTo>
                <a:lnTo>
                  <a:pt x="33776" y="286046"/>
                </a:lnTo>
              </a:path>
              <a:path w="34289" h="286385">
                <a:moveTo>
                  <a:pt x="0" y="0"/>
                </a:moveTo>
                <a:lnTo>
                  <a:pt x="0" y="286046"/>
                </a:lnTo>
              </a:path>
            </a:pathLst>
          </a:custGeom>
          <a:ln w="99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77779" y="4608704"/>
            <a:ext cx="1659889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50" spc="50" i="1">
                <a:latin typeface="Times New Roman"/>
                <a:cs typeface="Times New Roman"/>
              </a:rPr>
              <a:t>b</a:t>
            </a:r>
            <a:r>
              <a:rPr dirty="0" sz="1850" spc="25" i="1">
                <a:latin typeface="Times New Roman"/>
                <a:cs typeface="Times New Roman"/>
              </a:rPr>
              <a:t> </a:t>
            </a:r>
            <a:r>
              <a:rPr dirty="0" sz="1850" spc="70" i="1">
                <a:latin typeface="Times New Roman"/>
                <a:cs typeface="Times New Roman"/>
              </a:rPr>
              <a:t>=</a:t>
            </a:r>
            <a:r>
              <a:rPr dirty="0" sz="1850" spc="-95" i="1">
                <a:latin typeface="Times New Roman"/>
                <a:cs typeface="Times New Roman"/>
              </a:rPr>
              <a:t> </a:t>
            </a:r>
            <a:r>
              <a:rPr dirty="0" sz="1850" spc="20" i="1">
                <a:latin typeface="Times New Roman"/>
                <a:cs typeface="Times New Roman"/>
              </a:rPr>
              <a:t>argmin</a:t>
            </a:r>
            <a:r>
              <a:rPr dirty="0" baseline="-22727" sz="1650" spc="30" i="1">
                <a:latin typeface="Times New Roman"/>
                <a:cs typeface="Times New Roman"/>
              </a:rPr>
              <a:t>b</a:t>
            </a:r>
            <a:r>
              <a:rPr dirty="0" sz="1850" spc="20" i="1">
                <a:latin typeface="Times New Roman"/>
                <a:cs typeface="Times New Roman"/>
              </a:rPr>
              <a:t>min</a:t>
            </a:r>
            <a:r>
              <a:rPr dirty="0" baseline="-22727" sz="1650" spc="30" i="1">
                <a:latin typeface="Times New Roman"/>
                <a:cs typeface="Times New Roman"/>
              </a:rPr>
              <a:t>i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3900181" y="4767926"/>
            <a:ext cx="13779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10" i="1">
                <a:latin typeface="Times New Roman"/>
                <a:cs typeface="Times New Roman"/>
              </a:rPr>
              <a:t>ib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2958" y="4530933"/>
            <a:ext cx="1550035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212215" algn="l"/>
              </a:tabLst>
            </a:pPr>
            <a:r>
              <a:rPr dirty="0" sz="1850" spc="60" i="1">
                <a:latin typeface="Times New Roman"/>
                <a:cs typeface="Times New Roman"/>
              </a:rPr>
              <a:t>C'</a:t>
            </a:r>
            <a:r>
              <a:rPr dirty="0" baseline="-22727" sz="1650" spc="89" i="1">
                <a:latin typeface="Times New Roman"/>
                <a:cs typeface="Times New Roman"/>
              </a:rPr>
              <a:t>w</a:t>
            </a:r>
            <a:r>
              <a:rPr dirty="0" baseline="-22727" sz="1650" spc="187" i="1">
                <a:latin typeface="Times New Roman"/>
                <a:cs typeface="Times New Roman"/>
              </a:rPr>
              <a:t> </a:t>
            </a:r>
            <a:r>
              <a:rPr dirty="0" sz="2500" spc="-30">
                <a:latin typeface="Symbol"/>
                <a:cs typeface="Symbol"/>
              </a:rPr>
              <a:t></a:t>
            </a:r>
            <a:r>
              <a:rPr dirty="0" sz="1850" spc="-30" i="1">
                <a:latin typeface="Times New Roman"/>
                <a:cs typeface="Times New Roman"/>
              </a:rPr>
              <a:t>n</a:t>
            </a:r>
            <a:r>
              <a:rPr dirty="0" sz="2500" spc="-30">
                <a:latin typeface="Symbol"/>
                <a:cs typeface="Symbol"/>
              </a:rPr>
              <a:t></a:t>
            </a:r>
            <a:r>
              <a:rPr dirty="0" sz="1850" spc="-30">
                <a:latin typeface="Symbol"/>
                <a:cs typeface="Symbol"/>
              </a:rPr>
              <a:t></a:t>
            </a:r>
            <a:r>
              <a:rPr dirty="0" sz="1850" spc="-204">
                <a:latin typeface="Times New Roman"/>
                <a:cs typeface="Times New Roman"/>
              </a:rPr>
              <a:t> </a:t>
            </a:r>
            <a:r>
              <a:rPr dirty="0" sz="1850" spc="70" i="1">
                <a:latin typeface="Times New Roman"/>
                <a:cs typeface="Times New Roman"/>
              </a:rPr>
              <a:t>C	</a:t>
            </a:r>
            <a:r>
              <a:rPr dirty="0" sz="2500" spc="-114">
                <a:latin typeface="Symbol"/>
                <a:cs typeface="Symbol"/>
              </a:rPr>
              <a:t></a:t>
            </a:r>
            <a:r>
              <a:rPr dirty="0" sz="1850" spc="-114" i="1">
                <a:latin typeface="Times New Roman"/>
                <a:cs typeface="Times New Roman"/>
              </a:rPr>
              <a:t>n</a:t>
            </a:r>
            <a:r>
              <a:rPr dirty="0" sz="2500" spc="-114">
                <a:latin typeface="Symbol"/>
                <a:cs typeface="Symbol"/>
              </a:rPr>
              <a:t>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0046" y="4455949"/>
            <a:ext cx="1600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55">
                <a:latin typeface="Times New Roman"/>
                <a:cs typeface="Times New Roman"/>
              </a:rPr>
              <a:t>~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97840" y="225337"/>
            <a:ext cx="7978140" cy="44157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latin typeface="Arial"/>
                <a:cs typeface="Arial"/>
              </a:rPr>
              <a:t>Замечание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393700" marR="4318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Microsoft Sans Serif"/>
                <a:cs typeface="Microsoft Sans Serif"/>
              </a:rPr>
              <a:t>Для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обеспечения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малых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искажений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ПС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кодовые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книги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должны 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выбираться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так,</a:t>
            </a:r>
            <a:r>
              <a:rPr dirty="0" sz="2000" spc="-5">
                <a:latin typeface="Microsoft Sans Serif"/>
                <a:cs typeface="Microsoft Sans Serif"/>
              </a:rPr>
              <a:t> чтобы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для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любого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C(n),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||C(</a:t>
            </a:r>
            <a:r>
              <a:rPr dirty="0" baseline="-21367" sz="1950" i="1">
                <a:latin typeface="Arial"/>
                <a:cs typeface="Arial"/>
              </a:rPr>
              <a:t>w</a:t>
            </a:r>
            <a:r>
              <a:rPr dirty="0" sz="2000" i="1">
                <a:latin typeface="Arial"/>
                <a:cs typeface="Arial"/>
              </a:rPr>
              <a:t>(n)-C(n)||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,были </a:t>
            </a:r>
            <a:r>
              <a:rPr dirty="0" sz="2000">
                <a:latin typeface="Microsoft Sans Serif"/>
                <a:cs typeface="Microsoft Sans Serif"/>
              </a:rPr>
              <a:t>бы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малы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сравнению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||</a:t>
            </a:r>
            <a:r>
              <a:rPr dirty="0" sz="2000" i="1">
                <a:latin typeface="Arial"/>
                <a:cs typeface="Arial"/>
              </a:rPr>
              <a:t>C(n)</a:t>
            </a:r>
            <a:r>
              <a:rPr dirty="0" sz="2000">
                <a:latin typeface="Microsoft Sans Serif"/>
                <a:cs typeface="Microsoft Sans Serif"/>
              </a:rPr>
              <a:t>||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Arial"/>
                <a:cs typeface="Arial"/>
              </a:rPr>
              <a:t>Замечание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  <a:p>
            <a:pPr algn="just" marL="393700" marR="13462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Microsoft Sans Serif"/>
                <a:cs typeface="Microsoft Sans Serif"/>
              </a:rPr>
              <a:t>Такая </a:t>
            </a:r>
            <a:r>
              <a:rPr dirty="0" sz="2000" spc="-5">
                <a:latin typeface="Microsoft Sans Serif"/>
                <a:cs typeface="Microsoft Sans Serif"/>
              </a:rPr>
              <a:t>система </a:t>
            </a:r>
            <a:r>
              <a:rPr dirty="0" sz="2000" spc="-25">
                <a:latin typeface="Microsoft Sans Serif"/>
                <a:cs typeface="Microsoft Sans Serif"/>
              </a:rPr>
              <a:t>может </a:t>
            </a:r>
            <a:r>
              <a:rPr dirty="0" sz="2000" spc="-10">
                <a:latin typeface="Microsoft Sans Serif"/>
                <a:cs typeface="Microsoft Sans Serif"/>
              </a:rPr>
              <a:t>использоваться </a:t>
            </a:r>
            <a:r>
              <a:rPr dirty="0" sz="2000">
                <a:latin typeface="Microsoft Sans Serif"/>
                <a:cs typeface="Microsoft Sans Serif"/>
              </a:rPr>
              <a:t>в </a:t>
            </a:r>
            <a:r>
              <a:rPr dirty="0" sz="2000" spc="-20">
                <a:latin typeface="Microsoft Sans Serif"/>
                <a:cs typeface="Microsoft Sans Serif"/>
              </a:rPr>
              <a:t>СГС </a:t>
            </a:r>
            <a:r>
              <a:rPr dirty="0" sz="2000" spc="-25">
                <a:latin typeface="Microsoft Sans Serif"/>
                <a:cs typeface="Microsoft Sans Serif"/>
              </a:rPr>
              <a:t>причем </a:t>
            </a:r>
            <a:r>
              <a:rPr dirty="0" sz="2000" spc="-5">
                <a:latin typeface="Microsoft Sans Serif"/>
                <a:cs typeface="Microsoft Sans Serif"/>
              </a:rPr>
              <a:t>она будет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устойчива </a:t>
            </a:r>
            <a:r>
              <a:rPr dirty="0" sz="2000" spc="-125">
                <a:latin typeface="Microsoft Sans Serif"/>
                <a:cs typeface="Microsoft Sans Serif"/>
              </a:rPr>
              <a:t>к </a:t>
            </a:r>
            <a:r>
              <a:rPr dirty="0" sz="2000" spc="-15">
                <a:latin typeface="Microsoft Sans Serif"/>
                <a:cs typeface="Microsoft Sans Serif"/>
              </a:rPr>
              <a:t>преднамеренному </a:t>
            </a:r>
            <a:r>
              <a:rPr dirty="0" sz="2000">
                <a:latin typeface="Microsoft Sans Serif"/>
                <a:cs typeface="Microsoft Sans Serif"/>
              </a:rPr>
              <a:t>удалению, </a:t>
            </a:r>
            <a:r>
              <a:rPr dirty="0" sz="2000" spc="5">
                <a:latin typeface="Microsoft Sans Serif"/>
                <a:cs typeface="Microsoft Sans Serif"/>
              </a:rPr>
              <a:t>если </a:t>
            </a:r>
            <a:r>
              <a:rPr dirty="0" sz="2000">
                <a:latin typeface="Microsoft Sans Serif"/>
                <a:cs typeface="Microsoft Sans Serif"/>
              </a:rPr>
              <a:t>выбор </a:t>
            </a:r>
            <a:r>
              <a:rPr dirty="0" sz="2000" spc="-20">
                <a:latin typeface="Microsoft Sans Serif"/>
                <a:cs typeface="Microsoft Sans Serif"/>
              </a:rPr>
              <a:t>кодовых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45">
                <a:latin typeface="Microsoft Sans Serif"/>
                <a:cs typeface="Microsoft Sans Serif"/>
              </a:rPr>
              <a:t>книг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производится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секретным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образом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(по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стегоключу)</a:t>
            </a:r>
            <a:endParaRPr sz="2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Замечание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  <a:p>
            <a:pPr marL="393700" marR="173990">
              <a:lnSpc>
                <a:spcPct val="100000"/>
              </a:lnSpc>
              <a:spcBef>
                <a:spcPts val="480"/>
              </a:spcBef>
            </a:pPr>
            <a:r>
              <a:rPr dirty="0" sz="2000" spc="-40">
                <a:latin typeface="Microsoft Sans Serif"/>
                <a:cs typeface="Microsoft Sans Serif"/>
              </a:rPr>
              <a:t>Данный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метод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построения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ЦВЗ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 </a:t>
            </a:r>
            <a:r>
              <a:rPr dirty="0" sz="2000" spc="-20">
                <a:latin typeface="Microsoft Sans Serif"/>
                <a:cs typeface="Microsoft Sans Serif"/>
              </a:rPr>
              <a:t>СГС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хорошо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согласуется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 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векторным кодированием </a:t>
            </a:r>
            <a:r>
              <a:rPr dirty="0" sz="2000" spc="-5">
                <a:latin typeface="Microsoft Sans Serif"/>
                <a:cs typeface="Microsoft Sans Serif"/>
              </a:rPr>
              <a:t>речевых сигналов, </a:t>
            </a:r>
            <a:r>
              <a:rPr dirty="0" sz="2000" spc="-15">
                <a:latin typeface="Microsoft Sans Serif"/>
                <a:cs typeface="Microsoft Sans Serif"/>
              </a:rPr>
              <a:t>используемых </a:t>
            </a:r>
            <a:r>
              <a:rPr dirty="0" sz="2000">
                <a:latin typeface="Microsoft Sans Serif"/>
                <a:cs typeface="Microsoft Sans Serif"/>
              </a:rPr>
              <a:t>в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вакодерах.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225337"/>
            <a:ext cx="6973570" cy="17938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latin typeface="Arial"/>
                <a:cs typeface="Arial"/>
              </a:rPr>
              <a:t>Квантованная </a:t>
            </a:r>
            <a:r>
              <a:rPr dirty="0" sz="2000" b="1">
                <a:latin typeface="Arial"/>
                <a:cs typeface="Arial"/>
              </a:rPr>
              <a:t>проекционная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модуляция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(QPD)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i="1">
                <a:latin typeface="Arial"/>
                <a:cs typeface="Arial"/>
              </a:rPr>
              <a:t>Цель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использования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QPD:</a:t>
            </a: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Microsoft Sans Serif"/>
                <a:cs typeface="Microsoft Sans Serif"/>
              </a:rPr>
              <a:t>Обеспечить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защиту</a:t>
            </a:r>
            <a:r>
              <a:rPr dirty="0" sz="2000" spc="-5">
                <a:latin typeface="Microsoft Sans Serif"/>
                <a:cs typeface="Microsoft Sans Serif"/>
              </a:rPr>
              <a:t> от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преднамеренного </a:t>
            </a:r>
            <a:r>
              <a:rPr dirty="0" sz="2000" spc="-5">
                <a:latin typeface="Microsoft Sans Serif"/>
                <a:cs typeface="Microsoft Sans Serif"/>
              </a:rPr>
              <a:t>удаления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ЦВЗ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методом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рандомизированного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квантования.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Arial"/>
                <a:cs typeface="Arial"/>
              </a:rPr>
              <a:t>Погружение: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0433" y="2054098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(51)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29" y="2108208"/>
            <a:ext cx="118872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25" i="1">
                <a:latin typeface="Times New Roman"/>
                <a:cs typeface="Times New Roman"/>
              </a:rPr>
              <a:t>C</a:t>
            </a:r>
            <a:r>
              <a:rPr dirty="0" sz="1550" spc="25" i="1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 </a:t>
            </a:r>
            <a:r>
              <a:rPr dirty="0" sz="2050" spc="-210">
                <a:latin typeface="Symbol"/>
                <a:cs typeface="Symbol"/>
              </a:rPr>
              <a:t></a:t>
            </a:r>
            <a:r>
              <a:rPr dirty="0" sz="1550" spc="70" i="1">
                <a:latin typeface="Times New Roman"/>
                <a:cs typeface="Times New Roman"/>
              </a:rPr>
              <a:t>n</a:t>
            </a:r>
            <a:r>
              <a:rPr dirty="0" sz="2050" spc="-95">
                <a:latin typeface="Symbol"/>
                <a:cs typeface="Symbol"/>
              </a:rPr>
              <a:t></a:t>
            </a:r>
            <a:r>
              <a:rPr dirty="0" sz="1550" spc="25" i="1">
                <a:latin typeface="Times New Roman"/>
                <a:cs typeface="Times New Roman"/>
              </a:rPr>
              <a:t>=</a:t>
            </a:r>
            <a:r>
              <a:rPr dirty="0" sz="1550" spc="-135" i="1">
                <a:latin typeface="Times New Roman"/>
                <a:cs typeface="Times New Roman"/>
              </a:rPr>
              <a:t> </a:t>
            </a:r>
            <a:r>
              <a:rPr dirty="0" sz="1550" spc="95" i="1">
                <a:latin typeface="Times New Roman"/>
                <a:cs typeface="Times New Roman"/>
              </a:rPr>
              <a:t>C</a:t>
            </a:r>
            <a:r>
              <a:rPr dirty="0" sz="2050" spc="-204">
                <a:latin typeface="Symbol"/>
                <a:cs typeface="Symbol"/>
              </a:rPr>
              <a:t></a:t>
            </a:r>
            <a:r>
              <a:rPr dirty="0" sz="1550" spc="70" i="1">
                <a:latin typeface="Times New Roman"/>
                <a:cs typeface="Times New Roman"/>
              </a:rPr>
              <a:t>n</a:t>
            </a:r>
            <a:r>
              <a:rPr dirty="0" sz="2050" spc="-165">
                <a:latin typeface="Symbol"/>
                <a:cs typeface="Symbol"/>
              </a:rPr>
              <a:t></a:t>
            </a:r>
            <a:r>
              <a:rPr dirty="0" sz="1550" spc="25" i="1">
                <a:latin typeface="Times New Roman"/>
                <a:cs typeface="Times New Roman"/>
              </a:rPr>
              <a:t>+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1211" y="2333502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 h="0">
                <a:moveTo>
                  <a:pt x="0" y="0"/>
                </a:moveTo>
                <a:lnTo>
                  <a:pt x="698933" y="0"/>
                </a:lnTo>
              </a:path>
            </a:pathLst>
          </a:custGeom>
          <a:ln w="82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8081" y="2108208"/>
            <a:ext cx="37084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85" i="1">
                <a:latin typeface="Times New Roman"/>
                <a:cs typeface="Times New Roman"/>
              </a:rPr>
              <a:t>π</a:t>
            </a:r>
            <a:r>
              <a:rPr dirty="0" sz="2050" spc="-204">
                <a:latin typeface="Symbol"/>
                <a:cs typeface="Symbol"/>
              </a:rPr>
              <a:t></a:t>
            </a:r>
            <a:r>
              <a:rPr dirty="0" sz="1550" spc="70" i="1">
                <a:latin typeface="Times New Roman"/>
                <a:cs typeface="Times New Roman"/>
              </a:rPr>
              <a:t>n</a:t>
            </a:r>
            <a:r>
              <a:rPr dirty="0" sz="2050" spc="-165">
                <a:latin typeface="Symbol"/>
                <a:cs typeface="Symbol"/>
              </a:rPr>
              <a:t>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4266" y="2171901"/>
            <a:ext cx="999490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0" i="1">
                <a:latin typeface="Times New Roman"/>
                <a:cs typeface="Times New Roman"/>
              </a:rPr>
              <a:t>,</a:t>
            </a:r>
            <a:r>
              <a:rPr dirty="0" sz="1550" spc="-229" i="1">
                <a:latin typeface="Times New Roman"/>
                <a:cs typeface="Times New Roman"/>
              </a:rPr>
              <a:t> </a:t>
            </a:r>
            <a:r>
              <a:rPr dirty="0" sz="1550" spc="215" i="1">
                <a:latin typeface="Times New Roman"/>
                <a:cs typeface="Times New Roman"/>
              </a:rPr>
              <a:t>n</a:t>
            </a:r>
            <a:r>
              <a:rPr dirty="0" sz="1550" spc="160" i="1">
                <a:latin typeface="Times New Roman"/>
                <a:cs typeface="Times New Roman"/>
              </a:rPr>
              <a:t>=</a:t>
            </a:r>
            <a:r>
              <a:rPr dirty="0" sz="1550" spc="-5">
                <a:latin typeface="Times New Roman"/>
                <a:cs typeface="Times New Roman"/>
              </a:rPr>
              <a:t>1</a:t>
            </a:r>
            <a:r>
              <a:rPr dirty="0" sz="1550">
                <a:latin typeface="Times New Roman"/>
                <a:cs typeface="Times New Roman"/>
              </a:rPr>
              <a:t>,</a:t>
            </a:r>
            <a:r>
              <a:rPr dirty="0" sz="1550" spc="45">
                <a:latin typeface="Times New Roman"/>
                <a:cs typeface="Times New Roman"/>
              </a:rPr>
              <a:t>2</a:t>
            </a:r>
            <a:r>
              <a:rPr dirty="0" sz="1550" spc="-195" i="1">
                <a:latin typeface="Times New Roman"/>
                <a:cs typeface="Times New Roman"/>
              </a:rPr>
              <a:t>,</a:t>
            </a:r>
            <a:r>
              <a:rPr dirty="0" sz="1550">
                <a:latin typeface="Times New Roman"/>
                <a:cs typeface="Times New Roman"/>
              </a:rPr>
              <a:t>..</a:t>
            </a:r>
            <a:r>
              <a:rPr dirty="0" sz="1550" spc="-30">
                <a:latin typeface="Times New Roman"/>
                <a:cs typeface="Times New Roman"/>
              </a:rPr>
              <a:t>.</a:t>
            </a:r>
            <a:r>
              <a:rPr dirty="0" sz="1550" spc="145" i="1">
                <a:latin typeface="Times New Roman"/>
                <a:cs typeface="Times New Roman"/>
              </a:rPr>
              <a:t>,</a:t>
            </a:r>
            <a:r>
              <a:rPr dirty="0" sz="1550" spc="25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8394" y="2327056"/>
            <a:ext cx="16065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25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0042" y="2178547"/>
            <a:ext cx="8445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 i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5666" y="1982375"/>
            <a:ext cx="6997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25" i="1">
                <a:latin typeface="Times New Roman"/>
                <a:cs typeface="Times New Roman"/>
              </a:rPr>
              <a:t>Q</a:t>
            </a:r>
            <a:r>
              <a:rPr dirty="0" sz="1550" spc="160" i="1">
                <a:latin typeface="Times New Roman"/>
                <a:cs typeface="Times New Roman"/>
              </a:rPr>
              <a:t> </a:t>
            </a:r>
            <a:r>
              <a:rPr dirty="0" sz="2050" spc="-204">
                <a:latin typeface="Symbol"/>
                <a:cs typeface="Symbol"/>
              </a:rPr>
              <a:t></a:t>
            </a:r>
            <a:r>
              <a:rPr dirty="0" sz="1550" spc="140" i="1">
                <a:latin typeface="Times New Roman"/>
                <a:cs typeface="Times New Roman"/>
              </a:rPr>
              <a:t>r</a:t>
            </a:r>
            <a:r>
              <a:rPr dirty="0" sz="2050" spc="-45">
                <a:latin typeface="Symbol"/>
                <a:cs typeface="Symbol"/>
              </a:rPr>
              <a:t></a:t>
            </a:r>
            <a:r>
              <a:rPr dirty="0" sz="1550" spc="20">
                <a:latin typeface="Symbol"/>
                <a:cs typeface="Symbol"/>
              </a:rPr>
              <a:t></a:t>
            </a:r>
            <a:r>
              <a:rPr dirty="0" sz="1550" spc="-150">
                <a:latin typeface="Times New Roman"/>
                <a:cs typeface="Times New Roman"/>
              </a:rPr>
              <a:t> </a:t>
            </a:r>
            <a:r>
              <a:rPr dirty="0" sz="1550" spc="15" i="1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8586" y="2304387"/>
            <a:ext cx="104139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5" i="1">
                <a:latin typeface="Times New Roman"/>
                <a:cs typeface="Times New Roman"/>
              </a:rPr>
              <a:t>w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7122" y="2590281"/>
            <a:ext cx="107314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40" i="1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565" y="2572302"/>
            <a:ext cx="7592695" cy="170116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409"/>
              </a:spcBef>
            </a:pPr>
            <a:r>
              <a:rPr dirty="0" sz="1600" spc="15">
                <a:latin typeface="Times New Roman"/>
                <a:cs typeface="Times New Roman"/>
              </a:rPr>
              <a:t>г</a:t>
            </a:r>
            <a:r>
              <a:rPr dirty="0" sz="1600" spc="-10">
                <a:latin typeface="Times New Roman"/>
                <a:cs typeface="Times New Roman"/>
              </a:rPr>
              <a:t>д</a:t>
            </a:r>
            <a:r>
              <a:rPr dirty="0" sz="1600" spc="20">
                <a:latin typeface="Times New Roman"/>
                <a:cs typeface="Times New Roman"/>
              </a:rPr>
              <a:t>е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15" i="1">
                <a:latin typeface="Times New Roman"/>
                <a:cs typeface="Times New Roman"/>
              </a:rPr>
              <a:t>r</a:t>
            </a:r>
            <a:r>
              <a:rPr dirty="0" sz="1600" spc="-110" i="1">
                <a:latin typeface="Times New Roman"/>
                <a:cs typeface="Times New Roman"/>
              </a:rPr>
              <a:t> </a:t>
            </a:r>
            <a:r>
              <a:rPr dirty="0" sz="1600" spc="30" i="1">
                <a:latin typeface="Times New Roman"/>
                <a:cs typeface="Times New Roman"/>
              </a:rPr>
              <a:t>=</a:t>
            </a:r>
            <a:r>
              <a:rPr dirty="0" sz="1600" spc="-85" i="1">
                <a:latin typeface="Times New Roman"/>
                <a:cs typeface="Times New Roman"/>
              </a:rPr>
              <a:t> </a:t>
            </a:r>
            <a:r>
              <a:rPr dirty="0" baseline="-8101" sz="3600" spc="270">
                <a:latin typeface="Symbol"/>
                <a:cs typeface="Symbol"/>
              </a:rPr>
              <a:t></a:t>
            </a:r>
            <a:r>
              <a:rPr dirty="0" sz="1600" spc="110" i="1">
                <a:latin typeface="Times New Roman"/>
                <a:cs typeface="Times New Roman"/>
              </a:rPr>
              <a:t>C</a:t>
            </a:r>
            <a:r>
              <a:rPr dirty="0" sz="2100" spc="-195">
                <a:latin typeface="Symbol"/>
                <a:cs typeface="Symbol"/>
              </a:rPr>
              <a:t></a:t>
            </a:r>
            <a:r>
              <a:rPr dirty="0" sz="1600" spc="80" i="1">
                <a:latin typeface="Times New Roman"/>
                <a:cs typeface="Times New Roman"/>
              </a:rPr>
              <a:t>n</a:t>
            </a:r>
            <a:r>
              <a:rPr dirty="0" sz="2100" spc="-280">
                <a:latin typeface="Symbol"/>
                <a:cs typeface="Symbol"/>
              </a:rPr>
              <a:t></a:t>
            </a:r>
            <a:r>
              <a:rPr dirty="0" sz="1600" spc="95" i="1">
                <a:latin typeface="Times New Roman"/>
                <a:cs typeface="Times New Roman"/>
              </a:rPr>
              <a:t>π</a:t>
            </a:r>
            <a:r>
              <a:rPr dirty="0" sz="2100" spc="-195">
                <a:latin typeface="Symbol"/>
                <a:cs typeface="Symbol"/>
              </a:rPr>
              <a:t></a:t>
            </a:r>
            <a:r>
              <a:rPr dirty="0" sz="1600" spc="80" i="1">
                <a:latin typeface="Times New Roman"/>
                <a:cs typeface="Times New Roman"/>
              </a:rPr>
              <a:t>n</a:t>
            </a:r>
            <a:r>
              <a:rPr dirty="0" sz="2100" spc="-16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  <a:p>
            <a:pPr marL="862330">
              <a:lnSpc>
                <a:spcPct val="100000"/>
              </a:lnSpc>
              <a:spcBef>
                <a:spcPts val="160"/>
              </a:spcBef>
            </a:pPr>
            <a:r>
              <a:rPr dirty="0" sz="900" spc="-5" i="1">
                <a:latin typeface="Times New Roman"/>
                <a:cs typeface="Times New Roman"/>
              </a:rPr>
              <a:t>n=</a:t>
            </a:r>
            <a:r>
              <a:rPr dirty="0" sz="900" spc="-5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000" spc="175" i="1">
                <a:latin typeface="Arial"/>
                <a:cs typeface="Arial"/>
              </a:rPr>
              <a:t>Q</a:t>
            </a:r>
            <a:r>
              <a:rPr dirty="0" baseline="-21367" sz="1950" spc="262" i="1">
                <a:latin typeface="Arial"/>
                <a:cs typeface="Arial"/>
              </a:rPr>
              <a:t>b</a:t>
            </a:r>
            <a:r>
              <a:rPr dirty="0" sz="2000" spc="175">
                <a:latin typeface="Microsoft Sans Serif"/>
                <a:cs typeface="Microsoft Sans Serif"/>
              </a:rPr>
              <a:t>(…)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525">
                <a:latin typeface="Microsoft Sans Serif"/>
                <a:cs typeface="Microsoft Sans Serif"/>
              </a:rPr>
              <a:t>–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равномерный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квантователь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шагом</a:t>
            </a:r>
            <a:r>
              <a:rPr dirty="0" sz="2000" spc="-10">
                <a:latin typeface="Microsoft Sans Serif"/>
                <a:cs typeface="Microsoft Sans Serif"/>
              </a:rPr>
              <a:t> Δ,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когда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при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=0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</a:t>
            </a:r>
            <a:endParaRPr sz="2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=1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берутся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чередующиеся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точки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(см.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Рис.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ниже)</a:t>
            </a:r>
            <a:endParaRPr sz="2000">
              <a:latin typeface="Microsoft Sans Serif"/>
              <a:cs typeface="Microsoft Sans Serif"/>
            </a:endParaRPr>
          </a:p>
          <a:p>
            <a:pPr marL="1644014">
              <a:lnSpc>
                <a:spcPct val="100000"/>
              </a:lnSpc>
              <a:spcBef>
                <a:spcPts val="640"/>
              </a:spcBef>
            </a:pPr>
            <a:r>
              <a:rPr dirty="0" sz="2000" spc="114" i="1">
                <a:latin typeface="Times New Roman"/>
                <a:cs typeface="Times New Roman"/>
              </a:rPr>
              <a:t>π</a:t>
            </a:r>
            <a:r>
              <a:rPr dirty="0" sz="2650" spc="-265">
                <a:latin typeface="Symbol"/>
                <a:cs typeface="Symbol"/>
              </a:rPr>
              <a:t></a:t>
            </a:r>
            <a:r>
              <a:rPr dirty="0" sz="2000" spc="85" i="1">
                <a:latin typeface="Times New Roman"/>
                <a:cs typeface="Times New Roman"/>
              </a:rPr>
              <a:t>n</a:t>
            </a:r>
            <a:r>
              <a:rPr dirty="0" sz="2650" spc="-145">
                <a:latin typeface="Symbol"/>
                <a:cs typeface="Symbol"/>
              </a:rPr>
              <a:t></a:t>
            </a:r>
            <a:r>
              <a:rPr dirty="0" sz="2000" spc="130">
                <a:latin typeface="Symbol"/>
                <a:cs typeface="Symbol"/>
              </a:rPr>
              <a:t></a:t>
            </a:r>
            <a:r>
              <a:rPr dirty="0" sz="2000" spc="35" i="1">
                <a:latin typeface="Times New Roman"/>
                <a:cs typeface="Times New Roman"/>
              </a:rPr>
              <a:t>{</a:t>
            </a:r>
            <a:r>
              <a:rPr dirty="0" sz="2000" spc="-215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Symbol"/>
                <a:cs typeface="Symbol"/>
              </a:rPr>
              <a:t></a:t>
            </a:r>
            <a:r>
              <a:rPr dirty="0" sz="2000" spc="-5">
                <a:latin typeface="Times New Roman"/>
                <a:cs typeface="Times New Roman"/>
              </a:rPr>
              <a:t>1</a:t>
            </a:r>
            <a:r>
              <a:rPr dirty="0" sz="2000" spc="-135">
                <a:latin typeface="Times New Roman"/>
                <a:cs typeface="Times New Roman"/>
              </a:rPr>
              <a:t>,</a:t>
            </a:r>
            <a:r>
              <a:rPr dirty="0" sz="2000" spc="-10" i="1">
                <a:latin typeface="Times New Roman"/>
                <a:cs typeface="Times New Roman"/>
              </a:rPr>
              <a:t>+</a:t>
            </a:r>
            <a:r>
              <a:rPr dirty="0" sz="2000" spc="120">
                <a:latin typeface="Times New Roman"/>
                <a:cs typeface="Times New Roman"/>
              </a:rPr>
              <a:t>1</a:t>
            </a:r>
            <a:r>
              <a:rPr dirty="0" sz="2000" spc="25" i="1">
                <a:latin typeface="Times New Roman"/>
                <a:cs typeface="Times New Roman"/>
              </a:rPr>
              <a:t>}</a:t>
            </a:r>
            <a:r>
              <a:rPr dirty="0" sz="2000" spc="130" i="1">
                <a:latin typeface="Times New Roman"/>
                <a:cs typeface="Times New Roman"/>
              </a:rPr>
              <a:t>,</a:t>
            </a:r>
            <a:r>
              <a:rPr dirty="0" sz="2000" spc="-60" i="1">
                <a:latin typeface="Times New Roman"/>
                <a:cs typeface="Times New Roman"/>
              </a:rPr>
              <a:t>i</a:t>
            </a:r>
            <a:r>
              <a:rPr dirty="0" sz="2000" spc="-10" i="1">
                <a:latin typeface="Times New Roman"/>
                <a:cs typeface="Times New Roman"/>
              </a:rPr>
              <a:t>.</a:t>
            </a:r>
            <a:r>
              <a:rPr dirty="0" sz="2000" spc="-60" i="1">
                <a:latin typeface="Times New Roman"/>
                <a:cs typeface="Times New Roman"/>
              </a:rPr>
              <a:t>i</a:t>
            </a:r>
            <a:r>
              <a:rPr dirty="0" sz="2000" spc="-10" i="1">
                <a:latin typeface="Times New Roman"/>
                <a:cs typeface="Times New Roman"/>
              </a:rPr>
              <a:t>.</a:t>
            </a:r>
            <a:r>
              <a:rPr dirty="0" sz="2000" spc="-5" i="1">
                <a:latin typeface="Times New Roman"/>
                <a:cs typeface="Times New Roman"/>
              </a:rPr>
              <a:t>d</a:t>
            </a:r>
            <a:r>
              <a:rPr dirty="0" sz="2000" spc="20" i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51597" y="4213859"/>
            <a:ext cx="6055995" cy="1066800"/>
            <a:chOff x="1151597" y="4213859"/>
            <a:chExt cx="6055995" cy="1066800"/>
          </a:xfrm>
        </p:grpSpPr>
        <p:sp>
          <p:nvSpPr>
            <p:cNvPr id="15" name="object 15"/>
            <p:cNvSpPr/>
            <p:nvPr/>
          </p:nvSpPr>
          <p:spPr>
            <a:xfrm>
              <a:off x="1151597" y="5158612"/>
              <a:ext cx="6055995" cy="103505"/>
            </a:xfrm>
            <a:custGeom>
              <a:avLst/>
              <a:gdLst/>
              <a:ahLst/>
              <a:cxnLst/>
              <a:rect l="l" t="t" r="r" b="b"/>
              <a:pathLst>
                <a:path w="6055995" h="103504">
                  <a:moveTo>
                    <a:pt x="5967006" y="0"/>
                  </a:moveTo>
                  <a:lnTo>
                    <a:pt x="5963196" y="1016"/>
                  </a:lnTo>
                  <a:lnTo>
                    <a:pt x="5959640" y="7112"/>
                  </a:lnTo>
                  <a:lnTo>
                    <a:pt x="5960656" y="10922"/>
                  </a:lnTo>
                  <a:lnTo>
                    <a:pt x="6019652" y="45336"/>
                  </a:lnTo>
                  <a:lnTo>
                    <a:pt x="6043333" y="45338"/>
                  </a:lnTo>
                  <a:lnTo>
                    <a:pt x="6043333" y="58038"/>
                  </a:lnTo>
                  <a:lnTo>
                    <a:pt x="6019656" y="58038"/>
                  </a:lnTo>
                  <a:lnTo>
                    <a:pt x="5960656" y="92456"/>
                  </a:lnTo>
                  <a:lnTo>
                    <a:pt x="5959640" y="96265"/>
                  </a:lnTo>
                  <a:lnTo>
                    <a:pt x="5961418" y="99314"/>
                  </a:lnTo>
                  <a:lnTo>
                    <a:pt x="5963069" y="102362"/>
                  </a:lnTo>
                  <a:lnTo>
                    <a:pt x="5967006" y="103378"/>
                  </a:lnTo>
                  <a:lnTo>
                    <a:pt x="6044761" y="58038"/>
                  </a:lnTo>
                  <a:lnTo>
                    <a:pt x="6043333" y="58038"/>
                  </a:lnTo>
                  <a:lnTo>
                    <a:pt x="6044766" y="58036"/>
                  </a:lnTo>
                  <a:lnTo>
                    <a:pt x="6055652" y="51689"/>
                  </a:lnTo>
                  <a:lnTo>
                    <a:pt x="5967006" y="0"/>
                  </a:lnTo>
                  <a:close/>
                </a:path>
                <a:path w="6055995" h="103504">
                  <a:moveTo>
                    <a:pt x="6030542" y="51689"/>
                  </a:moveTo>
                  <a:lnTo>
                    <a:pt x="6019660" y="58036"/>
                  </a:lnTo>
                  <a:lnTo>
                    <a:pt x="6043333" y="58038"/>
                  </a:lnTo>
                  <a:lnTo>
                    <a:pt x="6043333" y="57150"/>
                  </a:lnTo>
                  <a:lnTo>
                    <a:pt x="6039904" y="57150"/>
                  </a:lnTo>
                  <a:lnTo>
                    <a:pt x="6030542" y="51689"/>
                  </a:lnTo>
                  <a:close/>
                </a:path>
                <a:path w="6055995" h="103504">
                  <a:moveTo>
                    <a:pt x="0" y="44704"/>
                  </a:moveTo>
                  <a:lnTo>
                    <a:pt x="0" y="57404"/>
                  </a:lnTo>
                  <a:lnTo>
                    <a:pt x="6019660" y="58036"/>
                  </a:lnTo>
                  <a:lnTo>
                    <a:pt x="6030542" y="51689"/>
                  </a:lnTo>
                  <a:lnTo>
                    <a:pt x="6019652" y="45336"/>
                  </a:lnTo>
                  <a:lnTo>
                    <a:pt x="0" y="44704"/>
                  </a:lnTo>
                  <a:close/>
                </a:path>
                <a:path w="6055995" h="103504">
                  <a:moveTo>
                    <a:pt x="6039904" y="46228"/>
                  </a:moveTo>
                  <a:lnTo>
                    <a:pt x="6030542" y="51689"/>
                  </a:lnTo>
                  <a:lnTo>
                    <a:pt x="6039904" y="57150"/>
                  </a:lnTo>
                  <a:lnTo>
                    <a:pt x="6039904" y="46228"/>
                  </a:lnTo>
                  <a:close/>
                </a:path>
                <a:path w="6055995" h="103504">
                  <a:moveTo>
                    <a:pt x="6043333" y="46228"/>
                  </a:moveTo>
                  <a:lnTo>
                    <a:pt x="6039904" y="46228"/>
                  </a:lnTo>
                  <a:lnTo>
                    <a:pt x="6039904" y="57150"/>
                  </a:lnTo>
                  <a:lnTo>
                    <a:pt x="6043333" y="57150"/>
                  </a:lnTo>
                  <a:lnTo>
                    <a:pt x="6043333" y="46228"/>
                  </a:lnTo>
                  <a:close/>
                </a:path>
                <a:path w="6055995" h="103504">
                  <a:moveTo>
                    <a:pt x="6019652" y="45336"/>
                  </a:moveTo>
                  <a:lnTo>
                    <a:pt x="6030542" y="51689"/>
                  </a:lnTo>
                  <a:lnTo>
                    <a:pt x="6039904" y="46228"/>
                  </a:lnTo>
                  <a:lnTo>
                    <a:pt x="6043333" y="46228"/>
                  </a:lnTo>
                  <a:lnTo>
                    <a:pt x="6043333" y="45338"/>
                  </a:lnTo>
                  <a:lnTo>
                    <a:pt x="6019652" y="45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5511" y="4972786"/>
              <a:ext cx="666775" cy="236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75511" y="4972786"/>
              <a:ext cx="667385" cy="237490"/>
            </a:xfrm>
            <a:custGeom>
              <a:avLst/>
              <a:gdLst/>
              <a:ahLst/>
              <a:cxnLst/>
              <a:rect l="l" t="t" r="r" b="b"/>
              <a:pathLst>
                <a:path w="667385" h="237489">
                  <a:moveTo>
                    <a:pt x="0" y="236880"/>
                  </a:moveTo>
                  <a:lnTo>
                    <a:pt x="666775" y="236880"/>
                  </a:lnTo>
                  <a:lnTo>
                    <a:pt x="666775" y="0"/>
                  </a:lnTo>
                  <a:lnTo>
                    <a:pt x="0" y="0"/>
                  </a:lnTo>
                  <a:lnTo>
                    <a:pt x="0" y="236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5978" y="4965166"/>
              <a:ext cx="666140" cy="2375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65978" y="4965166"/>
              <a:ext cx="666750" cy="238125"/>
            </a:xfrm>
            <a:custGeom>
              <a:avLst/>
              <a:gdLst/>
              <a:ahLst/>
              <a:cxnLst/>
              <a:rect l="l" t="t" r="r" b="b"/>
              <a:pathLst>
                <a:path w="666750" h="238125">
                  <a:moveTo>
                    <a:pt x="0" y="237515"/>
                  </a:moveTo>
                  <a:lnTo>
                    <a:pt x="666140" y="237515"/>
                  </a:lnTo>
                  <a:lnTo>
                    <a:pt x="666140" y="0"/>
                  </a:lnTo>
                  <a:lnTo>
                    <a:pt x="0" y="0"/>
                  </a:lnTo>
                  <a:lnTo>
                    <a:pt x="0" y="2375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2661" y="4976596"/>
              <a:ext cx="666775" cy="2362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02661" y="4976596"/>
              <a:ext cx="667385" cy="236854"/>
            </a:xfrm>
            <a:custGeom>
              <a:avLst/>
              <a:gdLst/>
              <a:ahLst/>
              <a:cxnLst/>
              <a:rect l="l" t="t" r="r" b="b"/>
              <a:pathLst>
                <a:path w="667385" h="236854">
                  <a:moveTo>
                    <a:pt x="0" y="236245"/>
                  </a:moveTo>
                  <a:lnTo>
                    <a:pt x="666775" y="236245"/>
                  </a:lnTo>
                  <a:lnTo>
                    <a:pt x="666775" y="0"/>
                  </a:lnTo>
                  <a:lnTo>
                    <a:pt x="0" y="0"/>
                  </a:lnTo>
                  <a:lnTo>
                    <a:pt x="0" y="2362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9938" y="4976596"/>
              <a:ext cx="666775" cy="23624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29938" y="4976596"/>
              <a:ext cx="667385" cy="236854"/>
            </a:xfrm>
            <a:custGeom>
              <a:avLst/>
              <a:gdLst/>
              <a:ahLst/>
              <a:cxnLst/>
              <a:rect l="l" t="t" r="r" b="b"/>
              <a:pathLst>
                <a:path w="667385" h="236854">
                  <a:moveTo>
                    <a:pt x="0" y="236245"/>
                  </a:moveTo>
                  <a:lnTo>
                    <a:pt x="666775" y="236245"/>
                  </a:lnTo>
                  <a:lnTo>
                    <a:pt x="666775" y="0"/>
                  </a:lnTo>
                  <a:lnTo>
                    <a:pt x="0" y="0"/>
                  </a:lnTo>
                  <a:lnTo>
                    <a:pt x="0" y="2362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368" y="5155374"/>
              <a:ext cx="104140" cy="1085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7213" y="5137594"/>
              <a:ext cx="113665" cy="1187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5920" y="5141404"/>
              <a:ext cx="113664" cy="118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1640" y="5141404"/>
              <a:ext cx="113664" cy="1187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8437" y="5141404"/>
              <a:ext cx="113665" cy="1187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1418" y="5128704"/>
              <a:ext cx="134619" cy="1403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4255" y="5139499"/>
              <a:ext cx="134620" cy="1409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9820" y="5138864"/>
              <a:ext cx="134619" cy="14033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49121" y="4528819"/>
              <a:ext cx="634365" cy="673735"/>
            </a:xfrm>
            <a:custGeom>
              <a:avLst/>
              <a:gdLst/>
              <a:ahLst/>
              <a:cxnLst/>
              <a:rect l="l" t="t" r="r" b="b"/>
              <a:pathLst>
                <a:path w="634364" h="673735">
                  <a:moveTo>
                    <a:pt x="0" y="660526"/>
                  </a:moveTo>
                  <a:lnTo>
                    <a:pt x="1269" y="0"/>
                  </a:lnTo>
                </a:path>
                <a:path w="634364" h="673735">
                  <a:moveTo>
                    <a:pt x="633729" y="673226"/>
                  </a:moveTo>
                  <a:lnTo>
                    <a:pt x="634365" y="126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0778" y="5125529"/>
              <a:ext cx="134619" cy="1409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53566" y="4213859"/>
              <a:ext cx="3027680" cy="996315"/>
            </a:xfrm>
            <a:custGeom>
              <a:avLst/>
              <a:gdLst/>
              <a:ahLst/>
              <a:cxnLst/>
              <a:rect l="l" t="t" r="r" b="b"/>
              <a:pathLst>
                <a:path w="3027679" h="996314">
                  <a:moveTo>
                    <a:pt x="626795" y="451485"/>
                  </a:moveTo>
                  <a:lnTo>
                    <a:pt x="624967" y="451485"/>
                  </a:lnTo>
                  <a:lnTo>
                    <a:pt x="601446" y="451485"/>
                  </a:lnTo>
                  <a:lnTo>
                    <a:pt x="542417" y="485775"/>
                  </a:lnTo>
                  <a:lnTo>
                    <a:pt x="541401" y="489585"/>
                  </a:lnTo>
                  <a:lnTo>
                    <a:pt x="544957" y="495681"/>
                  </a:lnTo>
                  <a:lnTo>
                    <a:pt x="548767" y="496697"/>
                  </a:lnTo>
                  <a:lnTo>
                    <a:pt x="626795" y="451485"/>
                  </a:lnTo>
                  <a:close/>
                </a:path>
                <a:path w="3027679" h="996314">
                  <a:moveTo>
                    <a:pt x="637540" y="445262"/>
                  </a:moveTo>
                  <a:lnTo>
                    <a:pt x="549021" y="393319"/>
                  </a:lnTo>
                  <a:lnTo>
                    <a:pt x="545084" y="394335"/>
                  </a:lnTo>
                  <a:lnTo>
                    <a:pt x="543433" y="397383"/>
                  </a:lnTo>
                  <a:lnTo>
                    <a:pt x="541655" y="400431"/>
                  </a:lnTo>
                  <a:lnTo>
                    <a:pt x="542671" y="404241"/>
                  </a:lnTo>
                  <a:lnTo>
                    <a:pt x="545592" y="406019"/>
                  </a:lnTo>
                  <a:lnTo>
                    <a:pt x="601522" y="438746"/>
                  </a:lnTo>
                  <a:lnTo>
                    <a:pt x="36004" y="437692"/>
                  </a:lnTo>
                  <a:lnTo>
                    <a:pt x="25107" y="444017"/>
                  </a:lnTo>
                  <a:lnTo>
                    <a:pt x="34544" y="438531"/>
                  </a:lnTo>
                  <a:lnTo>
                    <a:pt x="36004" y="437692"/>
                  </a:lnTo>
                  <a:lnTo>
                    <a:pt x="92075" y="405130"/>
                  </a:lnTo>
                  <a:lnTo>
                    <a:pt x="94996" y="403352"/>
                  </a:lnTo>
                  <a:lnTo>
                    <a:pt x="96139" y="399542"/>
                  </a:lnTo>
                  <a:lnTo>
                    <a:pt x="92583" y="393446"/>
                  </a:lnTo>
                  <a:lnTo>
                    <a:pt x="88646" y="392430"/>
                  </a:lnTo>
                  <a:lnTo>
                    <a:pt x="0" y="443865"/>
                  </a:lnTo>
                  <a:lnTo>
                    <a:pt x="88519" y="495808"/>
                  </a:lnTo>
                  <a:lnTo>
                    <a:pt x="92329" y="494792"/>
                  </a:lnTo>
                  <a:lnTo>
                    <a:pt x="95885" y="488696"/>
                  </a:lnTo>
                  <a:lnTo>
                    <a:pt x="94869" y="484886"/>
                  </a:lnTo>
                  <a:lnTo>
                    <a:pt x="35979" y="450392"/>
                  </a:lnTo>
                  <a:lnTo>
                    <a:pt x="601522" y="451446"/>
                  </a:lnTo>
                  <a:lnTo>
                    <a:pt x="624967" y="451485"/>
                  </a:lnTo>
                  <a:lnTo>
                    <a:pt x="626872" y="451446"/>
                  </a:lnTo>
                  <a:lnTo>
                    <a:pt x="637540" y="445262"/>
                  </a:lnTo>
                  <a:close/>
                </a:path>
                <a:path w="3027679" h="996314">
                  <a:moveTo>
                    <a:pt x="3027426" y="88646"/>
                  </a:moveTo>
                  <a:lnTo>
                    <a:pt x="2983065" y="12573"/>
                  </a:lnTo>
                  <a:lnTo>
                    <a:pt x="2975737" y="0"/>
                  </a:lnTo>
                  <a:lnTo>
                    <a:pt x="2924048" y="88646"/>
                  </a:lnTo>
                  <a:lnTo>
                    <a:pt x="2925064" y="92456"/>
                  </a:lnTo>
                  <a:lnTo>
                    <a:pt x="2928112" y="94234"/>
                  </a:lnTo>
                  <a:lnTo>
                    <a:pt x="2931033" y="96012"/>
                  </a:lnTo>
                  <a:lnTo>
                    <a:pt x="2934970" y="94996"/>
                  </a:lnTo>
                  <a:lnTo>
                    <a:pt x="2969387" y="36004"/>
                  </a:lnTo>
                  <a:lnTo>
                    <a:pt x="2969387" y="995819"/>
                  </a:lnTo>
                  <a:lnTo>
                    <a:pt x="2982087" y="995819"/>
                  </a:lnTo>
                  <a:lnTo>
                    <a:pt x="2982087" y="36004"/>
                  </a:lnTo>
                  <a:lnTo>
                    <a:pt x="3016504" y="94996"/>
                  </a:lnTo>
                  <a:lnTo>
                    <a:pt x="3020314" y="96012"/>
                  </a:lnTo>
                  <a:lnTo>
                    <a:pt x="3026410" y="92456"/>
                  </a:lnTo>
                  <a:lnTo>
                    <a:pt x="3027426" y="88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534794" y="4381245"/>
            <a:ext cx="123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Δ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0339" y="5161915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icrosoft Sans Serif"/>
                <a:cs typeface="Microsoft Sans Serif"/>
              </a:rPr>
              <a:t>-</a:t>
            </a:r>
            <a:r>
              <a:rPr dirty="0" sz="1200" spc="-5">
                <a:latin typeface="Microsoft Sans Serif"/>
                <a:cs typeface="Microsoft Sans Serif"/>
              </a:rPr>
              <a:t>4</a:t>
            </a:r>
            <a:r>
              <a:rPr dirty="0" sz="1200">
                <a:latin typeface="Times New Roman"/>
                <a:cs typeface="Times New Roman"/>
              </a:rPr>
              <a:t>Δ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22423" y="5184775"/>
            <a:ext cx="2224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020" algn="l"/>
                <a:tab pos="1337310" algn="l"/>
                <a:tab pos="2126615" algn="l"/>
              </a:tabLst>
            </a:pPr>
            <a:r>
              <a:rPr dirty="0" sz="1200" spc="-5">
                <a:latin typeface="Microsoft Sans Serif"/>
                <a:cs typeface="Microsoft Sans Serif"/>
              </a:rPr>
              <a:t>-</a:t>
            </a:r>
            <a:r>
              <a:rPr dirty="0" sz="1200" spc="-5">
                <a:latin typeface="Microsoft Sans Serif"/>
                <a:cs typeface="Microsoft Sans Serif"/>
              </a:rPr>
              <a:t>3</a:t>
            </a:r>
            <a:r>
              <a:rPr dirty="0" sz="1200">
                <a:latin typeface="Times New Roman"/>
                <a:cs typeface="Times New Roman"/>
              </a:rPr>
              <a:t>Δ	</a:t>
            </a:r>
            <a:r>
              <a:rPr dirty="0" baseline="4629" sz="1800" spc="-7">
                <a:latin typeface="Microsoft Sans Serif"/>
                <a:cs typeface="Microsoft Sans Serif"/>
              </a:rPr>
              <a:t>-</a:t>
            </a:r>
            <a:r>
              <a:rPr dirty="0" baseline="4629" sz="1800" spc="-7">
                <a:latin typeface="Microsoft Sans Serif"/>
                <a:cs typeface="Microsoft Sans Serif"/>
              </a:rPr>
              <a:t>2</a:t>
            </a:r>
            <a:r>
              <a:rPr dirty="0" baseline="4629" sz="1800">
                <a:latin typeface="Times New Roman"/>
                <a:cs typeface="Times New Roman"/>
              </a:rPr>
              <a:t>Δ	</a:t>
            </a:r>
            <a:r>
              <a:rPr dirty="0" baseline="2314" sz="1800" spc="-7">
                <a:latin typeface="Microsoft Sans Serif"/>
                <a:cs typeface="Microsoft Sans Serif"/>
              </a:rPr>
              <a:t>-</a:t>
            </a:r>
            <a:r>
              <a:rPr dirty="0" baseline="2314" sz="1800">
                <a:latin typeface="Times New Roman"/>
                <a:cs typeface="Times New Roman"/>
              </a:rPr>
              <a:t>Δ	</a:t>
            </a:r>
            <a:r>
              <a:rPr dirty="0" sz="1200" spc="-5">
                <a:latin typeface="Microsoft Sans Serif"/>
                <a:cs typeface="Microsoft Sans Serif"/>
              </a:rPr>
              <a:t>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6291" y="5184775"/>
            <a:ext cx="1497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300480" algn="l"/>
              </a:tabLst>
            </a:pPr>
            <a:r>
              <a:rPr dirty="0" baseline="4629" sz="1800">
                <a:latin typeface="Times New Roman"/>
                <a:cs typeface="Times New Roman"/>
              </a:rPr>
              <a:t>Δ	</a:t>
            </a:r>
            <a:r>
              <a:rPr dirty="0" sz="1200" spc="-5">
                <a:latin typeface="Microsoft Sans Serif"/>
                <a:cs typeface="Microsoft Sans Serif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Δ	</a:t>
            </a:r>
            <a:r>
              <a:rPr dirty="0" baseline="2314" sz="1800" spc="-7">
                <a:latin typeface="Microsoft Sans Serif"/>
                <a:cs typeface="Microsoft Sans Serif"/>
              </a:rPr>
              <a:t>3</a:t>
            </a:r>
            <a:r>
              <a:rPr dirty="0" baseline="2314" sz="1800" spc="-7">
                <a:latin typeface="Times New Roman"/>
                <a:cs typeface="Times New Roman"/>
              </a:rPr>
              <a:t>Δ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1215" y="5086858"/>
            <a:ext cx="121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latin typeface="Microsoft Sans Serif"/>
                <a:cs typeface="Microsoft Sans Serif"/>
              </a:rPr>
              <a:t>r’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7103" y="5632500"/>
            <a:ext cx="5341620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  <a:tabLst>
                <a:tab pos="770890" algn="l"/>
                <a:tab pos="3396615" algn="l"/>
                <a:tab pos="3609975" algn="l"/>
                <a:tab pos="5230495" algn="l"/>
              </a:tabLst>
            </a:pPr>
            <a:r>
              <a:rPr dirty="0" sz="1200" spc="-5" i="1">
                <a:latin typeface="Arial"/>
                <a:cs typeface="Arial"/>
              </a:rPr>
              <a:t>b</a:t>
            </a:r>
            <a:r>
              <a:rPr dirty="0" sz="1200" spc="-5">
                <a:latin typeface="Microsoft Sans Serif"/>
                <a:cs typeface="Microsoft Sans Serif"/>
              </a:rPr>
              <a:t>=1,	</a:t>
            </a:r>
            <a:r>
              <a:rPr dirty="0" sz="1200" spc="-5" i="1">
                <a:latin typeface="Arial"/>
                <a:cs typeface="Arial"/>
              </a:rPr>
              <a:t>b</a:t>
            </a:r>
            <a:r>
              <a:rPr dirty="0" sz="1200" spc="-5">
                <a:latin typeface="Microsoft Sans Serif"/>
                <a:cs typeface="Microsoft Sans Serif"/>
              </a:rPr>
              <a:t>=0,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заштрихованные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области	</a:t>
            </a:r>
            <a:r>
              <a:rPr dirty="0" sz="1200">
                <a:latin typeface="Microsoft Sans Serif"/>
                <a:cs typeface="Microsoft Sans Serif"/>
              </a:rPr>
              <a:t>0	,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незаштрихованные	</a:t>
            </a:r>
            <a:r>
              <a:rPr dirty="0" sz="1200"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algn="ctr" marR="26670">
              <a:lnSpc>
                <a:spcPts val="2155"/>
              </a:lnSpc>
            </a:pPr>
            <a:r>
              <a:rPr dirty="0" sz="1800" spc="195">
                <a:latin typeface="Microsoft Sans Serif"/>
                <a:cs typeface="Microsoft Sans Serif"/>
              </a:rPr>
              <a:t>Рис…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Равномерный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квантователь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шагом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Δ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1887" y="5688850"/>
            <a:ext cx="113677" cy="11875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5699" y="5705500"/>
            <a:ext cx="207086" cy="1034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36483" y="5678678"/>
            <a:ext cx="113665" cy="11877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28570" y="5695619"/>
            <a:ext cx="207645" cy="1034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89653" y="5695619"/>
            <a:ext cx="207645" cy="10340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49897" y="5697524"/>
            <a:ext cx="207772" cy="103403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2409" y="651763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(52)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472" y="1786106"/>
            <a:ext cx="49466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5"/>
              </a:lnSpc>
            </a:pPr>
            <a:r>
              <a:rPr dirty="0" sz="2000" spc="-5" i="1">
                <a:latin typeface="Arial"/>
                <a:cs typeface="Arial"/>
              </a:rPr>
              <a:t>дер: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409" y="1749298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(53)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78478"/>
            <a:ext cx="370712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Arial"/>
                <a:cs typeface="Arial"/>
              </a:rPr>
              <a:t>Рис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2.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Схема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погружения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ЦВЗ: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5961" y="975016"/>
            <a:ext cx="106045" cy="339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dirty="0" sz="1000" spc="3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25" i="1">
                <a:latin typeface="Times New Roman"/>
                <a:cs typeface="Times New Roman"/>
              </a:rPr>
              <a:t>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233" y="910083"/>
            <a:ext cx="127000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-30" i="1">
                <a:latin typeface="Times New Roman"/>
                <a:cs typeface="Times New Roman"/>
              </a:rPr>
              <a:t>V</a:t>
            </a:r>
            <a:r>
              <a:rPr dirty="0" sz="1750" spc="10" i="1">
                <a:latin typeface="Times New Roman"/>
                <a:cs typeface="Times New Roman"/>
              </a:rPr>
              <a:t>a</a:t>
            </a:r>
            <a:r>
              <a:rPr dirty="0" sz="1750" spc="55" i="1">
                <a:latin typeface="Times New Roman"/>
                <a:cs typeface="Times New Roman"/>
              </a:rPr>
              <a:t>r</a:t>
            </a:r>
            <a:r>
              <a:rPr dirty="0" sz="1750" spc="20" i="1">
                <a:latin typeface="Times New Roman"/>
                <a:cs typeface="Times New Roman"/>
              </a:rPr>
              <a:t>{</a:t>
            </a:r>
            <a:r>
              <a:rPr dirty="0" sz="1750" spc="85" i="1">
                <a:latin typeface="Times New Roman"/>
                <a:cs typeface="Times New Roman"/>
              </a:rPr>
              <a:t>ε</a:t>
            </a:r>
            <a:r>
              <a:rPr dirty="0" sz="2300" spc="-215">
                <a:latin typeface="Symbol"/>
                <a:cs typeface="Symbol"/>
              </a:rPr>
              <a:t></a:t>
            </a:r>
            <a:r>
              <a:rPr dirty="0" sz="1750" spc="100" i="1">
                <a:latin typeface="Times New Roman"/>
                <a:cs typeface="Times New Roman"/>
              </a:rPr>
              <a:t>n</a:t>
            </a:r>
            <a:r>
              <a:rPr dirty="0" sz="2300" spc="-55">
                <a:latin typeface="Symbol"/>
                <a:cs typeface="Symbol"/>
              </a:rPr>
              <a:t></a:t>
            </a:r>
            <a:r>
              <a:rPr dirty="0" sz="1750" spc="25" i="1">
                <a:latin typeface="Times New Roman"/>
                <a:cs typeface="Times New Roman"/>
              </a:rPr>
              <a:t>}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750" spc="50" i="1">
                <a:latin typeface="Times New Roman"/>
                <a:cs typeface="Times New Roman"/>
              </a:rPr>
              <a:t>=</a:t>
            </a:r>
            <a:r>
              <a:rPr dirty="0" sz="1750" spc="-105" i="1">
                <a:latin typeface="Times New Roman"/>
                <a:cs typeface="Times New Roman"/>
              </a:rPr>
              <a:t> </a:t>
            </a:r>
            <a:r>
              <a:rPr dirty="0" sz="1750" spc="35" i="1">
                <a:latin typeface="Times New Roman"/>
                <a:cs typeface="Times New Roman"/>
              </a:rPr>
              <a:t>σ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" y="285699"/>
            <a:ext cx="3507740" cy="635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2215"/>
              </a:lnSpc>
              <a:spcBef>
                <a:spcPts val="105"/>
              </a:spcBef>
            </a:pPr>
            <a:r>
              <a:rPr dirty="0" sz="2000" spc="-5" i="1">
                <a:latin typeface="Arial"/>
                <a:cs typeface="Arial"/>
              </a:rPr>
              <a:t>Атака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аддитивным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шумом:</a:t>
            </a:r>
            <a:endParaRPr sz="2000">
              <a:latin typeface="Arial"/>
              <a:cs typeface="Arial"/>
            </a:endParaRPr>
          </a:p>
          <a:p>
            <a:pPr marL="127635">
              <a:lnSpc>
                <a:spcPts val="2575"/>
              </a:lnSpc>
            </a:pPr>
            <a:r>
              <a:rPr dirty="0" sz="1750" spc="20" i="1">
                <a:latin typeface="Times New Roman"/>
                <a:cs typeface="Times New Roman"/>
              </a:rPr>
              <a:t>C</a:t>
            </a:r>
            <a:r>
              <a:rPr dirty="0" sz="1750" spc="90" i="1">
                <a:latin typeface="Times New Roman"/>
                <a:cs typeface="Times New Roman"/>
              </a:rPr>
              <a:t>'</a:t>
            </a:r>
            <a:r>
              <a:rPr dirty="0" baseline="-25000" sz="1500" spc="60" i="1">
                <a:latin typeface="Times New Roman"/>
                <a:cs typeface="Times New Roman"/>
              </a:rPr>
              <a:t>w</a:t>
            </a:r>
            <a:r>
              <a:rPr dirty="0" baseline="-25000" sz="1500" spc="172" i="1">
                <a:latin typeface="Times New Roman"/>
                <a:cs typeface="Times New Roman"/>
              </a:rPr>
              <a:t> </a:t>
            </a:r>
            <a:r>
              <a:rPr dirty="0" sz="2300" spc="-210">
                <a:latin typeface="Symbol"/>
                <a:cs typeface="Symbol"/>
              </a:rPr>
              <a:t></a:t>
            </a:r>
            <a:r>
              <a:rPr dirty="0" sz="1750" spc="95" i="1">
                <a:latin typeface="Times New Roman"/>
                <a:cs typeface="Times New Roman"/>
              </a:rPr>
              <a:t>n</a:t>
            </a:r>
            <a:r>
              <a:rPr dirty="0" sz="2300" spc="-80">
                <a:latin typeface="Symbol"/>
                <a:cs typeface="Symbol"/>
              </a:rPr>
              <a:t></a:t>
            </a:r>
            <a:r>
              <a:rPr dirty="0" sz="1750" spc="50" i="1">
                <a:latin typeface="Times New Roman"/>
                <a:cs typeface="Times New Roman"/>
              </a:rPr>
              <a:t>=</a:t>
            </a:r>
            <a:r>
              <a:rPr dirty="0" sz="1750" spc="-135" i="1">
                <a:latin typeface="Times New Roman"/>
                <a:cs typeface="Times New Roman"/>
              </a:rPr>
              <a:t> </a:t>
            </a:r>
            <a:r>
              <a:rPr dirty="0" sz="1750" spc="135" i="1">
                <a:latin typeface="Times New Roman"/>
                <a:cs typeface="Times New Roman"/>
              </a:rPr>
              <a:t>C</a:t>
            </a:r>
            <a:r>
              <a:rPr dirty="0" sz="2300" spc="-210">
                <a:latin typeface="Symbol"/>
                <a:cs typeface="Symbol"/>
              </a:rPr>
              <a:t></a:t>
            </a:r>
            <a:r>
              <a:rPr dirty="0" sz="1750" spc="100" i="1">
                <a:latin typeface="Times New Roman"/>
                <a:cs typeface="Times New Roman"/>
              </a:rPr>
              <a:t>n</a:t>
            </a:r>
            <a:r>
              <a:rPr dirty="0" sz="2300" spc="-170">
                <a:latin typeface="Symbol"/>
                <a:cs typeface="Symbol"/>
              </a:rPr>
              <a:t></a:t>
            </a:r>
            <a:r>
              <a:rPr dirty="0" sz="1750" spc="240" i="1">
                <a:latin typeface="Times New Roman"/>
                <a:cs typeface="Times New Roman"/>
              </a:rPr>
              <a:t>+</a:t>
            </a:r>
            <a:r>
              <a:rPr dirty="0" sz="1750" spc="85" i="1">
                <a:latin typeface="Times New Roman"/>
                <a:cs typeface="Times New Roman"/>
              </a:rPr>
              <a:t>ε</a:t>
            </a:r>
            <a:r>
              <a:rPr dirty="0" sz="2300" spc="-215">
                <a:latin typeface="Symbol"/>
                <a:cs typeface="Symbol"/>
              </a:rPr>
              <a:t></a:t>
            </a:r>
            <a:r>
              <a:rPr dirty="0" sz="1750" spc="100" i="1">
                <a:latin typeface="Times New Roman"/>
                <a:cs typeface="Times New Roman"/>
              </a:rPr>
              <a:t>n</a:t>
            </a:r>
            <a:r>
              <a:rPr dirty="0" sz="2300" spc="-250">
                <a:latin typeface="Symbol"/>
                <a:cs typeface="Symbol"/>
              </a:rPr>
              <a:t></a:t>
            </a:r>
            <a:r>
              <a:rPr dirty="0" sz="1750" spc="15" i="1">
                <a:latin typeface="Times New Roman"/>
                <a:cs typeface="Times New Roman"/>
              </a:rPr>
              <a:t>,</a:t>
            </a:r>
            <a:r>
              <a:rPr dirty="0" sz="1750" spc="-285" i="1">
                <a:latin typeface="Times New Roman"/>
                <a:cs typeface="Times New Roman"/>
              </a:rPr>
              <a:t> </a:t>
            </a:r>
            <a:r>
              <a:rPr dirty="0" sz="1750" spc="25">
                <a:latin typeface="Times New Roman"/>
                <a:cs typeface="Times New Roman"/>
              </a:rPr>
              <a:t>г</a:t>
            </a:r>
            <a:r>
              <a:rPr dirty="0" sz="1750" spc="-10">
                <a:latin typeface="Times New Roman"/>
                <a:cs typeface="Times New Roman"/>
              </a:rPr>
              <a:t>д</a:t>
            </a:r>
            <a:r>
              <a:rPr dirty="0" sz="1750" spc="30">
                <a:latin typeface="Times New Roman"/>
                <a:cs typeface="Times New Roman"/>
              </a:rPr>
              <a:t>е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-30" i="1">
                <a:latin typeface="Times New Roman"/>
                <a:cs typeface="Times New Roman"/>
              </a:rPr>
              <a:t>E</a:t>
            </a:r>
            <a:r>
              <a:rPr dirty="0" sz="1750" spc="65" i="1">
                <a:latin typeface="Times New Roman"/>
                <a:cs typeface="Times New Roman"/>
              </a:rPr>
              <a:t>{</a:t>
            </a:r>
            <a:r>
              <a:rPr dirty="0" sz="1750" spc="80" i="1">
                <a:latin typeface="Times New Roman"/>
                <a:cs typeface="Times New Roman"/>
              </a:rPr>
              <a:t>ε</a:t>
            </a:r>
            <a:r>
              <a:rPr dirty="0" sz="2300" spc="-215">
                <a:latin typeface="Symbol"/>
                <a:cs typeface="Symbol"/>
              </a:rPr>
              <a:t></a:t>
            </a:r>
            <a:r>
              <a:rPr dirty="0" sz="1750" spc="100" i="1">
                <a:latin typeface="Times New Roman"/>
                <a:cs typeface="Times New Roman"/>
              </a:rPr>
              <a:t>n</a:t>
            </a:r>
            <a:r>
              <a:rPr dirty="0" sz="2300" spc="-55">
                <a:latin typeface="Symbol"/>
                <a:cs typeface="Symbol"/>
              </a:rPr>
              <a:t></a:t>
            </a:r>
            <a:r>
              <a:rPr dirty="0" sz="1750" spc="25" i="1">
                <a:latin typeface="Times New Roman"/>
                <a:cs typeface="Times New Roman"/>
              </a:rPr>
              <a:t>}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750" spc="50" i="1">
                <a:latin typeface="Times New Roman"/>
                <a:cs typeface="Times New Roman"/>
              </a:rPr>
              <a:t>=</a:t>
            </a:r>
            <a:r>
              <a:rPr dirty="0" sz="1750" spc="-105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0,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620" y="2422306"/>
            <a:ext cx="10795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15" i="1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" y="2096483"/>
            <a:ext cx="1569720" cy="9086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dirty="0" sz="2000" spc="-10">
                <a:latin typeface="Microsoft Sans Serif"/>
                <a:cs typeface="Microsoft Sans Serif"/>
              </a:rPr>
              <a:t>где:</a:t>
            </a:r>
            <a:endParaRPr sz="2000">
              <a:latin typeface="Microsoft Sans Serif"/>
              <a:cs typeface="Microsoft Sans Serif"/>
            </a:endParaRPr>
          </a:p>
          <a:p>
            <a:pPr marL="60325">
              <a:lnSpc>
                <a:spcPct val="100000"/>
              </a:lnSpc>
              <a:spcBef>
                <a:spcPts val="190"/>
              </a:spcBef>
            </a:pPr>
            <a:r>
              <a:rPr dirty="0" sz="1650" spc="95" i="1">
                <a:latin typeface="Times New Roman"/>
                <a:cs typeface="Times New Roman"/>
              </a:rPr>
              <a:t>r</a:t>
            </a:r>
            <a:r>
              <a:rPr dirty="0" sz="1650" spc="5">
                <a:latin typeface="Times New Roman"/>
                <a:cs typeface="Times New Roman"/>
              </a:rPr>
              <a:t>'</a:t>
            </a:r>
            <a:r>
              <a:rPr dirty="0" sz="1650" spc="10" i="1">
                <a:latin typeface="Times New Roman"/>
                <a:cs typeface="Times New Roman"/>
              </a:rPr>
              <a:t>=</a:t>
            </a:r>
            <a:r>
              <a:rPr dirty="0" sz="1650" spc="-95" i="1">
                <a:latin typeface="Times New Roman"/>
                <a:cs typeface="Times New Roman"/>
              </a:rPr>
              <a:t> </a:t>
            </a:r>
            <a:r>
              <a:rPr dirty="0" baseline="-9070" sz="3675" spc="254">
                <a:latin typeface="Symbol"/>
                <a:cs typeface="Symbol"/>
              </a:rPr>
              <a:t></a:t>
            </a:r>
            <a:r>
              <a:rPr dirty="0" sz="1650" spc="-55" i="1">
                <a:latin typeface="Times New Roman"/>
                <a:cs typeface="Times New Roman"/>
              </a:rPr>
              <a:t>C</a:t>
            </a:r>
            <a:r>
              <a:rPr dirty="0" sz="1650" spc="60" i="1">
                <a:latin typeface="Times New Roman"/>
                <a:cs typeface="Times New Roman"/>
              </a:rPr>
              <a:t>'</a:t>
            </a:r>
            <a:r>
              <a:rPr dirty="0" baseline="-23391" sz="1425" spc="22" i="1">
                <a:latin typeface="Times New Roman"/>
                <a:cs typeface="Times New Roman"/>
              </a:rPr>
              <a:t>w</a:t>
            </a:r>
            <a:r>
              <a:rPr dirty="0" baseline="-23391" sz="1425" spc="142" i="1">
                <a:latin typeface="Times New Roman"/>
                <a:cs typeface="Times New Roman"/>
              </a:rPr>
              <a:t> </a:t>
            </a:r>
            <a:r>
              <a:rPr dirty="0" sz="2150" spc="-204">
                <a:latin typeface="Symbol"/>
                <a:cs typeface="Symbol"/>
              </a:rPr>
              <a:t></a:t>
            </a:r>
            <a:r>
              <a:rPr dirty="0" sz="1650" spc="65" i="1">
                <a:latin typeface="Times New Roman"/>
                <a:cs typeface="Times New Roman"/>
              </a:rPr>
              <a:t>n</a:t>
            </a:r>
            <a:r>
              <a:rPr dirty="0" sz="2150" spc="-290">
                <a:latin typeface="Symbol"/>
                <a:cs typeface="Symbol"/>
              </a:rPr>
              <a:t></a:t>
            </a:r>
            <a:r>
              <a:rPr dirty="0" sz="1650" spc="85" i="1">
                <a:latin typeface="Times New Roman"/>
                <a:cs typeface="Times New Roman"/>
              </a:rPr>
              <a:t>π</a:t>
            </a:r>
            <a:r>
              <a:rPr dirty="0" sz="2150" spc="-210">
                <a:latin typeface="Symbol"/>
                <a:cs typeface="Symbol"/>
              </a:rPr>
              <a:t></a:t>
            </a:r>
            <a:r>
              <a:rPr dirty="0" sz="1650" spc="65" i="1">
                <a:latin typeface="Times New Roman"/>
                <a:cs typeface="Times New Roman"/>
              </a:rPr>
              <a:t>n</a:t>
            </a:r>
            <a:r>
              <a:rPr dirty="0" sz="2150" spc="-170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  <a:p>
            <a:pPr marL="398145">
              <a:lnSpc>
                <a:spcPct val="100000"/>
              </a:lnSpc>
              <a:spcBef>
                <a:spcPts val="130"/>
              </a:spcBef>
            </a:pPr>
            <a:r>
              <a:rPr dirty="0" sz="950" spc="-30" i="1">
                <a:latin typeface="Times New Roman"/>
                <a:cs typeface="Times New Roman"/>
              </a:rPr>
              <a:t>n=</a:t>
            </a:r>
            <a:r>
              <a:rPr dirty="0" sz="950" spc="-3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9200" y="1628775"/>
            <a:ext cx="3394075" cy="517525"/>
            <a:chOff x="1219200" y="1628775"/>
            <a:chExt cx="3394075" cy="517525"/>
          </a:xfrm>
        </p:grpSpPr>
        <p:sp>
          <p:nvSpPr>
            <p:cNvPr id="12" name="object 12"/>
            <p:cNvSpPr/>
            <p:nvPr/>
          </p:nvSpPr>
          <p:spPr>
            <a:xfrm>
              <a:off x="1219200" y="1628775"/>
              <a:ext cx="3394075" cy="517525"/>
            </a:xfrm>
            <a:custGeom>
              <a:avLst/>
              <a:gdLst/>
              <a:ahLst/>
              <a:cxnLst/>
              <a:rect l="l" t="t" r="r" b="b"/>
              <a:pathLst>
                <a:path w="3394075" h="517525">
                  <a:moveTo>
                    <a:pt x="3394075" y="0"/>
                  </a:moveTo>
                  <a:lnTo>
                    <a:pt x="0" y="0"/>
                  </a:lnTo>
                  <a:lnTo>
                    <a:pt x="0" y="517525"/>
                  </a:lnTo>
                  <a:lnTo>
                    <a:pt x="3394075" y="517525"/>
                  </a:lnTo>
                  <a:lnTo>
                    <a:pt x="3394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0588" y="1775698"/>
              <a:ext cx="986155" cy="310515"/>
            </a:xfrm>
            <a:custGeom>
              <a:avLst/>
              <a:gdLst/>
              <a:ahLst/>
              <a:cxnLst/>
              <a:rect l="l" t="t" r="r" b="b"/>
              <a:pathLst>
                <a:path w="986154" h="310514">
                  <a:moveTo>
                    <a:pt x="36451" y="0"/>
                  </a:moveTo>
                  <a:lnTo>
                    <a:pt x="36451" y="310516"/>
                  </a:lnTo>
                </a:path>
                <a:path w="986154" h="310514">
                  <a:moveTo>
                    <a:pt x="0" y="0"/>
                  </a:moveTo>
                  <a:lnTo>
                    <a:pt x="0" y="310516"/>
                  </a:lnTo>
                </a:path>
                <a:path w="986154" h="310514">
                  <a:moveTo>
                    <a:pt x="985641" y="0"/>
                  </a:moveTo>
                  <a:lnTo>
                    <a:pt x="985641" y="310516"/>
                  </a:lnTo>
                </a:path>
                <a:path w="986154" h="310514">
                  <a:moveTo>
                    <a:pt x="949147" y="0"/>
                  </a:moveTo>
                  <a:lnTo>
                    <a:pt x="949147" y="310516"/>
                  </a:lnTo>
                </a:path>
              </a:pathLst>
            </a:custGeom>
            <a:ln w="10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0540" y="1744796"/>
            <a:ext cx="941069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757555" algn="l"/>
              </a:tabLst>
            </a:pPr>
            <a:r>
              <a:rPr dirty="0" sz="2000" spc="-5" i="1">
                <a:latin typeface="Arial"/>
                <a:cs typeface="Arial"/>
              </a:rPr>
              <a:t>Деко	</a:t>
            </a:r>
            <a:r>
              <a:rPr dirty="0" baseline="40277" sz="3000" spc="82">
                <a:latin typeface="Times New Roman"/>
                <a:cs typeface="Times New Roman"/>
              </a:rPr>
              <a:t>~</a:t>
            </a:r>
            <a:endParaRPr baseline="40277"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1060" y="1644363"/>
            <a:ext cx="10350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3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0939" y="1724129"/>
            <a:ext cx="968375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00" spc="195">
                <a:latin typeface="Times New Roman"/>
                <a:cs typeface="Times New Roman"/>
              </a:rPr>
              <a:t>,</a:t>
            </a:r>
            <a:r>
              <a:rPr dirty="0" sz="2000" spc="50" i="1">
                <a:latin typeface="Times New Roman"/>
                <a:cs typeface="Times New Roman"/>
              </a:rPr>
              <a:t>b</a:t>
            </a:r>
            <a:r>
              <a:rPr dirty="0" sz="2000" spc="-285" i="1">
                <a:latin typeface="Times New Roman"/>
                <a:cs typeface="Times New Roman"/>
              </a:rPr>
              <a:t> </a:t>
            </a:r>
            <a:r>
              <a:rPr dirty="0" sz="2000" spc="95">
                <a:latin typeface="Symbol"/>
                <a:cs typeface="Symbol"/>
              </a:rPr>
              <a:t></a:t>
            </a:r>
            <a:r>
              <a:rPr dirty="0" sz="2000" spc="-80">
                <a:latin typeface="Times New Roman"/>
                <a:cs typeface="Times New Roman"/>
              </a:rPr>
              <a:t>{</a:t>
            </a:r>
            <a:r>
              <a:rPr dirty="0" sz="2000" spc="-20">
                <a:latin typeface="Times New Roman"/>
                <a:cs typeface="Times New Roman"/>
              </a:rPr>
              <a:t>0</a:t>
            </a:r>
            <a:r>
              <a:rPr dirty="0" sz="2000" spc="-180">
                <a:latin typeface="Times New Roman"/>
                <a:cs typeface="Times New Roman"/>
              </a:rPr>
              <a:t>,</a:t>
            </a:r>
            <a:r>
              <a:rPr dirty="0" sz="2000" spc="-275">
                <a:latin typeface="Times New Roman"/>
                <a:cs typeface="Times New Roman"/>
              </a:rPr>
              <a:t>1</a:t>
            </a:r>
            <a:r>
              <a:rPr dirty="0" sz="2000" spc="45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6871" y="1641325"/>
            <a:ext cx="742950" cy="4356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6880" algn="l"/>
              </a:tabLst>
            </a:pPr>
            <a:r>
              <a:rPr dirty="0" sz="2000" spc="55">
                <a:latin typeface="Symbol"/>
                <a:cs typeface="Symbol"/>
              </a:rPr>
              <a:t></a:t>
            </a:r>
            <a:r>
              <a:rPr dirty="0" sz="2000" spc="55">
                <a:latin typeface="Times New Roman"/>
                <a:cs typeface="Times New Roman"/>
              </a:rPr>
              <a:t>	</a:t>
            </a:r>
            <a:r>
              <a:rPr dirty="0" sz="2700" spc="-270">
                <a:latin typeface="Symbol"/>
                <a:cs typeface="Symbol"/>
              </a:rPr>
              <a:t></a:t>
            </a:r>
            <a:r>
              <a:rPr dirty="0" sz="2000" spc="200" i="1">
                <a:latin typeface="Times New Roman"/>
                <a:cs typeface="Times New Roman"/>
              </a:rPr>
              <a:t>r</a:t>
            </a:r>
            <a:r>
              <a:rPr dirty="0" sz="2700" spc="-210">
                <a:latin typeface="Symbol"/>
                <a:cs typeface="Symbol"/>
              </a:rPr>
              <a:t>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0281" y="1724129"/>
            <a:ext cx="653415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360045" algn="l"/>
              </a:tabLst>
            </a:pPr>
            <a:r>
              <a:rPr dirty="0" sz="2000" spc="40" i="1">
                <a:latin typeface="Times New Roman"/>
                <a:cs typeface="Times New Roman"/>
              </a:rPr>
              <a:t>r'	</a:t>
            </a:r>
            <a:r>
              <a:rPr dirty="0" sz="2000" spc="-10" i="1">
                <a:latin typeface="Times New Roman"/>
                <a:cs typeface="Times New Roman"/>
              </a:rPr>
              <a:t>Q</a:t>
            </a:r>
            <a:r>
              <a:rPr dirty="0" baseline="-24154" sz="1725" spc="-15" i="1">
                <a:latin typeface="Times New Roman"/>
                <a:cs typeface="Times New Roman"/>
              </a:rPr>
              <a:t>b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1817" y="1724129"/>
            <a:ext cx="1324610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2000" spc="50" i="1">
                <a:latin typeface="Times New Roman"/>
                <a:cs typeface="Times New Roman"/>
              </a:rPr>
              <a:t>b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2000" spc="65" i="1">
                <a:latin typeface="Times New Roman"/>
                <a:cs typeface="Times New Roman"/>
              </a:rPr>
              <a:t>=</a:t>
            </a:r>
            <a:r>
              <a:rPr dirty="0" sz="2000" spc="-114" i="1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Times New Roman"/>
                <a:cs typeface="Times New Roman"/>
              </a:rPr>
              <a:t>a</a:t>
            </a:r>
            <a:r>
              <a:rPr dirty="0" sz="2000" spc="60" i="1">
                <a:latin typeface="Times New Roman"/>
                <a:cs typeface="Times New Roman"/>
              </a:rPr>
              <a:t>r</a:t>
            </a:r>
            <a:r>
              <a:rPr dirty="0" sz="2000" spc="10" i="1">
                <a:latin typeface="Times New Roman"/>
                <a:cs typeface="Times New Roman"/>
              </a:rPr>
              <a:t>g</a:t>
            </a:r>
            <a:r>
              <a:rPr dirty="0" sz="2000" spc="70" i="1">
                <a:latin typeface="Times New Roman"/>
                <a:cs typeface="Times New Roman"/>
              </a:rPr>
              <a:t>m</a:t>
            </a:r>
            <a:r>
              <a:rPr dirty="0" sz="2000" spc="-55" i="1">
                <a:latin typeface="Times New Roman"/>
                <a:cs typeface="Times New Roman"/>
              </a:rPr>
              <a:t>i</a:t>
            </a:r>
            <a:r>
              <a:rPr dirty="0" sz="2000" spc="-80" i="1">
                <a:latin typeface="Times New Roman"/>
                <a:cs typeface="Times New Roman"/>
              </a:rPr>
              <a:t>n</a:t>
            </a:r>
            <a:r>
              <a:rPr dirty="0" baseline="-24154" sz="1725" spc="52" i="1">
                <a:latin typeface="Times New Roman"/>
                <a:cs typeface="Times New Roman"/>
              </a:rPr>
              <a:t>b</a:t>
            </a:r>
            <a:endParaRPr baseline="-24154" sz="1725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1802" y="4272597"/>
            <a:ext cx="2345690" cy="1203325"/>
            <a:chOff x="351802" y="4272597"/>
            <a:chExt cx="2345690" cy="1203325"/>
          </a:xfrm>
        </p:grpSpPr>
        <p:sp>
          <p:nvSpPr>
            <p:cNvPr id="21" name="object 21"/>
            <p:cNvSpPr/>
            <p:nvPr/>
          </p:nvSpPr>
          <p:spPr>
            <a:xfrm>
              <a:off x="351790" y="4622164"/>
              <a:ext cx="984250" cy="516255"/>
            </a:xfrm>
            <a:custGeom>
              <a:avLst/>
              <a:gdLst/>
              <a:ahLst/>
              <a:cxnLst/>
              <a:rect l="l" t="t" r="r" b="b"/>
              <a:pathLst>
                <a:path w="984250" h="516254">
                  <a:moveTo>
                    <a:pt x="966978" y="477774"/>
                  </a:moveTo>
                  <a:lnTo>
                    <a:pt x="890803" y="439547"/>
                  </a:lnTo>
                  <a:lnTo>
                    <a:pt x="890739" y="471284"/>
                  </a:lnTo>
                  <a:lnTo>
                    <a:pt x="38" y="469519"/>
                  </a:lnTo>
                  <a:lnTo>
                    <a:pt x="0" y="482219"/>
                  </a:lnTo>
                  <a:lnTo>
                    <a:pt x="890714" y="483984"/>
                  </a:lnTo>
                  <a:lnTo>
                    <a:pt x="890651" y="515747"/>
                  </a:lnTo>
                  <a:lnTo>
                    <a:pt x="954468" y="483997"/>
                  </a:lnTo>
                  <a:lnTo>
                    <a:pt x="966978" y="477774"/>
                  </a:lnTo>
                  <a:close/>
                </a:path>
                <a:path w="984250" h="516254">
                  <a:moveTo>
                    <a:pt x="983869" y="38100"/>
                  </a:moveTo>
                  <a:lnTo>
                    <a:pt x="907745" y="0"/>
                  </a:lnTo>
                  <a:lnTo>
                    <a:pt x="907707" y="31737"/>
                  </a:lnTo>
                  <a:lnTo>
                    <a:pt x="17018" y="30734"/>
                  </a:lnTo>
                  <a:lnTo>
                    <a:pt x="17005" y="43434"/>
                  </a:lnTo>
                  <a:lnTo>
                    <a:pt x="907694" y="44437"/>
                  </a:lnTo>
                  <a:lnTo>
                    <a:pt x="907669" y="76200"/>
                  </a:lnTo>
                  <a:lnTo>
                    <a:pt x="971169" y="44450"/>
                  </a:lnTo>
                  <a:lnTo>
                    <a:pt x="98386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23720" y="4272597"/>
              <a:ext cx="1373505" cy="1203325"/>
            </a:xfrm>
            <a:custGeom>
              <a:avLst/>
              <a:gdLst/>
              <a:ahLst/>
              <a:cxnLst/>
              <a:rect l="l" t="t" r="r" b="b"/>
              <a:pathLst>
                <a:path w="1373505" h="1203325">
                  <a:moveTo>
                    <a:pt x="1373378" y="0"/>
                  </a:moveTo>
                  <a:lnTo>
                    <a:pt x="0" y="0"/>
                  </a:lnTo>
                  <a:lnTo>
                    <a:pt x="0" y="1203134"/>
                  </a:lnTo>
                  <a:lnTo>
                    <a:pt x="1373378" y="1203134"/>
                  </a:lnTo>
                  <a:lnTo>
                    <a:pt x="1373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323721" y="4272597"/>
            <a:ext cx="1373505" cy="1203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3600" i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97098" y="4836921"/>
            <a:ext cx="848360" cy="76200"/>
          </a:xfrm>
          <a:custGeom>
            <a:avLst/>
            <a:gdLst/>
            <a:ahLst/>
            <a:cxnLst/>
            <a:rect l="l" t="t" r="r" b="b"/>
            <a:pathLst>
              <a:path w="848360" h="76200">
                <a:moveTo>
                  <a:pt x="771831" y="44435"/>
                </a:moveTo>
                <a:lnTo>
                  <a:pt x="771778" y="76200"/>
                </a:lnTo>
                <a:lnTo>
                  <a:pt x="835597" y="44450"/>
                </a:lnTo>
                <a:lnTo>
                  <a:pt x="771831" y="44435"/>
                </a:lnTo>
                <a:close/>
              </a:path>
              <a:path w="848360" h="76200">
                <a:moveTo>
                  <a:pt x="771853" y="31735"/>
                </a:moveTo>
                <a:lnTo>
                  <a:pt x="771831" y="44435"/>
                </a:lnTo>
                <a:lnTo>
                  <a:pt x="784605" y="44450"/>
                </a:lnTo>
                <a:lnTo>
                  <a:pt x="784605" y="31750"/>
                </a:lnTo>
                <a:lnTo>
                  <a:pt x="771853" y="31735"/>
                </a:lnTo>
                <a:close/>
              </a:path>
              <a:path w="848360" h="76200">
                <a:moveTo>
                  <a:pt x="771905" y="0"/>
                </a:moveTo>
                <a:lnTo>
                  <a:pt x="771853" y="31735"/>
                </a:lnTo>
                <a:lnTo>
                  <a:pt x="784605" y="31750"/>
                </a:lnTo>
                <a:lnTo>
                  <a:pt x="784605" y="44450"/>
                </a:lnTo>
                <a:lnTo>
                  <a:pt x="835597" y="44450"/>
                </a:lnTo>
                <a:lnTo>
                  <a:pt x="848105" y="38226"/>
                </a:lnTo>
                <a:lnTo>
                  <a:pt x="771905" y="0"/>
                </a:lnTo>
                <a:close/>
              </a:path>
              <a:path w="848360" h="76200">
                <a:moveTo>
                  <a:pt x="0" y="30860"/>
                </a:moveTo>
                <a:lnTo>
                  <a:pt x="0" y="43560"/>
                </a:lnTo>
                <a:lnTo>
                  <a:pt x="771831" y="44435"/>
                </a:lnTo>
                <a:lnTo>
                  <a:pt x="771853" y="31735"/>
                </a:lnTo>
                <a:lnTo>
                  <a:pt x="0" y="30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39235" y="4285551"/>
            <a:ext cx="1373505" cy="1203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275"/>
              </a:spcBef>
            </a:pPr>
            <a:r>
              <a:rPr dirty="0" sz="3200" spc="285" i="1">
                <a:latin typeface="Arial"/>
                <a:cs typeface="Arial"/>
              </a:rPr>
              <a:t>Q</a:t>
            </a:r>
            <a:r>
              <a:rPr dirty="0" baseline="-21164" sz="3150" spc="427">
                <a:latin typeface="Microsoft Sans Serif"/>
                <a:cs typeface="Microsoft Sans Serif"/>
              </a:rPr>
              <a:t>b</a:t>
            </a:r>
            <a:r>
              <a:rPr dirty="0" sz="3200" spc="285">
                <a:latin typeface="Microsoft Sans Serif"/>
                <a:cs typeface="Microsoft Sans Serif"/>
              </a:rPr>
              <a:t>(…)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750" y="4089653"/>
            <a:ext cx="7807325" cy="1982470"/>
            <a:chOff x="616750" y="4089653"/>
            <a:chExt cx="7807325" cy="1982470"/>
          </a:xfrm>
        </p:grpSpPr>
        <p:sp>
          <p:nvSpPr>
            <p:cNvPr id="27" name="object 27"/>
            <p:cNvSpPr/>
            <p:nvPr/>
          </p:nvSpPr>
          <p:spPr>
            <a:xfrm>
              <a:off x="3045714" y="4100702"/>
              <a:ext cx="2887980" cy="762635"/>
            </a:xfrm>
            <a:custGeom>
              <a:avLst/>
              <a:gdLst/>
              <a:ahLst/>
              <a:cxnLst/>
              <a:rect l="l" t="t" r="r" b="b"/>
              <a:pathLst>
                <a:path w="2887979" h="762635">
                  <a:moveTo>
                    <a:pt x="0" y="762508"/>
                  </a:moveTo>
                  <a:lnTo>
                    <a:pt x="0" y="0"/>
                  </a:lnTo>
                </a:path>
                <a:path w="2887979" h="762635">
                  <a:moveTo>
                    <a:pt x="0" y="0"/>
                  </a:moveTo>
                  <a:lnTo>
                    <a:pt x="2887726" y="10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22646" y="4798948"/>
              <a:ext cx="848360" cy="76200"/>
            </a:xfrm>
            <a:custGeom>
              <a:avLst/>
              <a:gdLst/>
              <a:ahLst/>
              <a:cxnLst/>
              <a:rect l="l" t="t" r="r" b="b"/>
              <a:pathLst>
                <a:path w="848360" h="76200">
                  <a:moveTo>
                    <a:pt x="771778" y="44435"/>
                  </a:moveTo>
                  <a:lnTo>
                    <a:pt x="771778" y="76200"/>
                  </a:lnTo>
                  <a:lnTo>
                    <a:pt x="835491" y="44450"/>
                  </a:lnTo>
                  <a:lnTo>
                    <a:pt x="771778" y="44435"/>
                  </a:lnTo>
                  <a:close/>
                </a:path>
                <a:path w="848360" h="76200">
                  <a:moveTo>
                    <a:pt x="771778" y="31735"/>
                  </a:moveTo>
                  <a:lnTo>
                    <a:pt x="771778" y="44435"/>
                  </a:lnTo>
                  <a:lnTo>
                    <a:pt x="784478" y="44450"/>
                  </a:lnTo>
                  <a:lnTo>
                    <a:pt x="784478" y="31750"/>
                  </a:lnTo>
                  <a:lnTo>
                    <a:pt x="771778" y="31735"/>
                  </a:lnTo>
                  <a:close/>
                </a:path>
                <a:path w="848360" h="76200">
                  <a:moveTo>
                    <a:pt x="771778" y="0"/>
                  </a:moveTo>
                  <a:lnTo>
                    <a:pt x="771778" y="31735"/>
                  </a:lnTo>
                  <a:lnTo>
                    <a:pt x="784478" y="31750"/>
                  </a:lnTo>
                  <a:lnTo>
                    <a:pt x="784478" y="44450"/>
                  </a:lnTo>
                  <a:lnTo>
                    <a:pt x="835491" y="44450"/>
                  </a:lnTo>
                  <a:lnTo>
                    <a:pt x="847978" y="38226"/>
                  </a:lnTo>
                  <a:lnTo>
                    <a:pt x="771778" y="0"/>
                  </a:lnTo>
                  <a:close/>
                </a:path>
                <a:path w="848360" h="76200">
                  <a:moveTo>
                    <a:pt x="0" y="30861"/>
                  </a:moveTo>
                  <a:lnTo>
                    <a:pt x="0" y="43561"/>
                  </a:lnTo>
                  <a:lnTo>
                    <a:pt x="771778" y="44435"/>
                  </a:lnTo>
                  <a:lnTo>
                    <a:pt x="771778" y="31735"/>
                  </a:lnTo>
                  <a:lnTo>
                    <a:pt x="0" y="30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772657" y="4659248"/>
              <a:ext cx="353695" cy="356235"/>
            </a:xfrm>
            <a:custGeom>
              <a:avLst/>
              <a:gdLst/>
              <a:ahLst/>
              <a:cxnLst/>
              <a:rect l="l" t="t" r="r" b="b"/>
              <a:pathLst>
                <a:path w="353695" h="356235">
                  <a:moveTo>
                    <a:pt x="0" y="178943"/>
                  </a:moveTo>
                  <a:lnTo>
                    <a:pt x="6312" y="131927"/>
                  </a:lnTo>
                  <a:lnTo>
                    <a:pt x="24129" y="89671"/>
                  </a:lnTo>
                  <a:lnTo>
                    <a:pt x="51768" y="53863"/>
                  </a:lnTo>
                  <a:lnTo>
                    <a:pt x="87545" y="26194"/>
                  </a:lnTo>
                  <a:lnTo>
                    <a:pt x="129778" y="8354"/>
                  </a:lnTo>
                  <a:lnTo>
                    <a:pt x="176783" y="2031"/>
                  </a:lnTo>
                  <a:lnTo>
                    <a:pt x="223789" y="8354"/>
                  </a:lnTo>
                  <a:lnTo>
                    <a:pt x="266022" y="26194"/>
                  </a:lnTo>
                  <a:lnTo>
                    <a:pt x="301799" y="53863"/>
                  </a:lnTo>
                  <a:lnTo>
                    <a:pt x="329438" y="89671"/>
                  </a:lnTo>
                  <a:lnTo>
                    <a:pt x="347255" y="131927"/>
                  </a:lnTo>
                  <a:lnTo>
                    <a:pt x="353567" y="178943"/>
                  </a:lnTo>
                  <a:lnTo>
                    <a:pt x="347255" y="225958"/>
                  </a:lnTo>
                  <a:lnTo>
                    <a:pt x="329438" y="268214"/>
                  </a:lnTo>
                  <a:lnTo>
                    <a:pt x="301799" y="304022"/>
                  </a:lnTo>
                  <a:lnTo>
                    <a:pt x="266022" y="331691"/>
                  </a:lnTo>
                  <a:lnTo>
                    <a:pt x="223789" y="349531"/>
                  </a:lnTo>
                  <a:lnTo>
                    <a:pt x="176783" y="355853"/>
                  </a:lnTo>
                  <a:lnTo>
                    <a:pt x="129778" y="349531"/>
                  </a:lnTo>
                  <a:lnTo>
                    <a:pt x="87545" y="331691"/>
                  </a:lnTo>
                  <a:lnTo>
                    <a:pt x="51768" y="304022"/>
                  </a:lnTo>
                  <a:lnTo>
                    <a:pt x="24129" y="268214"/>
                  </a:lnTo>
                  <a:lnTo>
                    <a:pt x="6312" y="225958"/>
                  </a:lnTo>
                  <a:lnTo>
                    <a:pt x="0" y="178943"/>
                  </a:lnTo>
                  <a:close/>
                </a:path>
                <a:path w="353695" h="356235">
                  <a:moveTo>
                    <a:pt x="171830" y="0"/>
                  </a:moveTo>
                  <a:lnTo>
                    <a:pt x="171830" y="343788"/>
                  </a:lnTo>
                </a:path>
                <a:path w="353695" h="356235">
                  <a:moveTo>
                    <a:pt x="0" y="171957"/>
                  </a:moveTo>
                  <a:lnTo>
                    <a:pt x="343534" y="1719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37148" y="4804028"/>
              <a:ext cx="461645" cy="76200"/>
            </a:xfrm>
            <a:custGeom>
              <a:avLst/>
              <a:gdLst/>
              <a:ahLst/>
              <a:cxnLst/>
              <a:rect l="l" t="t" r="r" b="b"/>
              <a:pathLst>
                <a:path w="461645" h="76200">
                  <a:moveTo>
                    <a:pt x="385318" y="0"/>
                  </a:moveTo>
                  <a:lnTo>
                    <a:pt x="385318" y="76200"/>
                  </a:lnTo>
                  <a:lnTo>
                    <a:pt x="448818" y="44450"/>
                  </a:lnTo>
                  <a:lnTo>
                    <a:pt x="398018" y="44450"/>
                  </a:lnTo>
                  <a:lnTo>
                    <a:pt x="398018" y="31750"/>
                  </a:lnTo>
                  <a:lnTo>
                    <a:pt x="448818" y="31750"/>
                  </a:lnTo>
                  <a:lnTo>
                    <a:pt x="385318" y="0"/>
                  </a:lnTo>
                  <a:close/>
                </a:path>
                <a:path w="461645" h="76200">
                  <a:moveTo>
                    <a:pt x="385318" y="31750"/>
                  </a:moveTo>
                  <a:lnTo>
                    <a:pt x="126" y="31750"/>
                  </a:lnTo>
                  <a:lnTo>
                    <a:pt x="0" y="44450"/>
                  </a:lnTo>
                  <a:lnTo>
                    <a:pt x="385318" y="44450"/>
                  </a:lnTo>
                  <a:lnTo>
                    <a:pt x="385318" y="31750"/>
                  </a:lnTo>
                  <a:close/>
                </a:path>
                <a:path w="461645" h="76200">
                  <a:moveTo>
                    <a:pt x="448818" y="31750"/>
                  </a:moveTo>
                  <a:lnTo>
                    <a:pt x="398018" y="31750"/>
                  </a:lnTo>
                  <a:lnTo>
                    <a:pt x="398018" y="44450"/>
                  </a:lnTo>
                  <a:lnTo>
                    <a:pt x="448818" y="44450"/>
                  </a:lnTo>
                  <a:lnTo>
                    <a:pt x="461518" y="38100"/>
                  </a:lnTo>
                  <a:lnTo>
                    <a:pt x="44881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91681" y="4676266"/>
              <a:ext cx="353695" cy="354330"/>
            </a:xfrm>
            <a:custGeom>
              <a:avLst/>
              <a:gdLst/>
              <a:ahLst/>
              <a:cxnLst/>
              <a:rect l="l" t="t" r="r" b="b"/>
              <a:pathLst>
                <a:path w="353695" h="354329">
                  <a:moveTo>
                    <a:pt x="0" y="176910"/>
                  </a:moveTo>
                  <a:lnTo>
                    <a:pt x="6312" y="129895"/>
                  </a:lnTo>
                  <a:lnTo>
                    <a:pt x="24129" y="87639"/>
                  </a:lnTo>
                  <a:lnTo>
                    <a:pt x="51768" y="51831"/>
                  </a:lnTo>
                  <a:lnTo>
                    <a:pt x="87545" y="24162"/>
                  </a:lnTo>
                  <a:lnTo>
                    <a:pt x="129778" y="6322"/>
                  </a:lnTo>
                  <a:lnTo>
                    <a:pt x="176784" y="0"/>
                  </a:lnTo>
                  <a:lnTo>
                    <a:pt x="223789" y="6322"/>
                  </a:lnTo>
                  <a:lnTo>
                    <a:pt x="266022" y="24162"/>
                  </a:lnTo>
                  <a:lnTo>
                    <a:pt x="301799" y="51831"/>
                  </a:lnTo>
                  <a:lnTo>
                    <a:pt x="329438" y="87639"/>
                  </a:lnTo>
                  <a:lnTo>
                    <a:pt x="347255" y="129895"/>
                  </a:lnTo>
                  <a:lnTo>
                    <a:pt x="353568" y="176910"/>
                  </a:lnTo>
                  <a:lnTo>
                    <a:pt x="347255" y="223926"/>
                  </a:lnTo>
                  <a:lnTo>
                    <a:pt x="329438" y="266182"/>
                  </a:lnTo>
                  <a:lnTo>
                    <a:pt x="301799" y="301990"/>
                  </a:lnTo>
                  <a:lnTo>
                    <a:pt x="266022" y="329659"/>
                  </a:lnTo>
                  <a:lnTo>
                    <a:pt x="223789" y="347499"/>
                  </a:lnTo>
                  <a:lnTo>
                    <a:pt x="176784" y="353821"/>
                  </a:lnTo>
                  <a:lnTo>
                    <a:pt x="129778" y="347499"/>
                  </a:lnTo>
                  <a:lnTo>
                    <a:pt x="87545" y="329659"/>
                  </a:lnTo>
                  <a:lnTo>
                    <a:pt x="51768" y="301990"/>
                  </a:lnTo>
                  <a:lnTo>
                    <a:pt x="24129" y="266182"/>
                  </a:lnTo>
                  <a:lnTo>
                    <a:pt x="6312" y="223926"/>
                  </a:lnTo>
                  <a:lnTo>
                    <a:pt x="0" y="1769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41973" y="4724653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0"/>
                  </a:moveTo>
                  <a:lnTo>
                    <a:pt x="243077" y="24307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41973" y="4724653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242951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946264" y="4807838"/>
              <a:ext cx="461645" cy="76200"/>
            </a:xfrm>
            <a:custGeom>
              <a:avLst/>
              <a:gdLst/>
              <a:ahLst/>
              <a:cxnLst/>
              <a:rect l="l" t="t" r="r" b="b"/>
              <a:pathLst>
                <a:path w="461645" h="76200">
                  <a:moveTo>
                    <a:pt x="385243" y="44548"/>
                  </a:moveTo>
                  <a:lnTo>
                    <a:pt x="385190" y="76200"/>
                  </a:lnTo>
                  <a:lnTo>
                    <a:pt x="448967" y="44577"/>
                  </a:lnTo>
                  <a:lnTo>
                    <a:pt x="398017" y="44577"/>
                  </a:lnTo>
                  <a:lnTo>
                    <a:pt x="385243" y="44548"/>
                  </a:lnTo>
                  <a:close/>
                </a:path>
                <a:path w="461645" h="76200">
                  <a:moveTo>
                    <a:pt x="385264" y="31848"/>
                  </a:moveTo>
                  <a:lnTo>
                    <a:pt x="385243" y="44548"/>
                  </a:lnTo>
                  <a:lnTo>
                    <a:pt x="398017" y="44577"/>
                  </a:lnTo>
                  <a:lnTo>
                    <a:pt x="398017" y="31877"/>
                  </a:lnTo>
                  <a:lnTo>
                    <a:pt x="385264" y="31848"/>
                  </a:lnTo>
                  <a:close/>
                </a:path>
                <a:path w="461645" h="76200">
                  <a:moveTo>
                    <a:pt x="385317" y="0"/>
                  </a:moveTo>
                  <a:lnTo>
                    <a:pt x="385264" y="31848"/>
                  </a:lnTo>
                  <a:lnTo>
                    <a:pt x="398017" y="31877"/>
                  </a:lnTo>
                  <a:lnTo>
                    <a:pt x="398017" y="44577"/>
                  </a:lnTo>
                  <a:lnTo>
                    <a:pt x="448967" y="44577"/>
                  </a:lnTo>
                  <a:lnTo>
                    <a:pt x="461517" y="38354"/>
                  </a:lnTo>
                  <a:lnTo>
                    <a:pt x="385317" y="0"/>
                  </a:lnTo>
                  <a:close/>
                </a:path>
                <a:path w="461645" h="76200">
                  <a:moveTo>
                    <a:pt x="0" y="30987"/>
                  </a:moveTo>
                  <a:lnTo>
                    <a:pt x="0" y="43687"/>
                  </a:lnTo>
                  <a:lnTo>
                    <a:pt x="385243" y="44548"/>
                  </a:lnTo>
                  <a:lnTo>
                    <a:pt x="385264" y="31848"/>
                  </a:lnTo>
                  <a:lnTo>
                    <a:pt x="0" y="30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00798" y="4677282"/>
              <a:ext cx="353695" cy="356235"/>
            </a:xfrm>
            <a:custGeom>
              <a:avLst/>
              <a:gdLst/>
              <a:ahLst/>
              <a:cxnLst/>
              <a:rect l="l" t="t" r="r" b="b"/>
              <a:pathLst>
                <a:path w="353695" h="356235">
                  <a:moveTo>
                    <a:pt x="0" y="178816"/>
                  </a:moveTo>
                  <a:lnTo>
                    <a:pt x="6312" y="131810"/>
                  </a:lnTo>
                  <a:lnTo>
                    <a:pt x="24129" y="89577"/>
                  </a:lnTo>
                  <a:lnTo>
                    <a:pt x="51768" y="53800"/>
                  </a:lnTo>
                  <a:lnTo>
                    <a:pt x="87545" y="26162"/>
                  </a:lnTo>
                  <a:lnTo>
                    <a:pt x="129778" y="8344"/>
                  </a:lnTo>
                  <a:lnTo>
                    <a:pt x="176783" y="2032"/>
                  </a:lnTo>
                  <a:lnTo>
                    <a:pt x="223789" y="8344"/>
                  </a:lnTo>
                  <a:lnTo>
                    <a:pt x="266022" y="26162"/>
                  </a:lnTo>
                  <a:lnTo>
                    <a:pt x="301799" y="53800"/>
                  </a:lnTo>
                  <a:lnTo>
                    <a:pt x="329438" y="89577"/>
                  </a:lnTo>
                  <a:lnTo>
                    <a:pt x="347255" y="131810"/>
                  </a:lnTo>
                  <a:lnTo>
                    <a:pt x="353568" y="178816"/>
                  </a:lnTo>
                  <a:lnTo>
                    <a:pt x="347255" y="225875"/>
                  </a:lnTo>
                  <a:lnTo>
                    <a:pt x="329438" y="268144"/>
                  </a:lnTo>
                  <a:lnTo>
                    <a:pt x="301799" y="303942"/>
                  </a:lnTo>
                  <a:lnTo>
                    <a:pt x="266022" y="331592"/>
                  </a:lnTo>
                  <a:lnTo>
                    <a:pt x="223789" y="349413"/>
                  </a:lnTo>
                  <a:lnTo>
                    <a:pt x="176783" y="355727"/>
                  </a:lnTo>
                  <a:lnTo>
                    <a:pt x="129778" y="349413"/>
                  </a:lnTo>
                  <a:lnTo>
                    <a:pt x="87545" y="331592"/>
                  </a:lnTo>
                  <a:lnTo>
                    <a:pt x="51768" y="303942"/>
                  </a:lnTo>
                  <a:lnTo>
                    <a:pt x="24129" y="268144"/>
                  </a:lnTo>
                  <a:lnTo>
                    <a:pt x="6312" y="225875"/>
                  </a:lnTo>
                  <a:lnTo>
                    <a:pt x="0" y="178816"/>
                  </a:lnTo>
                  <a:close/>
                </a:path>
                <a:path w="353695" h="356235">
                  <a:moveTo>
                    <a:pt x="171830" y="0"/>
                  </a:moveTo>
                  <a:lnTo>
                    <a:pt x="171830" y="343789"/>
                  </a:lnTo>
                </a:path>
                <a:path w="353695" h="356235">
                  <a:moveTo>
                    <a:pt x="0" y="171831"/>
                  </a:moveTo>
                  <a:lnTo>
                    <a:pt x="343534" y="1718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908167" y="4089653"/>
              <a:ext cx="2515870" cy="800735"/>
            </a:xfrm>
            <a:custGeom>
              <a:avLst/>
              <a:gdLst/>
              <a:ahLst/>
              <a:cxnLst/>
              <a:rect l="l" t="t" r="r" b="b"/>
              <a:pathLst>
                <a:path w="2515870" h="800735">
                  <a:moveTo>
                    <a:pt x="76200" y="493395"/>
                  </a:moveTo>
                  <a:lnTo>
                    <a:pt x="44424" y="493458"/>
                  </a:lnTo>
                  <a:lnTo>
                    <a:pt x="43561" y="0"/>
                  </a:lnTo>
                  <a:lnTo>
                    <a:pt x="30861" y="127"/>
                  </a:lnTo>
                  <a:lnTo>
                    <a:pt x="31724" y="493471"/>
                  </a:lnTo>
                  <a:lnTo>
                    <a:pt x="0" y="493522"/>
                  </a:lnTo>
                  <a:lnTo>
                    <a:pt x="38227" y="569595"/>
                  </a:lnTo>
                  <a:lnTo>
                    <a:pt x="69799" y="506222"/>
                  </a:lnTo>
                  <a:lnTo>
                    <a:pt x="76200" y="493395"/>
                  </a:lnTo>
                  <a:close/>
                </a:path>
                <a:path w="2515870" h="800735">
                  <a:moveTo>
                    <a:pt x="2515489" y="762508"/>
                  </a:moveTo>
                  <a:lnTo>
                    <a:pt x="2502789" y="756158"/>
                  </a:lnTo>
                  <a:lnTo>
                    <a:pt x="2439289" y="724408"/>
                  </a:lnTo>
                  <a:lnTo>
                    <a:pt x="2439289" y="756158"/>
                  </a:lnTo>
                  <a:lnTo>
                    <a:pt x="1850136" y="756158"/>
                  </a:lnTo>
                  <a:lnTo>
                    <a:pt x="1850136" y="768858"/>
                  </a:lnTo>
                  <a:lnTo>
                    <a:pt x="2439289" y="768858"/>
                  </a:lnTo>
                  <a:lnTo>
                    <a:pt x="2439289" y="800608"/>
                  </a:lnTo>
                  <a:lnTo>
                    <a:pt x="2502789" y="768858"/>
                  </a:lnTo>
                  <a:lnTo>
                    <a:pt x="2515489" y="762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16063" y="4659248"/>
              <a:ext cx="6538595" cy="1408430"/>
            </a:xfrm>
            <a:custGeom>
              <a:avLst/>
              <a:gdLst/>
              <a:ahLst/>
              <a:cxnLst/>
              <a:rect l="l" t="t" r="r" b="b"/>
              <a:pathLst>
                <a:path w="6538595" h="1408429">
                  <a:moveTo>
                    <a:pt x="10985" y="0"/>
                  </a:moveTo>
                  <a:lnTo>
                    <a:pt x="10985" y="1407045"/>
                  </a:lnTo>
                </a:path>
                <a:path w="6538595" h="1408429">
                  <a:moveTo>
                    <a:pt x="0" y="1407045"/>
                  </a:moveTo>
                  <a:lnTo>
                    <a:pt x="6538531" y="14080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25384" y="5023992"/>
              <a:ext cx="76200" cy="1031875"/>
            </a:xfrm>
            <a:custGeom>
              <a:avLst/>
              <a:gdLst/>
              <a:ahLst/>
              <a:cxnLst/>
              <a:rect l="l" t="t" r="r" b="b"/>
              <a:pathLst>
                <a:path w="76200" h="1031875">
                  <a:moveTo>
                    <a:pt x="31738" y="76252"/>
                  </a:moveTo>
                  <a:lnTo>
                    <a:pt x="30861" y="1031303"/>
                  </a:lnTo>
                  <a:lnTo>
                    <a:pt x="43561" y="1031303"/>
                  </a:lnTo>
                  <a:lnTo>
                    <a:pt x="44438" y="76274"/>
                  </a:lnTo>
                  <a:lnTo>
                    <a:pt x="31738" y="76252"/>
                  </a:lnTo>
                  <a:close/>
                </a:path>
                <a:path w="76200" h="1031875">
                  <a:moveTo>
                    <a:pt x="69818" y="63499"/>
                  </a:moveTo>
                  <a:lnTo>
                    <a:pt x="44450" y="63499"/>
                  </a:lnTo>
                  <a:lnTo>
                    <a:pt x="44438" y="76274"/>
                  </a:lnTo>
                  <a:lnTo>
                    <a:pt x="76200" y="76326"/>
                  </a:lnTo>
                  <a:lnTo>
                    <a:pt x="69818" y="63499"/>
                  </a:lnTo>
                  <a:close/>
                </a:path>
                <a:path w="76200" h="1031875">
                  <a:moveTo>
                    <a:pt x="44450" y="63499"/>
                  </a:moveTo>
                  <a:lnTo>
                    <a:pt x="31750" y="63499"/>
                  </a:lnTo>
                  <a:lnTo>
                    <a:pt x="31738" y="76252"/>
                  </a:lnTo>
                  <a:lnTo>
                    <a:pt x="44438" y="76274"/>
                  </a:lnTo>
                  <a:lnTo>
                    <a:pt x="44450" y="63499"/>
                  </a:lnTo>
                  <a:close/>
                </a:path>
                <a:path w="76200" h="1031875">
                  <a:moveTo>
                    <a:pt x="38226" y="0"/>
                  </a:moveTo>
                  <a:lnTo>
                    <a:pt x="0" y="76199"/>
                  </a:lnTo>
                  <a:lnTo>
                    <a:pt x="31738" y="76252"/>
                  </a:lnTo>
                  <a:lnTo>
                    <a:pt x="31750" y="63499"/>
                  </a:lnTo>
                  <a:lnTo>
                    <a:pt x="69818" y="63499"/>
                  </a:lnTo>
                  <a:lnTo>
                    <a:pt x="38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21512" y="5098922"/>
              <a:ext cx="6150610" cy="688975"/>
            </a:xfrm>
            <a:custGeom>
              <a:avLst/>
              <a:gdLst/>
              <a:ahLst/>
              <a:cxnLst/>
              <a:rect l="l" t="t" r="r" b="b"/>
              <a:pathLst>
                <a:path w="6150609" h="688975">
                  <a:moveTo>
                    <a:pt x="10985" y="0"/>
                  </a:moveTo>
                  <a:lnTo>
                    <a:pt x="10985" y="666584"/>
                  </a:lnTo>
                </a:path>
                <a:path w="6150609" h="688975">
                  <a:moveTo>
                    <a:pt x="0" y="687565"/>
                  </a:moveTo>
                  <a:lnTo>
                    <a:pt x="6150000" y="68856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25284" y="5023992"/>
              <a:ext cx="76200" cy="762635"/>
            </a:xfrm>
            <a:custGeom>
              <a:avLst/>
              <a:gdLst/>
              <a:ahLst/>
              <a:cxnLst/>
              <a:rect l="l" t="t" r="r" b="b"/>
              <a:pathLst>
                <a:path w="76200" h="762635">
                  <a:moveTo>
                    <a:pt x="31733" y="76252"/>
                  </a:moveTo>
                  <a:lnTo>
                    <a:pt x="30861" y="762495"/>
                  </a:lnTo>
                  <a:lnTo>
                    <a:pt x="43561" y="762495"/>
                  </a:lnTo>
                  <a:lnTo>
                    <a:pt x="44433" y="76274"/>
                  </a:lnTo>
                  <a:lnTo>
                    <a:pt x="31733" y="76252"/>
                  </a:lnTo>
                  <a:close/>
                </a:path>
                <a:path w="76200" h="762635">
                  <a:moveTo>
                    <a:pt x="69818" y="63499"/>
                  </a:moveTo>
                  <a:lnTo>
                    <a:pt x="44450" y="63499"/>
                  </a:lnTo>
                  <a:lnTo>
                    <a:pt x="44433" y="76274"/>
                  </a:lnTo>
                  <a:lnTo>
                    <a:pt x="76200" y="76326"/>
                  </a:lnTo>
                  <a:lnTo>
                    <a:pt x="69818" y="63499"/>
                  </a:lnTo>
                  <a:close/>
                </a:path>
                <a:path w="76200" h="762635">
                  <a:moveTo>
                    <a:pt x="44450" y="63499"/>
                  </a:moveTo>
                  <a:lnTo>
                    <a:pt x="31750" y="63499"/>
                  </a:lnTo>
                  <a:lnTo>
                    <a:pt x="31733" y="76252"/>
                  </a:lnTo>
                  <a:lnTo>
                    <a:pt x="44433" y="76274"/>
                  </a:lnTo>
                  <a:lnTo>
                    <a:pt x="44450" y="63499"/>
                  </a:lnTo>
                  <a:close/>
                </a:path>
                <a:path w="76200" h="762635">
                  <a:moveTo>
                    <a:pt x="38226" y="0"/>
                  </a:moveTo>
                  <a:lnTo>
                    <a:pt x="0" y="76199"/>
                  </a:lnTo>
                  <a:lnTo>
                    <a:pt x="31733" y="76252"/>
                  </a:lnTo>
                  <a:lnTo>
                    <a:pt x="31750" y="63499"/>
                  </a:lnTo>
                  <a:lnTo>
                    <a:pt x="69818" y="63499"/>
                  </a:lnTo>
                  <a:lnTo>
                    <a:pt x="38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6898" y="5496686"/>
              <a:ext cx="76200" cy="1719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50845" y="5679566"/>
              <a:ext cx="1212850" cy="0"/>
            </a:xfrm>
            <a:custGeom>
              <a:avLst/>
              <a:gdLst/>
              <a:ahLst/>
              <a:cxnLst/>
              <a:rect l="l" t="t" r="r" b="b"/>
              <a:pathLst>
                <a:path w="1212850" h="0">
                  <a:moveTo>
                    <a:pt x="121259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23773" y="4784852"/>
            <a:ext cx="28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Times New Roman"/>
                <a:cs typeface="Times New Roman"/>
              </a:rPr>
              <a:t>π</a:t>
            </a:r>
            <a:r>
              <a:rPr dirty="0" sz="1200" i="1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5660" y="4359909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C</a:t>
            </a:r>
            <a:r>
              <a:rPr dirty="0" sz="1200" spc="-15" i="1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i="1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3070" y="5394452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57492" y="4862829"/>
            <a:ext cx="684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19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π</a:t>
            </a:r>
            <a:r>
              <a:rPr dirty="0" sz="1200" spc="-5" i="1">
                <a:latin typeface="Arial"/>
                <a:cs typeface="Arial"/>
              </a:rPr>
              <a:t>(n)	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3793" y="4857699"/>
            <a:ext cx="4470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Arial"/>
                <a:cs typeface="Arial"/>
              </a:rPr>
              <a:t>C</a:t>
            </a:r>
            <a:r>
              <a:rPr dirty="0" baseline="-20833" sz="1200" i="1">
                <a:latin typeface="Arial"/>
                <a:cs typeface="Arial"/>
              </a:rPr>
              <a:t>w</a:t>
            </a:r>
            <a:r>
              <a:rPr dirty="0" sz="1200" i="1">
                <a:latin typeface="Arial"/>
                <a:cs typeface="Arial"/>
              </a:rPr>
              <a:t>(n)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29973" y="4315586"/>
            <a:ext cx="1807845" cy="834390"/>
            <a:chOff x="5629973" y="4315586"/>
            <a:chExt cx="1807845" cy="834390"/>
          </a:xfrm>
        </p:grpSpPr>
        <p:sp>
          <p:nvSpPr>
            <p:cNvPr id="49" name="object 49"/>
            <p:cNvSpPr/>
            <p:nvPr/>
          </p:nvSpPr>
          <p:spPr>
            <a:xfrm>
              <a:off x="6711441" y="4315586"/>
              <a:ext cx="76200" cy="354965"/>
            </a:xfrm>
            <a:custGeom>
              <a:avLst/>
              <a:gdLst/>
              <a:ahLst/>
              <a:cxnLst/>
              <a:rect l="l" t="t" r="r" b="b"/>
              <a:pathLst>
                <a:path w="76200" h="354964">
                  <a:moveTo>
                    <a:pt x="31750" y="278511"/>
                  </a:moveTo>
                  <a:lnTo>
                    <a:pt x="0" y="278511"/>
                  </a:lnTo>
                  <a:lnTo>
                    <a:pt x="38100" y="354711"/>
                  </a:lnTo>
                  <a:lnTo>
                    <a:pt x="69850" y="291211"/>
                  </a:lnTo>
                  <a:lnTo>
                    <a:pt x="31750" y="291211"/>
                  </a:lnTo>
                  <a:lnTo>
                    <a:pt x="31750" y="278511"/>
                  </a:lnTo>
                  <a:close/>
                </a:path>
                <a:path w="76200" h="354964">
                  <a:moveTo>
                    <a:pt x="44450" y="0"/>
                  </a:moveTo>
                  <a:lnTo>
                    <a:pt x="31750" y="0"/>
                  </a:lnTo>
                  <a:lnTo>
                    <a:pt x="31750" y="291211"/>
                  </a:lnTo>
                  <a:lnTo>
                    <a:pt x="44450" y="291211"/>
                  </a:lnTo>
                  <a:lnTo>
                    <a:pt x="44450" y="0"/>
                  </a:lnTo>
                  <a:close/>
                </a:path>
                <a:path w="76200" h="354964">
                  <a:moveTo>
                    <a:pt x="76200" y="278511"/>
                  </a:moveTo>
                  <a:lnTo>
                    <a:pt x="44450" y="278511"/>
                  </a:lnTo>
                  <a:lnTo>
                    <a:pt x="44450" y="291211"/>
                  </a:lnTo>
                  <a:lnTo>
                    <a:pt x="69850" y="291211"/>
                  </a:lnTo>
                  <a:lnTo>
                    <a:pt x="76200" y="278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634735" y="4573396"/>
              <a:ext cx="1798320" cy="571500"/>
            </a:xfrm>
            <a:custGeom>
              <a:avLst/>
              <a:gdLst/>
              <a:ahLst/>
              <a:cxnLst/>
              <a:rect l="l" t="t" r="r" b="b"/>
              <a:pathLst>
                <a:path w="1798320" h="571500">
                  <a:moveTo>
                    <a:pt x="51942" y="0"/>
                  </a:moveTo>
                  <a:lnTo>
                    <a:pt x="191769" y="0"/>
                  </a:lnTo>
                </a:path>
                <a:path w="1798320" h="571500">
                  <a:moveTo>
                    <a:pt x="0" y="416686"/>
                  </a:moveTo>
                  <a:lnTo>
                    <a:pt x="118872" y="417702"/>
                  </a:lnTo>
                </a:path>
                <a:path w="1798320" h="571500">
                  <a:moveTo>
                    <a:pt x="65024" y="492632"/>
                  </a:moveTo>
                  <a:lnTo>
                    <a:pt x="65912" y="352678"/>
                  </a:lnTo>
                </a:path>
                <a:path w="1798320" h="571500">
                  <a:moveTo>
                    <a:pt x="1797049" y="571500"/>
                  </a:moveTo>
                  <a:lnTo>
                    <a:pt x="1797939" y="431672"/>
                  </a:lnTo>
                </a:path>
                <a:path w="1798320" h="571500">
                  <a:moveTo>
                    <a:pt x="1613154" y="87883"/>
                  </a:moveTo>
                  <a:lnTo>
                    <a:pt x="1732025" y="88900"/>
                  </a:lnTo>
                </a:path>
                <a:path w="1798320" h="571500">
                  <a:moveTo>
                    <a:pt x="1678178" y="163829"/>
                  </a:moveTo>
                  <a:lnTo>
                    <a:pt x="1679193" y="240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497828" y="3981450"/>
            <a:ext cx="263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1</a:t>
            </a:r>
            <a:r>
              <a:rPr dirty="0" sz="1200" spc="-5" i="1">
                <a:latin typeface="Arial"/>
                <a:cs typeface="Arial"/>
              </a:rPr>
              <a:t>/N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025"/>
            <a:ext cx="558609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i="1">
                <a:latin typeface="Arial"/>
                <a:cs typeface="Arial"/>
              </a:rPr>
              <a:t>Восстановление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«b»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при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отсутствии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атаки: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Microsoft Sans Serif"/>
                <a:cs typeface="Microsoft Sans Serif"/>
              </a:rPr>
              <a:t>Пусть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=0,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тогда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40">
                <a:latin typeface="Microsoft Sans Serif"/>
                <a:cs typeface="Microsoft Sans Serif"/>
              </a:rPr>
              <a:t>из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(52)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получим: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1311909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(54)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409" y="3141040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(55)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4108389"/>
            <a:ext cx="8123555" cy="11931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Microsoft Sans Serif"/>
                <a:cs typeface="Microsoft Sans Serif"/>
              </a:rPr>
              <a:t>При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</a:t>
            </a:r>
            <a:r>
              <a:rPr dirty="0" sz="2000" spc="5">
                <a:latin typeface="Microsoft Sans Serif"/>
                <a:cs typeface="Microsoft Sans Serif"/>
              </a:rPr>
              <a:t>1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п</a:t>
            </a:r>
            <a:r>
              <a:rPr dirty="0" sz="2000" spc="5">
                <a:latin typeface="Microsoft Sans Serif"/>
                <a:cs typeface="Microsoft Sans Serif"/>
              </a:rPr>
              <a:t>ол</a:t>
            </a:r>
            <a:r>
              <a:rPr dirty="0" sz="2000" spc="-5">
                <a:latin typeface="Microsoft Sans Serif"/>
                <a:cs typeface="Microsoft Sans Serif"/>
              </a:rPr>
              <a:t>у</a:t>
            </a:r>
            <a:r>
              <a:rPr dirty="0" sz="2000" spc="-20">
                <a:latin typeface="Microsoft Sans Serif"/>
                <a:cs typeface="Microsoft Sans Serif"/>
              </a:rPr>
              <a:t>чаем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аналогич</a:t>
            </a:r>
            <a:r>
              <a:rPr dirty="0" sz="2000" spc="-15">
                <a:latin typeface="Microsoft Sans Serif"/>
                <a:cs typeface="Microsoft Sans Serif"/>
              </a:rPr>
              <a:t>н</a:t>
            </a:r>
            <a:r>
              <a:rPr dirty="0" sz="2000" spc="-25">
                <a:latin typeface="Microsoft Sans Serif"/>
                <a:cs typeface="Microsoft Sans Serif"/>
              </a:rPr>
              <a:t>ым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об</a:t>
            </a:r>
            <a:r>
              <a:rPr dirty="0" sz="2000" spc="5">
                <a:latin typeface="Microsoft Sans Serif"/>
                <a:cs typeface="Microsoft Sans Serif"/>
              </a:rPr>
              <a:t>р</a:t>
            </a:r>
            <a:r>
              <a:rPr dirty="0" sz="2000" spc="-50">
                <a:latin typeface="Microsoft Sans Serif"/>
                <a:cs typeface="Microsoft Sans Serif"/>
              </a:rPr>
              <a:t>а</a:t>
            </a:r>
            <a:r>
              <a:rPr dirty="0" sz="2000" spc="-35">
                <a:latin typeface="Microsoft Sans Serif"/>
                <a:cs typeface="Microsoft Sans Serif"/>
              </a:rPr>
              <a:t>з</a:t>
            </a:r>
            <a:r>
              <a:rPr dirty="0" sz="2000" spc="-25">
                <a:latin typeface="Microsoft Sans Serif"/>
                <a:cs typeface="Microsoft Sans Serif"/>
              </a:rPr>
              <a:t>ом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что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baseline="8547" sz="2925" spc="-120" i="1">
                <a:latin typeface="Times New Roman"/>
                <a:cs typeface="Times New Roman"/>
              </a:rPr>
              <a:t>Q</a:t>
            </a:r>
            <a:r>
              <a:rPr dirty="0" baseline="-10101" sz="1650" spc="52">
                <a:latin typeface="Times New Roman"/>
                <a:cs typeface="Times New Roman"/>
              </a:rPr>
              <a:t>0</a:t>
            </a:r>
            <a:r>
              <a:rPr dirty="0" baseline="-10101" sz="1650" spc="-142">
                <a:latin typeface="Times New Roman"/>
                <a:cs typeface="Times New Roman"/>
              </a:rPr>
              <a:t> </a:t>
            </a:r>
            <a:r>
              <a:rPr dirty="0" baseline="6535" sz="3825" spc="-382">
                <a:latin typeface="Symbol"/>
                <a:cs typeface="Symbol"/>
              </a:rPr>
              <a:t></a:t>
            </a:r>
            <a:r>
              <a:rPr dirty="0" baseline="8547" sz="2925" spc="247" i="1">
                <a:latin typeface="Times New Roman"/>
                <a:cs typeface="Times New Roman"/>
              </a:rPr>
              <a:t>r</a:t>
            </a:r>
            <a:r>
              <a:rPr dirty="0" baseline="6535" sz="3825" spc="-75">
                <a:latin typeface="Symbol"/>
                <a:cs typeface="Symbol"/>
              </a:rPr>
              <a:t></a:t>
            </a:r>
            <a:r>
              <a:rPr dirty="0" baseline="8547" sz="2925" spc="44">
                <a:latin typeface="Symbol"/>
                <a:cs typeface="Symbol"/>
              </a:rPr>
              <a:t></a:t>
            </a:r>
            <a:r>
              <a:rPr dirty="0" baseline="8547" sz="2925" spc="-322">
                <a:latin typeface="Times New Roman"/>
                <a:cs typeface="Times New Roman"/>
              </a:rPr>
              <a:t> </a:t>
            </a:r>
            <a:r>
              <a:rPr dirty="0" baseline="8547" sz="2925" spc="30" i="1">
                <a:latin typeface="Times New Roman"/>
                <a:cs typeface="Times New Roman"/>
              </a:rPr>
              <a:t>r</a:t>
            </a:r>
            <a:r>
              <a:rPr dirty="0" baseline="8547" sz="2925" spc="-240" i="1">
                <a:latin typeface="Times New Roman"/>
                <a:cs typeface="Times New Roman"/>
              </a:rPr>
              <a:t> </a:t>
            </a:r>
            <a:r>
              <a:rPr dirty="0" baseline="8547" sz="2925" spc="52" i="1">
                <a:latin typeface="Times New Roman"/>
                <a:cs typeface="Times New Roman"/>
              </a:rPr>
              <a:t>=</a:t>
            </a:r>
            <a:r>
              <a:rPr dirty="0" baseline="8547" sz="2925" spc="-202" i="1">
                <a:latin typeface="Times New Roman"/>
                <a:cs typeface="Times New Roman"/>
              </a:rPr>
              <a:t> </a:t>
            </a:r>
            <a:r>
              <a:rPr dirty="0" baseline="8547" sz="2925" spc="7">
                <a:latin typeface="Symbol"/>
                <a:cs typeface="Symbol"/>
              </a:rPr>
              <a:t></a:t>
            </a:r>
            <a:r>
              <a:rPr dirty="0" baseline="8547" sz="2925" spc="-67">
                <a:latin typeface="Times New Roman"/>
                <a:cs typeface="Times New Roman"/>
              </a:rPr>
              <a:t>,</a:t>
            </a:r>
            <a:r>
              <a:rPr dirty="0" baseline="8547" sz="2925" spc="-277" i="1">
                <a:latin typeface="Times New Roman"/>
                <a:cs typeface="Times New Roman"/>
              </a:rPr>
              <a:t>Q</a:t>
            </a:r>
            <a:r>
              <a:rPr dirty="0" baseline="-10101" sz="1650" spc="195">
                <a:latin typeface="Times New Roman"/>
                <a:cs typeface="Times New Roman"/>
              </a:rPr>
              <a:t>1</a:t>
            </a:r>
            <a:r>
              <a:rPr dirty="0" baseline="6535" sz="3825" spc="-382">
                <a:latin typeface="Symbol"/>
                <a:cs typeface="Symbol"/>
              </a:rPr>
              <a:t></a:t>
            </a:r>
            <a:r>
              <a:rPr dirty="0" baseline="8547" sz="2925" spc="247" i="1">
                <a:latin typeface="Times New Roman"/>
                <a:cs typeface="Times New Roman"/>
              </a:rPr>
              <a:t>r</a:t>
            </a:r>
            <a:r>
              <a:rPr dirty="0" baseline="6535" sz="3825" spc="-75">
                <a:latin typeface="Symbol"/>
                <a:cs typeface="Symbol"/>
              </a:rPr>
              <a:t></a:t>
            </a:r>
            <a:r>
              <a:rPr dirty="0" baseline="8547" sz="2925" spc="44">
                <a:latin typeface="Symbol"/>
                <a:cs typeface="Symbol"/>
              </a:rPr>
              <a:t></a:t>
            </a:r>
            <a:r>
              <a:rPr dirty="0" baseline="8547" sz="2925" spc="-322">
                <a:latin typeface="Times New Roman"/>
                <a:cs typeface="Times New Roman"/>
              </a:rPr>
              <a:t> </a:t>
            </a:r>
            <a:r>
              <a:rPr dirty="0" baseline="8547" sz="2925" spc="30" i="1">
                <a:latin typeface="Times New Roman"/>
                <a:cs typeface="Times New Roman"/>
              </a:rPr>
              <a:t>r</a:t>
            </a:r>
            <a:r>
              <a:rPr dirty="0" baseline="8547" sz="2925" spc="-240" i="1">
                <a:latin typeface="Times New Roman"/>
                <a:cs typeface="Times New Roman"/>
              </a:rPr>
              <a:t> </a:t>
            </a:r>
            <a:r>
              <a:rPr dirty="0" baseline="8547" sz="2925" spc="52" i="1">
                <a:latin typeface="Times New Roman"/>
                <a:cs typeface="Times New Roman"/>
              </a:rPr>
              <a:t>=</a:t>
            </a:r>
            <a:r>
              <a:rPr dirty="0" baseline="8547" sz="2925" spc="-247" i="1">
                <a:latin typeface="Times New Roman"/>
                <a:cs typeface="Times New Roman"/>
              </a:rPr>
              <a:t> </a:t>
            </a:r>
            <a:r>
              <a:rPr dirty="0" baseline="8547" sz="2925" spc="37">
                <a:latin typeface="Times New Roman"/>
                <a:cs typeface="Times New Roman"/>
              </a:rPr>
              <a:t>0</a:t>
            </a:r>
            <a:endParaRPr baseline="8547" sz="292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dirty="0" sz="2000" i="1">
                <a:latin typeface="Arial"/>
                <a:cs typeface="Arial"/>
              </a:rPr>
              <a:t>Вывод: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Microsoft Sans Serif"/>
                <a:cs typeface="Microsoft Sans Serif"/>
              </a:rPr>
              <a:t>При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отсутствии </a:t>
            </a:r>
            <a:r>
              <a:rPr dirty="0" sz="2000" spc="-20">
                <a:latin typeface="Microsoft Sans Serif"/>
                <a:cs typeface="Microsoft Sans Serif"/>
              </a:rPr>
              <a:t>всякой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атаки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декодер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дает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нулевую </a:t>
            </a:r>
            <a:r>
              <a:rPr dirty="0" sz="2000" spc="-25">
                <a:latin typeface="Microsoft Sans Serif"/>
                <a:cs typeface="Microsoft Sans Serif"/>
              </a:rPr>
              <a:t>ошибку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2038" y="128148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 h="0">
                <a:moveTo>
                  <a:pt x="0" y="0"/>
                </a:moveTo>
                <a:lnTo>
                  <a:pt x="171968" y="0"/>
                </a:lnTo>
              </a:path>
            </a:pathLst>
          </a:custGeom>
          <a:ln w="68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97797" y="1094167"/>
            <a:ext cx="55562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8615" algn="l"/>
              </a:tabLst>
            </a:pPr>
            <a:r>
              <a:rPr dirty="0" sz="1650" spc="-130">
                <a:latin typeface="Symbol"/>
                <a:cs typeface="Symbol"/>
              </a:rPr>
              <a:t></a:t>
            </a:r>
            <a:r>
              <a:rPr dirty="0" sz="1650" spc="260">
                <a:latin typeface="Times New Roman"/>
                <a:cs typeface="Times New Roman"/>
              </a:rPr>
              <a:t> </a:t>
            </a:r>
            <a:r>
              <a:rPr dirty="0" sz="1650" spc="-130">
                <a:latin typeface="Symbol"/>
                <a:cs typeface="Symbol"/>
              </a:rPr>
              <a:t></a:t>
            </a:r>
            <a:r>
              <a:rPr dirty="0" sz="1650" spc="-130">
                <a:latin typeface="Times New Roman"/>
                <a:cs typeface="Times New Roman"/>
              </a:rPr>
              <a:t>	</a:t>
            </a:r>
            <a:r>
              <a:rPr dirty="0" sz="1650" spc="-130">
                <a:latin typeface="Symbol"/>
                <a:cs typeface="Symbol"/>
              </a:rPr>
              <a:t></a:t>
            </a:r>
            <a:r>
              <a:rPr dirty="0" sz="1650" spc="185">
                <a:latin typeface="Times New Roman"/>
                <a:cs typeface="Times New Roman"/>
              </a:rPr>
              <a:t> </a:t>
            </a:r>
            <a:r>
              <a:rPr dirty="0" sz="1650" spc="-130">
                <a:latin typeface="Symbol"/>
                <a:cs typeface="Symbol"/>
              </a:rPr>
              <a:t>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076" y="128148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 h="0">
                <a:moveTo>
                  <a:pt x="0" y="0"/>
                </a:moveTo>
                <a:lnTo>
                  <a:pt x="171968" y="0"/>
                </a:lnTo>
              </a:path>
            </a:pathLst>
          </a:custGeom>
          <a:ln w="68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1392" y="2220035"/>
            <a:ext cx="4204335" cy="45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">
              <a:lnSpc>
                <a:spcPts val="525"/>
              </a:lnSpc>
              <a:spcBef>
                <a:spcPts val="95"/>
              </a:spcBef>
              <a:tabLst>
                <a:tab pos="1252855" algn="l"/>
                <a:tab pos="2213610" algn="l"/>
                <a:tab pos="3373754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N	N	N	N</a:t>
            </a:r>
            <a:endParaRPr sz="750">
              <a:latin typeface="Times New Roman"/>
              <a:cs typeface="Times New Roman"/>
            </a:endParaRPr>
          </a:p>
          <a:p>
            <a:pPr marL="63500">
              <a:lnSpc>
                <a:spcPts val="1905"/>
              </a:lnSpc>
            </a:pPr>
            <a:r>
              <a:rPr dirty="0" baseline="-8771" sz="2850" spc="209">
                <a:latin typeface="Symbol"/>
                <a:cs typeface="Symbol"/>
              </a:rPr>
              <a:t></a:t>
            </a:r>
            <a:r>
              <a:rPr dirty="0" sz="1250" spc="95" i="1">
                <a:latin typeface="Times New Roman"/>
                <a:cs typeface="Times New Roman"/>
              </a:rPr>
              <a:t>C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5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120">
                <a:latin typeface="Symbol"/>
                <a:cs typeface="Symbol"/>
              </a:rPr>
              <a:t></a:t>
            </a:r>
            <a:r>
              <a:rPr dirty="0" sz="1250" spc="130" i="1">
                <a:latin typeface="Times New Roman"/>
                <a:cs typeface="Times New Roman"/>
              </a:rPr>
              <a:t>+</a:t>
            </a:r>
            <a:r>
              <a:rPr dirty="0" sz="1250" spc="-20" i="1">
                <a:latin typeface="Times New Roman"/>
                <a:cs typeface="Times New Roman"/>
              </a:rPr>
              <a:t>Q</a:t>
            </a:r>
            <a:r>
              <a:rPr dirty="0" baseline="-22222" sz="1125" spc="-7">
                <a:latin typeface="Times New Roman"/>
                <a:cs typeface="Times New Roman"/>
              </a:rPr>
              <a:t>0</a:t>
            </a:r>
            <a:r>
              <a:rPr dirty="0" baseline="-22222" sz="1125" spc="-75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Times New Roman"/>
                <a:cs typeface="Times New Roman"/>
              </a:rPr>
              <a:t>(</a:t>
            </a:r>
            <a:r>
              <a:rPr dirty="0" baseline="-8771" sz="2850" spc="209">
                <a:latin typeface="Symbol"/>
                <a:cs typeface="Symbol"/>
              </a:rPr>
              <a:t></a:t>
            </a:r>
            <a:r>
              <a:rPr dirty="0" sz="1250" spc="95" i="1">
                <a:latin typeface="Times New Roman"/>
                <a:cs typeface="Times New Roman"/>
              </a:rPr>
              <a:t>C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5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5">
                <a:latin typeface="Symbol"/>
                <a:cs typeface="Symbol"/>
              </a:rPr>
              <a:t></a:t>
            </a:r>
            <a:r>
              <a:rPr dirty="0" sz="1250" spc="10">
                <a:latin typeface="Times New Roman"/>
                <a:cs typeface="Times New Roman"/>
              </a:rPr>
              <a:t>)</a:t>
            </a:r>
            <a:r>
              <a:rPr dirty="0" sz="1250" spc="-10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baseline="-8771" sz="2850" spc="217">
                <a:latin typeface="Symbol"/>
                <a:cs typeface="Symbol"/>
              </a:rPr>
              <a:t></a:t>
            </a:r>
            <a:r>
              <a:rPr dirty="0" sz="1250" spc="95" i="1">
                <a:latin typeface="Times New Roman"/>
                <a:cs typeface="Times New Roman"/>
              </a:rPr>
              <a:t>C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0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60">
                <a:latin typeface="Symbol"/>
                <a:cs typeface="Symbol"/>
              </a:rPr>
              <a:t></a:t>
            </a:r>
            <a:r>
              <a:rPr dirty="0" sz="1250" spc="20" i="1">
                <a:latin typeface="Times New Roman"/>
                <a:cs typeface="Times New Roman"/>
              </a:rPr>
              <a:t>=</a:t>
            </a:r>
            <a:r>
              <a:rPr dirty="0" sz="1250" spc="-80" i="1">
                <a:latin typeface="Times New Roman"/>
                <a:cs typeface="Times New Roman"/>
              </a:rPr>
              <a:t> </a:t>
            </a:r>
            <a:r>
              <a:rPr dirty="0" sz="1250" spc="-20" i="1">
                <a:latin typeface="Times New Roman"/>
                <a:cs typeface="Times New Roman"/>
              </a:rPr>
              <a:t>Q</a:t>
            </a:r>
            <a:r>
              <a:rPr dirty="0" baseline="-22222" sz="1125" spc="-7">
                <a:latin typeface="Times New Roman"/>
                <a:cs typeface="Times New Roman"/>
              </a:rPr>
              <a:t>0</a:t>
            </a:r>
            <a:r>
              <a:rPr dirty="0" baseline="-22222" sz="1125" spc="-75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Times New Roman"/>
                <a:cs typeface="Times New Roman"/>
              </a:rPr>
              <a:t>(</a:t>
            </a:r>
            <a:r>
              <a:rPr dirty="0" baseline="-8771" sz="2850" spc="217">
                <a:latin typeface="Symbol"/>
                <a:cs typeface="Symbol"/>
              </a:rPr>
              <a:t></a:t>
            </a:r>
            <a:r>
              <a:rPr dirty="0" sz="1250" spc="95" i="1">
                <a:latin typeface="Times New Roman"/>
                <a:cs typeface="Times New Roman"/>
              </a:rPr>
              <a:t>C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0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65" i="1">
                <a:latin typeface="Times New Roman"/>
                <a:cs typeface="Times New Roman"/>
              </a:rPr>
              <a:t>n</a:t>
            </a:r>
            <a:r>
              <a:rPr dirty="0" sz="1650" spc="-220">
                <a:latin typeface="Symbol"/>
                <a:cs typeface="Symbol"/>
              </a:rPr>
              <a:t></a:t>
            </a:r>
            <a:r>
              <a:rPr dirty="0" sz="1250" spc="1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90"/>
              </a:spcBef>
              <a:tabLst>
                <a:tab pos="1216025" algn="l"/>
                <a:tab pos="2177415" algn="l"/>
                <a:tab pos="3337560" algn="l"/>
              </a:tabLst>
            </a:pPr>
            <a:r>
              <a:rPr dirty="0" sz="750" spc="-30" i="1">
                <a:latin typeface="Times New Roman"/>
                <a:cs typeface="Times New Roman"/>
              </a:rPr>
              <a:t>n=</a:t>
            </a:r>
            <a:r>
              <a:rPr dirty="0" sz="750" spc="-30">
                <a:latin typeface="Times New Roman"/>
                <a:cs typeface="Times New Roman"/>
              </a:rPr>
              <a:t>1	</a:t>
            </a:r>
            <a:r>
              <a:rPr dirty="0" sz="750" spc="-30" i="1">
                <a:latin typeface="Times New Roman"/>
                <a:cs typeface="Times New Roman"/>
              </a:rPr>
              <a:t>n=</a:t>
            </a:r>
            <a:r>
              <a:rPr dirty="0" sz="750" spc="-30">
                <a:latin typeface="Times New Roman"/>
                <a:cs typeface="Times New Roman"/>
              </a:rPr>
              <a:t>1	</a:t>
            </a:r>
            <a:r>
              <a:rPr dirty="0" sz="750" spc="-30" i="1">
                <a:latin typeface="Times New Roman"/>
                <a:cs typeface="Times New Roman"/>
              </a:rPr>
              <a:t>n=</a:t>
            </a:r>
            <a:r>
              <a:rPr dirty="0" sz="750" spc="-30">
                <a:latin typeface="Times New Roman"/>
                <a:cs typeface="Times New Roman"/>
              </a:rPr>
              <a:t>1	</a:t>
            </a:r>
            <a:r>
              <a:rPr dirty="0" sz="750" spc="-30" i="1">
                <a:latin typeface="Times New Roman"/>
                <a:cs typeface="Times New Roman"/>
              </a:rPr>
              <a:t>n=</a:t>
            </a:r>
            <a:r>
              <a:rPr dirty="0" sz="750" spc="-3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3680135" y="1103623"/>
            <a:ext cx="18796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944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7087" y="1103623"/>
            <a:ext cx="18796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944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7727" y="1293714"/>
            <a:ext cx="882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Symbol"/>
                <a:cs typeface="Symbol"/>
              </a:rPr>
              <a:t>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7727" y="1056197"/>
            <a:ext cx="882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Symbol"/>
                <a:cs typeface="Symbol"/>
              </a:rPr>
              <a:t>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0461" y="1160276"/>
            <a:ext cx="882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Symbol"/>
                <a:cs typeface="Symbol"/>
              </a:rPr>
              <a:t>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0461" y="1056197"/>
            <a:ext cx="882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Symbol"/>
                <a:cs typeface="Symbol"/>
              </a:rPr>
              <a:t>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7359" y="1160276"/>
            <a:ext cx="882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Symbol"/>
                <a:cs typeface="Symbol"/>
              </a:rPr>
              <a:t>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7359" y="1056197"/>
            <a:ext cx="882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Symbol"/>
                <a:cs typeface="Symbol"/>
              </a:rPr>
              <a:t>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5379" y="1527671"/>
            <a:ext cx="99441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7575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N</a:t>
            </a:r>
            <a:r>
              <a:rPr dirty="0" sz="750" spc="-5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551" y="1745257"/>
            <a:ext cx="8890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2509" y="1049890"/>
            <a:ext cx="8890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0193" y="1255431"/>
            <a:ext cx="8890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 i="1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8997" y="1160276"/>
            <a:ext cx="30226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40000" sz="1875" spc="30" i="1">
                <a:latin typeface="Times New Roman"/>
                <a:cs typeface="Times New Roman"/>
              </a:rPr>
              <a:t>N</a:t>
            </a:r>
            <a:r>
              <a:rPr dirty="0" baseline="-40000" sz="1875" spc="89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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6862" y="1095106"/>
            <a:ext cx="11309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07110" algn="l"/>
              </a:tabLst>
            </a:pPr>
            <a:r>
              <a:rPr dirty="0" sz="1250" spc="95" i="1">
                <a:latin typeface="Times New Roman"/>
                <a:cs typeface="Times New Roman"/>
              </a:rPr>
              <a:t>C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0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120">
                <a:latin typeface="Symbol"/>
                <a:cs typeface="Symbol"/>
              </a:rPr>
              <a:t></a:t>
            </a:r>
            <a:r>
              <a:rPr dirty="0" sz="1250" spc="20" i="1">
                <a:latin typeface="Times New Roman"/>
                <a:cs typeface="Times New Roman"/>
              </a:rPr>
              <a:t>+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1250" spc="20" i="1">
                <a:latin typeface="Times New Roman"/>
                <a:cs typeface="Times New Roman"/>
              </a:rPr>
              <a:t>=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3095" y="1056197"/>
            <a:ext cx="2059939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71805" algn="l"/>
                <a:tab pos="1968500" algn="l"/>
              </a:tabLst>
            </a:pPr>
            <a:r>
              <a:rPr dirty="0" baseline="4444" sz="1875" spc="22" i="1">
                <a:latin typeface="Times New Roman"/>
                <a:cs typeface="Times New Roman"/>
              </a:rPr>
              <a:t>ρ</a:t>
            </a:r>
            <a:r>
              <a:rPr dirty="0" baseline="4444" sz="1875" spc="22" i="1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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4444" sz="1875" spc="22" i="1">
                <a:latin typeface="Times New Roman"/>
                <a:cs typeface="Times New Roman"/>
              </a:rPr>
              <a:t>ρ</a:t>
            </a:r>
            <a:endParaRPr baseline="4444" sz="18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3433" y="1095106"/>
            <a:ext cx="1238885" cy="3994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16865" marR="5080" indent="-304800">
              <a:lnSpc>
                <a:spcPct val="63300"/>
              </a:lnSpc>
              <a:spcBef>
                <a:spcPts val="865"/>
              </a:spcBef>
              <a:tabLst>
                <a:tab pos="485140" algn="l"/>
              </a:tabLst>
            </a:pPr>
            <a:r>
              <a:rPr dirty="0" sz="1250" spc="-10" i="1">
                <a:latin typeface="Times New Roman"/>
                <a:cs typeface="Times New Roman"/>
              </a:rPr>
              <a:t>n</a:t>
            </a:r>
            <a:r>
              <a:rPr dirty="0" sz="1650" spc="-10">
                <a:latin typeface="Symbol"/>
                <a:cs typeface="Symbol"/>
              </a:rPr>
              <a:t></a:t>
            </a:r>
            <a:r>
              <a:rPr dirty="0" sz="1250" spc="-10" i="1">
                <a:latin typeface="Times New Roman"/>
                <a:cs typeface="Times New Roman"/>
              </a:rPr>
              <a:t>+		</a:t>
            </a:r>
            <a:r>
              <a:rPr dirty="0" sz="1250" spc="15" i="1">
                <a:latin typeface="Times New Roman"/>
                <a:cs typeface="Times New Roman"/>
              </a:rPr>
              <a:t>π</a:t>
            </a:r>
            <a:r>
              <a:rPr dirty="0" sz="1250" spc="135" i="1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n</a:t>
            </a:r>
            <a:r>
              <a:rPr dirty="0" sz="1250" spc="160" i="1">
                <a:latin typeface="Times New Roman"/>
                <a:cs typeface="Times New Roman"/>
              </a:rPr>
              <a:t> </a:t>
            </a:r>
            <a:r>
              <a:rPr dirty="0" baseline="-4444" sz="1875" spc="-52">
                <a:latin typeface="Symbol"/>
                <a:cs typeface="Symbol"/>
              </a:rPr>
              <a:t></a:t>
            </a:r>
            <a:r>
              <a:rPr dirty="0" sz="1250" spc="-35" i="1">
                <a:latin typeface="Times New Roman"/>
                <a:cs typeface="Times New Roman"/>
              </a:rPr>
              <a:t>π</a:t>
            </a:r>
            <a:r>
              <a:rPr dirty="0" sz="1250" spc="140" i="1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n</a:t>
            </a:r>
            <a:r>
              <a:rPr dirty="0" sz="1250" spc="210" i="1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= </a:t>
            </a:r>
            <a:r>
              <a:rPr dirty="0" sz="1250" spc="-300" i="1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8714" y="1095106"/>
            <a:ext cx="1033144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47090" algn="l"/>
              </a:tabLst>
            </a:pP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0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65" i="1">
                <a:latin typeface="Times New Roman"/>
                <a:cs typeface="Times New Roman"/>
              </a:rPr>
              <a:t>n</a:t>
            </a:r>
            <a:r>
              <a:rPr dirty="0" sz="1650" spc="-60">
                <a:latin typeface="Symbol"/>
                <a:cs typeface="Symbol"/>
              </a:rPr>
              <a:t></a:t>
            </a:r>
            <a:r>
              <a:rPr dirty="0" sz="1250" spc="20" i="1">
                <a:latin typeface="Times New Roman"/>
                <a:cs typeface="Times New Roman"/>
              </a:rPr>
              <a:t>=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1250" spc="100" i="1">
                <a:latin typeface="Times New Roman"/>
                <a:cs typeface="Times New Roman"/>
              </a:rPr>
              <a:t>C</a:t>
            </a:r>
            <a:r>
              <a:rPr dirty="0" sz="1650" spc="-130">
                <a:latin typeface="Symbol"/>
                <a:cs typeface="Symbol"/>
              </a:rPr>
              <a:t>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410" y="1049890"/>
            <a:ext cx="1518285" cy="334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3220">
              <a:lnSpc>
                <a:spcPts val="525"/>
              </a:lnSpc>
              <a:spcBef>
                <a:spcPts val="95"/>
              </a:spcBef>
              <a:tabLst>
                <a:tab pos="1416050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N	N</a:t>
            </a:r>
            <a:endParaRPr sz="750">
              <a:latin typeface="Times New Roman"/>
              <a:cs typeface="Times New Roman"/>
            </a:endParaRPr>
          </a:p>
          <a:p>
            <a:pPr marL="50800">
              <a:lnSpc>
                <a:spcPts val="1905"/>
              </a:lnSpc>
            </a:pPr>
            <a:r>
              <a:rPr dirty="0" sz="1250" spc="60" i="1">
                <a:latin typeface="Times New Roman"/>
                <a:cs typeface="Times New Roman"/>
              </a:rPr>
              <a:t>r'=</a:t>
            </a:r>
            <a:r>
              <a:rPr dirty="0" sz="1250" spc="-70" i="1">
                <a:latin typeface="Times New Roman"/>
                <a:cs typeface="Times New Roman"/>
              </a:rPr>
              <a:t> </a:t>
            </a:r>
            <a:r>
              <a:rPr dirty="0" baseline="-8771" sz="2850" spc="67">
                <a:latin typeface="Symbol"/>
                <a:cs typeface="Symbol"/>
              </a:rPr>
              <a:t></a:t>
            </a:r>
            <a:r>
              <a:rPr dirty="0" sz="1250" spc="45" i="1">
                <a:latin typeface="Times New Roman"/>
                <a:cs typeface="Times New Roman"/>
              </a:rPr>
              <a:t>C' </a:t>
            </a:r>
            <a:r>
              <a:rPr dirty="0" sz="1250" spc="100" i="1">
                <a:latin typeface="Times New Roman"/>
                <a:cs typeface="Times New Roman"/>
              </a:rPr>
              <a:t> </a:t>
            </a:r>
            <a:r>
              <a:rPr dirty="0" sz="1650" spc="-130">
                <a:latin typeface="Symbol"/>
                <a:cs typeface="Symbol"/>
              </a:rPr>
              <a:t>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9934" y="1969070"/>
            <a:ext cx="13462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2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4725" y="1543703"/>
            <a:ext cx="209042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9629" sz="1125" spc="-7" i="1">
                <a:latin typeface="Times New Roman"/>
                <a:cs typeface="Times New Roman"/>
              </a:rPr>
              <a:t>N</a:t>
            </a:r>
            <a:r>
              <a:rPr dirty="0" baseline="-29629" sz="1125" spc="-7" i="1">
                <a:latin typeface="Times New Roman"/>
                <a:cs typeface="Times New Roman"/>
              </a:rPr>
              <a:t>   </a:t>
            </a:r>
            <a:r>
              <a:rPr dirty="0" baseline="-29629" sz="1125" spc="-89" i="1">
                <a:latin typeface="Times New Roman"/>
                <a:cs typeface="Times New Roman"/>
              </a:rPr>
              <a:t> </a:t>
            </a:r>
            <a:r>
              <a:rPr dirty="0" sz="1250" spc="-20" i="1">
                <a:latin typeface="Times New Roman"/>
                <a:cs typeface="Times New Roman"/>
              </a:rPr>
              <a:t>Q</a:t>
            </a:r>
            <a:r>
              <a:rPr dirty="0" baseline="-22222" sz="1125" spc="-7" i="1">
                <a:latin typeface="Times New Roman"/>
                <a:cs typeface="Times New Roman"/>
              </a:rPr>
              <a:t>o</a:t>
            </a:r>
            <a:r>
              <a:rPr dirty="0" baseline="-22222" sz="1125" spc="-37" i="1">
                <a:latin typeface="Times New Roman"/>
                <a:cs typeface="Times New Roman"/>
              </a:rPr>
              <a:t> </a:t>
            </a:r>
            <a:r>
              <a:rPr dirty="0" baseline="-8771" sz="2850" spc="217">
                <a:latin typeface="Symbol"/>
                <a:cs typeface="Symbol"/>
              </a:rPr>
              <a:t></a:t>
            </a:r>
            <a:r>
              <a:rPr dirty="0" sz="1250" spc="95" i="1">
                <a:latin typeface="Times New Roman"/>
                <a:cs typeface="Times New Roman"/>
              </a:rPr>
              <a:t>C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0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0">
                <a:latin typeface="Symbol"/>
                <a:cs typeface="Symbol"/>
              </a:rPr>
              <a:t>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baseline="-8771" sz="2850" spc="209">
                <a:latin typeface="Symbol"/>
                <a:cs typeface="Symbol"/>
              </a:rPr>
              <a:t></a:t>
            </a:r>
            <a:r>
              <a:rPr dirty="0" sz="1250" spc="100" i="1">
                <a:latin typeface="Times New Roman"/>
                <a:cs typeface="Times New Roman"/>
              </a:rPr>
              <a:t>C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225">
                <a:latin typeface="Symbol"/>
                <a:cs typeface="Symbol"/>
              </a:rPr>
              <a:t></a:t>
            </a:r>
            <a:r>
              <a:rPr dirty="0" sz="1250" spc="85" i="1">
                <a:latin typeface="Times New Roman"/>
                <a:cs typeface="Times New Roman"/>
              </a:rPr>
              <a:t>π</a:t>
            </a:r>
            <a:r>
              <a:rPr dirty="0" sz="1650" spc="-155">
                <a:latin typeface="Symbol"/>
                <a:cs typeface="Symbol"/>
              </a:rPr>
              <a:t></a:t>
            </a:r>
            <a:r>
              <a:rPr dirty="0" sz="1250" spc="70" i="1">
                <a:latin typeface="Times New Roman"/>
                <a:cs typeface="Times New Roman"/>
              </a:rPr>
              <a:t>n</a:t>
            </a:r>
            <a:r>
              <a:rPr dirty="0" sz="1650" spc="-130">
                <a:latin typeface="Symbol"/>
                <a:cs typeface="Symbol"/>
              </a:rPr>
              <a:t>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6792" y="1761302"/>
            <a:ext cx="318071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344295" algn="l"/>
                <a:tab pos="2249805" algn="l"/>
                <a:tab pos="3004185" algn="l"/>
              </a:tabLst>
            </a:pPr>
            <a:r>
              <a:rPr dirty="0" baseline="-8771" sz="2850" spc="-22">
                <a:latin typeface="Symbol"/>
                <a:cs typeface="Symbol"/>
              </a:rPr>
              <a:t></a:t>
            </a:r>
            <a:r>
              <a:rPr dirty="0" sz="1250" spc="-15" i="1">
                <a:latin typeface="Times New Roman"/>
                <a:cs typeface="Times New Roman"/>
              </a:rPr>
              <a:t>C</a:t>
            </a:r>
            <a:r>
              <a:rPr dirty="0" sz="1650" spc="-15">
                <a:latin typeface="Symbol"/>
                <a:cs typeface="Symbol"/>
              </a:rPr>
              <a:t></a:t>
            </a:r>
            <a:r>
              <a:rPr dirty="0" sz="1250" spc="-15" i="1">
                <a:latin typeface="Times New Roman"/>
                <a:cs typeface="Times New Roman"/>
              </a:rPr>
              <a:t>n</a:t>
            </a:r>
            <a:r>
              <a:rPr dirty="0" sz="1650" spc="-15">
                <a:latin typeface="Symbol"/>
                <a:cs typeface="Symbol"/>
              </a:rPr>
              <a:t></a:t>
            </a:r>
            <a:r>
              <a:rPr dirty="0" sz="1250" spc="-15" i="1">
                <a:latin typeface="Times New Roman"/>
                <a:cs typeface="Times New Roman"/>
              </a:rPr>
              <a:t>π</a:t>
            </a:r>
            <a:r>
              <a:rPr dirty="0" sz="1650" spc="-15">
                <a:latin typeface="Symbol"/>
                <a:cs typeface="Symbol"/>
              </a:rPr>
              <a:t></a:t>
            </a:r>
            <a:r>
              <a:rPr dirty="0" sz="1250" spc="-15" i="1">
                <a:latin typeface="Times New Roman"/>
                <a:cs typeface="Times New Roman"/>
              </a:rPr>
              <a:t>n</a:t>
            </a:r>
            <a:r>
              <a:rPr dirty="0" sz="1650" spc="-15">
                <a:latin typeface="Symbol"/>
                <a:cs typeface="Symbol"/>
              </a:rPr>
              <a:t></a:t>
            </a:r>
            <a:r>
              <a:rPr dirty="0" sz="1250" spc="-15" i="1">
                <a:latin typeface="Times New Roman"/>
                <a:cs typeface="Times New Roman"/>
              </a:rPr>
              <a:t>+</a:t>
            </a:r>
            <a:r>
              <a:rPr dirty="0" sz="1250" spc="-175" i="1">
                <a:latin typeface="Times New Roman"/>
                <a:cs typeface="Times New Roman"/>
              </a:rPr>
              <a:t> </a:t>
            </a:r>
            <a:r>
              <a:rPr dirty="0" baseline="-8771" sz="2850" spc="30">
                <a:latin typeface="Symbol"/>
                <a:cs typeface="Symbol"/>
              </a:rPr>
              <a:t></a:t>
            </a:r>
            <a:r>
              <a:rPr dirty="0" u="sng" baseline="14619" sz="28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7037" sz="1125" spc="-4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n=</a:t>
            </a:r>
            <a:r>
              <a:rPr dirty="0" u="sng" baseline="37037" sz="1125" spc="-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u="sng" baseline="37037" sz="1125" spc="-4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n=</a:t>
            </a:r>
            <a:r>
              <a:rPr dirty="0" u="sng" baseline="37037" sz="1125" spc="-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1250" spc="20" i="1">
                <a:latin typeface="Times New Roman"/>
                <a:cs typeface="Times New Roman"/>
              </a:rPr>
              <a:t>=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328" y="2065272"/>
            <a:ext cx="108077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7575" algn="l"/>
              </a:tabLst>
            </a:pP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60" i="1">
                <a:latin typeface="Times New Roman"/>
                <a:cs typeface="Times New Roman"/>
              </a:rPr>
              <a:t>=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60" i="1">
                <a:latin typeface="Times New Roman"/>
                <a:cs typeface="Times New Roman"/>
              </a:rPr>
              <a:t>=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5804" y="1152627"/>
            <a:ext cx="730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12826" y="1302230"/>
            <a:ext cx="194627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91895" algn="l"/>
                <a:tab pos="1695450" algn="l"/>
              </a:tabLst>
            </a:pP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60" i="1">
                <a:latin typeface="Times New Roman"/>
                <a:cs typeface="Times New Roman"/>
              </a:rPr>
              <a:t>=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 spc="5">
                <a:latin typeface="Times New Roman"/>
                <a:cs typeface="Times New Roman"/>
              </a:rPr>
              <a:t> </a:t>
            </a:r>
            <a:r>
              <a:rPr dirty="0" baseline="2222" sz="1875" spc="15">
                <a:latin typeface="Symbol"/>
                <a:cs typeface="Symbol"/>
              </a:rPr>
              <a:t></a:t>
            </a:r>
            <a:r>
              <a:rPr dirty="0" baseline="2222" sz="1875">
                <a:latin typeface="Times New Roman"/>
                <a:cs typeface="Times New Roman"/>
              </a:rPr>
              <a:t>	</a:t>
            </a:r>
            <a:r>
              <a:rPr dirty="0" baseline="2222" sz="1875" spc="15">
                <a:latin typeface="Symbol"/>
                <a:cs typeface="Symbol"/>
              </a:rPr>
              <a:t></a:t>
            </a:r>
            <a:r>
              <a:rPr dirty="0" baseline="2222" sz="1875">
                <a:latin typeface="Times New Roman"/>
                <a:cs typeface="Times New Roman"/>
              </a:rPr>
              <a:t>	</a:t>
            </a: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60" i="1">
                <a:latin typeface="Times New Roman"/>
                <a:cs typeface="Times New Roman"/>
              </a:rPr>
              <a:t>=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 spc="5">
                <a:latin typeface="Times New Roman"/>
                <a:cs typeface="Times New Roman"/>
              </a:rPr>
              <a:t> </a:t>
            </a:r>
            <a:r>
              <a:rPr dirty="0" baseline="2222" sz="1875" spc="15">
                <a:latin typeface="Symbol"/>
                <a:cs typeface="Symbol"/>
              </a:rPr>
              <a:t></a:t>
            </a:r>
            <a:endParaRPr baseline="2222" sz="1875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9765" y="1152627"/>
            <a:ext cx="730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9797" y="1369958"/>
            <a:ext cx="17526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60" i="1">
                <a:latin typeface="Times New Roman"/>
                <a:cs typeface="Times New Roman"/>
              </a:rPr>
              <a:t>=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97806" y="3510331"/>
            <a:ext cx="61468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70" i="1">
                <a:latin typeface="Times New Roman"/>
                <a:cs typeface="Times New Roman"/>
              </a:rPr>
              <a:t>C</a:t>
            </a:r>
            <a:r>
              <a:rPr dirty="0" sz="1700" spc="-170">
                <a:latin typeface="Symbol"/>
                <a:cs typeface="Symbol"/>
              </a:rPr>
              <a:t></a:t>
            </a:r>
            <a:r>
              <a:rPr dirty="0" sz="1300" spc="50" i="1">
                <a:latin typeface="Times New Roman"/>
                <a:cs typeface="Times New Roman"/>
              </a:rPr>
              <a:t>n</a:t>
            </a:r>
            <a:r>
              <a:rPr dirty="0" sz="1700" spc="-229">
                <a:latin typeface="Symbol"/>
                <a:cs typeface="Symbol"/>
              </a:rPr>
              <a:t></a:t>
            </a:r>
            <a:r>
              <a:rPr dirty="0" sz="1300" spc="70" i="1">
                <a:latin typeface="Times New Roman"/>
                <a:cs typeface="Times New Roman"/>
              </a:rPr>
              <a:t>π</a:t>
            </a:r>
            <a:r>
              <a:rPr dirty="0" sz="1700" spc="-170">
                <a:latin typeface="Symbol"/>
                <a:cs typeface="Symbol"/>
              </a:rPr>
              <a:t></a:t>
            </a:r>
            <a:r>
              <a:rPr dirty="0" sz="1300" spc="50" i="1">
                <a:latin typeface="Times New Roman"/>
                <a:cs typeface="Times New Roman"/>
              </a:rPr>
              <a:t>n</a:t>
            </a:r>
            <a:r>
              <a:rPr dirty="0" sz="1700" spc="-140">
                <a:latin typeface="Symbol"/>
                <a:cs typeface="Symbol"/>
              </a:rPr>
              <a:t>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25375" y="2974777"/>
            <a:ext cx="61531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0" i="1">
                <a:latin typeface="Times New Roman"/>
                <a:cs typeface="Times New Roman"/>
              </a:rPr>
              <a:t>C</a:t>
            </a:r>
            <a:r>
              <a:rPr dirty="0" sz="1700" spc="-60">
                <a:latin typeface="Symbol"/>
                <a:cs typeface="Symbol"/>
              </a:rPr>
              <a:t></a:t>
            </a:r>
            <a:r>
              <a:rPr dirty="0" sz="1300" spc="-60" i="1">
                <a:latin typeface="Times New Roman"/>
                <a:cs typeface="Times New Roman"/>
              </a:rPr>
              <a:t>n</a:t>
            </a:r>
            <a:r>
              <a:rPr dirty="0" sz="1700" spc="-60">
                <a:latin typeface="Symbol"/>
                <a:cs typeface="Symbol"/>
              </a:rPr>
              <a:t></a:t>
            </a:r>
            <a:r>
              <a:rPr dirty="0" sz="1300" spc="-60" i="1">
                <a:latin typeface="Times New Roman"/>
                <a:cs typeface="Times New Roman"/>
              </a:rPr>
              <a:t>π</a:t>
            </a:r>
            <a:r>
              <a:rPr dirty="0" sz="1700" spc="-60">
                <a:latin typeface="Symbol"/>
                <a:cs typeface="Symbol"/>
              </a:rPr>
              <a:t></a:t>
            </a:r>
            <a:r>
              <a:rPr dirty="0" sz="1300" spc="-60" i="1">
                <a:latin typeface="Times New Roman"/>
                <a:cs typeface="Times New Roman"/>
              </a:rPr>
              <a:t>n</a:t>
            </a:r>
            <a:r>
              <a:rPr dirty="0" sz="1700" spc="-60">
                <a:latin typeface="Symbol"/>
                <a:cs typeface="Symbol"/>
              </a:rPr>
              <a:t>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6047" y="3512639"/>
            <a:ext cx="953769" cy="431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</a:pPr>
            <a:r>
              <a:rPr dirty="0" sz="1300" spc="75" i="1">
                <a:latin typeface="Times New Roman"/>
                <a:cs typeface="Times New Roman"/>
              </a:rPr>
              <a:t>C</a:t>
            </a:r>
            <a:r>
              <a:rPr dirty="0" baseline="1633" sz="2550" spc="-247">
                <a:latin typeface="Symbol"/>
                <a:cs typeface="Symbol"/>
              </a:rPr>
              <a:t></a:t>
            </a:r>
            <a:r>
              <a:rPr dirty="0" sz="1300" spc="50" i="1">
                <a:latin typeface="Times New Roman"/>
                <a:cs typeface="Times New Roman"/>
              </a:rPr>
              <a:t>n</a:t>
            </a:r>
            <a:r>
              <a:rPr dirty="0" baseline="1633" sz="2550" spc="-352">
                <a:latin typeface="Symbol"/>
                <a:cs typeface="Symbol"/>
              </a:rPr>
              <a:t></a:t>
            </a:r>
            <a:r>
              <a:rPr dirty="0" sz="1300" spc="65" i="1">
                <a:latin typeface="Times New Roman"/>
                <a:cs typeface="Times New Roman"/>
              </a:rPr>
              <a:t>π</a:t>
            </a:r>
            <a:r>
              <a:rPr dirty="0" baseline="1633" sz="2550" spc="-247">
                <a:latin typeface="Symbol"/>
                <a:cs typeface="Symbol"/>
              </a:rPr>
              <a:t></a:t>
            </a:r>
            <a:r>
              <a:rPr dirty="0" sz="1300" spc="50" i="1">
                <a:latin typeface="Times New Roman"/>
                <a:cs typeface="Times New Roman"/>
              </a:rPr>
              <a:t>n</a:t>
            </a:r>
            <a:r>
              <a:rPr dirty="0" baseline="1633" sz="2550" spc="-202">
                <a:latin typeface="Symbol"/>
                <a:cs typeface="Symbol"/>
              </a:rPr>
              <a:t></a:t>
            </a:r>
            <a:r>
              <a:rPr dirty="0" sz="1300">
                <a:latin typeface="Symbol"/>
                <a:cs typeface="Symbol"/>
              </a:rPr>
              <a:t>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=</a:t>
            </a:r>
            <a:r>
              <a:rPr dirty="0" sz="1300" spc="2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Δ</a:t>
            </a:r>
            <a:endParaRPr sz="1300">
              <a:latin typeface="Times New Roman"/>
              <a:cs typeface="Times New Roman"/>
            </a:endParaRPr>
          </a:p>
          <a:p>
            <a:pPr marL="603250">
              <a:lnSpc>
                <a:spcPts val="1355"/>
              </a:lnSpc>
            </a:pPr>
            <a:r>
              <a:rPr dirty="0" sz="130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06790" y="3459945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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18362" y="3395708"/>
            <a:ext cx="27432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1367" sz="1950">
                <a:latin typeface="Symbol"/>
                <a:cs typeface="Symbol"/>
              </a:rPr>
              <a:t></a:t>
            </a:r>
            <a:r>
              <a:rPr dirty="0" baseline="-21367" sz="1950" spc="240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71705" y="3551508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71705" y="3735293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71705" y="3446431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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88142" y="3565009"/>
            <a:ext cx="54483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105">
                <a:latin typeface="Symbol"/>
                <a:cs typeface="Symbol"/>
              </a:rPr>
              <a:t></a:t>
            </a:r>
            <a:r>
              <a:rPr dirty="0" baseline="4273" sz="1950">
                <a:latin typeface="Symbol"/>
                <a:cs typeface="Symbol"/>
              </a:rPr>
              <a:t></a:t>
            </a:r>
            <a:r>
              <a:rPr dirty="0" baseline="4273" sz="1950" spc="-179">
                <a:latin typeface="Times New Roman"/>
                <a:cs typeface="Times New Roman"/>
              </a:rPr>
              <a:t> </a:t>
            </a:r>
            <a:r>
              <a:rPr dirty="0" sz="1300">
                <a:latin typeface="Symbol"/>
                <a:cs typeface="Symbol"/>
              </a:rPr>
              <a:t>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Q</a:t>
            </a:r>
            <a:r>
              <a:rPr dirty="0" sz="1300" spc="125" i="1">
                <a:latin typeface="Times New Roman"/>
                <a:cs typeface="Times New Roman"/>
              </a:rPr>
              <a:t> </a:t>
            </a: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8142" y="3446431"/>
            <a:ext cx="16573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4273" sz="1950" spc="157">
                <a:latin typeface="Symbol"/>
                <a:cs typeface="Symbol"/>
              </a:rPr>
              <a:t></a:t>
            </a:r>
            <a:r>
              <a:rPr dirty="0" sz="1300">
                <a:latin typeface="Symbol"/>
                <a:cs typeface="Symbol"/>
              </a:rPr>
              <a:t>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5481" y="3565009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00081" y="3395708"/>
            <a:ext cx="27368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1367" sz="1950">
                <a:latin typeface="Symbol"/>
                <a:cs typeface="Symbol"/>
              </a:rPr>
              <a:t></a:t>
            </a:r>
            <a:r>
              <a:rPr dirty="0" baseline="-21367" sz="1950" spc="232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5997" y="3510331"/>
            <a:ext cx="113792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i="1">
                <a:latin typeface="Times New Roman"/>
                <a:cs typeface="Times New Roman"/>
              </a:rPr>
              <a:t>Q</a:t>
            </a:r>
            <a:r>
              <a:rPr dirty="0" sz="1300" spc="15" i="1">
                <a:latin typeface="Times New Roman"/>
                <a:cs typeface="Times New Roman"/>
              </a:rPr>
              <a:t> </a:t>
            </a:r>
            <a:r>
              <a:rPr dirty="0" sz="1700" spc="-170">
                <a:latin typeface="Symbol"/>
                <a:cs typeface="Symbol"/>
              </a:rPr>
              <a:t></a:t>
            </a:r>
            <a:r>
              <a:rPr dirty="0" sz="1300" i="1">
                <a:latin typeface="Times New Roman"/>
                <a:cs typeface="Times New Roman"/>
              </a:rPr>
              <a:t>r</a:t>
            </a:r>
            <a:r>
              <a:rPr dirty="0" sz="1300" spc="-210" i="1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Symbol"/>
                <a:cs typeface="Symbol"/>
              </a:rPr>
              <a:t></a:t>
            </a:r>
            <a:r>
              <a:rPr dirty="0" sz="1300">
                <a:latin typeface="Symbol"/>
                <a:cs typeface="Symbol"/>
              </a:rPr>
              <a:t></a:t>
            </a:r>
            <a:r>
              <a:rPr dirty="0" sz="1300" spc="-114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r</a:t>
            </a:r>
            <a:r>
              <a:rPr dirty="0" sz="1300" i="1">
                <a:latin typeface="Times New Roman"/>
                <a:cs typeface="Times New Roman"/>
              </a:rPr>
              <a:t> </a:t>
            </a:r>
            <a:r>
              <a:rPr dirty="0" sz="1300" spc="-9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=</a:t>
            </a:r>
            <a:r>
              <a:rPr dirty="0" sz="1300" spc="-95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Q</a:t>
            </a:r>
            <a:r>
              <a:rPr dirty="0" sz="1300" i="1">
                <a:latin typeface="Times New Roman"/>
                <a:cs typeface="Times New Roman"/>
              </a:rPr>
              <a:t>  </a:t>
            </a:r>
            <a:r>
              <a:rPr dirty="0" sz="1300" spc="-5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Q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34223" y="2924716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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9545" y="3015942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99545" y="3200066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99545" y="2910877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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15982" y="3029780"/>
            <a:ext cx="54483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100">
                <a:latin typeface="Symbol"/>
                <a:cs typeface="Symbol"/>
              </a:rPr>
              <a:t></a:t>
            </a:r>
            <a:r>
              <a:rPr dirty="0" baseline="4273" sz="1950">
                <a:latin typeface="Symbol"/>
                <a:cs typeface="Symbol"/>
              </a:rPr>
              <a:t></a:t>
            </a:r>
            <a:r>
              <a:rPr dirty="0" baseline="4273" sz="1950" spc="-179">
                <a:latin typeface="Times New Roman"/>
                <a:cs typeface="Times New Roman"/>
              </a:rPr>
              <a:t> </a:t>
            </a:r>
            <a:r>
              <a:rPr dirty="0" sz="1300">
                <a:latin typeface="Symbol"/>
                <a:cs typeface="Symbol"/>
              </a:rPr>
              <a:t>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Q</a:t>
            </a:r>
            <a:r>
              <a:rPr dirty="0" sz="1300" spc="125" i="1">
                <a:latin typeface="Times New Roman"/>
                <a:cs typeface="Times New Roman"/>
              </a:rPr>
              <a:t> </a:t>
            </a: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15982" y="2910877"/>
            <a:ext cx="16573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4273" sz="1950" spc="150">
                <a:latin typeface="Symbol"/>
                <a:cs typeface="Symbol"/>
              </a:rPr>
              <a:t></a:t>
            </a:r>
            <a:r>
              <a:rPr dirty="0" sz="1300">
                <a:latin typeface="Symbol"/>
                <a:cs typeface="Symbol"/>
              </a:rPr>
              <a:t>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52981" y="3029780"/>
            <a:ext cx="8890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14881" y="2860479"/>
            <a:ext cx="161798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369060" algn="l"/>
              </a:tabLst>
            </a:pPr>
            <a:r>
              <a:rPr dirty="0" baseline="-21367" sz="1950">
                <a:latin typeface="Symbol"/>
                <a:cs typeface="Symbol"/>
              </a:rPr>
              <a:t></a:t>
            </a:r>
            <a:r>
              <a:rPr dirty="0" baseline="-21367" sz="1950" spc="337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N	</a:t>
            </a:r>
            <a:r>
              <a:rPr dirty="0" baseline="-21367" sz="1950">
                <a:latin typeface="Symbol"/>
                <a:cs typeface="Symbol"/>
              </a:rPr>
              <a:t></a:t>
            </a:r>
            <a:r>
              <a:rPr dirty="0" baseline="-21367" sz="1950" spc="240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1358" y="2974777"/>
            <a:ext cx="117030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7590" algn="l"/>
              </a:tabLst>
            </a:pPr>
            <a:r>
              <a:rPr dirty="0" sz="1300" i="1">
                <a:latin typeface="Times New Roman"/>
                <a:cs typeface="Times New Roman"/>
              </a:rPr>
              <a:t>Q</a:t>
            </a:r>
            <a:r>
              <a:rPr dirty="0" sz="1300" spc="140" i="1">
                <a:latin typeface="Times New Roman"/>
                <a:cs typeface="Times New Roman"/>
              </a:rPr>
              <a:t> </a:t>
            </a:r>
            <a:r>
              <a:rPr dirty="0" sz="1700" spc="-165">
                <a:latin typeface="Symbol"/>
                <a:cs typeface="Symbol"/>
              </a:rPr>
              <a:t></a:t>
            </a:r>
            <a:r>
              <a:rPr dirty="0" sz="1300" i="1">
                <a:latin typeface="Times New Roman"/>
                <a:cs typeface="Times New Roman"/>
              </a:rPr>
              <a:t>r</a:t>
            </a:r>
            <a:r>
              <a:rPr dirty="0" sz="1300" spc="-210" i="1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Symbol"/>
                <a:cs typeface="Symbol"/>
              </a:rPr>
              <a:t></a:t>
            </a:r>
            <a:r>
              <a:rPr dirty="0" sz="1300">
                <a:latin typeface="Symbol"/>
                <a:cs typeface="Symbol"/>
              </a:rPr>
              <a:t></a:t>
            </a:r>
            <a:r>
              <a:rPr dirty="0" sz="1300" spc="-114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r</a:t>
            </a:r>
            <a:r>
              <a:rPr dirty="0" sz="1300" i="1">
                <a:latin typeface="Times New Roman"/>
                <a:cs typeface="Times New Roman"/>
              </a:rPr>
              <a:t> </a:t>
            </a:r>
            <a:r>
              <a:rPr dirty="0" sz="1300" spc="-9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=</a:t>
            </a:r>
            <a:r>
              <a:rPr dirty="0" sz="1300" spc="-10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Q</a:t>
            </a:r>
            <a:r>
              <a:rPr dirty="0" sz="1300" i="1">
                <a:latin typeface="Times New Roman"/>
                <a:cs typeface="Times New Roman"/>
              </a:rPr>
              <a:t>	</a:t>
            </a:r>
            <a:r>
              <a:rPr dirty="0" sz="1300" i="1">
                <a:latin typeface="Times New Roman"/>
                <a:cs typeface="Times New Roman"/>
              </a:rPr>
              <a:t>Q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3485" y="2983337"/>
            <a:ext cx="202565" cy="3213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00" spc="35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05985" y="3521523"/>
            <a:ext cx="1520825" cy="3213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186815" algn="l"/>
              </a:tabLst>
            </a:pPr>
            <a:r>
              <a:rPr dirty="0" sz="1900" spc="35">
                <a:latin typeface="Symbol"/>
                <a:cs typeface="Symbol"/>
              </a:rPr>
              <a:t></a:t>
            </a:r>
            <a:r>
              <a:rPr dirty="0" sz="1900" spc="35">
                <a:latin typeface="Times New Roman"/>
                <a:cs typeface="Times New Roman"/>
              </a:rPr>
              <a:t>	</a:t>
            </a:r>
            <a:r>
              <a:rPr dirty="0" sz="750">
                <a:latin typeface="Times New Roman"/>
                <a:cs typeface="Times New Roman"/>
              </a:rPr>
              <a:t>0  </a:t>
            </a:r>
            <a:r>
              <a:rPr dirty="0" sz="750" spc="105">
                <a:latin typeface="Times New Roman"/>
                <a:cs typeface="Times New Roman"/>
              </a:rPr>
              <a:t> </a:t>
            </a:r>
            <a:r>
              <a:rPr dirty="0" sz="1900" spc="35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25481" y="3721788"/>
            <a:ext cx="159131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5030" algn="l"/>
                <a:tab pos="1330325" algn="l"/>
              </a:tabLst>
            </a:pPr>
            <a:r>
              <a:rPr dirty="0" sz="1300">
                <a:latin typeface="Symbol"/>
                <a:cs typeface="Symbol"/>
              </a:rPr>
              <a:t>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55" i="1">
                <a:latin typeface="Times New Roman"/>
                <a:cs typeface="Times New Roman"/>
              </a:rPr>
              <a:t>=</a:t>
            </a:r>
            <a:r>
              <a:rPr dirty="0" sz="750">
                <a:latin typeface="Times New Roman"/>
                <a:cs typeface="Times New Roman"/>
              </a:rPr>
              <a:t>1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1300" spc="105">
                <a:latin typeface="Symbol"/>
                <a:cs typeface="Symbol"/>
              </a:rPr>
              <a:t></a:t>
            </a:r>
            <a:r>
              <a:rPr dirty="0" baseline="-4273" sz="1950">
                <a:latin typeface="Symbol"/>
                <a:cs typeface="Symbol"/>
              </a:rPr>
              <a:t></a:t>
            </a:r>
            <a:r>
              <a:rPr dirty="0" baseline="-4273" sz="1950">
                <a:latin typeface="Times New Roman"/>
                <a:cs typeface="Times New Roman"/>
              </a:rPr>
              <a:t>	</a:t>
            </a:r>
            <a:r>
              <a:rPr dirty="0" sz="1300">
                <a:latin typeface="Symbol"/>
                <a:cs typeface="Symbol"/>
              </a:rPr>
              <a:t>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55" i="1">
                <a:latin typeface="Times New Roman"/>
                <a:cs typeface="Times New Roman"/>
              </a:rPr>
              <a:t>=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61870" y="3672043"/>
            <a:ext cx="7366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84082" y="3672043"/>
            <a:ext cx="40576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170" algn="l"/>
              </a:tabLst>
            </a:pPr>
            <a:r>
              <a:rPr dirty="0" sz="750">
                <a:latin typeface="Times New Roman"/>
                <a:cs typeface="Times New Roman"/>
              </a:rPr>
              <a:t>0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0356" y="3672043"/>
            <a:ext cx="7366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15982" y="3186228"/>
            <a:ext cx="72898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dirty="0" sz="1300" spc="100">
                <a:latin typeface="Symbol"/>
                <a:cs typeface="Symbol"/>
              </a:rPr>
              <a:t></a:t>
            </a:r>
            <a:r>
              <a:rPr dirty="0" baseline="-4273" sz="1950">
                <a:latin typeface="Symbol"/>
                <a:cs typeface="Symbol"/>
              </a:rPr>
              <a:t></a:t>
            </a:r>
            <a:r>
              <a:rPr dirty="0" baseline="-4273" sz="1950">
                <a:latin typeface="Times New Roman"/>
                <a:cs typeface="Times New Roman"/>
              </a:rPr>
              <a:t>	</a:t>
            </a:r>
            <a:r>
              <a:rPr dirty="0" sz="1300">
                <a:latin typeface="Symbol"/>
                <a:cs typeface="Symbol"/>
              </a:rPr>
              <a:t>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55" i="1">
                <a:latin typeface="Times New Roman"/>
                <a:cs typeface="Times New Roman"/>
              </a:rPr>
              <a:t>=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07910" y="2986293"/>
            <a:ext cx="346710" cy="3213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>
                <a:latin typeface="Times New Roman"/>
                <a:cs typeface="Times New Roman"/>
              </a:rPr>
              <a:t>0  </a:t>
            </a:r>
            <a:r>
              <a:rPr dirty="0" sz="750" spc="110">
                <a:latin typeface="Times New Roman"/>
                <a:cs typeface="Times New Roman"/>
              </a:rPr>
              <a:t> </a:t>
            </a:r>
            <a:r>
              <a:rPr dirty="0" sz="1900" spc="35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52981" y="3186228"/>
            <a:ext cx="27368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Symbol"/>
                <a:cs typeface="Symbol"/>
              </a:rPr>
              <a:t>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750" spc="-30" i="1">
                <a:latin typeface="Times New Roman"/>
                <a:cs typeface="Times New Roman"/>
              </a:rPr>
              <a:t>n</a:t>
            </a:r>
            <a:r>
              <a:rPr dirty="0" sz="750" spc="-55" i="1">
                <a:latin typeface="Times New Roman"/>
                <a:cs typeface="Times New Roman"/>
              </a:rPr>
              <a:t>=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89710" y="3136813"/>
            <a:ext cx="7366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4663" y="3136813"/>
            <a:ext cx="84518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3230" algn="l"/>
                <a:tab pos="783590" algn="l"/>
              </a:tabLst>
            </a:pPr>
            <a:r>
              <a:rPr dirty="0" sz="750">
                <a:latin typeface="Times New Roman"/>
                <a:cs typeface="Times New Roman"/>
              </a:rPr>
              <a:t>0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750">
                <a:latin typeface="Times New Roman"/>
                <a:cs typeface="Times New Roman"/>
              </a:rPr>
              <a:t>0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75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43887" y="2977410"/>
            <a:ext cx="926465" cy="431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</a:pPr>
            <a:r>
              <a:rPr dirty="0" sz="1300" spc="70" i="1">
                <a:latin typeface="Times New Roman"/>
                <a:cs typeface="Times New Roman"/>
              </a:rPr>
              <a:t>C</a:t>
            </a:r>
            <a:r>
              <a:rPr dirty="0" baseline="1633" sz="2550" spc="-247">
                <a:latin typeface="Symbol"/>
                <a:cs typeface="Symbol"/>
              </a:rPr>
              <a:t></a:t>
            </a:r>
            <a:r>
              <a:rPr dirty="0" sz="1300" spc="50" i="1">
                <a:latin typeface="Times New Roman"/>
                <a:cs typeface="Times New Roman"/>
              </a:rPr>
              <a:t>n</a:t>
            </a:r>
            <a:r>
              <a:rPr dirty="0" baseline="1633" sz="2550" spc="-352">
                <a:latin typeface="Symbol"/>
                <a:cs typeface="Symbol"/>
              </a:rPr>
              <a:t></a:t>
            </a:r>
            <a:r>
              <a:rPr dirty="0" sz="1300" spc="65" i="1">
                <a:latin typeface="Times New Roman"/>
                <a:cs typeface="Times New Roman"/>
              </a:rPr>
              <a:t>π</a:t>
            </a:r>
            <a:r>
              <a:rPr dirty="0" baseline="1633" sz="2550" spc="-247">
                <a:latin typeface="Symbol"/>
                <a:cs typeface="Symbol"/>
              </a:rPr>
              <a:t></a:t>
            </a:r>
            <a:r>
              <a:rPr dirty="0" sz="1300" spc="50" i="1">
                <a:latin typeface="Times New Roman"/>
                <a:cs typeface="Times New Roman"/>
              </a:rPr>
              <a:t>n</a:t>
            </a:r>
            <a:r>
              <a:rPr dirty="0" baseline="1633" sz="2550" spc="-202">
                <a:latin typeface="Symbol"/>
                <a:cs typeface="Symbol"/>
              </a:rPr>
              <a:t></a:t>
            </a:r>
            <a:r>
              <a:rPr dirty="0" sz="1300">
                <a:latin typeface="Symbol"/>
                <a:cs typeface="Symbol"/>
              </a:rPr>
              <a:t>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=</a:t>
            </a:r>
            <a:r>
              <a:rPr dirty="0" sz="1300" spc="-80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  <a:p>
            <a:pPr marL="602615">
              <a:lnSpc>
                <a:spcPts val="1355"/>
              </a:lnSpc>
            </a:pPr>
            <a:r>
              <a:rPr dirty="0" sz="130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285699"/>
            <a:ext cx="7426959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Расчет</a:t>
            </a:r>
            <a:r>
              <a:rPr dirty="0" spc="-20"/>
              <a:t> </a:t>
            </a:r>
            <a:r>
              <a:rPr dirty="0" spc="-5"/>
              <a:t>вероятности</a:t>
            </a:r>
            <a:r>
              <a:rPr dirty="0" spc="-20"/>
              <a:t> </a:t>
            </a:r>
            <a:r>
              <a:rPr dirty="0" spc="-5"/>
              <a:t>ошибки</a:t>
            </a:r>
            <a:r>
              <a:rPr dirty="0" spc="-30"/>
              <a:t> </a:t>
            </a:r>
            <a:r>
              <a:rPr dirty="0"/>
              <a:t>при</a:t>
            </a:r>
            <a:r>
              <a:rPr dirty="0" spc="-20"/>
              <a:t> </a:t>
            </a:r>
            <a:r>
              <a:rPr dirty="0"/>
              <a:t>декодировании</a:t>
            </a:r>
            <a:r>
              <a:rPr dirty="0" spc="-50"/>
              <a:t> </a:t>
            </a:r>
            <a:r>
              <a:rPr dirty="0"/>
              <a:t>бита</a:t>
            </a:r>
            <a:r>
              <a:rPr dirty="0" spc="10"/>
              <a:t> </a:t>
            </a:r>
            <a:r>
              <a:rPr dirty="0"/>
              <a:t>b</a:t>
            </a:r>
            <a:r>
              <a:rPr dirty="0" spc="-25"/>
              <a:t> </a:t>
            </a:r>
            <a:r>
              <a:rPr dirty="0" spc="-5"/>
              <a:t>при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530453"/>
            <a:ext cx="460883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i="1">
                <a:latin typeface="Arial"/>
                <a:cs typeface="Arial"/>
              </a:rPr>
              <a:t>атаке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аддитивным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шумом.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Microsoft Sans Serif"/>
                <a:cs typeface="Microsoft Sans Serif"/>
              </a:rPr>
              <a:t>Пусть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=0.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Тогда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40">
                <a:latin typeface="Microsoft Sans Serif"/>
                <a:cs typeface="Microsoft Sans Serif"/>
              </a:rPr>
              <a:t>из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(51),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(52)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получим: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8306" y="3517519"/>
            <a:ext cx="1172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851" sz="2250" spc="97" i="1">
                <a:latin typeface="Times New Roman"/>
                <a:cs typeface="Times New Roman"/>
              </a:rPr>
              <a:t>ε</a:t>
            </a:r>
            <a:r>
              <a:rPr dirty="0" baseline="1424" sz="2925" spc="-277">
                <a:latin typeface="Symbol"/>
                <a:cs typeface="Symbol"/>
              </a:rPr>
              <a:t></a:t>
            </a:r>
            <a:r>
              <a:rPr dirty="0" baseline="1851" sz="2250" spc="104" i="1">
                <a:latin typeface="Times New Roman"/>
                <a:cs typeface="Times New Roman"/>
              </a:rPr>
              <a:t>n</a:t>
            </a:r>
            <a:r>
              <a:rPr dirty="0" baseline="1424" sz="2925" spc="-397">
                <a:latin typeface="Symbol"/>
                <a:cs typeface="Symbol"/>
              </a:rPr>
              <a:t></a:t>
            </a:r>
            <a:r>
              <a:rPr dirty="0" baseline="1851" sz="2250" spc="127" i="1">
                <a:latin typeface="Times New Roman"/>
                <a:cs typeface="Times New Roman"/>
              </a:rPr>
              <a:t>π</a:t>
            </a:r>
            <a:r>
              <a:rPr dirty="0" baseline="1424" sz="2925" spc="-277">
                <a:latin typeface="Symbol"/>
                <a:cs typeface="Symbol"/>
              </a:rPr>
              <a:t></a:t>
            </a:r>
            <a:r>
              <a:rPr dirty="0" baseline="1851" sz="2250" spc="104" i="1">
                <a:latin typeface="Times New Roman"/>
                <a:cs typeface="Times New Roman"/>
              </a:rPr>
              <a:t>n</a:t>
            </a:r>
            <a:r>
              <a:rPr dirty="0" baseline="1424" sz="2925" spc="-232">
                <a:latin typeface="Symbol"/>
                <a:cs typeface="Symbol"/>
              </a:rPr>
              <a:t></a:t>
            </a:r>
            <a:r>
              <a:rPr dirty="0" baseline="1424" sz="2925" spc="-22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(56)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6412" y="1981131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959" y="0"/>
                </a:lnTo>
              </a:path>
            </a:pathLst>
          </a:custGeom>
          <a:ln w="8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69925" y="1981131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40" y="0"/>
                </a:lnTo>
              </a:path>
            </a:pathLst>
          </a:custGeom>
          <a:ln w="8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68997" y="3522148"/>
            <a:ext cx="21907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112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376180" y="3522148"/>
            <a:ext cx="21907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112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861" y="3511314"/>
            <a:ext cx="70231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950" spc="-155">
                <a:latin typeface="Symbol"/>
                <a:cs typeface="Symbol"/>
              </a:rPr>
              <a:t></a:t>
            </a:r>
            <a:r>
              <a:rPr dirty="0" sz="1950" spc="285">
                <a:latin typeface="Times New Roman"/>
                <a:cs typeface="Times New Roman"/>
              </a:rPr>
              <a:t> </a:t>
            </a:r>
            <a:r>
              <a:rPr dirty="0" sz="1950" spc="-155">
                <a:latin typeface="Symbol"/>
                <a:cs typeface="Symbol"/>
              </a:rPr>
              <a:t></a:t>
            </a:r>
            <a:r>
              <a:rPr dirty="0" sz="1950" spc="229">
                <a:latin typeface="Times New Roman"/>
                <a:cs typeface="Times New Roman"/>
              </a:rPr>
              <a:t> </a:t>
            </a:r>
            <a:r>
              <a:rPr dirty="0" sz="1950" spc="-155">
                <a:latin typeface="Symbol"/>
                <a:cs typeface="Symbol"/>
              </a:rPr>
              <a:t></a:t>
            </a:r>
            <a:r>
              <a:rPr dirty="0" sz="1950" spc="280">
                <a:latin typeface="Times New Roman"/>
                <a:cs typeface="Times New Roman"/>
              </a:rPr>
              <a:t> </a:t>
            </a:r>
            <a:r>
              <a:rPr dirty="0" sz="1950" spc="-70">
                <a:latin typeface="Symbol"/>
                <a:cs typeface="Symbol"/>
              </a:rPr>
              <a:t></a:t>
            </a:r>
            <a:r>
              <a:rPr dirty="0" baseline="35185" sz="2250" spc="-104">
                <a:latin typeface="Symbol"/>
                <a:cs typeface="Symbol"/>
              </a:rPr>
              <a:t></a:t>
            </a:r>
            <a:endParaRPr baseline="35185"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3644" y="2641548"/>
            <a:ext cx="23177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1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4887" y="2369127"/>
            <a:ext cx="23177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1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32" y="1773365"/>
            <a:ext cx="21907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1120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3175" y="1773365"/>
            <a:ext cx="21907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112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4612" y="3453362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4637" y="3453362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3028" y="3453362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7764" y="3458773"/>
            <a:ext cx="219075" cy="4337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4295">
              <a:lnSpc>
                <a:spcPts val="75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2430"/>
              </a:lnSpc>
            </a:pPr>
            <a:r>
              <a:rPr dirty="0" sz="2250" spc="-112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7895" y="2407392"/>
            <a:ext cx="99695" cy="10147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625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2700">
              <a:lnSpc>
                <a:spcPts val="1445"/>
              </a:lnSpc>
            </a:pPr>
            <a:r>
              <a:rPr dirty="0" sz="1500" spc="5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2700">
              <a:lnSpc>
                <a:spcPts val="1445"/>
              </a:lnSpc>
            </a:pPr>
            <a:r>
              <a:rPr dirty="0" sz="1500" spc="5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2700">
              <a:lnSpc>
                <a:spcPts val="1545"/>
              </a:lnSpc>
            </a:pPr>
            <a:r>
              <a:rPr dirty="0" sz="1500" spc="5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dirty="0" sz="1500" spc="5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7895" y="2284898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8446" y="2590928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8446" y="2407392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8446" y="2957999"/>
            <a:ext cx="99695" cy="4641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72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dirty="0" sz="1500" spc="5">
                <a:latin typeface="Symbol"/>
                <a:cs typeface="Symbol"/>
              </a:rPr>
              <a:t>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8446" y="2284898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3344" y="2300737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83940" y="1997415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3940" y="1717233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0394" y="1839822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0394" y="1717233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29875" y="1997415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9875" y="1717233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77978" y="1839822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77978" y="1717233"/>
            <a:ext cx="996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0858" y="345877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8041" y="345877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9433" y="345877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01391" y="3512090"/>
            <a:ext cx="83058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265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7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=</a:t>
            </a:r>
            <a:r>
              <a:rPr dirty="0" sz="1500" spc="-105" i="1">
                <a:latin typeface="Times New Roman"/>
                <a:cs typeface="Times New Roman"/>
              </a:rPr>
              <a:t> </a:t>
            </a:r>
            <a:r>
              <a:rPr dirty="0" sz="1500" spc="1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34637" y="3515179"/>
            <a:ext cx="69596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78790" algn="l"/>
              </a:tabLst>
            </a:pPr>
            <a:r>
              <a:rPr dirty="0" sz="1500" spc="5">
                <a:latin typeface="Symbol"/>
                <a:cs typeface="Symbol"/>
              </a:rPr>
              <a:t></a:t>
            </a:r>
            <a:r>
              <a:rPr dirty="0" sz="1500" spc="-13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Symbol"/>
                <a:cs typeface="Symbol"/>
              </a:rPr>
              <a:t>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100" i="1">
                <a:latin typeface="Times New Roman"/>
                <a:cs typeface="Times New Roman"/>
              </a:rPr>
              <a:t>C</a:t>
            </a:r>
            <a:r>
              <a:rPr dirty="0" baseline="1424" sz="2925" spc="-232">
                <a:latin typeface="Symbol"/>
                <a:cs typeface="Symbol"/>
              </a:rPr>
              <a:t>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23028" y="3515179"/>
            <a:ext cx="103568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31470" algn="l"/>
              </a:tabLst>
            </a:pPr>
            <a:r>
              <a:rPr dirty="0" sz="1500" spc="5">
                <a:latin typeface="Symbol"/>
                <a:cs typeface="Symbol"/>
              </a:rPr>
              <a:t></a:t>
            </a:r>
            <a:r>
              <a:rPr dirty="0" sz="1500" spc="5">
                <a:latin typeface="Times New Roman"/>
                <a:cs typeface="Times New Roman"/>
              </a:rPr>
              <a:t>	</a:t>
            </a:r>
            <a:r>
              <a:rPr dirty="0" sz="1500" spc="100" i="1">
                <a:latin typeface="Times New Roman"/>
                <a:cs typeface="Times New Roman"/>
              </a:rPr>
              <a:t>C</a:t>
            </a:r>
            <a:r>
              <a:rPr dirty="0" baseline="1424" sz="2925" spc="-277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baseline="1424" sz="2925" spc="-397">
                <a:latin typeface="Symbol"/>
                <a:cs typeface="Symbol"/>
              </a:rPr>
              <a:t></a:t>
            </a:r>
            <a:r>
              <a:rPr dirty="0" sz="1500" spc="90" i="1">
                <a:latin typeface="Times New Roman"/>
                <a:cs typeface="Times New Roman"/>
              </a:rPr>
              <a:t>π</a:t>
            </a:r>
            <a:r>
              <a:rPr dirty="0" baseline="1424" sz="2925" spc="-277">
                <a:latin typeface="Symbol"/>
                <a:cs typeface="Symbol"/>
              </a:rPr>
              <a:t></a:t>
            </a: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baseline="1424" sz="2925" spc="-232">
                <a:latin typeface="Symbol"/>
                <a:cs typeface="Symbol"/>
              </a:rPr>
              <a:t>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76672" y="3512090"/>
            <a:ext cx="80391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260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35" i="1">
                <a:latin typeface="Times New Roman"/>
                <a:cs typeface="Times New Roman"/>
              </a:rPr>
              <a:t>+</a:t>
            </a:r>
            <a:r>
              <a:rPr dirty="0" sz="1500" spc="10" i="1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8665" y="3458773"/>
            <a:ext cx="1522730" cy="3892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9695">
              <a:lnSpc>
                <a:spcPts val="575"/>
              </a:lnSpc>
              <a:spcBef>
                <a:spcPts val="130"/>
              </a:spcBef>
              <a:tabLst>
                <a:tab pos="1167765" algn="l"/>
              </a:tabLst>
            </a:pPr>
            <a:r>
              <a:rPr dirty="0" sz="850" spc="20" i="1">
                <a:latin typeface="Times New Roman"/>
                <a:cs typeface="Times New Roman"/>
              </a:rPr>
              <a:t>N	N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ts val="2255"/>
              </a:lnSpc>
            </a:pPr>
            <a:r>
              <a:rPr dirty="0" baseline="-8641" sz="3375" spc="240">
                <a:latin typeface="Symbol"/>
                <a:cs typeface="Symbol"/>
              </a:rPr>
              <a:t></a:t>
            </a:r>
            <a:r>
              <a:rPr dirty="0" sz="1500" spc="100" i="1">
                <a:latin typeface="Times New Roman"/>
                <a:cs typeface="Times New Roman"/>
              </a:rPr>
              <a:t>C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265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+</a:t>
            </a:r>
            <a:r>
              <a:rPr dirty="0" sz="1500" spc="-210" i="1">
                <a:latin typeface="Times New Roman"/>
                <a:cs typeface="Times New Roman"/>
              </a:rPr>
              <a:t> </a:t>
            </a:r>
            <a:r>
              <a:rPr dirty="0" baseline="-8641" sz="3375" spc="22">
                <a:latin typeface="Symbol"/>
                <a:cs typeface="Symbol"/>
              </a:rPr>
              <a:t></a:t>
            </a:r>
            <a:r>
              <a:rPr dirty="0" baseline="-8641" sz="3375" spc="-555">
                <a:latin typeface="Times New Roman"/>
                <a:cs typeface="Times New Roman"/>
              </a:rPr>
              <a:t> </a:t>
            </a:r>
            <a:r>
              <a:rPr dirty="0" sz="1500" spc="60" i="1">
                <a:latin typeface="Times New Roman"/>
                <a:cs typeface="Times New Roman"/>
              </a:rPr>
              <a:t>ε</a:t>
            </a:r>
            <a:r>
              <a:rPr dirty="0" sz="1950" spc="-155">
                <a:latin typeface="Symbol"/>
                <a:cs typeface="Symbol"/>
              </a:rPr>
              <a:t>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86222" y="3758623"/>
            <a:ext cx="46291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3050" algn="l"/>
              </a:tabLst>
            </a:pPr>
            <a:r>
              <a:rPr dirty="0" sz="1500" spc="5">
                <a:latin typeface="Symbol"/>
                <a:cs typeface="Symbol"/>
              </a:rPr>
              <a:t></a:t>
            </a:r>
            <a:r>
              <a:rPr dirty="0" sz="1500" spc="5">
                <a:latin typeface="Times New Roman"/>
                <a:cs typeface="Times New Roman"/>
              </a:rPr>
              <a:t>	</a:t>
            </a: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74612" y="3758623"/>
            <a:ext cx="3155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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74916" y="3576236"/>
            <a:ext cx="138303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31165" algn="l"/>
              </a:tabLst>
            </a:pPr>
            <a:r>
              <a:rPr dirty="0" baseline="-22875" sz="1275" spc="22">
                <a:latin typeface="Times New Roman"/>
                <a:cs typeface="Times New Roman"/>
              </a:rPr>
              <a:t>0</a:t>
            </a:r>
            <a:r>
              <a:rPr dirty="0" baseline="-22875" sz="1275" spc="-104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Symbol"/>
                <a:cs typeface="Symbol"/>
              </a:rPr>
              <a:t></a:t>
            </a:r>
            <a:r>
              <a:rPr dirty="0" sz="1500" spc="5">
                <a:latin typeface="Times New Roman"/>
                <a:cs typeface="Times New Roman"/>
              </a:rPr>
              <a:t>	</a:t>
            </a:r>
            <a:r>
              <a:rPr dirty="0" sz="1500" spc="10" i="1">
                <a:latin typeface="Times New Roman"/>
                <a:cs typeface="Times New Roman"/>
              </a:rPr>
              <a:t>C</a:t>
            </a:r>
            <a:r>
              <a:rPr dirty="0" sz="1500" spc="165" i="1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n</a:t>
            </a:r>
            <a:r>
              <a:rPr dirty="0" sz="1500" spc="65" i="1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π</a:t>
            </a:r>
            <a:r>
              <a:rPr dirty="0" sz="1500" spc="160" i="1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n</a:t>
            </a:r>
            <a:r>
              <a:rPr dirty="0" sz="1500" spc="185" i="1">
                <a:latin typeface="Times New Roman"/>
                <a:cs typeface="Times New Roman"/>
              </a:rPr>
              <a:t> </a:t>
            </a:r>
            <a:r>
              <a:rPr dirty="0" sz="1500" spc="70">
                <a:latin typeface="Symbol"/>
                <a:cs typeface="Symbol"/>
              </a:rPr>
              <a:t></a:t>
            </a:r>
            <a:r>
              <a:rPr dirty="0" sz="1500" spc="70" i="1">
                <a:latin typeface="Times New Roman"/>
                <a:cs typeface="Times New Roman"/>
              </a:rPr>
              <a:t>+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34637" y="3758623"/>
            <a:ext cx="46291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3050" algn="l"/>
              </a:tabLst>
            </a:pPr>
            <a:r>
              <a:rPr dirty="0" sz="1500" spc="5">
                <a:latin typeface="Symbol"/>
                <a:cs typeface="Symbol"/>
              </a:rPr>
              <a:t></a:t>
            </a:r>
            <a:r>
              <a:rPr dirty="0" sz="1500" spc="5">
                <a:latin typeface="Times New Roman"/>
                <a:cs typeface="Times New Roman"/>
              </a:rPr>
              <a:t>	</a:t>
            </a: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3028" y="3758623"/>
            <a:ext cx="3155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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8731" y="3525616"/>
            <a:ext cx="38798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5">
                <a:latin typeface="Times New Roman"/>
                <a:cs typeface="Times New Roman"/>
              </a:rPr>
              <a:t>0  </a:t>
            </a:r>
            <a:r>
              <a:rPr dirty="0" sz="850" spc="145">
                <a:latin typeface="Times New Roman"/>
                <a:cs typeface="Times New Roman"/>
              </a:rPr>
              <a:t> </a:t>
            </a:r>
            <a:r>
              <a:rPr dirty="0" baseline="1234" sz="3375" spc="-1687">
                <a:latin typeface="Symbol"/>
                <a:cs typeface="Symbol"/>
              </a:rPr>
              <a:t></a:t>
            </a:r>
            <a:endParaRPr baseline="1234" sz="3375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2735" y="3836284"/>
            <a:ext cx="127127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81405" algn="l"/>
              </a:tabLst>
            </a:pP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r>
              <a:rPr dirty="0" sz="850">
                <a:latin typeface="Times New Roman"/>
                <a:cs typeface="Times New Roman"/>
              </a:rPr>
              <a:t>	</a:t>
            </a: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35504" y="257817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26588" y="2305768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86175" y="2225789"/>
            <a:ext cx="3079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2222" sz="2250" spc="7">
                <a:latin typeface="Symbol"/>
                <a:cs typeface="Symbol"/>
              </a:rPr>
              <a:t></a:t>
            </a:r>
            <a:r>
              <a:rPr dirty="0" baseline="-22222" sz="2250" spc="307">
                <a:latin typeface="Times New Roman"/>
                <a:cs typeface="Times New Roman"/>
              </a:rPr>
              <a:t> </a:t>
            </a: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17677" y="257817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49229" y="257817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67771" y="170994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09285" y="1763244"/>
            <a:ext cx="64770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1950" spc="-260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+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20155" y="1763244"/>
            <a:ext cx="101790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100" i="1">
                <a:latin typeface="Times New Roman"/>
                <a:cs typeface="Times New Roman"/>
              </a:rPr>
              <a:t>C</a:t>
            </a:r>
            <a:r>
              <a:rPr dirty="0" sz="1950" spc="-180">
                <a:latin typeface="Symbol"/>
                <a:cs typeface="Symbol"/>
              </a:rPr>
              <a:t></a:t>
            </a: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1950" spc="-260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+</a:t>
            </a:r>
            <a:r>
              <a:rPr dirty="0" sz="1500" spc="-200" i="1">
                <a:latin typeface="Times New Roman"/>
                <a:cs typeface="Times New Roman"/>
              </a:rPr>
              <a:t> </a:t>
            </a:r>
            <a:r>
              <a:rPr dirty="0" sz="1500" spc="60" i="1">
                <a:latin typeface="Times New Roman"/>
                <a:cs typeface="Times New Roman"/>
              </a:rPr>
              <a:t>ε</a:t>
            </a:r>
            <a:r>
              <a:rPr dirty="0" sz="1950" spc="-155">
                <a:latin typeface="Symbol"/>
                <a:cs typeface="Symbol"/>
              </a:rPr>
              <a:t>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24564" y="2007393"/>
            <a:ext cx="30543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r>
              <a:rPr dirty="0" sz="850" spc="15">
                <a:latin typeface="Times New Roman"/>
                <a:cs typeface="Times New Roman"/>
              </a:rPr>
              <a:t> </a:t>
            </a:r>
            <a:r>
              <a:rPr dirty="0" baseline="3703" sz="2250" spc="7">
                <a:latin typeface="Symbol"/>
                <a:cs typeface="Symbol"/>
              </a:rPr>
              <a:t></a:t>
            </a:r>
            <a:endParaRPr baseline="3703" sz="22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15036" y="1709943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07218" y="1952271"/>
            <a:ext cx="10096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w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82627" y="1763244"/>
            <a:ext cx="65659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1950" spc="-260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7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=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77422" y="1709943"/>
            <a:ext cx="959485" cy="3892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62230">
              <a:lnSpc>
                <a:spcPts val="575"/>
              </a:lnSpc>
              <a:spcBef>
                <a:spcPts val="130"/>
              </a:spcBef>
            </a:pP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ts val="2255"/>
              </a:lnSpc>
            </a:pPr>
            <a:r>
              <a:rPr dirty="0" sz="1500" spc="60" i="1">
                <a:latin typeface="Times New Roman"/>
                <a:cs typeface="Times New Roman"/>
              </a:rPr>
              <a:t>r'=</a:t>
            </a:r>
            <a:r>
              <a:rPr dirty="0" sz="1500" spc="-80" i="1">
                <a:latin typeface="Times New Roman"/>
                <a:cs typeface="Times New Roman"/>
              </a:rPr>
              <a:t> </a:t>
            </a:r>
            <a:r>
              <a:rPr dirty="0" baseline="-8641" sz="3375" spc="60">
                <a:latin typeface="Symbol"/>
                <a:cs typeface="Symbol"/>
              </a:rPr>
              <a:t></a:t>
            </a:r>
            <a:r>
              <a:rPr dirty="0" sz="1500" spc="40" i="1">
                <a:latin typeface="Times New Roman"/>
                <a:cs typeface="Times New Roman"/>
              </a:rPr>
              <a:t>C' </a:t>
            </a:r>
            <a:r>
              <a:rPr dirty="0" sz="1500" spc="130" i="1">
                <a:latin typeface="Times New Roman"/>
                <a:cs typeface="Times New Roman"/>
              </a:rPr>
              <a:t> </a:t>
            </a:r>
            <a:r>
              <a:rPr dirty="0" sz="1950" spc="-155">
                <a:latin typeface="Symbol"/>
                <a:cs typeface="Symbol"/>
              </a:rPr>
              <a:t>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29152" y="2087372"/>
            <a:ext cx="20193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-20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96744" y="2692547"/>
            <a:ext cx="1555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 i="1">
                <a:latin typeface="Times New Roman"/>
                <a:cs typeface="Times New Roman"/>
              </a:rPr>
              <a:t>=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17799" y="2842093"/>
            <a:ext cx="15430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89938" y="2359465"/>
            <a:ext cx="51625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1950" spc="-260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55">
                <a:latin typeface="Symbol"/>
                <a:cs typeface="Symbol"/>
              </a:rPr>
              <a:t>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31330" y="2362174"/>
            <a:ext cx="118745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70915" algn="l"/>
              </a:tabLst>
            </a:pP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baseline="1424" sz="2925" spc="-397">
                <a:latin typeface="Symbol"/>
                <a:cs typeface="Symbol"/>
              </a:rPr>
              <a:t></a:t>
            </a:r>
            <a:r>
              <a:rPr dirty="0" sz="1500" spc="90" i="1">
                <a:latin typeface="Times New Roman"/>
                <a:cs typeface="Times New Roman"/>
              </a:rPr>
              <a:t>π</a:t>
            </a:r>
            <a:r>
              <a:rPr dirty="0" baseline="1424" sz="2925" spc="-277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baseline="1424" sz="2925" spc="-217">
                <a:latin typeface="Symbol"/>
                <a:cs typeface="Symbol"/>
              </a:rPr>
              <a:t></a:t>
            </a:r>
            <a:r>
              <a:rPr dirty="0" sz="1500" spc="5">
                <a:latin typeface="Symbol"/>
                <a:cs typeface="Symbol"/>
              </a:rPr>
              <a:t></a:t>
            </a:r>
            <a:r>
              <a:rPr dirty="0" sz="1500" spc="-13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Symbol"/>
                <a:cs typeface="Symbol"/>
              </a:rPr>
              <a:t>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100" i="1">
                <a:latin typeface="Times New Roman"/>
                <a:cs typeface="Times New Roman"/>
              </a:rPr>
              <a:t>C</a:t>
            </a:r>
            <a:r>
              <a:rPr dirty="0" baseline="1424" sz="2925" spc="-232">
                <a:latin typeface="Symbol"/>
                <a:cs typeface="Symbol"/>
              </a:rPr>
              <a:t>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04310" y="2362174"/>
            <a:ext cx="75628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39115" algn="l"/>
              </a:tabLst>
            </a:pPr>
            <a:r>
              <a:rPr dirty="0" sz="1500" spc="10" i="1">
                <a:latin typeface="Times New Roman"/>
                <a:cs typeface="Times New Roman"/>
              </a:rPr>
              <a:t>Q</a:t>
            </a:r>
            <a:r>
              <a:rPr dirty="0" sz="1500" spc="160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Symbol"/>
                <a:cs typeface="Symbol"/>
              </a:rPr>
              <a:t>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100" i="1">
                <a:latin typeface="Times New Roman"/>
                <a:cs typeface="Times New Roman"/>
              </a:rPr>
              <a:t>C</a:t>
            </a:r>
            <a:r>
              <a:rPr dirty="0" baseline="1424" sz="2925" spc="-232">
                <a:latin typeface="Symbol"/>
                <a:cs typeface="Symbol"/>
              </a:rPr>
              <a:t>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30008" y="2631490"/>
            <a:ext cx="64770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265">
                <a:latin typeface="Symbol"/>
                <a:cs typeface="Symbol"/>
              </a:rPr>
              <a:t></a:t>
            </a:r>
            <a:r>
              <a:rPr dirty="0" sz="1500" spc="90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+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12186" y="2631490"/>
            <a:ext cx="124714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087120" algn="l"/>
              </a:tabLst>
            </a:pPr>
            <a:r>
              <a:rPr dirty="0" sz="1500" spc="95" i="1">
                <a:latin typeface="Times New Roman"/>
                <a:cs typeface="Times New Roman"/>
              </a:rPr>
              <a:t>C</a:t>
            </a:r>
            <a:r>
              <a:rPr dirty="0" sz="1950" spc="-180">
                <a:latin typeface="Symbol"/>
                <a:cs typeface="Symbol"/>
              </a:rPr>
              <a:t></a:t>
            </a: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1950" spc="-260">
                <a:latin typeface="Symbol"/>
                <a:cs typeface="Symbol"/>
              </a:rPr>
              <a:t>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+</a:t>
            </a:r>
            <a:r>
              <a:rPr dirty="0" sz="1500" i="1">
                <a:latin typeface="Times New Roman"/>
                <a:cs typeface="Times New Roman"/>
              </a:rPr>
              <a:t>	</a:t>
            </a:r>
            <a:r>
              <a:rPr dirty="0" sz="1500" spc="60" i="1">
                <a:latin typeface="Times New Roman"/>
                <a:cs typeface="Times New Roman"/>
              </a:rPr>
              <a:t>ε</a:t>
            </a:r>
            <a:r>
              <a:rPr dirty="0" sz="1950" spc="-155">
                <a:latin typeface="Symbol"/>
                <a:cs typeface="Symbol"/>
              </a:rPr>
              <a:t>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82790" y="1824301"/>
            <a:ext cx="1555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 i="1">
                <a:latin typeface="Times New Roman"/>
                <a:cs typeface="Times New Roman"/>
              </a:rPr>
              <a:t>=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65625" y="1839822"/>
            <a:ext cx="34353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38888" sz="2250" spc="15" i="1">
                <a:latin typeface="Times New Roman"/>
                <a:cs typeface="Times New Roman"/>
              </a:rPr>
              <a:t>N</a:t>
            </a:r>
            <a:r>
              <a:rPr dirty="0" baseline="-38888" sz="2250" spc="104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84807" y="1703296"/>
            <a:ext cx="11811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 i="1">
                <a:latin typeface="Times New Roman"/>
                <a:cs typeface="Times New Roman"/>
              </a:rPr>
              <a:t>ρ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21773" y="1703296"/>
            <a:ext cx="11811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 i="1">
                <a:latin typeface="Times New Roman"/>
                <a:cs typeface="Times New Roman"/>
              </a:rPr>
              <a:t>ρ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67898" y="1763244"/>
            <a:ext cx="2124075" cy="46672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572770" marR="5080" indent="-560705">
              <a:lnSpc>
                <a:spcPct val="62500"/>
              </a:lnSpc>
              <a:spcBef>
                <a:spcPts val="1015"/>
              </a:spcBef>
              <a:tabLst>
                <a:tab pos="770890" algn="l"/>
              </a:tabLst>
            </a:pPr>
            <a:r>
              <a:rPr dirty="0" sz="1500" spc="100" i="1">
                <a:latin typeface="Times New Roman"/>
                <a:cs typeface="Times New Roman"/>
              </a:rPr>
              <a:t>C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0" i="1">
                <a:latin typeface="Times New Roman"/>
                <a:cs typeface="Times New Roman"/>
              </a:rPr>
              <a:t>+</a:t>
            </a:r>
            <a:r>
              <a:rPr dirty="0" sz="1500" i="1">
                <a:latin typeface="Times New Roman"/>
                <a:cs typeface="Times New Roman"/>
              </a:rPr>
              <a:t>		</a:t>
            </a:r>
            <a:r>
              <a:rPr dirty="0" sz="1500" spc="90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sz="1500" spc="185" i="1">
                <a:latin typeface="Times New Roman"/>
                <a:cs typeface="Times New Roman"/>
              </a:rPr>
              <a:t>+</a:t>
            </a:r>
            <a:r>
              <a:rPr dirty="0" sz="1500" spc="65" i="1">
                <a:latin typeface="Times New Roman"/>
                <a:cs typeface="Times New Roman"/>
              </a:rPr>
              <a:t>ε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1950" spc="-145">
                <a:latin typeface="Symbol"/>
                <a:cs typeface="Symbol"/>
              </a:rPr>
              <a:t></a:t>
            </a:r>
            <a:r>
              <a:rPr dirty="0" baseline="-3703" sz="2250" spc="-157">
                <a:latin typeface="Symbol"/>
                <a:cs typeface="Symbol"/>
              </a:rPr>
              <a:t></a:t>
            </a:r>
            <a:r>
              <a:rPr dirty="0" sz="1500" spc="85" i="1">
                <a:latin typeface="Times New Roman"/>
                <a:cs typeface="Times New Roman"/>
              </a:rPr>
              <a:t>π</a:t>
            </a:r>
            <a:r>
              <a:rPr dirty="0" sz="1950" spc="-185">
                <a:latin typeface="Symbol"/>
                <a:cs typeface="Symbol"/>
              </a:rPr>
              <a:t></a:t>
            </a:r>
            <a:r>
              <a:rPr dirty="0" sz="1500" spc="70" i="1">
                <a:latin typeface="Times New Roman"/>
                <a:cs typeface="Times New Roman"/>
              </a:rPr>
              <a:t>n</a:t>
            </a:r>
            <a:r>
              <a:rPr dirty="0" sz="1950" spc="-75">
                <a:latin typeface="Symbol"/>
                <a:cs typeface="Symbol"/>
              </a:rPr>
              <a:t></a:t>
            </a:r>
            <a:r>
              <a:rPr dirty="0" sz="1500" spc="5" i="1">
                <a:latin typeface="Times New Roman"/>
                <a:cs typeface="Times New Roman"/>
              </a:rPr>
              <a:t>=  </a:t>
            </a:r>
            <a:r>
              <a:rPr dirty="0" sz="1500" spc="10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92298" y="2774463"/>
            <a:ext cx="306070" cy="3409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1625"/>
              </a:lnSpc>
              <a:spcBef>
                <a:spcPts val="110"/>
              </a:spcBef>
            </a:pPr>
            <a:r>
              <a:rPr dirty="0" sz="1500" spc="5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  <a:p>
            <a:pPr marL="12700">
              <a:lnSpc>
                <a:spcPts val="844"/>
              </a:lnSpc>
            </a:pPr>
            <a:r>
              <a:rPr dirty="0" sz="850" spc="-15" i="1">
                <a:latin typeface="Times New Roman"/>
                <a:cs typeface="Times New Roman"/>
              </a:rPr>
              <a:t>n=</a:t>
            </a:r>
            <a:r>
              <a:rPr dirty="0" sz="850" spc="-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97295" y="2605990"/>
            <a:ext cx="240220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6695" algn="l"/>
                <a:tab pos="1238250" algn="l"/>
                <a:tab pos="1498600" algn="l"/>
                <a:tab pos="2388870" algn="l"/>
              </a:tabLst>
            </a:pPr>
            <a:r>
              <a:rPr dirty="0" u="sng" sz="1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dirty="0" u="sng" sz="15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n=</a:t>
            </a:r>
            <a:r>
              <a:rPr dirty="0" u="sng" sz="8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5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n=</a:t>
            </a:r>
            <a:r>
              <a:rPr dirty="0" u="sng" sz="8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37278" y="2372611"/>
            <a:ext cx="40068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5">
                <a:latin typeface="Times New Roman"/>
                <a:cs typeface="Times New Roman"/>
              </a:rPr>
              <a:t>0  </a:t>
            </a:r>
            <a:r>
              <a:rPr dirty="0" sz="850" spc="130">
                <a:latin typeface="Times New Roman"/>
                <a:cs typeface="Times New Roman"/>
              </a:rPr>
              <a:t> </a:t>
            </a:r>
            <a:r>
              <a:rPr dirty="0" baseline="1234" sz="3375" spc="22">
                <a:latin typeface="Symbol"/>
                <a:cs typeface="Symbol"/>
              </a:rPr>
              <a:t></a:t>
            </a:r>
            <a:endParaRPr baseline="1234" sz="3375"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55816" y="2641548"/>
            <a:ext cx="231775" cy="4737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595"/>
              </a:lnSpc>
              <a:spcBef>
                <a:spcPts val="110"/>
              </a:spcBef>
            </a:pPr>
            <a:r>
              <a:rPr dirty="0" sz="2250" spc="1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  <a:p>
            <a:pPr marL="31750">
              <a:lnSpc>
                <a:spcPts val="915"/>
              </a:lnSpc>
            </a:pPr>
            <a:r>
              <a:rPr dirty="0" sz="850" spc="-15" i="1">
                <a:latin typeface="Times New Roman"/>
                <a:cs typeface="Times New Roman"/>
              </a:rPr>
              <a:t>n=</a:t>
            </a:r>
            <a:r>
              <a:rPr dirty="0" sz="850" spc="-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86986" y="2641548"/>
            <a:ext cx="231775" cy="4737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595"/>
              </a:lnSpc>
              <a:spcBef>
                <a:spcPts val="110"/>
              </a:spcBef>
            </a:pPr>
            <a:r>
              <a:rPr dirty="0" sz="2250" spc="15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  <a:p>
            <a:pPr marL="31750">
              <a:lnSpc>
                <a:spcPts val="915"/>
              </a:lnSpc>
            </a:pPr>
            <a:r>
              <a:rPr dirty="0" sz="850" spc="-15" i="1">
                <a:latin typeface="Times New Roman"/>
                <a:cs typeface="Times New Roman"/>
              </a:rPr>
              <a:t>n=</a:t>
            </a:r>
            <a:r>
              <a:rPr dirty="0" sz="850" spc="-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71829" y="2007393"/>
            <a:ext cx="30607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15" i="1">
                <a:latin typeface="Times New Roman"/>
                <a:cs typeface="Times New Roman"/>
              </a:rPr>
              <a:t>n</a:t>
            </a:r>
            <a:r>
              <a:rPr dirty="0" sz="850" spc="-45" i="1">
                <a:latin typeface="Times New Roman"/>
                <a:cs typeface="Times New Roman"/>
              </a:rPr>
              <a:t>=</a:t>
            </a:r>
            <a:r>
              <a:rPr dirty="0" sz="850" spc="15">
                <a:latin typeface="Times New Roman"/>
                <a:cs typeface="Times New Roman"/>
              </a:rPr>
              <a:t>1</a:t>
            </a:r>
            <a:r>
              <a:rPr dirty="0" sz="850" spc="15">
                <a:latin typeface="Times New Roman"/>
                <a:cs typeface="Times New Roman"/>
              </a:rPr>
              <a:t> </a:t>
            </a:r>
            <a:r>
              <a:rPr dirty="0" baseline="3703" sz="2250" spc="7">
                <a:latin typeface="Symbol"/>
                <a:cs typeface="Symbol"/>
              </a:rPr>
              <a:t></a:t>
            </a:r>
            <a:endParaRPr baseline="3703" sz="2250">
              <a:latin typeface="Symbol"/>
              <a:cs typeface="Symbo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175525" y="1831265"/>
            <a:ext cx="8191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12331" y="1831265"/>
            <a:ext cx="8191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183895"/>
            <a:ext cx="6356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Рассмотрим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область</a:t>
            </a:r>
            <a:r>
              <a:rPr dirty="0" sz="2000" spc="-10">
                <a:latin typeface="Microsoft Sans Serif"/>
                <a:cs typeface="Microsoft Sans Serif"/>
              </a:rPr>
              <a:t> принятия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решений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о </a:t>
            </a:r>
            <a:r>
              <a:rPr dirty="0" sz="2000" spc="-5">
                <a:latin typeface="Microsoft Sans Serif"/>
                <a:cs typeface="Microsoft Sans Serif"/>
              </a:rPr>
              <a:t>символе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3585" y="5214366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(57)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2276475"/>
            <a:ext cx="5882005" cy="1311275"/>
          </a:xfrm>
          <a:custGeom>
            <a:avLst/>
            <a:gdLst/>
            <a:ahLst/>
            <a:cxnLst/>
            <a:rect l="l" t="t" r="r" b="b"/>
            <a:pathLst>
              <a:path w="5882005" h="1311275">
                <a:moveTo>
                  <a:pt x="5881751" y="0"/>
                </a:moveTo>
                <a:lnTo>
                  <a:pt x="0" y="0"/>
                </a:lnTo>
                <a:lnTo>
                  <a:pt x="0" y="1311275"/>
                </a:lnTo>
                <a:lnTo>
                  <a:pt x="5881751" y="1311275"/>
                </a:lnTo>
                <a:lnTo>
                  <a:pt x="5881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717" y="1842722"/>
            <a:ext cx="7630159" cy="303212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45"/>
              </a:spcBef>
            </a:pPr>
            <a:r>
              <a:rPr dirty="0" sz="2000" spc="-5" i="1">
                <a:latin typeface="Arial"/>
                <a:cs typeface="Arial"/>
              </a:rPr>
              <a:t>Алгоритм </a:t>
            </a:r>
            <a:r>
              <a:rPr dirty="0" sz="2000" i="1">
                <a:latin typeface="Arial"/>
                <a:cs typeface="Arial"/>
              </a:rPr>
              <a:t>декодирования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на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примере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заданных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величин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r’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,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r’</a:t>
            </a:r>
            <a:r>
              <a:rPr dirty="0" baseline="-21367" sz="1950" spc="-7" i="1">
                <a:latin typeface="Arial"/>
                <a:cs typeface="Arial"/>
              </a:rPr>
              <a:t>2</a:t>
            </a:r>
            <a:endParaRPr baseline="-21367" sz="1950">
              <a:latin typeface="Arial"/>
              <a:cs typeface="Arial"/>
            </a:endParaRPr>
          </a:p>
          <a:p>
            <a:pPr marL="168275">
              <a:lnSpc>
                <a:spcPts val="2660"/>
              </a:lnSpc>
              <a:spcBef>
                <a:spcPts val="185"/>
              </a:spcBef>
            </a:pPr>
            <a:r>
              <a:rPr dirty="0" sz="2250" spc="-240">
                <a:latin typeface="Symbol"/>
                <a:cs typeface="Symbol"/>
              </a:rPr>
              <a:t></a:t>
            </a:r>
            <a:r>
              <a:rPr dirty="0" sz="1700" spc="-40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0</a:t>
            </a:r>
            <a:r>
              <a:rPr dirty="0" baseline="-25000" sz="1500" spc="-104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50" i="1">
                <a:latin typeface="Times New Roman"/>
                <a:cs typeface="Times New Roman"/>
              </a:rPr>
              <a:t>'</a:t>
            </a:r>
            <a:r>
              <a:rPr dirty="0" sz="2250" spc="-40">
                <a:latin typeface="Symbol"/>
                <a:cs typeface="Symbol"/>
              </a:rPr>
              <a:t>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50" i="1">
                <a:latin typeface="Times New Roman"/>
                <a:cs typeface="Times New Roman"/>
              </a:rPr>
              <a:t>'</a:t>
            </a:r>
            <a:r>
              <a:rPr dirty="0" sz="2250" spc="55">
                <a:latin typeface="Symbol"/>
                <a:cs typeface="Symbol"/>
              </a:rPr>
              <a:t></a:t>
            </a:r>
            <a:r>
              <a:rPr dirty="0" sz="1700" spc="25" i="1">
                <a:latin typeface="Times New Roman"/>
                <a:cs typeface="Times New Roman"/>
              </a:rPr>
              <a:t>&lt;</a:t>
            </a:r>
            <a:r>
              <a:rPr dirty="0" sz="1700" spc="-195" i="1">
                <a:latin typeface="Times New Roman"/>
                <a:cs typeface="Times New Roman"/>
              </a:rPr>
              <a:t> </a:t>
            </a:r>
            <a:r>
              <a:rPr dirty="0" sz="2250" spc="-240">
                <a:latin typeface="Symbol"/>
                <a:cs typeface="Symbol"/>
              </a:rPr>
              <a:t></a:t>
            </a:r>
            <a:r>
              <a:rPr dirty="0" sz="1700" spc="-135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1</a:t>
            </a:r>
            <a:r>
              <a:rPr dirty="0" baseline="-25000" sz="1500" spc="-217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50" i="1">
                <a:latin typeface="Times New Roman"/>
                <a:cs typeface="Times New Roman"/>
              </a:rPr>
              <a:t>'</a:t>
            </a:r>
            <a:r>
              <a:rPr dirty="0" sz="2250" spc="-35">
                <a:latin typeface="Symbol"/>
                <a:cs typeface="Symbol"/>
              </a:rPr>
              <a:t>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50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50" i="1">
                <a:latin typeface="Times New Roman"/>
                <a:cs typeface="Times New Roman"/>
              </a:rPr>
              <a:t>'</a:t>
            </a:r>
            <a:r>
              <a:rPr dirty="0" sz="2250" spc="-110">
                <a:latin typeface="Symbol"/>
                <a:cs typeface="Symbol"/>
              </a:rPr>
              <a:t></a:t>
            </a:r>
            <a:r>
              <a:rPr dirty="0" sz="2250" spc="-340">
                <a:latin typeface="Times New Roman"/>
                <a:cs typeface="Times New Roman"/>
              </a:rPr>
              <a:t> </a:t>
            </a:r>
            <a:r>
              <a:rPr dirty="0" sz="1700" spc="35">
                <a:latin typeface="Symbol"/>
                <a:cs typeface="Symbol"/>
              </a:rPr>
              <a:t>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245" i="1">
                <a:latin typeface="Times New Roman"/>
                <a:cs typeface="Times New Roman"/>
              </a:rPr>
              <a:t>b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-9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168275">
              <a:lnSpc>
                <a:spcPts val="2625"/>
              </a:lnSpc>
            </a:pPr>
            <a:r>
              <a:rPr dirty="0" sz="2250" spc="-240">
                <a:latin typeface="Symbol"/>
                <a:cs typeface="Symbol"/>
              </a:rPr>
              <a:t></a:t>
            </a:r>
            <a:r>
              <a:rPr dirty="0" sz="1700" spc="-40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0</a:t>
            </a:r>
            <a:r>
              <a:rPr dirty="0" baseline="-25000" sz="1500" spc="-104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50" i="1">
                <a:latin typeface="Times New Roman"/>
                <a:cs typeface="Times New Roman"/>
              </a:rPr>
              <a:t>'</a:t>
            </a:r>
            <a:r>
              <a:rPr dirty="0" sz="2250" spc="-40">
                <a:latin typeface="Symbol"/>
                <a:cs typeface="Symbol"/>
              </a:rPr>
              <a:t>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50" i="1">
                <a:latin typeface="Times New Roman"/>
                <a:cs typeface="Times New Roman"/>
              </a:rPr>
              <a:t>'</a:t>
            </a:r>
            <a:r>
              <a:rPr dirty="0" sz="2250" spc="-110">
                <a:latin typeface="Symbol"/>
                <a:cs typeface="Symbol"/>
              </a:rPr>
              <a:t></a:t>
            </a:r>
            <a:r>
              <a:rPr dirty="0" sz="2250" spc="-32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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2250" spc="-245">
                <a:latin typeface="Symbol"/>
                <a:cs typeface="Symbol"/>
              </a:rPr>
              <a:t></a:t>
            </a:r>
            <a:r>
              <a:rPr dirty="0" sz="1700" spc="-135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1</a:t>
            </a:r>
            <a:r>
              <a:rPr dirty="0" baseline="-25000" sz="1500" spc="-217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45" i="1">
                <a:latin typeface="Times New Roman"/>
                <a:cs typeface="Times New Roman"/>
              </a:rPr>
              <a:t>'</a:t>
            </a:r>
            <a:r>
              <a:rPr dirty="0" sz="2250" spc="-35">
                <a:latin typeface="Symbol"/>
                <a:cs typeface="Symbol"/>
              </a:rPr>
              <a:t>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55" i="1">
                <a:latin typeface="Times New Roman"/>
                <a:cs typeface="Times New Roman"/>
              </a:rPr>
              <a:t>'</a:t>
            </a:r>
            <a:r>
              <a:rPr dirty="0" sz="2250" spc="-110">
                <a:latin typeface="Symbol"/>
                <a:cs typeface="Symbol"/>
              </a:rPr>
              <a:t></a:t>
            </a:r>
            <a:r>
              <a:rPr dirty="0" sz="2250" spc="-345">
                <a:latin typeface="Times New Roman"/>
                <a:cs typeface="Times New Roman"/>
              </a:rPr>
              <a:t> </a:t>
            </a:r>
            <a:r>
              <a:rPr dirty="0" sz="1700" spc="35">
                <a:latin typeface="Symbol"/>
                <a:cs typeface="Symbol"/>
              </a:rPr>
              <a:t>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245" i="1">
                <a:latin typeface="Times New Roman"/>
                <a:cs typeface="Times New Roman"/>
              </a:rPr>
              <a:t>b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-254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177800">
              <a:lnSpc>
                <a:spcPts val="2625"/>
              </a:lnSpc>
            </a:pP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-100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1</a:t>
            </a:r>
            <a:r>
              <a:rPr dirty="0" baseline="-25000" sz="1500" spc="-7">
                <a:latin typeface="Times New Roman"/>
                <a:cs typeface="Times New Roman"/>
              </a:rPr>
              <a:t> </a:t>
            </a:r>
            <a:r>
              <a:rPr dirty="0" sz="1700" spc="10" i="1">
                <a:latin typeface="Times New Roman"/>
                <a:cs typeface="Times New Roman"/>
              </a:rPr>
              <a:t>:</a:t>
            </a:r>
            <a:r>
              <a:rPr dirty="0" sz="1700" spc="-175" i="1">
                <a:latin typeface="Times New Roman"/>
                <a:cs typeface="Times New Roman"/>
              </a:rPr>
              <a:t> </a:t>
            </a:r>
            <a:r>
              <a:rPr dirty="0" sz="1700" spc="-40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0</a:t>
            </a:r>
            <a:r>
              <a:rPr dirty="0" baseline="-25000" sz="1500" spc="-104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-100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1</a:t>
            </a:r>
            <a:r>
              <a:rPr dirty="0" baseline="-25000" sz="1500" spc="-127">
                <a:latin typeface="Times New Roman"/>
                <a:cs typeface="Times New Roman"/>
              </a:rPr>
              <a:t> </a:t>
            </a:r>
            <a:r>
              <a:rPr dirty="0" sz="2250" spc="-90">
                <a:latin typeface="Symbol"/>
                <a:cs typeface="Symbol"/>
              </a:rPr>
              <a:t>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40" i="1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40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2</a:t>
            </a:r>
            <a:r>
              <a:rPr dirty="0" sz="1700" spc="5">
                <a:latin typeface="Times New Roman"/>
                <a:cs typeface="Times New Roman"/>
              </a:rPr>
              <a:t>,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-135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1</a:t>
            </a:r>
            <a:r>
              <a:rPr dirty="0" baseline="-25000" sz="1500" spc="-217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-95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1</a:t>
            </a:r>
            <a:r>
              <a:rPr dirty="0" baseline="-25000" sz="1500" spc="-127">
                <a:latin typeface="Times New Roman"/>
                <a:cs typeface="Times New Roman"/>
              </a:rPr>
              <a:t> </a:t>
            </a:r>
            <a:r>
              <a:rPr dirty="0" sz="2250" spc="-90">
                <a:latin typeface="Symbol"/>
                <a:cs typeface="Symbol"/>
              </a:rPr>
              <a:t>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-65" i="1">
                <a:latin typeface="Times New Roman"/>
                <a:cs typeface="Times New Roman"/>
              </a:rPr>
              <a:t> </a:t>
            </a:r>
            <a:r>
              <a:rPr dirty="0" sz="1700" spc="165">
                <a:latin typeface="Symbol"/>
                <a:cs typeface="Symbol"/>
              </a:rPr>
              <a:t>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35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2</a:t>
            </a:r>
            <a:r>
              <a:rPr dirty="0" sz="1700" spc="5">
                <a:latin typeface="Times New Roman"/>
                <a:cs typeface="Times New Roman"/>
              </a:rPr>
              <a:t>,</a:t>
            </a:r>
            <a:r>
              <a:rPr dirty="0" sz="1700" spc="-185">
                <a:latin typeface="Times New Roman"/>
                <a:cs typeface="Times New Roman"/>
              </a:rPr>
              <a:t> </a:t>
            </a:r>
            <a:r>
              <a:rPr dirty="0" sz="2250" spc="-80">
                <a:latin typeface="Symbol"/>
                <a:cs typeface="Symbol"/>
              </a:rPr>
              <a:t>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35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2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-95" i="1">
                <a:latin typeface="Times New Roman"/>
                <a:cs typeface="Times New Roman"/>
              </a:rPr>
              <a:t>'</a:t>
            </a:r>
            <a:r>
              <a:rPr dirty="0" baseline="-25000" sz="1500" spc="104">
                <a:latin typeface="Times New Roman"/>
                <a:cs typeface="Times New Roman"/>
              </a:rPr>
              <a:t>1</a:t>
            </a:r>
            <a:r>
              <a:rPr dirty="0" sz="2250" spc="55">
                <a:latin typeface="Symbol"/>
                <a:cs typeface="Symbol"/>
              </a:rPr>
              <a:t></a:t>
            </a:r>
            <a:r>
              <a:rPr dirty="0" sz="1700" spc="25" i="1">
                <a:latin typeface="Times New Roman"/>
                <a:cs typeface="Times New Roman"/>
              </a:rPr>
              <a:t>&lt;</a:t>
            </a:r>
            <a:r>
              <a:rPr dirty="0" sz="1700" spc="-190" i="1">
                <a:latin typeface="Times New Roman"/>
                <a:cs typeface="Times New Roman"/>
              </a:rPr>
              <a:t> </a:t>
            </a:r>
            <a:r>
              <a:rPr dirty="0" sz="2250" spc="-185">
                <a:latin typeface="Symbol"/>
                <a:cs typeface="Symbol"/>
              </a:rPr>
              <a:t>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40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2</a:t>
            </a:r>
            <a:r>
              <a:rPr dirty="0" sz="1700" spc="-17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-95" i="1">
                <a:latin typeface="Times New Roman"/>
                <a:cs typeface="Times New Roman"/>
              </a:rPr>
              <a:t>'</a:t>
            </a:r>
            <a:r>
              <a:rPr dirty="0" baseline="-25000" sz="1500" spc="104">
                <a:latin typeface="Times New Roman"/>
                <a:cs typeface="Times New Roman"/>
              </a:rPr>
              <a:t>1</a:t>
            </a:r>
            <a:r>
              <a:rPr dirty="0" sz="2250" spc="-110">
                <a:latin typeface="Symbol"/>
                <a:cs typeface="Symbol"/>
              </a:rPr>
              <a:t></a:t>
            </a:r>
            <a:r>
              <a:rPr dirty="0" sz="2250" spc="-345">
                <a:latin typeface="Times New Roman"/>
                <a:cs typeface="Times New Roman"/>
              </a:rPr>
              <a:t> </a:t>
            </a:r>
            <a:r>
              <a:rPr dirty="0" sz="1700" spc="35">
                <a:latin typeface="Symbol"/>
                <a:cs typeface="Symbol"/>
              </a:rPr>
              <a:t>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245" i="1">
                <a:latin typeface="Times New Roman"/>
                <a:cs typeface="Times New Roman"/>
              </a:rPr>
              <a:t>b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-9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177800">
              <a:lnSpc>
                <a:spcPts val="2660"/>
              </a:lnSpc>
            </a:pP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5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2</a:t>
            </a:r>
            <a:r>
              <a:rPr dirty="0" baseline="-25000" sz="1500" spc="104">
                <a:latin typeface="Times New Roman"/>
                <a:cs typeface="Times New Roman"/>
              </a:rPr>
              <a:t> </a:t>
            </a:r>
            <a:r>
              <a:rPr dirty="0" sz="1700" spc="10" i="1">
                <a:latin typeface="Times New Roman"/>
                <a:cs typeface="Times New Roman"/>
              </a:rPr>
              <a:t>:</a:t>
            </a:r>
            <a:r>
              <a:rPr dirty="0" sz="1700" spc="-175" i="1">
                <a:latin typeface="Times New Roman"/>
                <a:cs typeface="Times New Roman"/>
              </a:rPr>
              <a:t> </a:t>
            </a:r>
            <a:r>
              <a:rPr dirty="0" sz="1700" spc="-40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0</a:t>
            </a:r>
            <a:r>
              <a:rPr dirty="0" baseline="-25000" sz="1500" spc="-104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5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2</a:t>
            </a:r>
            <a:r>
              <a:rPr dirty="0" baseline="-25000" sz="1500" spc="-15">
                <a:latin typeface="Times New Roman"/>
                <a:cs typeface="Times New Roman"/>
              </a:rPr>
              <a:t> </a:t>
            </a:r>
            <a:r>
              <a:rPr dirty="0" sz="2250" spc="-90">
                <a:latin typeface="Symbol"/>
                <a:cs typeface="Symbol"/>
              </a:rPr>
              <a:t>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40" i="1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40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2</a:t>
            </a:r>
            <a:r>
              <a:rPr dirty="0" sz="1700" spc="5">
                <a:latin typeface="Times New Roman"/>
                <a:cs typeface="Times New Roman"/>
              </a:rPr>
              <a:t>,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-135" i="1">
                <a:latin typeface="Times New Roman"/>
                <a:cs typeface="Times New Roman"/>
              </a:rPr>
              <a:t>Q</a:t>
            </a:r>
            <a:r>
              <a:rPr dirty="0" baseline="-25000" sz="1500" spc="7">
                <a:latin typeface="Times New Roman"/>
                <a:cs typeface="Times New Roman"/>
              </a:rPr>
              <a:t>1</a:t>
            </a:r>
            <a:r>
              <a:rPr dirty="0" baseline="-25000" sz="1500" spc="-217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5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2</a:t>
            </a:r>
            <a:r>
              <a:rPr dirty="0" baseline="-25000" sz="1500" spc="-22">
                <a:latin typeface="Times New Roman"/>
                <a:cs typeface="Times New Roman"/>
              </a:rPr>
              <a:t> </a:t>
            </a:r>
            <a:r>
              <a:rPr dirty="0" sz="2250" spc="-90">
                <a:latin typeface="Symbol"/>
                <a:cs typeface="Symbol"/>
              </a:rPr>
              <a:t>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-65" i="1">
                <a:latin typeface="Times New Roman"/>
                <a:cs typeface="Times New Roman"/>
              </a:rPr>
              <a:t> </a:t>
            </a:r>
            <a:r>
              <a:rPr dirty="0" sz="1700" spc="165">
                <a:latin typeface="Symbol"/>
                <a:cs typeface="Symbol"/>
              </a:rPr>
              <a:t>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40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2</a:t>
            </a:r>
            <a:r>
              <a:rPr dirty="0" sz="1700" spc="5">
                <a:latin typeface="Times New Roman"/>
                <a:cs typeface="Times New Roman"/>
              </a:rPr>
              <a:t>,</a:t>
            </a:r>
            <a:r>
              <a:rPr dirty="0" sz="1700" spc="-185">
                <a:latin typeface="Times New Roman"/>
                <a:cs typeface="Times New Roman"/>
              </a:rPr>
              <a:t> </a:t>
            </a:r>
            <a:r>
              <a:rPr dirty="0" sz="2250" spc="-80">
                <a:latin typeface="Symbol"/>
                <a:cs typeface="Symbol"/>
              </a:rPr>
              <a:t>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35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2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15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2</a:t>
            </a:r>
            <a:r>
              <a:rPr dirty="0" baseline="-25000" sz="1500" spc="-165">
                <a:latin typeface="Times New Roman"/>
                <a:cs typeface="Times New Roman"/>
              </a:rPr>
              <a:t> </a:t>
            </a:r>
            <a:r>
              <a:rPr dirty="0" sz="2250" spc="55">
                <a:latin typeface="Symbol"/>
                <a:cs typeface="Symbol"/>
              </a:rPr>
              <a:t></a:t>
            </a:r>
            <a:r>
              <a:rPr dirty="0" sz="1700" spc="25" i="1">
                <a:latin typeface="Times New Roman"/>
                <a:cs typeface="Times New Roman"/>
              </a:rPr>
              <a:t>&gt;</a:t>
            </a:r>
            <a:r>
              <a:rPr dirty="0" sz="1700" spc="-190" i="1">
                <a:latin typeface="Times New Roman"/>
                <a:cs typeface="Times New Roman"/>
              </a:rPr>
              <a:t> </a:t>
            </a:r>
            <a:r>
              <a:rPr dirty="0" sz="2250" spc="-185">
                <a:latin typeface="Symbol"/>
                <a:cs typeface="Symbol"/>
              </a:rPr>
              <a:t>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Δ</a:t>
            </a:r>
            <a:r>
              <a:rPr dirty="0" sz="1700" spc="-240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/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2</a:t>
            </a:r>
            <a:r>
              <a:rPr dirty="0" sz="1700" spc="-17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20" i="1">
                <a:latin typeface="Times New Roman"/>
                <a:cs typeface="Times New Roman"/>
              </a:rPr>
              <a:t>'</a:t>
            </a:r>
            <a:r>
              <a:rPr dirty="0" baseline="-25000" sz="1500" spc="7">
                <a:latin typeface="Times New Roman"/>
                <a:cs typeface="Times New Roman"/>
              </a:rPr>
              <a:t>2</a:t>
            </a:r>
            <a:r>
              <a:rPr dirty="0" baseline="-25000" sz="1500" spc="-165">
                <a:latin typeface="Times New Roman"/>
                <a:cs typeface="Times New Roman"/>
              </a:rPr>
              <a:t> </a:t>
            </a:r>
            <a:r>
              <a:rPr dirty="0" sz="2250" spc="-110">
                <a:latin typeface="Symbol"/>
                <a:cs typeface="Symbol"/>
              </a:rPr>
              <a:t></a:t>
            </a:r>
            <a:r>
              <a:rPr dirty="0" sz="2250" spc="-340">
                <a:latin typeface="Times New Roman"/>
                <a:cs typeface="Times New Roman"/>
              </a:rPr>
              <a:t> </a:t>
            </a:r>
            <a:r>
              <a:rPr dirty="0" sz="1700" spc="35">
                <a:latin typeface="Symbol"/>
                <a:cs typeface="Symbol"/>
              </a:rPr>
              <a:t>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245" i="1">
                <a:latin typeface="Times New Roman"/>
                <a:cs typeface="Times New Roman"/>
              </a:rPr>
              <a:t>b</a:t>
            </a:r>
            <a:r>
              <a:rPr dirty="0" sz="1700" spc="25" i="1">
                <a:latin typeface="Times New Roman"/>
                <a:cs typeface="Times New Roman"/>
              </a:rPr>
              <a:t>=</a:t>
            </a:r>
            <a:r>
              <a:rPr dirty="0" sz="1700" spc="-254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0"/>
              </a:spcBef>
            </a:pPr>
            <a:r>
              <a:rPr dirty="0" sz="2000" i="1">
                <a:latin typeface="Arial"/>
                <a:cs typeface="Arial"/>
              </a:rPr>
              <a:t>Вывод:</a:t>
            </a:r>
            <a:endParaRPr sz="2000">
              <a:latin typeface="Arial"/>
              <a:cs typeface="Arial"/>
            </a:endParaRPr>
          </a:p>
          <a:p>
            <a:pPr marL="418465" marR="178435">
              <a:lnSpc>
                <a:spcPct val="110000"/>
              </a:lnSpc>
            </a:pPr>
            <a:r>
              <a:rPr dirty="0" sz="2000" spc="-5">
                <a:latin typeface="Microsoft Sans Serif"/>
                <a:cs typeface="Microsoft Sans Serif"/>
              </a:rPr>
              <a:t>Заштрихованные </a:t>
            </a:r>
            <a:r>
              <a:rPr dirty="0" sz="2000">
                <a:latin typeface="Microsoft Sans Serif"/>
                <a:cs typeface="Microsoft Sans Serif"/>
              </a:rPr>
              <a:t>области </a:t>
            </a:r>
            <a:r>
              <a:rPr dirty="0" sz="2000" spc="5">
                <a:latin typeface="Microsoft Sans Serif"/>
                <a:cs typeface="Microsoft Sans Serif"/>
              </a:rPr>
              <a:t>(</a:t>
            </a:r>
            <a:r>
              <a:rPr dirty="0" sz="2000" spc="5" i="1">
                <a:latin typeface="Arial"/>
                <a:cs typeface="Arial"/>
              </a:rPr>
              <a:t>P</a:t>
            </a:r>
            <a:r>
              <a:rPr dirty="0" sz="2000" spc="5">
                <a:latin typeface="Microsoft Sans Serif"/>
                <a:cs typeface="Microsoft Sans Serif"/>
              </a:rPr>
              <a:t>) </a:t>
            </a:r>
            <a:r>
              <a:rPr dirty="0" sz="2000" spc="-5">
                <a:latin typeface="Microsoft Sans Serif"/>
                <a:cs typeface="Microsoft Sans Serif"/>
              </a:rPr>
              <a:t>соответствуют решению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=0,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а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не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заштрихованные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=1</a:t>
            </a:r>
            <a:endParaRPr sz="2000">
              <a:latin typeface="Microsoft Sans Serif"/>
              <a:cs typeface="Microsoft Sans Serif"/>
            </a:endParaRPr>
          </a:p>
          <a:p>
            <a:pPr marL="418465">
              <a:lnSpc>
                <a:spcPct val="100000"/>
              </a:lnSpc>
              <a:spcBef>
                <a:spcPts val="240"/>
              </a:spcBef>
            </a:pPr>
            <a:r>
              <a:rPr dirty="0" sz="2000" spc="-10">
                <a:latin typeface="Microsoft Sans Serif"/>
                <a:cs typeface="Microsoft Sans Serif"/>
              </a:rPr>
              <a:t>Потому </a:t>
            </a:r>
            <a:r>
              <a:rPr dirty="0" sz="2000" spc="-15">
                <a:latin typeface="Microsoft Sans Serif"/>
                <a:cs typeface="Microsoft Sans Serif"/>
              </a:rPr>
              <a:t>при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вложении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символа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>
                <a:latin typeface="Microsoft Sans Serif"/>
                <a:cs typeface="Microsoft Sans Serif"/>
              </a:rPr>
              <a:t>=0,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6035" y="5570025"/>
            <a:ext cx="116839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Symbol"/>
                <a:cs typeface="Symbol"/>
              </a:rPr>
              <a:t>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6035" y="5687557"/>
            <a:ext cx="116839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Symbol"/>
                <a:cs typeface="Symbol"/>
              </a:rPr>
              <a:t>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6035" y="5393930"/>
            <a:ext cx="116839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Symbol"/>
                <a:cs typeface="Symbol"/>
              </a:rPr>
              <a:t>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0937" y="5570025"/>
            <a:ext cx="116839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Symbol"/>
                <a:cs typeface="Symbol"/>
              </a:rPr>
              <a:t>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0937" y="5687557"/>
            <a:ext cx="116839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Symbol"/>
                <a:cs typeface="Symbol"/>
              </a:rPr>
              <a:t>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0937" y="5100657"/>
            <a:ext cx="1942464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7689" algn="l"/>
              </a:tabLst>
            </a:pPr>
            <a:r>
              <a:rPr dirty="0" sz="1450">
                <a:latin typeface="Symbol"/>
                <a:cs typeface="Symbol"/>
              </a:rPr>
              <a:t>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>
                <a:latin typeface="Symbol"/>
                <a:cs typeface="Symbol"/>
              </a:rPr>
              <a:t>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1651" y="5637764"/>
            <a:ext cx="51117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i="1">
                <a:latin typeface="Times New Roman"/>
                <a:cs typeface="Times New Roman"/>
              </a:rPr>
              <a:t>i</a:t>
            </a:r>
            <a:r>
              <a:rPr dirty="0" sz="1450" spc="-140" i="1">
                <a:latin typeface="Times New Roman"/>
                <a:cs typeface="Times New Roman"/>
              </a:rPr>
              <a:t> </a:t>
            </a:r>
            <a:r>
              <a:rPr dirty="0" sz="1450" i="1">
                <a:latin typeface="Times New Roman"/>
                <a:cs typeface="Times New Roman"/>
              </a:rPr>
              <a:t>=</a:t>
            </a:r>
            <a:r>
              <a:rPr dirty="0" sz="1450" spc="-70" i="1">
                <a:latin typeface="Times New Roman"/>
                <a:cs typeface="Times New Roman"/>
              </a:rPr>
              <a:t> </a:t>
            </a:r>
            <a:r>
              <a:rPr dirty="0" sz="1450" spc="35">
                <a:latin typeface="Symbol"/>
                <a:cs typeface="Symbol"/>
              </a:rPr>
              <a:t>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4452" y="5087480"/>
            <a:ext cx="157480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5537" y="5256628"/>
            <a:ext cx="427990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57175" algn="l"/>
              </a:tabLst>
            </a:pPr>
            <a:r>
              <a:rPr dirty="0" sz="1450">
                <a:latin typeface="Symbol"/>
                <a:cs typeface="Symbol"/>
              </a:rPr>
              <a:t>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baseline="-32567" sz="2175">
                <a:latin typeface="Symbol"/>
                <a:cs typeface="Symbol"/>
              </a:rPr>
              <a:t></a:t>
            </a:r>
            <a:endParaRPr baseline="-32567" sz="2175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2136" y="5303496"/>
            <a:ext cx="1186180" cy="31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900" spc="-185">
                <a:latin typeface="Symbol"/>
                <a:cs typeface="Symbol"/>
              </a:rPr>
              <a:t></a:t>
            </a:r>
            <a:r>
              <a:rPr dirty="0" sz="1450" spc="100">
                <a:latin typeface="Times New Roman"/>
                <a:cs typeface="Times New Roman"/>
              </a:rPr>
              <a:t>2</a:t>
            </a:r>
            <a:r>
              <a:rPr dirty="0" sz="1450" spc="-20" i="1">
                <a:latin typeface="Times New Roman"/>
                <a:cs typeface="Times New Roman"/>
              </a:rPr>
              <a:t>Δ</a:t>
            </a:r>
            <a:r>
              <a:rPr dirty="0" sz="1450" spc="-45" i="1">
                <a:latin typeface="Times New Roman"/>
                <a:cs typeface="Times New Roman"/>
              </a:rPr>
              <a:t>i</a:t>
            </a:r>
            <a:r>
              <a:rPr dirty="0" sz="1450" i="1">
                <a:latin typeface="Times New Roman"/>
                <a:cs typeface="Times New Roman"/>
              </a:rPr>
              <a:t>,</a:t>
            </a:r>
            <a:r>
              <a:rPr dirty="0" sz="1450" spc="-150" i="1">
                <a:latin typeface="Times New Roman"/>
                <a:cs typeface="Times New Roman"/>
              </a:rPr>
              <a:t> </a:t>
            </a:r>
            <a:r>
              <a:rPr dirty="0" sz="1450" spc="-55" i="1">
                <a:latin typeface="Times New Roman"/>
                <a:cs typeface="Times New Roman"/>
              </a:rPr>
              <a:t>Δ</a:t>
            </a:r>
            <a:r>
              <a:rPr dirty="0" sz="1900" spc="-185">
                <a:latin typeface="Symbol"/>
                <a:cs typeface="Symbol"/>
              </a:rPr>
              <a:t></a:t>
            </a:r>
            <a:r>
              <a:rPr dirty="0" sz="1450" spc="-15">
                <a:latin typeface="Times New Roman"/>
                <a:cs typeface="Times New Roman"/>
              </a:rPr>
              <a:t>2</a:t>
            </a:r>
            <a:r>
              <a:rPr dirty="0" sz="1450">
                <a:latin typeface="Times New Roman"/>
                <a:cs typeface="Times New Roman"/>
              </a:rPr>
              <a:t>i</a:t>
            </a:r>
            <a:r>
              <a:rPr dirty="0" sz="1450" spc="-229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+</a:t>
            </a:r>
            <a:r>
              <a:rPr dirty="0" sz="1450" spc="-80">
                <a:latin typeface="Times New Roman"/>
                <a:cs typeface="Times New Roman"/>
              </a:rPr>
              <a:t>1</a:t>
            </a:r>
            <a:r>
              <a:rPr dirty="0" sz="1900" spc="-220">
                <a:latin typeface="Symbol"/>
                <a:cs typeface="Symbol"/>
              </a:rPr>
              <a:t></a:t>
            </a:r>
            <a:r>
              <a:rPr dirty="0" sz="1900" spc="-235">
                <a:latin typeface="Symbol"/>
                <a:cs typeface="Symbol"/>
              </a:rPr>
              <a:t></a:t>
            </a:r>
            <a:r>
              <a:rPr dirty="0" baseline="32567" sz="2175">
                <a:latin typeface="Symbol"/>
                <a:cs typeface="Symbol"/>
              </a:rPr>
              <a:t></a:t>
            </a:r>
            <a:endParaRPr baseline="32567" sz="217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9847" y="5362444"/>
            <a:ext cx="2100580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927860" algn="l"/>
              </a:tabLst>
            </a:pPr>
            <a:r>
              <a:rPr dirty="0" sz="1450" i="1">
                <a:latin typeface="Times New Roman"/>
                <a:cs typeface="Times New Roman"/>
              </a:rPr>
              <a:t>P</a:t>
            </a:r>
            <a:r>
              <a:rPr dirty="0" sz="1450" spc="-155" i="1">
                <a:latin typeface="Times New Roman"/>
                <a:cs typeface="Times New Roman"/>
              </a:rPr>
              <a:t> </a:t>
            </a:r>
            <a:r>
              <a:rPr dirty="0" sz="1450" i="1">
                <a:latin typeface="Times New Roman"/>
                <a:cs typeface="Times New Roman"/>
              </a:rPr>
              <a:t>=</a:t>
            </a:r>
            <a:r>
              <a:rPr dirty="0" sz="1450" spc="-25" i="1">
                <a:latin typeface="Times New Roman"/>
                <a:cs typeface="Times New Roman"/>
              </a:rPr>
              <a:t> </a:t>
            </a:r>
            <a:r>
              <a:rPr dirty="0" sz="1450" spc="10" i="1">
                <a:latin typeface="Times New Roman"/>
                <a:cs typeface="Times New Roman"/>
              </a:rPr>
              <a:t>Pr{r</a:t>
            </a:r>
            <a:r>
              <a:rPr dirty="0" sz="1450" spc="10">
                <a:latin typeface="Times New Roman"/>
                <a:cs typeface="Times New Roman"/>
              </a:rPr>
              <a:t>'</a:t>
            </a:r>
            <a:r>
              <a:rPr dirty="0" sz="1450" spc="10">
                <a:latin typeface="Symbol"/>
                <a:cs typeface="Symbol"/>
              </a:rPr>
              <a:t></a:t>
            </a:r>
            <a:r>
              <a:rPr dirty="0" sz="1450" spc="-140">
                <a:latin typeface="Times New Roman"/>
                <a:cs typeface="Times New Roman"/>
              </a:rPr>
              <a:t> </a:t>
            </a:r>
            <a:r>
              <a:rPr dirty="0" sz="1450" spc="-25" i="1">
                <a:latin typeface="Times New Roman"/>
                <a:cs typeface="Times New Roman"/>
              </a:rPr>
              <a:t>P}</a:t>
            </a:r>
            <a:r>
              <a:rPr dirty="0" sz="1450" spc="-190" i="1">
                <a:latin typeface="Times New Roman"/>
                <a:cs typeface="Times New Roman"/>
              </a:rPr>
              <a:t> </a:t>
            </a:r>
            <a:r>
              <a:rPr dirty="0" sz="1450" i="1">
                <a:latin typeface="Times New Roman"/>
                <a:cs typeface="Times New Roman"/>
              </a:rPr>
              <a:t>=</a:t>
            </a:r>
            <a:r>
              <a:rPr dirty="0" sz="1450" spc="-25" i="1">
                <a:latin typeface="Times New Roman"/>
                <a:cs typeface="Times New Roman"/>
              </a:rPr>
              <a:t> Pr</a:t>
            </a:r>
            <a:r>
              <a:rPr dirty="0" sz="1450" spc="-220" i="1">
                <a:latin typeface="Times New Roman"/>
                <a:cs typeface="Times New Roman"/>
              </a:rPr>
              <a:t> </a:t>
            </a:r>
            <a:r>
              <a:rPr dirty="0" baseline="-9578" sz="2175" spc="15">
                <a:latin typeface="Symbol"/>
                <a:cs typeface="Symbol"/>
              </a:rPr>
              <a:t></a:t>
            </a:r>
            <a:r>
              <a:rPr dirty="0" sz="1450" spc="10" i="1">
                <a:latin typeface="Times New Roman"/>
                <a:cs typeface="Times New Roman"/>
              </a:rPr>
              <a:t>r'	</a:t>
            </a:r>
            <a:r>
              <a:rPr dirty="0" sz="1450" i="1">
                <a:latin typeface="Times New Roman"/>
                <a:cs typeface="Times New Roman"/>
              </a:rPr>
              <a:t>U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7305" y="818769"/>
            <a:ext cx="5832475" cy="838200"/>
            <a:chOff x="897305" y="818769"/>
            <a:chExt cx="5832475" cy="838200"/>
          </a:xfrm>
        </p:grpSpPr>
        <p:sp>
          <p:nvSpPr>
            <p:cNvPr id="18" name="object 18"/>
            <p:cNvSpPr/>
            <p:nvPr/>
          </p:nvSpPr>
          <p:spPr>
            <a:xfrm>
              <a:off x="897305" y="1549019"/>
              <a:ext cx="5832475" cy="103505"/>
            </a:xfrm>
            <a:custGeom>
              <a:avLst/>
              <a:gdLst/>
              <a:ahLst/>
              <a:cxnLst/>
              <a:rect l="l" t="t" r="r" b="b"/>
              <a:pathLst>
                <a:path w="5832475" h="103505">
                  <a:moveTo>
                    <a:pt x="5743524" y="0"/>
                  </a:moveTo>
                  <a:lnTo>
                    <a:pt x="5739587" y="1015"/>
                  </a:lnTo>
                  <a:lnTo>
                    <a:pt x="5736031" y="7111"/>
                  </a:lnTo>
                  <a:lnTo>
                    <a:pt x="5737047" y="10921"/>
                  </a:lnTo>
                  <a:lnTo>
                    <a:pt x="5796042" y="45335"/>
                  </a:lnTo>
                  <a:lnTo>
                    <a:pt x="5819597" y="45338"/>
                  </a:lnTo>
                  <a:lnTo>
                    <a:pt x="5819597" y="58038"/>
                  </a:lnTo>
                  <a:lnTo>
                    <a:pt x="5796047" y="58038"/>
                  </a:lnTo>
                  <a:lnTo>
                    <a:pt x="5737047" y="92455"/>
                  </a:lnTo>
                  <a:lnTo>
                    <a:pt x="5736031" y="96265"/>
                  </a:lnTo>
                  <a:lnTo>
                    <a:pt x="5739587" y="102361"/>
                  </a:lnTo>
                  <a:lnTo>
                    <a:pt x="5743524" y="103377"/>
                  </a:lnTo>
                  <a:lnTo>
                    <a:pt x="5746445" y="101600"/>
                  </a:lnTo>
                  <a:lnTo>
                    <a:pt x="5821263" y="58038"/>
                  </a:lnTo>
                  <a:lnTo>
                    <a:pt x="5819597" y="58038"/>
                  </a:lnTo>
                  <a:lnTo>
                    <a:pt x="5821269" y="58035"/>
                  </a:lnTo>
                  <a:lnTo>
                    <a:pt x="5832170" y="51688"/>
                  </a:lnTo>
                  <a:lnTo>
                    <a:pt x="5743524" y="0"/>
                  </a:lnTo>
                  <a:close/>
                </a:path>
                <a:path w="5832475" h="103505">
                  <a:moveTo>
                    <a:pt x="5806933" y="51688"/>
                  </a:moveTo>
                  <a:lnTo>
                    <a:pt x="5796053" y="58035"/>
                  </a:lnTo>
                  <a:lnTo>
                    <a:pt x="5819597" y="58038"/>
                  </a:lnTo>
                  <a:lnTo>
                    <a:pt x="5819597" y="57150"/>
                  </a:lnTo>
                  <a:lnTo>
                    <a:pt x="5816295" y="57150"/>
                  </a:lnTo>
                  <a:lnTo>
                    <a:pt x="5806933" y="51688"/>
                  </a:lnTo>
                  <a:close/>
                </a:path>
                <a:path w="5832475" h="103505">
                  <a:moveTo>
                    <a:pt x="0" y="44576"/>
                  </a:moveTo>
                  <a:lnTo>
                    <a:pt x="0" y="57276"/>
                  </a:lnTo>
                  <a:lnTo>
                    <a:pt x="5796053" y="58035"/>
                  </a:lnTo>
                  <a:lnTo>
                    <a:pt x="5806933" y="51688"/>
                  </a:lnTo>
                  <a:lnTo>
                    <a:pt x="5796042" y="45335"/>
                  </a:lnTo>
                  <a:lnTo>
                    <a:pt x="0" y="44576"/>
                  </a:lnTo>
                  <a:close/>
                </a:path>
                <a:path w="5832475" h="103505">
                  <a:moveTo>
                    <a:pt x="5816295" y="46227"/>
                  </a:moveTo>
                  <a:lnTo>
                    <a:pt x="5806933" y="51688"/>
                  </a:lnTo>
                  <a:lnTo>
                    <a:pt x="5816295" y="57150"/>
                  </a:lnTo>
                  <a:lnTo>
                    <a:pt x="5816295" y="46227"/>
                  </a:lnTo>
                  <a:close/>
                </a:path>
                <a:path w="5832475" h="103505">
                  <a:moveTo>
                    <a:pt x="5819597" y="46227"/>
                  </a:moveTo>
                  <a:lnTo>
                    <a:pt x="5816295" y="46227"/>
                  </a:lnTo>
                  <a:lnTo>
                    <a:pt x="5816295" y="57150"/>
                  </a:lnTo>
                  <a:lnTo>
                    <a:pt x="5819597" y="57150"/>
                  </a:lnTo>
                  <a:lnTo>
                    <a:pt x="5819597" y="46227"/>
                  </a:lnTo>
                  <a:close/>
                </a:path>
                <a:path w="5832475" h="103505">
                  <a:moveTo>
                    <a:pt x="5796042" y="45335"/>
                  </a:moveTo>
                  <a:lnTo>
                    <a:pt x="5806933" y="51688"/>
                  </a:lnTo>
                  <a:lnTo>
                    <a:pt x="5816295" y="46227"/>
                  </a:lnTo>
                  <a:lnTo>
                    <a:pt x="5819597" y="46227"/>
                  </a:lnTo>
                  <a:lnTo>
                    <a:pt x="5819597" y="45338"/>
                  </a:lnTo>
                  <a:lnTo>
                    <a:pt x="5796042" y="4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9094" y="1417104"/>
              <a:ext cx="728052" cy="1857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19094" y="1417104"/>
              <a:ext cx="728345" cy="186055"/>
            </a:xfrm>
            <a:custGeom>
              <a:avLst/>
              <a:gdLst/>
              <a:ahLst/>
              <a:cxnLst/>
              <a:rect l="l" t="t" r="r" b="b"/>
              <a:pathLst>
                <a:path w="728345" h="186055">
                  <a:moveTo>
                    <a:pt x="0" y="185762"/>
                  </a:moveTo>
                  <a:lnTo>
                    <a:pt x="728052" y="185762"/>
                  </a:lnTo>
                  <a:lnTo>
                    <a:pt x="728052" y="0"/>
                  </a:lnTo>
                  <a:lnTo>
                    <a:pt x="0" y="0"/>
                  </a:lnTo>
                  <a:lnTo>
                    <a:pt x="0" y="18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8419" y="1417104"/>
              <a:ext cx="728052" cy="18576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68419" y="1417104"/>
              <a:ext cx="728345" cy="186055"/>
            </a:xfrm>
            <a:custGeom>
              <a:avLst/>
              <a:gdLst/>
              <a:ahLst/>
              <a:cxnLst/>
              <a:rect l="l" t="t" r="r" b="b"/>
              <a:pathLst>
                <a:path w="728345" h="186055">
                  <a:moveTo>
                    <a:pt x="0" y="185762"/>
                  </a:moveTo>
                  <a:lnTo>
                    <a:pt x="728052" y="185762"/>
                  </a:lnTo>
                  <a:lnTo>
                    <a:pt x="728052" y="0"/>
                  </a:lnTo>
                  <a:lnTo>
                    <a:pt x="0" y="0"/>
                  </a:lnTo>
                  <a:lnTo>
                    <a:pt x="0" y="185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690" y="1542732"/>
              <a:ext cx="123190" cy="951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8587" y="1545526"/>
              <a:ext cx="123189" cy="952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5592" y="1545526"/>
              <a:ext cx="123190" cy="952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7918" y="1535493"/>
              <a:ext cx="146177" cy="1125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6485" y="1544129"/>
              <a:ext cx="146176" cy="11252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6002" y="1543367"/>
              <a:ext cx="146176" cy="11252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16602" y="818769"/>
              <a:ext cx="103505" cy="781685"/>
            </a:xfrm>
            <a:custGeom>
              <a:avLst/>
              <a:gdLst/>
              <a:ahLst/>
              <a:cxnLst/>
              <a:rect l="l" t="t" r="r" b="b"/>
              <a:pathLst>
                <a:path w="103504" h="781685">
                  <a:moveTo>
                    <a:pt x="51836" y="25186"/>
                  </a:moveTo>
                  <a:lnTo>
                    <a:pt x="45438" y="36136"/>
                  </a:lnTo>
                  <a:lnTo>
                    <a:pt x="44576" y="781176"/>
                  </a:lnTo>
                  <a:lnTo>
                    <a:pt x="57276" y="781176"/>
                  </a:lnTo>
                  <a:lnTo>
                    <a:pt x="58138" y="36037"/>
                  </a:lnTo>
                  <a:lnTo>
                    <a:pt x="51836" y="25186"/>
                  </a:lnTo>
                  <a:close/>
                </a:path>
                <a:path w="103504" h="781685">
                  <a:moveTo>
                    <a:pt x="59136" y="12572"/>
                  </a:moveTo>
                  <a:lnTo>
                    <a:pt x="58166" y="12572"/>
                  </a:lnTo>
                  <a:lnTo>
                    <a:pt x="58196" y="36136"/>
                  </a:lnTo>
                  <a:lnTo>
                    <a:pt x="92456" y="95122"/>
                  </a:lnTo>
                  <a:lnTo>
                    <a:pt x="96393" y="96138"/>
                  </a:lnTo>
                  <a:lnTo>
                    <a:pt x="102488" y="92582"/>
                  </a:lnTo>
                  <a:lnTo>
                    <a:pt x="103505" y="88645"/>
                  </a:lnTo>
                  <a:lnTo>
                    <a:pt x="101653" y="85597"/>
                  </a:lnTo>
                  <a:lnTo>
                    <a:pt x="59136" y="12572"/>
                  </a:lnTo>
                  <a:close/>
                </a:path>
                <a:path w="103504" h="781685">
                  <a:moveTo>
                    <a:pt x="51816" y="0"/>
                  </a:moveTo>
                  <a:lnTo>
                    <a:pt x="1700" y="85725"/>
                  </a:lnTo>
                  <a:lnTo>
                    <a:pt x="0" y="88518"/>
                  </a:lnTo>
                  <a:lnTo>
                    <a:pt x="1016" y="92455"/>
                  </a:lnTo>
                  <a:lnTo>
                    <a:pt x="7112" y="96011"/>
                  </a:lnTo>
                  <a:lnTo>
                    <a:pt x="11049" y="94995"/>
                  </a:lnTo>
                  <a:lnTo>
                    <a:pt x="45438" y="36136"/>
                  </a:lnTo>
                  <a:lnTo>
                    <a:pt x="45466" y="12572"/>
                  </a:lnTo>
                  <a:lnTo>
                    <a:pt x="59136" y="12572"/>
                  </a:lnTo>
                  <a:lnTo>
                    <a:pt x="51816" y="0"/>
                  </a:lnTo>
                  <a:close/>
                </a:path>
                <a:path w="103504" h="781685">
                  <a:moveTo>
                    <a:pt x="58166" y="12572"/>
                  </a:moveTo>
                  <a:lnTo>
                    <a:pt x="45466" y="12572"/>
                  </a:lnTo>
                  <a:lnTo>
                    <a:pt x="45438" y="36136"/>
                  </a:lnTo>
                  <a:lnTo>
                    <a:pt x="51836" y="25186"/>
                  </a:lnTo>
                  <a:lnTo>
                    <a:pt x="46355" y="15747"/>
                  </a:lnTo>
                  <a:lnTo>
                    <a:pt x="58162" y="15747"/>
                  </a:lnTo>
                  <a:lnTo>
                    <a:pt x="58166" y="12572"/>
                  </a:lnTo>
                  <a:close/>
                </a:path>
                <a:path w="103504" h="781685">
                  <a:moveTo>
                    <a:pt x="58162" y="15747"/>
                  </a:moveTo>
                  <a:lnTo>
                    <a:pt x="46355" y="15747"/>
                  </a:lnTo>
                  <a:lnTo>
                    <a:pt x="57276" y="15875"/>
                  </a:lnTo>
                  <a:lnTo>
                    <a:pt x="51836" y="25186"/>
                  </a:lnTo>
                  <a:lnTo>
                    <a:pt x="58138" y="36037"/>
                  </a:lnTo>
                  <a:lnTo>
                    <a:pt x="58162" y="15747"/>
                  </a:lnTo>
                  <a:close/>
                </a:path>
                <a:path w="103504" h="781685">
                  <a:moveTo>
                    <a:pt x="46355" y="15747"/>
                  </a:moveTo>
                  <a:lnTo>
                    <a:pt x="51836" y="25186"/>
                  </a:lnTo>
                  <a:lnTo>
                    <a:pt x="57276" y="15875"/>
                  </a:lnTo>
                  <a:lnTo>
                    <a:pt x="46355" y="15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684009" y="1494282"/>
            <a:ext cx="121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latin typeface="Microsoft Sans Serif"/>
                <a:cs typeface="Microsoft Sans Serif"/>
              </a:rPr>
              <a:t>r’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71342" y="1615185"/>
            <a:ext cx="3505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3430" algn="l"/>
                <a:tab pos="1399540" algn="l"/>
                <a:tab pos="1730375" algn="l"/>
                <a:tab pos="2347595" algn="l"/>
                <a:tab pos="3155315" algn="l"/>
              </a:tabLst>
            </a:pPr>
            <a:r>
              <a:rPr dirty="0" sz="1200">
                <a:latin typeface="Microsoft Sans Serif"/>
                <a:cs typeface="Microsoft Sans Serif"/>
              </a:rPr>
              <a:t>-3/2</a:t>
            </a:r>
            <a:r>
              <a:rPr dirty="0" sz="1200">
                <a:latin typeface="Times New Roman"/>
                <a:cs typeface="Times New Roman"/>
              </a:rPr>
              <a:t>Δ	</a:t>
            </a:r>
            <a:r>
              <a:rPr dirty="0" baseline="4629" sz="1800">
                <a:latin typeface="Microsoft Sans Serif"/>
                <a:cs typeface="Microsoft Sans Serif"/>
              </a:rPr>
              <a:t>-1/2</a:t>
            </a:r>
            <a:r>
              <a:rPr dirty="0" baseline="4629" sz="1800">
                <a:latin typeface="Times New Roman"/>
                <a:cs typeface="Times New Roman"/>
              </a:rPr>
              <a:t>Δ	</a:t>
            </a:r>
            <a:r>
              <a:rPr dirty="0" baseline="11574" sz="1800" spc="-7">
                <a:latin typeface="Microsoft Sans Serif"/>
                <a:cs typeface="Microsoft Sans Serif"/>
              </a:rPr>
              <a:t>0	</a:t>
            </a:r>
            <a:r>
              <a:rPr dirty="0" baseline="2314" sz="1800" spc="-7">
                <a:latin typeface="Times New Roman"/>
                <a:cs typeface="Times New Roman"/>
              </a:rPr>
              <a:t>Δ</a:t>
            </a:r>
            <a:r>
              <a:rPr dirty="0" baseline="2314" sz="1800" spc="-7">
                <a:latin typeface="Microsoft Sans Serif"/>
                <a:cs typeface="Microsoft Sans Serif"/>
              </a:rPr>
              <a:t>/2	</a:t>
            </a:r>
            <a:r>
              <a:rPr dirty="0" baseline="6944" sz="1800">
                <a:latin typeface="Microsoft Sans Serif"/>
                <a:cs typeface="Microsoft Sans Serif"/>
              </a:rPr>
              <a:t>3/2</a:t>
            </a:r>
            <a:r>
              <a:rPr dirty="0" baseline="6944" sz="1800">
                <a:latin typeface="Times New Roman"/>
                <a:cs typeface="Times New Roman"/>
              </a:rPr>
              <a:t>Δ	</a:t>
            </a:r>
            <a:r>
              <a:rPr dirty="0" baseline="4629" sz="1800">
                <a:latin typeface="Microsoft Sans Serif"/>
                <a:cs typeface="Microsoft Sans Serif"/>
              </a:rPr>
              <a:t>5/2</a:t>
            </a:r>
            <a:r>
              <a:rPr dirty="0" baseline="4629" sz="1800">
                <a:latin typeface="Times New Roman"/>
                <a:cs typeface="Times New Roman"/>
              </a:rPr>
              <a:t>Δ</a:t>
            </a:r>
            <a:endParaRPr baseline="4629"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2826" y="1025397"/>
            <a:ext cx="1501140" cy="389890"/>
          </a:xfrm>
          <a:custGeom>
            <a:avLst/>
            <a:gdLst/>
            <a:ahLst/>
            <a:cxnLst/>
            <a:rect l="l" t="t" r="r" b="b"/>
            <a:pathLst>
              <a:path w="1501139" h="389890">
                <a:moveTo>
                  <a:pt x="486283" y="18034"/>
                </a:moveTo>
                <a:lnTo>
                  <a:pt x="478663" y="7874"/>
                </a:lnTo>
                <a:lnTo>
                  <a:pt x="24930" y="349885"/>
                </a:lnTo>
                <a:lnTo>
                  <a:pt x="50038" y="290068"/>
                </a:lnTo>
                <a:lnTo>
                  <a:pt x="51308" y="286893"/>
                </a:lnTo>
                <a:lnTo>
                  <a:pt x="49784" y="283210"/>
                </a:lnTo>
                <a:lnTo>
                  <a:pt x="46609" y="281813"/>
                </a:lnTo>
                <a:lnTo>
                  <a:pt x="43307" y="280416"/>
                </a:lnTo>
                <a:lnTo>
                  <a:pt x="39624" y="281940"/>
                </a:lnTo>
                <a:lnTo>
                  <a:pt x="38227" y="285242"/>
                </a:lnTo>
                <a:lnTo>
                  <a:pt x="20078" y="328599"/>
                </a:lnTo>
                <a:lnTo>
                  <a:pt x="20078" y="361442"/>
                </a:lnTo>
                <a:lnTo>
                  <a:pt x="9271" y="362712"/>
                </a:lnTo>
                <a:lnTo>
                  <a:pt x="20078" y="361442"/>
                </a:lnTo>
                <a:lnTo>
                  <a:pt x="20078" y="328599"/>
                </a:lnTo>
                <a:lnTo>
                  <a:pt x="0" y="376555"/>
                </a:lnTo>
                <a:lnTo>
                  <a:pt x="20548" y="374142"/>
                </a:lnTo>
                <a:lnTo>
                  <a:pt x="101854" y="364617"/>
                </a:lnTo>
                <a:lnTo>
                  <a:pt x="104394" y="361442"/>
                </a:lnTo>
                <a:lnTo>
                  <a:pt x="103886" y="357886"/>
                </a:lnTo>
                <a:lnTo>
                  <a:pt x="103505" y="354457"/>
                </a:lnTo>
                <a:lnTo>
                  <a:pt x="100330" y="351917"/>
                </a:lnTo>
                <a:lnTo>
                  <a:pt x="96901" y="352425"/>
                </a:lnTo>
                <a:lnTo>
                  <a:pt x="32639" y="359968"/>
                </a:lnTo>
                <a:lnTo>
                  <a:pt x="486283" y="18034"/>
                </a:lnTo>
                <a:close/>
              </a:path>
              <a:path w="1501139" h="389890">
                <a:moveTo>
                  <a:pt x="1501013" y="377317"/>
                </a:moveTo>
                <a:lnTo>
                  <a:pt x="1442466" y="297434"/>
                </a:lnTo>
                <a:lnTo>
                  <a:pt x="1440434" y="294513"/>
                </a:lnTo>
                <a:lnTo>
                  <a:pt x="1436370" y="293878"/>
                </a:lnTo>
                <a:lnTo>
                  <a:pt x="1433576" y="296037"/>
                </a:lnTo>
                <a:lnTo>
                  <a:pt x="1430782" y="298069"/>
                </a:lnTo>
                <a:lnTo>
                  <a:pt x="1430147" y="302006"/>
                </a:lnTo>
                <a:lnTo>
                  <a:pt x="1432179" y="304927"/>
                </a:lnTo>
                <a:lnTo>
                  <a:pt x="1470520" y="357174"/>
                </a:lnTo>
                <a:lnTo>
                  <a:pt x="650367" y="0"/>
                </a:lnTo>
                <a:lnTo>
                  <a:pt x="645287" y="11684"/>
                </a:lnTo>
                <a:lnTo>
                  <a:pt x="1465453" y="368744"/>
                </a:lnTo>
                <a:lnTo>
                  <a:pt x="1397635" y="376682"/>
                </a:lnTo>
                <a:lnTo>
                  <a:pt x="1395095" y="379857"/>
                </a:lnTo>
                <a:lnTo>
                  <a:pt x="1395603" y="383413"/>
                </a:lnTo>
                <a:lnTo>
                  <a:pt x="1395984" y="386842"/>
                </a:lnTo>
                <a:lnTo>
                  <a:pt x="1399159" y="389382"/>
                </a:lnTo>
                <a:lnTo>
                  <a:pt x="1402588" y="388874"/>
                </a:lnTo>
                <a:lnTo>
                  <a:pt x="1494523" y="378079"/>
                </a:lnTo>
                <a:lnTo>
                  <a:pt x="1501013" y="377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84626" y="851661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Sans Serif"/>
                <a:cs typeface="Microsoft Sans Serif"/>
              </a:rPr>
              <a:t>P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51199" y="1063370"/>
            <a:ext cx="1688464" cy="553720"/>
          </a:xfrm>
          <a:custGeom>
            <a:avLst/>
            <a:gdLst/>
            <a:ahLst/>
            <a:cxnLst/>
            <a:rect l="l" t="t" r="r" b="b"/>
            <a:pathLst>
              <a:path w="1688464" h="553719">
                <a:moveTo>
                  <a:pt x="1633855" y="12065"/>
                </a:moveTo>
                <a:lnTo>
                  <a:pt x="1630045" y="0"/>
                </a:lnTo>
                <a:lnTo>
                  <a:pt x="32473" y="514489"/>
                </a:lnTo>
                <a:lnTo>
                  <a:pt x="75692" y="466344"/>
                </a:lnTo>
                <a:lnTo>
                  <a:pt x="77978" y="463677"/>
                </a:lnTo>
                <a:lnTo>
                  <a:pt x="77724" y="459613"/>
                </a:lnTo>
                <a:lnTo>
                  <a:pt x="75184" y="457327"/>
                </a:lnTo>
                <a:lnTo>
                  <a:pt x="72517" y="455041"/>
                </a:lnTo>
                <a:lnTo>
                  <a:pt x="68580" y="455168"/>
                </a:lnTo>
                <a:lnTo>
                  <a:pt x="0" y="531622"/>
                </a:lnTo>
                <a:lnTo>
                  <a:pt x="100203" y="553593"/>
                </a:lnTo>
                <a:lnTo>
                  <a:pt x="103632" y="551434"/>
                </a:lnTo>
                <a:lnTo>
                  <a:pt x="105156" y="544576"/>
                </a:lnTo>
                <a:lnTo>
                  <a:pt x="102997" y="541274"/>
                </a:lnTo>
                <a:lnTo>
                  <a:pt x="69075" y="533781"/>
                </a:lnTo>
                <a:lnTo>
                  <a:pt x="36385" y="526567"/>
                </a:lnTo>
                <a:lnTo>
                  <a:pt x="13970" y="533781"/>
                </a:lnTo>
                <a:lnTo>
                  <a:pt x="19481" y="532003"/>
                </a:lnTo>
                <a:lnTo>
                  <a:pt x="36385" y="526567"/>
                </a:lnTo>
                <a:lnTo>
                  <a:pt x="1633855" y="12065"/>
                </a:lnTo>
                <a:close/>
              </a:path>
              <a:path w="1688464" h="553719">
                <a:moveTo>
                  <a:pt x="1688465" y="53848"/>
                </a:moveTo>
                <a:lnTo>
                  <a:pt x="1676781" y="48895"/>
                </a:lnTo>
                <a:lnTo>
                  <a:pt x="1485506" y="495134"/>
                </a:lnTo>
                <a:lnTo>
                  <a:pt x="1477518" y="431038"/>
                </a:lnTo>
                <a:lnTo>
                  <a:pt x="1477137" y="427482"/>
                </a:lnTo>
                <a:lnTo>
                  <a:pt x="1473962" y="425069"/>
                </a:lnTo>
                <a:lnTo>
                  <a:pt x="1466977" y="425831"/>
                </a:lnTo>
                <a:lnTo>
                  <a:pt x="1464564" y="429006"/>
                </a:lnTo>
                <a:lnTo>
                  <a:pt x="1464945" y="432562"/>
                </a:lnTo>
                <a:lnTo>
                  <a:pt x="1477137" y="530860"/>
                </a:lnTo>
                <a:lnTo>
                  <a:pt x="1489290" y="521843"/>
                </a:lnTo>
                <a:lnTo>
                  <a:pt x="1556766" y="471805"/>
                </a:lnTo>
                <a:lnTo>
                  <a:pt x="1559560" y="469773"/>
                </a:lnTo>
                <a:lnTo>
                  <a:pt x="1560195" y="465836"/>
                </a:lnTo>
                <a:lnTo>
                  <a:pt x="1558036" y="463042"/>
                </a:lnTo>
                <a:lnTo>
                  <a:pt x="1556004" y="460121"/>
                </a:lnTo>
                <a:lnTo>
                  <a:pt x="1552067" y="459613"/>
                </a:lnTo>
                <a:lnTo>
                  <a:pt x="1549273" y="461645"/>
                </a:lnTo>
                <a:lnTo>
                  <a:pt x="1497152" y="500316"/>
                </a:lnTo>
                <a:lnTo>
                  <a:pt x="1688465" y="5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367273" y="877570"/>
            <a:ext cx="144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Sans Serif"/>
                <a:cs typeface="Microsoft Sans Serif"/>
              </a:rPr>
              <a:t>Q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92346" y="734568"/>
            <a:ext cx="1425575" cy="921385"/>
            <a:chOff x="3792346" y="734568"/>
            <a:chExt cx="1425575" cy="921385"/>
          </a:xfrm>
        </p:grpSpPr>
        <p:sp>
          <p:nvSpPr>
            <p:cNvPr id="37" name="object 37"/>
            <p:cNvSpPr/>
            <p:nvPr/>
          </p:nvSpPr>
          <p:spPr>
            <a:xfrm>
              <a:off x="4160138" y="1555368"/>
              <a:ext cx="389890" cy="95885"/>
            </a:xfrm>
            <a:custGeom>
              <a:avLst/>
              <a:gdLst/>
              <a:ahLst/>
              <a:cxnLst/>
              <a:rect l="l" t="t" r="r" b="b"/>
              <a:pathLst>
                <a:path w="389889" h="95885">
                  <a:moveTo>
                    <a:pt x="10540" y="0"/>
                  </a:moveTo>
                  <a:lnTo>
                    <a:pt x="71755" y="79882"/>
                  </a:lnTo>
                </a:path>
                <a:path w="389889" h="95885">
                  <a:moveTo>
                    <a:pt x="0" y="69850"/>
                  </a:moveTo>
                  <a:lnTo>
                    <a:pt x="82169" y="7873"/>
                  </a:lnTo>
                </a:path>
                <a:path w="389889" h="95885">
                  <a:moveTo>
                    <a:pt x="318262" y="15875"/>
                  </a:moveTo>
                  <a:lnTo>
                    <a:pt x="379349" y="95757"/>
                  </a:lnTo>
                </a:path>
                <a:path w="389889" h="95885">
                  <a:moveTo>
                    <a:pt x="307721" y="85725"/>
                  </a:moveTo>
                  <a:lnTo>
                    <a:pt x="389889" y="237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009643" y="741934"/>
              <a:ext cx="203835" cy="806450"/>
            </a:xfrm>
            <a:custGeom>
              <a:avLst/>
              <a:gdLst/>
              <a:ahLst/>
              <a:cxnLst/>
              <a:rect l="l" t="t" r="r" b="b"/>
              <a:pathLst>
                <a:path w="203835" h="806450">
                  <a:moveTo>
                    <a:pt x="107695" y="721105"/>
                  </a:moveTo>
                  <a:lnTo>
                    <a:pt x="105028" y="723391"/>
                  </a:lnTo>
                  <a:lnTo>
                    <a:pt x="102488" y="725677"/>
                  </a:lnTo>
                  <a:lnTo>
                    <a:pt x="102234" y="729741"/>
                  </a:lnTo>
                  <a:lnTo>
                    <a:pt x="104520" y="732408"/>
                  </a:lnTo>
                  <a:lnTo>
                    <a:pt x="170560" y="806195"/>
                  </a:lnTo>
                  <a:lnTo>
                    <a:pt x="174313" y="795146"/>
                  </a:lnTo>
                  <a:lnTo>
                    <a:pt x="161925" y="795146"/>
                  </a:lnTo>
                  <a:lnTo>
                    <a:pt x="157242" y="772228"/>
                  </a:lnTo>
                  <a:lnTo>
                    <a:pt x="114045" y="723900"/>
                  </a:lnTo>
                  <a:lnTo>
                    <a:pt x="111632" y="721232"/>
                  </a:lnTo>
                  <a:lnTo>
                    <a:pt x="107695" y="721105"/>
                  </a:lnTo>
                  <a:close/>
                </a:path>
                <a:path w="203835" h="806450">
                  <a:moveTo>
                    <a:pt x="157242" y="772228"/>
                  </a:moveTo>
                  <a:lnTo>
                    <a:pt x="161925" y="795146"/>
                  </a:lnTo>
                  <a:lnTo>
                    <a:pt x="174370" y="792606"/>
                  </a:lnTo>
                  <a:lnTo>
                    <a:pt x="174215" y="791844"/>
                  </a:lnTo>
                  <a:lnTo>
                    <a:pt x="162051" y="791844"/>
                  </a:lnTo>
                  <a:lnTo>
                    <a:pt x="165550" y="781522"/>
                  </a:lnTo>
                  <a:lnTo>
                    <a:pt x="157242" y="772228"/>
                  </a:lnTo>
                  <a:close/>
                </a:path>
                <a:path w="203835" h="806450">
                  <a:moveTo>
                    <a:pt x="195071" y="703199"/>
                  </a:moveTo>
                  <a:lnTo>
                    <a:pt x="191515" y="704976"/>
                  </a:lnTo>
                  <a:lnTo>
                    <a:pt x="190372" y="708278"/>
                  </a:lnTo>
                  <a:lnTo>
                    <a:pt x="169640" y="769453"/>
                  </a:lnTo>
                  <a:lnTo>
                    <a:pt x="174370" y="792606"/>
                  </a:lnTo>
                  <a:lnTo>
                    <a:pt x="161925" y="795146"/>
                  </a:lnTo>
                  <a:lnTo>
                    <a:pt x="174313" y="795146"/>
                  </a:lnTo>
                  <a:lnTo>
                    <a:pt x="202437" y="712342"/>
                  </a:lnTo>
                  <a:lnTo>
                    <a:pt x="203580" y="709040"/>
                  </a:lnTo>
                  <a:lnTo>
                    <a:pt x="201802" y="705485"/>
                  </a:lnTo>
                  <a:lnTo>
                    <a:pt x="198373" y="704341"/>
                  </a:lnTo>
                  <a:lnTo>
                    <a:pt x="195071" y="703199"/>
                  </a:lnTo>
                  <a:close/>
                </a:path>
                <a:path w="203835" h="806450">
                  <a:moveTo>
                    <a:pt x="165550" y="781522"/>
                  </a:moveTo>
                  <a:lnTo>
                    <a:pt x="162051" y="791844"/>
                  </a:lnTo>
                  <a:lnTo>
                    <a:pt x="172846" y="789686"/>
                  </a:lnTo>
                  <a:lnTo>
                    <a:pt x="165550" y="781522"/>
                  </a:lnTo>
                  <a:close/>
                </a:path>
                <a:path w="203835" h="806450">
                  <a:moveTo>
                    <a:pt x="169640" y="769453"/>
                  </a:moveTo>
                  <a:lnTo>
                    <a:pt x="165550" y="781522"/>
                  </a:lnTo>
                  <a:lnTo>
                    <a:pt x="172846" y="789686"/>
                  </a:lnTo>
                  <a:lnTo>
                    <a:pt x="162051" y="791844"/>
                  </a:lnTo>
                  <a:lnTo>
                    <a:pt x="174215" y="791844"/>
                  </a:lnTo>
                  <a:lnTo>
                    <a:pt x="169640" y="769453"/>
                  </a:lnTo>
                  <a:close/>
                </a:path>
                <a:path w="203835" h="806450">
                  <a:moveTo>
                    <a:pt x="12445" y="0"/>
                  </a:moveTo>
                  <a:lnTo>
                    <a:pt x="0" y="2539"/>
                  </a:lnTo>
                  <a:lnTo>
                    <a:pt x="157242" y="772228"/>
                  </a:lnTo>
                  <a:lnTo>
                    <a:pt x="165550" y="781522"/>
                  </a:lnTo>
                  <a:lnTo>
                    <a:pt x="169640" y="769453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792346" y="744601"/>
              <a:ext cx="215265" cy="0"/>
            </a:xfrm>
            <a:custGeom>
              <a:avLst/>
              <a:gdLst/>
              <a:ahLst/>
              <a:cxnLst/>
              <a:rect l="l" t="t" r="r" b="b"/>
              <a:pathLst>
                <a:path w="215264" h="0">
                  <a:moveTo>
                    <a:pt x="21501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514849" y="734568"/>
              <a:ext cx="423545" cy="822960"/>
            </a:xfrm>
            <a:custGeom>
              <a:avLst/>
              <a:gdLst/>
              <a:ahLst/>
              <a:cxnLst/>
              <a:rect l="l" t="t" r="r" b="b"/>
              <a:pathLst>
                <a:path w="423545" h="822960">
                  <a:moveTo>
                    <a:pt x="9651" y="717042"/>
                  </a:moveTo>
                  <a:lnTo>
                    <a:pt x="2666" y="717550"/>
                  </a:lnTo>
                  <a:lnTo>
                    <a:pt x="0" y="720598"/>
                  </a:lnTo>
                  <a:lnTo>
                    <a:pt x="126" y="724027"/>
                  </a:lnTo>
                  <a:lnTo>
                    <a:pt x="6476" y="822960"/>
                  </a:lnTo>
                  <a:lnTo>
                    <a:pt x="19325" y="814578"/>
                  </a:lnTo>
                  <a:lnTo>
                    <a:pt x="17779" y="814578"/>
                  </a:lnTo>
                  <a:lnTo>
                    <a:pt x="6476" y="808863"/>
                  </a:lnTo>
                  <a:lnTo>
                    <a:pt x="16935" y="787981"/>
                  </a:lnTo>
                  <a:lnTo>
                    <a:pt x="12826" y="723265"/>
                  </a:lnTo>
                  <a:lnTo>
                    <a:pt x="12573" y="719709"/>
                  </a:lnTo>
                  <a:lnTo>
                    <a:pt x="9651" y="717042"/>
                  </a:lnTo>
                  <a:close/>
                </a:path>
                <a:path w="423545" h="822960">
                  <a:moveTo>
                    <a:pt x="16935" y="787981"/>
                  </a:moveTo>
                  <a:lnTo>
                    <a:pt x="6476" y="808863"/>
                  </a:lnTo>
                  <a:lnTo>
                    <a:pt x="17779" y="814578"/>
                  </a:lnTo>
                  <a:lnTo>
                    <a:pt x="19434" y="811276"/>
                  </a:lnTo>
                  <a:lnTo>
                    <a:pt x="18414" y="811276"/>
                  </a:lnTo>
                  <a:lnTo>
                    <a:pt x="8636" y="806323"/>
                  </a:lnTo>
                  <a:lnTo>
                    <a:pt x="17724" y="800404"/>
                  </a:lnTo>
                  <a:lnTo>
                    <a:pt x="16935" y="787981"/>
                  </a:lnTo>
                  <a:close/>
                </a:path>
                <a:path w="423545" h="822960">
                  <a:moveTo>
                    <a:pt x="85471" y="756285"/>
                  </a:moveTo>
                  <a:lnTo>
                    <a:pt x="28347" y="793486"/>
                  </a:lnTo>
                  <a:lnTo>
                    <a:pt x="17779" y="814578"/>
                  </a:lnTo>
                  <a:lnTo>
                    <a:pt x="19325" y="814578"/>
                  </a:lnTo>
                  <a:lnTo>
                    <a:pt x="89408" y="768858"/>
                  </a:lnTo>
                  <a:lnTo>
                    <a:pt x="92455" y="766826"/>
                  </a:lnTo>
                  <a:lnTo>
                    <a:pt x="93217" y="762889"/>
                  </a:lnTo>
                  <a:lnTo>
                    <a:pt x="89408" y="757047"/>
                  </a:lnTo>
                  <a:lnTo>
                    <a:pt x="85471" y="756285"/>
                  </a:lnTo>
                  <a:close/>
                </a:path>
                <a:path w="423545" h="822960">
                  <a:moveTo>
                    <a:pt x="17724" y="800404"/>
                  </a:moveTo>
                  <a:lnTo>
                    <a:pt x="8636" y="806323"/>
                  </a:lnTo>
                  <a:lnTo>
                    <a:pt x="18414" y="811276"/>
                  </a:lnTo>
                  <a:lnTo>
                    <a:pt x="17724" y="800404"/>
                  </a:lnTo>
                  <a:close/>
                </a:path>
                <a:path w="423545" h="822960">
                  <a:moveTo>
                    <a:pt x="28347" y="793486"/>
                  </a:moveTo>
                  <a:lnTo>
                    <a:pt x="17724" y="800404"/>
                  </a:lnTo>
                  <a:lnTo>
                    <a:pt x="18414" y="811276"/>
                  </a:lnTo>
                  <a:lnTo>
                    <a:pt x="19434" y="811276"/>
                  </a:lnTo>
                  <a:lnTo>
                    <a:pt x="28347" y="793486"/>
                  </a:lnTo>
                  <a:close/>
                </a:path>
                <a:path w="423545" h="822960">
                  <a:moveTo>
                    <a:pt x="411607" y="0"/>
                  </a:moveTo>
                  <a:lnTo>
                    <a:pt x="16935" y="787981"/>
                  </a:lnTo>
                  <a:lnTo>
                    <a:pt x="17724" y="800404"/>
                  </a:lnTo>
                  <a:lnTo>
                    <a:pt x="28347" y="793486"/>
                  </a:lnTo>
                  <a:lnTo>
                    <a:pt x="423037" y="5715"/>
                  </a:lnTo>
                  <a:lnTo>
                    <a:pt x="411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40807" y="74396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 h="0">
                  <a:moveTo>
                    <a:pt x="0" y="0"/>
                  </a:moveTo>
                  <a:lnTo>
                    <a:pt x="2771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678046" y="503935"/>
            <a:ext cx="217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r</a:t>
            </a:r>
            <a:r>
              <a:rPr dirty="0" baseline="-20833" sz="1200" spc="-7" i="1">
                <a:latin typeface="Arial"/>
                <a:cs typeface="Arial"/>
              </a:rPr>
              <a:t>2</a:t>
            </a:r>
            <a:r>
              <a:rPr dirty="0" sz="1200" spc="-5" i="1">
                <a:latin typeface="Arial"/>
                <a:cs typeface="Arial"/>
              </a:rPr>
              <a:t>‘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43" name="object 43"/>
          <p:cNvSpPr txBox="1"/>
          <p:nvPr/>
        </p:nvSpPr>
        <p:spPr>
          <a:xfrm>
            <a:off x="4873752" y="488060"/>
            <a:ext cx="217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r</a:t>
            </a:r>
            <a:r>
              <a:rPr dirty="0" baseline="-20833" sz="1200" spc="-7" i="1">
                <a:latin typeface="Arial"/>
                <a:cs typeface="Arial"/>
              </a:rPr>
              <a:t>1</a:t>
            </a:r>
            <a:r>
              <a:rPr dirty="0" sz="1200" spc="-5" i="1">
                <a:latin typeface="Arial"/>
                <a:cs typeface="Arial"/>
              </a:rPr>
              <a:t>‘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2409" y="2118182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(58)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2885058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(59)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409" y="4421581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(60)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53405"/>
            <a:ext cx="6485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Microsoft Sans Serif"/>
                <a:cs typeface="Microsoft Sans Serif"/>
              </a:rPr>
              <a:t>Принебрегая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«боковыми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лепестками»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(60),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получим: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409" y="5703823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(61)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2" y="320890"/>
            <a:ext cx="179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0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93" y="266631"/>
            <a:ext cx="857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578" y="270551"/>
            <a:ext cx="8636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0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621" y="285631"/>
            <a:ext cx="1422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81990" algn="l"/>
              </a:tabLst>
            </a:pPr>
            <a:r>
              <a:rPr dirty="0" sz="1550" spc="-114">
                <a:latin typeface="Symbol"/>
                <a:cs typeface="Symbol"/>
              </a:rPr>
              <a:t></a:t>
            </a:r>
            <a:r>
              <a:rPr dirty="0" sz="1550" spc="-114">
                <a:latin typeface="Times New Roman"/>
                <a:cs typeface="Times New Roman"/>
              </a:rPr>
              <a:t> 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 spc="-114">
                <a:latin typeface="Symbol"/>
                <a:cs typeface="Symbol"/>
              </a:rPr>
              <a:t>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-195">
                <a:latin typeface="Times New Roman"/>
                <a:cs typeface="Times New Roman"/>
              </a:rPr>
              <a:t> </a:t>
            </a:r>
            <a:r>
              <a:rPr dirty="0" sz="1550" spc="-114">
                <a:latin typeface="Symbol"/>
                <a:cs typeface="Symbol"/>
              </a:rPr>
              <a:t>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-150">
                <a:latin typeface="Times New Roman"/>
                <a:cs typeface="Times New Roman"/>
              </a:rPr>
              <a:t> </a:t>
            </a:r>
            <a:r>
              <a:rPr dirty="0" sz="1550" spc="-114">
                <a:latin typeface="Symbol"/>
                <a:cs typeface="Symbol"/>
              </a:rPr>
              <a:t></a:t>
            </a:r>
            <a:r>
              <a:rPr dirty="0" baseline="34722" sz="1800" spc="15">
                <a:latin typeface="Symbol"/>
                <a:cs typeface="Symbol"/>
              </a:rPr>
              <a:t></a:t>
            </a:r>
            <a:r>
              <a:rPr dirty="0" baseline="34722" sz="1800">
                <a:latin typeface="Times New Roman"/>
                <a:cs typeface="Times New Roman"/>
              </a:rPr>
              <a:t>	</a:t>
            </a:r>
            <a:r>
              <a:rPr dirty="0" baseline="-9259" sz="2700" spc="-1350">
                <a:latin typeface="Symbol"/>
                <a:cs typeface="Symbol"/>
              </a:rPr>
              <a:t></a:t>
            </a:r>
            <a:r>
              <a:rPr dirty="0" baseline="95238" sz="1050" spc="15" i="1">
                <a:latin typeface="Times New Roman"/>
                <a:cs typeface="Times New Roman"/>
              </a:rPr>
              <a:t>N</a:t>
            </a:r>
            <a:r>
              <a:rPr dirty="0" baseline="95238" sz="1050" i="1">
                <a:latin typeface="Times New Roman"/>
                <a:cs typeface="Times New Roman"/>
              </a:rPr>
              <a:t>  </a:t>
            </a:r>
            <a:r>
              <a:rPr dirty="0" baseline="95238" sz="1050" spc="75" i="1">
                <a:latin typeface="Times New Roman"/>
                <a:cs typeface="Times New Roman"/>
              </a:rPr>
              <a:t> </a:t>
            </a:r>
            <a:r>
              <a:rPr dirty="0" sz="1200" spc="50" i="1">
                <a:latin typeface="Times New Roman"/>
                <a:cs typeface="Times New Roman"/>
              </a:rPr>
              <a:t>ε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50" i="1">
                <a:latin typeface="Times New Roman"/>
                <a:cs typeface="Times New Roman"/>
              </a:rPr>
              <a:t>n</a:t>
            </a:r>
            <a:r>
              <a:rPr dirty="0" sz="1550" spc="-204">
                <a:latin typeface="Symbol"/>
                <a:cs typeface="Symbol"/>
              </a:rPr>
              <a:t></a:t>
            </a:r>
            <a:r>
              <a:rPr dirty="0" sz="1200" spc="65" i="1">
                <a:latin typeface="Times New Roman"/>
                <a:cs typeface="Times New Roman"/>
              </a:rPr>
              <a:t>π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50" i="1">
                <a:latin typeface="Times New Roman"/>
                <a:cs typeface="Times New Roman"/>
              </a:rPr>
              <a:t>n</a:t>
            </a:r>
            <a:r>
              <a:rPr dirty="0" sz="1550" spc="-114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178" y="361880"/>
            <a:ext cx="3790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 i="1">
                <a:latin typeface="Times New Roman"/>
                <a:cs typeface="Times New Roman"/>
              </a:rPr>
              <a:t>r</a:t>
            </a:r>
            <a:r>
              <a:rPr dirty="0" sz="1200" spc="105" i="1">
                <a:latin typeface="Times New Roman"/>
                <a:cs typeface="Times New Roman"/>
              </a:rPr>
              <a:t>'</a:t>
            </a:r>
            <a:r>
              <a:rPr dirty="0" sz="1200" spc="15" i="1">
                <a:latin typeface="Times New Roman"/>
                <a:cs typeface="Times New Roman"/>
              </a:rPr>
              <a:t>=</a:t>
            </a:r>
            <a:r>
              <a:rPr dirty="0" sz="1200" spc="-100" i="1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1156" y="509555"/>
            <a:ext cx="3740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dirty="0" sz="1200" spc="10">
                <a:latin typeface="Symbol"/>
                <a:cs typeface="Symbol"/>
              </a:rPr>
              <a:t></a:t>
            </a:r>
            <a:r>
              <a:rPr dirty="0" sz="1200" spc="10">
                <a:latin typeface="Times New Roman"/>
                <a:cs typeface="Times New Roman"/>
              </a:rPr>
              <a:t>	</a:t>
            </a:r>
            <a:r>
              <a:rPr dirty="0" sz="700" spc="-25" i="1">
                <a:latin typeface="Times New Roman"/>
                <a:cs typeface="Times New Roman"/>
              </a:rPr>
              <a:t>n</a:t>
            </a:r>
            <a:r>
              <a:rPr dirty="0" sz="700" spc="-50" i="1">
                <a:latin typeface="Times New Roman"/>
                <a:cs typeface="Times New Roman"/>
              </a:rPr>
              <a:t>=</a:t>
            </a:r>
            <a:r>
              <a:rPr dirty="0" sz="700" spc="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993" y="509555"/>
            <a:ext cx="2571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Symbol"/>
                <a:cs typeface="Symbol"/>
              </a:rPr>
              <a:t>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700" spc="-30" i="1">
                <a:latin typeface="Times New Roman"/>
                <a:cs typeface="Times New Roman"/>
              </a:rPr>
              <a:t>n</a:t>
            </a:r>
            <a:r>
              <a:rPr dirty="0" sz="700" spc="-50" i="1">
                <a:latin typeface="Times New Roman"/>
                <a:cs typeface="Times New Roman"/>
              </a:rPr>
              <a:t>=</a:t>
            </a:r>
            <a:r>
              <a:rPr dirty="0" sz="700" spc="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385" y="364289"/>
            <a:ext cx="11176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dirty="0" baseline="-23809" sz="1050" spc="7">
                <a:latin typeface="Times New Roman"/>
                <a:cs typeface="Times New Roman"/>
              </a:rPr>
              <a:t>0</a:t>
            </a:r>
            <a:r>
              <a:rPr dirty="0" baseline="-23809" sz="1050" spc="-104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Symbol"/>
                <a:cs typeface="Symbol"/>
              </a:rPr>
              <a:t></a:t>
            </a:r>
            <a:r>
              <a:rPr dirty="0" sz="1200" spc="10">
                <a:latin typeface="Times New Roman"/>
                <a:cs typeface="Times New Roman"/>
              </a:rPr>
              <a:t>	</a:t>
            </a:r>
            <a:r>
              <a:rPr dirty="0" sz="1200" spc="15" i="1">
                <a:latin typeface="Times New Roman"/>
                <a:cs typeface="Times New Roman"/>
              </a:rPr>
              <a:t>C</a:t>
            </a:r>
            <a:r>
              <a:rPr dirty="0" sz="1200" spc="114" i="1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n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π</a:t>
            </a:r>
            <a:r>
              <a:rPr dirty="0" sz="1200" spc="114" i="1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n</a:t>
            </a:r>
            <a:r>
              <a:rPr dirty="0" sz="1200" spc="125" i="1">
                <a:latin typeface="Times New Roman"/>
                <a:cs typeface="Times New Roman"/>
              </a:rPr>
              <a:t> </a:t>
            </a:r>
            <a:r>
              <a:rPr dirty="0" sz="1200" spc="55">
                <a:latin typeface="Symbol"/>
                <a:cs typeface="Symbol"/>
              </a:rPr>
              <a:t></a:t>
            </a:r>
            <a:r>
              <a:rPr dirty="0" sz="1200" spc="55" i="1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9778" y="1395597"/>
            <a:ext cx="4311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-114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=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Symbol"/>
                <a:cs typeface="Symbol"/>
              </a:rPr>
              <a:t>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3819" y="938246"/>
            <a:ext cx="1358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6346" y="1339382"/>
            <a:ext cx="152400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295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295"/>
              </a:lnSpc>
            </a:pPr>
            <a:r>
              <a:rPr dirty="0" sz="1200" spc="-295">
                <a:latin typeface="Symbol"/>
                <a:cs typeface="Symbol"/>
              </a:rPr>
              <a:t></a:t>
            </a:r>
            <a:r>
              <a:rPr dirty="0" baseline="-23148" sz="1800" spc="-442">
                <a:latin typeface="Symbol"/>
                <a:cs typeface="Symbol"/>
              </a:rPr>
              <a:t></a:t>
            </a:r>
            <a:endParaRPr baseline="-23148"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1746" y="1193038"/>
            <a:ext cx="1016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1746" y="837423"/>
            <a:ext cx="1016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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6346" y="1118188"/>
            <a:ext cx="342519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63270" algn="l"/>
                <a:tab pos="1762760" algn="l"/>
              </a:tabLst>
            </a:pPr>
            <a:r>
              <a:rPr dirty="0" baseline="32407" sz="1800" spc="7">
                <a:latin typeface="Symbol"/>
                <a:cs typeface="Symbol"/>
              </a:rPr>
              <a:t></a:t>
            </a:r>
            <a:r>
              <a:rPr dirty="0" baseline="32407" sz="1800" spc="-142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Symbol"/>
                <a:cs typeface="Symbol"/>
              </a:rPr>
              <a:t>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35" i="1">
                <a:latin typeface="Times New Roman"/>
                <a:cs typeface="Times New Roman"/>
              </a:rPr>
              <a:t>Λ</a:t>
            </a:r>
            <a:r>
              <a:rPr dirty="0" sz="1200" spc="5" i="1">
                <a:latin typeface="Times New Roman"/>
                <a:cs typeface="Times New Roman"/>
              </a:rPr>
              <a:t>=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200" spc="45" i="1">
                <a:latin typeface="Times New Roman"/>
                <a:cs typeface="Times New Roman"/>
              </a:rPr>
              <a:t>ε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55" i="1">
                <a:latin typeface="Times New Roman"/>
                <a:cs typeface="Times New Roman"/>
              </a:rPr>
              <a:t>n</a:t>
            </a:r>
            <a:r>
              <a:rPr dirty="0" sz="1550" spc="-204">
                <a:latin typeface="Symbol"/>
                <a:cs typeface="Symbol"/>
              </a:rPr>
              <a:t></a:t>
            </a:r>
            <a:r>
              <a:rPr dirty="0" sz="1200" spc="65" i="1">
                <a:latin typeface="Times New Roman"/>
                <a:cs typeface="Times New Roman"/>
              </a:rPr>
              <a:t>π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50" i="1">
                <a:latin typeface="Times New Roman"/>
                <a:cs typeface="Times New Roman"/>
              </a:rPr>
              <a:t>n</a:t>
            </a:r>
            <a:r>
              <a:rPr dirty="0" sz="1550" spc="-80">
                <a:latin typeface="Symbol"/>
                <a:cs typeface="Symbol"/>
              </a:rPr>
              <a:t></a:t>
            </a:r>
            <a:r>
              <a:rPr dirty="0" sz="1200" spc="5">
                <a:latin typeface="Symbol"/>
                <a:cs typeface="Symbol"/>
              </a:rPr>
              <a:t></a:t>
            </a:r>
            <a:r>
              <a:rPr dirty="0" sz="1200">
                <a:latin typeface="Times New Roman"/>
                <a:cs typeface="Times New Roman"/>
              </a:rPr>
              <a:t>  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U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90">
                <a:latin typeface="Times New Roman"/>
                <a:cs typeface="Times New Roman"/>
              </a:rPr>
              <a:t>2</a:t>
            </a:r>
            <a:r>
              <a:rPr dirty="0" sz="1200" spc="-10" i="1">
                <a:latin typeface="Times New Roman"/>
                <a:cs typeface="Times New Roman"/>
              </a:rPr>
              <a:t>Δ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-160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+</a:t>
            </a:r>
            <a:r>
              <a:rPr dirty="0" sz="1200" spc="-90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Δ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90">
                <a:latin typeface="Times New Roman"/>
                <a:cs typeface="Times New Roman"/>
              </a:rPr>
              <a:t>2</a:t>
            </a:r>
            <a:r>
              <a:rPr dirty="0" sz="1200" spc="-10" i="1">
                <a:latin typeface="Times New Roman"/>
                <a:cs typeface="Times New Roman"/>
              </a:rPr>
              <a:t>Δ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-160" i="1">
                <a:latin typeface="Times New Roman"/>
                <a:cs typeface="Times New Roman"/>
              </a:rPr>
              <a:t> </a:t>
            </a:r>
            <a:r>
              <a:rPr dirty="0" sz="1200" spc="105" i="1">
                <a:latin typeface="Times New Roman"/>
                <a:cs typeface="Times New Roman"/>
              </a:rPr>
              <a:t>+</a:t>
            </a:r>
            <a:r>
              <a:rPr dirty="0" sz="1200" spc="50">
                <a:latin typeface="Times New Roman"/>
                <a:cs typeface="Times New Roman"/>
              </a:rPr>
              <a:t>3</a:t>
            </a:r>
            <a:r>
              <a:rPr dirty="0" sz="1200" spc="5" i="1">
                <a:latin typeface="Times New Roman"/>
                <a:cs typeface="Times New Roman"/>
              </a:rPr>
              <a:t>Δ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2</a:t>
            </a:r>
            <a:r>
              <a:rPr dirty="0" sz="1550" spc="15">
                <a:latin typeface="Symbol"/>
                <a:cs typeface="Symbol"/>
              </a:rPr>
              <a:t></a:t>
            </a:r>
            <a:r>
              <a:rPr dirty="0" sz="1200" spc="10">
                <a:latin typeface="Symbol"/>
                <a:cs typeface="Symbol"/>
              </a:rPr>
              <a:t>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5536" y="1512305"/>
            <a:ext cx="3600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 i="1">
                <a:latin typeface="Times New Roman"/>
                <a:cs typeface="Times New Roman"/>
              </a:rPr>
              <a:t>r</a:t>
            </a:r>
            <a:r>
              <a:rPr dirty="0" sz="1200" spc="80" i="1">
                <a:latin typeface="Times New Roman"/>
                <a:cs typeface="Times New Roman"/>
              </a:rPr>
              <a:t>'</a:t>
            </a:r>
            <a:r>
              <a:rPr dirty="0" sz="1200" spc="5">
                <a:latin typeface="Symbol"/>
                <a:cs typeface="Symbol"/>
              </a:rPr>
              <a:t>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7342" y="1006058"/>
            <a:ext cx="80200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200" spc="-40" i="1">
                <a:latin typeface="Times New Roman"/>
                <a:cs typeface="Times New Roman"/>
              </a:rPr>
              <a:t>Δ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-5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+</a:t>
            </a:r>
            <a:r>
              <a:rPr dirty="0" sz="1200" spc="7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2</a:t>
            </a:r>
            <a:r>
              <a:rPr dirty="0" sz="1550" spc="-190">
                <a:latin typeface="Symbol"/>
                <a:cs typeface="Symbol"/>
              </a:rPr>
              <a:t></a:t>
            </a:r>
            <a:r>
              <a:rPr dirty="0" baseline="25462" sz="1800" spc="7">
                <a:latin typeface="Symbol"/>
                <a:cs typeface="Symbol"/>
              </a:rPr>
              <a:t></a:t>
            </a:r>
            <a:endParaRPr baseline="25462" sz="18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2918" y="1283779"/>
            <a:ext cx="4311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-114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=</a:t>
            </a:r>
            <a:r>
              <a:rPr dirty="0" sz="1200" spc="-55" i="1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Symbol"/>
                <a:cs typeface="Symbol"/>
              </a:rPr>
              <a:t>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7211" y="826428"/>
            <a:ext cx="1358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3858" y="1202819"/>
            <a:ext cx="850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3858" y="959635"/>
            <a:ext cx="850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007" y="959635"/>
            <a:ext cx="850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980" y="1017065"/>
            <a:ext cx="324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imes New Roman"/>
                <a:cs typeface="Times New Roman"/>
              </a:rPr>
              <a:t>0  </a:t>
            </a:r>
            <a:r>
              <a:rPr dirty="0" sz="700" spc="9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2910" y="1008500"/>
            <a:ext cx="82613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0" i="1">
                <a:latin typeface="Times New Roman"/>
                <a:cs typeface="Times New Roman"/>
              </a:rPr>
              <a:t>n</a:t>
            </a:r>
            <a:r>
              <a:rPr dirty="0" sz="1550" spc="-20">
                <a:latin typeface="Symbol"/>
                <a:cs typeface="Symbol"/>
              </a:rPr>
              <a:t></a:t>
            </a:r>
            <a:r>
              <a:rPr dirty="0" sz="1200" spc="-20" i="1">
                <a:latin typeface="Times New Roman"/>
                <a:cs typeface="Times New Roman"/>
              </a:rPr>
              <a:t>π</a:t>
            </a:r>
            <a:r>
              <a:rPr dirty="0" sz="1550" spc="-20">
                <a:latin typeface="Symbol"/>
                <a:cs typeface="Symbol"/>
              </a:rPr>
              <a:t></a:t>
            </a:r>
            <a:r>
              <a:rPr dirty="0" sz="1200" spc="-20" i="1">
                <a:latin typeface="Times New Roman"/>
                <a:cs typeface="Times New Roman"/>
              </a:rPr>
              <a:t>n</a:t>
            </a:r>
            <a:r>
              <a:rPr dirty="0" sz="1550" spc="-20">
                <a:latin typeface="Symbol"/>
                <a:cs typeface="Symbol"/>
              </a:rPr>
              <a:t></a:t>
            </a:r>
            <a:r>
              <a:rPr dirty="0" sz="1200" spc="-20">
                <a:latin typeface="Symbol"/>
                <a:cs typeface="Symbol"/>
              </a:rPr>
              <a:t></a:t>
            </a:r>
            <a:r>
              <a:rPr dirty="0" sz="1200" spc="50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5283" y="1008500"/>
            <a:ext cx="6064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0530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Q</a:t>
            </a:r>
            <a:r>
              <a:rPr dirty="0" sz="1200" spc="12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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70" i="1">
                <a:latin typeface="Times New Roman"/>
                <a:cs typeface="Times New Roman"/>
              </a:rPr>
              <a:t>C</a:t>
            </a:r>
            <a:r>
              <a:rPr dirty="0" sz="1550" spc="-120">
                <a:latin typeface="Symbol"/>
                <a:cs typeface="Symbol"/>
              </a:rPr>
              <a:t>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2982" y="1075722"/>
            <a:ext cx="857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83448" y="1126128"/>
            <a:ext cx="190500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dirty="0" sz="1800" spc="10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  <a:p>
            <a:pPr marL="27305">
              <a:lnSpc>
                <a:spcPts val="745"/>
              </a:lnSpc>
            </a:pPr>
            <a:r>
              <a:rPr dirty="0" sz="700" spc="-25" i="1">
                <a:latin typeface="Times New Roman"/>
                <a:cs typeface="Times New Roman"/>
              </a:rPr>
              <a:t>n=</a:t>
            </a:r>
            <a:r>
              <a:rPr dirty="0" sz="700" spc="-2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4246" y="963591"/>
            <a:ext cx="857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0007" y="1202819"/>
            <a:ext cx="2565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700" spc="-30" i="1">
                <a:latin typeface="Times New Roman"/>
                <a:cs typeface="Times New Roman"/>
              </a:rPr>
              <a:t>n</a:t>
            </a:r>
            <a:r>
              <a:rPr dirty="0" sz="700" spc="-50" i="1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9750" y="1700276"/>
            <a:ext cx="2520950" cy="812800"/>
          </a:xfrm>
          <a:custGeom>
            <a:avLst/>
            <a:gdLst/>
            <a:ahLst/>
            <a:cxnLst/>
            <a:rect l="l" t="t" r="r" b="b"/>
            <a:pathLst>
              <a:path w="2520950" h="812800">
                <a:moveTo>
                  <a:pt x="2520950" y="0"/>
                </a:moveTo>
                <a:lnTo>
                  <a:pt x="0" y="0"/>
                </a:lnTo>
                <a:lnTo>
                  <a:pt x="0" y="812800"/>
                </a:lnTo>
                <a:lnTo>
                  <a:pt x="2520950" y="812800"/>
                </a:lnTo>
                <a:lnTo>
                  <a:pt x="2520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07067" y="2239721"/>
            <a:ext cx="51371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i="1">
                <a:latin typeface="Times New Roman"/>
                <a:cs typeface="Times New Roman"/>
              </a:rPr>
              <a:t>i</a:t>
            </a:r>
            <a:r>
              <a:rPr dirty="0" sz="1450" spc="-140" i="1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=</a:t>
            </a:r>
            <a:r>
              <a:rPr dirty="0" sz="1450" spc="-65" i="1">
                <a:latin typeface="Times New Roman"/>
                <a:cs typeface="Times New Roman"/>
              </a:rPr>
              <a:t> </a:t>
            </a:r>
            <a:r>
              <a:rPr dirty="0" sz="1450" spc="40">
                <a:latin typeface="Symbol"/>
                <a:cs typeface="Symbol"/>
              </a:rPr>
              <a:t>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6311" y="1687582"/>
            <a:ext cx="2493010" cy="53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720">
              <a:lnSpc>
                <a:spcPts val="1730"/>
              </a:lnSpc>
              <a:spcBef>
                <a:spcPts val="100"/>
              </a:spcBef>
            </a:pPr>
            <a:r>
              <a:rPr dirty="0" sz="1450" spc="1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ts val="2270"/>
              </a:lnSpc>
              <a:tabLst>
                <a:tab pos="407670" algn="l"/>
                <a:tab pos="730885" algn="l"/>
              </a:tabLst>
            </a:pPr>
            <a:r>
              <a:rPr dirty="0" sz="1450" spc="5" i="1">
                <a:latin typeface="Times New Roman"/>
                <a:cs typeface="Times New Roman"/>
              </a:rPr>
              <a:t>Λ</a:t>
            </a:r>
            <a:r>
              <a:rPr dirty="0" sz="1450" spc="-235" i="1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Symbol"/>
                <a:cs typeface="Symbol"/>
              </a:rPr>
              <a:t>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10" i="1">
                <a:latin typeface="Times New Roman"/>
                <a:cs typeface="Times New Roman"/>
              </a:rPr>
              <a:t>U</a:t>
            </a:r>
            <a:r>
              <a:rPr dirty="0" sz="1450" i="1">
                <a:latin typeface="Times New Roman"/>
                <a:cs typeface="Times New Roman"/>
              </a:rPr>
              <a:t>	</a:t>
            </a:r>
            <a:r>
              <a:rPr dirty="0" sz="1900" spc="-185">
                <a:latin typeface="Symbol"/>
                <a:cs typeface="Symbol"/>
              </a:rPr>
              <a:t></a:t>
            </a:r>
            <a:r>
              <a:rPr dirty="0" sz="1450" spc="105">
                <a:latin typeface="Times New Roman"/>
                <a:cs typeface="Times New Roman"/>
              </a:rPr>
              <a:t>2</a:t>
            </a:r>
            <a:r>
              <a:rPr dirty="0" sz="1450" spc="-15" i="1">
                <a:latin typeface="Times New Roman"/>
                <a:cs typeface="Times New Roman"/>
              </a:rPr>
              <a:t>Δ</a:t>
            </a:r>
            <a:r>
              <a:rPr dirty="0" sz="1450" i="1">
                <a:latin typeface="Times New Roman"/>
                <a:cs typeface="Times New Roman"/>
              </a:rPr>
              <a:t>i</a:t>
            </a:r>
            <a:r>
              <a:rPr dirty="0" sz="1450" spc="-190" i="1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+</a:t>
            </a:r>
            <a:r>
              <a:rPr dirty="0" sz="1450" spc="-114" i="1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Δ</a:t>
            </a:r>
            <a:r>
              <a:rPr dirty="0" sz="1450" spc="-204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/</a:t>
            </a:r>
            <a:r>
              <a:rPr dirty="0" sz="1450" spc="-1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2</a:t>
            </a:r>
            <a:r>
              <a:rPr dirty="0" sz="1450">
                <a:latin typeface="Times New Roman"/>
                <a:cs typeface="Times New Roman"/>
              </a:rPr>
              <a:t>,</a:t>
            </a:r>
            <a:r>
              <a:rPr dirty="0" sz="1450" spc="100">
                <a:latin typeface="Times New Roman"/>
                <a:cs typeface="Times New Roman"/>
              </a:rPr>
              <a:t>2</a:t>
            </a:r>
            <a:r>
              <a:rPr dirty="0" sz="1450" spc="-15" i="1">
                <a:latin typeface="Times New Roman"/>
                <a:cs typeface="Times New Roman"/>
              </a:rPr>
              <a:t>Δ</a:t>
            </a:r>
            <a:r>
              <a:rPr dirty="0" sz="1450" i="1">
                <a:latin typeface="Times New Roman"/>
                <a:cs typeface="Times New Roman"/>
              </a:rPr>
              <a:t>i</a:t>
            </a:r>
            <a:r>
              <a:rPr dirty="0" sz="1450" spc="-195" i="1">
                <a:latin typeface="Times New Roman"/>
                <a:cs typeface="Times New Roman"/>
              </a:rPr>
              <a:t> </a:t>
            </a:r>
            <a:r>
              <a:rPr dirty="0" sz="1450" spc="120" i="1">
                <a:latin typeface="Times New Roman"/>
                <a:cs typeface="Times New Roman"/>
              </a:rPr>
              <a:t>+</a:t>
            </a:r>
            <a:r>
              <a:rPr dirty="0" sz="1450" spc="60">
                <a:latin typeface="Times New Roman"/>
                <a:cs typeface="Times New Roman"/>
              </a:rPr>
              <a:t>3</a:t>
            </a:r>
            <a:r>
              <a:rPr dirty="0" sz="1450" spc="5" i="1">
                <a:latin typeface="Times New Roman"/>
                <a:cs typeface="Times New Roman"/>
              </a:rPr>
              <a:t>Δ</a:t>
            </a:r>
            <a:r>
              <a:rPr dirty="0" sz="1450" spc="-210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/</a:t>
            </a:r>
            <a:r>
              <a:rPr dirty="0" sz="1450" spc="-120">
                <a:latin typeface="Times New Roman"/>
                <a:cs typeface="Times New Roman"/>
              </a:rPr>
              <a:t> </a:t>
            </a:r>
            <a:r>
              <a:rPr dirty="0" sz="1450" spc="35">
                <a:latin typeface="Times New Roman"/>
                <a:cs typeface="Times New Roman"/>
              </a:rPr>
              <a:t>2</a:t>
            </a:r>
            <a:r>
              <a:rPr dirty="0" sz="1900" spc="-155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37745" y="2706886"/>
            <a:ext cx="92075" cy="177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2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25876" y="2857559"/>
            <a:ext cx="78105" cy="177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5" i="1">
                <a:latin typeface="Times New Roman"/>
                <a:cs typeface="Times New Roman"/>
              </a:rPr>
              <a:t>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4060" y="2581192"/>
            <a:ext cx="1264285" cy="443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6020" algn="l"/>
              </a:tabLst>
            </a:pPr>
            <a:r>
              <a:rPr dirty="0" sz="1700" spc="185" i="1">
                <a:latin typeface="Times New Roman"/>
                <a:cs typeface="Times New Roman"/>
              </a:rPr>
              <a:t>Λ</a:t>
            </a:r>
            <a:r>
              <a:rPr dirty="0" sz="1700" spc="65">
                <a:latin typeface="Symbol"/>
                <a:cs typeface="Symbol"/>
              </a:rPr>
              <a:t>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60" i="1">
                <a:latin typeface="Times New Roman"/>
                <a:cs typeface="Times New Roman"/>
              </a:rPr>
              <a:t>N</a:t>
            </a:r>
            <a:r>
              <a:rPr dirty="0" sz="1700" spc="-270" i="1">
                <a:latin typeface="Times New Roman"/>
                <a:cs typeface="Times New Roman"/>
              </a:rPr>
              <a:t> </a:t>
            </a:r>
            <a:r>
              <a:rPr dirty="0" sz="2750" spc="-495">
                <a:latin typeface="Symbol"/>
                <a:cs typeface="Symbol"/>
              </a:rPr>
              <a:t></a:t>
            </a:r>
            <a:r>
              <a:rPr dirty="0" sz="1700" spc="10">
                <a:latin typeface="Times New Roman"/>
                <a:cs typeface="Times New Roman"/>
              </a:rPr>
              <a:t>0</a:t>
            </a:r>
            <a:r>
              <a:rPr dirty="0" sz="1700" spc="20">
                <a:latin typeface="Times New Roman"/>
                <a:cs typeface="Times New Roman"/>
              </a:rPr>
              <a:t>,</a:t>
            </a:r>
            <a:r>
              <a:rPr dirty="0" sz="1700" spc="-175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N</a:t>
            </a:r>
            <a:r>
              <a:rPr dirty="0" sz="1700" spc="45" i="1">
                <a:latin typeface="Times New Roman"/>
                <a:cs typeface="Times New Roman"/>
              </a:rPr>
              <a:t>σ</a:t>
            </a:r>
            <a:r>
              <a:rPr dirty="0" sz="1700" i="1">
                <a:latin typeface="Times New Roman"/>
                <a:cs typeface="Times New Roman"/>
              </a:rPr>
              <a:t>	</a:t>
            </a:r>
            <a:r>
              <a:rPr dirty="0" sz="2750" spc="-33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27621" y="3621548"/>
            <a:ext cx="108585" cy="252095"/>
            <a:chOff x="2627621" y="3621548"/>
            <a:chExt cx="108585" cy="252095"/>
          </a:xfrm>
        </p:grpSpPr>
        <p:sp>
          <p:nvSpPr>
            <p:cNvPr id="42" name="object 42"/>
            <p:cNvSpPr/>
            <p:nvPr/>
          </p:nvSpPr>
          <p:spPr>
            <a:xfrm>
              <a:off x="2631311" y="3777916"/>
              <a:ext cx="22860" cy="13335"/>
            </a:xfrm>
            <a:custGeom>
              <a:avLst/>
              <a:gdLst/>
              <a:ahLst/>
              <a:cxnLst/>
              <a:rect l="l" t="t" r="r" b="b"/>
              <a:pathLst>
                <a:path w="22860" h="13335">
                  <a:moveTo>
                    <a:pt x="0" y="12990"/>
                  </a:moveTo>
                  <a:lnTo>
                    <a:pt x="22278" y="0"/>
                  </a:lnTo>
                </a:path>
              </a:pathLst>
            </a:custGeom>
            <a:ln w="7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653590" y="3781786"/>
              <a:ext cx="32384" cy="85090"/>
            </a:xfrm>
            <a:custGeom>
              <a:avLst/>
              <a:gdLst/>
              <a:ahLst/>
              <a:cxnLst/>
              <a:rect l="l" t="t" r="r" b="b"/>
              <a:pathLst>
                <a:path w="32385" h="85089">
                  <a:moveTo>
                    <a:pt x="0" y="0"/>
                  </a:moveTo>
                  <a:lnTo>
                    <a:pt x="32115" y="84574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689612" y="3625253"/>
              <a:ext cx="43180" cy="241300"/>
            </a:xfrm>
            <a:custGeom>
              <a:avLst/>
              <a:gdLst/>
              <a:ahLst/>
              <a:cxnLst/>
              <a:rect l="l" t="t" r="r" b="b"/>
              <a:pathLst>
                <a:path w="43180" h="241300">
                  <a:moveTo>
                    <a:pt x="0" y="241107"/>
                  </a:moveTo>
                  <a:lnTo>
                    <a:pt x="42676" y="0"/>
                  </a:lnTo>
                </a:path>
              </a:pathLst>
            </a:custGeom>
            <a:ln w="7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3880862" y="3621548"/>
            <a:ext cx="107950" cy="252095"/>
            <a:chOff x="3880862" y="3621548"/>
            <a:chExt cx="107950" cy="252095"/>
          </a:xfrm>
        </p:grpSpPr>
        <p:sp>
          <p:nvSpPr>
            <p:cNvPr id="46" name="object 46"/>
            <p:cNvSpPr/>
            <p:nvPr/>
          </p:nvSpPr>
          <p:spPr>
            <a:xfrm>
              <a:off x="3884553" y="3777916"/>
              <a:ext cx="22860" cy="13335"/>
            </a:xfrm>
            <a:custGeom>
              <a:avLst/>
              <a:gdLst/>
              <a:ahLst/>
              <a:cxnLst/>
              <a:rect l="l" t="t" r="r" b="b"/>
              <a:pathLst>
                <a:path w="22860" h="13335">
                  <a:moveTo>
                    <a:pt x="0" y="12990"/>
                  </a:moveTo>
                  <a:lnTo>
                    <a:pt x="22278" y="0"/>
                  </a:lnTo>
                </a:path>
              </a:pathLst>
            </a:custGeom>
            <a:ln w="7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906831" y="3781786"/>
              <a:ext cx="32384" cy="85090"/>
            </a:xfrm>
            <a:custGeom>
              <a:avLst/>
              <a:gdLst/>
              <a:ahLst/>
              <a:cxnLst/>
              <a:rect l="l" t="t" r="r" b="b"/>
              <a:pathLst>
                <a:path w="32385" h="85089">
                  <a:moveTo>
                    <a:pt x="0" y="0"/>
                  </a:moveTo>
                  <a:lnTo>
                    <a:pt x="32115" y="84574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942419" y="3625253"/>
              <a:ext cx="43180" cy="241300"/>
            </a:xfrm>
            <a:custGeom>
              <a:avLst/>
              <a:gdLst/>
              <a:ahLst/>
              <a:cxnLst/>
              <a:rect l="l" t="t" r="r" b="b"/>
              <a:pathLst>
                <a:path w="43179" h="241300">
                  <a:moveTo>
                    <a:pt x="0" y="241107"/>
                  </a:moveTo>
                  <a:lnTo>
                    <a:pt x="42676" y="0"/>
                  </a:lnTo>
                </a:path>
              </a:pathLst>
            </a:custGeom>
            <a:ln w="7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1191276" y="4299959"/>
            <a:ext cx="108585" cy="252095"/>
            <a:chOff x="1191276" y="4299959"/>
            <a:chExt cx="108585" cy="252095"/>
          </a:xfrm>
        </p:grpSpPr>
        <p:sp>
          <p:nvSpPr>
            <p:cNvPr id="50" name="object 50"/>
            <p:cNvSpPr/>
            <p:nvPr/>
          </p:nvSpPr>
          <p:spPr>
            <a:xfrm>
              <a:off x="1194967" y="4456687"/>
              <a:ext cx="22860" cy="12700"/>
            </a:xfrm>
            <a:custGeom>
              <a:avLst/>
              <a:gdLst/>
              <a:ahLst/>
              <a:cxnLst/>
              <a:rect l="l" t="t" r="r" b="b"/>
              <a:pathLst>
                <a:path w="22859" h="12700">
                  <a:moveTo>
                    <a:pt x="0" y="12627"/>
                  </a:moveTo>
                  <a:lnTo>
                    <a:pt x="22235" y="0"/>
                  </a:lnTo>
                </a:path>
              </a:pathLst>
            </a:custGeom>
            <a:ln w="7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217202" y="4460190"/>
              <a:ext cx="32384" cy="85090"/>
            </a:xfrm>
            <a:custGeom>
              <a:avLst/>
              <a:gdLst/>
              <a:ahLst/>
              <a:cxnLst/>
              <a:rect l="l" t="t" r="r" b="b"/>
              <a:pathLst>
                <a:path w="32384" h="85089">
                  <a:moveTo>
                    <a:pt x="0" y="0"/>
                  </a:moveTo>
                  <a:lnTo>
                    <a:pt x="32115" y="84581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252847" y="4303664"/>
              <a:ext cx="43180" cy="241300"/>
            </a:xfrm>
            <a:custGeom>
              <a:avLst/>
              <a:gdLst/>
              <a:ahLst/>
              <a:cxnLst/>
              <a:rect l="l" t="t" r="r" b="b"/>
              <a:pathLst>
                <a:path w="43180" h="241300">
                  <a:moveTo>
                    <a:pt x="0" y="241107"/>
                  </a:moveTo>
                  <a:lnTo>
                    <a:pt x="42705" y="0"/>
                  </a:lnTo>
                </a:path>
              </a:pathLst>
            </a:custGeom>
            <a:ln w="7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2320206" y="4299959"/>
            <a:ext cx="108585" cy="252095"/>
            <a:chOff x="2320206" y="4299959"/>
            <a:chExt cx="108585" cy="252095"/>
          </a:xfrm>
        </p:grpSpPr>
        <p:sp>
          <p:nvSpPr>
            <p:cNvPr id="54" name="object 54"/>
            <p:cNvSpPr/>
            <p:nvPr/>
          </p:nvSpPr>
          <p:spPr>
            <a:xfrm>
              <a:off x="2323896" y="4456687"/>
              <a:ext cx="22860" cy="12700"/>
            </a:xfrm>
            <a:custGeom>
              <a:avLst/>
              <a:gdLst/>
              <a:ahLst/>
              <a:cxnLst/>
              <a:rect l="l" t="t" r="r" b="b"/>
              <a:pathLst>
                <a:path w="22860" h="12700">
                  <a:moveTo>
                    <a:pt x="0" y="12627"/>
                  </a:moveTo>
                  <a:lnTo>
                    <a:pt x="22278" y="0"/>
                  </a:lnTo>
                </a:path>
              </a:pathLst>
            </a:custGeom>
            <a:ln w="7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46175" y="4460190"/>
              <a:ext cx="33020" cy="85090"/>
            </a:xfrm>
            <a:custGeom>
              <a:avLst/>
              <a:gdLst/>
              <a:ahLst/>
              <a:cxnLst/>
              <a:rect l="l" t="t" r="r" b="b"/>
              <a:pathLst>
                <a:path w="33019" h="85089">
                  <a:moveTo>
                    <a:pt x="0" y="0"/>
                  </a:moveTo>
                  <a:lnTo>
                    <a:pt x="32549" y="84581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82197" y="4303664"/>
              <a:ext cx="43180" cy="241300"/>
            </a:xfrm>
            <a:custGeom>
              <a:avLst/>
              <a:gdLst/>
              <a:ahLst/>
              <a:cxnLst/>
              <a:rect l="l" t="t" r="r" b="b"/>
              <a:pathLst>
                <a:path w="43180" h="241300">
                  <a:moveTo>
                    <a:pt x="0" y="241107"/>
                  </a:moveTo>
                  <a:lnTo>
                    <a:pt x="42676" y="0"/>
                  </a:lnTo>
                </a:path>
              </a:pathLst>
            </a:custGeom>
            <a:ln w="7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822471" y="3419872"/>
            <a:ext cx="984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Symbol"/>
                <a:cs typeface="Symbol"/>
              </a:rPr>
              <a:t></a:t>
            </a:r>
            <a:endParaRPr sz="8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82660" y="4242526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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82660" y="4365369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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82660" y="3963511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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3701" y="4242526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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3701" y="4365369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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6656" y="3963511"/>
            <a:ext cx="37020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9560" algn="l"/>
              </a:tabLst>
            </a:pPr>
            <a:r>
              <a:rPr dirty="0" baseline="3472" sz="1200">
                <a:latin typeface="Symbol"/>
                <a:cs typeface="Symbol"/>
              </a:rPr>
              <a:t></a:t>
            </a:r>
            <a:r>
              <a:rPr dirty="0" baseline="3472" sz="1200">
                <a:latin typeface="Times New Roman"/>
                <a:cs typeface="Times New Roman"/>
              </a:rPr>
              <a:t>	</a:t>
            </a:r>
            <a:r>
              <a:rPr dirty="0" sz="1350" spc="10">
                <a:latin typeface="Symbol"/>
                <a:cs typeface="Symbol"/>
              </a:rPr>
              <a:t>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9014" y="4374493"/>
            <a:ext cx="2571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0" i="1">
                <a:latin typeface="Times New Roman"/>
                <a:cs typeface="Times New Roman"/>
              </a:rPr>
              <a:t>i</a:t>
            </a:r>
            <a:r>
              <a:rPr dirty="0" sz="800" spc="40">
                <a:latin typeface="Symbol"/>
                <a:cs typeface="Symbol"/>
              </a:rPr>
              <a:t></a:t>
            </a:r>
            <a:r>
              <a:rPr dirty="0" sz="800" spc="15">
                <a:latin typeface="Symbol"/>
                <a:cs typeface="Symbol"/>
              </a:rPr>
              <a:t></a:t>
            </a:r>
            <a:endParaRPr sz="8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86773" y="4075477"/>
            <a:ext cx="50101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94335" algn="l"/>
              </a:tabLst>
            </a:pPr>
            <a:r>
              <a:rPr dirty="0" u="sng" baseline="-18518" sz="202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18518" sz="202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350" spc="1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5847" y="4047396"/>
            <a:ext cx="1739264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99465" algn="l"/>
                <a:tab pos="1156335" algn="l"/>
              </a:tabLst>
            </a:pPr>
            <a:r>
              <a:rPr dirty="0" baseline="-8130" sz="3075" spc="217">
                <a:latin typeface="Symbol"/>
                <a:cs typeface="Symbol"/>
              </a:rPr>
              <a:t></a:t>
            </a:r>
            <a:r>
              <a:rPr dirty="0" sz="1350" spc="25" i="1">
                <a:latin typeface="Times New Roman"/>
                <a:cs typeface="Times New Roman"/>
              </a:rPr>
              <a:t>Q</a:t>
            </a:r>
            <a:r>
              <a:rPr dirty="0" baseline="18518" sz="2025" spc="15">
                <a:latin typeface="Symbol"/>
                <a:cs typeface="Symbol"/>
              </a:rPr>
              <a:t></a:t>
            </a:r>
            <a:r>
              <a:rPr dirty="0" baseline="18518" sz="2025" spc="-150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Δ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18518" sz="2025" spc="15">
                <a:latin typeface="Symbol"/>
                <a:cs typeface="Symbol"/>
              </a:rPr>
              <a:t></a:t>
            </a:r>
            <a:r>
              <a:rPr dirty="0" baseline="18518" sz="2025" spc="-179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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Q</a:t>
            </a:r>
            <a:r>
              <a:rPr dirty="0" baseline="18518" sz="2025" spc="15">
                <a:latin typeface="Symbol"/>
                <a:cs typeface="Symbol"/>
              </a:rPr>
              <a:t></a:t>
            </a:r>
            <a:r>
              <a:rPr dirty="0" baseline="18518" sz="2025" spc="-150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Δ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55646" y="4226745"/>
            <a:ext cx="20637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Times New Roman"/>
                <a:cs typeface="Times New Roman"/>
              </a:rPr>
              <a:t>2</a:t>
            </a:r>
            <a:r>
              <a:rPr dirty="0" sz="800" spc="210">
                <a:latin typeface="Times New Roman"/>
                <a:cs typeface="Times New Roman"/>
              </a:rPr>
              <a:t> </a:t>
            </a:r>
            <a:r>
              <a:rPr dirty="0" baseline="-4115" sz="2025" spc="15">
                <a:latin typeface="Symbol"/>
                <a:cs typeface="Symbol"/>
              </a:rPr>
              <a:t></a:t>
            </a:r>
            <a:endParaRPr baseline="-4115" sz="2025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26716" y="4226745"/>
            <a:ext cx="20637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Times New Roman"/>
                <a:cs typeface="Times New Roman"/>
              </a:rPr>
              <a:t>2</a:t>
            </a:r>
            <a:r>
              <a:rPr dirty="0" sz="800" spc="204">
                <a:latin typeface="Times New Roman"/>
                <a:cs typeface="Times New Roman"/>
              </a:rPr>
              <a:t> </a:t>
            </a:r>
            <a:r>
              <a:rPr dirty="0" baseline="-4115" sz="2025" spc="15">
                <a:latin typeface="Symbol"/>
                <a:cs typeface="Symbol"/>
              </a:rPr>
              <a:t></a:t>
            </a:r>
            <a:endParaRPr baseline="-4115" sz="2025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89883" y="4305004"/>
            <a:ext cx="69786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54000" algn="l"/>
              </a:tabLst>
            </a:pPr>
            <a:r>
              <a:rPr dirty="0" sz="1350" spc="15">
                <a:latin typeface="Times New Roman"/>
                <a:cs typeface="Times New Roman"/>
              </a:rPr>
              <a:t>2	</a:t>
            </a:r>
            <a:r>
              <a:rPr dirty="0" sz="1350" spc="40" i="1">
                <a:latin typeface="Times New Roman"/>
                <a:cs typeface="Times New Roman"/>
              </a:rPr>
              <a:t>Nσ</a:t>
            </a:r>
            <a:r>
              <a:rPr dirty="0" baseline="-24305" sz="1200" spc="60" i="1">
                <a:latin typeface="Times New Roman"/>
                <a:cs typeface="Times New Roman"/>
              </a:rPr>
              <a:t>ε</a:t>
            </a:r>
            <a:r>
              <a:rPr dirty="0" baseline="-24305" sz="1200" spc="217" i="1">
                <a:latin typeface="Times New Roman"/>
                <a:cs typeface="Times New Roman"/>
              </a:rPr>
              <a:t> </a:t>
            </a:r>
            <a:r>
              <a:rPr dirty="0" baseline="-20576" sz="2025" spc="15">
                <a:latin typeface="Symbol"/>
                <a:cs typeface="Symbol"/>
              </a:rPr>
              <a:t></a:t>
            </a:r>
            <a:endParaRPr baseline="-20576" sz="2025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60519" y="4305004"/>
            <a:ext cx="69786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54000" algn="l"/>
              </a:tabLst>
            </a:pPr>
            <a:r>
              <a:rPr dirty="0" sz="1350" spc="15">
                <a:latin typeface="Times New Roman"/>
                <a:cs typeface="Times New Roman"/>
              </a:rPr>
              <a:t>2	</a:t>
            </a:r>
            <a:r>
              <a:rPr dirty="0" sz="1350" spc="40" i="1">
                <a:latin typeface="Times New Roman"/>
                <a:cs typeface="Times New Roman"/>
              </a:rPr>
              <a:t>Nσ</a:t>
            </a:r>
            <a:r>
              <a:rPr dirty="0" baseline="-24305" sz="1200" spc="60" i="1">
                <a:latin typeface="Times New Roman"/>
                <a:cs typeface="Times New Roman"/>
              </a:rPr>
              <a:t>ε </a:t>
            </a:r>
            <a:r>
              <a:rPr dirty="0" baseline="-24305" sz="1200" spc="209" i="1">
                <a:latin typeface="Times New Roman"/>
                <a:cs typeface="Times New Roman"/>
              </a:rPr>
              <a:t> </a:t>
            </a:r>
            <a:r>
              <a:rPr dirty="0" baseline="-20576" sz="2025" spc="15">
                <a:latin typeface="Symbol"/>
                <a:cs typeface="Symbol"/>
              </a:rPr>
              <a:t></a:t>
            </a:r>
            <a:endParaRPr baseline="-20576" sz="2025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36173" y="3968431"/>
            <a:ext cx="1864360" cy="302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216660" algn="l"/>
              </a:tabLst>
            </a:pPr>
            <a:r>
              <a:rPr dirty="0" u="sng" sz="18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8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35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sng" sz="135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800" spc="-1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baseline="20576" sz="2025" spc="15">
                <a:latin typeface="Symbol"/>
                <a:cs typeface="Symbol"/>
              </a:rPr>
              <a:t></a:t>
            </a:r>
            <a:r>
              <a:rPr dirty="0" baseline="20576" sz="2025">
                <a:latin typeface="Times New Roman"/>
                <a:cs typeface="Times New Roman"/>
              </a:rPr>
              <a:t>	</a:t>
            </a:r>
            <a:r>
              <a:rPr dirty="0" u="sng" sz="1800" spc="-18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35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1800" spc="-1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baseline="20576" sz="2025" spc="15">
                <a:latin typeface="Symbol"/>
                <a:cs typeface="Symbol"/>
              </a:rPr>
              <a:t></a:t>
            </a:r>
            <a:endParaRPr baseline="20576" sz="2025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69170" y="3701343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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69170" y="3270369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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41837" y="3549729"/>
            <a:ext cx="17462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4115" sz="2025" spc="179">
                <a:latin typeface="Symbol"/>
                <a:cs typeface="Symbol"/>
              </a:rPr>
              <a:t></a:t>
            </a:r>
            <a:r>
              <a:rPr dirty="0" sz="1350" spc="1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41837" y="3686957"/>
            <a:ext cx="17462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20">
                <a:latin typeface="Symbol"/>
                <a:cs typeface="Symbol"/>
              </a:rPr>
              <a:t></a:t>
            </a:r>
            <a:r>
              <a:rPr dirty="0" baseline="-4115" sz="2025" spc="15">
                <a:latin typeface="Symbol"/>
                <a:cs typeface="Symbol"/>
              </a:rPr>
              <a:t></a:t>
            </a:r>
            <a:endParaRPr baseline="-4115" sz="2025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21038" y="3285101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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77745" y="3564115"/>
            <a:ext cx="4362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dirty="0" sz="1350" spc="10">
                <a:latin typeface="Symbol"/>
                <a:cs typeface="Symbol"/>
              </a:rPr>
              <a:t></a:t>
            </a:r>
            <a:r>
              <a:rPr dirty="0" sz="1350" spc="10">
                <a:latin typeface="Times New Roman"/>
                <a:cs typeface="Times New Roman"/>
              </a:rPr>
              <a:t>	</a:t>
            </a:r>
            <a:r>
              <a:rPr dirty="0" sz="1350" spc="10">
                <a:latin typeface="Symbol"/>
                <a:cs typeface="Symbol"/>
              </a:rPr>
              <a:t>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77745" y="3686957"/>
            <a:ext cx="4362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dirty="0" sz="1350" spc="10">
                <a:latin typeface="Symbol"/>
                <a:cs typeface="Symbol"/>
              </a:rPr>
              <a:t></a:t>
            </a:r>
            <a:r>
              <a:rPr dirty="0" sz="1350" spc="10">
                <a:latin typeface="Times New Roman"/>
                <a:cs typeface="Times New Roman"/>
              </a:rPr>
              <a:t>	</a:t>
            </a:r>
            <a:r>
              <a:rPr dirty="0" sz="1350" spc="10">
                <a:latin typeface="Symbol"/>
                <a:cs typeface="Symbol"/>
              </a:rPr>
              <a:t>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78791" y="3564115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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78791" y="3686957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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278791" y="3285101"/>
            <a:ext cx="933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0">
                <a:latin typeface="Symbol"/>
                <a:cs typeface="Symbol"/>
              </a:rPr>
              <a:t>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96015" y="3529028"/>
            <a:ext cx="39179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800" spc="55" i="1">
                <a:latin typeface="Times New Roman"/>
                <a:cs typeface="Times New Roman"/>
              </a:rPr>
              <a:t>i</a:t>
            </a:r>
            <a:r>
              <a:rPr dirty="0" sz="800" spc="40">
                <a:latin typeface="Symbol"/>
                <a:cs typeface="Symbol"/>
              </a:rPr>
              <a:t></a:t>
            </a:r>
            <a:r>
              <a:rPr dirty="0" sz="800" spc="15">
                <a:latin typeface="Symbol"/>
                <a:cs typeface="Symbol"/>
              </a:rPr>
              <a:t></a:t>
            </a:r>
            <a:r>
              <a:rPr dirty="0" sz="800">
                <a:latin typeface="Symbol"/>
                <a:cs typeface="Symbol"/>
              </a:rPr>
              <a:t></a:t>
            </a:r>
            <a:r>
              <a:rPr dirty="0" sz="800" spc="-55">
                <a:latin typeface="Times New Roman"/>
                <a:cs typeface="Times New Roman"/>
              </a:rPr>
              <a:t> </a:t>
            </a:r>
            <a:r>
              <a:rPr dirty="0" baseline="-6172" sz="2025" spc="15">
                <a:latin typeface="Symbol"/>
                <a:cs typeface="Symbol"/>
              </a:rPr>
              <a:t></a:t>
            </a:r>
            <a:endParaRPr baseline="-6172" sz="2025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06754" y="3743109"/>
            <a:ext cx="660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i="1">
                <a:latin typeface="Times New Roman"/>
                <a:cs typeface="Times New Roman"/>
              </a:rPr>
              <a:t>ε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3513" y="3743109"/>
            <a:ext cx="660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i="1">
                <a:latin typeface="Times New Roman"/>
                <a:cs typeface="Times New Roman"/>
              </a:rPr>
              <a:t>ε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66091" y="3626593"/>
            <a:ext cx="35242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350" spc="15" i="1">
                <a:latin typeface="Times New Roman"/>
                <a:cs typeface="Times New Roman"/>
              </a:rPr>
              <a:t>N</a:t>
            </a:r>
            <a:r>
              <a:rPr dirty="0" sz="1350" spc="15" i="1">
                <a:latin typeface="Times New Roman"/>
                <a:cs typeface="Times New Roman"/>
              </a:rPr>
              <a:t>σ</a:t>
            </a:r>
            <a:r>
              <a:rPr dirty="0" sz="1350" spc="-175" i="1">
                <a:latin typeface="Times New Roman"/>
                <a:cs typeface="Times New Roman"/>
              </a:rPr>
              <a:t> </a:t>
            </a:r>
            <a:r>
              <a:rPr dirty="0" baseline="41666" sz="1200">
                <a:latin typeface="Times New Roman"/>
                <a:cs typeface="Times New Roman"/>
              </a:rPr>
              <a:t>2</a:t>
            </a:r>
            <a:endParaRPr baseline="41666" sz="1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13284" y="3626593"/>
            <a:ext cx="35179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350" spc="15" i="1">
                <a:latin typeface="Times New Roman"/>
                <a:cs typeface="Times New Roman"/>
              </a:rPr>
              <a:t>N</a:t>
            </a:r>
            <a:r>
              <a:rPr dirty="0" sz="1350" spc="15" i="1">
                <a:latin typeface="Times New Roman"/>
                <a:cs typeface="Times New Roman"/>
              </a:rPr>
              <a:t>σ</a:t>
            </a:r>
            <a:r>
              <a:rPr dirty="0" sz="1350" spc="-175" i="1">
                <a:latin typeface="Times New Roman"/>
                <a:cs typeface="Times New Roman"/>
              </a:rPr>
              <a:t> </a:t>
            </a:r>
            <a:r>
              <a:rPr dirty="0" baseline="41666" sz="1200">
                <a:latin typeface="Times New Roman"/>
                <a:cs typeface="Times New Roman"/>
              </a:rPr>
              <a:t>2</a:t>
            </a:r>
            <a:endParaRPr baseline="41666" sz="1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24788" y="3290021"/>
            <a:ext cx="916940" cy="302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u="sng" sz="1800" spc="-18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35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sng" sz="13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1350" spc="-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35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dirty="0" baseline="20576" sz="2025" spc="179">
                <a:latin typeface="Symbol"/>
                <a:cs typeface="Symbol"/>
              </a:rPr>
              <a:t></a:t>
            </a:r>
            <a:r>
              <a:rPr dirty="0" baseline="24691" sz="2025" spc="15">
                <a:latin typeface="Symbol"/>
                <a:cs typeface="Symbol"/>
              </a:rPr>
              <a:t></a:t>
            </a:r>
            <a:endParaRPr baseline="24691" sz="2025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82397" y="3290021"/>
            <a:ext cx="814069" cy="302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u="sng" sz="1800" spc="-17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35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sng" sz="135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35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dirty="0" baseline="20576" sz="2025" spc="15">
                <a:latin typeface="Symbol"/>
                <a:cs typeface="Symbol"/>
              </a:rPr>
              <a:t></a:t>
            </a:r>
            <a:endParaRPr baseline="20576" sz="2025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72555" y="3368985"/>
            <a:ext cx="431038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609090" algn="l"/>
                <a:tab pos="2259330" algn="l"/>
                <a:tab pos="2620010" algn="l"/>
                <a:tab pos="3512185" algn="l"/>
                <a:tab pos="3872865" algn="l"/>
              </a:tabLst>
            </a:pPr>
            <a:r>
              <a:rPr dirty="0" sz="1800" spc="-225">
                <a:latin typeface="Symbol"/>
                <a:cs typeface="Symbol"/>
              </a:rPr>
              <a:t></a:t>
            </a:r>
            <a:r>
              <a:rPr dirty="0" sz="1350" spc="5">
                <a:latin typeface="Times New Roman"/>
                <a:cs typeface="Times New Roman"/>
              </a:rPr>
              <a:t>5</a:t>
            </a:r>
            <a:r>
              <a:rPr dirty="0" sz="1350" spc="30">
                <a:latin typeface="Times New Roman"/>
                <a:cs typeface="Times New Roman"/>
              </a:rPr>
              <a:t>8</a:t>
            </a:r>
            <a:r>
              <a:rPr dirty="0" sz="1800" spc="-204">
                <a:latin typeface="Symbol"/>
                <a:cs typeface="Symbol"/>
              </a:rPr>
              <a:t></a:t>
            </a:r>
            <a:r>
              <a:rPr dirty="0" sz="1350" spc="40" i="1">
                <a:latin typeface="Times New Roman"/>
                <a:cs typeface="Times New Roman"/>
              </a:rPr>
              <a:t>,</a:t>
            </a:r>
            <a:r>
              <a:rPr dirty="0" sz="1800" spc="-220">
                <a:latin typeface="Symbol"/>
                <a:cs typeface="Symbol"/>
              </a:rPr>
              <a:t></a:t>
            </a:r>
            <a:r>
              <a:rPr dirty="0" sz="1350" spc="5">
                <a:latin typeface="Times New Roman"/>
                <a:cs typeface="Times New Roman"/>
              </a:rPr>
              <a:t>5</a:t>
            </a:r>
            <a:r>
              <a:rPr dirty="0" sz="1350" spc="50">
                <a:latin typeface="Times New Roman"/>
                <a:cs typeface="Times New Roman"/>
              </a:rPr>
              <a:t>9</a:t>
            </a:r>
            <a:r>
              <a:rPr dirty="0" sz="1800" spc="-150">
                <a:latin typeface="Symbol"/>
                <a:cs typeface="Symbol"/>
              </a:rPr>
              <a:t></a:t>
            </a:r>
            <a:r>
              <a:rPr dirty="0" sz="1800" spc="-29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Symbol"/>
                <a:cs typeface="Symbol"/>
              </a:rPr>
              <a:t>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P</a:t>
            </a:r>
            <a:r>
              <a:rPr dirty="0" sz="1350" spc="-135" i="1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=</a:t>
            </a:r>
            <a:r>
              <a:rPr dirty="0" sz="1350" spc="-60" i="1">
                <a:latin typeface="Times New Roman"/>
                <a:cs typeface="Times New Roman"/>
              </a:rPr>
              <a:t> </a:t>
            </a:r>
            <a:r>
              <a:rPr dirty="0" baseline="-8130" sz="3075" spc="22">
                <a:latin typeface="Symbol"/>
                <a:cs typeface="Symbol"/>
              </a:rPr>
              <a:t></a:t>
            </a:r>
            <a:r>
              <a:rPr dirty="0" baseline="-8130" sz="3075">
                <a:latin typeface="Times New Roman"/>
                <a:cs typeface="Times New Roman"/>
              </a:rPr>
              <a:t>	</a:t>
            </a:r>
            <a:r>
              <a:rPr dirty="0" baseline="24691" sz="2025" spc="179">
                <a:latin typeface="Symbol"/>
                <a:cs typeface="Symbol"/>
              </a:rPr>
              <a:t></a:t>
            </a:r>
            <a:r>
              <a:rPr dirty="0" sz="1350" spc="30" i="1">
                <a:latin typeface="Times New Roman"/>
                <a:cs typeface="Times New Roman"/>
              </a:rPr>
              <a:t>Q</a:t>
            </a:r>
            <a:r>
              <a:rPr dirty="0" baseline="18518" sz="2025" spc="15">
                <a:latin typeface="Symbol"/>
                <a:cs typeface="Symbol"/>
              </a:rPr>
              <a:t></a:t>
            </a:r>
            <a:r>
              <a:rPr dirty="0" baseline="18518" sz="2025" spc="-150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Δ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90">
                <a:latin typeface="Times New Roman"/>
                <a:cs typeface="Times New Roman"/>
              </a:rPr>
              <a:t> </a:t>
            </a:r>
            <a:r>
              <a:rPr dirty="0" baseline="18518" sz="2025" spc="15">
                <a:latin typeface="Symbol"/>
                <a:cs typeface="Symbol"/>
              </a:rPr>
              <a:t></a:t>
            </a:r>
            <a:r>
              <a:rPr dirty="0" baseline="18518" sz="2025" spc="-179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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Q</a:t>
            </a:r>
            <a:r>
              <a:rPr dirty="0" baseline="18518" sz="2025" spc="15">
                <a:latin typeface="Symbol"/>
                <a:cs typeface="Symbol"/>
              </a:rPr>
              <a:t></a:t>
            </a:r>
            <a:r>
              <a:rPr dirty="0" baseline="18518" sz="2025" spc="-150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Δ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u="sng" sz="13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  </a:t>
            </a:r>
            <a:r>
              <a:rPr dirty="0" sz="1350" spc="-160">
                <a:latin typeface="Times New Roman"/>
                <a:cs typeface="Times New Roman"/>
              </a:rPr>
              <a:t> </a:t>
            </a:r>
            <a:r>
              <a:rPr dirty="0" baseline="18518" sz="2025" spc="179">
                <a:latin typeface="Symbol"/>
                <a:cs typeface="Symbol"/>
              </a:rPr>
              <a:t></a:t>
            </a:r>
            <a:r>
              <a:rPr dirty="0" baseline="24691" sz="2025" spc="15">
                <a:latin typeface="Symbol"/>
                <a:cs typeface="Symbol"/>
              </a:rPr>
              <a:t></a:t>
            </a:r>
            <a:r>
              <a:rPr dirty="0" baseline="24691" sz="2025" spc="-247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=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84212" y="5445125"/>
            <a:ext cx="1584325" cy="805180"/>
            <a:chOff x="684212" y="5445125"/>
            <a:chExt cx="1584325" cy="805180"/>
          </a:xfrm>
        </p:grpSpPr>
        <p:sp>
          <p:nvSpPr>
            <p:cNvPr id="91" name="object 91"/>
            <p:cNvSpPr/>
            <p:nvPr/>
          </p:nvSpPr>
          <p:spPr>
            <a:xfrm>
              <a:off x="684212" y="5445125"/>
              <a:ext cx="1584325" cy="805180"/>
            </a:xfrm>
            <a:custGeom>
              <a:avLst/>
              <a:gdLst/>
              <a:ahLst/>
              <a:cxnLst/>
              <a:rect l="l" t="t" r="r" b="b"/>
              <a:pathLst>
                <a:path w="1584325" h="805179">
                  <a:moveTo>
                    <a:pt x="1584325" y="0"/>
                  </a:moveTo>
                  <a:lnTo>
                    <a:pt x="0" y="0"/>
                  </a:lnTo>
                  <a:lnTo>
                    <a:pt x="0" y="804862"/>
                  </a:lnTo>
                  <a:lnTo>
                    <a:pt x="1584325" y="804862"/>
                  </a:lnTo>
                  <a:lnTo>
                    <a:pt x="1584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576795" y="6068719"/>
              <a:ext cx="27305" cy="15875"/>
            </a:xfrm>
            <a:custGeom>
              <a:avLst/>
              <a:gdLst/>
              <a:ahLst/>
              <a:cxnLst/>
              <a:rect l="l" t="t" r="r" b="b"/>
              <a:pathLst>
                <a:path w="27305" h="15875">
                  <a:moveTo>
                    <a:pt x="0" y="15454"/>
                  </a:moveTo>
                  <a:lnTo>
                    <a:pt x="26735" y="0"/>
                  </a:lnTo>
                </a:path>
              </a:pathLst>
            </a:custGeom>
            <a:ln w="8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603530" y="6073307"/>
              <a:ext cx="39370" cy="102235"/>
            </a:xfrm>
            <a:custGeom>
              <a:avLst/>
              <a:gdLst/>
              <a:ahLst/>
              <a:cxnLst/>
              <a:rect l="l" t="t" r="r" b="b"/>
              <a:pathLst>
                <a:path w="39369" h="102235">
                  <a:moveTo>
                    <a:pt x="0" y="0"/>
                  </a:moveTo>
                  <a:lnTo>
                    <a:pt x="39076" y="101917"/>
                  </a:lnTo>
                </a:path>
              </a:pathLst>
            </a:custGeom>
            <a:ln w="17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647272" y="5884952"/>
              <a:ext cx="51435" cy="290830"/>
            </a:xfrm>
            <a:custGeom>
              <a:avLst/>
              <a:gdLst/>
              <a:ahLst/>
              <a:cxnLst/>
              <a:rect l="l" t="t" r="r" b="b"/>
              <a:pathLst>
                <a:path w="51435" h="290829">
                  <a:moveTo>
                    <a:pt x="0" y="290273"/>
                  </a:moveTo>
                  <a:lnTo>
                    <a:pt x="51382" y="0"/>
                  </a:lnTo>
                </a:path>
              </a:pathLst>
            </a:custGeom>
            <a:ln w="8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2131393" y="5962050"/>
            <a:ext cx="10795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96" name="object 96"/>
          <p:cNvSpPr txBox="1"/>
          <p:nvPr/>
        </p:nvSpPr>
        <p:spPr>
          <a:xfrm>
            <a:off x="1324170" y="5962050"/>
            <a:ext cx="10795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0">
                <a:latin typeface="Symbol"/>
                <a:cs typeface="Symbol"/>
              </a:rPr>
              <a:t>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24170" y="5465443"/>
            <a:ext cx="915035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dirty="0" sz="1650" spc="10">
                <a:latin typeface="Symbol"/>
                <a:cs typeface="Symbol"/>
              </a:rPr>
              <a:t></a:t>
            </a:r>
            <a:r>
              <a:rPr dirty="0" sz="1650" spc="10">
                <a:latin typeface="Times New Roman"/>
                <a:cs typeface="Times New Roman"/>
              </a:rPr>
              <a:t>	</a:t>
            </a:r>
            <a:r>
              <a:rPr dirty="0" sz="1650" spc="10">
                <a:latin typeface="Symbol"/>
                <a:cs typeface="Symbol"/>
              </a:rPr>
              <a:t>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86070" y="5801254"/>
            <a:ext cx="978535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713740" algn="l"/>
              </a:tabLst>
            </a:pPr>
            <a:r>
              <a:rPr dirty="0" sz="1650" spc="10">
                <a:latin typeface="Symbol"/>
                <a:cs typeface="Symbol"/>
              </a:rPr>
              <a:t></a:t>
            </a:r>
            <a:r>
              <a:rPr dirty="0" sz="1650" spc="-90">
                <a:latin typeface="Times New Roman"/>
                <a:cs typeface="Times New Roman"/>
              </a:rPr>
              <a:t> </a:t>
            </a:r>
            <a:r>
              <a:rPr dirty="0" baseline="-23569" sz="2475" spc="22">
                <a:latin typeface="Times New Roman"/>
                <a:cs typeface="Times New Roman"/>
              </a:rPr>
              <a:t>2	</a:t>
            </a:r>
            <a:r>
              <a:rPr dirty="0" baseline="2923" sz="1425" spc="15">
                <a:latin typeface="Times New Roman"/>
                <a:cs typeface="Times New Roman"/>
              </a:rPr>
              <a:t>2 </a:t>
            </a:r>
            <a:r>
              <a:rPr dirty="0" baseline="2923" sz="1425" spc="142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75974" y="6029711"/>
            <a:ext cx="74930" cy="172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10" i="1">
                <a:latin typeface="Times New Roman"/>
                <a:cs typeface="Times New Roman"/>
              </a:rPr>
              <a:t>ε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709314" y="5889375"/>
            <a:ext cx="27305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5" i="1">
                <a:latin typeface="Times New Roman"/>
                <a:cs typeface="Times New Roman"/>
              </a:rPr>
              <a:t>N</a:t>
            </a:r>
            <a:r>
              <a:rPr dirty="0" sz="1650" spc="15" i="1">
                <a:latin typeface="Times New Roman"/>
                <a:cs typeface="Times New Roman"/>
              </a:rPr>
              <a:t>σ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719078" y="5545223"/>
            <a:ext cx="151130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5" i="1">
                <a:latin typeface="Times New Roman"/>
                <a:cs typeface="Times New Roman"/>
              </a:rPr>
              <a:t>Δ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04287" y="5599939"/>
            <a:ext cx="1560195" cy="27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93775" algn="l"/>
                <a:tab pos="1439545" algn="l"/>
              </a:tabLst>
            </a:pPr>
            <a:r>
              <a:rPr dirty="0" baseline="-20202" sz="2475" spc="22" i="1">
                <a:latin typeface="Times New Roman"/>
                <a:cs typeface="Times New Roman"/>
              </a:rPr>
              <a:t>p</a:t>
            </a:r>
            <a:r>
              <a:rPr dirty="0" baseline="-20202" sz="2475" spc="67" i="1">
                <a:latin typeface="Times New Roman"/>
                <a:cs typeface="Times New Roman"/>
              </a:rPr>
              <a:t> </a:t>
            </a:r>
            <a:r>
              <a:rPr dirty="0" baseline="-20202" sz="2475" spc="22">
                <a:latin typeface="Symbol"/>
                <a:cs typeface="Symbol"/>
              </a:rPr>
              <a:t></a:t>
            </a:r>
            <a:r>
              <a:rPr dirty="0" baseline="-20202" sz="2475" spc="22">
                <a:latin typeface="Times New Roman"/>
                <a:cs typeface="Times New Roman"/>
              </a:rPr>
              <a:t> </a:t>
            </a:r>
            <a:r>
              <a:rPr dirty="0" baseline="-20202" sz="2475" spc="7">
                <a:latin typeface="Times New Roman"/>
                <a:cs typeface="Times New Roman"/>
              </a:rPr>
              <a:t>2Q</a:t>
            </a:r>
            <a:r>
              <a:rPr dirty="0" sz="1650" spc="5">
                <a:latin typeface="Symbol"/>
                <a:cs typeface="Symbol"/>
              </a:rPr>
              <a:t></a:t>
            </a:r>
            <a:r>
              <a:rPr dirty="0" sz="1650" spc="-204">
                <a:latin typeface="Times New Roman"/>
                <a:cs typeface="Times New Roman"/>
              </a:rPr>
              <a:t> </a:t>
            </a:r>
            <a:r>
              <a:rPr dirty="0" u="sng" sz="16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50" spc="1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8009" y="1322324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(62)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439" y="2785694"/>
            <a:ext cx="744728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Microsoft Sans Serif"/>
                <a:cs typeface="Microsoft Sans Serif"/>
              </a:rPr>
              <a:t>Из(62)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видно,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что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15" i="1">
                <a:latin typeface="Arial"/>
                <a:cs typeface="Arial"/>
              </a:rPr>
              <a:t>η</a:t>
            </a:r>
            <a:r>
              <a:rPr dirty="0" baseline="-21367" sz="1950" spc="22" i="1">
                <a:latin typeface="Arial"/>
                <a:cs typeface="Arial"/>
              </a:rPr>
              <a:t>ω</a:t>
            </a:r>
            <a:r>
              <a:rPr dirty="0" baseline="-21367" sz="1950" spc="7" i="1">
                <a:latin typeface="Arial"/>
                <a:cs typeface="Arial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зависит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не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только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от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значения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С(n),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но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от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соседних </a:t>
            </a:r>
            <a:r>
              <a:rPr dirty="0" sz="2000" spc="-20">
                <a:latin typeface="Microsoft Sans Serif"/>
                <a:cs typeface="Microsoft Sans Serif"/>
              </a:rPr>
              <a:t>значений </a:t>
            </a:r>
            <a:r>
              <a:rPr dirty="0" sz="2000" i="1">
                <a:latin typeface="Arial"/>
                <a:cs typeface="Arial"/>
              </a:rPr>
              <a:t>С(n), </a:t>
            </a:r>
            <a:r>
              <a:rPr dirty="0" sz="2000" spc="95" i="1">
                <a:latin typeface="Arial"/>
                <a:cs typeface="Arial"/>
              </a:rPr>
              <a:t>n=</a:t>
            </a:r>
            <a:r>
              <a:rPr dirty="0" sz="2000" spc="95">
                <a:latin typeface="Microsoft Sans Serif"/>
                <a:cs typeface="Microsoft Sans Serif"/>
              </a:rPr>
              <a:t>1,2,…</a:t>
            </a:r>
            <a:r>
              <a:rPr dirty="0" sz="2000" spc="95" i="1">
                <a:latin typeface="Arial"/>
                <a:cs typeface="Arial"/>
              </a:rPr>
              <a:t>N</a:t>
            </a:r>
            <a:r>
              <a:rPr dirty="0" sz="2000" spc="95">
                <a:latin typeface="Microsoft Sans Serif"/>
                <a:cs typeface="Microsoft Sans Serif"/>
              </a:rPr>
              <a:t>, </a:t>
            </a:r>
            <a:r>
              <a:rPr dirty="0" sz="2000" spc="-20">
                <a:latin typeface="Microsoft Sans Serif"/>
                <a:cs typeface="Microsoft Sans Serif"/>
              </a:rPr>
              <a:t>причем </a:t>
            </a:r>
            <a:r>
              <a:rPr dirty="0" sz="2000" spc="-10">
                <a:latin typeface="Microsoft Sans Serif"/>
                <a:cs typeface="Microsoft Sans Serif"/>
              </a:rPr>
              <a:t>нелинейным 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образом.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761359"/>
            <a:ext cx="7261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5060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Однако,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справедлива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оценка	</a:t>
            </a:r>
            <a:r>
              <a:rPr dirty="0" sz="2000">
                <a:latin typeface="Microsoft Sans Serif"/>
                <a:cs typeface="Microsoft Sans Serif"/>
              </a:rPr>
              <a:t>и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поэтому</a:t>
            </a:r>
            <a:r>
              <a:rPr dirty="0" sz="2000" spc="-10">
                <a:latin typeface="Microsoft Sans Serif"/>
                <a:cs typeface="Microsoft Sans Serif"/>
              </a:rPr>
              <a:t> получим: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009" y="4493133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(63)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8009" y="5956503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(64)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0328" y="141010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 h="0">
                <a:moveTo>
                  <a:pt x="0" y="0"/>
                </a:moveTo>
                <a:lnTo>
                  <a:pt x="1871779" y="0"/>
                </a:lnTo>
              </a:path>
            </a:pathLst>
          </a:custGeom>
          <a:ln w="9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65999" y="1410105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 h="0">
                <a:moveTo>
                  <a:pt x="0" y="0"/>
                </a:moveTo>
                <a:lnTo>
                  <a:pt x="1525732" y="0"/>
                </a:lnTo>
              </a:path>
            </a:pathLst>
          </a:custGeom>
          <a:ln w="9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00627" y="1343156"/>
            <a:ext cx="168402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8620" algn="l"/>
                <a:tab pos="1012190" algn="l"/>
                <a:tab pos="1590040" algn="l"/>
              </a:tabLst>
            </a:pPr>
            <a:r>
              <a:rPr dirty="0" sz="1850" spc="30" i="1">
                <a:latin typeface="Times New Roman"/>
                <a:cs typeface="Times New Roman"/>
              </a:rPr>
              <a:t>}</a:t>
            </a:r>
            <a:r>
              <a:rPr dirty="0" sz="1850" spc="30" i="1">
                <a:latin typeface="Times New Roman"/>
                <a:cs typeface="Times New Roman"/>
              </a:rPr>
              <a:t>	</a:t>
            </a:r>
            <a:r>
              <a:rPr dirty="0" sz="1850" spc="-40" i="1">
                <a:latin typeface="Times New Roman"/>
                <a:cs typeface="Times New Roman"/>
              </a:rPr>
              <a:t>E</a:t>
            </a:r>
            <a:r>
              <a:rPr dirty="0" sz="1850" spc="30" i="1">
                <a:latin typeface="Times New Roman"/>
                <a:cs typeface="Times New Roman"/>
              </a:rPr>
              <a:t>{</a:t>
            </a:r>
            <a:r>
              <a:rPr dirty="0" sz="1850" spc="-160" i="1">
                <a:latin typeface="Times New Roman"/>
                <a:cs typeface="Times New Roman"/>
              </a:rPr>
              <a:t> </a:t>
            </a:r>
            <a:r>
              <a:rPr dirty="0" sz="2450" spc="-185">
                <a:latin typeface="Symbol"/>
                <a:cs typeface="Symbol"/>
              </a:rPr>
              <a:t>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-185">
                <a:latin typeface="Symbol"/>
                <a:cs typeface="Symbol"/>
              </a:rPr>
              <a:t></a:t>
            </a:r>
            <a:r>
              <a:rPr dirty="0" sz="2450" spc="254">
                <a:latin typeface="Times New Roman"/>
                <a:cs typeface="Times New Roman"/>
              </a:rPr>
              <a:t> </a:t>
            </a:r>
            <a:r>
              <a:rPr dirty="0" sz="2450" spc="-185">
                <a:latin typeface="Symbol"/>
                <a:cs typeface="Symbol"/>
              </a:rPr>
              <a:t>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-185">
                <a:latin typeface="Symbol"/>
                <a:cs typeface="Symbol"/>
              </a:rPr>
              <a:t>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823489" y="1343156"/>
            <a:ext cx="38163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29">
                <a:latin typeface="Symbol"/>
                <a:cs typeface="Symbol"/>
              </a:rPr>
              <a:t></a:t>
            </a:r>
            <a:r>
              <a:rPr dirty="0" sz="1850" spc="95" i="1">
                <a:latin typeface="Times New Roman"/>
                <a:cs typeface="Times New Roman"/>
              </a:rPr>
              <a:t>n</a:t>
            </a:r>
            <a:r>
              <a:rPr dirty="0" sz="2450" spc="-270">
                <a:latin typeface="Symbol"/>
                <a:cs typeface="Symbol"/>
              </a:rPr>
              <a:t></a:t>
            </a:r>
            <a:r>
              <a:rPr dirty="0" sz="2450" spc="-185">
                <a:latin typeface="Symbol"/>
                <a:cs typeface="Symbol"/>
              </a:rPr>
              <a:t>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0450" y="1419116"/>
            <a:ext cx="1238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30" i="1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8654" y="1578099"/>
            <a:ext cx="9715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10" i="1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880" y="1578099"/>
            <a:ext cx="12065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15" i="1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5101" y="1226618"/>
            <a:ext cx="189738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0545" algn="l"/>
              </a:tabLst>
            </a:pPr>
            <a:r>
              <a:rPr dirty="0" sz="1100" spc="10" i="1">
                <a:latin typeface="Times New Roman"/>
                <a:cs typeface="Times New Roman"/>
              </a:rPr>
              <a:t>c</a:t>
            </a:r>
            <a:r>
              <a:rPr dirty="0" sz="1100" spc="10" i="1">
                <a:latin typeface="Times New Roman"/>
                <a:cs typeface="Times New Roman"/>
              </a:rPr>
              <a:t>	</a:t>
            </a:r>
            <a:r>
              <a:rPr dirty="0" sz="1100" spc="10" i="1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0132" y="1394587"/>
            <a:ext cx="9715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1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0508" y="1394587"/>
            <a:ext cx="9715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1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139" y="285699"/>
            <a:ext cx="7665084" cy="986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Arial"/>
                <a:cs typeface="Arial"/>
              </a:rPr>
              <a:t>Оценка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искажений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ПС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при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вложении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ЦВЗ </a:t>
            </a:r>
            <a:r>
              <a:rPr dirty="0" sz="2000" i="1">
                <a:latin typeface="Arial"/>
                <a:cs typeface="Arial"/>
              </a:rPr>
              <a:t>и</a:t>
            </a:r>
            <a:r>
              <a:rPr dirty="0" sz="2000" spc="-5" i="1">
                <a:latin typeface="Arial"/>
                <a:cs typeface="Arial"/>
              </a:rPr>
              <a:t> атаке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аддитивным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2000" spc="-5" i="1">
                <a:latin typeface="Arial"/>
                <a:cs typeface="Arial"/>
              </a:rPr>
              <a:t>шумом:</a:t>
            </a:r>
            <a:endParaRPr sz="2000">
              <a:latin typeface="Arial"/>
              <a:cs typeface="Arial"/>
            </a:endParaRPr>
          </a:p>
          <a:p>
            <a:pPr marL="1489075">
              <a:lnSpc>
                <a:spcPct val="100000"/>
              </a:lnSpc>
              <a:spcBef>
                <a:spcPts val="535"/>
              </a:spcBef>
              <a:tabLst>
                <a:tab pos="3297554" algn="l"/>
              </a:tabLst>
            </a:pPr>
            <a:r>
              <a:rPr dirty="0" baseline="-25525" sz="2775" spc="52" i="1">
                <a:latin typeface="Times New Roman"/>
                <a:cs typeface="Times New Roman"/>
              </a:rPr>
              <a:t>σ</a:t>
            </a:r>
            <a:r>
              <a:rPr dirty="0" baseline="-25525" sz="2775" spc="-382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2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baseline="-25525" sz="2775" spc="52" i="1">
                <a:latin typeface="Times New Roman"/>
                <a:cs typeface="Times New Roman"/>
              </a:rPr>
              <a:t>σ</a:t>
            </a:r>
            <a:r>
              <a:rPr dirty="0" baseline="-25525" sz="2775" spc="-382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2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baseline="-25525" sz="2775" spc="75" i="1">
                <a:latin typeface="Times New Roman"/>
                <a:cs typeface="Times New Roman"/>
              </a:rPr>
              <a:t>N</a:t>
            </a:r>
            <a:r>
              <a:rPr dirty="0" baseline="-25525" sz="2775" spc="-307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0649" y="1419116"/>
            <a:ext cx="86296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6395" algn="l"/>
              </a:tabLst>
            </a:pPr>
            <a:r>
              <a:rPr dirty="0" sz="1850" spc="55" i="1">
                <a:latin typeface="Times New Roman"/>
                <a:cs typeface="Times New Roman"/>
              </a:rPr>
              <a:t>Q</a:t>
            </a:r>
            <a:r>
              <a:rPr dirty="0" sz="1850" spc="55" i="1">
                <a:latin typeface="Times New Roman"/>
                <a:cs typeface="Times New Roman"/>
              </a:rPr>
              <a:t>	</a:t>
            </a:r>
            <a:r>
              <a:rPr dirty="0" sz="1850" spc="30" i="1">
                <a:latin typeface="Times New Roman"/>
                <a:cs typeface="Times New Roman"/>
              </a:rPr>
              <a:t>r</a:t>
            </a:r>
            <a:r>
              <a:rPr dirty="0" sz="1850" spc="30" i="1">
                <a:latin typeface="Times New Roman"/>
                <a:cs typeface="Times New Roman"/>
              </a:rPr>
              <a:t> </a:t>
            </a:r>
            <a:r>
              <a:rPr dirty="0" sz="1850" spc="20" i="1">
                <a:latin typeface="Times New Roman"/>
                <a:cs typeface="Times New Roman"/>
              </a:rPr>
              <a:t> </a:t>
            </a:r>
            <a:r>
              <a:rPr dirty="0" sz="1850" spc="40">
                <a:latin typeface="Symbol"/>
                <a:cs typeface="Symbol"/>
              </a:rPr>
              <a:t>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30" i="1">
                <a:latin typeface="Times New Roman"/>
                <a:cs typeface="Times New Roman"/>
              </a:rPr>
              <a:t>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667" y="1218606"/>
            <a:ext cx="264350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470150" algn="l"/>
              </a:tabLst>
            </a:pPr>
            <a:r>
              <a:rPr dirty="0" sz="1850" spc="-10" i="1">
                <a:latin typeface="Times New Roman"/>
                <a:cs typeface="Times New Roman"/>
              </a:rPr>
              <a:t>η</a:t>
            </a:r>
            <a:r>
              <a:rPr dirty="0" baseline="-22727" sz="1650" spc="-15" i="1">
                <a:latin typeface="Times New Roman"/>
                <a:cs typeface="Times New Roman"/>
              </a:rPr>
              <a:t>ω</a:t>
            </a:r>
            <a:r>
              <a:rPr dirty="0" baseline="-22727" sz="1650" spc="225" i="1">
                <a:latin typeface="Times New Roman"/>
                <a:cs typeface="Times New Roman"/>
              </a:rPr>
              <a:t> </a:t>
            </a:r>
            <a:r>
              <a:rPr dirty="0" sz="1850" spc="50" i="1">
                <a:latin typeface="Times New Roman"/>
                <a:cs typeface="Times New Roman"/>
              </a:rPr>
              <a:t>=	</a:t>
            </a:r>
            <a:r>
              <a:rPr dirty="0" sz="1850" spc="4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0855" y="1343156"/>
            <a:ext cx="128651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0" i="1">
                <a:latin typeface="Times New Roman"/>
                <a:cs typeface="Times New Roman"/>
              </a:rPr>
              <a:t>E</a:t>
            </a:r>
            <a:r>
              <a:rPr dirty="0" sz="1850" spc="30" i="1">
                <a:latin typeface="Times New Roman"/>
                <a:cs typeface="Times New Roman"/>
              </a:rPr>
              <a:t>{</a:t>
            </a:r>
            <a:r>
              <a:rPr dirty="0" sz="1850" spc="-160" i="1">
                <a:latin typeface="Times New Roman"/>
                <a:cs typeface="Times New Roman"/>
              </a:rPr>
              <a:t> </a:t>
            </a:r>
            <a:r>
              <a:rPr dirty="0" sz="2450" spc="-290">
                <a:latin typeface="Symbol"/>
                <a:cs typeface="Symbol"/>
              </a:rPr>
              <a:t></a:t>
            </a:r>
            <a:r>
              <a:rPr dirty="0" sz="1850" spc="50" i="1">
                <a:latin typeface="Times New Roman"/>
                <a:cs typeface="Times New Roman"/>
              </a:rPr>
              <a:t>C</a:t>
            </a:r>
            <a:r>
              <a:rPr dirty="0" sz="1850" i="1">
                <a:latin typeface="Times New Roman"/>
                <a:cs typeface="Times New Roman"/>
              </a:rPr>
              <a:t> </a:t>
            </a:r>
            <a:r>
              <a:rPr dirty="0" sz="1850" spc="25" i="1">
                <a:latin typeface="Times New Roman"/>
                <a:cs typeface="Times New Roman"/>
              </a:rPr>
              <a:t> </a:t>
            </a:r>
            <a:r>
              <a:rPr dirty="0" sz="2450" spc="-229">
                <a:latin typeface="Symbol"/>
                <a:cs typeface="Symbol"/>
              </a:rPr>
              <a:t></a:t>
            </a:r>
            <a:r>
              <a:rPr dirty="0" sz="1850" spc="95" i="1">
                <a:latin typeface="Times New Roman"/>
                <a:cs typeface="Times New Roman"/>
              </a:rPr>
              <a:t>n</a:t>
            </a:r>
            <a:r>
              <a:rPr dirty="0" sz="2450" spc="-35">
                <a:latin typeface="Symbol"/>
                <a:cs typeface="Symbol"/>
              </a:rPr>
              <a:t></a:t>
            </a:r>
            <a:r>
              <a:rPr dirty="0" sz="1850" spc="40">
                <a:latin typeface="Symbol"/>
                <a:cs typeface="Symbol"/>
              </a:rPr>
              <a:t></a:t>
            </a:r>
            <a:r>
              <a:rPr dirty="0" sz="1850" spc="-229">
                <a:latin typeface="Times New Roman"/>
                <a:cs typeface="Times New Roman"/>
              </a:rPr>
              <a:t> </a:t>
            </a:r>
            <a:r>
              <a:rPr dirty="0" sz="1850" spc="50" i="1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1184" y="2060225"/>
            <a:ext cx="9969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1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594" y="2045173"/>
            <a:ext cx="1607820" cy="5321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450" spc="160" i="1">
                <a:latin typeface="Times New Roman"/>
                <a:cs typeface="Times New Roman"/>
              </a:rPr>
              <a:t>г</a:t>
            </a:r>
            <a:r>
              <a:rPr dirty="0" sz="1450" spc="-10" i="1">
                <a:latin typeface="Times New Roman"/>
                <a:cs typeface="Times New Roman"/>
              </a:rPr>
              <a:t>д</a:t>
            </a:r>
            <a:r>
              <a:rPr dirty="0" sz="1450" spc="110" i="1">
                <a:latin typeface="Times New Roman"/>
                <a:cs typeface="Times New Roman"/>
              </a:rPr>
              <a:t>е</a:t>
            </a:r>
            <a:r>
              <a:rPr dirty="0" sz="1450" spc="10" i="1">
                <a:latin typeface="Times New Roman"/>
                <a:cs typeface="Times New Roman"/>
              </a:rPr>
              <a:t>:</a:t>
            </a:r>
            <a:r>
              <a:rPr dirty="0" sz="1450" spc="-150" i="1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r</a:t>
            </a:r>
            <a:r>
              <a:rPr dirty="0" sz="1450" spc="-100" i="1">
                <a:latin typeface="Times New Roman"/>
                <a:cs typeface="Times New Roman"/>
              </a:rPr>
              <a:t> </a:t>
            </a:r>
            <a:r>
              <a:rPr dirty="0" sz="1450" spc="25" i="1">
                <a:latin typeface="Times New Roman"/>
                <a:cs typeface="Times New Roman"/>
              </a:rPr>
              <a:t>=</a:t>
            </a:r>
            <a:r>
              <a:rPr dirty="0" sz="1450" spc="-80" i="1">
                <a:latin typeface="Times New Roman"/>
                <a:cs typeface="Times New Roman"/>
              </a:rPr>
              <a:t> </a:t>
            </a:r>
            <a:r>
              <a:rPr dirty="0" baseline="-9043" sz="3225" spc="262">
                <a:latin typeface="Symbol"/>
                <a:cs typeface="Symbol"/>
              </a:rPr>
              <a:t></a:t>
            </a:r>
            <a:r>
              <a:rPr dirty="0" sz="1450" spc="100" i="1">
                <a:latin typeface="Times New Roman"/>
                <a:cs typeface="Times New Roman"/>
              </a:rPr>
              <a:t>C</a:t>
            </a:r>
            <a:r>
              <a:rPr dirty="0" sz="1900" spc="-180">
                <a:latin typeface="Symbol"/>
                <a:cs typeface="Symbol"/>
              </a:rPr>
              <a:t></a:t>
            </a:r>
            <a:r>
              <a:rPr dirty="0" sz="1450" spc="70" i="1">
                <a:latin typeface="Times New Roman"/>
                <a:cs typeface="Times New Roman"/>
              </a:rPr>
              <a:t>n</a:t>
            </a:r>
            <a:r>
              <a:rPr dirty="0" sz="1900" spc="-254">
                <a:latin typeface="Symbol"/>
                <a:cs typeface="Symbol"/>
              </a:rPr>
              <a:t></a:t>
            </a:r>
            <a:r>
              <a:rPr dirty="0" sz="1450" spc="90" i="1">
                <a:latin typeface="Times New Roman"/>
                <a:cs typeface="Times New Roman"/>
              </a:rPr>
              <a:t>π</a:t>
            </a:r>
            <a:r>
              <a:rPr dirty="0" sz="1900" spc="-180">
                <a:latin typeface="Symbol"/>
                <a:cs typeface="Symbol"/>
              </a:rPr>
              <a:t></a:t>
            </a:r>
            <a:r>
              <a:rPr dirty="0" sz="1450" spc="70" i="1">
                <a:latin typeface="Times New Roman"/>
                <a:cs typeface="Times New Roman"/>
              </a:rPr>
              <a:t>n</a:t>
            </a:r>
            <a:r>
              <a:rPr dirty="0" sz="1900" spc="-145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  <a:p>
            <a:pPr algn="ctr" marR="27940">
              <a:lnSpc>
                <a:spcPct val="100000"/>
              </a:lnSpc>
              <a:spcBef>
                <a:spcPts val="100"/>
              </a:spcBef>
            </a:pPr>
            <a:r>
              <a:rPr dirty="0" sz="850" spc="-25" i="1">
                <a:latin typeface="Times New Roman"/>
                <a:cs typeface="Times New Roman"/>
              </a:rPr>
              <a:t>n=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88219" y="3710716"/>
            <a:ext cx="117665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100" spc="-225">
                <a:latin typeface="Symbol"/>
                <a:cs typeface="Symbol"/>
              </a:rPr>
              <a:t></a:t>
            </a:r>
            <a:r>
              <a:rPr dirty="0" sz="1600" spc="-60" i="1">
                <a:latin typeface="Times New Roman"/>
                <a:cs typeface="Times New Roman"/>
              </a:rPr>
              <a:t>Q</a:t>
            </a:r>
            <a:r>
              <a:rPr dirty="0" baseline="-23391" sz="1425" spc="15" i="1">
                <a:latin typeface="Times New Roman"/>
                <a:cs typeface="Times New Roman"/>
              </a:rPr>
              <a:t>b</a:t>
            </a:r>
            <a:r>
              <a:rPr dirty="0" baseline="-23391" sz="1425" spc="-97" i="1">
                <a:latin typeface="Times New Roman"/>
                <a:cs typeface="Times New Roman"/>
              </a:rPr>
              <a:t> </a:t>
            </a:r>
            <a:r>
              <a:rPr dirty="0" sz="2100" spc="-200">
                <a:latin typeface="Symbol"/>
                <a:cs typeface="Symbol"/>
              </a:rPr>
              <a:t></a:t>
            </a:r>
            <a:r>
              <a:rPr dirty="0" sz="1600" spc="150" i="1">
                <a:latin typeface="Times New Roman"/>
                <a:cs typeface="Times New Roman"/>
              </a:rPr>
              <a:t>r</a:t>
            </a:r>
            <a:r>
              <a:rPr dirty="0" sz="2100" spc="-30">
                <a:latin typeface="Symbol"/>
                <a:cs typeface="Symbol"/>
              </a:rPr>
              <a:t></a:t>
            </a:r>
            <a:r>
              <a:rPr dirty="0" sz="1600" spc="40">
                <a:latin typeface="Symbol"/>
                <a:cs typeface="Symbol"/>
              </a:rPr>
              <a:t></a:t>
            </a:r>
            <a:r>
              <a:rPr dirty="0" sz="1600" spc="-165">
                <a:latin typeface="Times New Roman"/>
                <a:cs typeface="Times New Roman"/>
              </a:rPr>
              <a:t> </a:t>
            </a:r>
            <a:r>
              <a:rPr dirty="0" sz="1600" spc="60" i="1">
                <a:latin typeface="Times New Roman"/>
                <a:cs typeface="Times New Roman"/>
              </a:rPr>
              <a:t>r</a:t>
            </a:r>
            <a:r>
              <a:rPr dirty="0" sz="2100" spc="-90">
                <a:latin typeface="Symbol"/>
                <a:cs typeface="Symbol"/>
              </a:rPr>
              <a:t></a:t>
            </a:r>
            <a:r>
              <a:rPr dirty="0" sz="2100" spc="-305">
                <a:latin typeface="Times New Roman"/>
                <a:cs typeface="Times New Roman"/>
              </a:rPr>
              <a:t> </a:t>
            </a:r>
            <a:r>
              <a:rPr dirty="0" sz="1600" spc="40">
                <a:latin typeface="Symbol"/>
                <a:cs typeface="Symbol"/>
              </a:rPr>
              <a:t>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40" i="1">
                <a:latin typeface="Times New Roman"/>
                <a:cs typeface="Times New Roman"/>
              </a:rPr>
              <a:t>Δ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2227" y="4476688"/>
            <a:ext cx="300355" cy="323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5641" sz="2925" spc="44" i="1">
                <a:latin typeface="Times New Roman"/>
                <a:cs typeface="Times New Roman"/>
              </a:rPr>
              <a:t>Δ</a:t>
            </a:r>
            <a:r>
              <a:rPr dirty="0" sz="1100" spc="3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0128" y="4126396"/>
            <a:ext cx="605155" cy="323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4216" sz="2925" spc="22" i="1">
                <a:latin typeface="Times New Roman"/>
                <a:cs typeface="Times New Roman"/>
              </a:rPr>
              <a:t>σ</a:t>
            </a:r>
            <a:r>
              <a:rPr dirty="0" baseline="-24216" sz="2925" spc="-39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baseline="-24216" sz="2925" spc="37" i="1">
                <a:latin typeface="Times New Roman"/>
                <a:cs typeface="Times New Roman"/>
              </a:rPr>
              <a:t>N</a:t>
            </a:r>
            <a:r>
              <a:rPr dirty="0" baseline="-24216" sz="2925" spc="-307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9965" y="4299354"/>
            <a:ext cx="1151255" cy="323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112520" algn="l"/>
              </a:tabLst>
            </a:pPr>
            <a:r>
              <a:rPr dirty="0" baseline="-21367" sz="2925" spc="-7" i="1">
                <a:latin typeface="Times New Roman"/>
                <a:cs typeface="Times New Roman"/>
              </a:rPr>
              <a:t>η</a:t>
            </a:r>
            <a:r>
              <a:rPr dirty="0" baseline="-63131" sz="1650" spc="-7" i="1">
                <a:latin typeface="Times New Roman"/>
                <a:cs typeface="Times New Roman"/>
              </a:rPr>
              <a:t>ω</a:t>
            </a:r>
            <a:r>
              <a:rPr dirty="0" baseline="-63131" sz="1650" spc="502" i="1">
                <a:latin typeface="Times New Roman"/>
                <a:cs typeface="Times New Roman"/>
              </a:rPr>
              <a:t> </a:t>
            </a:r>
            <a:r>
              <a:rPr dirty="0" baseline="-21367" sz="2925" spc="30">
                <a:latin typeface="Symbol"/>
                <a:cs typeface="Symbol"/>
              </a:rPr>
              <a:t></a:t>
            </a:r>
            <a:r>
              <a:rPr dirty="0" u="sng" sz="195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950" spc="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86768" y="5158192"/>
            <a:ext cx="10350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992" y="5334808"/>
            <a:ext cx="8699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0" i="1">
                <a:latin typeface="Times New Roman"/>
                <a:cs typeface="Times New Roman"/>
              </a:rPr>
              <a:t>ε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6392" y="5334808"/>
            <a:ext cx="100012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2650" algn="l"/>
              </a:tabLst>
            </a:pPr>
            <a:r>
              <a:rPr dirty="0" sz="1150" spc="50" i="1">
                <a:latin typeface="Times New Roman"/>
                <a:cs typeface="Times New Roman"/>
              </a:rPr>
              <a:t>w</a:t>
            </a:r>
            <a:r>
              <a:rPr dirty="0" sz="1150" spc="50" i="1">
                <a:latin typeface="Times New Roman"/>
                <a:cs typeface="Times New Roman"/>
              </a:rPr>
              <a:t>	</a:t>
            </a:r>
            <a:r>
              <a:rPr dirty="0" sz="1150" spc="50" i="1">
                <a:latin typeface="Times New Roman"/>
                <a:cs typeface="Times New Roman"/>
              </a:rPr>
              <a:t>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001" y="5085019"/>
            <a:ext cx="119316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5669" algn="l"/>
              </a:tabLst>
            </a:pPr>
            <a:r>
              <a:rPr dirty="0" sz="1950" spc="120" i="1">
                <a:latin typeface="Times New Roman"/>
                <a:cs typeface="Times New Roman"/>
              </a:rPr>
              <a:t>n</a:t>
            </a:r>
            <a:r>
              <a:rPr dirty="0" sz="2600" spc="-60">
                <a:latin typeface="Symbol"/>
                <a:cs typeface="Symbol"/>
              </a:rPr>
              <a:t></a:t>
            </a:r>
            <a:r>
              <a:rPr dirty="0" sz="1950" spc="220" i="1">
                <a:latin typeface="Times New Roman"/>
                <a:cs typeface="Times New Roman"/>
              </a:rPr>
              <a:t>}</a:t>
            </a:r>
            <a:r>
              <a:rPr dirty="0" sz="1950" spc="105" i="1">
                <a:latin typeface="Times New Roman"/>
                <a:cs typeface="Times New Roman"/>
              </a:rPr>
              <a:t>=</a:t>
            </a:r>
            <a:r>
              <a:rPr dirty="0" sz="1950" spc="-150" i="1">
                <a:latin typeface="Times New Roman"/>
                <a:cs typeface="Times New Roman"/>
              </a:rPr>
              <a:t> </a:t>
            </a:r>
            <a:r>
              <a:rPr dirty="0" sz="1950" spc="75" i="1">
                <a:latin typeface="Times New Roman"/>
                <a:cs typeface="Times New Roman"/>
              </a:rPr>
              <a:t>σ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155">
                <a:latin typeface="Symbol"/>
                <a:cs typeface="Symbol"/>
              </a:rPr>
              <a:t>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391" y="5085019"/>
            <a:ext cx="161607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i="1">
                <a:latin typeface="Times New Roman"/>
                <a:cs typeface="Times New Roman"/>
              </a:rPr>
              <a:t>n</a:t>
            </a:r>
            <a:r>
              <a:rPr dirty="0" sz="2600">
                <a:latin typeface="Symbol"/>
                <a:cs typeface="Symbol"/>
              </a:rPr>
              <a:t></a:t>
            </a:r>
            <a:r>
              <a:rPr dirty="0" sz="1950" i="1">
                <a:latin typeface="Times New Roman"/>
                <a:cs typeface="Times New Roman"/>
              </a:rPr>
              <a:t>+ε</a:t>
            </a:r>
            <a:r>
              <a:rPr dirty="0" sz="2600">
                <a:latin typeface="Symbol"/>
                <a:cs typeface="Symbol"/>
              </a:rPr>
              <a:t></a:t>
            </a:r>
            <a:r>
              <a:rPr dirty="0" sz="1950" i="1">
                <a:latin typeface="Times New Roman"/>
                <a:cs typeface="Times New Roman"/>
              </a:rPr>
              <a:t>n</a:t>
            </a:r>
            <a:r>
              <a:rPr dirty="0" sz="2600">
                <a:latin typeface="Symbol"/>
                <a:cs typeface="Symbol"/>
              </a:rPr>
              <a:t></a:t>
            </a:r>
            <a:r>
              <a:rPr dirty="0" sz="1950" i="1">
                <a:latin typeface="Times New Roman"/>
                <a:cs typeface="Times New Roman"/>
              </a:rPr>
              <a:t>,Var{ε</a:t>
            </a:r>
            <a:r>
              <a:rPr dirty="0" sz="2600">
                <a:latin typeface="Symbol"/>
                <a:cs typeface="Symbol"/>
              </a:rPr>
              <a:t>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8555" y="5085019"/>
            <a:ext cx="134747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4495" algn="l"/>
              </a:tabLst>
            </a:pPr>
            <a:r>
              <a:rPr dirty="0" sz="1950" spc="40" i="1">
                <a:latin typeface="Times New Roman"/>
                <a:cs typeface="Times New Roman"/>
              </a:rPr>
              <a:t>C</a:t>
            </a:r>
            <a:r>
              <a:rPr dirty="0" sz="1950" spc="30" i="1">
                <a:latin typeface="Times New Roman"/>
                <a:cs typeface="Times New Roman"/>
              </a:rPr>
              <a:t>'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1950" spc="120" i="1">
                <a:latin typeface="Times New Roman"/>
                <a:cs typeface="Times New Roman"/>
              </a:rPr>
              <a:t>n</a:t>
            </a:r>
            <a:r>
              <a:rPr dirty="0" sz="2600" spc="-90">
                <a:latin typeface="Symbol"/>
                <a:cs typeface="Symbol"/>
              </a:rPr>
              <a:t></a:t>
            </a:r>
            <a:r>
              <a:rPr dirty="0" sz="1950" spc="105" i="1">
                <a:latin typeface="Times New Roman"/>
                <a:cs typeface="Times New Roman"/>
              </a:rPr>
              <a:t>=</a:t>
            </a:r>
            <a:r>
              <a:rPr dirty="0" sz="1950" spc="-185" i="1">
                <a:latin typeface="Times New Roman"/>
                <a:cs typeface="Times New Roman"/>
              </a:rPr>
              <a:t> </a:t>
            </a:r>
            <a:r>
              <a:rPr dirty="0" sz="1950" spc="105" i="1">
                <a:latin typeface="Times New Roman"/>
                <a:cs typeface="Times New Roman"/>
              </a:rPr>
              <a:t>C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2600" spc="-175">
                <a:latin typeface="Symbol"/>
                <a:cs typeface="Symbol"/>
              </a:rPr>
              <a:t>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71257" y="6043440"/>
            <a:ext cx="89535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7756" y="6190914"/>
            <a:ext cx="75565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i="1">
                <a:latin typeface="Times New Roman"/>
                <a:cs typeface="Times New Roman"/>
              </a:rPr>
              <a:t>ε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03818" y="6058904"/>
            <a:ext cx="100965" cy="3213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20"/>
              </a:spcBef>
            </a:pPr>
            <a:r>
              <a:rPr dirty="0" sz="950" spc="2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 spc="20" i="1">
                <a:latin typeface="Times New Roman"/>
                <a:cs typeface="Times New Roman"/>
              </a:rPr>
              <a:t>ε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49754" y="6206373"/>
            <a:ext cx="110489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30" i="1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67938" y="6050131"/>
            <a:ext cx="1126490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650" spc="95" i="1">
                <a:latin typeface="Times New Roman"/>
                <a:cs typeface="Times New Roman"/>
              </a:rPr>
              <a:t>Δ</a:t>
            </a:r>
            <a:r>
              <a:rPr dirty="0" baseline="43859" sz="1425" spc="37">
                <a:latin typeface="Times New Roman"/>
                <a:cs typeface="Times New Roman"/>
              </a:rPr>
              <a:t>2</a:t>
            </a:r>
            <a:r>
              <a:rPr dirty="0" baseline="43859" sz="1425">
                <a:latin typeface="Times New Roman"/>
                <a:cs typeface="Times New Roman"/>
              </a:rPr>
              <a:t> </a:t>
            </a:r>
            <a:r>
              <a:rPr dirty="0" baseline="43859" sz="1425" spc="1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/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45" i="1">
                <a:latin typeface="Times New Roman"/>
                <a:cs typeface="Times New Roman"/>
              </a:rPr>
              <a:t>N</a:t>
            </a:r>
            <a:r>
              <a:rPr dirty="0" sz="1650" spc="-120" i="1">
                <a:latin typeface="Times New Roman"/>
                <a:cs typeface="Times New Roman"/>
              </a:rPr>
              <a:t> </a:t>
            </a:r>
            <a:r>
              <a:rPr dirty="0" baseline="43859" sz="1425" spc="37">
                <a:latin typeface="Times New Roman"/>
                <a:cs typeface="Times New Roman"/>
              </a:rPr>
              <a:t>2</a:t>
            </a:r>
            <a:r>
              <a:rPr dirty="0" baseline="43859" sz="1425">
                <a:latin typeface="Times New Roman"/>
                <a:cs typeface="Times New Roman"/>
              </a:rPr>
              <a:t> </a:t>
            </a:r>
            <a:r>
              <a:rPr dirty="0" baseline="43859" sz="1425" spc="-60">
                <a:latin typeface="Times New Roman"/>
                <a:cs typeface="Times New Roman"/>
              </a:rPr>
              <a:t> </a:t>
            </a:r>
            <a:r>
              <a:rPr dirty="0" sz="1650" spc="265" i="1">
                <a:latin typeface="Times New Roman"/>
                <a:cs typeface="Times New Roman"/>
              </a:rPr>
              <a:t>+</a:t>
            </a:r>
            <a:r>
              <a:rPr dirty="0" sz="1650" spc="30" i="1">
                <a:latin typeface="Times New Roman"/>
                <a:cs typeface="Times New Roman"/>
              </a:rPr>
              <a:t>σ</a:t>
            </a:r>
            <a:r>
              <a:rPr dirty="0" sz="1650" spc="-165" i="1">
                <a:latin typeface="Times New Roman"/>
                <a:cs typeface="Times New Roman"/>
              </a:rPr>
              <a:t> </a:t>
            </a:r>
            <a:r>
              <a:rPr dirty="0" baseline="43859" sz="1425" spc="37">
                <a:latin typeface="Times New Roman"/>
                <a:cs typeface="Times New Roman"/>
              </a:rPr>
              <a:t>2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20995" y="5998324"/>
            <a:ext cx="78803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10" i="1">
                <a:latin typeface="Times New Roman"/>
                <a:cs typeface="Times New Roman"/>
              </a:rPr>
              <a:t>n</a:t>
            </a:r>
            <a:r>
              <a:rPr dirty="0" sz="2200" spc="-110">
                <a:latin typeface="Symbol"/>
                <a:cs typeface="Symbol"/>
              </a:rPr>
              <a:t></a:t>
            </a:r>
            <a:r>
              <a:rPr dirty="0" sz="2200" spc="340">
                <a:latin typeface="Times New Roman"/>
                <a:cs typeface="Times New Roman"/>
              </a:rPr>
              <a:t> </a:t>
            </a:r>
            <a:r>
              <a:rPr dirty="0" sz="1650" spc="155" i="1">
                <a:latin typeface="Times New Roman"/>
                <a:cs typeface="Times New Roman"/>
              </a:rPr>
              <a:t>}+σ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8289" y="5643631"/>
            <a:ext cx="2186940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1932305" algn="l"/>
              </a:tabLst>
            </a:pPr>
            <a:r>
              <a:rPr dirty="0" baseline="-25252" sz="2475" spc="44" i="1">
                <a:latin typeface="Times New Roman"/>
                <a:cs typeface="Times New Roman"/>
              </a:rPr>
              <a:t>σ</a:t>
            </a:r>
            <a:r>
              <a:rPr dirty="0" baseline="-25252" sz="2475" spc="-247" i="1">
                <a:latin typeface="Times New Roman"/>
                <a:cs typeface="Times New Roman"/>
              </a:rPr>
              <a:t> </a:t>
            </a:r>
            <a:r>
              <a:rPr dirty="0" sz="950" spc="25">
                <a:latin typeface="Times New Roman"/>
                <a:cs typeface="Times New Roman"/>
              </a:rPr>
              <a:t>2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baseline="-25252" sz="2475" spc="44" i="1">
                <a:latin typeface="Times New Roman"/>
                <a:cs typeface="Times New Roman"/>
              </a:rPr>
              <a:t>σ</a:t>
            </a:r>
            <a:r>
              <a:rPr dirty="0" baseline="-25252" sz="2475" spc="-247" i="1">
                <a:latin typeface="Times New Roman"/>
                <a:cs typeface="Times New Roman"/>
              </a:rPr>
              <a:t> </a:t>
            </a:r>
            <a:r>
              <a:rPr dirty="0" sz="950" spc="2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38513" y="5791106"/>
            <a:ext cx="3794125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1325880" algn="l"/>
                <a:tab pos="2390775" algn="l"/>
                <a:tab pos="3207385" algn="l"/>
                <a:tab pos="3755390" algn="l"/>
              </a:tabLst>
            </a:pPr>
            <a:r>
              <a:rPr dirty="0" baseline="-23569" sz="2475" spc="67" i="1">
                <a:latin typeface="Times New Roman"/>
                <a:cs typeface="Times New Roman"/>
              </a:rPr>
              <a:t>=</a:t>
            </a:r>
            <a:r>
              <a:rPr dirty="0" u="sng" sz="1650" spc="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	</a:t>
            </a:r>
            <a:r>
              <a:rPr dirty="0" baseline="-23569" sz="2475" spc="67" i="1">
                <a:latin typeface="Times New Roman"/>
                <a:cs typeface="Times New Roman"/>
              </a:rPr>
              <a:t>=</a:t>
            </a:r>
            <a:r>
              <a:rPr dirty="0" u="sng" sz="1650" spc="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87776" y="5998324"/>
            <a:ext cx="126365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35" i="1">
                <a:latin typeface="Times New Roman"/>
                <a:cs typeface="Times New Roman"/>
              </a:rPr>
              <a:t>E</a:t>
            </a:r>
            <a:r>
              <a:rPr dirty="0" sz="1650" spc="25" i="1">
                <a:latin typeface="Times New Roman"/>
                <a:cs typeface="Times New Roman"/>
              </a:rPr>
              <a:t>{</a:t>
            </a:r>
            <a:r>
              <a:rPr dirty="0" sz="1650" spc="-145" i="1">
                <a:latin typeface="Times New Roman"/>
                <a:cs typeface="Times New Roman"/>
              </a:rPr>
              <a:t> </a:t>
            </a:r>
            <a:r>
              <a:rPr dirty="0" sz="2200" spc="-265">
                <a:latin typeface="Symbol"/>
                <a:cs typeface="Symbol"/>
              </a:rPr>
              <a:t></a:t>
            </a:r>
            <a:r>
              <a:rPr dirty="0" sz="1650" spc="45" i="1">
                <a:latin typeface="Times New Roman"/>
                <a:cs typeface="Times New Roman"/>
              </a:rPr>
              <a:t>C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140" i="1">
                <a:latin typeface="Times New Roman"/>
                <a:cs typeface="Times New Roman"/>
              </a:rPr>
              <a:t> </a:t>
            </a:r>
            <a:r>
              <a:rPr dirty="0" sz="2200" spc="-215">
                <a:latin typeface="Symbol"/>
                <a:cs typeface="Symbol"/>
              </a:rPr>
              <a:t></a:t>
            </a:r>
            <a:r>
              <a:rPr dirty="0" sz="1650" spc="90" i="1">
                <a:latin typeface="Times New Roman"/>
                <a:cs typeface="Times New Roman"/>
              </a:rPr>
              <a:t>n</a:t>
            </a:r>
            <a:r>
              <a:rPr dirty="0" sz="2200" spc="-170">
                <a:latin typeface="Symbol"/>
                <a:cs typeface="Symbol"/>
              </a:rPr>
              <a:t></a:t>
            </a:r>
            <a:r>
              <a:rPr dirty="0" sz="2200" spc="-350">
                <a:latin typeface="Times New Roman"/>
                <a:cs typeface="Times New Roman"/>
              </a:rPr>
              <a:t> </a:t>
            </a:r>
            <a:r>
              <a:rPr dirty="0" sz="1650" spc="35">
                <a:latin typeface="Symbol"/>
                <a:cs typeface="Symbol"/>
              </a:rPr>
              <a:t></a:t>
            </a:r>
            <a:r>
              <a:rPr dirty="0" sz="1650" spc="-140">
                <a:latin typeface="Times New Roman"/>
                <a:cs typeface="Times New Roman"/>
              </a:rPr>
              <a:t> </a:t>
            </a:r>
            <a:r>
              <a:rPr dirty="0" sz="1650" spc="125" i="1">
                <a:latin typeface="Times New Roman"/>
                <a:cs typeface="Times New Roman"/>
              </a:rPr>
              <a:t>C</a:t>
            </a:r>
            <a:r>
              <a:rPr dirty="0" sz="2200" spc="-170">
                <a:latin typeface="Symbol"/>
                <a:cs typeface="Symbol"/>
              </a:rPr>
              <a:t>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0187" y="6020459"/>
            <a:ext cx="89535" cy="17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5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9764" y="5879674"/>
            <a:ext cx="133985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50" spc="30" i="1">
                <a:latin typeface="Times New Roman"/>
                <a:cs typeface="Times New Roman"/>
              </a:rPr>
              <a:t>η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433527"/>
            <a:ext cx="570230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i="0">
                <a:latin typeface="Microsoft Sans Serif"/>
                <a:cs typeface="Microsoft Sans Serif"/>
              </a:rPr>
              <a:t>Полагая</a:t>
            </a:r>
            <a:r>
              <a:rPr dirty="0" i="0">
                <a:latin typeface="Microsoft Sans Serif"/>
                <a:cs typeface="Microsoft Sans Serif"/>
              </a:rPr>
              <a:t> </a:t>
            </a:r>
            <a:r>
              <a:rPr dirty="0" spc="-5" i="0">
                <a:latin typeface="Microsoft Sans Serif"/>
                <a:cs typeface="Microsoft Sans Serif"/>
              </a:rPr>
              <a:t>равенства</a:t>
            </a:r>
            <a:r>
              <a:rPr dirty="0" spc="-20" i="0">
                <a:latin typeface="Microsoft Sans Serif"/>
                <a:cs typeface="Microsoft Sans Serif"/>
              </a:rPr>
              <a:t> </a:t>
            </a:r>
            <a:r>
              <a:rPr dirty="0" i="0">
                <a:latin typeface="Microsoft Sans Serif"/>
                <a:cs typeface="Microsoft Sans Serif"/>
              </a:rPr>
              <a:t>в</a:t>
            </a:r>
            <a:r>
              <a:rPr dirty="0" spc="30" i="0">
                <a:latin typeface="Microsoft Sans Serif"/>
                <a:cs typeface="Microsoft Sans Serif"/>
              </a:rPr>
              <a:t> </a:t>
            </a:r>
            <a:r>
              <a:rPr dirty="0" i="0">
                <a:latin typeface="Microsoft Sans Serif"/>
                <a:cs typeface="Microsoft Sans Serif"/>
              </a:rPr>
              <a:t>(63),</a:t>
            </a:r>
            <a:r>
              <a:rPr dirty="0" spc="-15" i="0">
                <a:latin typeface="Microsoft Sans Serif"/>
                <a:cs typeface="Microsoft Sans Serif"/>
              </a:rPr>
              <a:t> </a:t>
            </a:r>
            <a:r>
              <a:rPr dirty="0" i="0">
                <a:latin typeface="Microsoft Sans Serif"/>
                <a:cs typeface="Microsoft Sans Serif"/>
              </a:rPr>
              <a:t>(64),</a:t>
            </a:r>
            <a:r>
              <a:rPr dirty="0" spc="-10" i="0">
                <a:latin typeface="Microsoft Sans Serif"/>
                <a:cs typeface="Microsoft Sans Serif"/>
              </a:rPr>
              <a:t> </a:t>
            </a:r>
            <a:r>
              <a:rPr dirty="0" spc="-15" i="0">
                <a:latin typeface="Microsoft Sans Serif"/>
                <a:cs typeface="Microsoft Sans Serif"/>
              </a:rPr>
              <a:t>получаем</a:t>
            </a:r>
            <a:r>
              <a:rPr dirty="0" spc="10" i="0">
                <a:latin typeface="Microsoft Sans Serif"/>
                <a:cs typeface="Microsoft Sans Serif"/>
              </a:rPr>
              <a:t> </a:t>
            </a:r>
            <a:r>
              <a:rPr dirty="0" spc="-40" i="0">
                <a:latin typeface="Microsoft Sans Serif"/>
                <a:cs typeface="Microsoft Sans Serif"/>
              </a:rPr>
              <a:t>из</a:t>
            </a:r>
            <a:r>
              <a:rPr dirty="0" i="0">
                <a:latin typeface="Microsoft Sans Serif"/>
                <a:cs typeface="Microsoft Sans Serif"/>
              </a:rPr>
              <a:t> </a:t>
            </a:r>
            <a:r>
              <a:rPr dirty="0" spc="-10" i="0">
                <a:latin typeface="Microsoft Sans Serif"/>
                <a:cs typeface="Microsoft Sans Serif"/>
              </a:rPr>
              <a:t>них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409" y="1200403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(65)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932177"/>
            <a:ext cx="384047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Подставляя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(62)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 (61),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находим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2663698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(66)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761359"/>
            <a:ext cx="693483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Microsoft Sans Serif"/>
                <a:cs typeface="Microsoft Sans Serif"/>
              </a:rPr>
              <a:t>При</a:t>
            </a:r>
            <a:r>
              <a:rPr dirty="0" sz="2000" spc="5">
                <a:latin typeface="Microsoft Sans Serif"/>
                <a:cs typeface="Microsoft Sans Serif"/>
              </a:rPr>
              <a:t> более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то</a:t>
            </a:r>
            <a:r>
              <a:rPr dirty="0" u="sng" sz="2000" spc="-1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чно</a:t>
            </a:r>
            <a:r>
              <a:rPr dirty="0" sz="2000" spc="-15">
                <a:latin typeface="Microsoft Sans Serif"/>
                <a:cs typeface="Microsoft Sans Serif"/>
              </a:rPr>
              <a:t>м</a:t>
            </a:r>
            <a:r>
              <a:rPr dirty="0" sz="2000" spc="-5">
                <a:latin typeface="Microsoft Sans Serif"/>
                <a:cs typeface="Microsoft Sans Serif"/>
              </a:rPr>
              <a:t> расчете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искажений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для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QPD,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получаем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71822"/>
            <a:ext cx="7992745" cy="16719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Вывод:</a:t>
            </a: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Microsoft Sans Serif"/>
                <a:cs typeface="Microsoft Sans Serif"/>
              </a:rPr>
              <a:t>Сравнивая </a:t>
            </a:r>
            <a:r>
              <a:rPr dirty="0" sz="2000">
                <a:latin typeface="Microsoft Sans Serif"/>
                <a:cs typeface="Microsoft Sans Serif"/>
              </a:rPr>
              <a:t>(63) с </a:t>
            </a:r>
            <a:r>
              <a:rPr dirty="0" sz="2000" spc="-15">
                <a:latin typeface="Microsoft Sans Serif"/>
                <a:cs typeface="Microsoft Sans Serif"/>
              </a:rPr>
              <a:t>выражением </a:t>
            </a:r>
            <a:r>
              <a:rPr dirty="0" sz="2000">
                <a:latin typeface="Microsoft Sans Serif"/>
                <a:cs typeface="Microsoft Sans Serif"/>
              </a:rPr>
              <a:t>(11) </a:t>
            </a:r>
            <a:r>
              <a:rPr dirty="0" sz="2000" spc="5">
                <a:latin typeface="Microsoft Sans Serif"/>
                <a:cs typeface="Microsoft Sans Serif"/>
              </a:rPr>
              <a:t>для </a:t>
            </a:r>
            <a:r>
              <a:rPr dirty="0" sz="2000" spc="-5">
                <a:latin typeface="Microsoft Sans Serif"/>
                <a:cs typeface="Microsoft Sans Serif"/>
              </a:rPr>
              <a:t>вероятности </a:t>
            </a:r>
            <a:r>
              <a:rPr dirty="0" sz="2000" spc="-25">
                <a:latin typeface="Microsoft Sans Serif"/>
                <a:cs typeface="Microsoft Sans Serif"/>
              </a:rPr>
              <a:t>ошибки </a:t>
            </a:r>
            <a:r>
              <a:rPr dirty="0" sz="2000" spc="-15">
                <a:latin typeface="Microsoft Sans Serif"/>
                <a:cs typeface="Microsoft Sans Serif"/>
              </a:rPr>
              <a:t>при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информированном </a:t>
            </a:r>
            <a:r>
              <a:rPr dirty="0" sz="2000" spc="-20">
                <a:latin typeface="Microsoft Sans Serif"/>
                <a:cs typeface="Microsoft Sans Serif"/>
              </a:rPr>
              <a:t>декодере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 </a:t>
            </a:r>
            <a:r>
              <a:rPr dirty="0" sz="2000" spc="-20">
                <a:latin typeface="Microsoft Sans Serif"/>
                <a:cs typeface="Microsoft Sans Serif"/>
              </a:rPr>
              <a:t>погружением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по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методу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35">
                <a:latin typeface="Microsoft Sans Serif"/>
                <a:cs typeface="Microsoft Sans Serif"/>
              </a:rPr>
              <a:t>ШПС 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получаем,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что</a:t>
            </a:r>
            <a:r>
              <a:rPr dirty="0" sz="2000" spc="5">
                <a:latin typeface="Microsoft Sans Serif"/>
                <a:cs typeface="Microsoft Sans Serif"/>
              </a:rPr>
              <a:t> для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получения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одинаковой</a:t>
            </a:r>
            <a:r>
              <a:rPr dirty="0" sz="2000" spc="-5">
                <a:latin typeface="Microsoft Sans Serif"/>
                <a:cs typeface="Microsoft Sans Serif"/>
              </a:rPr>
              <a:t> достоверности,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длина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35">
                <a:latin typeface="Microsoft Sans Serif"/>
                <a:cs typeface="Microsoft Sans Serif"/>
              </a:rPr>
              <a:t>ШПС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должна</a:t>
            </a:r>
            <a:r>
              <a:rPr dirty="0" sz="2000">
                <a:latin typeface="Microsoft Sans Serif"/>
                <a:cs typeface="Microsoft Sans Serif"/>
              </a:rPr>
              <a:t> быть</a:t>
            </a:r>
            <a:r>
              <a:rPr dirty="0" sz="2000" spc="5">
                <a:latin typeface="Microsoft Sans Serif"/>
                <a:cs typeface="Microsoft Sans Serif"/>
              </a:rPr>
              <a:t> для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QPD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увеличена</a:t>
            </a:r>
            <a:r>
              <a:rPr dirty="0" sz="2000" spc="-15">
                <a:latin typeface="Microsoft Sans Serif"/>
                <a:cs typeface="Microsoft Sans Serif"/>
              </a:rPr>
              <a:t> примерно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1,3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раза.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7319" y="1293042"/>
            <a:ext cx="10541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">
                <a:latin typeface="Symbol"/>
                <a:cs typeface="Symbol"/>
              </a:rPr>
              <a:t>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6114" y="1424285"/>
            <a:ext cx="82613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4650" algn="l"/>
                <a:tab pos="733425" algn="l"/>
              </a:tabLst>
            </a:pPr>
            <a:r>
              <a:rPr dirty="0" sz="1600" spc="10">
                <a:latin typeface="Symbol"/>
                <a:cs typeface="Symbol"/>
              </a:rPr>
              <a:t></a:t>
            </a:r>
            <a:r>
              <a:rPr dirty="0" sz="1600" spc="10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1600" spc="1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8622" y="1506516"/>
            <a:ext cx="8636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0714" y="1370411"/>
            <a:ext cx="44323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20833" sz="2400" spc="15">
                <a:latin typeface="Symbol"/>
                <a:cs typeface="Symbol"/>
              </a:rPr>
              <a:t></a:t>
            </a:r>
            <a:r>
              <a:rPr dirty="0" baseline="20833" sz="2400" spc="-112">
                <a:latin typeface="Times New Roman"/>
                <a:cs typeface="Times New Roman"/>
              </a:rPr>
              <a:t> </a:t>
            </a:r>
            <a:r>
              <a:rPr dirty="0" sz="1600" spc="5" i="1">
                <a:latin typeface="Times New Roman"/>
                <a:cs typeface="Times New Roman"/>
              </a:rPr>
              <a:t>Nη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6114" y="1067018"/>
            <a:ext cx="82613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33425" algn="l"/>
              </a:tabLst>
            </a:pPr>
            <a:r>
              <a:rPr dirty="0" sz="1600" spc="10">
                <a:latin typeface="Symbol"/>
                <a:cs typeface="Symbol"/>
              </a:rPr>
              <a:t></a:t>
            </a:r>
            <a:r>
              <a:rPr dirty="0" sz="1600" spc="10">
                <a:latin typeface="Times New Roman"/>
                <a:cs typeface="Times New Roman"/>
              </a:rPr>
              <a:t>  </a:t>
            </a:r>
            <a:r>
              <a:rPr dirty="0" baseline="-3472" sz="2400" spc="22" i="1">
                <a:latin typeface="Times New Roman"/>
                <a:cs typeface="Times New Roman"/>
              </a:rPr>
              <a:t>η</a:t>
            </a:r>
            <a:r>
              <a:rPr dirty="0" baseline="-3472" sz="2400" spc="22" i="1">
                <a:latin typeface="Times New Roman"/>
                <a:cs typeface="Times New Roman"/>
              </a:rPr>
              <a:t>	</a:t>
            </a:r>
            <a:r>
              <a:rPr dirty="0" sz="1600" spc="10">
                <a:latin typeface="Symbol"/>
                <a:cs typeface="Symbol"/>
              </a:rPr>
              <a:t>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4495" y="1370411"/>
            <a:ext cx="26479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N</a:t>
            </a:r>
            <a:r>
              <a:rPr dirty="0" sz="1600" spc="15" i="1">
                <a:latin typeface="Times New Roman"/>
                <a:cs typeface="Times New Roman"/>
              </a:rPr>
              <a:t>η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681" y="1210406"/>
            <a:ext cx="29210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18465" algn="l"/>
                <a:tab pos="809625" algn="l"/>
                <a:tab pos="2359025" algn="l"/>
              </a:tabLst>
            </a:pPr>
            <a:r>
              <a:rPr dirty="0" u="sng" baseline="35087" sz="14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14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5087" sz="1425" spc="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14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r>
              <a:rPr dirty="0" sz="1600" spc="20" i="1">
                <a:latin typeface="Times New Roman"/>
                <a:cs typeface="Times New Roman"/>
              </a:rPr>
              <a:t>=</a:t>
            </a:r>
            <a:r>
              <a:rPr dirty="0" u="sng" baseline="20833" sz="240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5087" sz="14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ω   </a:t>
            </a:r>
            <a:r>
              <a:rPr dirty="0" baseline="35087" sz="1425" spc="150" i="1">
                <a:latin typeface="Times New Roman"/>
                <a:cs typeface="Times New Roman"/>
              </a:rPr>
              <a:t> </a:t>
            </a:r>
            <a:r>
              <a:rPr dirty="0" sz="1600" spc="65">
                <a:latin typeface="Symbol"/>
                <a:cs typeface="Symbol"/>
              </a:rPr>
              <a:t></a:t>
            </a:r>
            <a:r>
              <a:rPr dirty="0" sz="1600" spc="65">
                <a:latin typeface="Times New Roman"/>
                <a:cs typeface="Times New Roman"/>
              </a:rPr>
              <a:t>1/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20" i="1">
                <a:latin typeface="Times New Roman"/>
                <a:cs typeface="Times New Roman"/>
              </a:rPr>
              <a:t>N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spc="20" i="1">
                <a:latin typeface="Times New Roman"/>
                <a:cs typeface="Times New Roman"/>
              </a:rPr>
              <a:t>=</a:t>
            </a:r>
            <a:r>
              <a:rPr dirty="0" sz="1600" spc="-250" i="1">
                <a:latin typeface="Times New Roman"/>
                <a:cs typeface="Times New Roman"/>
              </a:rPr>
              <a:t> </a:t>
            </a:r>
            <a:r>
              <a:rPr dirty="0" sz="1600" spc="50">
                <a:latin typeface="Times New Roman"/>
                <a:cs typeface="Times New Roman"/>
              </a:rPr>
              <a:t>1/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80" i="1">
                <a:latin typeface="Times New Roman"/>
                <a:cs typeface="Times New Roman"/>
              </a:rPr>
              <a:t>N</a:t>
            </a:r>
            <a:r>
              <a:rPr dirty="0" baseline="3472" sz="2400" spc="120">
                <a:latin typeface="Symbol"/>
                <a:cs typeface="Symbol"/>
              </a:rPr>
              <a:t></a:t>
            </a:r>
            <a:r>
              <a:rPr dirty="0" u="sng" baseline="20833" sz="2400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5087" sz="14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ω   </a:t>
            </a:r>
            <a:r>
              <a:rPr dirty="0" baseline="35087" sz="1425" spc="44" i="1">
                <a:latin typeface="Times New Roman"/>
                <a:cs typeface="Times New Roman"/>
              </a:rPr>
              <a:t> </a:t>
            </a:r>
            <a:r>
              <a:rPr dirty="0" sz="1600" spc="30">
                <a:latin typeface="Symbol"/>
                <a:cs typeface="Symbol"/>
              </a:rPr>
              <a:t></a:t>
            </a:r>
            <a:r>
              <a:rPr dirty="0" sz="1600" spc="30">
                <a:latin typeface="Times New Roman"/>
                <a:cs typeface="Times New Roman"/>
              </a:rPr>
              <a:t>1</a:t>
            </a:r>
            <a:r>
              <a:rPr dirty="0" baseline="3472" sz="2400" spc="44">
                <a:latin typeface="Symbol"/>
                <a:cs typeface="Symbol"/>
              </a:rPr>
              <a:t></a:t>
            </a:r>
            <a:endParaRPr baseline="3472"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4268" y="1278863"/>
            <a:ext cx="259079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4305" sz="2400" spc="15" i="1">
                <a:latin typeface="Times New Roman"/>
                <a:cs typeface="Times New Roman"/>
              </a:rPr>
              <a:t>Δ</a:t>
            </a: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232" y="1081198"/>
            <a:ext cx="858519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716915" algn="l"/>
              </a:tabLst>
            </a:pPr>
            <a:r>
              <a:rPr dirty="0" sz="1600" spc="15" i="1">
                <a:latin typeface="Times New Roman"/>
                <a:cs typeface="Times New Roman"/>
              </a:rPr>
              <a:t>σ</a:t>
            </a:r>
            <a:r>
              <a:rPr dirty="0" sz="1600" spc="-220" i="1">
                <a:latin typeface="Times New Roman"/>
                <a:cs typeface="Times New Roman"/>
              </a:rPr>
              <a:t> </a:t>
            </a:r>
            <a:r>
              <a:rPr dirty="0" baseline="40935" sz="1425">
                <a:latin typeface="Times New Roman"/>
                <a:cs typeface="Times New Roman"/>
              </a:rPr>
              <a:t>2</a:t>
            </a:r>
            <a:r>
              <a:rPr dirty="0" baseline="40935" sz="1425" spc="-142">
                <a:latin typeface="Times New Roman"/>
                <a:cs typeface="Times New Roman"/>
              </a:rPr>
              <a:t> </a:t>
            </a:r>
            <a:r>
              <a:rPr dirty="0" sz="1600" spc="20" i="1">
                <a:latin typeface="Times New Roman"/>
                <a:cs typeface="Times New Roman"/>
              </a:rPr>
              <a:t>N	</a:t>
            </a:r>
            <a:r>
              <a:rPr dirty="0" sz="1600" spc="15" i="1">
                <a:latin typeface="Times New Roman"/>
                <a:cs typeface="Times New Roman"/>
              </a:rPr>
              <a:t>η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9483" y="275018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209" y="0"/>
                </a:lnTo>
              </a:path>
            </a:pathLst>
          </a:custGeom>
          <a:ln w="8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453115" y="2486786"/>
            <a:ext cx="707390" cy="529590"/>
            <a:chOff x="1453115" y="2486786"/>
            <a:chExt cx="707390" cy="529590"/>
          </a:xfrm>
        </p:grpSpPr>
        <p:sp>
          <p:nvSpPr>
            <p:cNvPr id="19" name="object 19"/>
            <p:cNvSpPr/>
            <p:nvPr/>
          </p:nvSpPr>
          <p:spPr>
            <a:xfrm>
              <a:off x="1457209" y="2750188"/>
              <a:ext cx="687070" cy="75565"/>
            </a:xfrm>
            <a:custGeom>
              <a:avLst/>
              <a:gdLst/>
              <a:ahLst/>
              <a:cxnLst/>
              <a:rect l="l" t="t" r="r" b="b"/>
              <a:pathLst>
                <a:path w="687069" h="75564">
                  <a:moveTo>
                    <a:pt x="127431" y="0"/>
                  </a:moveTo>
                  <a:lnTo>
                    <a:pt x="686732" y="0"/>
                  </a:lnTo>
                </a:path>
                <a:path w="687069" h="75564">
                  <a:moveTo>
                    <a:pt x="0" y="75409"/>
                  </a:moveTo>
                  <a:lnTo>
                    <a:pt x="24780" y="61404"/>
                  </a:lnTo>
                </a:path>
              </a:pathLst>
            </a:custGeom>
            <a:ln w="8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81989" y="2815480"/>
              <a:ext cx="36195" cy="192405"/>
            </a:xfrm>
            <a:custGeom>
              <a:avLst/>
              <a:gdLst/>
              <a:ahLst/>
              <a:cxnLst/>
              <a:rect l="l" t="t" r="r" b="b"/>
              <a:pathLst>
                <a:path w="36194" h="192405">
                  <a:moveTo>
                    <a:pt x="0" y="0"/>
                  </a:moveTo>
                  <a:lnTo>
                    <a:pt x="35791" y="192403"/>
                  </a:lnTo>
                </a:path>
              </a:pathLst>
            </a:custGeom>
            <a:ln w="16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22101" y="2490916"/>
              <a:ext cx="638175" cy="517525"/>
            </a:xfrm>
            <a:custGeom>
              <a:avLst/>
              <a:gdLst/>
              <a:ahLst/>
              <a:cxnLst/>
              <a:rect l="l" t="t" r="r" b="b"/>
              <a:pathLst>
                <a:path w="638175" h="517525">
                  <a:moveTo>
                    <a:pt x="0" y="516967"/>
                  </a:moveTo>
                  <a:lnTo>
                    <a:pt x="47593" y="0"/>
                  </a:lnTo>
                </a:path>
                <a:path w="638175" h="517525">
                  <a:moveTo>
                    <a:pt x="47593" y="0"/>
                  </a:moveTo>
                  <a:lnTo>
                    <a:pt x="637962" y="0"/>
                  </a:lnTo>
                </a:path>
              </a:pathLst>
            </a:custGeom>
            <a:ln w="8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2794479" y="275018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209" y="0"/>
                </a:lnTo>
              </a:path>
            </a:pathLst>
          </a:custGeom>
          <a:ln w="8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2948062" y="2487567"/>
            <a:ext cx="496570" cy="521334"/>
            <a:chOff x="2948062" y="2487567"/>
            <a:chExt cx="496570" cy="521334"/>
          </a:xfrm>
        </p:grpSpPr>
        <p:sp>
          <p:nvSpPr>
            <p:cNvPr id="24" name="object 24"/>
            <p:cNvSpPr/>
            <p:nvPr/>
          </p:nvSpPr>
          <p:spPr>
            <a:xfrm>
              <a:off x="2952156" y="2750188"/>
              <a:ext cx="476250" cy="71120"/>
            </a:xfrm>
            <a:custGeom>
              <a:avLst/>
              <a:gdLst/>
              <a:ahLst/>
              <a:cxnLst/>
              <a:rect l="l" t="t" r="r" b="b"/>
              <a:pathLst>
                <a:path w="476250" h="71119">
                  <a:moveTo>
                    <a:pt x="127850" y="0"/>
                  </a:moveTo>
                  <a:lnTo>
                    <a:pt x="475932" y="0"/>
                  </a:lnTo>
                </a:path>
                <a:path w="476250" h="71119">
                  <a:moveTo>
                    <a:pt x="0" y="71123"/>
                  </a:moveTo>
                  <a:lnTo>
                    <a:pt x="24828" y="56752"/>
                  </a:lnTo>
                </a:path>
              </a:pathLst>
            </a:custGeom>
            <a:ln w="8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76984" y="2811210"/>
              <a:ext cx="36195" cy="189865"/>
            </a:xfrm>
            <a:custGeom>
              <a:avLst/>
              <a:gdLst/>
              <a:ahLst/>
              <a:cxnLst/>
              <a:rect l="l" t="t" r="r" b="b"/>
              <a:pathLst>
                <a:path w="36194" h="189864">
                  <a:moveTo>
                    <a:pt x="0" y="0"/>
                  </a:moveTo>
                  <a:lnTo>
                    <a:pt x="36114" y="189296"/>
                  </a:lnTo>
                </a:path>
              </a:pathLst>
            </a:custGeom>
            <a:ln w="16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17129" y="2491696"/>
              <a:ext cx="427355" cy="509270"/>
            </a:xfrm>
            <a:custGeom>
              <a:avLst/>
              <a:gdLst/>
              <a:ahLst/>
              <a:cxnLst/>
              <a:rect l="l" t="t" r="r" b="b"/>
              <a:pathLst>
                <a:path w="427354" h="509269">
                  <a:moveTo>
                    <a:pt x="0" y="508810"/>
                  </a:moveTo>
                  <a:lnTo>
                    <a:pt x="47561" y="0"/>
                  </a:lnTo>
                </a:path>
                <a:path w="427354" h="509269">
                  <a:moveTo>
                    <a:pt x="47561" y="0"/>
                  </a:moveTo>
                  <a:lnTo>
                    <a:pt x="427081" y="0"/>
                  </a:lnTo>
                </a:path>
              </a:pathLst>
            </a:custGeom>
            <a:ln w="8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036000" y="2487567"/>
            <a:ext cx="742315" cy="521334"/>
            <a:chOff x="4036000" y="2487567"/>
            <a:chExt cx="742315" cy="521334"/>
          </a:xfrm>
        </p:grpSpPr>
        <p:sp>
          <p:nvSpPr>
            <p:cNvPr id="28" name="object 28"/>
            <p:cNvSpPr/>
            <p:nvPr/>
          </p:nvSpPr>
          <p:spPr>
            <a:xfrm>
              <a:off x="4040094" y="2750188"/>
              <a:ext cx="721995" cy="71120"/>
            </a:xfrm>
            <a:custGeom>
              <a:avLst/>
              <a:gdLst/>
              <a:ahLst/>
              <a:cxnLst/>
              <a:rect l="l" t="t" r="r" b="b"/>
              <a:pathLst>
                <a:path w="721995" h="71119">
                  <a:moveTo>
                    <a:pt x="127366" y="0"/>
                  </a:moveTo>
                  <a:lnTo>
                    <a:pt x="721798" y="0"/>
                  </a:lnTo>
                </a:path>
                <a:path w="721995" h="71119">
                  <a:moveTo>
                    <a:pt x="0" y="71123"/>
                  </a:moveTo>
                  <a:lnTo>
                    <a:pt x="24828" y="56752"/>
                  </a:lnTo>
                </a:path>
              </a:pathLst>
            </a:custGeom>
            <a:ln w="8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64922" y="2811210"/>
              <a:ext cx="36195" cy="189865"/>
            </a:xfrm>
            <a:custGeom>
              <a:avLst/>
              <a:gdLst/>
              <a:ahLst/>
              <a:cxnLst/>
              <a:rect l="l" t="t" r="r" b="b"/>
              <a:pathLst>
                <a:path w="36195" h="189864">
                  <a:moveTo>
                    <a:pt x="0" y="0"/>
                  </a:moveTo>
                  <a:lnTo>
                    <a:pt x="36114" y="189296"/>
                  </a:lnTo>
                </a:path>
              </a:pathLst>
            </a:custGeom>
            <a:ln w="16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05067" y="2491696"/>
              <a:ext cx="673100" cy="509270"/>
            </a:xfrm>
            <a:custGeom>
              <a:avLst/>
              <a:gdLst/>
              <a:ahLst/>
              <a:cxnLst/>
              <a:rect l="l" t="t" r="r" b="b"/>
              <a:pathLst>
                <a:path w="673100" h="509269">
                  <a:moveTo>
                    <a:pt x="0" y="508810"/>
                  </a:moveTo>
                  <a:lnTo>
                    <a:pt x="47561" y="0"/>
                  </a:lnTo>
                </a:path>
                <a:path w="673100" h="509269">
                  <a:moveTo>
                    <a:pt x="47561" y="0"/>
                  </a:moveTo>
                  <a:lnTo>
                    <a:pt x="672947" y="0"/>
                  </a:lnTo>
                </a:path>
              </a:pathLst>
            </a:custGeom>
            <a:ln w="8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235381" y="3351503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 h="0">
                <a:moveTo>
                  <a:pt x="0" y="0"/>
                </a:moveTo>
                <a:lnTo>
                  <a:pt x="213573" y="0"/>
                </a:lnTo>
              </a:path>
            </a:pathLst>
          </a:custGeom>
          <a:ln w="8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172747" y="2469675"/>
            <a:ext cx="1568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30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80662" y="2469293"/>
            <a:ext cx="35814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500" spc="5" i="1">
                <a:latin typeface="Times New Roman"/>
                <a:cs typeface="Times New Roman"/>
              </a:rPr>
              <a:t>Nη</a:t>
            </a:r>
            <a:r>
              <a:rPr dirty="0" baseline="-24691" sz="1350" spc="7" i="1">
                <a:latin typeface="Times New Roman"/>
                <a:cs typeface="Times New Roman"/>
              </a:rPr>
              <a:t>a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89660" y="2567630"/>
            <a:ext cx="100965" cy="497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500" spc="15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9660" y="2443642"/>
            <a:ext cx="1009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55856" y="2806684"/>
            <a:ext cx="5683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79425" algn="l"/>
              </a:tabLst>
            </a:pPr>
            <a:r>
              <a:rPr dirty="0" sz="1500" spc="15">
                <a:latin typeface="Symbol"/>
                <a:cs typeface="Symbol"/>
              </a:rPr>
              <a:t>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15">
                <a:latin typeface="Symbol"/>
                <a:cs typeface="Symbol"/>
              </a:rPr>
              <a:t>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5856" y="2443642"/>
            <a:ext cx="5683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79425" algn="l"/>
              </a:tabLst>
            </a:pPr>
            <a:r>
              <a:rPr dirty="0" sz="1500" spc="15">
                <a:latin typeface="Symbol"/>
                <a:cs typeface="Symbol"/>
              </a:rPr>
              <a:t>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15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81498" y="2806684"/>
            <a:ext cx="1009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71741" y="2686185"/>
            <a:ext cx="1009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76558" y="2791516"/>
            <a:ext cx="5962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7825" algn="l"/>
              </a:tabLst>
            </a:pPr>
            <a:r>
              <a:rPr dirty="0" sz="900" i="1">
                <a:latin typeface="Times New Roman"/>
                <a:cs typeface="Times New Roman"/>
              </a:rPr>
              <a:t>ω	a</a:t>
            </a:r>
            <a:r>
              <a:rPr dirty="0" sz="900" spc="260" i="1">
                <a:latin typeface="Times New Roman"/>
                <a:cs typeface="Times New Roman"/>
              </a:rPr>
              <a:t> </a:t>
            </a:r>
            <a:r>
              <a:rPr dirty="0" baseline="-5555" sz="2250" spc="22">
                <a:latin typeface="Symbol"/>
                <a:cs typeface="Symbol"/>
              </a:rPr>
              <a:t></a:t>
            </a:r>
            <a:endParaRPr baseline="-5555" sz="22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5321" y="2743320"/>
            <a:ext cx="486409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20" i="1">
                <a:latin typeface="Times New Roman"/>
                <a:cs typeface="Times New Roman"/>
              </a:rPr>
              <a:t>η</a:t>
            </a:r>
            <a:r>
              <a:rPr dirty="0" sz="1500" spc="20" i="1">
                <a:latin typeface="Times New Roman"/>
                <a:cs typeface="Times New Roman"/>
              </a:rPr>
              <a:t>  </a:t>
            </a:r>
            <a:r>
              <a:rPr dirty="0" sz="1500" spc="-135" i="1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Symbol"/>
                <a:cs typeface="Symbol"/>
              </a:rPr>
              <a:t>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η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439" y="2810571"/>
            <a:ext cx="860425" cy="7931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9944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</a:t>
            </a:r>
            <a:endParaRPr sz="1500">
              <a:latin typeface="Symbol"/>
              <a:cs typeface="Symbol"/>
            </a:endParaRPr>
          </a:p>
          <a:p>
            <a:pPr marL="38100">
              <a:lnSpc>
                <a:spcPts val="1495"/>
              </a:lnSpc>
              <a:spcBef>
                <a:spcPts val="1215"/>
              </a:spcBef>
            </a:pPr>
            <a:r>
              <a:rPr dirty="0" sz="1500" spc="10">
                <a:latin typeface="Times New Roman"/>
                <a:cs typeface="Times New Roman"/>
              </a:rPr>
              <a:t>г</a:t>
            </a:r>
            <a:r>
              <a:rPr dirty="0" sz="1500">
                <a:latin typeface="Times New Roman"/>
                <a:cs typeface="Times New Roman"/>
              </a:rPr>
              <a:t>д</a:t>
            </a:r>
            <a:r>
              <a:rPr dirty="0" sz="1500" spc="20">
                <a:latin typeface="Times New Roman"/>
                <a:cs typeface="Times New Roman"/>
              </a:rPr>
              <a:t>е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η</a:t>
            </a:r>
            <a:r>
              <a:rPr dirty="0" sz="1500" spc="-45" i="1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Symbol"/>
                <a:cs typeface="Symbol"/>
              </a:rPr>
              <a:t>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baseline="35185" sz="2250" spc="-44" i="1">
                <a:latin typeface="Times New Roman"/>
                <a:cs typeface="Times New Roman"/>
              </a:rPr>
              <a:t>η</a:t>
            </a:r>
            <a:r>
              <a:rPr dirty="0" baseline="37037" sz="1350" i="1">
                <a:latin typeface="Times New Roman"/>
                <a:cs typeface="Times New Roman"/>
              </a:rPr>
              <a:t>ω</a:t>
            </a:r>
            <a:endParaRPr baseline="37037" sz="1350">
              <a:latin typeface="Times New Roman"/>
              <a:cs typeface="Times New Roman"/>
            </a:endParaRPr>
          </a:p>
          <a:p>
            <a:pPr marL="657860">
              <a:lnSpc>
                <a:spcPts val="1495"/>
              </a:lnSpc>
            </a:pPr>
            <a:r>
              <a:rPr dirty="0" sz="1500" spc="-5" i="1">
                <a:latin typeface="Times New Roman"/>
                <a:cs typeface="Times New Roman"/>
              </a:rPr>
              <a:t>η</a:t>
            </a:r>
            <a:r>
              <a:rPr dirty="0" baseline="-24691" sz="1350" spc="-7" i="1">
                <a:latin typeface="Times New Roman"/>
                <a:cs typeface="Times New Roman"/>
              </a:rPr>
              <a:t>a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0456" y="2591736"/>
            <a:ext cx="6191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7407" sz="2250" spc="44">
                <a:latin typeface="Symbol"/>
                <a:cs typeface="Symbol"/>
              </a:rPr>
              <a:t></a:t>
            </a:r>
            <a:r>
              <a:rPr dirty="0" sz="1500" spc="30">
                <a:latin typeface="Symbol"/>
                <a:cs typeface="Symbol"/>
              </a:rPr>
              <a:t>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r>
              <a:rPr dirty="0" sz="1500" spc="10" i="1">
                <a:latin typeface="Times New Roman"/>
                <a:cs typeface="Times New Roman"/>
              </a:rPr>
              <a:t>Q</a:t>
            </a:r>
            <a:r>
              <a:rPr dirty="0" baseline="7407" sz="2250" spc="15">
                <a:latin typeface="Symbol"/>
                <a:cs typeface="Symbol"/>
              </a:rPr>
              <a:t></a:t>
            </a:r>
            <a:endParaRPr baseline="7407" sz="22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94677" y="2743320"/>
            <a:ext cx="65532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7815" algn="l"/>
              </a:tabLst>
            </a:pPr>
            <a:r>
              <a:rPr dirty="0" sz="1500" spc="20">
                <a:latin typeface="Times New Roman"/>
                <a:cs typeface="Times New Roman"/>
              </a:rPr>
              <a:t>2</a:t>
            </a:r>
            <a:r>
              <a:rPr dirty="0" sz="1500" spc="20">
                <a:latin typeface="Times New Roman"/>
                <a:cs typeface="Times New Roman"/>
              </a:rPr>
              <a:t>	</a:t>
            </a:r>
            <a:r>
              <a:rPr dirty="0" sz="1500" spc="20" i="1">
                <a:latin typeface="Times New Roman"/>
                <a:cs typeface="Times New Roman"/>
              </a:rPr>
              <a:t>η</a:t>
            </a:r>
            <a:r>
              <a:rPr dirty="0" sz="1500" spc="-140" i="1">
                <a:latin typeface="Times New Roman"/>
                <a:cs typeface="Times New Roman"/>
              </a:rPr>
              <a:t> </a:t>
            </a:r>
            <a:r>
              <a:rPr dirty="0" sz="1500" spc="100">
                <a:latin typeface="Symbol"/>
                <a:cs typeface="Symbol"/>
              </a:rPr>
              <a:t></a:t>
            </a:r>
            <a:r>
              <a:rPr dirty="0" sz="1500" spc="2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6098" y="2443642"/>
            <a:ext cx="28511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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baseline="-7407" sz="2250" spc="30">
                <a:latin typeface="Times New Roman"/>
                <a:cs typeface="Times New Roman"/>
              </a:rPr>
              <a:t>1</a:t>
            </a:r>
            <a:endParaRPr baseline="-7407" sz="2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46341" y="2591736"/>
            <a:ext cx="66167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7407" sz="2250" spc="22">
                <a:latin typeface="Symbol"/>
                <a:cs typeface="Symbol"/>
              </a:rPr>
              <a:t></a:t>
            </a:r>
            <a:r>
              <a:rPr dirty="0" baseline="7407" sz="2250" spc="-277">
                <a:latin typeface="Times New Roman"/>
                <a:cs typeface="Times New Roman"/>
              </a:rPr>
              <a:t> </a:t>
            </a:r>
            <a:r>
              <a:rPr dirty="0" sz="1500" spc="30" i="1">
                <a:latin typeface="Times New Roman"/>
                <a:cs typeface="Times New Roman"/>
              </a:rPr>
              <a:t>=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r>
              <a:rPr dirty="0" sz="1500" spc="10">
                <a:latin typeface="Times New Roman"/>
                <a:cs typeface="Times New Roman"/>
              </a:rPr>
              <a:t>Q</a:t>
            </a:r>
            <a:r>
              <a:rPr dirty="0" baseline="7407" sz="2250" spc="22">
                <a:latin typeface="Symbol"/>
                <a:cs typeface="Symbol"/>
              </a:rPr>
              <a:t></a:t>
            </a:r>
            <a:endParaRPr baseline="7407" sz="22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61086" y="2686185"/>
            <a:ext cx="28765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Symbol"/>
                <a:cs typeface="Symbol"/>
              </a:rPr>
              <a:t>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baseline="-16666" sz="2250" spc="30">
                <a:latin typeface="Times New Roman"/>
                <a:cs typeface="Times New Roman"/>
              </a:rPr>
              <a:t>2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8386" y="2439754"/>
            <a:ext cx="114998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035685" algn="l"/>
              </a:tabLst>
            </a:pPr>
            <a:r>
              <a:rPr dirty="0" sz="1500" spc="15">
                <a:latin typeface="Symbol"/>
                <a:cs typeface="Symbol"/>
              </a:rPr>
              <a:t></a:t>
            </a:r>
            <a:r>
              <a:rPr dirty="0" sz="1500" spc="-105">
                <a:latin typeface="Times New Roman"/>
                <a:cs typeface="Times New Roman"/>
              </a:rPr>
              <a:t> </a:t>
            </a:r>
            <a:r>
              <a:rPr dirty="0" baseline="-9259" sz="2250" spc="30">
                <a:latin typeface="Times New Roman"/>
                <a:cs typeface="Times New Roman"/>
              </a:rPr>
              <a:t>1	</a:t>
            </a:r>
            <a:r>
              <a:rPr dirty="0" sz="1500" spc="15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8485" y="2591736"/>
            <a:ext cx="70421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500" spc="25" i="1">
                <a:latin typeface="Times New Roman"/>
                <a:cs typeface="Times New Roman"/>
              </a:rPr>
              <a:t>P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Symbol"/>
                <a:cs typeface="Symbol"/>
              </a:rPr>
              <a:t>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2Q</a:t>
            </a:r>
            <a:r>
              <a:rPr dirty="0" baseline="7407" sz="2250" spc="15">
                <a:latin typeface="Symbol"/>
                <a:cs typeface="Symbol"/>
              </a:rPr>
              <a:t></a:t>
            </a:r>
            <a:endParaRPr baseline="7407" sz="22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68142" y="2441086"/>
            <a:ext cx="598170" cy="5626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R="2540">
              <a:lnSpc>
                <a:spcPct val="100000"/>
              </a:lnSpc>
              <a:spcBef>
                <a:spcPts val="350"/>
              </a:spcBef>
            </a:pPr>
            <a:r>
              <a:rPr dirty="0" sz="1500" spc="30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500" spc="10">
                <a:latin typeface="Times New Roman"/>
                <a:cs typeface="Times New Roman"/>
              </a:rPr>
              <a:t>4</a:t>
            </a:r>
            <a:r>
              <a:rPr dirty="0" sz="1500" spc="-145">
                <a:latin typeface="Times New Roman"/>
                <a:cs typeface="Times New Roman"/>
              </a:rPr>
              <a:t>(</a:t>
            </a:r>
            <a:r>
              <a:rPr dirty="0" sz="1600" spc="-35">
                <a:latin typeface="Symbol"/>
                <a:cs typeface="Symbol"/>
              </a:rPr>
              <a:t>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Symbol"/>
                <a:cs typeface="Symbol"/>
              </a:rPr>
              <a:t></a:t>
            </a:r>
            <a:r>
              <a:rPr dirty="0" sz="1500" spc="-110">
                <a:latin typeface="Times New Roman"/>
                <a:cs typeface="Times New Roman"/>
              </a:rPr>
              <a:t>1</a:t>
            </a:r>
            <a:r>
              <a:rPr dirty="0" sz="1500" spc="1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352733" y="4052732"/>
            <a:ext cx="508000" cy="410209"/>
            <a:chOff x="2352733" y="4052732"/>
            <a:chExt cx="508000" cy="410209"/>
          </a:xfrm>
        </p:grpSpPr>
        <p:sp>
          <p:nvSpPr>
            <p:cNvPr id="52" name="object 52"/>
            <p:cNvSpPr/>
            <p:nvPr/>
          </p:nvSpPr>
          <p:spPr>
            <a:xfrm>
              <a:off x="2355917" y="4259340"/>
              <a:ext cx="504825" cy="56515"/>
            </a:xfrm>
            <a:custGeom>
              <a:avLst/>
              <a:gdLst/>
              <a:ahLst/>
              <a:cxnLst/>
              <a:rect l="l" t="t" r="r" b="b"/>
              <a:pathLst>
                <a:path w="504825" h="56514">
                  <a:moveTo>
                    <a:pt x="100197" y="0"/>
                  </a:moveTo>
                  <a:lnTo>
                    <a:pt x="504380" y="0"/>
                  </a:lnTo>
                </a:path>
                <a:path w="504825" h="56514">
                  <a:moveTo>
                    <a:pt x="0" y="55904"/>
                  </a:moveTo>
                  <a:lnTo>
                    <a:pt x="19607" y="44731"/>
                  </a:lnTo>
                </a:path>
              </a:pathLst>
            </a:custGeom>
            <a:ln w="6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375525" y="4307392"/>
              <a:ext cx="28575" cy="149225"/>
            </a:xfrm>
            <a:custGeom>
              <a:avLst/>
              <a:gdLst/>
              <a:ahLst/>
              <a:cxnLst/>
              <a:rect l="l" t="t" r="r" b="b"/>
              <a:pathLst>
                <a:path w="28575" h="149225">
                  <a:moveTo>
                    <a:pt x="0" y="0"/>
                  </a:moveTo>
                  <a:lnTo>
                    <a:pt x="28199" y="148688"/>
                  </a:lnTo>
                </a:path>
              </a:pathLst>
            </a:custGeom>
            <a:ln w="12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406789" y="4055950"/>
              <a:ext cx="37465" cy="400685"/>
            </a:xfrm>
            <a:custGeom>
              <a:avLst/>
              <a:gdLst/>
              <a:ahLst/>
              <a:cxnLst/>
              <a:rect l="l" t="t" r="r" b="b"/>
              <a:pathLst>
                <a:path w="37464" h="400685">
                  <a:moveTo>
                    <a:pt x="18690" y="-3217"/>
                  </a:moveTo>
                  <a:lnTo>
                    <a:pt x="18690" y="403348"/>
                  </a:lnTo>
                </a:path>
              </a:pathLst>
            </a:custGeom>
            <a:ln w="4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879465" y="4301654"/>
            <a:ext cx="8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6" name="object 56"/>
          <p:cNvSpPr txBox="1"/>
          <p:nvPr/>
        </p:nvSpPr>
        <p:spPr>
          <a:xfrm>
            <a:off x="2261710" y="4301654"/>
            <a:ext cx="8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1710" y="4015762"/>
            <a:ext cx="8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59656" y="4113376"/>
            <a:ext cx="504825" cy="34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240"/>
              </a:lnSpc>
              <a:spcBef>
                <a:spcPts val="100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300"/>
              </a:lnSpc>
            </a:pPr>
            <a:r>
              <a:rPr dirty="0" sz="1200" spc="-120">
                <a:latin typeface="Times New Roman"/>
                <a:cs typeface="Times New Roman"/>
              </a:rPr>
              <a:t>(</a:t>
            </a:r>
            <a:r>
              <a:rPr dirty="0" sz="1250" spc="-25">
                <a:latin typeface="Symbol"/>
                <a:cs typeface="Symbol"/>
              </a:rPr>
              <a:t>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00" spc="65">
                <a:latin typeface="Symbol"/>
                <a:cs typeface="Symbol"/>
              </a:rPr>
              <a:t></a:t>
            </a:r>
            <a:r>
              <a:rPr dirty="0" sz="1200" spc="-100">
                <a:latin typeface="Times New Roman"/>
                <a:cs typeface="Times New Roman"/>
              </a:rPr>
              <a:t>1</a:t>
            </a:r>
            <a:r>
              <a:rPr dirty="0" sz="1200" spc="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25991" y="4036313"/>
            <a:ext cx="563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imes New Roman"/>
                <a:cs typeface="Times New Roman"/>
              </a:rPr>
              <a:t>0,75</a:t>
            </a:r>
            <a:r>
              <a:rPr dirty="0" sz="1200" spc="5" i="1">
                <a:latin typeface="Times New Roman"/>
                <a:cs typeface="Times New Roman"/>
              </a:rPr>
              <a:t>N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baseline="6944" sz="1800" spc="7">
                <a:latin typeface="Symbol"/>
                <a:cs typeface="Symbol"/>
              </a:rPr>
              <a:t></a:t>
            </a:r>
            <a:endParaRPr baseline="6944" sz="18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3439" y="4066108"/>
            <a:ext cx="15189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10">
                <a:latin typeface="Microsoft Sans Serif"/>
                <a:cs typeface="Microsoft Sans Serif"/>
              </a:rPr>
              <a:t>границу</a:t>
            </a:r>
            <a:r>
              <a:rPr dirty="0" baseline="13888" sz="1800" spc="15" i="1">
                <a:latin typeface="Times New Roman"/>
                <a:cs typeface="Times New Roman"/>
              </a:rPr>
              <a:t>P</a:t>
            </a:r>
            <a:r>
              <a:rPr dirty="0" baseline="13888" sz="1800" spc="-89" i="1">
                <a:latin typeface="Times New Roman"/>
                <a:cs typeface="Times New Roman"/>
              </a:rPr>
              <a:t> </a:t>
            </a:r>
            <a:r>
              <a:rPr dirty="0" baseline="13888" sz="1800" spc="7">
                <a:latin typeface="Symbol"/>
                <a:cs typeface="Symbol"/>
              </a:rPr>
              <a:t></a:t>
            </a:r>
            <a:r>
              <a:rPr dirty="0" baseline="13888" sz="1800" spc="-75">
                <a:latin typeface="Times New Roman"/>
                <a:cs typeface="Times New Roman"/>
              </a:rPr>
              <a:t> </a:t>
            </a:r>
            <a:r>
              <a:rPr dirty="0" baseline="13888" sz="1800">
                <a:latin typeface="Times New Roman"/>
                <a:cs typeface="Times New Roman"/>
              </a:rPr>
              <a:t>2</a:t>
            </a:r>
            <a:r>
              <a:rPr dirty="0" baseline="13888" sz="1800" i="1">
                <a:latin typeface="Times New Roman"/>
                <a:cs typeface="Times New Roman"/>
              </a:rPr>
              <a:t>Q</a:t>
            </a:r>
            <a:r>
              <a:rPr dirty="0" baseline="20833" sz="1800">
                <a:latin typeface="Symbol"/>
                <a:cs typeface="Symbol"/>
              </a:rPr>
              <a:t></a:t>
            </a:r>
            <a:endParaRPr baseline="20833"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5699"/>
            <a:ext cx="40239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Arial"/>
                <a:cs typeface="Arial"/>
              </a:rPr>
              <a:t>Правило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слепого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декодирования: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1017524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(25)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1721565"/>
            <a:ext cx="4611370" cy="7385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dirty="0" sz="2000">
                <a:latin typeface="Microsoft Sans Serif"/>
                <a:cs typeface="Microsoft Sans Serif"/>
              </a:rPr>
              <a:t>Подставляя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(22)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 (24)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(25)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получим:</a:t>
            </a:r>
            <a:endParaRPr sz="2000">
              <a:latin typeface="Microsoft Sans Serif"/>
              <a:cs typeface="Microsoft Sans Serif"/>
            </a:endParaRPr>
          </a:p>
          <a:p>
            <a:pPr marL="93980">
              <a:lnSpc>
                <a:spcPct val="100000"/>
              </a:lnSpc>
              <a:spcBef>
                <a:spcPts val="284"/>
              </a:spcBef>
            </a:pPr>
            <a:r>
              <a:rPr dirty="0" sz="1700" spc="254" i="1">
                <a:latin typeface="Times New Roman"/>
                <a:cs typeface="Times New Roman"/>
              </a:rPr>
              <a:t>Λ</a:t>
            </a:r>
            <a:r>
              <a:rPr dirty="0" sz="1700" spc="85" i="1">
                <a:latin typeface="Times New Roman"/>
                <a:cs typeface="Times New Roman"/>
              </a:rPr>
              <a:t>=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spc="235" i="1">
                <a:latin typeface="Times New Roman"/>
                <a:cs typeface="Times New Roman"/>
              </a:rPr>
              <a:t>x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95" i="1">
                <a:latin typeface="Times New Roman"/>
                <a:cs typeface="Times New Roman"/>
              </a:rPr>
              <a:t> </a:t>
            </a:r>
            <a:r>
              <a:rPr dirty="0" sz="1700" spc="125" i="1">
                <a:latin typeface="Times New Roman"/>
                <a:cs typeface="Times New Roman"/>
              </a:rPr>
              <a:t>β</a:t>
            </a:r>
            <a:r>
              <a:rPr dirty="0" sz="2250" spc="-210">
                <a:latin typeface="Symbol"/>
                <a:cs typeface="Symbol"/>
              </a:rPr>
              <a:t></a:t>
            </a:r>
            <a:r>
              <a:rPr dirty="0" sz="1700" spc="165">
                <a:latin typeface="Symbol"/>
                <a:cs typeface="Symbol"/>
              </a:rPr>
              <a:t></a:t>
            </a:r>
            <a:r>
              <a:rPr dirty="0" sz="1700" spc="-65">
                <a:latin typeface="Times New Roman"/>
                <a:cs typeface="Times New Roman"/>
              </a:rPr>
              <a:t>1</a:t>
            </a:r>
            <a:r>
              <a:rPr dirty="0" sz="2250" spc="-220">
                <a:latin typeface="Symbol"/>
                <a:cs typeface="Symbol"/>
              </a:rPr>
              <a:t></a:t>
            </a:r>
            <a:r>
              <a:rPr dirty="0" baseline="50000" sz="1500" spc="44" i="1">
                <a:latin typeface="Times New Roman"/>
                <a:cs typeface="Times New Roman"/>
              </a:rPr>
              <a:t>b</a:t>
            </a:r>
            <a:r>
              <a:rPr dirty="0" baseline="50000" sz="1500" i="1">
                <a:latin typeface="Times New Roman"/>
                <a:cs typeface="Times New Roman"/>
              </a:rPr>
              <a:t> </a:t>
            </a:r>
            <a:r>
              <a:rPr dirty="0" baseline="50000" sz="1500" spc="60" i="1">
                <a:latin typeface="Times New Roman"/>
                <a:cs typeface="Times New Roman"/>
              </a:rPr>
              <a:t> </a:t>
            </a:r>
            <a:r>
              <a:rPr dirty="0" sz="1700" spc="70">
                <a:latin typeface="Symbol"/>
                <a:cs typeface="Symbol"/>
              </a:rPr>
              <a:t>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λ</a:t>
            </a:r>
            <a:r>
              <a:rPr dirty="0" sz="1700" spc="55" i="1">
                <a:latin typeface="Times New Roman"/>
                <a:cs typeface="Times New Roman"/>
              </a:rPr>
              <a:t>x</a:t>
            </a:r>
            <a:r>
              <a:rPr dirty="0" sz="1700" spc="-210" i="1">
                <a:latin typeface="Times New Roman"/>
                <a:cs typeface="Times New Roman"/>
              </a:rPr>
              <a:t> 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70" i="1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y</a:t>
            </a:r>
            <a:r>
              <a:rPr dirty="0" sz="1700" spc="-145" i="1">
                <a:latin typeface="Times New Roman"/>
                <a:cs typeface="Times New Roman"/>
              </a:rPr>
              <a:t> </a:t>
            </a:r>
            <a:r>
              <a:rPr dirty="0" sz="1700" spc="85" i="1">
                <a:latin typeface="Times New Roman"/>
                <a:cs typeface="Times New Roman"/>
              </a:rPr>
              <a:t>=</a:t>
            </a:r>
            <a:r>
              <a:rPr dirty="0" sz="1700" spc="60" i="1">
                <a:latin typeface="Times New Roman"/>
                <a:cs typeface="Times New Roman"/>
              </a:rPr>
              <a:t> </a:t>
            </a:r>
            <a:r>
              <a:rPr dirty="0" sz="1700" spc="120" i="1">
                <a:latin typeface="Times New Roman"/>
                <a:cs typeface="Times New Roman"/>
              </a:rPr>
              <a:t>β</a:t>
            </a:r>
            <a:r>
              <a:rPr dirty="0" sz="2250" spc="-204">
                <a:latin typeface="Symbol"/>
                <a:cs typeface="Symbol"/>
              </a:rPr>
              <a:t></a:t>
            </a:r>
            <a:r>
              <a:rPr dirty="0" sz="1700" spc="160">
                <a:latin typeface="Symbol"/>
                <a:cs typeface="Symbol"/>
              </a:rPr>
              <a:t></a:t>
            </a:r>
            <a:r>
              <a:rPr dirty="0" sz="1700" spc="-65">
                <a:latin typeface="Times New Roman"/>
                <a:cs typeface="Times New Roman"/>
              </a:rPr>
              <a:t>1</a:t>
            </a:r>
            <a:r>
              <a:rPr dirty="0" sz="2250" spc="-215">
                <a:latin typeface="Symbol"/>
                <a:cs typeface="Symbol"/>
              </a:rPr>
              <a:t></a:t>
            </a:r>
            <a:r>
              <a:rPr dirty="0" baseline="50000" sz="1500" spc="44" i="1">
                <a:latin typeface="Times New Roman"/>
                <a:cs typeface="Times New Roman"/>
              </a:rPr>
              <a:t>b</a:t>
            </a:r>
            <a:r>
              <a:rPr dirty="0" baseline="50000" sz="1500" i="1">
                <a:latin typeface="Times New Roman"/>
                <a:cs typeface="Times New Roman"/>
              </a:rPr>
              <a:t> </a:t>
            </a:r>
            <a:r>
              <a:rPr dirty="0" baseline="50000" sz="1500" spc="-142" i="1">
                <a:latin typeface="Times New Roman"/>
                <a:cs typeface="Times New Roman"/>
              </a:rPr>
              <a:t> 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265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</a:t>
            </a:r>
            <a:r>
              <a:rPr dirty="0" sz="1700" spc="190">
                <a:latin typeface="Times New Roman"/>
                <a:cs typeface="Times New Roman"/>
              </a:rPr>
              <a:t>1</a:t>
            </a:r>
            <a:r>
              <a:rPr dirty="0" sz="1700" spc="70">
                <a:latin typeface="Symbol"/>
                <a:cs typeface="Symbol"/>
              </a:rPr>
              <a:t>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05" i="1">
                <a:latin typeface="Times New Roman"/>
                <a:cs typeface="Times New Roman"/>
              </a:rPr>
              <a:t>λ</a:t>
            </a:r>
            <a:r>
              <a:rPr dirty="0" sz="2250" spc="-190">
                <a:latin typeface="Symbol"/>
                <a:cs typeface="Symbol"/>
              </a:rPr>
              <a:t></a:t>
            </a:r>
            <a:r>
              <a:rPr dirty="0" sz="1700" spc="235" i="1">
                <a:latin typeface="Times New Roman"/>
                <a:cs typeface="Times New Roman"/>
              </a:rPr>
              <a:t>x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70" i="1">
                <a:latin typeface="Times New Roman"/>
                <a:cs typeface="Times New Roman"/>
              </a:rPr>
              <a:t> </a:t>
            </a:r>
            <a:r>
              <a:rPr dirty="0" sz="1700" spc="-40" i="1">
                <a:latin typeface="Times New Roman"/>
                <a:cs typeface="Times New Roman"/>
              </a:rPr>
              <a:t>y,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2115057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(26)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212719"/>
            <a:ext cx="7154545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Microsoft Sans Serif"/>
                <a:cs typeface="Microsoft Sans Serif"/>
              </a:rPr>
              <a:t>Если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λ=</a:t>
            </a:r>
            <a:r>
              <a:rPr dirty="0" sz="2000">
                <a:latin typeface="Microsoft Sans Serif"/>
                <a:cs typeface="Microsoft Sans Serif"/>
              </a:rPr>
              <a:t>1,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то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помеха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от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С(n)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будет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отсутствовать,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но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это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не 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означает, </a:t>
            </a:r>
            <a:r>
              <a:rPr dirty="0" sz="2000" spc="-10">
                <a:latin typeface="Microsoft Sans Serif"/>
                <a:cs typeface="Microsoft Sans Serif"/>
              </a:rPr>
              <a:t>что </a:t>
            </a:r>
            <a:r>
              <a:rPr dirty="0" sz="2000" i="1">
                <a:latin typeface="Arial"/>
                <a:cs typeface="Arial"/>
              </a:rPr>
              <a:t>λ=</a:t>
            </a:r>
            <a:r>
              <a:rPr dirty="0" sz="2000">
                <a:latin typeface="Microsoft Sans Serif"/>
                <a:cs typeface="Microsoft Sans Serif"/>
              </a:rPr>
              <a:t>1 является </a:t>
            </a:r>
            <a:r>
              <a:rPr dirty="0" sz="2000" spc="-10">
                <a:latin typeface="Microsoft Sans Serif"/>
                <a:cs typeface="Microsoft Sans Serif"/>
              </a:rPr>
              <a:t>оптимальной </a:t>
            </a:r>
            <a:r>
              <a:rPr dirty="0" sz="2000" spc="-5">
                <a:latin typeface="Microsoft Sans Serif"/>
                <a:cs typeface="Microsoft Sans Serif"/>
              </a:rPr>
              <a:t>величиной, </a:t>
            </a:r>
            <a:r>
              <a:rPr dirty="0" sz="2000" spc="5">
                <a:latin typeface="Microsoft Sans Serif"/>
                <a:cs typeface="Microsoft Sans Serif"/>
              </a:rPr>
              <a:t>если 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принять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во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внимание</a:t>
            </a:r>
            <a:r>
              <a:rPr dirty="0" sz="2000" spc="-25">
                <a:latin typeface="Microsoft Sans Serif"/>
                <a:cs typeface="Microsoft Sans Serif"/>
              </a:rPr>
              <a:t> искажения</a:t>
            </a:r>
            <a:r>
              <a:rPr dirty="0" sz="2000" spc="-5">
                <a:latin typeface="Microsoft Sans Serif"/>
                <a:cs typeface="Microsoft Sans Serif"/>
              </a:rPr>
              <a:t> ПС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после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погружения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ЦВЗ.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9417" y="1194828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4" h="0">
                <a:moveTo>
                  <a:pt x="0" y="0"/>
                </a:moveTo>
                <a:lnTo>
                  <a:pt x="448483" y="0"/>
                </a:lnTo>
              </a:path>
            </a:pathLst>
          </a:custGeom>
          <a:ln w="99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6204" y="1043843"/>
            <a:ext cx="14605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30">
                <a:latin typeface="Symbol"/>
                <a:cs typeface="Symbol"/>
              </a:rPr>
              <a:t>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0804" y="1185435"/>
            <a:ext cx="172148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3513" sz="2775" spc="15">
                <a:latin typeface="Symbol"/>
                <a:cs typeface="Symbol"/>
              </a:rPr>
              <a:t></a:t>
            </a:r>
            <a:r>
              <a:rPr dirty="0" sz="1850" spc="30" i="1">
                <a:latin typeface="Times New Roman"/>
                <a:cs typeface="Times New Roman"/>
              </a:rPr>
              <a:t>b</a:t>
            </a:r>
            <a:r>
              <a:rPr dirty="0" sz="1850" spc="-165" i="1">
                <a:latin typeface="Times New Roman"/>
                <a:cs typeface="Times New Roman"/>
              </a:rPr>
              <a:t> </a:t>
            </a:r>
            <a:r>
              <a:rPr dirty="0" sz="1850" spc="45" i="1">
                <a:latin typeface="Times New Roman"/>
                <a:cs typeface="Times New Roman"/>
              </a:rPr>
              <a:t>=</a:t>
            </a:r>
            <a:r>
              <a:rPr dirty="0" sz="1850" spc="-235" i="1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1</a:t>
            </a:r>
            <a:r>
              <a:rPr dirty="0" sz="1850" spc="15">
                <a:latin typeface="Times New Roman"/>
                <a:cs typeface="Times New Roman"/>
              </a:rPr>
              <a:t>,</a:t>
            </a:r>
            <a:r>
              <a:rPr dirty="0" sz="1850" spc="-27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ес</a:t>
            </a:r>
            <a:r>
              <a:rPr dirty="0" sz="1850" spc="5">
                <a:latin typeface="Times New Roman"/>
                <a:cs typeface="Times New Roman"/>
              </a:rPr>
              <a:t>л</a:t>
            </a:r>
            <a:r>
              <a:rPr dirty="0" sz="1850" spc="85">
                <a:latin typeface="Times New Roman"/>
                <a:cs typeface="Times New Roman"/>
              </a:rPr>
              <a:t>и</a:t>
            </a:r>
            <a:r>
              <a:rPr dirty="0" sz="1850" spc="40" i="1">
                <a:latin typeface="Times New Roman"/>
                <a:cs typeface="Times New Roman"/>
              </a:rPr>
              <a:t>Λ</a:t>
            </a:r>
            <a:r>
              <a:rPr dirty="0" sz="1850" spc="-160" i="1">
                <a:latin typeface="Times New Roman"/>
                <a:cs typeface="Times New Roman"/>
              </a:rPr>
              <a:t> </a:t>
            </a:r>
            <a:r>
              <a:rPr dirty="0" sz="1850" spc="45" i="1">
                <a:latin typeface="Times New Roman"/>
                <a:cs typeface="Times New Roman"/>
              </a:rPr>
              <a:t>&lt;</a:t>
            </a:r>
            <a:r>
              <a:rPr dirty="0" sz="1850" spc="-114" i="1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0309" y="751235"/>
            <a:ext cx="2559685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42042" sz="2775" spc="7" i="1">
                <a:latin typeface="Times New Roman"/>
                <a:cs typeface="Times New Roman"/>
              </a:rPr>
              <a:t>π</a:t>
            </a:r>
            <a:r>
              <a:rPr dirty="0" baseline="-42042" sz="2775" spc="15" i="1">
                <a:latin typeface="Times New Roman"/>
                <a:cs typeface="Times New Roman"/>
              </a:rPr>
              <a:t>'</a:t>
            </a:r>
            <a:r>
              <a:rPr dirty="0" baseline="-42042" sz="2775" spc="-172" i="1">
                <a:latin typeface="Times New Roman"/>
                <a:cs typeface="Times New Roman"/>
              </a:rPr>
              <a:t> </a:t>
            </a:r>
            <a:r>
              <a:rPr dirty="0" baseline="-30612" sz="3675" spc="-352">
                <a:latin typeface="Symbol"/>
                <a:cs typeface="Symbol"/>
              </a:rPr>
              <a:t></a:t>
            </a:r>
            <a:r>
              <a:rPr dirty="0" baseline="-42042" sz="2775" spc="135" i="1">
                <a:latin typeface="Times New Roman"/>
                <a:cs typeface="Times New Roman"/>
              </a:rPr>
              <a:t>n</a:t>
            </a:r>
            <a:r>
              <a:rPr dirty="0" baseline="-30612" sz="3675" spc="-284">
                <a:latin typeface="Symbol"/>
                <a:cs typeface="Symbol"/>
              </a:rPr>
              <a:t></a:t>
            </a:r>
            <a:r>
              <a:rPr dirty="0" baseline="-30612" sz="3675" spc="-517">
                <a:latin typeface="Times New Roman"/>
                <a:cs typeface="Times New Roman"/>
              </a:rPr>
              <a:t> </a:t>
            </a:r>
            <a:r>
              <a:rPr dirty="0" baseline="-42042" sz="2775" spc="97">
                <a:latin typeface="Symbol"/>
                <a:cs typeface="Symbol"/>
              </a:rPr>
              <a:t></a:t>
            </a:r>
            <a:r>
              <a:rPr dirty="0" baseline="-42042" sz="2775" spc="-30">
                <a:latin typeface="Times New Roman"/>
                <a:cs typeface="Times New Roman"/>
              </a:rPr>
              <a:t> </a:t>
            </a:r>
            <a:r>
              <a:rPr dirty="0" baseline="-4504" sz="2775" spc="-60">
                <a:latin typeface="Symbol"/>
                <a:cs typeface="Symbol"/>
              </a:rPr>
              <a:t></a:t>
            </a:r>
            <a:r>
              <a:rPr dirty="0" sz="1850" spc="30" i="1">
                <a:latin typeface="Times New Roman"/>
                <a:cs typeface="Times New Roman"/>
              </a:rPr>
              <a:t>b</a:t>
            </a:r>
            <a:r>
              <a:rPr dirty="0" sz="1850" spc="-165" i="1">
                <a:latin typeface="Times New Roman"/>
                <a:cs typeface="Times New Roman"/>
              </a:rPr>
              <a:t> </a:t>
            </a:r>
            <a:r>
              <a:rPr dirty="0" sz="1850" spc="45" i="1">
                <a:latin typeface="Times New Roman"/>
                <a:cs typeface="Times New Roman"/>
              </a:rPr>
              <a:t>=</a:t>
            </a:r>
            <a:r>
              <a:rPr dirty="0" sz="1850" spc="-60" i="1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0</a:t>
            </a:r>
            <a:r>
              <a:rPr dirty="0" sz="1850" spc="15">
                <a:latin typeface="Times New Roman"/>
                <a:cs typeface="Times New Roman"/>
              </a:rPr>
              <a:t>,</a:t>
            </a:r>
            <a:r>
              <a:rPr dirty="0" sz="1850" spc="-275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ес</a:t>
            </a:r>
            <a:r>
              <a:rPr dirty="0" sz="1850" spc="5">
                <a:latin typeface="Times New Roman"/>
                <a:cs typeface="Times New Roman"/>
              </a:rPr>
              <a:t>л</a:t>
            </a:r>
            <a:r>
              <a:rPr dirty="0" sz="1850" spc="80">
                <a:latin typeface="Times New Roman"/>
                <a:cs typeface="Times New Roman"/>
              </a:rPr>
              <a:t>и</a:t>
            </a:r>
            <a:r>
              <a:rPr dirty="0" sz="1850" spc="40" i="1">
                <a:latin typeface="Times New Roman"/>
                <a:cs typeface="Times New Roman"/>
              </a:rPr>
              <a:t>Λ</a:t>
            </a:r>
            <a:r>
              <a:rPr dirty="0" sz="1850" spc="-70" i="1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Symbol"/>
                <a:cs typeface="Symbol"/>
              </a:rPr>
              <a:t>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1775" y="852221"/>
            <a:ext cx="1473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3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3264" y="1002791"/>
            <a:ext cx="230504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-40" i="1">
                <a:latin typeface="Times New Roman"/>
                <a:cs typeface="Times New Roman"/>
              </a:rPr>
              <a:t>C</a:t>
            </a:r>
            <a:r>
              <a:rPr dirty="0" sz="1850" spc="10" i="1">
                <a:latin typeface="Times New Roman"/>
                <a:cs typeface="Times New Roman"/>
              </a:rPr>
              <a:t>'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4135" y="1193931"/>
            <a:ext cx="31305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i="1">
                <a:latin typeface="Times New Roman"/>
                <a:cs typeface="Times New Roman"/>
              </a:rPr>
              <a:t>N</a:t>
            </a:r>
            <a:r>
              <a:rPr dirty="0" sz="1850" spc="35" i="1">
                <a:latin typeface="Times New Roman"/>
                <a:cs typeface="Times New Roman"/>
              </a:rPr>
              <a:t>α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3065" y="943321"/>
            <a:ext cx="772160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63575" algn="l"/>
              </a:tabLst>
            </a:pPr>
            <a:r>
              <a:rPr dirty="0" baseline="-10101" sz="1650" spc="7">
                <a:latin typeface="Times New Roman"/>
                <a:cs typeface="Times New Roman"/>
              </a:rPr>
              <a:t>2</a:t>
            </a:r>
            <a:r>
              <a:rPr dirty="0" baseline="-10101" sz="1650" spc="7">
                <a:latin typeface="Times New Roman"/>
                <a:cs typeface="Times New Roman"/>
              </a:rPr>
              <a:t> </a:t>
            </a:r>
            <a:r>
              <a:rPr dirty="0" baseline="-10101" sz="1650" spc="12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Symbol"/>
                <a:cs typeface="Symbol"/>
              </a:rPr>
              <a:t>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1100" spc="10" i="1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5393" y="1002791"/>
            <a:ext cx="36830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280" i="1">
                <a:latin typeface="Times New Roman"/>
                <a:cs typeface="Times New Roman"/>
              </a:rPr>
              <a:t>Λ</a:t>
            </a:r>
            <a:r>
              <a:rPr dirty="0" sz="1850" spc="45" i="1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164" y="859772"/>
            <a:ext cx="1206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1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8222" y="1330796"/>
            <a:ext cx="24574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45" i="1">
                <a:latin typeface="Times New Roman"/>
                <a:cs typeface="Times New Roman"/>
              </a:rPr>
              <a:t>n</a:t>
            </a:r>
            <a:r>
              <a:rPr dirty="0" sz="1100" spc="-85" i="1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99181" y="285226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 h="0">
                <a:moveTo>
                  <a:pt x="0" y="0"/>
                </a:moveTo>
                <a:lnTo>
                  <a:pt x="464473" y="0"/>
                </a:lnTo>
              </a:path>
            </a:pathLst>
          </a:custGeom>
          <a:ln w="105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98151" y="2567946"/>
            <a:ext cx="953769" cy="4279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00" spc="80" i="1">
                <a:latin typeface="Times New Roman"/>
                <a:cs typeface="Times New Roman"/>
              </a:rPr>
              <a:t>ε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2000" spc="90" i="1">
                <a:latin typeface="Times New Roman"/>
                <a:cs typeface="Times New Roman"/>
              </a:rPr>
              <a:t>n</a:t>
            </a:r>
            <a:r>
              <a:rPr dirty="0" sz="2600" spc="-350">
                <a:latin typeface="Symbol"/>
                <a:cs typeface="Symbol"/>
              </a:rPr>
              <a:t></a:t>
            </a:r>
            <a:r>
              <a:rPr dirty="0" sz="2000" spc="-5" i="1">
                <a:latin typeface="Times New Roman"/>
                <a:cs typeface="Times New Roman"/>
              </a:rPr>
              <a:t>π</a:t>
            </a:r>
            <a:r>
              <a:rPr dirty="0" sz="2000" spc="5" i="1">
                <a:latin typeface="Times New Roman"/>
                <a:cs typeface="Times New Roman"/>
              </a:rPr>
              <a:t>'</a:t>
            </a:r>
            <a:r>
              <a:rPr dirty="0" sz="2000" spc="-130" i="1">
                <a:latin typeface="Times New Roman"/>
                <a:cs typeface="Times New Roman"/>
              </a:rPr>
              <a:t> 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2000" spc="90" i="1">
                <a:latin typeface="Times New Roman"/>
                <a:cs typeface="Times New Roman"/>
              </a:rPr>
              <a:t>n</a:t>
            </a:r>
            <a:r>
              <a:rPr dirty="0" sz="2600" spc="-195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1690280" y="2847578"/>
            <a:ext cx="4756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5" i="1">
                <a:latin typeface="Times New Roman"/>
                <a:cs typeface="Times New Roman"/>
              </a:rPr>
              <a:t>Nα</a:t>
            </a:r>
            <a:r>
              <a:rPr dirty="0" baseline="43478" sz="1725" spc="82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447" y="2649126"/>
            <a:ext cx="7766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>
                <a:latin typeface="Times New Roman"/>
                <a:cs typeface="Times New Roman"/>
              </a:rPr>
              <a:t>г</a:t>
            </a:r>
            <a:r>
              <a:rPr dirty="0" sz="2000" spc="-30">
                <a:latin typeface="Times New Roman"/>
                <a:cs typeface="Times New Roman"/>
              </a:rPr>
              <a:t>д</a:t>
            </a:r>
            <a:r>
              <a:rPr dirty="0" sz="2000" spc="15">
                <a:latin typeface="Times New Roman"/>
                <a:cs typeface="Times New Roman"/>
              </a:rPr>
              <a:t>е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y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25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2434" y="2496789"/>
            <a:ext cx="290195" cy="567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94615">
              <a:lnSpc>
                <a:spcPts val="1010"/>
              </a:lnSpc>
              <a:spcBef>
                <a:spcPts val="114"/>
              </a:spcBef>
            </a:pPr>
            <a:r>
              <a:rPr dirty="0" sz="1150" spc="2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dirty="0" sz="3000" spc="-1495">
                <a:latin typeface="Symbol"/>
                <a:cs typeface="Symbol"/>
              </a:rPr>
              <a:t>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7518" y="2997424"/>
            <a:ext cx="260985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30" i="1">
                <a:latin typeface="Times New Roman"/>
                <a:cs typeface="Times New Roman"/>
              </a:rPr>
              <a:t>n</a:t>
            </a:r>
            <a:r>
              <a:rPr dirty="0" sz="1150" spc="-75" i="1">
                <a:latin typeface="Times New Roman"/>
                <a:cs typeface="Times New Roman"/>
              </a:rPr>
              <a:t>=</a:t>
            </a:r>
            <a:r>
              <a:rPr dirty="0" sz="1150" spc="2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4957" y="2488759"/>
            <a:ext cx="155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Microsoft Sans Serif"/>
                <a:cs typeface="Microsoft Sans Serif"/>
              </a:rPr>
              <a:t>20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Оптимизация</a:t>
            </a:r>
            <a:r>
              <a:rPr dirty="0" spc="-65"/>
              <a:t> </a:t>
            </a:r>
            <a:r>
              <a:rPr dirty="0" spc="-5"/>
              <a:t>параметров</a:t>
            </a:r>
            <a:r>
              <a:rPr dirty="0" spc="-25"/>
              <a:t> </a:t>
            </a:r>
            <a:r>
              <a:rPr dirty="0"/>
              <a:t>QPD-СГС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40" y="591413"/>
            <a:ext cx="7942580" cy="41719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dirty="0" sz="2000" spc="-5" i="1">
                <a:latin typeface="Arial"/>
                <a:cs typeface="Arial"/>
              </a:rPr>
              <a:t>Заданы:</a:t>
            </a:r>
            <a:endParaRPr sz="2000">
              <a:latin typeface="Arial"/>
              <a:cs typeface="Arial"/>
            </a:endParaRPr>
          </a:p>
          <a:p>
            <a:pPr marL="368300" marR="43815">
              <a:lnSpc>
                <a:spcPct val="100000"/>
              </a:lnSpc>
              <a:spcBef>
                <a:spcPts val="480"/>
              </a:spcBef>
            </a:pPr>
            <a:r>
              <a:rPr dirty="0" sz="2000" spc="-5" i="1">
                <a:latin typeface="Arial"/>
                <a:cs typeface="Arial"/>
              </a:rPr>
              <a:t>P, </a:t>
            </a:r>
            <a:r>
              <a:rPr dirty="0" sz="2000" spc="10" i="1">
                <a:latin typeface="Arial"/>
                <a:cs typeface="Arial"/>
              </a:rPr>
              <a:t>σ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r>
              <a:rPr dirty="0" baseline="-21367" sz="1950" spc="15" i="1">
                <a:latin typeface="Arial"/>
                <a:cs typeface="Arial"/>
              </a:rPr>
              <a:t>c.</a:t>
            </a:r>
            <a:r>
              <a:rPr dirty="0" baseline="-21367" sz="1950" spc="22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η</a:t>
            </a:r>
            <a:r>
              <a:rPr dirty="0" baseline="-21367" sz="1950" spc="7" i="1">
                <a:latin typeface="Arial"/>
                <a:cs typeface="Arial"/>
              </a:rPr>
              <a:t>a </a:t>
            </a:r>
            <a:r>
              <a:rPr dirty="0" sz="2000" spc="-10">
                <a:latin typeface="Microsoft Sans Serif"/>
                <a:cs typeface="Microsoft Sans Serif"/>
              </a:rPr>
              <a:t>Необходимо </a:t>
            </a:r>
            <a:r>
              <a:rPr dirty="0" sz="2000" spc="-5">
                <a:latin typeface="Microsoft Sans Serif"/>
                <a:cs typeface="Microsoft Sans Serif"/>
              </a:rPr>
              <a:t>выбрать </a:t>
            </a:r>
            <a:r>
              <a:rPr dirty="0" sz="2000" spc="-30">
                <a:latin typeface="Microsoft Sans Serif"/>
                <a:cs typeface="Microsoft Sans Serif"/>
              </a:rPr>
              <a:t>такие </a:t>
            </a:r>
            <a:r>
              <a:rPr dirty="0" sz="2000" spc="-15">
                <a:latin typeface="Microsoft Sans Serif"/>
                <a:cs typeface="Microsoft Sans Serif"/>
              </a:rPr>
              <a:t>параметры </a:t>
            </a:r>
            <a:r>
              <a:rPr dirty="0" sz="2000" i="1">
                <a:latin typeface="Arial"/>
                <a:cs typeface="Arial"/>
              </a:rPr>
              <a:t>Δ </a:t>
            </a:r>
            <a:r>
              <a:rPr dirty="0" sz="2000">
                <a:latin typeface="Microsoft Sans Serif"/>
                <a:cs typeface="Microsoft Sans Serif"/>
              </a:rPr>
              <a:t>и </a:t>
            </a:r>
            <a:r>
              <a:rPr dirty="0" sz="2000" i="1">
                <a:latin typeface="Arial"/>
                <a:cs typeface="Arial"/>
              </a:rPr>
              <a:t>N, </a:t>
            </a:r>
            <a:r>
              <a:rPr dirty="0" sz="2000" spc="-20">
                <a:latin typeface="Microsoft Sans Serif"/>
                <a:cs typeface="Microsoft Sans Serif"/>
              </a:rPr>
              <a:t>которые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максимизируют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5" i="1">
                <a:latin typeface="Arial"/>
                <a:cs typeface="Arial"/>
              </a:rPr>
              <a:t>η</a:t>
            </a:r>
            <a:r>
              <a:rPr dirty="0" baseline="-21367" sz="1950" spc="7" i="1">
                <a:latin typeface="Arial"/>
                <a:cs typeface="Arial"/>
              </a:rPr>
              <a:t>ω</a:t>
            </a:r>
            <a:r>
              <a:rPr dirty="0" sz="2000" spc="5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"/>
                <a:cs typeface="Arial"/>
              </a:rPr>
              <a:t>Замечание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368300" marR="17780">
              <a:lnSpc>
                <a:spcPct val="100000"/>
              </a:lnSpc>
              <a:spcBef>
                <a:spcPts val="480"/>
              </a:spcBef>
            </a:pPr>
            <a:r>
              <a:rPr dirty="0" sz="2000" spc="-35">
                <a:latin typeface="Microsoft Sans Serif"/>
                <a:cs typeface="Microsoft Sans Serif"/>
              </a:rPr>
              <a:t>Формулы</a:t>
            </a:r>
            <a:r>
              <a:rPr dirty="0" sz="2000">
                <a:latin typeface="Microsoft Sans Serif"/>
                <a:cs typeface="Microsoft Sans Serif"/>
              </a:rPr>
              <a:t> (63),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(64),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(66),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являются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приближенными </a:t>
            </a:r>
            <a:r>
              <a:rPr dirty="0" sz="2000">
                <a:latin typeface="Microsoft Sans Serif"/>
                <a:cs typeface="Microsoft Sans Serif"/>
              </a:rPr>
              <a:t>и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потому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их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нужно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уточнять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моделированием.</a:t>
            </a:r>
            <a:endParaRPr sz="20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484"/>
              </a:spcBef>
            </a:pPr>
            <a:r>
              <a:rPr dirty="0" sz="2000" spc="-5" b="1">
                <a:latin typeface="Arial"/>
                <a:cs typeface="Arial"/>
              </a:rPr>
              <a:t>Замечание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  <a:p>
            <a:pPr marL="368300" marR="51308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Microsoft Sans Serif"/>
                <a:cs typeface="Microsoft Sans Serif"/>
              </a:rPr>
              <a:t>QPD-СГС,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(также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как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15">
                <a:latin typeface="Microsoft Sans Serif"/>
                <a:cs typeface="Microsoft Sans Serif"/>
              </a:rPr>
              <a:t>УШПС)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отличие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от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10">
                <a:latin typeface="Microsoft Sans Serif"/>
                <a:cs typeface="Microsoft Sans Serif"/>
              </a:rPr>
              <a:t>ШПС-СГС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дает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коррелированные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искажения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ПС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на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интервале </a:t>
            </a:r>
            <a:r>
              <a:rPr dirty="0" sz="2000" spc="-5">
                <a:latin typeface="Microsoft Sans Serif"/>
                <a:cs typeface="Microsoft Sans Serif"/>
              </a:rPr>
              <a:t>длинной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N 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выборок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(пикселей).</a:t>
            </a:r>
            <a:endParaRPr sz="20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Arial"/>
                <a:cs typeface="Arial"/>
              </a:rPr>
              <a:t>Замечание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Microsoft Sans Serif"/>
                <a:cs typeface="Microsoft Sans Serif"/>
              </a:rPr>
              <a:t>Сравнивая</a:t>
            </a:r>
            <a:r>
              <a:rPr dirty="0" sz="2000">
                <a:latin typeface="Microsoft Sans Serif"/>
                <a:cs typeface="Microsoft Sans Serif"/>
              </a:rPr>
              <a:t> QPD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</a:t>
            </a:r>
            <a:r>
              <a:rPr dirty="0" sz="2000" spc="15">
                <a:latin typeface="Microsoft Sans Serif"/>
                <a:cs typeface="Microsoft Sans Serif"/>
              </a:rPr>
              <a:t> УШПС,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для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которой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(см.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начало </a:t>
            </a:r>
            <a:r>
              <a:rPr dirty="0" sz="2000" spc="-20">
                <a:latin typeface="Microsoft Sans Serif"/>
                <a:cs typeface="Microsoft Sans Serif"/>
              </a:rPr>
              <a:t>лекции)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5895543"/>
            <a:ext cx="75476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Microsoft Sans Serif"/>
                <a:cs typeface="Microsoft Sans Serif"/>
              </a:rPr>
              <a:t>видим,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что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при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слишком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больших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N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20">
                <a:latin typeface="Microsoft Sans Serif"/>
                <a:cs typeface="Microsoft Sans Serif"/>
              </a:rPr>
              <a:t> УШПС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оказывается</a:t>
            </a:r>
            <a:r>
              <a:rPr dirty="0" sz="2000" spc="-5">
                <a:latin typeface="Microsoft Sans Serif"/>
                <a:cs typeface="Microsoft Sans Serif"/>
              </a:rPr>
              <a:t> лучше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6200343"/>
            <a:ext cx="11664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Microsoft Sans Serif"/>
                <a:cs typeface="Microsoft Sans Serif"/>
              </a:rPr>
              <a:t>чем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QPD.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64741" y="5005116"/>
            <a:ext cx="1241425" cy="643890"/>
            <a:chOff x="1564741" y="5005116"/>
            <a:chExt cx="1241425" cy="643890"/>
          </a:xfrm>
        </p:grpSpPr>
        <p:sp>
          <p:nvSpPr>
            <p:cNvPr id="8" name="object 8"/>
            <p:cNvSpPr/>
            <p:nvPr/>
          </p:nvSpPr>
          <p:spPr>
            <a:xfrm>
              <a:off x="1569614" y="5329458"/>
              <a:ext cx="1216660" cy="87630"/>
            </a:xfrm>
            <a:custGeom>
              <a:avLst/>
              <a:gdLst/>
              <a:ahLst/>
              <a:cxnLst/>
              <a:rect l="l" t="t" r="r" b="b"/>
              <a:pathLst>
                <a:path w="1216660" h="87629">
                  <a:moveTo>
                    <a:pt x="153524" y="0"/>
                  </a:moveTo>
                  <a:lnTo>
                    <a:pt x="1216348" y="0"/>
                  </a:lnTo>
                </a:path>
                <a:path w="1216660" h="87629">
                  <a:moveTo>
                    <a:pt x="0" y="87558"/>
                  </a:moveTo>
                  <a:lnTo>
                    <a:pt x="29854" y="70519"/>
                  </a:lnTo>
                </a:path>
              </a:pathLst>
            </a:custGeom>
            <a:ln w="9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99469" y="5405040"/>
              <a:ext cx="43180" cy="234315"/>
            </a:xfrm>
            <a:custGeom>
              <a:avLst/>
              <a:gdLst/>
              <a:ahLst/>
              <a:cxnLst/>
              <a:rect l="l" t="t" r="r" b="b"/>
              <a:pathLst>
                <a:path w="43180" h="234314">
                  <a:moveTo>
                    <a:pt x="0" y="0"/>
                  </a:moveTo>
                  <a:lnTo>
                    <a:pt x="43120" y="234121"/>
                  </a:lnTo>
                </a:path>
              </a:pathLst>
            </a:custGeom>
            <a:ln w="19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47795" y="5010090"/>
              <a:ext cx="1158240" cy="629285"/>
            </a:xfrm>
            <a:custGeom>
              <a:avLst/>
              <a:gdLst/>
              <a:ahLst/>
              <a:cxnLst/>
              <a:rect l="l" t="t" r="r" b="b"/>
              <a:pathLst>
                <a:path w="1158239" h="629285">
                  <a:moveTo>
                    <a:pt x="0" y="629071"/>
                  </a:moveTo>
                  <a:lnTo>
                    <a:pt x="57338" y="0"/>
                  </a:lnTo>
                </a:path>
                <a:path w="1158239" h="629285">
                  <a:moveTo>
                    <a:pt x="57338" y="0"/>
                  </a:moveTo>
                  <a:lnTo>
                    <a:pt x="1158174" y="0"/>
                  </a:lnTo>
                </a:path>
              </a:pathLst>
            </a:custGeom>
            <a:ln w="9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3471018" y="5005116"/>
            <a:ext cx="871855" cy="635000"/>
            <a:chOff x="3471018" y="5005116"/>
            <a:chExt cx="871855" cy="635000"/>
          </a:xfrm>
        </p:grpSpPr>
        <p:sp>
          <p:nvSpPr>
            <p:cNvPr id="12" name="object 12"/>
            <p:cNvSpPr/>
            <p:nvPr/>
          </p:nvSpPr>
          <p:spPr>
            <a:xfrm>
              <a:off x="3475891" y="5329458"/>
              <a:ext cx="847090" cy="82550"/>
            </a:xfrm>
            <a:custGeom>
              <a:avLst/>
              <a:gdLst/>
              <a:ahLst/>
              <a:cxnLst/>
              <a:rect l="l" t="t" r="r" b="b"/>
              <a:pathLst>
                <a:path w="847089" h="82550">
                  <a:moveTo>
                    <a:pt x="154029" y="0"/>
                  </a:moveTo>
                  <a:lnTo>
                    <a:pt x="846871" y="0"/>
                  </a:lnTo>
                </a:path>
                <a:path w="847089" h="82550">
                  <a:moveTo>
                    <a:pt x="0" y="82042"/>
                  </a:moveTo>
                  <a:lnTo>
                    <a:pt x="29912" y="65437"/>
                  </a:lnTo>
                </a:path>
              </a:pathLst>
            </a:custGeom>
            <a:ln w="9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05803" y="5399505"/>
              <a:ext cx="43815" cy="231140"/>
            </a:xfrm>
            <a:custGeom>
              <a:avLst/>
              <a:gdLst/>
              <a:ahLst/>
              <a:cxnLst/>
              <a:rect l="l" t="t" r="r" b="b"/>
              <a:pathLst>
                <a:path w="43814" h="231139">
                  <a:moveTo>
                    <a:pt x="0" y="0"/>
                  </a:moveTo>
                  <a:lnTo>
                    <a:pt x="43508" y="230900"/>
                  </a:lnTo>
                </a:path>
              </a:pathLst>
            </a:custGeom>
            <a:ln w="19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54168" y="5010090"/>
              <a:ext cx="788670" cy="620395"/>
            </a:xfrm>
            <a:custGeom>
              <a:avLst/>
              <a:gdLst/>
              <a:ahLst/>
              <a:cxnLst/>
              <a:rect l="l" t="t" r="r" b="b"/>
              <a:pathLst>
                <a:path w="788670" h="620395">
                  <a:moveTo>
                    <a:pt x="0" y="620315"/>
                  </a:moveTo>
                  <a:lnTo>
                    <a:pt x="57299" y="0"/>
                  </a:lnTo>
                </a:path>
                <a:path w="788670" h="620395">
                  <a:moveTo>
                    <a:pt x="57299" y="0"/>
                  </a:moveTo>
                  <a:lnTo>
                    <a:pt x="788406" y="0"/>
                  </a:lnTo>
                </a:path>
              </a:pathLst>
            </a:custGeom>
            <a:ln w="9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358816" y="5104312"/>
            <a:ext cx="11747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3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7714" y="4955453"/>
            <a:ext cx="113855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33144" algn="l"/>
              </a:tabLst>
            </a:pPr>
            <a:r>
              <a:rPr dirty="0" sz="1800" spc="30">
                <a:latin typeface="Symbol"/>
                <a:cs typeface="Symbol"/>
              </a:rPr>
              <a:t></a:t>
            </a:r>
            <a:r>
              <a:rPr dirty="0" sz="1800" spc="30">
                <a:latin typeface="Times New Roman"/>
                <a:cs typeface="Times New Roman"/>
              </a:rPr>
              <a:t>	</a:t>
            </a:r>
            <a:r>
              <a:rPr dirty="0" sz="1800" spc="30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2599" y="5260558"/>
            <a:ext cx="1653539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27685" algn="l"/>
                <a:tab pos="1548765" algn="l"/>
              </a:tabLst>
            </a:pPr>
            <a:r>
              <a:rPr dirty="0" sz="1800" spc="30">
                <a:latin typeface="Symbol"/>
                <a:cs typeface="Symbol"/>
              </a:rPr>
              <a:t></a:t>
            </a:r>
            <a:r>
              <a:rPr dirty="0" sz="1800" spc="30">
                <a:latin typeface="Times New Roman"/>
                <a:cs typeface="Times New Roman"/>
              </a:rPr>
              <a:t>	</a:t>
            </a:r>
            <a:r>
              <a:rPr dirty="0" sz="1800" spc="30">
                <a:latin typeface="Symbol"/>
                <a:cs typeface="Symbol"/>
              </a:rPr>
              <a:t></a:t>
            </a:r>
            <a:r>
              <a:rPr dirty="0" sz="1800" spc="30">
                <a:latin typeface="Times New Roman"/>
                <a:cs typeface="Times New Roman"/>
              </a:rPr>
              <a:t>	</a:t>
            </a:r>
            <a:r>
              <a:rPr dirty="0" sz="1800" spc="3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0874" y="5260558"/>
            <a:ext cx="11747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3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0874" y="5409408"/>
            <a:ext cx="304546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03985" algn="l"/>
                <a:tab pos="1918970" algn="l"/>
                <a:tab pos="2940050" algn="l"/>
              </a:tabLst>
            </a:pPr>
            <a:r>
              <a:rPr dirty="0" sz="1800" spc="30">
                <a:latin typeface="Symbol"/>
                <a:cs typeface="Symbol"/>
              </a:rPr>
              <a:t></a:t>
            </a:r>
            <a:r>
              <a:rPr dirty="0" sz="1800" spc="30">
                <a:latin typeface="Times New Roman"/>
                <a:cs typeface="Times New Roman"/>
              </a:rPr>
              <a:t>	</a:t>
            </a:r>
            <a:r>
              <a:rPr dirty="0" sz="1800" spc="30">
                <a:latin typeface="Symbol"/>
                <a:cs typeface="Symbol"/>
              </a:rPr>
              <a:t></a:t>
            </a:r>
            <a:r>
              <a:rPr dirty="0" sz="1800" spc="30">
                <a:latin typeface="Times New Roman"/>
                <a:cs typeface="Times New Roman"/>
              </a:rPr>
              <a:t>	</a:t>
            </a:r>
            <a:r>
              <a:rPr dirty="0" sz="1800" spc="30">
                <a:latin typeface="Symbol"/>
                <a:cs typeface="Symbol"/>
              </a:rPr>
              <a:t></a:t>
            </a:r>
            <a:r>
              <a:rPr dirty="0" sz="1800" spc="30">
                <a:latin typeface="Times New Roman"/>
                <a:cs typeface="Times New Roman"/>
              </a:rPr>
              <a:t>	</a:t>
            </a:r>
            <a:r>
              <a:rPr dirty="0" sz="1800" spc="3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0874" y="4955453"/>
            <a:ext cx="11747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30">
                <a:latin typeface="Symbol"/>
                <a:cs typeface="Symbol"/>
              </a:rPr>
              <a:t>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7199" y="5104312"/>
            <a:ext cx="68326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30">
                <a:latin typeface="Symbol"/>
                <a:cs typeface="Symbol"/>
              </a:rPr>
              <a:t>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baseline="-9259" sz="2700" spc="75" i="1">
                <a:latin typeface="Times New Roman"/>
                <a:cs typeface="Times New Roman"/>
              </a:rPr>
              <a:t>=</a:t>
            </a:r>
            <a:r>
              <a:rPr dirty="0" baseline="-9259" sz="2700" spc="-82" i="1">
                <a:latin typeface="Times New Roman"/>
                <a:cs typeface="Times New Roman"/>
              </a:rPr>
              <a:t> </a:t>
            </a:r>
            <a:r>
              <a:rPr dirty="0" baseline="-9259" sz="2700" spc="75" i="1">
                <a:latin typeface="Times New Roman"/>
                <a:cs typeface="Times New Roman"/>
              </a:rPr>
              <a:t>Q</a:t>
            </a:r>
            <a:r>
              <a:rPr dirty="0" sz="1800" spc="3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634" y="5142566"/>
            <a:ext cx="74231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45" i="1">
                <a:latin typeface="Times New Roman"/>
                <a:cs typeface="Times New Roman"/>
              </a:rPr>
              <a:t>P</a:t>
            </a:r>
            <a:r>
              <a:rPr dirty="0" sz="1800" spc="-105" i="1">
                <a:latin typeface="Times New Roman"/>
                <a:cs typeface="Times New Roman"/>
              </a:rPr>
              <a:t> </a:t>
            </a:r>
            <a:r>
              <a:rPr dirty="0" sz="1800" spc="50" i="1">
                <a:latin typeface="Times New Roman"/>
                <a:cs typeface="Times New Roman"/>
              </a:rPr>
              <a:t>=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spc="50" i="1">
                <a:latin typeface="Times New Roman"/>
                <a:cs typeface="Times New Roman"/>
              </a:rPr>
              <a:t>Q</a:t>
            </a:r>
            <a:r>
              <a:rPr dirty="0" baseline="9259" sz="2700" spc="44">
                <a:latin typeface="Symbol"/>
                <a:cs typeface="Symbol"/>
              </a:rPr>
              <a:t></a:t>
            </a:r>
            <a:endParaRPr baseline="9259" sz="2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8819" y="4986792"/>
            <a:ext cx="70104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50" i="1">
                <a:latin typeface="Times New Roman"/>
                <a:cs typeface="Times New Roman"/>
              </a:rPr>
              <a:t>N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Symbol"/>
                <a:cs typeface="Symbol"/>
              </a:rPr>
              <a:t>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35" i="1">
                <a:latin typeface="Times New Roman"/>
                <a:cs typeface="Times New Roman"/>
              </a:rPr>
              <a:t>η</a:t>
            </a:r>
            <a:r>
              <a:rPr dirty="0" baseline="-23809" sz="1575" spc="52" i="1">
                <a:latin typeface="Times New Roman"/>
                <a:cs typeface="Times New Roman"/>
              </a:rPr>
              <a:t>ω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5718" y="5324609"/>
            <a:ext cx="239077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915795" algn="l"/>
              </a:tabLst>
            </a:pPr>
            <a:r>
              <a:rPr dirty="0" sz="1800" spc="35" i="1">
                <a:latin typeface="Times New Roman"/>
                <a:cs typeface="Times New Roman"/>
              </a:rPr>
              <a:t>η</a:t>
            </a:r>
            <a:r>
              <a:rPr dirty="0" baseline="-23809" sz="1575" spc="44" i="1">
                <a:latin typeface="Times New Roman"/>
                <a:cs typeface="Times New Roman"/>
              </a:rPr>
              <a:t>ω</a:t>
            </a:r>
            <a:r>
              <a:rPr dirty="0" baseline="-23809" sz="1575" spc="44" i="1">
                <a:latin typeface="Times New Roman"/>
                <a:cs typeface="Times New Roman"/>
              </a:rPr>
              <a:t> </a:t>
            </a:r>
            <a:r>
              <a:rPr dirty="0" baseline="-23809" sz="1575" spc="142" i="1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Symbol"/>
                <a:cs typeface="Symbol"/>
              </a:rPr>
              <a:t>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60" i="1">
                <a:latin typeface="Times New Roman"/>
                <a:cs typeface="Times New Roman"/>
              </a:rPr>
              <a:t>η</a:t>
            </a:r>
            <a:r>
              <a:rPr dirty="0" baseline="-23809" sz="1575" spc="30" i="1">
                <a:latin typeface="Times New Roman"/>
                <a:cs typeface="Times New Roman"/>
              </a:rPr>
              <a:t>a</a:t>
            </a:r>
            <a:r>
              <a:rPr dirty="0" baseline="-23809" sz="1575" i="1">
                <a:latin typeface="Times New Roman"/>
                <a:cs typeface="Times New Roman"/>
              </a:rPr>
              <a:t>	</a:t>
            </a:r>
            <a:r>
              <a:rPr dirty="0" sz="1800" spc="35" i="1">
                <a:latin typeface="Times New Roman"/>
                <a:cs typeface="Times New Roman"/>
              </a:rPr>
              <a:t>η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Symbol"/>
                <a:cs typeface="Symbol"/>
              </a:rPr>
              <a:t></a:t>
            </a:r>
            <a:r>
              <a:rPr dirty="0" sz="1800" spc="-28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01161" y="4912136"/>
            <a:ext cx="1264285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800" spc="55" i="1">
                <a:latin typeface="Times New Roman"/>
                <a:cs typeface="Times New Roman"/>
              </a:rPr>
              <a:t>η</a:t>
            </a:r>
            <a:r>
              <a:rPr dirty="0" baseline="-23809" sz="1575" spc="30" i="1">
                <a:latin typeface="Times New Roman"/>
                <a:cs typeface="Times New Roman"/>
              </a:rPr>
              <a:t>a</a:t>
            </a:r>
            <a:r>
              <a:rPr dirty="0" baseline="-23809" sz="1575" spc="44" i="1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Symbol"/>
                <a:cs typeface="Symbol"/>
              </a:rPr>
              <a:t></a:t>
            </a:r>
            <a:r>
              <a:rPr dirty="0" sz="1800" spc="50" i="1">
                <a:latin typeface="Times New Roman"/>
                <a:cs typeface="Times New Roman"/>
              </a:rPr>
              <a:t>N</a:t>
            </a:r>
            <a:r>
              <a:rPr dirty="0" sz="1800" spc="95" i="1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Symbol"/>
                <a:cs typeface="Symbol"/>
              </a:rPr>
              <a:t>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35" i="1">
                <a:latin typeface="Times New Roman"/>
                <a:cs typeface="Times New Roman"/>
              </a:rPr>
              <a:t>η</a:t>
            </a:r>
            <a:r>
              <a:rPr dirty="0" baseline="-23809" sz="1575" spc="44" i="1">
                <a:latin typeface="Times New Roman"/>
                <a:cs typeface="Times New Roman"/>
              </a:rPr>
              <a:t>ω</a:t>
            </a:r>
            <a:r>
              <a:rPr dirty="0" baseline="-23809" sz="1575" spc="82" i="1">
                <a:latin typeface="Times New Roman"/>
                <a:cs typeface="Times New Roman"/>
              </a:rPr>
              <a:t> </a:t>
            </a:r>
            <a:r>
              <a:rPr dirty="0" sz="2400" spc="-185">
                <a:latin typeface="Symbol"/>
                <a:cs typeface="Symbol"/>
              </a:rPr>
              <a:t></a:t>
            </a:r>
            <a:r>
              <a:rPr dirty="0" sz="2400" spc="-285">
                <a:latin typeface="Times New Roman"/>
                <a:cs typeface="Times New Roman"/>
              </a:rPr>
              <a:t> </a:t>
            </a:r>
            <a:r>
              <a:rPr dirty="0" baseline="7716" sz="2700" spc="44">
                <a:latin typeface="Symbol"/>
                <a:cs typeface="Symbol"/>
              </a:rPr>
              <a:t></a:t>
            </a:r>
            <a:endParaRPr baseline="7716" sz="2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8901"/>
            <a:ext cx="3880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Arial"/>
                <a:cs typeface="Arial"/>
              </a:rPr>
              <a:t>Искажения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при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погружении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ЦВЗ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1456436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(27)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2338436"/>
            <a:ext cx="4434205" cy="912494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896619">
              <a:lnSpc>
                <a:spcPct val="100000"/>
              </a:lnSpc>
              <a:spcBef>
                <a:spcPts val="1265"/>
              </a:spcBef>
            </a:pPr>
            <a:r>
              <a:rPr dirty="0" baseline="9523" sz="2625" spc="37" i="1">
                <a:latin typeface="Times New Roman"/>
                <a:cs typeface="Times New Roman"/>
              </a:rPr>
              <a:t>x</a:t>
            </a:r>
            <a:r>
              <a:rPr dirty="0" baseline="9523" sz="2625" spc="104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n=</a:t>
            </a:r>
            <a:r>
              <a:rPr dirty="0" sz="1000" spc="-1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15"/>
              </a:spcBef>
            </a:pPr>
            <a:r>
              <a:rPr dirty="0" sz="2000" spc="-15">
                <a:latin typeface="Microsoft Sans Serif"/>
                <a:cs typeface="Microsoft Sans Serif"/>
              </a:rPr>
              <a:t>Преобразуем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последний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член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(27):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3651630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(28)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749165"/>
            <a:ext cx="38296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Подставляя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(28)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 (27)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получим: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409" y="5480710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(29)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80080" y="1087469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077" y="0"/>
                </a:lnTo>
              </a:path>
            </a:pathLst>
          </a:custGeom>
          <a:ln w="9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34759" y="831492"/>
            <a:ext cx="419734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dirty="0" sz="2350" spc="-190">
                <a:latin typeface="Symbol"/>
                <a:cs typeface="Symbol"/>
              </a:rPr>
              <a:t></a:t>
            </a:r>
            <a:r>
              <a:rPr dirty="0" sz="2350" spc="-190">
                <a:latin typeface="Times New Roman"/>
                <a:cs typeface="Times New Roman"/>
              </a:rPr>
              <a:t>	</a:t>
            </a:r>
            <a:r>
              <a:rPr dirty="0" sz="2350" spc="-190">
                <a:latin typeface="Symbol"/>
                <a:cs typeface="Symbol"/>
              </a:rPr>
              <a:t>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1389" y="905276"/>
            <a:ext cx="3035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 i="1">
                <a:latin typeface="Times New Roman"/>
                <a:cs typeface="Times New Roman"/>
              </a:rPr>
              <a:t>}</a:t>
            </a:r>
            <a:r>
              <a:rPr dirty="0" sz="1750" spc="-200" i="1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Times New Roman"/>
                <a:cs typeface="Times New Roman"/>
              </a:rPr>
              <a:t>=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6781" y="1087748"/>
            <a:ext cx="14668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30" i="1">
                <a:latin typeface="Times New Roman"/>
                <a:cs typeface="Times New Roman"/>
              </a:rPr>
              <a:t>α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5894" y="905276"/>
            <a:ext cx="416559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 i="1">
                <a:latin typeface="Times New Roman"/>
                <a:cs typeface="Times New Roman"/>
              </a:rPr>
              <a:t>π'</a:t>
            </a:r>
            <a:r>
              <a:rPr dirty="0" sz="1750" spc="365" i="1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9174" y="1087748"/>
            <a:ext cx="14668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30" i="1">
                <a:latin typeface="Times New Roman"/>
                <a:cs typeface="Times New Roman"/>
              </a:rPr>
              <a:t>α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4692" y="881579"/>
            <a:ext cx="9334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30" i="1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4252" y="881579"/>
            <a:ext cx="9334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30" i="1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600" y="905276"/>
            <a:ext cx="103695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750" spc="150" i="1">
                <a:latin typeface="Times New Roman"/>
                <a:cs typeface="Times New Roman"/>
              </a:rPr>
              <a:t>Δ=</a:t>
            </a:r>
            <a:r>
              <a:rPr dirty="0" sz="1750" spc="25" i="1">
                <a:latin typeface="Times New Roman"/>
                <a:cs typeface="Times New Roman"/>
              </a:rPr>
              <a:t> </a:t>
            </a:r>
            <a:r>
              <a:rPr dirty="0" sz="1750" spc="-5" i="1">
                <a:latin typeface="Times New Roman"/>
                <a:cs typeface="Times New Roman"/>
              </a:rPr>
              <a:t>E{</a:t>
            </a:r>
            <a:r>
              <a:rPr dirty="0" sz="1750" spc="300" i="1">
                <a:latin typeface="Times New Roman"/>
                <a:cs typeface="Times New Roman"/>
              </a:rPr>
              <a:t> </a:t>
            </a:r>
            <a:r>
              <a:rPr dirty="0" sz="1750" spc="80" i="1">
                <a:latin typeface="Times New Roman"/>
                <a:cs typeface="Times New Roman"/>
              </a:rPr>
              <a:t>C</a:t>
            </a:r>
            <a:r>
              <a:rPr dirty="0" baseline="-25000" sz="1500" spc="120" i="1">
                <a:latin typeface="Times New Roman"/>
                <a:cs typeface="Times New Roman"/>
              </a:rPr>
              <a:t>w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0175" y="1080585"/>
            <a:ext cx="9334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3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9547" y="898132"/>
            <a:ext cx="9334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3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2193" y="1080585"/>
            <a:ext cx="9334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3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4639" y="881579"/>
            <a:ext cx="93345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3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5332" y="924066"/>
            <a:ext cx="1143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5332" y="1108768"/>
            <a:ext cx="1143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9962" y="763060"/>
            <a:ext cx="53911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u="sng" sz="17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 spc="-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λ</a:t>
            </a:r>
            <a:r>
              <a:rPr dirty="0" sz="1750" spc="290" i="1">
                <a:latin typeface="Times New Roman"/>
                <a:cs typeface="Times New Roman"/>
              </a:rPr>
              <a:t> </a:t>
            </a:r>
            <a:r>
              <a:rPr dirty="0" baseline="-4761" sz="2625" spc="135">
                <a:latin typeface="Symbol"/>
                <a:cs typeface="Symbol"/>
              </a:rPr>
              <a:t></a:t>
            </a:r>
            <a:r>
              <a:rPr dirty="0" baseline="58333" sz="1500" spc="135">
                <a:latin typeface="Times New Roman"/>
                <a:cs typeface="Times New Roman"/>
              </a:rPr>
              <a:t>2</a:t>
            </a:r>
            <a:endParaRPr baseline="58333"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79046" y="1108768"/>
            <a:ext cx="1143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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79046" y="779614"/>
            <a:ext cx="1143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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0816" y="905276"/>
            <a:ext cx="167132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8285" algn="l"/>
              </a:tabLst>
            </a:pPr>
            <a:r>
              <a:rPr dirty="0" sz="1750" spc="25">
                <a:latin typeface="Symbol"/>
                <a:cs typeface="Symbol"/>
              </a:rPr>
              <a:t></a:t>
            </a:r>
            <a:r>
              <a:rPr dirty="0" sz="1750" spc="25">
                <a:latin typeface="Times New Roman"/>
                <a:cs typeface="Times New Roman"/>
              </a:rPr>
              <a:t>	</a:t>
            </a:r>
            <a:r>
              <a:rPr dirty="0" sz="1750" spc="25" i="1">
                <a:latin typeface="Times New Roman"/>
                <a:cs typeface="Times New Roman"/>
              </a:rPr>
              <a:t>}</a:t>
            </a:r>
            <a:r>
              <a:rPr dirty="0" sz="1750" spc="-200" i="1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Times New Roman"/>
                <a:cs typeface="Times New Roman"/>
              </a:rPr>
              <a:t>=</a:t>
            </a:r>
            <a:r>
              <a:rPr dirty="0" sz="1750" spc="-30" i="1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α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20" i="1">
                <a:latin typeface="Times New Roman"/>
                <a:cs typeface="Times New Roman"/>
              </a:rPr>
              <a:t> </a:t>
            </a:r>
            <a:r>
              <a:rPr dirty="0" sz="1750" spc="-35" i="1">
                <a:latin typeface="Times New Roman"/>
                <a:cs typeface="Times New Roman"/>
              </a:rPr>
              <a:t>E</a:t>
            </a:r>
            <a:r>
              <a:rPr dirty="0" sz="1750" spc="25" i="1">
                <a:latin typeface="Times New Roman"/>
                <a:cs typeface="Times New Roman"/>
              </a:rPr>
              <a:t>{</a:t>
            </a:r>
            <a:r>
              <a:rPr dirty="0" sz="1750" spc="-175" i="1">
                <a:latin typeface="Times New Roman"/>
                <a:cs typeface="Times New Roman"/>
              </a:rPr>
              <a:t> </a:t>
            </a:r>
            <a:r>
              <a:rPr dirty="0" baseline="-4761" sz="2625" spc="37">
                <a:latin typeface="Symbol"/>
                <a:cs typeface="Symbol"/>
              </a:rPr>
              <a:t></a:t>
            </a:r>
            <a:r>
              <a:rPr dirty="0" baseline="-4761" sz="2625" spc="-165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β</a:t>
            </a:r>
            <a:r>
              <a:rPr dirty="0" sz="1750" spc="195" i="1">
                <a:latin typeface="Times New Roman"/>
                <a:cs typeface="Times New Roman"/>
              </a:rPr>
              <a:t> </a:t>
            </a:r>
            <a:r>
              <a:rPr dirty="0" sz="1750" spc="185">
                <a:latin typeface="Symbol"/>
                <a:cs typeface="Symbol"/>
              </a:rPr>
              <a:t></a:t>
            </a:r>
            <a:r>
              <a:rPr dirty="0" sz="1750" spc="3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0894" y="905276"/>
            <a:ext cx="1524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35">
                <a:latin typeface="Symbol"/>
                <a:cs typeface="Symbol"/>
              </a:rPr>
              <a:t>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20816" y="1127551"/>
            <a:ext cx="1143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5476" y="701802"/>
            <a:ext cx="518795" cy="5130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30480">
              <a:lnSpc>
                <a:spcPts val="1090"/>
              </a:lnSpc>
              <a:spcBef>
                <a:spcPts val="135"/>
              </a:spcBef>
            </a:pPr>
            <a:r>
              <a:rPr dirty="0" sz="1000" spc="3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2710"/>
              </a:lnSpc>
            </a:pPr>
            <a:r>
              <a:rPr dirty="0" sz="2350" spc="-190">
                <a:latin typeface="Symbol"/>
                <a:cs typeface="Symbol"/>
              </a:rPr>
              <a:t></a:t>
            </a:r>
            <a:r>
              <a:rPr dirty="0" sz="2350" spc="-105">
                <a:latin typeface="Times New Roman"/>
                <a:cs typeface="Times New Roman"/>
              </a:rPr>
              <a:t> </a:t>
            </a:r>
            <a:r>
              <a:rPr dirty="0" sz="2350" spc="-85">
                <a:latin typeface="Symbol"/>
                <a:cs typeface="Symbol"/>
              </a:rPr>
              <a:t></a:t>
            </a:r>
            <a:r>
              <a:rPr dirty="0" baseline="36507" sz="2625" spc="-127">
                <a:latin typeface="Symbol"/>
                <a:cs typeface="Symbol"/>
              </a:rPr>
              <a:t></a:t>
            </a:r>
            <a:endParaRPr baseline="36507" sz="262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53027" y="1108768"/>
            <a:ext cx="21971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4761" sz="2625" spc="232">
                <a:latin typeface="Symbol"/>
                <a:cs typeface="Symbol"/>
              </a:rPr>
              <a:t></a:t>
            </a:r>
            <a:r>
              <a:rPr dirty="0" sz="1750" spc="25">
                <a:latin typeface="Symbol"/>
                <a:cs typeface="Symbol"/>
              </a:rPr>
              <a:t>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53027" y="760824"/>
            <a:ext cx="21971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55">
                <a:latin typeface="Symbol"/>
                <a:cs typeface="Symbol"/>
              </a:rPr>
              <a:t></a:t>
            </a:r>
            <a:r>
              <a:rPr dirty="0" baseline="-4761" sz="2625" spc="37">
                <a:latin typeface="Symbol"/>
                <a:cs typeface="Symbol"/>
              </a:rPr>
              <a:t></a:t>
            </a:r>
            <a:endParaRPr baseline="-4761" sz="2625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4132" y="832830"/>
            <a:ext cx="843280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  <a:tab pos="548640" algn="l"/>
              </a:tabLst>
            </a:pPr>
            <a:r>
              <a:rPr dirty="0" sz="2350" spc="-190">
                <a:latin typeface="Symbol"/>
                <a:cs typeface="Symbol"/>
              </a:rPr>
              <a:t></a:t>
            </a:r>
            <a:r>
              <a:rPr dirty="0" sz="2350" spc="-190">
                <a:latin typeface="Times New Roman"/>
                <a:cs typeface="Times New Roman"/>
              </a:rPr>
              <a:t>	</a:t>
            </a:r>
            <a:r>
              <a:rPr dirty="0" sz="2350" spc="-190">
                <a:latin typeface="Symbol"/>
                <a:cs typeface="Symbol"/>
              </a:rPr>
              <a:t></a:t>
            </a:r>
            <a:r>
              <a:rPr dirty="0" sz="2350" spc="-190">
                <a:latin typeface="Times New Roman"/>
                <a:cs typeface="Times New Roman"/>
              </a:rPr>
              <a:t>	</a:t>
            </a:r>
            <a:r>
              <a:rPr dirty="0" sz="1750" spc="35">
                <a:latin typeface="Symbol"/>
                <a:cs typeface="Symbol"/>
              </a:rPr>
              <a:t></a:t>
            </a:r>
            <a:r>
              <a:rPr dirty="0" sz="1750" spc="-90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λ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7099" y="832830"/>
            <a:ext cx="2754630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9410" algn="l"/>
                <a:tab pos="984885" algn="l"/>
                <a:tab pos="1450975" algn="l"/>
              </a:tabLst>
            </a:pPr>
            <a:r>
              <a:rPr dirty="0" sz="2350" spc="-190">
                <a:latin typeface="Symbol"/>
                <a:cs typeface="Symbol"/>
              </a:rPr>
              <a:t></a:t>
            </a:r>
            <a:r>
              <a:rPr dirty="0" sz="2350" spc="-190">
                <a:latin typeface="Times New Roman"/>
                <a:cs typeface="Times New Roman"/>
              </a:rPr>
              <a:t>	</a:t>
            </a:r>
            <a:r>
              <a:rPr dirty="0" sz="2350" spc="-190">
                <a:latin typeface="Symbol"/>
                <a:cs typeface="Symbol"/>
              </a:rPr>
              <a:t></a:t>
            </a:r>
            <a:r>
              <a:rPr dirty="0" sz="2350" spc="-190">
                <a:latin typeface="Times New Roman"/>
                <a:cs typeface="Times New Roman"/>
              </a:rPr>
              <a:t> </a:t>
            </a:r>
            <a:r>
              <a:rPr dirty="0" sz="2350" spc="-250">
                <a:latin typeface="Times New Roman"/>
                <a:cs typeface="Times New Roman"/>
              </a:rPr>
              <a:t> </a:t>
            </a:r>
            <a:r>
              <a:rPr dirty="0" sz="2350" spc="-190">
                <a:latin typeface="Symbol"/>
                <a:cs typeface="Symbol"/>
              </a:rPr>
              <a:t>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190">
                <a:latin typeface="Symbol"/>
                <a:cs typeface="Symbol"/>
              </a:rPr>
              <a:t>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-250">
                <a:latin typeface="Times New Roman"/>
                <a:cs typeface="Times New Roman"/>
              </a:rPr>
              <a:t> </a:t>
            </a:r>
            <a:r>
              <a:rPr dirty="0" sz="2350" spc="-270">
                <a:latin typeface="Symbol"/>
                <a:cs typeface="Symbol"/>
              </a:rPr>
              <a:t></a:t>
            </a:r>
            <a:r>
              <a:rPr dirty="0" sz="2350" spc="-190">
                <a:latin typeface="Symbol"/>
                <a:cs typeface="Symbol"/>
              </a:rPr>
              <a:t>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1750" spc="25" i="1">
                <a:latin typeface="Times New Roman"/>
                <a:cs typeface="Times New Roman"/>
              </a:rPr>
              <a:t>}</a:t>
            </a:r>
            <a:r>
              <a:rPr dirty="0" sz="1750" spc="-200" i="1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Times New Roman"/>
                <a:cs typeface="Times New Roman"/>
              </a:rPr>
              <a:t>=</a:t>
            </a:r>
            <a:r>
              <a:rPr dirty="0" sz="1750" spc="50" i="1">
                <a:latin typeface="Times New Roman"/>
                <a:cs typeface="Times New Roman"/>
              </a:rPr>
              <a:t> </a:t>
            </a:r>
            <a:r>
              <a:rPr dirty="0" sz="1750" spc="-35" i="1">
                <a:latin typeface="Times New Roman"/>
                <a:cs typeface="Times New Roman"/>
              </a:rPr>
              <a:t>E</a:t>
            </a:r>
            <a:r>
              <a:rPr dirty="0" sz="1750" spc="25" i="1">
                <a:latin typeface="Times New Roman"/>
                <a:cs typeface="Times New Roman"/>
              </a:rPr>
              <a:t>{</a:t>
            </a:r>
            <a:r>
              <a:rPr dirty="0" sz="1750" spc="-175" i="1">
                <a:latin typeface="Times New Roman"/>
                <a:cs typeface="Times New Roman"/>
              </a:rPr>
              <a:t> </a:t>
            </a:r>
            <a:r>
              <a:rPr dirty="0" sz="1750" spc="155">
                <a:latin typeface="Symbol"/>
                <a:cs typeface="Symbol"/>
              </a:rPr>
              <a:t></a:t>
            </a:r>
            <a:r>
              <a:rPr dirty="0" baseline="-4761" sz="2625" spc="37">
                <a:latin typeface="Symbol"/>
                <a:cs typeface="Symbol"/>
              </a:rPr>
              <a:t></a:t>
            </a:r>
            <a:r>
              <a:rPr dirty="0" baseline="-4761" sz="2625" spc="-165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β</a:t>
            </a:r>
            <a:r>
              <a:rPr dirty="0" sz="1750" spc="195" i="1">
                <a:latin typeface="Times New Roman"/>
                <a:cs typeface="Times New Roman"/>
              </a:rPr>
              <a:t> </a:t>
            </a:r>
            <a:r>
              <a:rPr dirty="0" sz="1750" spc="185">
                <a:latin typeface="Symbol"/>
                <a:cs typeface="Symbol"/>
              </a:rPr>
              <a:t></a:t>
            </a:r>
            <a:r>
              <a:rPr dirty="0" sz="1750" spc="3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34962" y="905276"/>
            <a:ext cx="76644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30" i="1">
                <a:latin typeface="Times New Roman"/>
                <a:cs typeface="Times New Roman"/>
              </a:rPr>
              <a:t>n</a:t>
            </a:r>
            <a:r>
              <a:rPr dirty="0" sz="1750" spc="30" i="1">
                <a:latin typeface="Times New Roman"/>
                <a:cs typeface="Times New Roman"/>
              </a:rPr>
              <a:t> </a:t>
            </a:r>
            <a:r>
              <a:rPr dirty="0" sz="1750" spc="-5" i="1">
                <a:latin typeface="Times New Roman"/>
                <a:cs typeface="Times New Roman"/>
              </a:rPr>
              <a:t> </a:t>
            </a:r>
            <a:r>
              <a:rPr dirty="0" sz="1750" spc="35">
                <a:latin typeface="Symbol"/>
                <a:cs typeface="Symbol"/>
              </a:rPr>
              <a:t></a:t>
            </a:r>
            <a:r>
              <a:rPr dirty="0" sz="1750" spc="-145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Times New Roman"/>
                <a:cs typeface="Times New Roman"/>
              </a:rPr>
              <a:t>C</a:t>
            </a:r>
            <a:r>
              <a:rPr dirty="0" sz="1750" spc="200" i="1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7724" y="924066"/>
            <a:ext cx="1143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57724" y="1108768"/>
            <a:ext cx="1143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4051" y="674959"/>
            <a:ext cx="38354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750" spc="-445">
                <a:latin typeface="Times New Roman"/>
                <a:cs typeface="Times New Roman"/>
              </a:rPr>
              <a:t>~</a:t>
            </a:r>
            <a:r>
              <a:rPr dirty="0" baseline="-22222" sz="2625" spc="-667" i="1">
                <a:latin typeface="Times New Roman"/>
                <a:cs typeface="Times New Roman"/>
              </a:rPr>
              <a:t>x</a:t>
            </a:r>
            <a:r>
              <a:rPr dirty="0" baseline="-22222" sz="2625" spc="547" i="1">
                <a:latin typeface="Times New Roman"/>
                <a:cs typeface="Times New Roman"/>
              </a:rPr>
              <a:t> </a:t>
            </a:r>
            <a:r>
              <a:rPr dirty="0" baseline="-25396" sz="2625" spc="37">
                <a:latin typeface="Symbol"/>
                <a:cs typeface="Symbol"/>
              </a:rPr>
              <a:t></a:t>
            </a:r>
            <a:endParaRPr baseline="-25396" sz="2625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84805" y="1772723"/>
            <a:ext cx="960755" cy="0"/>
          </a:xfrm>
          <a:custGeom>
            <a:avLst/>
            <a:gdLst/>
            <a:ahLst/>
            <a:cxnLst/>
            <a:rect l="l" t="t" r="r" b="b"/>
            <a:pathLst>
              <a:path w="960755" h="0">
                <a:moveTo>
                  <a:pt x="0" y="0"/>
                </a:moveTo>
                <a:lnTo>
                  <a:pt x="960316" y="0"/>
                </a:lnTo>
              </a:path>
            </a:pathLst>
          </a:custGeom>
          <a:ln w="94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56912" y="1772723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 h="0">
                <a:moveTo>
                  <a:pt x="0" y="0"/>
                </a:moveTo>
                <a:lnTo>
                  <a:pt x="246402" y="0"/>
                </a:lnTo>
              </a:path>
            </a:pathLst>
          </a:custGeom>
          <a:ln w="94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80888" y="1772723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 h="0">
                <a:moveTo>
                  <a:pt x="0" y="0"/>
                </a:moveTo>
                <a:lnTo>
                  <a:pt x="246402" y="0"/>
                </a:lnTo>
              </a:path>
            </a:pathLst>
          </a:custGeom>
          <a:ln w="94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60672" y="1589574"/>
            <a:ext cx="180975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40" i="1">
                <a:latin typeface="Times New Roman"/>
                <a:cs typeface="Times New Roman"/>
              </a:rPr>
              <a:t>+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30225" y="1296809"/>
            <a:ext cx="279400" cy="6667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515"/>
              </a:spcBef>
            </a:pPr>
            <a:r>
              <a:rPr dirty="0" baseline="-25396" sz="2625" spc="82" i="1">
                <a:latin typeface="Times New Roman"/>
                <a:cs typeface="Times New Roman"/>
              </a:rPr>
              <a:t>λ</a:t>
            </a:r>
            <a:r>
              <a:rPr dirty="0" sz="1050" spc="5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25"/>
              </a:spcBef>
            </a:pPr>
            <a:r>
              <a:rPr dirty="0" baseline="-25396" sz="2625" spc="104" i="1">
                <a:latin typeface="Times New Roman"/>
                <a:cs typeface="Times New Roman"/>
              </a:rPr>
              <a:t>α</a:t>
            </a:r>
            <a:r>
              <a:rPr dirty="0" sz="1050" spc="7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5486" y="1665581"/>
            <a:ext cx="27940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5396" sz="2625" spc="104" i="1">
                <a:latin typeface="Times New Roman"/>
                <a:cs typeface="Times New Roman"/>
              </a:rPr>
              <a:t>α</a:t>
            </a:r>
            <a:r>
              <a:rPr dirty="0" sz="1050" spc="7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3180" y="1589574"/>
            <a:ext cx="1110615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750" spc="40" i="1">
                <a:latin typeface="Times New Roman"/>
                <a:cs typeface="Times New Roman"/>
              </a:rPr>
              <a:t>=</a:t>
            </a:r>
            <a:r>
              <a:rPr dirty="0" sz="1750" spc="-110" i="1">
                <a:latin typeface="Times New Roman"/>
                <a:cs typeface="Times New Roman"/>
              </a:rPr>
              <a:t> </a:t>
            </a:r>
            <a:r>
              <a:rPr dirty="0" sz="1750" spc="140" i="1">
                <a:latin typeface="Times New Roman"/>
                <a:cs typeface="Times New Roman"/>
              </a:rPr>
              <a:t>α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r>
              <a:rPr dirty="0" baseline="42328" sz="1575" spc="-202">
                <a:latin typeface="Times New Roman"/>
                <a:cs typeface="Times New Roman"/>
              </a:rPr>
              <a:t> </a:t>
            </a:r>
            <a:r>
              <a:rPr dirty="0" sz="1750" spc="-40" i="1">
                <a:latin typeface="Times New Roman"/>
                <a:cs typeface="Times New Roman"/>
              </a:rPr>
              <a:t>E</a:t>
            </a:r>
            <a:r>
              <a:rPr dirty="0" sz="1750" spc="60" i="1">
                <a:latin typeface="Times New Roman"/>
                <a:cs typeface="Times New Roman"/>
              </a:rPr>
              <a:t>{</a:t>
            </a:r>
            <a:r>
              <a:rPr dirty="0" sz="1750" spc="30" i="1">
                <a:latin typeface="Times New Roman"/>
                <a:cs typeface="Times New Roman"/>
              </a:rPr>
              <a:t>β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97">
                <a:latin typeface="Times New Roman"/>
                <a:cs typeface="Times New Roman"/>
              </a:rPr>
              <a:t> </a:t>
            </a:r>
            <a:r>
              <a:rPr dirty="0" sz="1750" spc="35">
                <a:latin typeface="Symbol"/>
                <a:cs typeface="Symbol"/>
              </a:rPr>
              <a:t>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61766" y="1373701"/>
            <a:ext cx="98742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spc="175">
                <a:latin typeface="Times New Roman"/>
                <a:cs typeface="Times New Roman"/>
              </a:rPr>
              <a:t>2</a:t>
            </a:r>
            <a:r>
              <a:rPr dirty="0" sz="1750" spc="10" i="1">
                <a:latin typeface="Times New Roman"/>
                <a:cs typeface="Times New Roman"/>
              </a:rPr>
              <a:t>β</a:t>
            </a:r>
            <a:r>
              <a:rPr dirty="0" sz="1750" spc="-25" i="1">
                <a:latin typeface="Times New Roman"/>
                <a:cs typeface="Times New Roman"/>
              </a:rPr>
              <a:t>λ</a:t>
            </a:r>
            <a:r>
              <a:rPr dirty="0" baseline="22222" sz="2625" spc="-1364">
                <a:latin typeface="Times New Roman"/>
                <a:cs typeface="Times New Roman"/>
              </a:rPr>
              <a:t>~</a:t>
            </a:r>
            <a:r>
              <a:rPr dirty="0" sz="1750" spc="25" i="1">
                <a:latin typeface="Times New Roman"/>
                <a:cs typeface="Times New Roman"/>
              </a:rPr>
              <a:t>x</a:t>
            </a:r>
            <a:r>
              <a:rPr dirty="0" sz="1750" spc="-260" i="1">
                <a:latin typeface="Times New Roman"/>
                <a:cs typeface="Times New Roman"/>
              </a:rPr>
              <a:t> </a:t>
            </a:r>
            <a:r>
              <a:rPr dirty="0" sz="2350" spc="-235">
                <a:latin typeface="Symbol"/>
                <a:cs typeface="Symbol"/>
              </a:rPr>
              <a:t></a:t>
            </a:r>
            <a:r>
              <a:rPr dirty="0" sz="1750" spc="120">
                <a:latin typeface="Symbol"/>
                <a:cs typeface="Symbol"/>
              </a:rPr>
              <a:t></a:t>
            </a:r>
            <a:r>
              <a:rPr dirty="0" sz="1750" spc="-75">
                <a:latin typeface="Times New Roman"/>
                <a:cs typeface="Times New Roman"/>
              </a:rPr>
              <a:t>1</a:t>
            </a:r>
            <a:r>
              <a:rPr dirty="0" sz="2350" spc="-290">
                <a:latin typeface="Symbol"/>
                <a:cs typeface="Symbol"/>
              </a:rPr>
              <a:t></a:t>
            </a:r>
            <a:r>
              <a:rPr dirty="0" baseline="50264" sz="1575" spc="7" i="1">
                <a:latin typeface="Times New Roman"/>
                <a:cs typeface="Times New Roman"/>
              </a:rPr>
              <a:t>b</a:t>
            </a:r>
            <a:endParaRPr baseline="50264" sz="157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48653" y="1677730"/>
            <a:ext cx="11430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2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48653" y="1823447"/>
            <a:ext cx="11430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2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48653" y="1433965"/>
            <a:ext cx="11430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2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0461" y="1823447"/>
            <a:ext cx="11430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20">
                <a:latin typeface="Symbol"/>
                <a:cs typeface="Symbol"/>
              </a:rPr>
              <a:t>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10461" y="1433965"/>
            <a:ext cx="11430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20">
                <a:latin typeface="Symbol"/>
                <a:cs typeface="Symbol"/>
              </a:rPr>
              <a:t>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85061" y="1284660"/>
            <a:ext cx="861694" cy="691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610"/>
              </a:spcBef>
            </a:pPr>
            <a:r>
              <a:rPr dirty="0" baseline="-25396" sz="2625" spc="82" i="1">
                <a:latin typeface="Times New Roman"/>
                <a:cs typeface="Times New Roman"/>
              </a:rPr>
              <a:t>λ</a:t>
            </a:r>
            <a:r>
              <a:rPr dirty="0" sz="1050" spc="5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0"/>
              </a:spcBef>
              <a:tabLst>
                <a:tab pos="607060" algn="l"/>
              </a:tabLst>
            </a:pPr>
            <a:r>
              <a:rPr dirty="0" sz="1750" spc="20">
                <a:latin typeface="Symbol"/>
                <a:cs typeface="Symbol"/>
              </a:rPr>
              <a:t></a:t>
            </a:r>
            <a:r>
              <a:rPr dirty="0" sz="1750" spc="20">
                <a:latin typeface="Times New Roman"/>
                <a:cs typeface="Times New Roman"/>
              </a:rPr>
              <a:t>	</a:t>
            </a:r>
            <a:r>
              <a:rPr dirty="0" baseline="-22222" sz="2625" spc="112" i="1">
                <a:latin typeface="Times New Roman"/>
                <a:cs typeface="Times New Roman"/>
              </a:rPr>
              <a:t>α</a:t>
            </a:r>
            <a:r>
              <a:rPr dirty="0" baseline="5291" sz="1575" spc="112">
                <a:latin typeface="Times New Roman"/>
                <a:cs typeface="Times New Roman"/>
              </a:rPr>
              <a:t>4</a:t>
            </a:r>
            <a:endParaRPr baseline="5291" sz="1575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14607" y="1589574"/>
            <a:ext cx="137668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750" spc="120" i="1">
                <a:latin typeface="Times New Roman"/>
                <a:cs typeface="Times New Roman"/>
              </a:rPr>
              <a:t>x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13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}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Times New Roman"/>
                <a:cs typeface="Times New Roman"/>
              </a:rPr>
              <a:t>=</a:t>
            </a:r>
            <a:r>
              <a:rPr dirty="0" sz="1750" spc="-110" i="1">
                <a:latin typeface="Times New Roman"/>
                <a:cs typeface="Times New Roman"/>
              </a:rPr>
              <a:t> </a:t>
            </a:r>
            <a:r>
              <a:rPr dirty="0" sz="1750" spc="140" i="1">
                <a:latin typeface="Times New Roman"/>
                <a:cs typeface="Times New Roman"/>
              </a:rPr>
              <a:t>α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r>
              <a:rPr dirty="0" baseline="42328" sz="1575" spc="-157">
                <a:latin typeface="Times New Roman"/>
                <a:cs typeface="Times New Roman"/>
              </a:rPr>
              <a:t> </a:t>
            </a:r>
            <a:r>
              <a:rPr dirty="0" baseline="3174" sz="2625" spc="30">
                <a:latin typeface="Symbol"/>
                <a:cs typeface="Symbol"/>
              </a:rPr>
              <a:t></a:t>
            </a:r>
            <a:r>
              <a:rPr dirty="0" baseline="3174" sz="2625" spc="-172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β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r>
              <a:rPr dirty="0" baseline="42328" sz="1575" spc="89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Times New Roman"/>
                <a:cs typeface="Times New Roman"/>
              </a:rPr>
              <a:t>+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34842" y="1589574"/>
            <a:ext cx="81788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750" spc="-40" i="1">
                <a:latin typeface="Times New Roman"/>
                <a:cs typeface="Times New Roman"/>
              </a:rPr>
              <a:t>E</a:t>
            </a:r>
            <a:r>
              <a:rPr dirty="0" sz="1750" spc="30" i="1">
                <a:latin typeface="Times New Roman"/>
                <a:cs typeface="Times New Roman"/>
              </a:rPr>
              <a:t>{</a:t>
            </a:r>
            <a:r>
              <a:rPr dirty="0" baseline="22222" sz="2625" spc="-1372">
                <a:latin typeface="Times New Roman"/>
                <a:cs typeface="Times New Roman"/>
              </a:rPr>
              <a:t>~</a:t>
            </a:r>
            <a:r>
              <a:rPr dirty="0" sz="1750" spc="25" i="1">
                <a:latin typeface="Times New Roman"/>
                <a:cs typeface="Times New Roman"/>
              </a:rPr>
              <a:t>x</a:t>
            </a:r>
            <a:r>
              <a:rPr dirty="0" sz="1750" spc="-185" i="1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135">
                <a:latin typeface="Times New Roman"/>
                <a:cs typeface="Times New Roman"/>
              </a:rPr>
              <a:t> </a:t>
            </a:r>
            <a:r>
              <a:rPr dirty="0" sz="1750" spc="100" i="1">
                <a:latin typeface="Times New Roman"/>
                <a:cs typeface="Times New Roman"/>
              </a:rPr>
              <a:t>}</a:t>
            </a:r>
            <a:r>
              <a:rPr dirty="0" baseline="3174" sz="2625" spc="104">
                <a:latin typeface="Symbol"/>
                <a:cs typeface="Symbol"/>
              </a:rPr>
              <a:t></a:t>
            </a:r>
            <a:r>
              <a:rPr dirty="0" sz="1750" spc="15" i="1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5448" y="2135961"/>
            <a:ext cx="2257425" cy="452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28575">
              <a:lnSpc>
                <a:spcPts val="670"/>
              </a:lnSpc>
              <a:spcBef>
                <a:spcPts val="130"/>
              </a:spcBef>
            </a:pPr>
            <a:r>
              <a:rPr dirty="0" sz="1000" spc="35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2650"/>
              </a:lnSpc>
            </a:pPr>
            <a:r>
              <a:rPr dirty="0" sz="1750" spc="20">
                <a:latin typeface="Times New Roman"/>
                <a:cs typeface="Times New Roman"/>
              </a:rPr>
              <a:t>г</a:t>
            </a:r>
            <a:r>
              <a:rPr dirty="0" sz="1750" spc="-15">
                <a:latin typeface="Times New Roman"/>
                <a:cs typeface="Times New Roman"/>
              </a:rPr>
              <a:t>д</a:t>
            </a:r>
            <a:r>
              <a:rPr dirty="0" sz="1750" spc="25">
                <a:latin typeface="Times New Roman"/>
                <a:cs typeface="Times New Roman"/>
              </a:rPr>
              <a:t>е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baseline="22222" sz="2625" spc="-1372">
                <a:latin typeface="Times New Roman"/>
                <a:cs typeface="Times New Roman"/>
              </a:rPr>
              <a:t>~</a:t>
            </a:r>
            <a:r>
              <a:rPr dirty="0" sz="1750" spc="25" i="1">
                <a:latin typeface="Times New Roman"/>
                <a:cs typeface="Times New Roman"/>
              </a:rPr>
              <a:t>x</a:t>
            </a:r>
            <a:r>
              <a:rPr dirty="0" sz="1750" spc="-30" i="1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Times New Roman"/>
                <a:cs typeface="Times New Roman"/>
              </a:rPr>
              <a:t>=</a:t>
            </a:r>
            <a:r>
              <a:rPr dirty="0" sz="1750" spc="50" i="1">
                <a:latin typeface="Times New Roman"/>
                <a:cs typeface="Times New Roman"/>
              </a:rPr>
              <a:t> </a:t>
            </a:r>
            <a:r>
              <a:rPr dirty="0" u="sng" baseline="34920" sz="2625" spc="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920" sz="2625" spc="-89">
                <a:latin typeface="Times New Roman"/>
                <a:cs typeface="Times New Roman"/>
              </a:rPr>
              <a:t> </a:t>
            </a:r>
            <a:r>
              <a:rPr dirty="0" baseline="-8385" sz="3975" spc="284">
                <a:latin typeface="Symbol"/>
                <a:cs typeface="Symbol"/>
              </a:rPr>
              <a:t></a:t>
            </a:r>
            <a:r>
              <a:rPr dirty="0" sz="1750" spc="125" i="1">
                <a:latin typeface="Times New Roman"/>
                <a:cs typeface="Times New Roman"/>
              </a:rPr>
              <a:t>C</a:t>
            </a:r>
            <a:r>
              <a:rPr dirty="0" sz="2300" spc="-135">
                <a:latin typeface="Symbol"/>
                <a:cs typeface="Symbol"/>
              </a:rPr>
              <a:t></a:t>
            </a:r>
            <a:r>
              <a:rPr dirty="0" sz="1750" spc="40" i="1">
                <a:latin typeface="Times New Roman"/>
                <a:cs typeface="Times New Roman"/>
              </a:rPr>
              <a:t>N</a:t>
            </a:r>
            <a:r>
              <a:rPr dirty="0" sz="1750" spc="-210" i="1">
                <a:latin typeface="Times New Roman"/>
                <a:cs typeface="Times New Roman"/>
              </a:rPr>
              <a:t> </a:t>
            </a:r>
            <a:r>
              <a:rPr dirty="0" sz="2300" spc="-310">
                <a:latin typeface="Symbol"/>
                <a:cs typeface="Symbol"/>
              </a:rPr>
              <a:t></a:t>
            </a:r>
            <a:r>
              <a:rPr dirty="0" sz="1750" spc="5" i="1">
                <a:latin typeface="Times New Roman"/>
                <a:cs typeface="Times New Roman"/>
              </a:rPr>
              <a:t>π</a:t>
            </a:r>
            <a:r>
              <a:rPr dirty="0" sz="1750" spc="10" i="1">
                <a:latin typeface="Times New Roman"/>
                <a:cs typeface="Times New Roman"/>
              </a:rPr>
              <a:t>'</a:t>
            </a:r>
            <a:r>
              <a:rPr dirty="0" sz="1750" spc="-114" i="1">
                <a:latin typeface="Times New Roman"/>
                <a:cs typeface="Times New Roman"/>
              </a:rPr>
              <a:t> </a:t>
            </a:r>
            <a:r>
              <a:rPr dirty="0" sz="2300" spc="-220">
                <a:latin typeface="Symbol"/>
                <a:cs typeface="Symbol"/>
              </a:rPr>
              <a:t></a:t>
            </a:r>
            <a:r>
              <a:rPr dirty="0" sz="1750" spc="95" i="1">
                <a:latin typeface="Times New Roman"/>
                <a:cs typeface="Times New Roman"/>
              </a:rPr>
              <a:t>n</a:t>
            </a:r>
            <a:r>
              <a:rPr dirty="0" sz="2300" spc="-175">
                <a:latin typeface="Symbol"/>
                <a:cs typeface="Symbol"/>
              </a:rPr>
              <a:t>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9275" y="3213100"/>
            <a:ext cx="6964680" cy="1479550"/>
          </a:xfrm>
          <a:custGeom>
            <a:avLst/>
            <a:gdLst/>
            <a:ahLst/>
            <a:cxnLst/>
            <a:rect l="l" t="t" r="r" b="b"/>
            <a:pathLst>
              <a:path w="6964680" h="1479550">
                <a:moveTo>
                  <a:pt x="6964426" y="0"/>
                </a:moveTo>
                <a:lnTo>
                  <a:pt x="0" y="0"/>
                </a:lnTo>
                <a:lnTo>
                  <a:pt x="0" y="1479550"/>
                </a:lnTo>
                <a:lnTo>
                  <a:pt x="6964426" y="1479550"/>
                </a:lnTo>
                <a:lnTo>
                  <a:pt x="6964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554805" y="4047175"/>
            <a:ext cx="2360930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0504" algn="l"/>
                <a:tab pos="478790" algn="l"/>
                <a:tab pos="768350" algn="l"/>
                <a:tab pos="1973580" algn="l"/>
                <a:tab pos="2263140" algn="l"/>
              </a:tabLst>
            </a:pPr>
            <a:r>
              <a:rPr dirty="0" sz="2600" spc="-204">
                <a:latin typeface="Symbol"/>
                <a:cs typeface="Symbol"/>
              </a:rPr>
              <a:t></a:t>
            </a:r>
            <a:r>
              <a:rPr dirty="0" sz="2600" spc="-204">
                <a:latin typeface="Times New Roman"/>
                <a:cs typeface="Times New Roman"/>
              </a:rPr>
              <a:t>	</a:t>
            </a:r>
            <a:r>
              <a:rPr dirty="0" sz="2600" spc="-204">
                <a:latin typeface="Symbol"/>
                <a:cs typeface="Symbol"/>
              </a:rPr>
              <a:t></a:t>
            </a:r>
            <a:r>
              <a:rPr dirty="0" sz="2600" spc="-204">
                <a:latin typeface="Times New Roman"/>
                <a:cs typeface="Times New Roman"/>
              </a:rPr>
              <a:t>	</a:t>
            </a:r>
            <a:r>
              <a:rPr dirty="0" sz="2600" spc="-204">
                <a:latin typeface="Symbol"/>
                <a:cs typeface="Symbol"/>
              </a:rPr>
              <a:t></a:t>
            </a:r>
            <a:r>
              <a:rPr dirty="0" sz="2600" spc="-204">
                <a:latin typeface="Times New Roman"/>
                <a:cs typeface="Times New Roman"/>
              </a:rPr>
              <a:t>	</a:t>
            </a:r>
            <a:r>
              <a:rPr dirty="0" sz="2600" spc="-204">
                <a:latin typeface="Symbol"/>
                <a:cs typeface="Symbol"/>
              </a:rPr>
              <a:t></a:t>
            </a:r>
            <a:r>
              <a:rPr dirty="0" sz="2600" spc="-204">
                <a:latin typeface="Times New Roman"/>
                <a:cs typeface="Times New Roman"/>
              </a:rPr>
              <a:t>	</a:t>
            </a:r>
            <a:r>
              <a:rPr dirty="0" sz="2600" spc="-204">
                <a:latin typeface="Symbol"/>
                <a:cs typeface="Symbol"/>
              </a:rPr>
              <a:t></a:t>
            </a:r>
            <a:r>
              <a:rPr dirty="0" sz="2600" spc="-204">
                <a:latin typeface="Times New Roman"/>
                <a:cs typeface="Times New Roman"/>
              </a:rPr>
              <a:t>	</a:t>
            </a:r>
            <a:r>
              <a:rPr dirty="0" sz="2600" spc="-204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23254" y="4332293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 h="0">
                <a:moveTo>
                  <a:pt x="0" y="0"/>
                </a:moveTo>
                <a:lnTo>
                  <a:pt x="517771" y="0"/>
                </a:lnTo>
              </a:path>
            </a:pathLst>
          </a:custGeom>
          <a:ln w="1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579979" y="4327741"/>
            <a:ext cx="1968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1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9" name="object 59"/>
          <p:cNvSpPr txBox="1"/>
          <p:nvPr/>
        </p:nvSpPr>
        <p:spPr>
          <a:xfrm>
            <a:off x="2106492" y="4129530"/>
            <a:ext cx="168846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8895" algn="l"/>
              </a:tabLst>
            </a:pPr>
            <a:r>
              <a:rPr dirty="0" sz="2000" spc="25" i="1">
                <a:latin typeface="Times New Roman"/>
                <a:cs typeface="Times New Roman"/>
              </a:rPr>
              <a:t>E</a:t>
            </a:r>
            <a:r>
              <a:rPr dirty="0" sz="2000" spc="30" i="1">
                <a:latin typeface="Times New Roman"/>
                <a:cs typeface="Times New Roman"/>
              </a:rPr>
              <a:t>{</a:t>
            </a:r>
            <a:r>
              <a:rPr dirty="0" sz="2000" spc="10" i="1">
                <a:latin typeface="Times New Roman"/>
                <a:cs typeface="Times New Roman"/>
              </a:rPr>
              <a:t>C</a:t>
            </a:r>
            <a:r>
              <a:rPr dirty="0" sz="2000" spc="215" i="1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Times New Roman"/>
                <a:cs typeface="Times New Roman"/>
              </a:rPr>
              <a:t>n</a:t>
            </a:r>
            <a:r>
              <a:rPr dirty="0" sz="2000" spc="70" i="1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Times New Roman"/>
                <a:cs typeface="Times New Roman"/>
              </a:rPr>
              <a:t>C</a:t>
            </a:r>
            <a:r>
              <a:rPr dirty="0" sz="2000" spc="2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sz="2000" spc="25" i="1">
                <a:latin typeface="Times New Roman"/>
                <a:cs typeface="Times New Roman"/>
              </a:rPr>
              <a:t>}</a:t>
            </a:r>
            <a:r>
              <a:rPr dirty="0" sz="2000" spc="-60" i="1">
                <a:latin typeface="Times New Roman"/>
                <a:cs typeface="Times New Roman"/>
              </a:rPr>
              <a:t>E</a:t>
            </a:r>
            <a:r>
              <a:rPr dirty="0" sz="2000" spc="5" i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55754" y="3289858"/>
            <a:ext cx="2731770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25" i="1">
                <a:latin typeface="Times New Roman"/>
                <a:cs typeface="Times New Roman"/>
              </a:rPr>
              <a:t>E</a:t>
            </a:r>
            <a:r>
              <a:rPr dirty="0" sz="2000" spc="30" i="1">
                <a:latin typeface="Times New Roman"/>
                <a:cs typeface="Times New Roman"/>
              </a:rPr>
              <a:t>{</a:t>
            </a:r>
            <a:r>
              <a:rPr dirty="0" sz="2000" spc="100" i="1">
                <a:latin typeface="Times New Roman"/>
                <a:cs typeface="Times New Roman"/>
              </a:rPr>
              <a:t>C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2000" spc="90" i="1">
                <a:latin typeface="Times New Roman"/>
                <a:cs typeface="Times New Roman"/>
              </a:rPr>
              <a:t>n</a:t>
            </a:r>
            <a:r>
              <a:rPr dirty="0" sz="2600" spc="-380">
                <a:latin typeface="Symbol"/>
                <a:cs typeface="Symbol"/>
              </a:rPr>
              <a:t></a:t>
            </a:r>
            <a:r>
              <a:rPr dirty="0" sz="2000" spc="120" i="1">
                <a:latin typeface="Times New Roman"/>
                <a:cs typeface="Times New Roman"/>
              </a:rPr>
              <a:t>C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spc="-280" i="1">
                <a:latin typeface="Times New Roman"/>
                <a:cs typeface="Times New Roman"/>
              </a:rPr>
              <a:t> </a:t>
            </a:r>
            <a:r>
              <a:rPr dirty="0" sz="2600" spc="-350">
                <a:latin typeface="Symbol"/>
                <a:cs typeface="Symbol"/>
              </a:rPr>
              <a:t></a:t>
            </a:r>
            <a:r>
              <a:rPr dirty="0" sz="2000" spc="-5" i="1">
                <a:latin typeface="Times New Roman"/>
                <a:cs typeface="Times New Roman"/>
              </a:rPr>
              <a:t>π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spc="-130" i="1">
                <a:latin typeface="Times New Roman"/>
                <a:cs typeface="Times New Roman"/>
              </a:rPr>
              <a:t> 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2000" spc="90" i="1">
                <a:latin typeface="Times New Roman"/>
                <a:cs typeface="Times New Roman"/>
              </a:rPr>
              <a:t>n</a:t>
            </a:r>
            <a:r>
              <a:rPr dirty="0" sz="2600" spc="-355">
                <a:latin typeface="Symbol"/>
                <a:cs typeface="Symbol"/>
              </a:rPr>
              <a:t></a:t>
            </a:r>
            <a:r>
              <a:rPr dirty="0" sz="2000" spc="-5" i="1">
                <a:latin typeface="Times New Roman"/>
                <a:cs typeface="Times New Roman"/>
              </a:rPr>
              <a:t>π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spc="-130" i="1">
                <a:latin typeface="Times New Roman"/>
                <a:cs typeface="Times New Roman"/>
              </a:rPr>
              <a:t> 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spc="-280" i="1">
                <a:latin typeface="Times New Roman"/>
                <a:cs typeface="Times New Roman"/>
              </a:rPr>
              <a:t> </a:t>
            </a:r>
            <a:r>
              <a:rPr dirty="0" sz="2600" spc="-70">
                <a:latin typeface="Symbol"/>
                <a:cs typeface="Symbol"/>
              </a:rPr>
              <a:t></a:t>
            </a:r>
            <a:r>
              <a:rPr dirty="0" sz="2000" spc="5" i="1">
                <a:latin typeface="Times New Roman"/>
                <a:cs typeface="Times New Roman"/>
              </a:rPr>
              <a:t>}</a:t>
            </a:r>
            <a:r>
              <a:rPr dirty="0" sz="2000" spc="-310" i="1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22879" y="3569422"/>
            <a:ext cx="1968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1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99832" y="4138152"/>
            <a:ext cx="9207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10" i="1"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28541" y="4129530"/>
            <a:ext cx="7766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10" i="1">
                <a:latin typeface="Times New Roman"/>
                <a:cs typeface="Times New Roman"/>
              </a:rPr>
              <a:t>α</a:t>
            </a:r>
            <a:r>
              <a:rPr dirty="0" sz="2000" spc="250" i="1">
                <a:latin typeface="Times New Roman"/>
                <a:cs typeface="Times New Roman"/>
              </a:rPr>
              <a:t> </a:t>
            </a:r>
            <a:r>
              <a:rPr dirty="0" sz="2000" spc="60" i="1">
                <a:latin typeface="Times New Roman"/>
                <a:cs typeface="Times New Roman"/>
              </a:rPr>
              <a:t>σ</a:t>
            </a:r>
            <a:r>
              <a:rPr dirty="0" baseline="-24154" sz="1725" spc="89" i="1">
                <a:latin typeface="Times New Roman"/>
                <a:cs typeface="Times New Roman"/>
              </a:rPr>
              <a:t>c</a:t>
            </a:r>
            <a:r>
              <a:rPr dirty="0" baseline="-24154" sz="1725" spc="502" i="1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398657" y="3855570"/>
            <a:ext cx="5435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5000" sz="3000" spc="225" i="1">
                <a:latin typeface="Times New Roman"/>
                <a:cs typeface="Times New Roman"/>
              </a:rPr>
              <a:t>α</a:t>
            </a:r>
            <a:r>
              <a:rPr dirty="0" sz="1150" spc="70">
                <a:latin typeface="Times New Roman"/>
                <a:cs typeface="Times New Roman"/>
              </a:rPr>
              <a:t>2</a:t>
            </a:r>
            <a:r>
              <a:rPr dirty="0" baseline="-25000" sz="3000" spc="15" i="1">
                <a:latin typeface="Times New Roman"/>
                <a:cs typeface="Times New Roman"/>
              </a:rPr>
              <a:t>σ</a:t>
            </a:r>
            <a:r>
              <a:rPr dirty="0" baseline="-25000" sz="3000" spc="-397" i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06909" y="4121882"/>
            <a:ext cx="33972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51460" algn="l"/>
              </a:tabLst>
            </a:pPr>
            <a:r>
              <a:rPr dirty="0" sz="1150" spc="10">
                <a:latin typeface="Times New Roman"/>
                <a:cs typeface="Times New Roman"/>
              </a:rPr>
              <a:t>2</a:t>
            </a:r>
            <a:r>
              <a:rPr dirty="0" sz="1150" spc="10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39475" y="3969924"/>
            <a:ext cx="426084" cy="5746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67310" marR="30480" indent="-29845">
              <a:lnSpc>
                <a:spcPts val="1930"/>
              </a:lnSpc>
              <a:spcBef>
                <a:spcPts val="550"/>
              </a:spcBef>
            </a:pPr>
            <a:r>
              <a:rPr dirty="0" u="sng" sz="2000" spc="1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dirty="0" sz="2000" spc="15" i="1">
                <a:latin typeface="Times New Roman"/>
                <a:cs typeface="Times New Roman"/>
              </a:rPr>
              <a:t> </a:t>
            </a:r>
            <a:r>
              <a:rPr dirty="0" baseline="-25000" sz="3000" spc="15" i="1">
                <a:latin typeface="Times New Roman"/>
                <a:cs typeface="Times New Roman"/>
              </a:rPr>
              <a:t>N</a:t>
            </a:r>
            <a:r>
              <a:rPr dirty="0" baseline="-25000" sz="3000" spc="-322" i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14558" y="4477667"/>
            <a:ext cx="58483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30" i="1">
                <a:latin typeface="Times New Roman"/>
                <a:cs typeface="Times New Roman"/>
              </a:rPr>
              <a:t>n=</a:t>
            </a:r>
            <a:r>
              <a:rPr dirty="0" sz="1150" spc="-30">
                <a:latin typeface="Times New Roman"/>
                <a:cs typeface="Times New Roman"/>
              </a:rPr>
              <a:t>1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n'=</a:t>
            </a:r>
            <a:r>
              <a:rPr dirty="0" sz="1150" spc="-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02075" y="4214405"/>
            <a:ext cx="3600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5000" sz="3000" spc="15" i="1">
                <a:latin typeface="Times New Roman"/>
                <a:cs typeface="Times New Roman"/>
              </a:rPr>
              <a:t>N</a:t>
            </a:r>
            <a:r>
              <a:rPr dirty="0" baseline="-25000" sz="3000" spc="-315" i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51358" y="3455567"/>
            <a:ext cx="3600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5000" sz="3000" spc="15" i="1">
                <a:latin typeface="Times New Roman"/>
                <a:cs typeface="Times New Roman"/>
              </a:rPr>
              <a:t>N</a:t>
            </a:r>
            <a:r>
              <a:rPr dirty="0" baseline="-25000" sz="3000" spc="-315" i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97209" y="3719338"/>
            <a:ext cx="265176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78989" algn="l"/>
              </a:tabLst>
            </a:pPr>
            <a:r>
              <a:rPr dirty="0" sz="1150" spc="-30" i="1">
                <a:latin typeface="Times New Roman"/>
                <a:cs typeface="Times New Roman"/>
              </a:rPr>
              <a:t>n=</a:t>
            </a:r>
            <a:r>
              <a:rPr dirty="0" sz="1150" spc="-30">
                <a:latin typeface="Times New Roman"/>
                <a:cs typeface="Times New Roman"/>
              </a:rPr>
              <a:t>1	</a:t>
            </a:r>
            <a:r>
              <a:rPr dirty="0" sz="1150" spc="-30" i="1">
                <a:latin typeface="Times New Roman"/>
                <a:cs typeface="Times New Roman"/>
              </a:rPr>
              <a:t>n=</a:t>
            </a:r>
            <a:r>
              <a:rPr dirty="0" sz="1150" spc="-30">
                <a:latin typeface="Times New Roman"/>
                <a:cs typeface="Times New Roman"/>
              </a:rPr>
              <a:t>1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n'=</a:t>
            </a:r>
            <a:r>
              <a:rPr dirty="0" sz="1150" spc="-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97857" y="4115471"/>
            <a:ext cx="14357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22045" algn="l"/>
              </a:tabLst>
            </a:pPr>
            <a:r>
              <a:rPr dirty="0" sz="2100" spc="-45">
                <a:latin typeface="Symbol"/>
                <a:cs typeface="Symbol"/>
              </a:rPr>
              <a:t></a:t>
            </a:r>
            <a:r>
              <a:rPr dirty="0" sz="2100" spc="-229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Times New Roman"/>
                <a:cs typeface="Times New Roman"/>
              </a:rPr>
              <a:t>(</a:t>
            </a:r>
            <a:r>
              <a:rPr dirty="0" sz="2000" spc="25" i="1">
                <a:latin typeface="Times New Roman"/>
                <a:cs typeface="Times New Roman"/>
              </a:rPr>
              <a:t>n</a:t>
            </a:r>
            <a:r>
              <a:rPr dirty="0" sz="2000" spc="20">
                <a:latin typeface="Times New Roman"/>
                <a:cs typeface="Times New Roman"/>
              </a:rPr>
              <a:t>)</a:t>
            </a:r>
            <a:r>
              <a:rPr dirty="0" sz="2000" spc="-5" i="1">
                <a:latin typeface="Times New Roman"/>
                <a:cs typeface="Times New Roman"/>
              </a:rPr>
              <a:t>π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sz="2000" spc="5" i="1">
                <a:latin typeface="Times New Roman"/>
                <a:cs typeface="Times New Roman"/>
              </a:rPr>
              <a:t>}</a:t>
            </a:r>
            <a:r>
              <a:rPr dirty="0" sz="2000" spc="-310" i="1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60047" y="3842861"/>
            <a:ext cx="1046480" cy="4826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523240">
              <a:lnSpc>
                <a:spcPts val="150"/>
              </a:lnSpc>
              <a:tabLst>
                <a:tab pos="827405" algn="l"/>
              </a:tabLst>
            </a:pPr>
            <a:r>
              <a:rPr dirty="0" sz="1150" spc="15" i="1">
                <a:latin typeface="Times New Roman"/>
                <a:cs typeface="Times New Roman"/>
              </a:rPr>
              <a:t>N	N</a:t>
            </a:r>
            <a:endParaRPr sz="1150">
              <a:latin typeface="Times New Roman"/>
              <a:cs typeface="Times New Roman"/>
            </a:endParaRPr>
          </a:p>
          <a:p>
            <a:pPr marL="50800">
              <a:lnSpc>
                <a:spcPts val="2370"/>
              </a:lnSpc>
            </a:pPr>
            <a:r>
              <a:rPr dirty="0" u="sng" sz="2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baseline="-31481" sz="4500" spc="-937">
                <a:latin typeface="Symbol"/>
                <a:cs typeface="Symbol"/>
              </a:rPr>
              <a:t></a:t>
            </a:r>
            <a:endParaRPr baseline="-31481" sz="450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4800" y="3219210"/>
            <a:ext cx="4210685" cy="50736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621790">
              <a:lnSpc>
                <a:spcPts val="780"/>
              </a:lnSpc>
              <a:spcBef>
                <a:spcPts val="115"/>
              </a:spcBef>
              <a:tabLst>
                <a:tab pos="3688079" algn="l"/>
                <a:tab pos="3992245" algn="l"/>
              </a:tabLst>
            </a:pPr>
            <a:r>
              <a:rPr dirty="0" sz="1150" spc="15" i="1">
                <a:latin typeface="Times New Roman"/>
                <a:cs typeface="Times New Roman"/>
              </a:rPr>
              <a:t>N	N	N</a:t>
            </a:r>
            <a:endParaRPr sz="1150">
              <a:latin typeface="Times New Roman"/>
              <a:cs typeface="Times New Roman"/>
            </a:endParaRPr>
          </a:p>
          <a:p>
            <a:pPr marL="50800">
              <a:lnSpc>
                <a:spcPts val="3000"/>
              </a:lnSpc>
            </a:pPr>
            <a:r>
              <a:rPr dirty="0" sz="2000" spc="-60" i="1">
                <a:latin typeface="Times New Roman"/>
                <a:cs typeface="Times New Roman"/>
              </a:rPr>
              <a:t>E</a:t>
            </a:r>
            <a:r>
              <a:rPr dirty="0" sz="2000" spc="15" i="1">
                <a:latin typeface="Times New Roman"/>
                <a:cs typeface="Times New Roman"/>
              </a:rPr>
              <a:t>{</a:t>
            </a:r>
            <a:r>
              <a:rPr dirty="0" baseline="22222" sz="3000" spc="-1567">
                <a:latin typeface="Times New Roman"/>
                <a:cs typeface="Times New Roman"/>
              </a:rPr>
              <a:t>~</a:t>
            </a:r>
            <a:r>
              <a:rPr dirty="0" sz="2000" spc="5" i="1">
                <a:latin typeface="Times New Roman"/>
                <a:cs typeface="Times New Roman"/>
              </a:rPr>
              <a:t>x</a:t>
            </a:r>
            <a:r>
              <a:rPr dirty="0" sz="2000" spc="-204" i="1">
                <a:latin typeface="Times New Roman"/>
                <a:cs typeface="Times New Roman"/>
              </a:rPr>
              <a:t> </a:t>
            </a:r>
            <a:r>
              <a:rPr dirty="0" baseline="43478" sz="1725" spc="15">
                <a:latin typeface="Times New Roman"/>
                <a:cs typeface="Times New Roman"/>
              </a:rPr>
              <a:t>2</a:t>
            </a:r>
            <a:r>
              <a:rPr dirty="0" baseline="43478" sz="1725">
                <a:latin typeface="Times New Roman"/>
                <a:cs typeface="Times New Roman"/>
              </a:rPr>
              <a:t> </a:t>
            </a:r>
            <a:r>
              <a:rPr dirty="0" baseline="43478" sz="1725" spc="-120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}</a:t>
            </a:r>
            <a:r>
              <a:rPr dirty="0" sz="2000" spc="-310" i="1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=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spc="-60" i="1">
                <a:latin typeface="Times New Roman"/>
                <a:cs typeface="Times New Roman"/>
              </a:rPr>
              <a:t>E</a:t>
            </a:r>
            <a:r>
              <a:rPr dirty="0" sz="2000" spc="5" i="1">
                <a:latin typeface="Times New Roman"/>
                <a:cs typeface="Times New Roman"/>
              </a:rPr>
              <a:t>{</a:t>
            </a:r>
            <a:r>
              <a:rPr dirty="0" sz="2000" spc="-105" i="1">
                <a:latin typeface="Times New Roman"/>
                <a:cs typeface="Times New Roman"/>
              </a:rPr>
              <a:t> </a:t>
            </a:r>
            <a:r>
              <a:rPr dirty="0" u="sng" baseline="34722" sz="3000" spc="-1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30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722" sz="3000">
                <a:latin typeface="Times New Roman"/>
                <a:cs typeface="Times New Roman"/>
              </a:rPr>
              <a:t> </a:t>
            </a:r>
            <a:r>
              <a:rPr dirty="0" baseline="34722" sz="3000" spc="-375">
                <a:latin typeface="Times New Roman"/>
                <a:cs typeface="Times New Roman"/>
              </a:rPr>
              <a:t> </a:t>
            </a:r>
            <a:r>
              <a:rPr dirty="0" baseline="-8333" sz="4500" spc="300">
                <a:latin typeface="Symbol"/>
                <a:cs typeface="Symbol"/>
              </a:rPr>
              <a:t></a:t>
            </a:r>
            <a:r>
              <a:rPr dirty="0" sz="2000" spc="120" i="1">
                <a:latin typeface="Times New Roman"/>
                <a:cs typeface="Times New Roman"/>
              </a:rPr>
              <a:t>C</a:t>
            </a: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2000" spc="85" i="1">
                <a:latin typeface="Times New Roman"/>
                <a:cs typeface="Times New Roman"/>
              </a:rPr>
              <a:t>n</a:t>
            </a:r>
            <a:r>
              <a:rPr dirty="0" sz="2600" spc="-350">
                <a:latin typeface="Symbol"/>
                <a:cs typeface="Symbol"/>
              </a:rPr>
              <a:t></a:t>
            </a:r>
            <a:r>
              <a:rPr dirty="0" sz="2000" spc="-5" i="1">
                <a:latin typeface="Times New Roman"/>
                <a:cs typeface="Times New Roman"/>
              </a:rPr>
              <a:t>π</a:t>
            </a:r>
            <a:r>
              <a:rPr dirty="0" sz="2000" i="1">
                <a:latin typeface="Times New Roman"/>
                <a:cs typeface="Times New Roman"/>
              </a:rPr>
              <a:t>'</a:t>
            </a:r>
            <a:r>
              <a:rPr dirty="0" sz="2000" spc="-125" i="1">
                <a:latin typeface="Times New Roman"/>
                <a:cs typeface="Times New Roman"/>
              </a:rPr>
              <a:t> </a:t>
            </a:r>
            <a:r>
              <a:rPr dirty="0" sz="2600" spc="-250">
                <a:latin typeface="Symbol"/>
                <a:cs typeface="Symbol"/>
              </a:rPr>
              <a:t></a:t>
            </a:r>
            <a:r>
              <a:rPr dirty="0" sz="2000" spc="90" i="1">
                <a:latin typeface="Times New Roman"/>
                <a:cs typeface="Times New Roman"/>
              </a:rPr>
              <a:t>n</a:t>
            </a:r>
            <a:r>
              <a:rPr dirty="0" sz="2600" spc="-70">
                <a:latin typeface="Symbol"/>
                <a:cs typeface="Symbol"/>
              </a:rPr>
              <a:t></a:t>
            </a:r>
            <a:r>
              <a:rPr dirty="0" sz="2000" spc="5" i="1">
                <a:latin typeface="Times New Roman"/>
                <a:cs typeface="Times New Roman"/>
              </a:rPr>
              <a:t>}</a:t>
            </a:r>
            <a:r>
              <a:rPr dirty="0" sz="2000" spc="-310" i="1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=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u="sng" baseline="34722" sz="3000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3000" spc="-20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30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34722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3000" spc="-20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4722" sz="3000" spc="-262">
                <a:latin typeface="Times New Roman"/>
                <a:cs typeface="Times New Roman"/>
              </a:rPr>
              <a:t> </a:t>
            </a:r>
            <a:r>
              <a:rPr dirty="0" baseline="-8333" sz="4500" spc="375">
                <a:latin typeface="Symbol"/>
                <a:cs typeface="Symbol"/>
              </a:rPr>
              <a:t></a:t>
            </a:r>
            <a:r>
              <a:rPr dirty="0" baseline="-8333" sz="4500" spc="-2235">
                <a:latin typeface="Symbol"/>
                <a:cs typeface="Symbol"/>
              </a:rPr>
              <a:t></a:t>
            </a:r>
            <a:endParaRPr baseline="-8333" sz="45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9579" y="5660763"/>
            <a:ext cx="2006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0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23823" y="5660763"/>
            <a:ext cx="3359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0" i="1">
                <a:latin typeface="Times New Roman"/>
                <a:cs typeface="Times New Roman"/>
              </a:rPr>
              <a:t>N</a:t>
            </a:r>
            <a:r>
              <a:rPr dirty="0" sz="2050" spc="5" i="1">
                <a:latin typeface="Times New Roman"/>
                <a:cs typeface="Times New Roman"/>
              </a:rPr>
              <a:t>α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28022" y="5177766"/>
            <a:ext cx="52260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4390" sz="3075" spc="157" i="1">
                <a:latin typeface="Times New Roman"/>
                <a:cs typeface="Times New Roman"/>
              </a:rPr>
              <a:t>λ</a:t>
            </a:r>
            <a:r>
              <a:rPr dirty="0" sz="1200" spc="55">
                <a:latin typeface="Times New Roman"/>
                <a:cs typeface="Times New Roman"/>
              </a:rPr>
              <a:t>2</a:t>
            </a:r>
            <a:r>
              <a:rPr dirty="0" baseline="-24390" sz="3075" spc="7" i="1">
                <a:latin typeface="Times New Roman"/>
                <a:cs typeface="Times New Roman"/>
              </a:rPr>
              <a:t>σ</a:t>
            </a:r>
            <a:r>
              <a:rPr dirty="0" baseline="-24390" sz="3075" spc="-419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51302" y="5652547"/>
            <a:ext cx="10223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42285" y="5449812"/>
            <a:ext cx="175133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8270" algn="l"/>
                <a:tab pos="1661160" algn="l"/>
              </a:tabLst>
            </a:pP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15564" y="5559652"/>
            <a:ext cx="12636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15564" y="5725438"/>
            <a:ext cx="12636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38713" y="5559652"/>
            <a:ext cx="12636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6774" y="5458011"/>
            <a:ext cx="35306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22045" algn="l"/>
                <a:tab pos="1708785" algn="l"/>
                <a:tab pos="2770505" algn="l"/>
                <a:tab pos="3362325" algn="l"/>
              </a:tabLst>
            </a:pPr>
            <a:r>
              <a:rPr dirty="0" sz="2050" spc="95" i="1">
                <a:latin typeface="Times New Roman"/>
                <a:cs typeface="Times New Roman"/>
              </a:rPr>
              <a:t>Δ=</a:t>
            </a:r>
            <a:r>
              <a:rPr dirty="0" sz="2050" spc="-135" i="1">
                <a:latin typeface="Times New Roman"/>
                <a:cs typeface="Times New Roman"/>
              </a:rPr>
              <a:t> </a:t>
            </a:r>
            <a:r>
              <a:rPr dirty="0" sz="2050" spc="5" i="1">
                <a:latin typeface="Times New Roman"/>
                <a:cs typeface="Times New Roman"/>
              </a:rPr>
              <a:t>α</a:t>
            </a:r>
            <a:r>
              <a:rPr dirty="0" sz="2050" spc="409" i="1">
                <a:latin typeface="Times New Roman"/>
                <a:cs typeface="Times New Roman"/>
              </a:rPr>
              <a:t> </a:t>
            </a:r>
            <a:r>
              <a:rPr dirty="0" baseline="2710" sz="3075" spc="7">
                <a:latin typeface="Symbol"/>
                <a:cs typeface="Symbol"/>
              </a:rPr>
              <a:t></a:t>
            </a:r>
            <a:r>
              <a:rPr dirty="0" baseline="2710" sz="3075" spc="-202">
                <a:latin typeface="Times New Roman"/>
                <a:cs typeface="Times New Roman"/>
              </a:rPr>
              <a:t> </a:t>
            </a:r>
            <a:r>
              <a:rPr dirty="0" sz="2050" spc="5" i="1">
                <a:latin typeface="Times New Roman"/>
                <a:cs typeface="Times New Roman"/>
              </a:rPr>
              <a:t>β	</a:t>
            </a:r>
            <a:r>
              <a:rPr dirty="0" sz="2050" spc="10" i="1">
                <a:latin typeface="Times New Roman"/>
                <a:cs typeface="Times New Roman"/>
              </a:rPr>
              <a:t>+</a:t>
            </a:r>
            <a:r>
              <a:rPr dirty="0" u="sng" baseline="21680" sz="3075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7037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baseline="37037" sz="1800" spc="652" i="1">
                <a:latin typeface="Times New Roman"/>
                <a:cs typeface="Times New Roman"/>
              </a:rPr>
              <a:t> </a:t>
            </a:r>
            <a:r>
              <a:rPr dirty="0" baseline="2710" sz="3075" spc="7">
                <a:latin typeface="Symbol"/>
                <a:cs typeface="Symbol"/>
              </a:rPr>
              <a:t></a:t>
            </a:r>
            <a:r>
              <a:rPr dirty="0" baseline="2710" sz="3075" spc="-390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=</a:t>
            </a:r>
            <a:r>
              <a:rPr dirty="0" sz="2050" spc="-135" i="1">
                <a:latin typeface="Times New Roman"/>
                <a:cs typeface="Times New Roman"/>
              </a:rPr>
              <a:t> </a:t>
            </a:r>
            <a:r>
              <a:rPr dirty="0" sz="2050" spc="5" i="1">
                <a:latin typeface="Times New Roman"/>
                <a:cs typeface="Times New Roman"/>
              </a:rPr>
              <a:t>α</a:t>
            </a:r>
            <a:r>
              <a:rPr dirty="0" sz="2050" spc="470" i="1">
                <a:latin typeface="Times New Roman"/>
                <a:cs typeface="Times New Roman"/>
              </a:rPr>
              <a:t> </a:t>
            </a:r>
            <a:r>
              <a:rPr dirty="0" sz="2050" spc="5" i="1">
                <a:latin typeface="Times New Roman"/>
                <a:cs typeface="Times New Roman"/>
              </a:rPr>
              <a:t>β	</a:t>
            </a:r>
            <a:r>
              <a:rPr dirty="0" sz="2050" spc="10" i="1">
                <a:latin typeface="Times New Roman"/>
                <a:cs typeface="Times New Roman"/>
              </a:rPr>
              <a:t>+</a:t>
            </a:r>
            <a:r>
              <a:rPr dirty="0" u="sng" baseline="21680" sz="3075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7037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baseline="37037" sz="1800" spc="-17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baseline="37037"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438713" y="5725438"/>
            <a:ext cx="12636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13507" y="5279912"/>
            <a:ext cx="2768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3148" sz="1800">
                <a:latin typeface="Times New Roman"/>
                <a:cs typeface="Times New Roman"/>
              </a:rPr>
              <a:t>2</a:t>
            </a:r>
            <a:r>
              <a:rPr dirty="0" baseline="-23148" sz="1800" spc="-179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Symbol"/>
                <a:cs typeface="Symbol"/>
              </a:rPr>
              <a:t>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63584" y="5163398"/>
            <a:ext cx="703580" cy="353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3255" sz="3225" spc="-142">
                <a:latin typeface="Symbol"/>
                <a:cs typeface="Symbol"/>
              </a:rPr>
              <a:t></a:t>
            </a:r>
            <a:r>
              <a:rPr dirty="0" sz="1200" spc="55">
                <a:latin typeface="Times New Roman"/>
                <a:cs typeface="Times New Roman"/>
              </a:rPr>
              <a:t>2</a:t>
            </a:r>
            <a:r>
              <a:rPr dirty="0" baseline="-24390" sz="3075" spc="7" i="1">
                <a:latin typeface="Times New Roman"/>
                <a:cs typeface="Times New Roman"/>
              </a:rPr>
              <a:t>σ</a:t>
            </a:r>
            <a:r>
              <a:rPr dirty="0" baseline="-24390" sz="3075" spc="-427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baseline="-21680" sz="3075" spc="7">
                <a:latin typeface="Symbol"/>
                <a:cs typeface="Symbol"/>
              </a:rPr>
              <a:t></a:t>
            </a:r>
            <a:endParaRPr baseline="-21680" sz="307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icrosoft Sans Serif"/>
                <a:cs typeface="Microsoft Sans Serif"/>
              </a:rPr>
              <a:t>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439" y="285699"/>
            <a:ext cx="776541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Microsoft Sans Serif"/>
                <a:cs typeface="Microsoft Sans Serif"/>
              </a:rPr>
              <a:t>Найдем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параметр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20">
                <a:latin typeface="Microsoft Sans Serif"/>
                <a:cs typeface="Microsoft Sans Serif"/>
              </a:rPr>
              <a:t>УШПС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β</a:t>
            </a:r>
            <a:r>
              <a:rPr dirty="0" sz="2000" spc="-5">
                <a:latin typeface="Microsoft Sans Serif"/>
                <a:cs typeface="Microsoft Sans Serif"/>
              </a:rPr>
              <a:t>,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при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котором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искажения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ПС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при 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погружении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Δ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равны </a:t>
            </a:r>
            <a:r>
              <a:rPr dirty="0" sz="2000" spc="-30">
                <a:latin typeface="Microsoft Sans Serif"/>
                <a:cs typeface="Microsoft Sans Serif"/>
              </a:rPr>
              <a:t>искажениям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при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погружении </a:t>
            </a:r>
            <a:r>
              <a:rPr dirty="0" sz="2000" spc="-15">
                <a:latin typeface="Microsoft Sans Serif"/>
                <a:cs typeface="Microsoft Sans Serif"/>
              </a:rPr>
              <a:t>обычным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35">
                <a:latin typeface="Microsoft Sans Serif"/>
                <a:cs typeface="Microsoft Sans Serif"/>
              </a:rPr>
              <a:t>ШПС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5" i="1">
                <a:latin typeface="Arial"/>
                <a:cs typeface="Arial"/>
              </a:rPr>
              <a:t>Δ=α</a:t>
            </a:r>
            <a:r>
              <a:rPr dirty="0" baseline="25641" sz="1950" spc="7" i="1">
                <a:latin typeface="Arial"/>
                <a:cs typeface="Arial"/>
              </a:rPr>
              <a:t>2</a:t>
            </a:r>
            <a:r>
              <a:rPr dirty="0" baseline="25641" sz="1950" spc="2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409" y="1627073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(30)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358898"/>
            <a:ext cx="5634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Microsoft Sans Serif"/>
                <a:cs typeface="Microsoft Sans Serif"/>
              </a:rPr>
              <a:t>Рассчитаем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вероятность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ошибки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ЦВЗ-УШПС: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409" y="2724734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(31)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409" y="3396208"/>
            <a:ext cx="47879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Microsoft Sans Serif"/>
                <a:cs typeface="Microsoft Sans Serif"/>
              </a:rPr>
              <a:t>(32)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Microsoft Sans Serif"/>
                <a:cs typeface="Microsoft Sans Serif"/>
              </a:rPr>
              <a:t>(33)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2409" y="4554092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(34)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2409" y="5285689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(35)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2409" y="6017463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(36)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61468" y="1398379"/>
            <a:ext cx="1361440" cy="696595"/>
            <a:chOff x="3661468" y="1398379"/>
            <a:chExt cx="1361440" cy="696595"/>
          </a:xfrm>
        </p:grpSpPr>
        <p:sp>
          <p:nvSpPr>
            <p:cNvPr id="12" name="object 12"/>
            <p:cNvSpPr/>
            <p:nvPr/>
          </p:nvSpPr>
          <p:spPr>
            <a:xfrm>
              <a:off x="3666876" y="1824865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18933"/>
                  </a:moveTo>
                  <a:lnTo>
                    <a:pt x="33147" y="0"/>
                  </a:lnTo>
                </a:path>
              </a:pathLst>
            </a:custGeom>
            <a:ln w="10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00023" y="1830484"/>
              <a:ext cx="48260" cy="253365"/>
            </a:xfrm>
            <a:custGeom>
              <a:avLst/>
              <a:gdLst/>
              <a:ahLst/>
              <a:cxnLst/>
              <a:rect l="l" t="t" r="r" b="b"/>
              <a:pathLst>
                <a:path w="48260" h="253364">
                  <a:moveTo>
                    <a:pt x="0" y="0"/>
                  </a:moveTo>
                  <a:lnTo>
                    <a:pt x="48214" y="253209"/>
                  </a:lnTo>
                </a:path>
              </a:pathLst>
            </a:custGeom>
            <a:ln w="21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3619" y="1403891"/>
              <a:ext cx="1269365" cy="680085"/>
            </a:xfrm>
            <a:custGeom>
              <a:avLst/>
              <a:gdLst/>
              <a:ahLst/>
              <a:cxnLst/>
              <a:rect l="l" t="t" r="r" b="b"/>
              <a:pathLst>
                <a:path w="1269364" h="680085">
                  <a:moveTo>
                    <a:pt x="0" y="679802"/>
                  </a:moveTo>
                  <a:lnTo>
                    <a:pt x="63497" y="0"/>
                  </a:lnTo>
                </a:path>
                <a:path w="1269364" h="680085">
                  <a:moveTo>
                    <a:pt x="63497" y="0"/>
                  </a:moveTo>
                  <a:lnTo>
                    <a:pt x="1269086" y="0"/>
                  </a:lnTo>
                </a:path>
              </a:pathLst>
            </a:custGeom>
            <a:ln w="10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799465" y="1566062"/>
            <a:ext cx="1240155" cy="5676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  <a:tabLst>
                <a:tab pos="1021080" algn="l"/>
              </a:tabLst>
            </a:pPr>
            <a:r>
              <a:rPr dirty="0" u="sng" sz="115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5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 </a:t>
            </a:r>
            <a:endParaRPr sz="1150">
              <a:latin typeface="Times New Roman"/>
              <a:cs typeface="Times New Roman"/>
            </a:endParaRPr>
          </a:p>
          <a:p>
            <a:pPr algn="ctr" marR="10160">
              <a:lnSpc>
                <a:spcPct val="100000"/>
              </a:lnSpc>
              <a:spcBef>
                <a:spcPts val="300"/>
              </a:spcBef>
            </a:pPr>
            <a:r>
              <a:rPr dirty="0" sz="2000" spc="35" i="1">
                <a:latin typeface="Times New Roman"/>
                <a:cs typeface="Times New Roman"/>
              </a:rPr>
              <a:t>N</a:t>
            </a:r>
            <a:r>
              <a:rPr dirty="0" sz="2000" spc="45" i="1">
                <a:latin typeface="Times New Roman"/>
                <a:cs typeface="Times New Roman"/>
              </a:rPr>
              <a:t>α</a:t>
            </a:r>
            <a:r>
              <a:rPr dirty="0" sz="2000" spc="-285" i="1">
                <a:latin typeface="Times New Roman"/>
                <a:cs typeface="Times New Roman"/>
              </a:rPr>
              <a:t> </a:t>
            </a:r>
            <a:r>
              <a:rPr dirty="0" baseline="43478" sz="1725" spc="44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8953" y="1412179"/>
            <a:ext cx="1162685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000" spc="40" i="1">
                <a:latin typeface="Times New Roman"/>
                <a:cs typeface="Times New Roman"/>
              </a:rPr>
              <a:t>N</a:t>
            </a:r>
            <a:r>
              <a:rPr dirty="0" sz="2000" spc="45" i="1">
                <a:latin typeface="Times New Roman"/>
                <a:cs typeface="Times New Roman"/>
              </a:rPr>
              <a:t>α</a:t>
            </a:r>
            <a:r>
              <a:rPr dirty="0" sz="2000" spc="-285" i="1">
                <a:latin typeface="Times New Roman"/>
                <a:cs typeface="Times New Roman"/>
              </a:rPr>
              <a:t> </a:t>
            </a:r>
            <a:r>
              <a:rPr dirty="0" baseline="43478" sz="1725" spc="44">
                <a:latin typeface="Times New Roman"/>
                <a:cs typeface="Times New Roman"/>
              </a:rPr>
              <a:t>2</a:t>
            </a:r>
            <a:r>
              <a:rPr dirty="0" baseline="43478" sz="1725">
                <a:latin typeface="Times New Roman"/>
                <a:cs typeface="Times New Roman"/>
              </a:rPr>
              <a:t>  </a:t>
            </a:r>
            <a:r>
              <a:rPr dirty="0" baseline="43478" sz="1725" spc="-209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Symbol"/>
                <a:cs typeface="Symbol"/>
              </a:rPr>
              <a:t>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λ</a:t>
            </a:r>
            <a:r>
              <a:rPr dirty="0" sz="2000" spc="45" i="1">
                <a:latin typeface="Times New Roman"/>
                <a:cs typeface="Times New Roman"/>
              </a:rPr>
              <a:t>σ</a:t>
            </a:r>
            <a:r>
              <a:rPr dirty="0" sz="2000" spc="-145" i="1">
                <a:latin typeface="Times New Roman"/>
                <a:cs typeface="Times New Roman"/>
              </a:rPr>
              <a:t> </a:t>
            </a:r>
            <a:r>
              <a:rPr dirty="0" baseline="43478" sz="1725" spc="44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1865" y="1296064"/>
            <a:ext cx="559435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5000" sz="3000" spc="52" i="1">
                <a:latin typeface="Times New Roman"/>
                <a:cs typeface="Times New Roman"/>
              </a:rPr>
              <a:t>λ</a:t>
            </a:r>
            <a:r>
              <a:rPr dirty="0" baseline="-25000" sz="3000" spc="-472" i="1">
                <a:latin typeface="Times New Roman"/>
                <a:cs typeface="Times New Roman"/>
              </a:rPr>
              <a:t> </a:t>
            </a:r>
            <a:r>
              <a:rPr dirty="0" sz="1150" spc="30">
                <a:latin typeface="Times New Roman"/>
                <a:cs typeface="Times New Roman"/>
              </a:rPr>
              <a:t>2</a:t>
            </a:r>
            <a:r>
              <a:rPr dirty="0" sz="1150" spc="-150">
                <a:latin typeface="Times New Roman"/>
                <a:cs typeface="Times New Roman"/>
              </a:rPr>
              <a:t> </a:t>
            </a:r>
            <a:r>
              <a:rPr dirty="0" baseline="-25000" sz="3000" spc="67" i="1">
                <a:latin typeface="Times New Roman"/>
                <a:cs typeface="Times New Roman"/>
              </a:rPr>
              <a:t>σ</a:t>
            </a:r>
            <a:r>
              <a:rPr dirty="0" baseline="-25000" sz="3000" spc="-277" i="1">
                <a:latin typeface="Times New Roman"/>
                <a:cs typeface="Times New Roman"/>
              </a:rPr>
              <a:t> </a:t>
            </a:r>
            <a:r>
              <a:rPr dirty="0" sz="1150" spc="3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94" y="1587106"/>
            <a:ext cx="2749550" cy="539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ts val="2000"/>
              </a:lnSpc>
              <a:spcBef>
                <a:spcPts val="135"/>
              </a:spcBef>
              <a:tabLst>
                <a:tab pos="1821180" algn="l"/>
              </a:tabLst>
            </a:pPr>
            <a:r>
              <a:rPr dirty="0" sz="2000" spc="45" i="1">
                <a:latin typeface="Times New Roman"/>
                <a:cs typeface="Times New Roman"/>
              </a:rPr>
              <a:t>α</a:t>
            </a:r>
            <a:r>
              <a:rPr dirty="0" sz="2000" spc="-285" i="1">
                <a:latin typeface="Times New Roman"/>
                <a:cs typeface="Times New Roman"/>
              </a:rPr>
              <a:t> </a:t>
            </a:r>
            <a:r>
              <a:rPr dirty="0" baseline="43478" sz="1725" spc="44">
                <a:latin typeface="Times New Roman"/>
                <a:cs typeface="Times New Roman"/>
              </a:rPr>
              <a:t>2</a:t>
            </a:r>
            <a:r>
              <a:rPr dirty="0" baseline="43478" sz="1725">
                <a:latin typeface="Times New Roman"/>
                <a:cs typeface="Times New Roman"/>
              </a:rPr>
              <a:t> </a:t>
            </a:r>
            <a:r>
              <a:rPr dirty="0" baseline="43478" sz="1725" spc="-60">
                <a:latin typeface="Times New Roman"/>
                <a:cs typeface="Times New Roman"/>
              </a:rPr>
              <a:t> </a:t>
            </a:r>
            <a:r>
              <a:rPr dirty="0" sz="2000" spc="60" i="1">
                <a:latin typeface="Times New Roman"/>
                <a:cs typeface="Times New Roman"/>
              </a:rPr>
              <a:t>=</a:t>
            </a:r>
            <a:r>
              <a:rPr dirty="0" sz="2000" spc="-145" i="1">
                <a:latin typeface="Times New Roman"/>
                <a:cs typeface="Times New Roman"/>
              </a:rPr>
              <a:t> </a:t>
            </a:r>
            <a:r>
              <a:rPr dirty="0" sz="2000" spc="45" i="1">
                <a:latin typeface="Times New Roman"/>
                <a:cs typeface="Times New Roman"/>
              </a:rPr>
              <a:t>α</a:t>
            </a:r>
            <a:r>
              <a:rPr dirty="0" sz="2000" spc="-285" i="1">
                <a:latin typeface="Times New Roman"/>
                <a:cs typeface="Times New Roman"/>
              </a:rPr>
              <a:t> </a:t>
            </a:r>
            <a:r>
              <a:rPr dirty="0" baseline="43478" sz="1725" spc="44">
                <a:latin typeface="Times New Roman"/>
                <a:cs typeface="Times New Roman"/>
              </a:rPr>
              <a:t>2</a:t>
            </a:r>
            <a:r>
              <a:rPr dirty="0" baseline="43478" sz="1725" spc="67">
                <a:latin typeface="Times New Roman"/>
                <a:cs typeface="Times New Roman"/>
              </a:rPr>
              <a:t> </a:t>
            </a:r>
            <a:r>
              <a:rPr dirty="0" sz="2000" spc="45" i="1">
                <a:latin typeface="Times New Roman"/>
                <a:cs typeface="Times New Roman"/>
              </a:rPr>
              <a:t>β</a:t>
            </a:r>
            <a:r>
              <a:rPr dirty="0" sz="2000" spc="-229" i="1">
                <a:latin typeface="Times New Roman"/>
                <a:cs typeface="Times New Roman"/>
              </a:rPr>
              <a:t> </a:t>
            </a:r>
            <a:r>
              <a:rPr dirty="0" baseline="43478" sz="1725" spc="44">
                <a:latin typeface="Times New Roman"/>
                <a:cs typeface="Times New Roman"/>
              </a:rPr>
              <a:t>2</a:t>
            </a:r>
            <a:r>
              <a:rPr dirty="0" baseline="43478" sz="1725">
                <a:latin typeface="Times New Roman"/>
                <a:cs typeface="Times New Roman"/>
              </a:rPr>
              <a:t> </a:t>
            </a:r>
            <a:r>
              <a:rPr dirty="0" baseline="43478" sz="1725" spc="-15">
                <a:latin typeface="Times New Roman"/>
                <a:cs typeface="Times New Roman"/>
              </a:rPr>
              <a:t> </a:t>
            </a:r>
            <a:r>
              <a:rPr dirty="0" sz="2000" spc="60" i="1">
                <a:latin typeface="Times New Roman"/>
                <a:cs typeface="Times New Roman"/>
              </a:rPr>
              <a:t>+</a:t>
            </a:r>
            <a:r>
              <a:rPr dirty="0" sz="2000" spc="-145" i="1">
                <a:latin typeface="Times New Roman"/>
                <a:cs typeface="Times New Roman"/>
              </a:rPr>
              <a:t> </a:t>
            </a:r>
            <a:r>
              <a:rPr dirty="0" u="sng" baseline="41062" sz="1725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41062" sz="17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41062" sz="1725" spc="4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baseline="41062" sz="17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baseline="41062" sz="1725" i="1">
                <a:latin typeface="Times New Roman"/>
                <a:cs typeface="Times New Roman"/>
              </a:rPr>
              <a:t> </a:t>
            </a:r>
            <a:r>
              <a:rPr dirty="0" baseline="41062" sz="1725" spc="-179" i="1">
                <a:latin typeface="Times New Roman"/>
                <a:cs typeface="Times New Roman"/>
              </a:rPr>
              <a:t> </a:t>
            </a:r>
            <a:r>
              <a:rPr dirty="0" sz="2000" spc="90">
                <a:latin typeface="Symbol"/>
                <a:cs typeface="Symbol"/>
              </a:rPr>
              <a:t>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45" i="1">
                <a:latin typeface="Times New Roman"/>
                <a:cs typeface="Times New Roman"/>
              </a:rPr>
              <a:t>β</a:t>
            </a:r>
            <a:r>
              <a:rPr dirty="0" sz="2000" spc="-160" i="1">
                <a:latin typeface="Times New Roman"/>
                <a:cs typeface="Times New Roman"/>
              </a:rPr>
              <a:t> </a:t>
            </a:r>
            <a:r>
              <a:rPr dirty="0" sz="2000" spc="60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algn="ctr" marL="611505">
              <a:lnSpc>
                <a:spcPts val="2000"/>
              </a:lnSpc>
            </a:pPr>
            <a:r>
              <a:rPr dirty="0" sz="2000" spc="6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06449" y="3120735"/>
            <a:ext cx="136525" cy="281940"/>
            <a:chOff x="1506449" y="3120735"/>
            <a:chExt cx="136525" cy="281940"/>
          </a:xfrm>
        </p:grpSpPr>
        <p:sp>
          <p:nvSpPr>
            <p:cNvPr id="20" name="object 20"/>
            <p:cNvSpPr/>
            <p:nvPr/>
          </p:nvSpPr>
          <p:spPr>
            <a:xfrm>
              <a:off x="1511052" y="3296341"/>
              <a:ext cx="27940" cy="15875"/>
            </a:xfrm>
            <a:custGeom>
              <a:avLst/>
              <a:gdLst/>
              <a:ahLst/>
              <a:cxnLst/>
              <a:rect l="l" t="t" r="r" b="b"/>
              <a:pathLst>
                <a:path w="27940" h="15875">
                  <a:moveTo>
                    <a:pt x="0" y="15741"/>
                  </a:moveTo>
                  <a:lnTo>
                    <a:pt x="27836" y="0"/>
                  </a:lnTo>
                </a:path>
              </a:pathLst>
            </a:custGeom>
            <a:ln w="9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8889" y="3300714"/>
              <a:ext cx="41275" cy="92710"/>
            </a:xfrm>
            <a:custGeom>
              <a:avLst/>
              <a:gdLst/>
              <a:ahLst/>
              <a:cxnLst/>
              <a:rect l="l" t="t" r="r" b="b"/>
              <a:pathLst>
                <a:path w="41275" h="92710">
                  <a:moveTo>
                    <a:pt x="0" y="0"/>
                  </a:moveTo>
                  <a:lnTo>
                    <a:pt x="40659" y="92698"/>
                  </a:lnTo>
                </a:path>
              </a:pathLst>
            </a:custGeom>
            <a:ln w="18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84402" y="3125373"/>
              <a:ext cx="53975" cy="268605"/>
            </a:xfrm>
            <a:custGeom>
              <a:avLst/>
              <a:gdLst/>
              <a:ahLst/>
              <a:cxnLst/>
              <a:rect l="l" t="t" r="r" b="b"/>
              <a:pathLst>
                <a:path w="53975" h="268604">
                  <a:moveTo>
                    <a:pt x="0" y="268039"/>
                  </a:moveTo>
                  <a:lnTo>
                    <a:pt x="53898" y="0"/>
                  </a:lnTo>
                </a:path>
              </a:pathLst>
            </a:custGeom>
            <a:ln w="9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361830" y="3029169"/>
            <a:ext cx="11112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20">
                <a:latin typeface="Symbol"/>
                <a:cs typeface="Symbol"/>
              </a:rPr>
              <a:t>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5601" y="2877450"/>
            <a:ext cx="7937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4690" algn="l"/>
              </a:tabLst>
            </a:pPr>
            <a:r>
              <a:rPr dirty="0" u="sng" sz="17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700" spc="20">
                <a:latin typeface="Symbol"/>
                <a:cs typeface="Symbol"/>
              </a:rPr>
              <a:t>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1830" y="3170405"/>
            <a:ext cx="10572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58850" algn="l"/>
              </a:tabLst>
            </a:pPr>
            <a:r>
              <a:rPr dirty="0" sz="1700" spc="20">
                <a:latin typeface="Symbol"/>
                <a:cs typeface="Symbol"/>
              </a:rPr>
              <a:t></a:t>
            </a:r>
            <a:r>
              <a:rPr dirty="0" sz="1700" spc="20">
                <a:latin typeface="Times New Roman"/>
                <a:cs typeface="Times New Roman"/>
              </a:rPr>
              <a:t>	</a:t>
            </a:r>
            <a:r>
              <a:rPr dirty="0" sz="1700" spc="2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93138" y="3102630"/>
            <a:ext cx="85153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700" spc="-35" i="1">
                <a:latin typeface="Times New Roman"/>
                <a:cs typeface="Times New Roman"/>
              </a:rPr>
              <a:t>V</a:t>
            </a:r>
            <a:r>
              <a:rPr dirty="0" sz="1700" spc="10" i="1">
                <a:latin typeface="Times New Roman"/>
                <a:cs typeface="Times New Roman"/>
              </a:rPr>
              <a:t>a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25" i="1">
                <a:latin typeface="Times New Roman"/>
                <a:cs typeface="Times New Roman"/>
              </a:rPr>
              <a:t>{</a:t>
            </a:r>
            <a:r>
              <a:rPr dirty="0" sz="1700" spc="-25" i="1">
                <a:latin typeface="Times New Roman"/>
                <a:cs typeface="Times New Roman"/>
              </a:rPr>
              <a:t>Λ</a:t>
            </a:r>
            <a:r>
              <a:rPr dirty="0" sz="1700" spc="25" i="1">
                <a:latin typeface="Times New Roman"/>
                <a:cs typeface="Times New Roman"/>
              </a:rPr>
              <a:t>a</a:t>
            </a:r>
            <a:r>
              <a:rPr dirty="0" sz="1700" spc="-185" i="1">
                <a:latin typeface="Times New Roman"/>
                <a:cs typeface="Times New Roman"/>
              </a:rPr>
              <a:t> </a:t>
            </a:r>
            <a:r>
              <a:rPr dirty="0" baseline="19607" sz="2550" spc="30">
                <a:latin typeface="Symbol"/>
                <a:cs typeface="Symbol"/>
              </a:rPr>
              <a:t></a:t>
            </a:r>
            <a:endParaRPr baseline="19607" sz="25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6430" y="2705604"/>
            <a:ext cx="1108075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56310" algn="l"/>
              </a:tabLst>
            </a:pPr>
            <a:r>
              <a:rPr dirty="0" baseline="9803" sz="2550" spc="30">
                <a:latin typeface="Symbol"/>
                <a:cs typeface="Symbol"/>
              </a:rPr>
              <a:t></a:t>
            </a:r>
            <a:r>
              <a:rPr dirty="0" baseline="9803" sz="2550" spc="30">
                <a:latin typeface="Times New Roman"/>
                <a:cs typeface="Times New Roman"/>
              </a:rPr>
              <a:t> </a:t>
            </a:r>
            <a:r>
              <a:rPr dirty="0" u="sng" sz="17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300" spc="-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</a:t>
            </a:r>
            <a:r>
              <a:rPr dirty="0" u="sng" sz="17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E{Λ{</a:t>
            </a:r>
            <a:r>
              <a:rPr dirty="0" u="sng" sz="2300" spc="-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</a:t>
            </a:r>
            <a:r>
              <a:rPr dirty="0" u="sng" sz="23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9803" sz="2550" spc="30">
                <a:latin typeface="Symbol"/>
                <a:cs typeface="Symbol"/>
              </a:rPr>
              <a:t></a:t>
            </a:r>
            <a:endParaRPr baseline="9803" sz="25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1581" y="2915483"/>
            <a:ext cx="65659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700" spc="25" i="1">
                <a:latin typeface="Times New Roman"/>
                <a:cs typeface="Times New Roman"/>
              </a:rPr>
              <a:t>p</a:t>
            </a:r>
            <a:r>
              <a:rPr dirty="0" sz="1700" spc="-165" i="1">
                <a:latin typeface="Times New Roman"/>
                <a:cs typeface="Times New Roman"/>
              </a:rPr>
              <a:t> </a:t>
            </a:r>
            <a:r>
              <a:rPr dirty="0" sz="1700" spc="35" i="1">
                <a:latin typeface="Times New Roman"/>
                <a:cs typeface="Times New Roman"/>
              </a:rPr>
              <a:t>=</a:t>
            </a:r>
            <a:r>
              <a:rPr dirty="0" sz="1700" spc="-120" i="1">
                <a:latin typeface="Times New Roman"/>
                <a:cs typeface="Times New Roman"/>
              </a:rPr>
              <a:t> </a:t>
            </a:r>
            <a:r>
              <a:rPr dirty="0" sz="1700" spc="35" i="1">
                <a:latin typeface="Times New Roman"/>
                <a:cs typeface="Times New Roman"/>
              </a:rPr>
              <a:t>Q</a:t>
            </a:r>
            <a:r>
              <a:rPr dirty="0" baseline="9803" sz="2550" spc="30">
                <a:latin typeface="Symbol"/>
                <a:cs typeface="Symbol"/>
              </a:rPr>
              <a:t></a:t>
            </a:r>
            <a:endParaRPr baseline="9803" sz="25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366" y="3435772"/>
            <a:ext cx="7474584" cy="75120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676275">
              <a:lnSpc>
                <a:spcPct val="100000"/>
              </a:lnSpc>
              <a:spcBef>
                <a:spcPts val="240"/>
              </a:spcBef>
            </a:pPr>
            <a:r>
              <a:rPr dirty="0" sz="1700" spc="-40" i="1">
                <a:latin typeface="Times New Roman"/>
                <a:cs typeface="Times New Roman"/>
              </a:rPr>
              <a:t>E</a:t>
            </a:r>
            <a:r>
              <a:rPr dirty="0" sz="1700" spc="60" i="1">
                <a:latin typeface="Times New Roman"/>
                <a:cs typeface="Times New Roman"/>
              </a:rPr>
              <a:t>{</a:t>
            </a:r>
            <a:r>
              <a:rPr dirty="0" sz="1700" spc="-25" i="1">
                <a:latin typeface="Times New Roman"/>
                <a:cs typeface="Times New Roman"/>
              </a:rPr>
              <a:t>Λ</a:t>
            </a:r>
            <a:r>
              <a:rPr dirty="0" sz="1700" spc="40" i="1">
                <a:latin typeface="Times New Roman"/>
                <a:cs typeface="Times New Roman"/>
              </a:rPr>
              <a:t>{</a:t>
            </a:r>
            <a:r>
              <a:rPr dirty="0" sz="1700" spc="-225" i="1">
                <a:latin typeface="Times New Roman"/>
                <a:cs typeface="Times New Roman"/>
              </a:rPr>
              <a:t> </a:t>
            </a:r>
            <a:r>
              <a:rPr dirty="0" sz="1700" spc="65" i="1">
                <a:latin typeface="Times New Roman"/>
                <a:cs typeface="Times New Roman"/>
              </a:rPr>
              <a:t>=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spc="-40" i="1">
                <a:latin typeface="Times New Roman"/>
                <a:cs typeface="Times New Roman"/>
              </a:rPr>
              <a:t>E</a:t>
            </a:r>
            <a:r>
              <a:rPr dirty="0" sz="1700" spc="60" i="1">
                <a:latin typeface="Times New Roman"/>
                <a:cs typeface="Times New Roman"/>
              </a:rPr>
              <a:t>{</a:t>
            </a:r>
            <a:r>
              <a:rPr dirty="0" sz="1700" spc="100" i="1">
                <a:latin typeface="Times New Roman"/>
                <a:cs typeface="Times New Roman"/>
              </a:rPr>
              <a:t>β</a:t>
            </a:r>
            <a:r>
              <a:rPr dirty="0" sz="2250" spc="-220">
                <a:latin typeface="Symbol"/>
                <a:cs typeface="Symbol"/>
              </a:rPr>
              <a:t></a:t>
            </a:r>
            <a:r>
              <a:rPr dirty="0" sz="1700" spc="145">
                <a:latin typeface="Symbol"/>
                <a:cs typeface="Symbol"/>
              </a:rPr>
              <a:t></a:t>
            </a:r>
            <a:r>
              <a:rPr dirty="0" sz="1700" spc="-75">
                <a:latin typeface="Times New Roman"/>
                <a:cs typeface="Times New Roman"/>
              </a:rPr>
              <a:t>1</a:t>
            </a:r>
            <a:r>
              <a:rPr dirty="0" sz="2250" spc="-225">
                <a:latin typeface="Symbol"/>
                <a:cs typeface="Symbol"/>
              </a:rPr>
              <a:t></a:t>
            </a:r>
            <a:r>
              <a:rPr dirty="0" baseline="52631" sz="1425" spc="67" i="1">
                <a:latin typeface="Times New Roman"/>
                <a:cs typeface="Times New Roman"/>
              </a:rPr>
              <a:t>b</a:t>
            </a:r>
            <a:r>
              <a:rPr dirty="0" baseline="52631" sz="1425" i="1">
                <a:latin typeface="Times New Roman"/>
                <a:cs typeface="Times New Roman"/>
              </a:rPr>
              <a:t> </a:t>
            </a:r>
            <a:r>
              <a:rPr dirty="0" baseline="52631" sz="1425" spc="-120" i="1">
                <a:latin typeface="Times New Roman"/>
                <a:cs typeface="Times New Roman"/>
              </a:rPr>
              <a:t> </a:t>
            </a:r>
            <a:r>
              <a:rPr dirty="0" sz="1700" spc="65" i="1">
                <a:latin typeface="Times New Roman"/>
                <a:cs typeface="Times New Roman"/>
              </a:rPr>
              <a:t>+</a:t>
            </a:r>
            <a:r>
              <a:rPr dirty="0" sz="1700" spc="-265" i="1">
                <a:latin typeface="Times New Roman"/>
                <a:cs typeface="Times New Roman"/>
              </a:rPr>
              <a:t> </a:t>
            </a:r>
            <a:r>
              <a:rPr dirty="0" sz="2250" spc="-405">
                <a:latin typeface="Symbol"/>
                <a:cs typeface="Symbol"/>
              </a:rPr>
              <a:t></a:t>
            </a:r>
            <a:r>
              <a:rPr dirty="0" sz="1700" spc="175">
                <a:latin typeface="Times New Roman"/>
                <a:cs typeface="Times New Roman"/>
              </a:rPr>
              <a:t>1</a:t>
            </a:r>
            <a:r>
              <a:rPr dirty="0" sz="1700" spc="50">
                <a:latin typeface="Symbol"/>
                <a:cs typeface="Symbol"/>
              </a:rPr>
              <a:t>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90" i="1">
                <a:latin typeface="Times New Roman"/>
                <a:cs typeface="Times New Roman"/>
              </a:rPr>
              <a:t>λ</a:t>
            </a:r>
            <a:r>
              <a:rPr dirty="0" sz="2250" spc="-200">
                <a:latin typeface="Symbol"/>
                <a:cs typeface="Symbol"/>
              </a:rPr>
              <a:t></a:t>
            </a:r>
            <a:r>
              <a:rPr dirty="0" sz="1700" spc="210" i="1">
                <a:latin typeface="Times New Roman"/>
                <a:cs typeface="Times New Roman"/>
              </a:rPr>
              <a:t>x</a:t>
            </a:r>
            <a:r>
              <a:rPr dirty="0" sz="1700" spc="65" i="1">
                <a:latin typeface="Times New Roman"/>
                <a:cs typeface="Times New Roman"/>
              </a:rPr>
              <a:t>+</a:t>
            </a:r>
            <a:r>
              <a:rPr dirty="0" sz="1700" spc="-75" i="1">
                <a:latin typeface="Times New Roman"/>
                <a:cs typeface="Times New Roman"/>
              </a:rPr>
              <a:t> </a:t>
            </a:r>
            <a:r>
              <a:rPr dirty="0" sz="1700" spc="-45" i="1">
                <a:latin typeface="Times New Roman"/>
                <a:cs typeface="Times New Roman"/>
              </a:rPr>
              <a:t>y</a:t>
            </a:r>
            <a:r>
              <a:rPr dirty="0" sz="1700" spc="40" i="1">
                <a:latin typeface="Times New Roman"/>
                <a:cs typeface="Times New Roman"/>
              </a:rPr>
              <a:t>}</a:t>
            </a:r>
            <a:r>
              <a:rPr dirty="0" sz="1700" spc="-220" i="1">
                <a:latin typeface="Times New Roman"/>
                <a:cs typeface="Times New Roman"/>
              </a:rPr>
              <a:t> </a:t>
            </a:r>
            <a:r>
              <a:rPr dirty="0" sz="1700" spc="65" i="1">
                <a:latin typeface="Times New Roman"/>
                <a:cs typeface="Times New Roman"/>
              </a:rPr>
              <a:t>=</a:t>
            </a:r>
            <a:r>
              <a:rPr dirty="0" sz="1700" spc="50" i="1">
                <a:latin typeface="Times New Roman"/>
                <a:cs typeface="Times New Roman"/>
              </a:rPr>
              <a:t> </a:t>
            </a:r>
            <a:r>
              <a:rPr dirty="0" sz="1700" spc="110" i="1">
                <a:latin typeface="Times New Roman"/>
                <a:cs typeface="Times New Roman"/>
              </a:rPr>
              <a:t>β</a:t>
            </a:r>
            <a:r>
              <a:rPr dirty="0" sz="2250" spc="-215">
                <a:latin typeface="Symbol"/>
                <a:cs typeface="Symbol"/>
              </a:rPr>
              <a:t></a:t>
            </a:r>
            <a:r>
              <a:rPr dirty="0" sz="1700" spc="140">
                <a:latin typeface="Symbol"/>
                <a:cs typeface="Symbol"/>
              </a:rPr>
              <a:t></a:t>
            </a:r>
            <a:r>
              <a:rPr dirty="0" sz="1700" spc="-70">
                <a:latin typeface="Times New Roman"/>
                <a:cs typeface="Times New Roman"/>
              </a:rPr>
              <a:t>1</a:t>
            </a:r>
            <a:r>
              <a:rPr dirty="0" sz="2250" spc="-225">
                <a:latin typeface="Symbol"/>
                <a:cs typeface="Symbol"/>
              </a:rPr>
              <a:t></a:t>
            </a:r>
            <a:r>
              <a:rPr dirty="0" baseline="52631" sz="1425" spc="67" i="1">
                <a:latin typeface="Times New Roman"/>
                <a:cs typeface="Times New Roman"/>
              </a:rPr>
              <a:t>b</a:t>
            </a:r>
            <a:endParaRPr baseline="52631" sz="142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dirty="0" sz="1700" spc="-30" i="1">
                <a:latin typeface="Times New Roman"/>
                <a:cs typeface="Times New Roman"/>
              </a:rPr>
              <a:t>V</a:t>
            </a:r>
            <a:r>
              <a:rPr dirty="0" sz="1700" spc="15" i="1">
                <a:latin typeface="Times New Roman"/>
                <a:cs typeface="Times New Roman"/>
              </a:rPr>
              <a:t>a</a:t>
            </a:r>
            <a:r>
              <a:rPr dirty="0" sz="1700" spc="55" i="1">
                <a:latin typeface="Times New Roman"/>
                <a:cs typeface="Times New Roman"/>
              </a:rPr>
              <a:t>r</a:t>
            </a:r>
            <a:r>
              <a:rPr dirty="0" sz="1700" spc="25" i="1">
                <a:latin typeface="Times New Roman"/>
                <a:cs typeface="Times New Roman"/>
              </a:rPr>
              <a:t>{</a:t>
            </a:r>
            <a:r>
              <a:rPr dirty="0" sz="1700" spc="-105" i="1">
                <a:latin typeface="Times New Roman"/>
                <a:cs typeface="Times New Roman"/>
              </a:rPr>
              <a:t>Λ</a:t>
            </a:r>
            <a:r>
              <a:rPr dirty="0" sz="1700" spc="135">
                <a:latin typeface="Times New Roman"/>
                <a:cs typeface="Times New Roman"/>
              </a:rPr>
              <a:t>}</a:t>
            </a:r>
            <a:r>
              <a:rPr dirty="0" sz="1700" spc="85" i="1">
                <a:latin typeface="Times New Roman"/>
                <a:cs typeface="Times New Roman"/>
              </a:rPr>
              <a:t>=</a:t>
            </a:r>
            <a:r>
              <a:rPr dirty="0" sz="1700" spc="-60" i="1">
                <a:latin typeface="Times New Roman"/>
                <a:cs typeface="Times New Roman"/>
              </a:rPr>
              <a:t> </a:t>
            </a:r>
            <a:r>
              <a:rPr dirty="0" sz="1700" spc="-30" i="1">
                <a:latin typeface="Times New Roman"/>
                <a:cs typeface="Times New Roman"/>
              </a:rPr>
              <a:t>E</a:t>
            </a:r>
            <a:r>
              <a:rPr dirty="0" sz="1700" spc="50" i="1">
                <a:latin typeface="Times New Roman"/>
                <a:cs typeface="Times New Roman"/>
              </a:rPr>
              <a:t>{</a:t>
            </a:r>
            <a:r>
              <a:rPr dirty="0" sz="1700" spc="-165" i="1">
                <a:latin typeface="Times New Roman"/>
                <a:cs typeface="Times New Roman"/>
              </a:rPr>
              <a:t> </a:t>
            </a:r>
            <a:r>
              <a:rPr dirty="0" sz="2250" spc="-235">
                <a:latin typeface="Symbol"/>
                <a:cs typeface="Symbol"/>
              </a:rPr>
              <a:t></a:t>
            </a:r>
            <a:r>
              <a:rPr dirty="0" sz="2250" spc="-400">
                <a:latin typeface="Symbol"/>
                <a:cs typeface="Symbol"/>
              </a:rPr>
              <a:t></a:t>
            </a:r>
            <a:r>
              <a:rPr dirty="0" sz="1700" spc="150">
                <a:latin typeface="Times New Roman"/>
                <a:cs typeface="Times New Roman"/>
              </a:rPr>
              <a:t>1</a:t>
            </a:r>
            <a:r>
              <a:rPr dirty="0" sz="1700" spc="65">
                <a:latin typeface="Symbol"/>
                <a:cs typeface="Symbol"/>
              </a:rPr>
              <a:t>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105" i="1">
                <a:latin typeface="Times New Roman"/>
                <a:cs typeface="Times New Roman"/>
              </a:rPr>
              <a:t>λ</a:t>
            </a:r>
            <a:r>
              <a:rPr dirty="0" sz="2250" spc="-190">
                <a:latin typeface="Symbol"/>
                <a:cs typeface="Symbol"/>
              </a:rPr>
              <a:t></a:t>
            </a:r>
            <a:r>
              <a:rPr dirty="0" sz="1700" spc="195" i="1">
                <a:latin typeface="Times New Roman"/>
                <a:cs typeface="Times New Roman"/>
              </a:rPr>
              <a:t>x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110" i="1">
                <a:latin typeface="Times New Roman"/>
                <a:cs typeface="Times New Roman"/>
              </a:rPr>
              <a:t> </a:t>
            </a:r>
            <a:r>
              <a:rPr dirty="0" sz="1700" spc="140" i="1">
                <a:latin typeface="Times New Roman"/>
                <a:cs typeface="Times New Roman"/>
              </a:rPr>
              <a:t>y</a:t>
            </a:r>
            <a:r>
              <a:rPr dirty="0" sz="2250" spc="-235">
                <a:latin typeface="Symbol"/>
                <a:cs typeface="Symbol"/>
              </a:rPr>
              <a:t></a:t>
            </a:r>
            <a:r>
              <a:rPr dirty="0" baseline="50000" sz="1500" spc="44">
                <a:latin typeface="Times New Roman"/>
                <a:cs typeface="Times New Roman"/>
              </a:rPr>
              <a:t>2</a:t>
            </a:r>
            <a:r>
              <a:rPr dirty="0" baseline="50000" sz="1500">
                <a:latin typeface="Times New Roman"/>
                <a:cs typeface="Times New Roman"/>
              </a:rPr>
              <a:t> </a:t>
            </a:r>
            <a:r>
              <a:rPr dirty="0" baseline="50000" sz="1500" spc="-127">
                <a:latin typeface="Times New Roman"/>
                <a:cs typeface="Times New Roman"/>
              </a:rPr>
              <a:t> </a:t>
            </a:r>
            <a:r>
              <a:rPr dirty="0" sz="1700" spc="185" i="1">
                <a:latin typeface="Times New Roman"/>
                <a:cs typeface="Times New Roman"/>
              </a:rPr>
              <a:t>}</a:t>
            </a:r>
            <a:r>
              <a:rPr dirty="0" sz="1700" spc="85" i="1">
                <a:latin typeface="Times New Roman"/>
                <a:cs typeface="Times New Roman"/>
              </a:rPr>
              <a:t>=</a:t>
            </a:r>
            <a:r>
              <a:rPr dirty="0" sz="1700" spc="-60" i="1">
                <a:latin typeface="Times New Roman"/>
                <a:cs typeface="Times New Roman"/>
              </a:rPr>
              <a:t> </a:t>
            </a:r>
            <a:r>
              <a:rPr dirty="0" sz="1700" spc="-30" i="1">
                <a:latin typeface="Times New Roman"/>
                <a:cs typeface="Times New Roman"/>
              </a:rPr>
              <a:t>E</a:t>
            </a:r>
            <a:r>
              <a:rPr dirty="0" sz="1700" spc="50" i="1">
                <a:latin typeface="Times New Roman"/>
                <a:cs typeface="Times New Roman"/>
              </a:rPr>
              <a:t>{</a:t>
            </a:r>
            <a:r>
              <a:rPr dirty="0" sz="1700" spc="-165" i="1">
                <a:latin typeface="Times New Roman"/>
                <a:cs typeface="Times New Roman"/>
              </a:rPr>
              <a:t> </a:t>
            </a:r>
            <a:r>
              <a:rPr dirty="0" sz="2250" spc="-395">
                <a:latin typeface="Symbol"/>
                <a:cs typeface="Symbol"/>
              </a:rPr>
              <a:t></a:t>
            </a:r>
            <a:r>
              <a:rPr dirty="0" sz="1700" spc="150">
                <a:latin typeface="Times New Roman"/>
                <a:cs typeface="Times New Roman"/>
              </a:rPr>
              <a:t>1</a:t>
            </a:r>
            <a:r>
              <a:rPr dirty="0" sz="1700" spc="65">
                <a:latin typeface="Symbol"/>
                <a:cs typeface="Symbol"/>
              </a:rPr>
              <a:t>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105" i="1">
                <a:latin typeface="Times New Roman"/>
                <a:cs typeface="Times New Roman"/>
              </a:rPr>
              <a:t>λ</a:t>
            </a:r>
            <a:r>
              <a:rPr dirty="0" sz="2250" spc="-235">
                <a:latin typeface="Symbol"/>
                <a:cs typeface="Symbol"/>
              </a:rPr>
              <a:t></a:t>
            </a:r>
            <a:r>
              <a:rPr dirty="0" baseline="50000" sz="1500" spc="44">
                <a:latin typeface="Times New Roman"/>
                <a:cs typeface="Times New Roman"/>
              </a:rPr>
              <a:t>2</a:t>
            </a:r>
            <a:r>
              <a:rPr dirty="0" baseline="50000" sz="1500" spc="37">
                <a:latin typeface="Times New Roman"/>
                <a:cs typeface="Times New Roman"/>
              </a:rPr>
              <a:t> </a:t>
            </a:r>
            <a:r>
              <a:rPr dirty="0" sz="1700" spc="130" i="1">
                <a:latin typeface="Times New Roman"/>
                <a:cs typeface="Times New Roman"/>
              </a:rPr>
              <a:t>x</a:t>
            </a:r>
            <a:r>
              <a:rPr dirty="0" baseline="41666" sz="1500" spc="44">
                <a:latin typeface="Times New Roman"/>
                <a:cs typeface="Times New Roman"/>
              </a:rPr>
              <a:t>2</a:t>
            </a:r>
            <a:r>
              <a:rPr dirty="0" baseline="41666" sz="1500" spc="75">
                <a:latin typeface="Times New Roman"/>
                <a:cs typeface="Times New Roman"/>
              </a:rPr>
              <a:t> 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270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2</a:t>
            </a:r>
            <a:r>
              <a:rPr dirty="0" sz="2250" spc="-400">
                <a:latin typeface="Symbol"/>
                <a:cs typeface="Symbol"/>
              </a:rPr>
              <a:t></a:t>
            </a:r>
            <a:r>
              <a:rPr dirty="0" sz="1700" spc="150">
                <a:latin typeface="Times New Roman"/>
                <a:cs typeface="Times New Roman"/>
              </a:rPr>
              <a:t>1</a:t>
            </a:r>
            <a:r>
              <a:rPr dirty="0" sz="1700" spc="65">
                <a:latin typeface="Symbol"/>
                <a:cs typeface="Symbol"/>
              </a:rPr>
              <a:t>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105" i="1">
                <a:latin typeface="Times New Roman"/>
                <a:cs typeface="Times New Roman"/>
              </a:rPr>
              <a:t>λ</a:t>
            </a:r>
            <a:r>
              <a:rPr dirty="0" sz="2250" spc="-190">
                <a:latin typeface="Symbol"/>
                <a:cs typeface="Symbol"/>
              </a:rPr>
              <a:t></a:t>
            </a:r>
            <a:r>
              <a:rPr dirty="0" sz="1700" spc="-30" i="1">
                <a:latin typeface="Times New Roman"/>
                <a:cs typeface="Times New Roman"/>
              </a:rPr>
              <a:t>x</a:t>
            </a:r>
            <a:r>
              <a:rPr dirty="0" sz="1700" spc="55" i="1">
                <a:latin typeface="Times New Roman"/>
                <a:cs typeface="Times New Roman"/>
              </a:rPr>
              <a:t>y</a:t>
            </a:r>
            <a:r>
              <a:rPr dirty="0" sz="1700" spc="-225" i="1">
                <a:latin typeface="Times New Roman"/>
                <a:cs typeface="Times New Roman"/>
              </a:rPr>
              <a:t> 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110" i="1">
                <a:latin typeface="Times New Roman"/>
                <a:cs typeface="Times New Roman"/>
              </a:rPr>
              <a:t> </a:t>
            </a:r>
            <a:r>
              <a:rPr dirty="0" sz="1700" spc="150" i="1">
                <a:latin typeface="Times New Roman"/>
                <a:cs typeface="Times New Roman"/>
              </a:rPr>
              <a:t>y</a:t>
            </a:r>
            <a:r>
              <a:rPr dirty="0" baseline="41666" sz="1500" spc="44">
                <a:latin typeface="Times New Roman"/>
                <a:cs typeface="Times New Roman"/>
              </a:rPr>
              <a:t>2</a:t>
            </a:r>
            <a:r>
              <a:rPr dirty="0" baseline="41666" sz="1500">
                <a:latin typeface="Times New Roman"/>
                <a:cs typeface="Times New Roman"/>
              </a:rPr>
              <a:t> </a:t>
            </a:r>
            <a:r>
              <a:rPr dirty="0" baseline="41666" sz="1500" spc="-127">
                <a:latin typeface="Times New Roman"/>
                <a:cs typeface="Times New Roman"/>
              </a:rPr>
              <a:t> </a:t>
            </a:r>
            <a:r>
              <a:rPr dirty="0" sz="1700" spc="185" i="1">
                <a:latin typeface="Times New Roman"/>
                <a:cs typeface="Times New Roman"/>
              </a:rPr>
              <a:t>}</a:t>
            </a:r>
            <a:r>
              <a:rPr dirty="0" sz="1700" spc="85" i="1">
                <a:latin typeface="Times New Roman"/>
                <a:cs typeface="Times New Roman"/>
              </a:rPr>
              <a:t>=</a:t>
            </a:r>
            <a:r>
              <a:rPr dirty="0" sz="1700" spc="-14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</a:t>
            </a:r>
            <a:r>
              <a:rPr dirty="0" sz="1700" spc="150">
                <a:latin typeface="Times New Roman"/>
                <a:cs typeface="Times New Roman"/>
              </a:rPr>
              <a:t>1</a:t>
            </a:r>
            <a:r>
              <a:rPr dirty="0" sz="1700" spc="65">
                <a:latin typeface="Symbol"/>
                <a:cs typeface="Symbol"/>
              </a:rPr>
              <a:t>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105" i="1">
                <a:latin typeface="Times New Roman"/>
                <a:cs typeface="Times New Roman"/>
              </a:rPr>
              <a:t>λ</a:t>
            </a:r>
            <a:r>
              <a:rPr dirty="0" sz="2250" spc="-229">
                <a:latin typeface="Symbol"/>
                <a:cs typeface="Symbol"/>
              </a:rPr>
              <a:t></a:t>
            </a:r>
            <a:r>
              <a:rPr dirty="0" baseline="50000" sz="1500" spc="44">
                <a:latin typeface="Times New Roman"/>
                <a:cs typeface="Times New Roman"/>
              </a:rPr>
              <a:t>2</a:t>
            </a:r>
            <a:r>
              <a:rPr dirty="0" baseline="50000" sz="1500" spc="-7">
                <a:latin typeface="Times New Roman"/>
                <a:cs typeface="Times New Roman"/>
              </a:rPr>
              <a:t> </a:t>
            </a:r>
            <a:r>
              <a:rPr dirty="0" sz="1700" spc="-30" i="1">
                <a:latin typeface="Times New Roman"/>
                <a:cs typeface="Times New Roman"/>
              </a:rPr>
              <a:t>E</a:t>
            </a:r>
            <a:r>
              <a:rPr dirty="0" sz="1700" spc="50" i="1">
                <a:latin typeface="Times New Roman"/>
                <a:cs typeface="Times New Roman"/>
              </a:rPr>
              <a:t>{</a:t>
            </a:r>
            <a:r>
              <a:rPr dirty="0" sz="1700" spc="145" i="1">
                <a:latin typeface="Times New Roman"/>
                <a:cs typeface="Times New Roman"/>
              </a:rPr>
              <a:t>x</a:t>
            </a:r>
            <a:r>
              <a:rPr dirty="0" baseline="41666" sz="1500" spc="44">
                <a:latin typeface="Times New Roman"/>
                <a:cs typeface="Times New Roman"/>
              </a:rPr>
              <a:t>2</a:t>
            </a:r>
            <a:r>
              <a:rPr dirty="0" baseline="41666" sz="1500">
                <a:latin typeface="Times New Roman"/>
                <a:cs typeface="Times New Roman"/>
              </a:rPr>
              <a:t> </a:t>
            </a:r>
            <a:r>
              <a:rPr dirty="0" baseline="41666" sz="1500" spc="-127">
                <a:latin typeface="Times New Roman"/>
                <a:cs typeface="Times New Roman"/>
              </a:rPr>
              <a:t> </a:t>
            </a:r>
            <a:r>
              <a:rPr dirty="0" sz="1700" spc="105" i="1">
                <a:latin typeface="Times New Roman"/>
                <a:cs typeface="Times New Roman"/>
              </a:rPr>
              <a:t>}</a:t>
            </a:r>
            <a:r>
              <a:rPr dirty="0" sz="1700" spc="85" i="1">
                <a:latin typeface="Times New Roman"/>
                <a:cs typeface="Times New Roman"/>
              </a:rPr>
              <a:t>+</a:t>
            </a:r>
            <a:r>
              <a:rPr dirty="0" sz="1700" spc="-215" i="1">
                <a:latin typeface="Times New Roman"/>
                <a:cs typeface="Times New Roman"/>
              </a:rPr>
              <a:t> </a:t>
            </a:r>
            <a:r>
              <a:rPr dirty="0" sz="1700" spc="-30" i="1">
                <a:latin typeface="Times New Roman"/>
                <a:cs typeface="Times New Roman"/>
              </a:rPr>
              <a:t>E</a:t>
            </a:r>
            <a:r>
              <a:rPr dirty="0" sz="1700" spc="50" i="1">
                <a:latin typeface="Times New Roman"/>
                <a:cs typeface="Times New Roman"/>
              </a:rPr>
              <a:t>{</a:t>
            </a:r>
            <a:r>
              <a:rPr dirty="0" sz="1700" spc="170" i="1">
                <a:latin typeface="Times New Roman"/>
                <a:cs typeface="Times New Roman"/>
              </a:rPr>
              <a:t>y</a:t>
            </a:r>
            <a:r>
              <a:rPr dirty="0" baseline="41666" sz="1500" spc="44">
                <a:latin typeface="Times New Roman"/>
                <a:cs typeface="Times New Roman"/>
              </a:rPr>
              <a:t>2</a:t>
            </a:r>
            <a:r>
              <a:rPr dirty="0" baseline="41666" sz="1500">
                <a:latin typeface="Times New Roman"/>
                <a:cs typeface="Times New Roman"/>
              </a:rPr>
              <a:t> </a:t>
            </a:r>
            <a:r>
              <a:rPr dirty="0" baseline="41666" sz="1500" spc="-127">
                <a:latin typeface="Times New Roman"/>
                <a:cs typeface="Times New Roman"/>
              </a:rPr>
              <a:t> </a:t>
            </a:r>
            <a:r>
              <a:rPr dirty="0" sz="1700" spc="50" i="1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0173" y="4766366"/>
            <a:ext cx="459740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750" spc="10" i="1">
                <a:latin typeface="Times New Roman"/>
                <a:cs typeface="Times New Roman"/>
              </a:rPr>
              <a:t>α</a:t>
            </a:r>
            <a:r>
              <a:rPr dirty="0" sz="1750" spc="-270" i="1">
                <a:latin typeface="Times New Roman"/>
                <a:cs typeface="Times New Roman"/>
              </a:rPr>
              <a:t> </a:t>
            </a:r>
            <a:r>
              <a:rPr dirty="0" baseline="44444" sz="1500" spc="22">
                <a:latin typeface="Times New Roman"/>
                <a:cs typeface="Times New Roman"/>
              </a:rPr>
              <a:t>2</a:t>
            </a:r>
            <a:r>
              <a:rPr dirty="0" baseline="44444" sz="1500" spc="-52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3930" y="4344399"/>
            <a:ext cx="284480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5396" sz="2625" spc="15" i="1">
                <a:latin typeface="Times New Roman"/>
                <a:cs typeface="Times New Roman"/>
              </a:rPr>
              <a:t>σ</a:t>
            </a:r>
            <a:r>
              <a:rPr dirty="0" baseline="-25396" sz="2625" spc="-284" i="1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337" y="4589740"/>
            <a:ext cx="1297940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057910" algn="l"/>
                <a:tab pos="1259205" algn="l"/>
              </a:tabLst>
            </a:pPr>
            <a:r>
              <a:rPr dirty="0" sz="1750" spc="-10" i="1">
                <a:latin typeface="Times New Roman"/>
                <a:cs typeface="Times New Roman"/>
              </a:rPr>
              <a:t>E{x</a:t>
            </a:r>
            <a:r>
              <a:rPr dirty="0" sz="1750" spc="-260" i="1">
                <a:latin typeface="Times New Roman"/>
                <a:cs typeface="Times New Roman"/>
              </a:rPr>
              <a:t> </a:t>
            </a:r>
            <a:r>
              <a:rPr dirty="0" baseline="44444" sz="1500" spc="22">
                <a:latin typeface="Times New Roman"/>
                <a:cs typeface="Times New Roman"/>
              </a:rPr>
              <a:t>2</a:t>
            </a:r>
            <a:r>
              <a:rPr dirty="0" baseline="44444" sz="1500" spc="352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}</a:t>
            </a:r>
            <a:r>
              <a:rPr dirty="0" sz="1750" spc="-225" i="1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=</a:t>
            </a:r>
            <a:r>
              <a:rPr dirty="0" u="sng" baseline="22222" sz="2625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8888" sz="15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	</a:t>
            </a:r>
            <a:endParaRPr baseline="38888"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1925" y="5237376"/>
            <a:ext cx="12477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94030" algn="l"/>
                <a:tab pos="1018540" algn="l"/>
                <a:tab pos="1209040" algn="l"/>
              </a:tabLst>
            </a:pPr>
            <a:r>
              <a:rPr dirty="0" sz="1700" spc="5" i="1">
                <a:latin typeface="Times New Roman"/>
                <a:cs typeface="Times New Roman"/>
              </a:rPr>
              <a:t>E{y	</a:t>
            </a:r>
            <a:r>
              <a:rPr dirty="0" sz="1700" spc="20" i="1">
                <a:latin typeface="Times New Roman"/>
                <a:cs typeface="Times New Roman"/>
              </a:rPr>
              <a:t>}</a:t>
            </a:r>
            <a:r>
              <a:rPr dirty="0" sz="1700" spc="-265" i="1">
                <a:latin typeface="Times New Roman"/>
                <a:cs typeface="Times New Roman"/>
              </a:rPr>
              <a:t> </a:t>
            </a:r>
            <a:r>
              <a:rPr dirty="0" sz="1700" spc="30" i="1">
                <a:latin typeface="Times New Roman"/>
                <a:cs typeface="Times New Roman"/>
              </a:rPr>
              <a:t>=</a:t>
            </a:r>
            <a:r>
              <a:rPr dirty="0" u="sng" baseline="21241" sz="2550" spc="4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6111" sz="1500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endParaRPr baseline="36111"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3439" y="5410079"/>
            <a:ext cx="4471035" cy="572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61694">
              <a:lnSpc>
                <a:spcPts val="1955"/>
              </a:lnSpc>
              <a:spcBef>
                <a:spcPts val="135"/>
              </a:spcBef>
            </a:pPr>
            <a:r>
              <a:rPr dirty="0" sz="1700" spc="145" i="1">
                <a:latin typeface="Times New Roman"/>
                <a:cs typeface="Times New Roman"/>
              </a:rPr>
              <a:t>α</a:t>
            </a:r>
            <a:r>
              <a:rPr dirty="0" baseline="44444" sz="1500" spc="15">
                <a:latin typeface="Times New Roman"/>
                <a:cs typeface="Times New Roman"/>
              </a:rPr>
              <a:t>2</a:t>
            </a:r>
            <a:r>
              <a:rPr dirty="0" baseline="44444" sz="1500" spc="-142">
                <a:latin typeface="Times New Roman"/>
                <a:cs typeface="Times New Roman"/>
              </a:rPr>
              <a:t> </a:t>
            </a:r>
            <a:r>
              <a:rPr dirty="0" sz="1700" spc="30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ts val="2315"/>
              </a:lnSpc>
            </a:pPr>
            <a:r>
              <a:rPr dirty="0" sz="2000">
                <a:latin typeface="Microsoft Sans Serif"/>
                <a:cs typeface="Microsoft Sans Serif"/>
              </a:rPr>
              <a:t>Подставляя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(34),(35)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(33),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получим: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9842" y="4998989"/>
            <a:ext cx="27622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6143" sz="2550" spc="37" i="1">
                <a:latin typeface="Times New Roman"/>
                <a:cs typeface="Times New Roman"/>
              </a:rPr>
              <a:t>σ</a:t>
            </a:r>
            <a:r>
              <a:rPr dirty="0" baseline="-26143" sz="2550" spc="-337" i="1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4178" y="5230420"/>
            <a:ext cx="90805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1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87027" y="6351440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049" y="0"/>
                </a:lnTo>
              </a:path>
            </a:pathLst>
          </a:custGeom>
          <a:ln w="86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6731" y="6182354"/>
            <a:ext cx="63690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 i="1">
                <a:latin typeface="Times New Roman"/>
                <a:cs typeface="Times New Roman"/>
              </a:rPr>
              <a:t>V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spc="45" i="1">
                <a:latin typeface="Times New Roman"/>
                <a:cs typeface="Times New Roman"/>
              </a:rPr>
              <a:t>r</a:t>
            </a:r>
            <a:r>
              <a:rPr dirty="0" sz="1650" spc="185" i="1">
                <a:latin typeface="Times New Roman"/>
                <a:cs typeface="Times New Roman"/>
              </a:rPr>
              <a:t>Λ</a:t>
            </a:r>
            <a:r>
              <a:rPr dirty="0" sz="1650" spc="25" i="1">
                <a:latin typeface="Times New Roman"/>
                <a:cs typeface="Times New Roman"/>
              </a:rPr>
              <a:t>=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75561" y="6189369"/>
            <a:ext cx="47307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0209" algn="l"/>
              </a:tabLst>
            </a:pPr>
            <a:r>
              <a:rPr dirty="0" sz="950" spc="15" i="1">
                <a:latin typeface="Times New Roman"/>
                <a:cs typeface="Times New Roman"/>
              </a:rPr>
              <a:t>c</a:t>
            </a:r>
            <a:r>
              <a:rPr dirty="0" sz="950" spc="15" i="1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ε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65606" y="6345325"/>
            <a:ext cx="42735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650" spc="125" i="1">
                <a:latin typeface="Times New Roman"/>
                <a:cs typeface="Times New Roman"/>
              </a:rPr>
              <a:t>α</a:t>
            </a:r>
            <a:r>
              <a:rPr dirty="0" baseline="43859" sz="1425" spc="22">
                <a:latin typeface="Times New Roman"/>
                <a:cs typeface="Times New Roman"/>
              </a:rPr>
              <a:t>2</a:t>
            </a:r>
            <a:r>
              <a:rPr dirty="0" baseline="43859" sz="1425" spc="-142">
                <a:latin typeface="Times New Roman"/>
                <a:cs typeface="Times New Roman"/>
              </a:rPr>
              <a:t> </a:t>
            </a:r>
            <a:r>
              <a:rPr dirty="0" sz="1650" spc="25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9534" y="6043677"/>
            <a:ext cx="483234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7034" algn="l"/>
              </a:tabLst>
            </a:pP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sz="950" spc="15">
                <a:latin typeface="Times New Roman"/>
                <a:cs typeface="Times New Roman"/>
              </a:rPr>
              <a:t>	</a:t>
            </a:r>
            <a:r>
              <a:rPr dirty="0" sz="950" spc="1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74841" y="6028462"/>
            <a:ext cx="8826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1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84499" y="5983594"/>
            <a:ext cx="110236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-385">
                <a:latin typeface="Symbol"/>
                <a:cs typeface="Symbol"/>
              </a:rPr>
              <a:t></a:t>
            </a:r>
            <a:r>
              <a:rPr dirty="0" sz="1650" spc="130">
                <a:latin typeface="Times New Roman"/>
                <a:cs typeface="Times New Roman"/>
              </a:rPr>
              <a:t>1</a:t>
            </a:r>
            <a:r>
              <a:rPr dirty="0" sz="1650" spc="20">
                <a:latin typeface="Symbol"/>
                <a:cs typeface="Symbol"/>
              </a:rPr>
              <a:t>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85" i="1">
                <a:latin typeface="Times New Roman"/>
                <a:cs typeface="Times New Roman"/>
              </a:rPr>
              <a:t>λ</a:t>
            </a:r>
            <a:r>
              <a:rPr dirty="0" sz="2150" spc="-165">
                <a:latin typeface="Symbol"/>
                <a:cs typeface="Symbol"/>
              </a:rPr>
              <a:t></a:t>
            </a:r>
            <a:r>
              <a:rPr dirty="0" sz="2150" spc="70">
                <a:latin typeface="Times New Roman"/>
                <a:cs typeface="Times New Roman"/>
              </a:rPr>
              <a:t> </a:t>
            </a:r>
            <a:r>
              <a:rPr dirty="0" sz="1650" spc="20" i="1">
                <a:latin typeface="Times New Roman"/>
                <a:cs typeface="Times New Roman"/>
              </a:rPr>
              <a:t>σ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160" i="1">
                <a:latin typeface="Times New Roman"/>
                <a:cs typeface="Times New Roman"/>
              </a:rPr>
              <a:t> </a:t>
            </a:r>
            <a:r>
              <a:rPr dirty="0" sz="1650" spc="175" i="1">
                <a:latin typeface="Times New Roman"/>
                <a:cs typeface="Times New Roman"/>
              </a:rPr>
              <a:t>+</a:t>
            </a:r>
            <a:r>
              <a:rPr dirty="0" sz="1650" spc="20" i="1">
                <a:latin typeface="Times New Roman"/>
                <a:cs typeface="Times New Roman"/>
              </a:rPr>
              <a:t>σ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icrosoft Sans Serif"/>
                <a:cs typeface="Microsoft Sans Serif"/>
              </a:rPr>
              <a:t>5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358901"/>
            <a:ext cx="5803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17415" algn="l"/>
              </a:tabLst>
            </a:pPr>
            <a:r>
              <a:rPr dirty="0" sz="2000">
                <a:latin typeface="Microsoft Sans Serif"/>
                <a:cs typeface="Microsoft Sans Serif"/>
              </a:rPr>
              <a:t>Подставляя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(30) в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(32),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(32),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(36) в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(31)	</a:t>
            </a:r>
            <a:r>
              <a:rPr dirty="0" sz="2000" spc="-15">
                <a:latin typeface="Microsoft Sans Serif"/>
                <a:cs typeface="Microsoft Sans Serif"/>
              </a:rPr>
              <a:t>получим: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409" y="1090676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(37)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822195"/>
            <a:ext cx="4940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Microsoft Sans Serif"/>
                <a:cs typeface="Microsoft Sans Serif"/>
              </a:rPr>
              <a:t>Частный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случай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λ</a:t>
            </a:r>
            <a:r>
              <a:rPr dirty="0" sz="2000">
                <a:latin typeface="Microsoft Sans Serif"/>
                <a:cs typeface="Microsoft Sans Serif"/>
              </a:rPr>
              <a:t>=0 </a:t>
            </a:r>
            <a:r>
              <a:rPr dirty="0" sz="2000" spc="-5">
                <a:latin typeface="Microsoft Sans Serif"/>
                <a:cs typeface="Microsoft Sans Serif"/>
              </a:rPr>
              <a:t>(обычная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ЦВЗ-ШПС)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409" y="2553970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(38)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225204"/>
            <a:ext cx="7054850" cy="10623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5">
                <a:latin typeface="Microsoft Sans Serif"/>
                <a:cs typeface="Microsoft Sans Serif"/>
              </a:rPr>
              <a:t>Что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совпадает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с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(9)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(см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лекцию</a:t>
            </a:r>
            <a:r>
              <a:rPr dirty="0" sz="2000" spc="-5">
                <a:latin typeface="Microsoft Sans Serif"/>
                <a:cs typeface="Microsoft Sans Serif"/>
              </a:rPr>
              <a:t> 9)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Microsoft Sans Serif"/>
                <a:cs typeface="Microsoft Sans Serif"/>
              </a:rPr>
              <a:t>Для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получения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минимума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P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(37)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параметр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λ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должен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быть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оптимизирован.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3418" y="4470019"/>
            <a:ext cx="26225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0" i="1">
                <a:latin typeface="Arial"/>
                <a:cs typeface="Arial"/>
              </a:rPr>
              <a:t>opt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688204"/>
            <a:ext cx="27673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Microsoft Sans Serif"/>
                <a:cs typeface="Microsoft Sans Serif"/>
              </a:rPr>
              <a:t>Тогда</a:t>
            </a:r>
            <a:r>
              <a:rPr dirty="0" sz="2000" spc="-15">
                <a:latin typeface="Microsoft Sans Serif"/>
                <a:cs typeface="Microsoft Sans Serif"/>
              </a:rPr>
              <a:t> получаем </a:t>
            </a:r>
            <a:r>
              <a:rPr dirty="0" sz="2000" spc="-40">
                <a:latin typeface="Microsoft Sans Serif"/>
                <a:cs typeface="Microsoft Sans Serif"/>
              </a:rPr>
              <a:t>из</a:t>
            </a:r>
            <a:r>
              <a:rPr dirty="0" sz="2000" spc="-5">
                <a:latin typeface="Microsoft Sans Serif"/>
                <a:cs typeface="Microsoft Sans Serif"/>
              </a:rPr>
              <a:t> (37)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2409" y="5419750"/>
            <a:ext cx="478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(39)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7804" y="912632"/>
            <a:ext cx="1405890" cy="631825"/>
            <a:chOff x="1607804" y="912632"/>
            <a:chExt cx="1405890" cy="631825"/>
          </a:xfrm>
        </p:grpSpPr>
        <p:sp>
          <p:nvSpPr>
            <p:cNvPr id="12" name="object 12"/>
            <p:cNvSpPr/>
            <p:nvPr/>
          </p:nvSpPr>
          <p:spPr>
            <a:xfrm>
              <a:off x="1612419" y="1240915"/>
              <a:ext cx="1383030" cy="75565"/>
            </a:xfrm>
            <a:custGeom>
              <a:avLst/>
              <a:gdLst/>
              <a:ahLst/>
              <a:cxnLst/>
              <a:rect l="l" t="t" r="r" b="b"/>
              <a:pathLst>
                <a:path w="1383030" h="75565">
                  <a:moveTo>
                    <a:pt x="144183" y="0"/>
                  </a:moveTo>
                  <a:lnTo>
                    <a:pt x="1382988" y="0"/>
                  </a:lnTo>
                </a:path>
                <a:path w="1383030" h="75565">
                  <a:moveTo>
                    <a:pt x="0" y="74991"/>
                  </a:moveTo>
                  <a:lnTo>
                    <a:pt x="27864" y="58760"/>
                  </a:lnTo>
                </a:path>
              </a:pathLst>
            </a:custGeom>
            <a:ln w="9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40284" y="1304492"/>
              <a:ext cx="41275" cy="231140"/>
            </a:xfrm>
            <a:custGeom>
              <a:avLst/>
              <a:gdLst/>
              <a:ahLst/>
              <a:cxnLst/>
              <a:rect l="l" t="t" r="r" b="b"/>
              <a:pathLst>
                <a:path w="41275" h="231140">
                  <a:moveTo>
                    <a:pt x="0" y="0"/>
                  </a:moveTo>
                  <a:lnTo>
                    <a:pt x="40700" y="230668"/>
                  </a:lnTo>
                </a:path>
              </a:pathLst>
            </a:custGeom>
            <a:ln w="18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85408" y="917276"/>
              <a:ext cx="1328420" cy="618490"/>
            </a:xfrm>
            <a:custGeom>
              <a:avLst/>
              <a:gdLst/>
              <a:ahLst/>
              <a:cxnLst/>
              <a:rect l="l" t="t" r="r" b="b"/>
              <a:pathLst>
                <a:path w="1328420" h="618490">
                  <a:moveTo>
                    <a:pt x="0" y="617885"/>
                  </a:moveTo>
                  <a:lnTo>
                    <a:pt x="53953" y="0"/>
                  </a:lnTo>
                </a:path>
                <a:path w="1328420" h="618490">
                  <a:moveTo>
                    <a:pt x="53953" y="0"/>
                  </a:moveTo>
                  <a:lnTo>
                    <a:pt x="1328128" y="0"/>
                  </a:lnTo>
                </a:path>
              </a:pathLst>
            </a:custGeom>
            <a:ln w="9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28212" y="1194889"/>
            <a:ext cx="111125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8212" y="1005901"/>
            <a:ext cx="111125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077" y="1194889"/>
            <a:ext cx="111125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>
                <a:latin typeface="Symbol"/>
                <a:cs typeface="Symbol"/>
              </a:rPr>
              <a:t>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077" y="1336541"/>
            <a:ext cx="1657350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58290" algn="l"/>
              </a:tabLst>
            </a:pPr>
            <a:r>
              <a:rPr dirty="0" sz="1750">
                <a:latin typeface="Symbol"/>
                <a:cs typeface="Symbol"/>
              </a:rPr>
              <a:t>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2077" y="864689"/>
            <a:ext cx="1657350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58290" algn="l"/>
              </a:tabLst>
            </a:pPr>
            <a:r>
              <a:rPr dirty="0" sz="1750">
                <a:latin typeface="Symbol"/>
                <a:cs typeface="Symbol"/>
              </a:rPr>
              <a:t>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3713" y="1228210"/>
            <a:ext cx="37020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2100" algn="l"/>
              </a:tabLst>
            </a:pPr>
            <a:r>
              <a:rPr dirty="0" sz="1000" spc="10">
                <a:latin typeface="Times New Roman"/>
                <a:cs typeface="Times New Roman"/>
              </a:rPr>
              <a:t>2</a:t>
            </a:r>
            <a:r>
              <a:rPr dirty="0" sz="1000" spc="10">
                <a:latin typeface="Times New Roman"/>
                <a:cs typeface="Times New Roman"/>
              </a:rPr>
              <a:t>	</a:t>
            </a:r>
            <a:r>
              <a:rPr dirty="0" sz="1000" spc="1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6436" y="915553"/>
            <a:ext cx="9080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1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3930" y="1228210"/>
            <a:ext cx="102870" cy="3346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14"/>
              </a:spcBef>
            </a:pPr>
            <a:r>
              <a:rPr dirty="0" sz="1000" spc="1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 i="1">
                <a:latin typeface="Times New Roman"/>
                <a:cs typeface="Times New Roman"/>
              </a:rPr>
              <a:t>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9074" y="1382577"/>
            <a:ext cx="8318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1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4624" y="915553"/>
            <a:ext cx="104775" cy="3346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14"/>
              </a:spcBef>
            </a:pPr>
            <a:r>
              <a:rPr dirty="0" sz="1000" spc="1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1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5850" y="1102372"/>
            <a:ext cx="113030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35660" algn="l"/>
              </a:tabLst>
            </a:pPr>
            <a:r>
              <a:rPr dirty="0" sz="2750" spc="-645">
                <a:latin typeface="Symbol"/>
                <a:cs typeface="Symbol"/>
              </a:rPr>
              <a:t></a:t>
            </a:r>
            <a:r>
              <a:rPr dirty="0" sz="1750" spc="120">
                <a:latin typeface="Times New Roman"/>
                <a:cs typeface="Times New Roman"/>
              </a:rPr>
              <a:t>1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λ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35" i="1">
                <a:latin typeface="Times New Roman"/>
                <a:cs typeface="Times New Roman"/>
              </a:rPr>
              <a:t> </a:t>
            </a:r>
            <a:r>
              <a:rPr dirty="0" sz="2750" spc="-535">
                <a:latin typeface="Symbol"/>
                <a:cs typeface="Symbol"/>
              </a:rPr>
              <a:t></a:t>
            </a:r>
            <a:r>
              <a:rPr dirty="0" sz="1750" i="1">
                <a:latin typeface="Times New Roman"/>
                <a:cs typeface="Times New Roman"/>
              </a:rPr>
              <a:t>σ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165" i="1">
                <a:latin typeface="Times New Roman"/>
                <a:cs typeface="Times New Roman"/>
              </a:rPr>
              <a:t>+</a:t>
            </a:r>
            <a:r>
              <a:rPr dirty="0" sz="1750" i="1">
                <a:latin typeface="Times New Roman"/>
                <a:cs typeface="Times New Roman"/>
              </a:rPr>
              <a:t>σ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330" y="1062468"/>
            <a:ext cx="680720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750" i="1">
                <a:latin typeface="Times New Roman"/>
                <a:cs typeface="Times New Roman"/>
              </a:rPr>
              <a:t>P</a:t>
            </a:r>
            <a:r>
              <a:rPr dirty="0" sz="1750" spc="-185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=</a:t>
            </a:r>
            <a:r>
              <a:rPr dirty="0" sz="1750" spc="-140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Q</a:t>
            </a:r>
            <a:r>
              <a:rPr dirty="0" baseline="14285" sz="2625">
                <a:latin typeface="Symbol"/>
                <a:cs typeface="Symbol"/>
              </a:rPr>
              <a:t></a:t>
            </a:r>
            <a:endParaRPr baseline="14285" sz="2625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5345" y="910416"/>
            <a:ext cx="83375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5930" algn="l"/>
              </a:tabLst>
            </a:pPr>
            <a:r>
              <a:rPr dirty="0" sz="1750" spc="-10" i="1">
                <a:latin typeface="Times New Roman"/>
                <a:cs typeface="Times New Roman"/>
              </a:rPr>
              <a:t>N</a:t>
            </a:r>
            <a:r>
              <a:rPr dirty="0" sz="1800" spc="-3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 spc="-40" i="1">
                <a:latin typeface="Times New Roman"/>
                <a:cs typeface="Times New Roman"/>
              </a:rPr>
              <a:t>λσ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73587" y="2337880"/>
            <a:ext cx="856615" cy="653415"/>
            <a:chOff x="1773587" y="2337880"/>
            <a:chExt cx="856615" cy="653415"/>
          </a:xfrm>
        </p:grpSpPr>
        <p:sp>
          <p:nvSpPr>
            <p:cNvPr id="29" name="object 29"/>
            <p:cNvSpPr/>
            <p:nvPr/>
          </p:nvSpPr>
          <p:spPr>
            <a:xfrm>
              <a:off x="1778374" y="2738012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4">
                  <a:moveTo>
                    <a:pt x="0" y="16797"/>
                  </a:moveTo>
                  <a:lnTo>
                    <a:pt x="29111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07486" y="2743016"/>
              <a:ext cx="42545" cy="238760"/>
            </a:xfrm>
            <a:custGeom>
              <a:avLst/>
              <a:gdLst/>
              <a:ahLst/>
              <a:cxnLst/>
              <a:rect l="l" t="t" r="r" b="b"/>
              <a:pathLst>
                <a:path w="42544" h="238760">
                  <a:moveTo>
                    <a:pt x="0" y="0"/>
                  </a:moveTo>
                  <a:lnTo>
                    <a:pt x="42521" y="238254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854609" y="2342731"/>
              <a:ext cx="775970" cy="638810"/>
            </a:xfrm>
            <a:custGeom>
              <a:avLst/>
              <a:gdLst/>
              <a:ahLst/>
              <a:cxnLst/>
              <a:rect l="l" t="t" r="r" b="b"/>
              <a:pathLst>
                <a:path w="775969" h="638810">
                  <a:moveTo>
                    <a:pt x="0" y="638539"/>
                  </a:moveTo>
                  <a:lnTo>
                    <a:pt x="55912" y="0"/>
                  </a:lnTo>
                </a:path>
                <a:path w="775969" h="638810">
                  <a:moveTo>
                    <a:pt x="55912" y="0"/>
                  </a:moveTo>
                  <a:lnTo>
                    <a:pt x="775347" y="0"/>
                  </a:lnTo>
                </a:path>
              </a:pathLst>
            </a:custGeom>
            <a:ln w="9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3257781" y="2366472"/>
            <a:ext cx="1449705" cy="624840"/>
            <a:chOff x="3257781" y="2366472"/>
            <a:chExt cx="1449705" cy="624840"/>
          </a:xfrm>
        </p:grpSpPr>
        <p:sp>
          <p:nvSpPr>
            <p:cNvPr id="33" name="object 33"/>
            <p:cNvSpPr/>
            <p:nvPr/>
          </p:nvSpPr>
          <p:spPr>
            <a:xfrm>
              <a:off x="3262568" y="2749360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4">
                  <a:moveTo>
                    <a:pt x="0" y="16797"/>
                  </a:moveTo>
                  <a:lnTo>
                    <a:pt x="28978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91547" y="2754364"/>
              <a:ext cx="42545" cy="227329"/>
            </a:xfrm>
            <a:custGeom>
              <a:avLst/>
              <a:gdLst/>
              <a:ahLst/>
              <a:cxnLst/>
              <a:rect l="l" t="t" r="r" b="b"/>
              <a:pathLst>
                <a:path w="42545" h="227330">
                  <a:moveTo>
                    <a:pt x="0" y="0"/>
                  </a:moveTo>
                  <a:lnTo>
                    <a:pt x="42047" y="226907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338330" y="2371323"/>
              <a:ext cx="1369060" cy="610235"/>
            </a:xfrm>
            <a:custGeom>
              <a:avLst/>
              <a:gdLst/>
              <a:ahLst/>
              <a:cxnLst/>
              <a:rect l="l" t="t" r="r" b="b"/>
              <a:pathLst>
                <a:path w="1369060" h="610235">
                  <a:moveTo>
                    <a:pt x="0" y="609947"/>
                  </a:moveTo>
                  <a:lnTo>
                    <a:pt x="55874" y="0"/>
                  </a:lnTo>
                </a:path>
                <a:path w="1369060" h="610235">
                  <a:moveTo>
                    <a:pt x="55874" y="0"/>
                  </a:moveTo>
                  <a:lnTo>
                    <a:pt x="1368638" y="0"/>
                  </a:lnTo>
                </a:path>
              </a:pathLst>
            </a:custGeom>
            <a:ln w="9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331573" y="2366937"/>
            <a:ext cx="424815" cy="624205"/>
            <a:chOff x="5331573" y="2366937"/>
            <a:chExt cx="424815" cy="624205"/>
          </a:xfrm>
        </p:grpSpPr>
        <p:sp>
          <p:nvSpPr>
            <p:cNvPr id="37" name="object 37"/>
            <p:cNvSpPr/>
            <p:nvPr/>
          </p:nvSpPr>
          <p:spPr>
            <a:xfrm>
              <a:off x="5336360" y="2676755"/>
              <a:ext cx="400685" cy="89535"/>
            </a:xfrm>
            <a:custGeom>
              <a:avLst/>
              <a:gdLst/>
              <a:ahLst/>
              <a:cxnLst/>
              <a:rect l="l" t="t" r="r" b="b"/>
              <a:pathLst>
                <a:path w="400685" h="89535">
                  <a:moveTo>
                    <a:pt x="149629" y="0"/>
                  </a:moveTo>
                  <a:lnTo>
                    <a:pt x="400590" y="0"/>
                  </a:lnTo>
                </a:path>
                <a:path w="400685" h="89535">
                  <a:moveTo>
                    <a:pt x="0" y="89402"/>
                  </a:moveTo>
                  <a:lnTo>
                    <a:pt x="28978" y="72604"/>
                  </a:lnTo>
                </a:path>
              </a:pathLst>
            </a:custGeom>
            <a:ln w="9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365339" y="2754364"/>
              <a:ext cx="42545" cy="227329"/>
            </a:xfrm>
            <a:custGeom>
              <a:avLst/>
              <a:gdLst/>
              <a:ahLst/>
              <a:cxnLst/>
              <a:rect l="l" t="t" r="r" b="b"/>
              <a:pathLst>
                <a:path w="42545" h="227330">
                  <a:moveTo>
                    <a:pt x="0" y="0"/>
                  </a:moveTo>
                  <a:lnTo>
                    <a:pt x="42047" y="226907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12122" y="2371788"/>
              <a:ext cx="344170" cy="609600"/>
            </a:xfrm>
            <a:custGeom>
              <a:avLst/>
              <a:gdLst/>
              <a:ahLst/>
              <a:cxnLst/>
              <a:rect l="l" t="t" r="r" b="b"/>
              <a:pathLst>
                <a:path w="344170" h="609600">
                  <a:moveTo>
                    <a:pt x="0" y="609482"/>
                  </a:moveTo>
                  <a:lnTo>
                    <a:pt x="55874" y="0"/>
                  </a:lnTo>
                </a:path>
                <a:path w="344170" h="609600">
                  <a:moveTo>
                    <a:pt x="55874" y="0"/>
                  </a:moveTo>
                  <a:lnTo>
                    <a:pt x="343769" y="0"/>
                  </a:lnTo>
                </a:path>
              </a:pathLst>
            </a:custGeom>
            <a:ln w="9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771792" y="2604155"/>
            <a:ext cx="11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71792" y="2459839"/>
            <a:ext cx="11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01115" y="2604155"/>
            <a:ext cx="11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7323" y="2604155"/>
            <a:ext cx="11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7323" y="2750747"/>
            <a:ext cx="21888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5975" algn="l"/>
              </a:tabLst>
            </a:pPr>
            <a:r>
              <a:rPr dirty="0" sz="1800" spc="10">
                <a:latin typeface="Symbol"/>
                <a:cs typeface="Symbol"/>
              </a:rPr>
              <a:t></a:t>
            </a:r>
            <a:r>
              <a:rPr dirty="0" sz="1800" spc="10">
                <a:latin typeface="Times New Roman"/>
                <a:cs typeface="Times New Roman"/>
              </a:rPr>
              <a:t>	</a:t>
            </a:r>
            <a:r>
              <a:rPr dirty="0" sz="1800" spc="10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45440" y="2629120"/>
            <a:ext cx="11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43224" y="2629120"/>
            <a:ext cx="11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43224" y="2775708"/>
            <a:ext cx="1117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4730" algn="l"/>
              </a:tabLst>
            </a:pPr>
            <a:r>
              <a:rPr dirty="0" sz="1800" spc="10">
                <a:latin typeface="Symbol"/>
                <a:cs typeface="Symbol"/>
              </a:rPr>
              <a:t></a:t>
            </a:r>
            <a:r>
              <a:rPr dirty="0" sz="1800" spc="10">
                <a:latin typeface="Times New Roman"/>
                <a:cs typeface="Times New Roman"/>
              </a:rPr>
              <a:t>	</a:t>
            </a:r>
            <a:r>
              <a:rPr dirty="0" sz="1800" spc="1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43224" y="2288306"/>
            <a:ext cx="1117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4730" algn="l"/>
              </a:tabLst>
            </a:pPr>
            <a:r>
              <a:rPr dirty="0" sz="1800" spc="10">
                <a:latin typeface="Symbol"/>
                <a:cs typeface="Symbol"/>
              </a:rPr>
              <a:t></a:t>
            </a:r>
            <a:r>
              <a:rPr dirty="0" sz="1800" spc="10">
                <a:latin typeface="Times New Roman"/>
                <a:cs typeface="Times New Roman"/>
              </a:rPr>
              <a:t>	</a:t>
            </a:r>
            <a:r>
              <a:rPr dirty="0" sz="1800" spc="10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24694" y="2728510"/>
            <a:ext cx="2362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  <a:tab pos="1058545" algn="l"/>
                <a:tab pos="2084070" algn="l"/>
              </a:tabLst>
            </a:pPr>
            <a:r>
              <a:rPr dirty="0" sz="1050" spc="5" i="1">
                <a:latin typeface="Times New Roman"/>
                <a:cs typeface="Times New Roman"/>
              </a:rPr>
              <a:t>a  </a:t>
            </a:r>
            <a:r>
              <a:rPr dirty="0" sz="1050" spc="165" i="1">
                <a:latin typeface="Times New Roman"/>
                <a:cs typeface="Times New Roman"/>
              </a:rPr>
              <a:t> </a:t>
            </a:r>
            <a:r>
              <a:rPr dirty="0" sz="1050" spc="10" i="1">
                <a:latin typeface="Times New Roman"/>
                <a:cs typeface="Times New Roman"/>
              </a:rPr>
              <a:t>ω	ω	</a:t>
            </a:r>
            <a:r>
              <a:rPr dirty="0" sz="1050" spc="5" i="1">
                <a:latin typeface="Times New Roman"/>
                <a:cs typeface="Times New Roman"/>
              </a:rPr>
              <a:t>a </a:t>
            </a:r>
            <a:r>
              <a:rPr dirty="0" sz="1050" spc="135" i="1">
                <a:latin typeface="Times New Roman"/>
                <a:cs typeface="Times New Roman"/>
              </a:rPr>
              <a:t> </a:t>
            </a:r>
            <a:r>
              <a:rPr dirty="0" baseline="-6172" sz="2700" spc="15">
                <a:latin typeface="Symbol"/>
                <a:cs typeface="Symbol"/>
              </a:rPr>
              <a:t></a:t>
            </a:r>
            <a:r>
              <a:rPr dirty="0" baseline="-6172" sz="2700" spc="15">
                <a:latin typeface="Times New Roman"/>
                <a:cs typeface="Times New Roman"/>
              </a:rPr>
              <a:t>	</a:t>
            </a:r>
            <a:r>
              <a:rPr dirty="0" sz="1050" spc="10" i="1">
                <a:latin typeface="Times New Roman"/>
                <a:cs typeface="Times New Roman"/>
              </a:rPr>
              <a:t>ω  </a:t>
            </a:r>
            <a:r>
              <a:rPr dirty="0" baseline="-6172" sz="2700" spc="15">
                <a:latin typeface="Symbol"/>
                <a:cs typeface="Symbol"/>
              </a:rPr>
              <a:t></a:t>
            </a:r>
            <a:endParaRPr baseline="-6172" sz="27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53550" y="2823804"/>
            <a:ext cx="8572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" i="1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88442" y="2671328"/>
            <a:ext cx="140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i="1">
                <a:latin typeface="Times New Roman"/>
                <a:cs typeface="Times New Roman"/>
              </a:rPr>
              <a:t>η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01923" y="2313252"/>
            <a:ext cx="28232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33220" algn="l"/>
                <a:tab pos="2111375" algn="l"/>
                <a:tab pos="2428875" algn="l"/>
              </a:tabLst>
            </a:pPr>
            <a:r>
              <a:rPr dirty="0" sz="1800" spc="10">
                <a:latin typeface="Symbol"/>
                <a:cs typeface="Symbol"/>
              </a:rPr>
              <a:t></a:t>
            </a:r>
            <a:r>
              <a:rPr dirty="0" sz="1800" spc="10">
                <a:latin typeface="Times New Roman"/>
                <a:cs typeface="Times New Roman"/>
              </a:rPr>
              <a:t>	</a:t>
            </a:r>
            <a:r>
              <a:rPr dirty="0" sz="1800" spc="10">
                <a:latin typeface="Symbol"/>
                <a:cs typeface="Symbol"/>
              </a:rPr>
              <a:t></a:t>
            </a:r>
            <a:r>
              <a:rPr dirty="0" sz="1800" spc="10">
                <a:latin typeface="Times New Roman"/>
                <a:cs typeface="Times New Roman"/>
              </a:rPr>
              <a:t>	</a:t>
            </a:r>
            <a:r>
              <a:rPr dirty="0" sz="1800" spc="10">
                <a:latin typeface="Symbol"/>
                <a:cs typeface="Symbol"/>
              </a:rPr>
              <a:t></a:t>
            </a:r>
            <a:r>
              <a:rPr dirty="0" sz="1800" spc="10">
                <a:latin typeface="Times New Roman"/>
                <a:cs typeface="Times New Roman"/>
              </a:rPr>
              <a:t>	</a:t>
            </a:r>
            <a:r>
              <a:rPr dirty="0" baseline="-9259" sz="2700" spc="30" i="1">
                <a:latin typeface="Times New Roman"/>
                <a:cs typeface="Times New Roman"/>
              </a:rPr>
              <a:t>N</a:t>
            </a:r>
            <a:r>
              <a:rPr dirty="0" baseline="-9259" sz="2700" spc="382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74098" y="2404924"/>
            <a:ext cx="19672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8350" algn="l"/>
                <a:tab pos="1313815" algn="l"/>
              </a:tabLst>
            </a:pPr>
            <a:r>
              <a:rPr dirty="0" u="sng" sz="10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0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0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10" i="1">
                <a:latin typeface="Times New Roman"/>
                <a:cs typeface="Times New Roman"/>
              </a:rPr>
              <a:t> </a:t>
            </a:r>
            <a:r>
              <a:rPr dirty="0" baseline="-13888" sz="2700" spc="15">
                <a:latin typeface="Symbol"/>
                <a:cs typeface="Symbol"/>
              </a:rPr>
              <a:t></a:t>
            </a:r>
            <a:r>
              <a:rPr dirty="0" baseline="-13888" sz="2700" spc="-89">
                <a:latin typeface="Times New Roman"/>
                <a:cs typeface="Times New Roman"/>
              </a:rPr>
              <a:t> </a:t>
            </a:r>
            <a:r>
              <a:rPr dirty="0" baseline="-21604" sz="2700" spc="22">
                <a:latin typeface="Symbol"/>
                <a:cs typeface="Symbol"/>
              </a:rPr>
              <a:t></a:t>
            </a:r>
            <a:r>
              <a:rPr dirty="0" baseline="-21604" sz="2700" spc="-165">
                <a:latin typeface="Times New Roman"/>
                <a:cs typeface="Times New Roman"/>
              </a:rPr>
              <a:t> </a:t>
            </a:r>
            <a:r>
              <a:rPr dirty="0" baseline="-21604" sz="2700" spc="22" i="1">
                <a:latin typeface="Times New Roman"/>
                <a:cs typeface="Times New Roman"/>
              </a:rPr>
              <a:t>Q</a:t>
            </a:r>
            <a:r>
              <a:rPr dirty="0" baseline="-13888" sz="2700" spc="15">
                <a:latin typeface="Symbol"/>
                <a:cs typeface="Symbol"/>
              </a:rPr>
              <a:t></a:t>
            </a:r>
            <a:endParaRPr baseline="-13888" sz="27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89440" y="2671328"/>
            <a:ext cx="14738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4980" algn="l"/>
                <a:tab pos="919480" algn="l"/>
                <a:tab pos="1345565" algn="l"/>
              </a:tabLst>
            </a:pPr>
            <a:r>
              <a:rPr dirty="0" sz="1800" spc="15" i="1">
                <a:latin typeface="Times New Roman"/>
                <a:cs typeface="Times New Roman"/>
              </a:rPr>
              <a:t>η</a:t>
            </a:r>
            <a:r>
              <a:rPr dirty="0" sz="1800" spc="150" i="1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η	</a:t>
            </a:r>
            <a:r>
              <a:rPr dirty="0" sz="1800" spc="114" i="1">
                <a:latin typeface="Times New Roman"/>
                <a:cs typeface="Times New Roman"/>
              </a:rPr>
              <a:t>+η	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η	</a:t>
            </a:r>
            <a:r>
              <a:rPr dirty="0" baseline="16975" sz="2700" spc="15">
                <a:latin typeface="Symbol"/>
                <a:cs typeface="Symbol"/>
              </a:rPr>
              <a:t></a:t>
            </a:r>
            <a:endParaRPr baseline="16975" sz="27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66759" y="2347741"/>
            <a:ext cx="294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5" i="1">
                <a:latin typeface="Times New Roman"/>
                <a:cs typeface="Times New Roman"/>
              </a:rPr>
              <a:t>η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89979" y="2434893"/>
            <a:ext cx="1377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7715" algn="l"/>
              </a:tabLst>
            </a:pP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10">
                <a:latin typeface="Symbol"/>
                <a:cs typeface="Symbol"/>
              </a:rPr>
              <a:t></a:t>
            </a:r>
            <a:r>
              <a:rPr dirty="0" sz="1800" spc="-229">
                <a:latin typeface="Times New Roman"/>
                <a:cs typeface="Times New Roman"/>
              </a:rPr>
              <a:t> </a:t>
            </a:r>
            <a:r>
              <a:rPr dirty="0" baseline="-13888" sz="2700" spc="30" i="1">
                <a:latin typeface="Times New Roman"/>
                <a:cs typeface="Times New Roman"/>
              </a:rPr>
              <a:t>=</a:t>
            </a:r>
            <a:r>
              <a:rPr dirty="0" baseline="-13888" sz="2700" spc="-217" i="1">
                <a:latin typeface="Times New Roman"/>
                <a:cs typeface="Times New Roman"/>
              </a:rPr>
              <a:t> </a:t>
            </a:r>
            <a:r>
              <a:rPr dirty="0" baseline="-13888" sz="2700" spc="22" i="1">
                <a:latin typeface="Times New Roman"/>
                <a:cs typeface="Times New Roman"/>
              </a:rPr>
              <a:t>Q</a:t>
            </a:r>
            <a:r>
              <a:rPr dirty="0" baseline="-6172" sz="2700" spc="15">
                <a:latin typeface="Symbol"/>
                <a:cs typeface="Symbol"/>
              </a:rPr>
              <a:t></a:t>
            </a:r>
            <a:endParaRPr baseline="-6172" sz="27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27407" y="2671328"/>
            <a:ext cx="5695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525" algn="l"/>
              </a:tabLst>
            </a:pPr>
            <a:r>
              <a:rPr dirty="0" sz="1800" spc="15" i="1">
                <a:latin typeface="Times New Roman"/>
                <a:cs typeface="Times New Roman"/>
              </a:rPr>
              <a:t>σ</a:t>
            </a:r>
            <a:r>
              <a:rPr dirty="0" sz="1800" spc="15" i="1">
                <a:latin typeface="Times New Roman"/>
                <a:cs typeface="Times New Roman"/>
              </a:rPr>
              <a:t>	</a:t>
            </a:r>
            <a:r>
              <a:rPr dirty="0" sz="1800" spc="185" i="1">
                <a:latin typeface="Times New Roman"/>
                <a:cs typeface="Times New Roman"/>
              </a:rPr>
              <a:t>+</a:t>
            </a:r>
            <a:r>
              <a:rPr dirty="0" sz="1800" spc="15" i="1">
                <a:latin typeface="Times New Roman"/>
                <a:cs typeface="Times New Roman"/>
              </a:rPr>
              <a:t>σ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70285" y="2492523"/>
            <a:ext cx="7137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 i="1">
                <a:latin typeface="Times New Roman"/>
                <a:cs typeface="Times New Roman"/>
              </a:rPr>
              <a:t>P</a:t>
            </a:r>
            <a:r>
              <a:rPr dirty="0" sz="1800" spc="-125" i="1">
                <a:latin typeface="Times New Roman"/>
                <a:cs typeface="Times New Roman"/>
              </a:rPr>
              <a:t> </a:t>
            </a:r>
            <a:r>
              <a:rPr dirty="0" sz="1800" spc="20" i="1">
                <a:latin typeface="Times New Roman"/>
                <a:cs typeface="Times New Roman"/>
              </a:rPr>
              <a:t>=</a:t>
            </a:r>
            <a:r>
              <a:rPr dirty="0" sz="1800" spc="-145" i="1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Q</a:t>
            </a:r>
            <a:r>
              <a:rPr dirty="0" baseline="13888" sz="2700" spc="15">
                <a:latin typeface="Symbol"/>
                <a:cs typeface="Symbol"/>
              </a:rPr>
              <a:t></a:t>
            </a:r>
            <a:endParaRPr baseline="13888" sz="27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85109" y="2664049"/>
            <a:ext cx="1060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ts val="1260"/>
              </a:lnSpc>
              <a:spcBef>
                <a:spcPts val="100"/>
              </a:spcBef>
            </a:pP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dirty="0" sz="1050" spc="5" i="1">
                <a:latin typeface="Times New Roman"/>
                <a:cs typeface="Times New Roman"/>
              </a:rPr>
              <a:t>ε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68324" y="2664049"/>
            <a:ext cx="9334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18789" y="2353192"/>
            <a:ext cx="151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Times New Roman"/>
                <a:cs typeface="Times New Roman"/>
              </a:rPr>
              <a:t>~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27677" y="2335395"/>
            <a:ext cx="47752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900" spc="-45">
                <a:latin typeface="Symbol"/>
                <a:cs typeface="Symbol"/>
              </a:rPr>
              <a:t></a:t>
            </a:r>
            <a:r>
              <a:rPr dirty="0" sz="1900" spc="-220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endParaRPr baseline="42328" sz="1575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699730" y="5165169"/>
            <a:ext cx="1029969" cy="662940"/>
            <a:chOff x="1699730" y="5165169"/>
            <a:chExt cx="1029969" cy="662940"/>
          </a:xfrm>
        </p:grpSpPr>
        <p:sp>
          <p:nvSpPr>
            <p:cNvPr id="64" name="object 64"/>
            <p:cNvSpPr/>
            <p:nvPr/>
          </p:nvSpPr>
          <p:spPr>
            <a:xfrm>
              <a:off x="1704578" y="5571309"/>
              <a:ext cx="29845" cy="17145"/>
            </a:xfrm>
            <a:custGeom>
              <a:avLst/>
              <a:gdLst/>
              <a:ahLst/>
              <a:cxnLst/>
              <a:rect l="l" t="t" r="r" b="b"/>
              <a:pathLst>
                <a:path w="29844" h="17145">
                  <a:moveTo>
                    <a:pt x="0" y="17031"/>
                  </a:moveTo>
                  <a:lnTo>
                    <a:pt x="29396" y="0"/>
                  </a:lnTo>
                </a:path>
              </a:pathLst>
            </a:custGeom>
            <a:ln w="9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733975" y="5576363"/>
              <a:ext cx="43180" cy="242570"/>
            </a:xfrm>
            <a:custGeom>
              <a:avLst/>
              <a:gdLst/>
              <a:ahLst/>
              <a:cxnLst/>
              <a:rect l="l" t="t" r="r" b="b"/>
              <a:pathLst>
                <a:path w="43180" h="242570">
                  <a:moveTo>
                    <a:pt x="0" y="0"/>
                  </a:moveTo>
                  <a:lnTo>
                    <a:pt x="42938" y="242034"/>
                  </a:lnTo>
                </a:path>
              </a:pathLst>
            </a:custGeom>
            <a:ln w="19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781580" y="5170067"/>
              <a:ext cx="948690" cy="648335"/>
            </a:xfrm>
            <a:custGeom>
              <a:avLst/>
              <a:gdLst/>
              <a:ahLst/>
              <a:cxnLst/>
              <a:rect l="l" t="t" r="r" b="b"/>
              <a:pathLst>
                <a:path w="948689" h="648335">
                  <a:moveTo>
                    <a:pt x="0" y="648330"/>
                  </a:moveTo>
                  <a:lnTo>
                    <a:pt x="56441" y="0"/>
                  </a:lnTo>
                </a:path>
                <a:path w="948689" h="648335">
                  <a:moveTo>
                    <a:pt x="56441" y="0"/>
                  </a:moveTo>
                  <a:lnTo>
                    <a:pt x="948101" y="0"/>
                  </a:lnTo>
                </a:path>
              </a:pathLst>
            </a:custGeom>
            <a:ln w="9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3493360" y="5195082"/>
            <a:ext cx="821055" cy="633095"/>
            <a:chOff x="3493360" y="5195082"/>
            <a:chExt cx="821055" cy="633095"/>
          </a:xfrm>
        </p:grpSpPr>
        <p:sp>
          <p:nvSpPr>
            <p:cNvPr id="68" name="object 68"/>
            <p:cNvSpPr/>
            <p:nvPr/>
          </p:nvSpPr>
          <p:spPr>
            <a:xfrm>
              <a:off x="3498208" y="5583266"/>
              <a:ext cx="29845" cy="17145"/>
            </a:xfrm>
            <a:custGeom>
              <a:avLst/>
              <a:gdLst/>
              <a:ahLst/>
              <a:cxnLst/>
              <a:rect l="l" t="t" r="r" b="b"/>
              <a:pathLst>
                <a:path w="29845" h="17145">
                  <a:moveTo>
                    <a:pt x="0" y="17031"/>
                  </a:moveTo>
                  <a:lnTo>
                    <a:pt x="29262" y="0"/>
                  </a:lnTo>
                </a:path>
              </a:pathLst>
            </a:custGeom>
            <a:ln w="9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527471" y="5588340"/>
              <a:ext cx="42545" cy="230504"/>
            </a:xfrm>
            <a:custGeom>
              <a:avLst/>
              <a:gdLst/>
              <a:ahLst/>
              <a:cxnLst/>
              <a:rect l="l" t="t" r="r" b="b"/>
              <a:pathLst>
                <a:path w="42545" h="230504">
                  <a:moveTo>
                    <a:pt x="0" y="0"/>
                  </a:moveTo>
                  <a:lnTo>
                    <a:pt x="42460" y="230058"/>
                  </a:lnTo>
                </a:path>
              </a:pathLst>
            </a:custGeom>
            <a:ln w="19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574713" y="5199980"/>
              <a:ext cx="739775" cy="618490"/>
            </a:xfrm>
            <a:custGeom>
              <a:avLst/>
              <a:gdLst/>
              <a:ahLst/>
              <a:cxnLst/>
              <a:rect l="l" t="t" r="r" b="b"/>
              <a:pathLst>
                <a:path w="739775" h="618489">
                  <a:moveTo>
                    <a:pt x="0" y="618417"/>
                  </a:moveTo>
                  <a:lnTo>
                    <a:pt x="56422" y="0"/>
                  </a:lnTo>
                </a:path>
                <a:path w="739775" h="618489">
                  <a:moveTo>
                    <a:pt x="56422" y="0"/>
                  </a:moveTo>
                  <a:lnTo>
                    <a:pt x="739607" y="0"/>
                  </a:lnTo>
                </a:path>
              </a:pathLst>
            </a:custGeom>
            <a:ln w="9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4947712" y="5195082"/>
            <a:ext cx="1168400" cy="633095"/>
            <a:chOff x="4947712" y="5195082"/>
            <a:chExt cx="1168400" cy="633095"/>
          </a:xfrm>
        </p:grpSpPr>
        <p:sp>
          <p:nvSpPr>
            <p:cNvPr id="72" name="object 72"/>
            <p:cNvSpPr/>
            <p:nvPr/>
          </p:nvSpPr>
          <p:spPr>
            <a:xfrm>
              <a:off x="4952560" y="5583266"/>
              <a:ext cx="29845" cy="17145"/>
            </a:xfrm>
            <a:custGeom>
              <a:avLst/>
              <a:gdLst/>
              <a:ahLst/>
              <a:cxnLst/>
              <a:rect l="l" t="t" r="r" b="b"/>
              <a:pathLst>
                <a:path w="29845" h="17145">
                  <a:moveTo>
                    <a:pt x="0" y="17031"/>
                  </a:moveTo>
                  <a:lnTo>
                    <a:pt x="29836" y="0"/>
                  </a:lnTo>
                </a:path>
              </a:pathLst>
            </a:custGeom>
            <a:ln w="9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982397" y="5588340"/>
              <a:ext cx="42545" cy="230504"/>
            </a:xfrm>
            <a:custGeom>
              <a:avLst/>
              <a:gdLst/>
              <a:ahLst/>
              <a:cxnLst/>
              <a:rect l="l" t="t" r="r" b="b"/>
              <a:pathLst>
                <a:path w="42545" h="230504">
                  <a:moveTo>
                    <a:pt x="0" y="0"/>
                  </a:moveTo>
                  <a:lnTo>
                    <a:pt x="42460" y="230058"/>
                  </a:lnTo>
                </a:path>
              </a:pathLst>
            </a:custGeom>
            <a:ln w="19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029447" y="5199980"/>
              <a:ext cx="1086485" cy="618490"/>
            </a:xfrm>
            <a:custGeom>
              <a:avLst/>
              <a:gdLst/>
              <a:ahLst/>
              <a:cxnLst/>
              <a:rect l="l" t="t" r="r" b="b"/>
              <a:pathLst>
                <a:path w="1086485" h="618489">
                  <a:moveTo>
                    <a:pt x="0" y="618417"/>
                  </a:moveTo>
                  <a:lnTo>
                    <a:pt x="56613" y="0"/>
                  </a:lnTo>
                </a:path>
                <a:path w="1086485" h="618489">
                  <a:moveTo>
                    <a:pt x="56613" y="0"/>
                  </a:moveTo>
                  <a:lnTo>
                    <a:pt x="1086364" y="0"/>
                  </a:lnTo>
                </a:path>
              </a:pathLst>
            </a:custGeom>
            <a:ln w="9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6131992" y="5436222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131992" y="5584849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30501" y="5436222"/>
            <a:ext cx="60198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8475" algn="l"/>
              </a:tabLst>
            </a:pPr>
            <a:r>
              <a:rPr dirty="0" sz="1800" spc="15">
                <a:latin typeface="Symbol"/>
                <a:cs typeface="Symbol"/>
              </a:rPr>
              <a:t></a:t>
            </a:r>
            <a:r>
              <a:rPr dirty="0" sz="1800" spc="15">
                <a:latin typeface="Times New Roman"/>
                <a:cs typeface="Times New Roman"/>
              </a:rPr>
              <a:t>	</a:t>
            </a:r>
            <a:r>
              <a:rPr dirty="0" sz="1800" spc="15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30501" y="5584849"/>
            <a:ext cx="60198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8475" algn="l"/>
              </a:tabLst>
            </a:pPr>
            <a:r>
              <a:rPr dirty="0" sz="1800" spc="15">
                <a:latin typeface="Symbol"/>
                <a:cs typeface="Symbol"/>
              </a:rPr>
              <a:t></a:t>
            </a:r>
            <a:r>
              <a:rPr dirty="0" sz="1800" spc="15">
                <a:latin typeface="Times New Roman"/>
                <a:cs typeface="Times New Roman"/>
              </a:rPr>
              <a:t>	</a:t>
            </a:r>
            <a:r>
              <a:rPr dirty="0" sz="1800" spc="15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30501" y="5141279"/>
            <a:ext cx="60198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8475" algn="l"/>
              </a:tabLst>
            </a:pPr>
            <a:r>
              <a:rPr dirty="0" sz="1800" spc="15">
                <a:latin typeface="Symbol"/>
                <a:cs typeface="Symbol"/>
              </a:rPr>
              <a:t></a:t>
            </a:r>
            <a:r>
              <a:rPr dirty="0" sz="1800" spc="15">
                <a:latin typeface="Times New Roman"/>
                <a:cs typeface="Times New Roman"/>
              </a:rPr>
              <a:t>	</a:t>
            </a:r>
            <a:r>
              <a:rPr dirty="0" sz="1800" spc="15">
                <a:latin typeface="Symbol"/>
                <a:cs typeface="Symbol"/>
              </a:rPr>
              <a:t>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32087" y="5436222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32087" y="5584849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232087" y="5141279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45920" y="5461985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45920" y="5610616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568228" y="5461985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568228" y="5610616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568228" y="5115516"/>
            <a:ext cx="1162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>
                <a:latin typeface="Symbol"/>
                <a:cs typeface="Symbol"/>
              </a:rPr>
              <a:t>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813733" y="5658920"/>
            <a:ext cx="9461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5" i="1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380718" y="5658920"/>
            <a:ext cx="12255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20" i="1">
                <a:latin typeface="Times New Roman"/>
                <a:cs typeface="Times New Roman"/>
              </a:rPr>
              <a:t>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066130" y="5234224"/>
            <a:ext cx="120713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33755" algn="l"/>
              </a:tabLst>
            </a:pPr>
            <a:r>
              <a:rPr dirty="0" u="sng" sz="10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050" spc="-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</a:t>
            </a:r>
            <a:r>
              <a:rPr dirty="0" u="sng" sz="10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ω  </a:t>
            </a:r>
            <a:r>
              <a:rPr dirty="0" sz="1050" spc="254" i="1">
                <a:latin typeface="Times New Roman"/>
                <a:cs typeface="Times New Roman"/>
              </a:rPr>
              <a:t> </a:t>
            </a:r>
            <a:r>
              <a:rPr dirty="0" baseline="-13888" sz="2700" spc="22">
                <a:latin typeface="Symbol"/>
                <a:cs typeface="Symbol"/>
              </a:rPr>
              <a:t></a:t>
            </a:r>
            <a:endParaRPr baseline="-13888" sz="2700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973034" y="5658920"/>
            <a:ext cx="80010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0" i="1">
                <a:latin typeface="Times New Roman"/>
                <a:cs typeface="Times New Roman"/>
              </a:rPr>
              <a:t>ε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284464" y="5658920"/>
            <a:ext cx="80010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0" i="1">
                <a:latin typeface="Times New Roman"/>
                <a:cs typeface="Times New Roman"/>
              </a:rPr>
              <a:t>ε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72081" y="5504327"/>
            <a:ext cx="5734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7495" algn="l"/>
              </a:tabLst>
            </a:pPr>
            <a:r>
              <a:rPr dirty="0" sz="1800" spc="25" i="1">
                <a:latin typeface="Times New Roman"/>
                <a:cs typeface="Times New Roman"/>
              </a:rPr>
              <a:t>η</a:t>
            </a:r>
            <a:r>
              <a:rPr dirty="0" sz="1800" spc="25" i="1">
                <a:latin typeface="Times New Roman"/>
                <a:cs typeface="Times New Roman"/>
              </a:rPr>
              <a:t>	</a:t>
            </a:r>
            <a:r>
              <a:rPr dirty="0" sz="1800" spc="25">
                <a:latin typeface="Symbol"/>
                <a:cs typeface="Symbol"/>
              </a:rPr>
              <a:t>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η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081431" y="5101709"/>
            <a:ext cx="1191895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800" spc="25" i="1">
                <a:latin typeface="Times New Roman"/>
                <a:cs typeface="Times New Roman"/>
              </a:rPr>
              <a:t>η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spc="-185" i="1">
                <a:latin typeface="Times New Roman"/>
                <a:cs typeface="Times New Roman"/>
              </a:rPr>
              <a:t> </a:t>
            </a:r>
            <a:r>
              <a:rPr dirty="0" sz="2400" spc="-150">
                <a:latin typeface="Symbol"/>
                <a:cs typeface="Symbol"/>
              </a:rPr>
              <a:t></a:t>
            </a:r>
            <a:r>
              <a:rPr dirty="0" sz="1800" spc="30" i="1">
                <a:latin typeface="Times New Roman"/>
                <a:cs typeface="Times New Roman"/>
              </a:rPr>
              <a:t>N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Symbol"/>
                <a:cs typeface="Symbol"/>
              </a:rPr>
              <a:t>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η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2400" spc="-195">
                <a:latin typeface="Symbol"/>
                <a:cs typeface="Symbol"/>
              </a:rPr>
              <a:t></a:t>
            </a:r>
            <a:r>
              <a:rPr dirty="0" sz="2400" spc="-290">
                <a:latin typeface="Times New Roman"/>
                <a:cs typeface="Times New Roman"/>
              </a:rPr>
              <a:t> </a:t>
            </a:r>
            <a:r>
              <a:rPr dirty="0" baseline="9259" sz="2700" spc="22">
                <a:latin typeface="Symbol"/>
                <a:cs typeface="Symbol"/>
              </a:rPr>
              <a:t></a:t>
            </a:r>
            <a:endParaRPr baseline="9259" sz="2700">
              <a:latin typeface="Symbol"/>
              <a:cs typeface="Symbo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11205" y="5234224"/>
            <a:ext cx="134683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54355" algn="l"/>
              </a:tabLst>
            </a:pPr>
            <a:r>
              <a:rPr dirty="0" u="sng" sz="10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0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ω</a:t>
            </a:r>
            <a:r>
              <a:rPr dirty="0" sz="1050" spc="20" i="1">
                <a:latin typeface="Times New Roman"/>
                <a:cs typeface="Times New Roman"/>
              </a:rPr>
              <a:t> </a:t>
            </a:r>
            <a:r>
              <a:rPr dirty="0" sz="1050" spc="105" i="1">
                <a:latin typeface="Times New Roman"/>
                <a:cs typeface="Times New Roman"/>
              </a:rPr>
              <a:t> </a:t>
            </a:r>
            <a:r>
              <a:rPr dirty="0" baseline="-13888" sz="2700" spc="22">
                <a:latin typeface="Symbol"/>
                <a:cs typeface="Symbol"/>
              </a:rPr>
              <a:t></a:t>
            </a:r>
            <a:r>
              <a:rPr dirty="0" baseline="-13888" sz="2700" spc="-345">
                <a:latin typeface="Times New Roman"/>
                <a:cs typeface="Times New Roman"/>
              </a:rPr>
              <a:t> </a:t>
            </a:r>
            <a:r>
              <a:rPr dirty="0" baseline="-21604" sz="2700" spc="44" i="1">
                <a:latin typeface="Times New Roman"/>
                <a:cs typeface="Times New Roman"/>
              </a:rPr>
              <a:t>=</a:t>
            </a:r>
            <a:r>
              <a:rPr dirty="0" baseline="-21604" sz="2700" spc="-209" i="1">
                <a:latin typeface="Times New Roman"/>
                <a:cs typeface="Times New Roman"/>
              </a:rPr>
              <a:t> </a:t>
            </a:r>
            <a:r>
              <a:rPr dirty="0" baseline="-21604" sz="2700" spc="44" i="1">
                <a:latin typeface="Times New Roman"/>
                <a:cs typeface="Times New Roman"/>
              </a:rPr>
              <a:t>Q</a:t>
            </a:r>
            <a:r>
              <a:rPr dirty="0" baseline="-13888" sz="2700" spc="22">
                <a:latin typeface="Symbol"/>
                <a:cs typeface="Symbol"/>
              </a:rPr>
              <a:t></a:t>
            </a:r>
            <a:endParaRPr baseline="-13888" sz="2700">
              <a:latin typeface="Symbol"/>
              <a:cs typeface="Symbo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662808" y="5176247"/>
            <a:ext cx="52387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30" i="1">
                <a:latin typeface="Times New Roman"/>
                <a:cs typeface="Times New Roman"/>
              </a:rPr>
              <a:t>N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Symbol"/>
                <a:cs typeface="Symbol"/>
              </a:rPr>
              <a:t>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η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99255" y="5323039"/>
            <a:ext cx="71056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285" i="1">
                <a:latin typeface="Times New Roman"/>
                <a:cs typeface="Times New Roman"/>
              </a:rPr>
              <a:t>P</a:t>
            </a:r>
            <a:r>
              <a:rPr dirty="0" sz="1800" spc="30" i="1">
                <a:latin typeface="Times New Roman"/>
                <a:cs typeface="Times New Roman"/>
              </a:rPr>
              <a:t>=</a:t>
            </a:r>
            <a:r>
              <a:rPr dirty="0" sz="1800" spc="-140" i="1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Q</a:t>
            </a:r>
            <a:r>
              <a:rPr dirty="0" baseline="13888" sz="2700" spc="22">
                <a:latin typeface="Symbol"/>
                <a:cs typeface="Symbol"/>
              </a:rPr>
              <a:t></a:t>
            </a:r>
            <a:endParaRPr baseline="13888" sz="2700">
              <a:latin typeface="Symbol"/>
              <a:cs typeface="Symbo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818341" y="5400330"/>
            <a:ext cx="28702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4691" sz="2700" spc="37" i="1">
                <a:latin typeface="Times New Roman"/>
                <a:cs typeface="Times New Roman"/>
              </a:rPr>
              <a:t>σ</a:t>
            </a:r>
            <a:r>
              <a:rPr dirty="0" baseline="-24691" sz="2700" spc="-3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129350" y="5400330"/>
            <a:ext cx="28765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4691" sz="2700" spc="37" i="1">
                <a:latin typeface="Times New Roman"/>
                <a:cs typeface="Times New Roman"/>
              </a:rPr>
              <a:t>σ</a:t>
            </a:r>
            <a:r>
              <a:rPr dirty="0" baseline="-24691" sz="2700" spc="-367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817651" y="5323039"/>
            <a:ext cx="170053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76605" algn="l"/>
              </a:tabLst>
            </a:pPr>
            <a:r>
              <a:rPr dirty="0" u="sng" baseline="37037" sz="15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5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7037" sz="15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baseline="37037" sz="15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575" spc="-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7037" sz="1575" spc="172">
                <a:latin typeface="Times New Roman"/>
                <a:cs typeface="Times New Roman"/>
              </a:rPr>
              <a:t> </a:t>
            </a:r>
            <a:r>
              <a:rPr dirty="0" baseline="13888" sz="2700" spc="22">
                <a:latin typeface="Symbol"/>
                <a:cs typeface="Symbol"/>
              </a:rPr>
              <a:t></a:t>
            </a:r>
            <a:r>
              <a:rPr dirty="0" baseline="13888" sz="2700" spc="-337">
                <a:latin typeface="Times New Roman"/>
                <a:cs typeface="Times New Roman"/>
              </a:rPr>
              <a:t> </a:t>
            </a:r>
            <a:r>
              <a:rPr dirty="0" sz="1800" spc="30" i="1">
                <a:latin typeface="Times New Roman"/>
                <a:cs typeface="Times New Roman"/>
              </a:rPr>
              <a:t>=</a:t>
            </a:r>
            <a:r>
              <a:rPr dirty="0" sz="1800" spc="-145" i="1">
                <a:latin typeface="Times New Roman"/>
                <a:cs typeface="Times New Roman"/>
              </a:rPr>
              <a:t> </a:t>
            </a:r>
            <a:r>
              <a:rPr dirty="0" sz="1800" spc="30" i="1">
                <a:latin typeface="Times New Roman"/>
                <a:cs typeface="Times New Roman"/>
              </a:rPr>
              <a:t>Q</a:t>
            </a:r>
            <a:r>
              <a:rPr dirty="0" baseline="7716" sz="2700" spc="22">
                <a:latin typeface="Symbol"/>
                <a:cs typeface="Symbol"/>
              </a:rPr>
              <a:t></a:t>
            </a:r>
            <a:r>
              <a:rPr dirty="0" baseline="7716" sz="2700" spc="-427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44256" y="5176247"/>
            <a:ext cx="104330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10" i="1">
                <a:latin typeface="Times New Roman"/>
                <a:cs typeface="Times New Roman"/>
              </a:rPr>
              <a:t>N</a:t>
            </a:r>
            <a:r>
              <a:rPr dirty="0" sz="1800" spc="140" i="1">
                <a:latin typeface="Times New Roman"/>
                <a:cs typeface="Times New Roman"/>
              </a:rPr>
              <a:t>α</a:t>
            </a:r>
            <a:r>
              <a:rPr dirty="0" baseline="42328" sz="1575" spc="22">
                <a:latin typeface="Times New Roman"/>
                <a:cs typeface="Times New Roman"/>
              </a:rPr>
              <a:t>2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7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Symbol"/>
                <a:cs typeface="Symbol"/>
              </a:rPr>
              <a:t>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σ</a:t>
            </a:r>
            <a:r>
              <a:rPr dirty="0" sz="1800" spc="-245" i="1">
                <a:latin typeface="Times New Roman"/>
                <a:cs typeface="Times New Roman"/>
              </a:rPr>
              <a:t> </a:t>
            </a:r>
            <a:r>
              <a:rPr dirty="0" baseline="42328" sz="1575" spc="22">
                <a:latin typeface="Times New Roman"/>
                <a:cs typeface="Times New Roman"/>
              </a:rPr>
              <a:t>2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165">
                <a:latin typeface="Times New Roman"/>
                <a:cs typeface="Times New Roman"/>
              </a:rPr>
              <a:t> </a:t>
            </a:r>
            <a:r>
              <a:rPr dirty="0" baseline="15432" sz="2700" spc="22">
                <a:latin typeface="Symbol"/>
                <a:cs typeface="Symbol"/>
              </a:rPr>
              <a:t></a:t>
            </a:r>
            <a:endParaRPr baseline="15432" sz="2700">
              <a:latin typeface="Symbol"/>
              <a:cs typeface="Symbo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229759" y="4471191"/>
            <a:ext cx="49530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2275" algn="l"/>
              </a:tabLst>
            </a:pPr>
            <a:r>
              <a:rPr dirty="0" sz="1150" spc="20" i="1">
                <a:latin typeface="Times New Roman"/>
                <a:cs typeface="Times New Roman"/>
              </a:rPr>
              <a:t>c</a:t>
            </a:r>
            <a:r>
              <a:rPr dirty="0" sz="1150" spc="20" i="1">
                <a:latin typeface="Times New Roman"/>
                <a:cs typeface="Times New Roman"/>
              </a:rPr>
              <a:t>	</a:t>
            </a:r>
            <a:r>
              <a:rPr dirty="0" sz="1150" spc="15" i="1">
                <a:latin typeface="Times New Roman"/>
                <a:cs typeface="Times New Roman"/>
              </a:rPr>
              <a:t>ε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53439" y="4321502"/>
            <a:ext cx="655955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23740" algn="l"/>
                <a:tab pos="6238875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Легко</a:t>
            </a:r>
            <a:r>
              <a:rPr dirty="0" sz="2000" spc="-5">
                <a:latin typeface="Microsoft Sans Serif"/>
                <a:cs typeface="Microsoft Sans Serif"/>
              </a:rPr>
              <a:t> проверить, </a:t>
            </a:r>
            <a:r>
              <a:rPr dirty="0" sz="2000" spc="-10">
                <a:latin typeface="Microsoft Sans Serif"/>
                <a:cs typeface="Microsoft Sans Serif"/>
              </a:rPr>
              <a:t>что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когда</a:t>
            </a:r>
            <a:r>
              <a:rPr dirty="0" sz="2000" spc="-325">
                <a:latin typeface="Microsoft Sans Serif"/>
                <a:cs typeface="Microsoft Sans Serif"/>
              </a:rPr>
              <a:t> </a:t>
            </a:r>
            <a:r>
              <a:rPr dirty="0" baseline="4166" sz="3000" spc="37" i="1">
                <a:latin typeface="Times New Roman"/>
                <a:cs typeface="Times New Roman"/>
              </a:rPr>
              <a:t>σ</a:t>
            </a:r>
            <a:r>
              <a:rPr dirty="0" baseline="4166" sz="3000" spc="-412" i="1">
                <a:latin typeface="Times New Roman"/>
                <a:cs typeface="Times New Roman"/>
              </a:rPr>
              <a:t> </a:t>
            </a:r>
            <a:r>
              <a:rPr dirty="0" baseline="50724" sz="1725" spc="30">
                <a:latin typeface="Times New Roman"/>
                <a:cs typeface="Times New Roman"/>
              </a:rPr>
              <a:t>2</a:t>
            </a:r>
            <a:r>
              <a:rPr dirty="0" baseline="50724" sz="1725" spc="307">
                <a:latin typeface="Times New Roman"/>
                <a:cs typeface="Times New Roman"/>
              </a:rPr>
              <a:t> </a:t>
            </a:r>
            <a:r>
              <a:rPr dirty="0" baseline="4166" sz="3000" spc="15">
                <a:latin typeface="Times New Roman"/>
                <a:cs typeface="Times New Roman"/>
              </a:rPr>
              <a:t>/</a:t>
            </a:r>
            <a:r>
              <a:rPr dirty="0" baseline="4166" sz="3000" spc="-292">
                <a:latin typeface="Times New Roman"/>
                <a:cs typeface="Times New Roman"/>
              </a:rPr>
              <a:t> </a:t>
            </a:r>
            <a:r>
              <a:rPr dirty="0" baseline="4166" sz="3000" spc="37" i="1">
                <a:latin typeface="Times New Roman"/>
                <a:cs typeface="Times New Roman"/>
              </a:rPr>
              <a:t>σ</a:t>
            </a:r>
            <a:r>
              <a:rPr dirty="0" baseline="4166" sz="3000" spc="-405" i="1">
                <a:latin typeface="Times New Roman"/>
                <a:cs typeface="Times New Roman"/>
              </a:rPr>
              <a:t> </a:t>
            </a:r>
            <a:r>
              <a:rPr dirty="0" baseline="50724" sz="1725" spc="30">
                <a:latin typeface="Times New Roman"/>
                <a:cs typeface="Times New Roman"/>
              </a:rPr>
              <a:t>2 </a:t>
            </a:r>
            <a:r>
              <a:rPr dirty="0" baseline="50724" sz="1725" spc="292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N	</a:t>
            </a:r>
            <a:r>
              <a:rPr dirty="0" sz="2000" spc="-20">
                <a:latin typeface="Microsoft Sans Serif"/>
                <a:cs typeface="Microsoft Sans Serif"/>
              </a:rPr>
              <a:t>велико,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то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λ	</a:t>
            </a:r>
            <a:r>
              <a:rPr dirty="0" sz="2000">
                <a:latin typeface="Microsoft Sans Serif"/>
                <a:cs typeface="Microsoft Sans Serif"/>
              </a:rPr>
              <a:t>≈1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icrosoft Sans Serif"/>
                <a:cs typeface="Microsoft Sans Serif"/>
              </a:rPr>
              <a:t>6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32347"/>
            <a:ext cx="3968750" cy="684530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-5" b="1" i="0">
                <a:latin typeface="Arial"/>
                <a:cs typeface="Arial"/>
              </a:rPr>
              <a:t>Сравнение ЦВЗ-ШПС </a:t>
            </a:r>
            <a:r>
              <a:rPr dirty="0" sz="1800" b="1" i="0">
                <a:latin typeface="Arial"/>
                <a:cs typeface="Arial"/>
              </a:rPr>
              <a:t>и </a:t>
            </a:r>
            <a:r>
              <a:rPr dirty="0" sz="1800" spc="-5" b="1" i="0">
                <a:latin typeface="Arial"/>
                <a:cs typeface="Arial"/>
              </a:rPr>
              <a:t>ЦВЗ-УШПС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dirty="0" sz="1800" spc="-20" i="0">
                <a:latin typeface="Microsoft Sans Serif"/>
                <a:cs typeface="Microsoft Sans Serif"/>
              </a:rPr>
              <a:t>Преобразуем</a:t>
            </a:r>
            <a:r>
              <a:rPr dirty="0" sz="1800" spc="15" i="0">
                <a:latin typeface="Microsoft Sans Serif"/>
                <a:cs typeface="Microsoft Sans Serif"/>
              </a:rPr>
              <a:t> </a:t>
            </a:r>
            <a:r>
              <a:rPr dirty="0" sz="1800" spc="-5" i="0">
                <a:latin typeface="Microsoft Sans Serif"/>
                <a:cs typeface="Microsoft Sans Serif"/>
              </a:rPr>
              <a:t>(39)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409" y="945896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(4</a:t>
            </a:r>
            <a:r>
              <a:rPr dirty="0" sz="1800" spc="-15">
                <a:latin typeface="Microsoft Sans Serif"/>
                <a:cs typeface="Microsoft Sans Serif"/>
              </a:rPr>
              <a:t>0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2866466"/>
            <a:ext cx="4311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(</a:t>
            </a:r>
            <a:r>
              <a:rPr dirty="0" sz="1800" spc="-10">
                <a:latin typeface="Microsoft Sans Serif"/>
                <a:cs typeface="Microsoft Sans Serif"/>
              </a:rPr>
              <a:t>41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3525139"/>
            <a:ext cx="7727950" cy="137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Видно,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что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при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N&gt;&gt;η</a:t>
            </a:r>
            <a:r>
              <a:rPr dirty="0" baseline="-20833" sz="1800" i="1">
                <a:latin typeface="Arial"/>
                <a:cs typeface="Arial"/>
              </a:rPr>
              <a:t>ω</a:t>
            </a:r>
            <a:r>
              <a:rPr dirty="0" baseline="-20833" sz="1800" spc="262" i="1">
                <a:latin typeface="Arial"/>
                <a:cs typeface="Arial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получаем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(приближенное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равенство)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Р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для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25">
                <a:latin typeface="Microsoft Sans Serif"/>
                <a:cs typeface="Microsoft Sans Serif"/>
              </a:rPr>
              <a:t>ШПС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информированным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декодером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и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УШПС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со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«слепым»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декодером</a:t>
            </a:r>
            <a:endParaRPr sz="1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Arial"/>
                <a:cs typeface="Arial"/>
              </a:rPr>
              <a:t>Пример: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2197100">
              <a:lnSpc>
                <a:spcPct val="100000"/>
              </a:lnSpc>
            </a:pPr>
            <a:r>
              <a:rPr dirty="0" sz="1550" spc="105" i="1">
                <a:latin typeface="Times New Roman"/>
                <a:cs typeface="Times New Roman"/>
              </a:rPr>
              <a:t>σ</a:t>
            </a:r>
            <a:r>
              <a:rPr dirty="0" baseline="-24691" sz="1350" spc="22" i="1">
                <a:latin typeface="Times New Roman"/>
                <a:cs typeface="Times New Roman"/>
              </a:rPr>
              <a:t>c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baseline="-24691" sz="1350" spc="-89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114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50</a:t>
            </a:r>
            <a:r>
              <a:rPr dirty="0" sz="1550" spc="10">
                <a:latin typeface="Times New Roman"/>
                <a:cs typeface="Times New Roman"/>
              </a:rPr>
              <a:t>,</a:t>
            </a:r>
            <a:r>
              <a:rPr dirty="0" sz="1550" spc="-125">
                <a:latin typeface="Times New Roman"/>
                <a:cs typeface="Times New Roman"/>
              </a:rPr>
              <a:t> </a:t>
            </a:r>
            <a:r>
              <a:rPr dirty="0" sz="1550" spc="30" i="1">
                <a:latin typeface="Times New Roman"/>
                <a:cs typeface="Times New Roman"/>
              </a:rPr>
              <a:t>α</a:t>
            </a:r>
            <a:r>
              <a:rPr dirty="0" sz="1550" spc="-145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114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5</a:t>
            </a:r>
            <a:r>
              <a:rPr dirty="0" sz="1550" spc="10">
                <a:latin typeface="Times New Roman"/>
                <a:cs typeface="Times New Roman"/>
              </a:rPr>
              <a:t>,</a:t>
            </a:r>
            <a:r>
              <a:rPr dirty="0" sz="1550" spc="-125">
                <a:latin typeface="Times New Roman"/>
                <a:cs typeface="Times New Roman"/>
              </a:rPr>
              <a:t> </a:t>
            </a:r>
            <a:r>
              <a:rPr dirty="0" sz="1550" spc="120" i="1">
                <a:latin typeface="Times New Roman"/>
                <a:cs typeface="Times New Roman"/>
              </a:rPr>
              <a:t>σ</a:t>
            </a:r>
            <a:r>
              <a:rPr dirty="0" baseline="-24691" sz="1350" spc="15" i="1">
                <a:latin typeface="Times New Roman"/>
                <a:cs typeface="Times New Roman"/>
              </a:rPr>
              <a:t>ε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baseline="-24691" sz="1350" spc="-60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114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5</a:t>
            </a:r>
            <a:r>
              <a:rPr dirty="0" sz="1550" spc="10">
                <a:latin typeface="Times New Roman"/>
                <a:cs typeface="Times New Roman"/>
              </a:rPr>
              <a:t>,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N</a:t>
            </a:r>
            <a:r>
              <a:rPr dirty="0" sz="1550" spc="-25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240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1000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5116448"/>
            <a:ext cx="666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тогда: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775147"/>
            <a:ext cx="67246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Microsoft Sans Serif"/>
                <a:cs typeface="Microsoft Sans Serif"/>
              </a:rPr>
              <a:t>Для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15">
                <a:latin typeface="Microsoft Sans Serif"/>
                <a:cs typeface="Microsoft Sans Serif"/>
              </a:rPr>
              <a:t>УШПС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можно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получить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туже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вероятность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ошибки,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но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при 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уменьшении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>
                <a:latin typeface="Microsoft Sans Serif"/>
                <a:cs typeface="Microsoft Sans Serif"/>
              </a:rPr>
              <a:t>до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110,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что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эквивалентно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увеличению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скорости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вложения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9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раз.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4882" y="968259"/>
            <a:ext cx="785495" cy="575310"/>
            <a:chOff x="1564882" y="968259"/>
            <a:chExt cx="785495" cy="575310"/>
          </a:xfrm>
        </p:grpSpPr>
        <p:sp>
          <p:nvSpPr>
            <p:cNvPr id="10" name="object 10"/>
            <p:cNvSpPr/>
            <p:nvPr/>
          </p:nvSpPr>
          <p:spPr>
            <a:xfrm>
              <a:off x="1569323" y="1262042"/>
              <a:ext cx="763270" cy="74930"/>
            </a:xfrm>
            <a:custGeom>
              <a:avLst/>
              <a:gdLst/>
              <a:ahLst/>
              <a:cxnLst/>
              <a:rect l="l" t="t" r="r" b="b"/>
              <a:pathLst>
                <a:path w="763269" h="74930">
                  <a:moveTo>
                    <a:pt x="138430" y="0"/>
                  </a:moveTo>
                  <a:lnTo>
                    <a:pt x="763064" y="0"/>
                  </a:lnTo>
                </a:path>
                <a:path w="763269" h="74930">
                  <a:moveTo>
                    <a:pt x="0" y="74343"/>
                  </a:moveTo>
                  <a:lnTo>
                    <a:pt x="26753" y="59142"/>
                  </a:lnTo>
                </a:path>
              </a:pathLst>
            </a:custGeom>
            <a:ln w="8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96076" y="1325409"/>
              <a:ext cx="39370" cy="209550"/>
            </a:xfrm>
            <a:custGeom>
              <a:avLst/>
              <a:gdLst/>
              <a:ahLst/>
              <a:cxnLst/>
              <a:rect l="l" t="t" r="r" b="b"/>
              <a:pathLst>
                <a:path w="39369" h="209550">
                  <a:moveTo>
                    <a:pt x="0" y="0"/>
                  </a:moveTo>
                  <a:lnTo>
                    <a:pt x="39076" y="209077"/>
                  </a:lnTo>
                </a:path>
              </a:pathLst>
            </a:custGeom>
            <a:ln w="174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39817" y="972717"/>
              <a:ext cx="710565" cy="561975"/>
            </a:xfrm>
            <a:custGeom>
              <a:avLst/>
              <a:gdLst/>
              <a:ahLst/>
              <a:cxnLst/>
              <a:rect l="l" t="t" r="r" b="b"/>
              <a:pathLst>
                <a:path w="710564" h="561975">
                  <a:moveTo>
                    <a:pt x="0" y="561769"/>
                  </a:moveTo>
                  <a:lnTo>
                    <a:pt x="51382" y="0"/>
                  </a:lnTo>
                </a:path>
                <a:path w="710564" h="561975">
                  <a:moveTo>
                    <a:pt x="51382" y="0"/>
                  </a:moveTo>
                  <a:lnTo>
                    <a:pt x="709993" y="0"/>
                  </a:lnTo>
                </a:path>
              </a:pathLst>
            </a:custGeom>
            <a:ln w="8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900960" y="1927726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566" y="0"/>
                </a:lnTo>
              </a:path>
            </a:pathLst>
          </a:custGeom>
          <a:ln w="88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3439" y="1757058"/>
            <a:ext cx="7748905" cy="10801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5285">
              <a:lnSpc>
                <a:spcPts val="1639"/>
              </a:lnSpc>
              <a:spcBef>
                <a:spcPts val="110"/>
              </a:spcBef>
            </a:pPr>
            <a:r>
              <a:rPr dirty="0" sz="1650" spc="10">
                <a:latin typeface="Times New Roman"/>
                <a:cs typeface="Times New Roman"/>
              </a:rPr>
              <a:t>г</a:t>
            </a:r>
            <a:r>
              <a:rPr dirty="0" sz="1650" spc="-15">
                <a:latin typeface="Times New Roman"/>
                <a:cs typeface="Times New Roman"/>
              </a:rPr>
              <a:t>д</a:t>
            </a:r>
            <a:r>
              <a:rPr dirty="0" sz="1650" spc="5">
                <a:latin typeface="Times New Roman"/>
                <a:cs typeface="Times New Roman"/>
              </a:rPr>
              <a:t>е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5" i="1">
                <a:latin typeface="Times New Roman"/>
                <a:cs typeface="Times New Roman"/>
              </a:rPr>
              <a:t>η</a:t>
            </a:r>
            <a:r>
              <a:rPr dirty="0" sz="1650" spc="-130" i="1">
                <a:latin typeface="Times New Roman"/>
                <a:cs typeface="Times New Roman"/>
              </a:rPr>
              <a:t> </a:t>
            </a:r>
            <a:r>
              <a:rPr dirty="0" sz="1650" spc="10" i="1">
                <a:latin typeface="Times New Roman"/>
                <a:cs typeface="Times New Roman"/>
              </a:rPr>
              <a:t>=</a:t>
            </a:r>
            <a:r>
              <a:rPr dirty="0" sz="1650" spc="155" i="1">
                <a:latin typeface="Times New Roman"/>
                <a:cs typeface="Times New Roman"/>
              </a:rPr>
              <a:t> </a:t>
            </a:r>
            <a:r>
              <a:rPr dirty="0" baseline="37037" sz="2475" spc="22" i="1">
                <a:latin typeface="Times New Roman"/>
                <a:cs typeface="Times New Roman"/>
              </a:rPr>
              <a:t>η</a:t>
            </a:r>
            <a:r>
              <a:rPr dirty="0" baseline="40935" sz="1425" spc="22" i="1">
                <a:latin typeface="Times New Roman"/>
                <a:cs typeface="Times New Roman"/>
              </a:rPr>
              <a:t>ω</a:t>
            </a:r>
            <a:endParaRPr baseline="40935" sz="1425">
              <a:latin typeface="Times New Roman"/>
              <a:cs typeface="Times New Roman"/>
            </a:endParaRPr>
          </a:p>
          <a:p>
            <a:pPr marL="1071245">
              <a:lnSpc>
                <a:spcPts val="1639"/>
              </a:lnSpc>
            </a:pPr>
            <a:r>
              <a:rPr dirty="0" sz="1650" spc="25" i="1">
                <a:latin typeface="Times New Roman"/>
                <a:cs typeface="Times New Roman"/>
              </a:rPr>
              <a:t>η</a:t>
            </a:r>
            <a:r>
              <a:rPr dirty="0" baseline="-23391" sz="1425" spc="37" i="1">
                <a:latin typeface="Times New Roman"/>
                <a:cs typeface="Times New Roman"/>
              </a:rPr>
              <a:t>a</a:t>
            </a:r>
            <a:endParaRPr baseline="-23391" sz="1425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695"/>
              </a:spcBef>
            </a:pPr>
            <a:r>
              <a:rPr dirty="0" sz="1800" spc="-15">
                <a:latin typeface="Microsoft Sans Serif"/>
                <a:cs typeface="Microsoft Sans Serif"/>
              </a:rPr>
              <a:t>Сравним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(40)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вероятностью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ошибки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для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информированного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декодера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(см.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11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лекции):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3846" y="1197817"/>
            <a:ext cx="107314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5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3846" y="1056332"/>
            <a:ext cx="107314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5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3257" y="1197817"/>
            <a:ext cx="107314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5">
                <a:latin typeface="Symbol"/>
                <a:cs typeface="Symbol"/>
              </a:rPr>
              <a:t>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653" y="1090959"/>
            <a:ext cx="67500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50" spc="10" i="1">
                <a:latin typeface="Times New Roman"/>
                <a:cs typeface="Times New Roman"/>
              </a:rPr>
              <a:t>P</a:t>
            </a:r>
            <a:r>
              <a:rPr dirty="0" sz="1650" spc="-85" i="1">
                <a:latin typeface="Times New Roman"/>
                <a:cs typeface="Times New Roman"/>
              </a:rPr>
              <a:t> </a:t>
            </a:r>
            <a:r>
              <a:rPr dirty="0" sz="1650" spc="10" i="1">
                <a:latin typeface="Times New Roman"/>
                <a:cs typeface="Times New Roman"/>
              </a:rPr>
              <a:t>=</a:t>
            </a:r>
            <a:r>
              <a:rPr dirty="0" sz="1650" spc="-40" i="1">
                <a:latin typeface="Times New Roman"/>
                <a:cs typeface="Times New Roman"/>
              </a:rPr>
              <a:t> </a:t>
            </a:r>
            <a:r>
              <a:rPr dirty="0" sz="1650" spc="25" i="1">
                <a:latin typeface="Times New Roman"/>
                <a:cs typeface="Times New Roman"/>
              </a:rPr>
              <a:t>Q</a:t>
            </a:r>
            <a:r>
              <a:rPr dirty="0" baseline="8417" sz="2475" spc="7">
                <a:latin typeface="Symbol"/>
                <a:cs typeface="Symbol"/>
              </a:rPr>
              <a:t></a:t>
            </a:r>
            <a:endParaRPr baseline="8417" sz="247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3257" y="1332983"/>
            <a:ext cx="102743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32815" algn="l"/>
              </a:tabLst>
            </a:pPr>
            <a:r>
              <a:rPr dirty="0" sz="1650" spc="5">
                <a:latin typeface="Symbol"/>
                <a:cs typeface="Symbol"/>
              </a:rPr>
              <a:t></a:t>
            </a:r>
            <a:r>
              <a:rPr dirty="0" sz="1650" spc="5">
                <a:latin typeface="Times New Roman"/>
                <a:cs typeface="Times New Roman"/>
              </a:rPr>
              <a:t>	</a:t>
            </a:r>
            <a:r>
              <a:rPr dirty="0" sz="1650" spc="5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3257" y="921581"/>
            <a:ext cx="107314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5">
                <a:latin typeface="Symbol"/>
                <a:cs typeface="Symbol"/>
              </a:rPr>
              <a:t>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3301" y="1256111"/>
            <a:ext cx="416559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5" i="1">
                <a:latin typeface="Times New Roman"/>
                <a:cs typeface="Times New Roman"/>
              </a:rPr>
              <a:t>η</a:t>
            </a:r>
            <a:r>
              <a:rPr dirty="0" sz="1650" spc="-8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Symbol"/>
                <a:cs typeface="Symbol"/>
              </a:rPr>
              <a:t></a:t>
            </a:r>
            <a:r>
              <a:rPr dirty="0" sz="1650" spc="-245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3865" y="949889"/>
            <a:ext cx="80264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50" spc="10" i="1">
                <a:latin typeface="Times New Roman"/>
                <a:cs typeface="Times New Roman"/>
              </a:rPr>
              <a:t>N</a:t>
            </a:r>
            <a:r>
              <a:rPr dirty="0" sz="1650" spc="65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Symbol"/>
                <a:cs typeface="Symbol"/>
              </a:rPr>
              <a:t>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20" i="1">
                <a:latin typeface="Times New Roman"/>
                <a:cs typeface="Times New Roman"/>
              </a:rPr>
              <a:t>η</a:t>
            </a:r>
            <a:r>
              <a:rPr dirty="0" baseline="-23391" sz="1425" spc="30" i="1">
                <a:latin typeface="Times New Roman"/>
                <a:cs typeface="Times New Roman"/>
              </a:rPr>
              <a:t>ω </a:t>
            </a:r>
            <a:r>
              <a:rPr dirty="0" baseline="-23391" sz="1425" spc="179" i="1">
                <a:latin typeface="Times New Roman"/>
                <a:cs typeface="Times New Roman"/>
              </a:rPr>
              <a:t> </a:t>
            </a:r>
            <a:r>
              <a:rPr dirty="0" baseline="6734" sz="2475" spc="7">
                <a:latin typeface="Symbol"/>
                <a:cs typeface="Symbol"/>
              </a:rPr>
              <a:t></a:t>
            </a:r>
            <a:endParaRPr baseline="6734" sz="2475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1550" y="2781363"/>
            <a:ext cx="1440180" cy="741680"/>
            <a:chOff x="971550" y="2781363"/>
            <a:chExt cx="1440180" cy="741680"/>
          </a:xfrm>
        </p:grpSpPr>
        <p:sp>
          <p:nvSpPr>
            <p:cNvPr id="24" name="object 24"/>
            <p:cNvSpPr/>
            <p:nvPr/>
          </p:nvSpPr>
          <p:spPr>
            <a:xfrm>
              <a:off x="971550" y="2781363"/>
              <a:ext cx="1440180" cy="741680"/>
            </a:xfrm>
            <a:custGeom>
              <a:avLst/>
              <a:gdLst/>
              <a:ahLst/>
              <a:cxnLst/>
              <a:rect l="l" t="t" r="r" b="b"/>
              <a:pathLst>
                <a:path w="1440180" h="741679">
                  <a:moveTo>
                    <a:pt x="1439926" y="0"/>
                  </a:moveTo>
                  <a:lnTo>
                    <a:pt x="0" y="0"/>
                  </a:lnTo>
                  <a:lnTo>
                    <a:pt x="0" y="741362"/>
                  </a:lnTo>
                  <a:lnTo>
                    <a:pt x="1439926" y="741362"/>
                  </a:lnTo>
                  <a:lnTo>
                    <a:pt x="1439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76631" y="3152257"/>
              <a:ext cx="563880" cy="81915"/>
            </a:xfrm>
            <a:custGeom>
              <a:avLst/>
              <a:gdLst/>
              <a:ahLst/>
              <a:cxnLst/>
              <a:rect l="l" t="t" r="r" b="b"/>
              <a:pathLst>
                <a:path w="563880" h="81914">
                  <a:moveTo>
                    <a:pt x="147243" y="0"/>
                  </a:moveTo>
                  <a:lnTo>
                    <a:pt x="563264" y="0"/>
                  </a:lnTo>
                </a:path>
                <a:path w="563880" h="81914">
                  <a:moveTo>
                    <a:pt x="0" y="81585"/>
                  </a:moveTo>
                  <a:lnTo>
                    <a:pt x="28367" y="65279"/>
                  </a:lnTo>
                </a:path>
              </a:pathLst>
            </a:custGeom>
            <a:ln w="9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04999" y="3222380"/>
              <a:ext cx="41910" cy="217170"/>
            </a:xfrm>
            <a:custGeom>
              <a:avLst/>
              <a:gdLst/>
              <a:ahLst/>
              <a:cxnLst/>
              <a:rect l="l" t="t" r="r" b="b"/>
              <a:pathLst>
                <a:path w="41910" h="217170">
                  <a:moveTo>
                    <a:pt x="0" y="0"/>
                  </a:moveTo>
                  <a:lnTo>
                    <a:pt x="41877" y="216990"/>
                  </a:lnTo>
                </a:path>
              </a:pathLst>
            </a:custGeom>
            <a:ln w="1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51379" y="2855437"/>
              <a:ext cx="508000" cy="584200"/>
            </a:xfrm>
            <a:custGeom>
              <a:avLst/>
              <a:gdLst/>
              <a:ahLst/>
              <a:cxnLst/>
              <a:rect l="l" t="t" r="r" b="b"/>
              <a:pathLst>
                <a:path w="508000" h="584200">
                  <a:moveTo>
                    <a:pt x="0" y="583933"/>
                  </a:moveTo>
                  <a:lnTo>
                    <a:pt x="54925" y="0"/>
                  </a:lnTo>
                </a:path>
                <a:path w="508000" h="584200">
                  <a:moveTo>
                    <a:pt x="54925" y="0"/>
                  </a:moveTo>
                  <a:lnTo>
                    <a:pt x="507434" y="0"/>
                  </a:lnTo>
                </a:path>
              </a:pathLst>
            </a:custGeom>
            <a:ln w="9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543265" y="2802622"/>
            <a:ext cx="8432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950" algn="l"/>
              </a:tabLst>
            </a:pPr>
            <a:r>
              <a:rPr dirty="0" sz="1750" spc="10">
                <a:latin typeface="Symbol"/>
                <a:cs typeface="Symbol"/>
              </a:rPr>
              <a:t></a:t>
            </a:r>
            <a:r>
              <a:rPr dirty="0" sz="1750" spc="1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6475" y="2945075"/>
            <a:ext cx="560070" cy="49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845"/>
              </a:lnSpc>
              <a:spcBef>
                <a:spcPts val="100"/>
              </a:spcBef>
            </a:pPr>
            <a:r>
              <a:rPr dirty="0" sz="1750" spc="1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ts val="1845"/>
              </a:lnSpc>
            </a:pPr>
            <a:r>
              <a:rPr dirty="0" sz="1750" spc="15" i="1">
                <a:latin typeface="Times New Roman"/>
                <a:cs typeface="Times New Roman"/>
              </a:rPr>
              <a:t>η</a:t>
            </a:r>
            <a:r>
              <a:rPr dirty="0" sz="1750" spc="-110" i="1">
                <a:latin typeface="Times New Roman"/>
                <a:cs typeface="Times New Roman"/>
              </a:rPr>
              <a:t> </a:t>
            </a:r>
            <a:r>
              <a:rPr dirty="0" sz="1750" spc="170">
                <a:latin typeface="Symbol"/>
                <a:cs typeface="Symbol"/>
              </a:rPr>
              <a:t></a:t>
            </a:r>
            <a:r>
              <a:rPr dirty="0" sz="1750" spc="15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40387" y="2832613"/>
            <a:ext cx="17716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1722" y="2972861"/>
            <a:ext cx="1450340" cy="53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2020"/>
              </a:lnSpc>
              <a:spcBef>
                <a:spcPts val="100"/>
              </a:spcBef>
            </a:pPr>
            <a:r>
              <a:rPr dirty="0" sz="1750" spc="20" i="1">
                <a:latin typeface="Times New Roman"/>
                <a:cs typeface="Times New Roman"/>
              </a:rPr>
              <a:t>P</a:t>
            </a:r>
            <a:r>
              <a:rPr dirty="0" sz="1750" spc="-125" i="1">
                <a:latin typeface="Times New Roman"/>
                <a:cs typeface="Times New Roman"/>
              </a:rPr>
              <a:t> </a:t>
            </a:r>
            <a:r>
              <a:rPr dirty="0" sz="1750" spc="20" i="1">
                <a:latin typeface="Times New Roman"/>
                <a:cs typeface="Times New Roman"/>
              </a:rPr>
              <a:t>=</a:t>
            </a:r>
            <a:r>
              <a:rPr dirty="0" sz="1750" spc="-70" i="1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Q</a:t>
            </a:r>
            <a:r>
              <a:rPr dirty="0" baseline="6349" sz="2625" spc="15">
                <a:latin typeface="Symbol"/>
                <a:cs typeface="Symbol"/>
              </a:rPr>
              <a:t></a:t>
            </a:r>
            <a:endParaRPr baseline="6349" sz="2625">
              <a:latin typeface="Symbol"/>
              <a:cs typeface="Symbol"/>
            </a:endParaRPr>
          </a:p>
          <a:p>
            <a:pPr marL="593725">
              <a:lnSpc>
                <a:spcPts val="2020"/>
              </a:lnSpc>
              <a:tabLst>
                <a:tab pos="1324610" algn="l"/>
              </a:tabLst>
            </a:pPr>
            <a:r>
              <a:rPr dirty="0" sz="1750" spc="10">
                <a:latin typeface="Symbol"/>
                <a:cs typeface="Symbol"/>
              </a:rPr>
              <a:t></a:t>
            </a:r>
            <a:r>
              <a:rPr dirty="0" sz="1750" spc="1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70668" y="5021014"/>
            <a:ext cx="374650" cy="550545"/>
            <a:chOff x="5070668" y="5021014"/>
            <a:chExt cx="374650" cy="550545"/>
          </a:xfrm>
        </p:grpSpPr>
        <p:sp>
          <p:nvSpPr>
            <p:cNvPr id="33" name="object 33"/>
            <p:cNvSpPr/>
            <p:nvPr/>
          </p:nvSpPr>
          <p:spPr>
            <a:xfrm>
              <a:off x="5074911" y="5294448"/>
              <a:ext cx="353695" cy="78740"/>
            </a:xfrm>
            <a:custGeom>
              <a:avLst/>
              <a:gdLst/>
              <a:ahLst/>
              <a:cxnLst/>
              <a:rect l="l" t="t" r="r" b="b"/>
              <a:pathLst>
                <a:path w="353695" h="78739">
                  <a:moveTo>
                    <a:pt x="131990" y="0"/>
                  </a:moveTo>
                  <a:lnTo>
                    <a:pt x="353367" y="0"/>
                  </a:lnTo>
                </a:path>
                <a:path w="353695" h="78739">
                  <a:moveTo>
                    <a:pt x="0" y="78586"/>
                  </a:moveTo>
                  <a:lnTo>
                    <a:pt x="25729" y="64067"/>
                  </a:lnTo>
                </a:path>
              </a:pathLst>
            </a:custGeom>
            <a:ln w="8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00641" y="5362546"/>
              <a:ext cx="37465" cy="200660"/>
            </a:xfrm>
            <a:custGeom>
              <a:avLst/>
              <a:gdLst/>
              <a:ahLst/>
              <a:cxnLst/>
              <a:rect l="l" t="t" r="r" b="b"/>
              <a:pathLst>
                <a:path w="37464" h="200660">
                  <a:moveTo>
                    <a:pt x="0" y="0"/>
                  </a:moveTo>
                  <a:lnTo>
                    <a:pt x="37091" y="200267"/>
                  </a:lnTo>
                </a:path>
              </a:pathLst>
            </a:custGeom>
            <a:ln w="16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42076" y="5025293"/>
              <a:ext cx="303530" cy="537845"/>
            </a:xfrm>
            <a:custGeom>
              <a:avLst/>
              <a:gdLst/>
              <a:ahLst/>
              <a:cxnLst/>
              <a:rect l="l" t="t" r="r" b="b"/>
              <a:pathLst>
                <a:path w="303529" h="537845">
                  <a:moveTo>
                    <a:pt x="0" y="537519"/>
                  </a:moveTo>
                  <a:lnTo>
                    <a:pt x="48953" y="0"/>
                  </a:lnTo>
                </a:path>
                <a:path w="303529" h="537845">
                  <a:moveTo>
                    <a:pt x="48953" y="0"/>
                  </a:moveTo>
                  <a:lnTo>
                    <a:pt x="302910" y="0"/>
                  </a:lnTo>
                </a:path>
              </a:pathLst>
            </a:custGeom>
            <a:ln w="8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903713" y="5148343"/>
            <a:ext cx="320040" cy="216535"/>
            <a:chOff x="5903713" y="5148343"/>
            <a:chExt cx="320040" cy="216535"/>
          </a:xfrm>
        </p:grpSpPr>
        <p:sp>
          <p:nvSpPr>
            <p:cNvPr id="37" name="object 37"/>
            <p:cNvSpPr/>
            <p:nvPr/>
          </p:nvSpPr>
          <p:spPr>
            <a:xfrm>
              <a:off x="5907956" y="5283976"/>
              <a:ext cx="26034" cy="14604"/>
            </a:xfrm>
            <a:custGeom>
              <a:avLst/>
              <a:gdLst/>
              <a:ahLst/>
              <a:cxnLst/>
              <a:rect l="l" t="t" r="r" b="b"/>
              <a:pathLst>
                <a:path w="26035" h="14604">
                  <a:moveTo>
                    <a:pt x="0" y="14501"/>
                  </a:moveTo>
                  <a:lnTo>
                    <a:pt x="25729" y="0"/>
                  </a:lnTo>
                </a:path>
              </a:pathLst>
            </a:custGeom>
            <a:ln w="8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33686" y="5288006"/>
              <a:ext cx="37465" cy="68580"/>
            </a:xfrm>
            <a:custGeom>
              <a:avLst/>
              <a:gdLst/>
              <a:ahLst/>
              <a:cxnLst/>
              <a:rect l="l" t="t" r="r" b="b"/>
              <a:pathLst>
                <a:path w="37464" h="68579">
                  <a:moveTo>
                    <a:pt x="0" y="0"/>
                  </a:moveTo>
                  <a:lnTo>
                    <a:pt x="37425" y="68494"/>
                  </a:lnTo>
                </a:path>
              </a:pathLst>
            </a:custGeom>
            <a:ln w="16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75288" y="5152620"/>
              <a:ext cx="248285" cy="204470"/>
            </a:xfrm>
            <a:custGeom>
              <a:avLst/>
              <a:gdLst/>
              <a:ahLst/>
              <a:cxnLst/>
              <a:rect l="l" t="t" r="r" b="b"/>
              <a:pathLst>
                <a:path w="248285" h="204470">
                  <a:moveTo>
                    <a:pt x="0" y="203880"/>
                  </a:moveTo>
                  <a:lnTo>
                    <a:pt x="49287" y="0"/>
                  </a:lnTo>
                </a:path>
                <a:path w="248285" h="204470">
                  <a:moveTo>
                    <a:pt x="49287" y="0"/>
                  </a:moveTo>
                  <a:lnTo>
                    <a:pt x="248276" y="0"/>
                  </a:lnTo>
                </a:path>
              </a:pathLst>
            </a:custGeom>
            <a:ln w="8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794129" y="5124204"/>
            <a:ext cx="15303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35">
                <a:latin typeface="Symbol"/>
                <a:cs typeface="Symbol"/>
              </a:rPr>
              <a:t></a:t>
            </a:r>
            <a:r>
              <a:rPr dirty="0" sz="900" spc="15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57181" y="5228581"/>
            <a:ext cx="104139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20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54113" y="5228581"/>
            <a:ext cx="104139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20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54113" y="5357918"/>
            <a:ext cx="104139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20">
                <a:latin typeface="Symbol"/>
                <a:cs typeface="Symbol"/>
              </a:rPr>
              <a:t>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1781" y="5130258"/>
            <a:ext cx="1405890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8960" sz="2325" spc="30">
                <a:latin typeface="Symbol"/>
                <a:cs typeface="Symbol"/>
              </a:rPr>
              <a:t></a:t>
            </a:r>
            <a:r>
              <a:rPr dirty="0" baseline="8960" sz="2325" spc="-284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114" i="1">
                <a:latin typeface="Times New Roman"/>
                <a:cs typeface="Times New Roman"/>
              </a:rPr>
              <a:t> </a:t>
            </a:r>
            <a:r>
              <a:rPr dirty="0" sz="1550" spc="40" i="1">
                <a:latin typeface="Times New Roman"/>
                <a:cs typeface="Times New Roman"/>
              </a:rPr>
              <a:t>Q</a:t>
            </a:r>
            <a:r>
              <a:rPr dirty="0" sz="1550" i="1">
                <a:latin typeface="Times New Roman"/>
                <a:cs typeface="Times New Roman"/>
              </a:rPr>
              <a:t> </a:t>
            </a:r>
            <a:r>
              <a:rPr dirty="0" sz="1550" spc="175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25">
                <a:latin typeface="Times New Roman"/>
                <a:cs typeface="Times New Roman"/>
              </a:rPr>
              <a:t>0</a:t>
            </a:r>
            <a:r>
              <a:rPr dirty="0" sz="1550" spc="75">
                <a:latin typeface="Times New Roman"/>
                <a:cs typeface="Times New Roman"/>
              </a:rPr>
              <a:t> </a:t>
            </a:r>
            <a:r>
              <a:rPr dirty="0" sz="1550" spc="30">
                <a:latin typeface="Symbol"/>
                <a:cs typeface="Symbol"/>
              </a:rPr>
              <a:t></a:t>
            </a:r>
            <a:r>
              <a:rPr dirty="0" sz="1550" spc="-80">
                <a:latin typeface="Times New Roman"/>
                <a:cs typeface="Times New Roman"/>
              </a:rPr>
              <a:t> </a:t>
            </a:r>
            <a:r>
              <a:rPr dirty="0" sz="1550" spc="135">
                <a:latin typeface="Times New Roman"/>
                <a:cs typeface="Times New Roman"/>
              </a:rPr>
              <a:t>3</a:t>
            </a:r>
            <a:r>
              <a:rPr dirty="0" sz="1550" spc="25">
                <a:latin typeface="Symbol"/>
                <a:cs typeface="Symbol"/>
              </a:rPr>
              <a:t></a:t>
            </a:r>
            <a:r>
              <a:rPr dirty="0" sz="1550" spc="10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07735" y="5287806"/>
            <a:ext cx="127000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25" i="1">
                <a:latin typeface="Times New Roman"/>
                <a:cs typeface="Times New Roman"/>
              </a:rPr>
              <a:t>η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28713" y="4972310"/>
            <a:ext cx="670560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317500" algn="l"/>
              </a:tabLst>
            </a:pPr>
            <a:r>
              <a:rPr dirty="0" sz="1550" spc="20">
                <a:latin typeface="Symbol"/>
                <a:cs typeface="Symbol"/>
              </a:rPr>
              <a:t></a:t>
            </a:r>
            <a:r>
              <a:rPr dirty="0" sz="1550" spc="20">
                <a:latin typeface="Times New Roman"/>
                <a:cs typeface="Times New Roman"/>
              </a:rPr>
              <a:t>	</a:t>
            </a:r>
            <a:r>
              <a:rPr dirty="0" baseline="-8960" sz="2325" spc="52" i="1">
                <a:latin typeface="Times New Roman"/>
                <a:cs typeface="Times New Roman"/>
              </a:rPr>
              <a:t>N</a:t>
            </a:r>
            <a:r>
              <a:rPr dirty="0" baseline="-8960" sz="2325" spc="345" i="1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Symbol"/>
                <a:cs typeface="Symbol"/>
              </a:rPr>
              <a:t>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7454" y="5287806"/>
            <a:ext cx="63563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550" spc="135" i="1">
                <a:latin typeface="Times New Roman"/>
                <a:cs typeface="Times New Roman"/>
              </a:rPr>
              <a:t>α</a:t>
            </a:r>
            <a:r>
              <a:rPr dirty="0" baseline="43209" sz="1350" spc="22">
                <a:latin typeface="Times New Roman"/>
                <a:cs typeface="Times New Roman"/>
              </a:rPr>
              <a:t>2</a:t>
            </a:r>
            <a:r>
              <a:rPr dirty="0" baseline="43209" sz="1350" spc="97">
                <a:latin typeface="Times New Roman"/>
                <a:cs typeface="Times New Roman"/>
              </a:rPr>
              <a:t> </a:t>
            </a:r>
            <a:r>
              <a:rPr dirty="0" sz="1550" spc="185" i="1">
                <a:latin typeface="Times New Roman"/>
                <a:cs typeface="Times New Roman"/>
              </a:rPr>
              <a:t>+</a:t>
            </a:r>
            <a:r>
              <a:rPr dirty="0" sz="1550" spc="25" i="1">
                <a:latin typeface="Times New Roman"/>
                <a:cs typeface="Times New Roman"/>
              </a:rPr>
              <a:t>σ</a:t>
            </a:r>
            <a:r>
              <a:rPr dirty="0" sz="1550" spc="-204" i="1">
                <a:latin typeface="Times New Roman"/>
                <a:cs typeface="Times New Roman"/>
              </a:rPr>
              <a:t> </a:t>
            </a:r>
            <a:r>
              <a:rPr dirty="0" baseline="43209" sz="1350" spc="22">
                <a:latin typeface="Times New Roman"/>
                <a:cs typeface="Times New Roman"/>
              </a:rPr>
              <a:t>2</a:t>
            </a:r>
            <a:endParaRPr baseline="43209"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5415" y="4912255"/>
            <a:ext cx="2597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25089" sz="2325" spc="37" i="1">
                <a:latin typeface="Times New Roman"/>
                <a:cs typeface="Times New Roman"/>
              </a:rPr>
              <a:t>σ</a:t>
            </a:r>
            <a:r>
              <a:rPr dirty="0" baseline="-25089" sz="2325" spc="-315" i="1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04162" y="5197546"/>
            <a:ext cx="25717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25089" sz="2325" spc="112" i="1">
                <a:latin typeface="Times New Roman"/>
                <a:cs typeface="Times New Roman"/>
              </a:rPr>
              <a:t>α</a:t>
            </a:r>
            <a:r>
              <a:rPr dirty="0" sz="900" spc="7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02943" y="4912255"/>
            <a:ext cx="2597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25089" sz="2325" spc="37" i="1">
                <a:latin typeface="Times New Roman"/>
                <a:cs typeface="Times New Roman"/>
              </a:rPr>
              <a:t>σ</a:t>
            </a:r>
            <a:r>
              <a:rPr dirty="0" baseline="-25089" sz="2325" spc="-307" i="1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02635" y="5338174"/>
            <a:ext cx="25844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00" spc="25" i="1">
                <a:latin typeface="Times New Roman"/>
                <a:cs typeface="Times New Roman"/>
              </a:rPr>
              <a:t>ω</a:t>
            </a:r>
            <a:r>
              <a:rPr dirty="0" sz="900" spc="245" i="1">
                <a:latin typeface="Times New Roman"/>
                <a:cs typeface="Times New Roman"/>
              </a:rPr>
              <a:t> </a:t>
            </a:r>
            <a:r>
              <a:rPr dirty="0" baseline="-5376" sz="2325" spc="30">
                <a:latin typeface="Symbol"/>
                <a:cs typeface="Symbol"/>
              </a:rPr>
              <a:t></a:t>
            </a:r>
            <a:endParaRPr baseline="-5376" sz="2325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11553" y="5422384"/>
            <a:ext cx="723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 i="1">
                <a:latin typeface="Times New Roman"/>
                <a:cs typeface="Times New Roman"/>
              </a:rPr>
              <a:t>ε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84745" y="5130258"/>
            <a:ext cx="3399154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1350645" algn="l"/>
                <a:tab pos="2049145" algn="l"/>
                <a:tab pos="2338705" algn="l"/>
              </a:tabLst>
            </a:pPr>
            <a:r>
              <a:rPr dirty="0" sz="1550" spc="-30" i="1">
                <a:latin typeface="Times New Roman"/>
                <a:cs typeface="Times New Roman"/>
              </a:rPr>
              <a:t>η</a:t>
            </a:r>
            <a:r>
              <a:rPr dirty="0" baseline="-24691" sz="1350" spc="37" i="1">
                <a:latin typeface="Times New Roman"/>
                <a:cs typeface="Times New Roman"/>
              </a:rPr>
              <a:t>ω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baseline="-24691" sz="1350" spc="-127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35" i="1">
                <a:latin typeface="Times New Roman"/>
                <a:cs typeface="Times New Roman"/>
              </a:rPr>
              <a:t> </a:t>
            </a:r>
            <a:r>
              <a:rPr dirty="0" u="sng" baseline="37037" sz="1350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3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7037" sz="1350" spc="6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350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baseline="37037" sz="13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350" spc="-9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7037" sz="1350" spc="60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235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100</a:t>
            </a:r>
            <a:r>
              <a:rPr dirty="0" sz="1550" spc="10">
                <a:latin typeface="Times New Roman"/>
                <a:cs typeface="Times New Roman"/>
              </a:rPr>
              <a:t>,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 i="1">
                <a:latin typeface="Times New Roman"/>
                <a:cs typeface="Times New Roman"/>
              </a:rPr>
              <a:t>η</a:t>
            </a:r>
            <a:r>
              <a:rPr dirty="0" baseline="-24691" sz="1350" spc="22" i="1">
                <a:latin typeface="Times New Roman"/>
                <a:cs typeface="Times New Roman"/>
              </a:rPr>
              <a:t>a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baseline="-24691" sz="1350" spc="-82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35" i="1">
                <a:latin typeface="Times New Roman"/>
                <a:cs typeface="Times New Roman"/>
              </a:rPr>
              <a:t> </a:t>
            </a:r>
            <a:r>
              <a:rPr dirty="0" u="sng" baseline="37037" sz="1350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3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7037" sz="1350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baseline="37037" sz="13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37037" sz="1350" spc="67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114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5</a:t>
            </a:r>
            <a:r>
              <a:rPr dirty="0" sz="1550" spc="25">
                <a:latin typeface="Times New Roman"/>
                <a:cs typeface="Times New Roman"/>
              </a:rPr>
              <a:t>0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P</a:t>
            </a:r>
            <a:r>
              <a:rPr dirty="0" sz="1550" spc="-160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spc="-110" i="1">
                <a:latin typeface="Times New Roman"/>
                <a:cs typeface="Times New Roman"/>
              </a:rPr>
              <a:t> </a:t>
            </a:r>
            <a:r>
              <a:rPr dirty="0" sz="1550" spc="40" i="1">
                <a:latin typeface="Times New Roman"/>
                <a:cs typeface="Times New Roman"/>
              </a:rPr>
              <a:t>Q</a:t>
            </a:r>
            <a:r>
              <a:rPr dirty="0" baseline="8960" sz="2325" spc="30">
                <a:latin typeface="Symbol"/>
                <a:cs typeface="Symbol"/>
              </a:rPr>
              <a:t></a:t>
            </a:r>
            <a:endParaRPr baseline="8960" sz="23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358901"/>
            <a:ext cx="7679055" cy="1672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6. Построение системы </a:t>
            </a:r>
            <a:r>
              <a:rPr dirty="0" sz="2000" b="1">
                <a:latin typeface="Arial"/>
                <a:cs typeface="Arial"/>
              </a:rPr>
              <a:t>ЦВЗ на принципах, </a:t>
            </a:r>
            <a:r>
              <a:rPr dirty="0" sz="2000" spc="-5" b="1">
                <a:latin typeface="Arial"/>
                <a:cs typeface="Arial"/>
              </a:rPr>
              <a:t>отличных </a:t>
            </a:r>
            <a:r>
              <a:rPr dirty="0" sz="2000" b="1">
                <a:latin typeface="Arial"/>
                <a:cs typeface="Arial"/>
              </a:rPr>
              <a:t>от </a:t>
            </a:r>
            <a:r>
              <a:rPr dirty="0" sz="2000" spc="-15" b="1">
                <a:latin typeface="Arial"/>
                <a:cs typeface="Arial"/>
              </a:rPr>
              <a:t>тех,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которые используются </a:t>
            </a:r>
            <a:r>
              <a:rPr dirty="0" sz="2000" b="1">
                <a:latin typeface="Arial"/>
                <a:cs typeface="Arial"/>
              </a:rPr>
              <a:t>в </a:t>
            </a:r>
            <a:r>
              <a:rPr dirty="0" sz="2000" spc="-5" b="1">
                <a:latin typeface="Arial"/>
                <a:cs typeface="Arial"/>
              </a:rPr>
              <a:t>телекоммуникационных системах.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(Квантованная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проективная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модуляция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-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КПМ)</a:t>
            </a:r>
            <a:endParaRPr sz="2000">
              <a:latin typeface="Arial"/>
              <a:cs typeface="Arial"/>
            </a:endParaRPr>
          </a:p>
          <a:p>
            <a:pPr algn="just" marL="12700" marR="1212850">
              <a:lnSpc>
                <a:spcPct val="120000"/>
              </a:lnSpc>
            </a:pPr>
            <a:r>
              <a:rPr dirty="0" sz="2000" i="1">
                <a:latin typeface="Arial"/>
                <a:cs typeface="Arial"/>
              </a:rPr>
              <a:t>Обычная </a:t>
            </a:r>
            <a:r>
              <a:rPr dirty="0" sz="2000" spc="-5" i="1">
                <a:latin typeface="Arial"/>
                <a:cs typeface="Arial"/>
              </a:rPr>
              <a:t>(квантованная индексная модуляция </a:t>
            </a:r>
            <a:r>
              <a:rPr dirty="0" sz="2000" i="1">
                <a:latin typeface="Arial"/>
                <a:cs typeface="Arial"/>
              </a:rPr>
              <a:t>- </a:t>
            </a:r>
            <a:r>
              <a:rPr dirty="0" sz="2000" spc="-5" i="1">
                <a:latin typeface="Arial"/>
                <a:cs typeface="Arial"/>
              </a:rPr>
              <a:t>КИМ) </a:t>
            </a:r>
            <a:r>
              <a:rPr dirty="0" sz="2000" spc="-5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Погружение: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2065985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(42)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3163570"/>
            <a:ext cx="10788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Arial"/>
                <a:cs typeface="Arial"/>
              </a:rPr>
              <a:t>Д</a:t>
            </a:r>
            <a:r>
              <a:rPr dirty="0" sz="2000" i="1">
                <a:latin typeface="Arial"/>
                <a:cs typeface="Arial"/>
              </a:rPr>
              <a:t>е</a:t>
            </a:r>
            <a:r>
              <a:rPr dirty="0" sz="2000" spc="-5" i="1">
                <a:latin typeface="Arial"/>
                <a:cs typeface="Arial"/>
              </a:rPr>
              <a:t>коде</a:t>
            </a:r>
            <a:r>
              <a:rPr dirty="0" sz="2000" spc="5" i="1">
                <a:latin typeface="Arial"/>
                <a:cs typeface="Arial"/>
              </a:rPr>
              <a:t>р</a:t>
            </a:r>
            <a:r>
              <a:rPr dirty="0" sz="200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3529710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(43)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61230"/>
            <a:ext cx="5741670" cy="142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где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||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290">
                <a:latin typeface="Microsoft Sans Serif"/>
                <a:cs typeface="Microsoft Sans Serif"/>
              </a:rPr>
              <a:t>…||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норма</a:t>
            </a:r>
            <a:r>
              <a:rPr dirty="0" sz="2000">
                <a:latin typeface="Microsoft Sans Serif"/>
                <a:cs typeface="Microsoft Sans Serif"/>
              </a:rPr>
              <a:t> в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евклидовом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пространстве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Пример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(скалярный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квантователь):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Microsoft Sans Serif"/>
                <a:cs typeface="Microsoft Sans Serif"/>
              </a:rPr>
              <a:t>(вставить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рис)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9637" y="1989137"/>
            <a:ext cx="2789555" cy="735330"/>
          </a:xfrm>
          <a:custGeom>
            <a:avLst/>
            <a:gdLst/>
            <a:ahLst/>
            <a:cxnLst/>
            <a:rect l="l" t="t" r="r" b="b"/>
            <a:pathLst>
              <a:path w="2789554" h="735330">
                <a:moveTo>
                  <a:pt x="2789174" y="0"/>
                </a:moveTo>
                <a:lnTo>
                  <a:pt x="0" y="0"/>
                </a:lnTo>
                <a:lnTo>
                  <a:pt x="0" y="735012"/>
                </a:lnTo>
                <a:lnTo>
                  <a:pt x="2789174" y="735012"/>
                </a:lnTo>
                <a:lnTo>
                  <a:pt x="2789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1851" y="2011833"/>
            <a:ext cx="14224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25">
                <a:latin typeface="Symbol"/>
                <a:cs typeface="Symbol"/>
              </a:rPr>
              <a:t>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851" y="2408529"/>
            <a:ext cx="38100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9085" algn="l"/>
              </a:tabLst>
            </a:pPr>
            <a:r>
              <a:rPr dirty="0" sz="1800" spc="25">
                <a:latin typeface="Symbol"/>
                <a:cs typeface="Symbol"/>
              </a:rPr>
              <a:t></a:t>
            </a:r>
            <a:r>
              <a:rPr dirty="0" sz="1800" spc="25">
                <a:latin typeface="Times New Roman"/>
                <a:cs typeface="Times New Roman"/>
              </a:rPr>
              <a:t>	</a:t>
            </a:r>
            <a:r>
              <a:rPr dirty="0" sz="1050" spc="1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9764" y="2149742"/>
            <a:ext cx="9461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6451" y="2274769"/>
            <a:ext cx="2018030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33950" sz="2700" spc="37">
                <a:latin typeface="Symbol"/>
                <a:cs typeface="Symbol"/>
              </a:rPr>
              <a:t></a:t>
            </a:r>
            <a:r>
              <a:rPr dirty="0" baseline="33950" sz="2700" spc="-405">
                <a:latin typeface="Times New Roman"/>
                <a:cs typeface="Times New Roman"/>
              </a:rPr>
              <a:t> </a:t>
            </a:r>
            <a:r>
              <a:rPr dirty="0" sz="1800" spc="35" i="1">
                <a:latin typeface="Times New Roman"/>
                <a:cs typeface="Times New Roman"/>
              </a:rPr>
              <a:t>Q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2400" spc="-290">
                <a:latin typeface="Symbol"/>
                <a:cs typeface="Symbol"/>
              </a:rPr>
              <a:t></a:t>
            </a:r>
            <a:r>
              <a:rPr dirty="0" sz="1800" spc="125" i="1">
                <a:latin typeface="Times New Roman"/>
                <a:cs typeface="Times New Roman"/>
              </a:rPr>
              <a:t>C</a:t>
            </a:r>
            <a:r>
              <a:rPr dirty="0" sz="2400" spc="-235">
                <a:latin typeface="Symbol"/>
                <a:cs typeface="Symbol"/>
              </a:rPr>
              <a:t></a:t>
            </a:r>
            <a:r>
              <a:rPr dirty="0" sz="1800" spc="90" i="1">
                <a:latin typeface="Times New Roman"/>
                <a:cs typeface="Times New Roman"/>
              </a:rPr>
              <a:t>n</a:t>
            </a:r>
            <a:r>
              <a:rPr dirty="0" sz="2400" spc="-275">
                <a:latin typeface="Symbol"/>
                <a:cs typeface="Symbol"/>
              </a:rPr>
              <a:t></a:t>
            </a:r>
            <a:r>
              <a:rPr dirty="0" sz="2400" spc="-280">
                <a:latin typeface="Symbol"/>
                <a:cs typeface="Symbol"/>
              </a:rPr>
              <a:t></a:t>
            </a:r>
            <a:r>
              <a:rPr dirty="0" sz="1800" spc="10" i="1">
                <a:latin typeface="Times New Roman"/>
                <a:cs typeface="Times New Roman"/>
              </a:rPr>
              <a:t>,</a:t>
            </a:r>
            <a:r>
              <a:rPr dirty="0" sz="1800" spc="-290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ес</a:t>
            </a:r>
            <a:r>
              <a:rPr dirty="0" sz="1800" spc="10">
                <a:latin typeface="Times New Roman"/>
                <a:cs typeface="Times New Roman"/>
              </a:rPr>
              <a:t>л</a:t>
            </a:r>
            <a:r>
              <a:rPr dirty="0" sz="1800" spc="25">
                <a:latin typeface="Times New Roman"/>
                <a:cs typeface="Times New Roman"/>
              </a:rPr>
              <a:t>и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265" i="1">
                <a:latin typeface="Times New Roman"/>
                <a:cs typeface="Times New Roman"/>
              </a:rPr>
              <a:t>b</a:t>
            </a:r>
            <a:r>
              <a:rPr dirty="0" sz="1800" spc="35" i="1">
                <a:latin typeface="Times New Roman"/>
                <a:cs typeface="Times New Roman"/>
              </a:rPr>
              <a:t>=</a:t>
            </a:r>
            <a:r>
              <a:rPr dirty="0" sz="1800" spc="-285" i="1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9566" y="1995289"/>
            <a:ext cx="105219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0" i="1">
                <a:latin typeface="Times New Roman"/>
                <a:cs typeface="Times New Roman"/>
              </a:rPr>
              <a:t>,</a:t>
            </a:r>
            <a:r>
              <a:rPr dirty="0" sz="1800" spc="-290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ес</a:t>
            </a:r>
            <a:r>
              <a:rPr dirty="0" sz="1800" spc="10">
                <a:latin typeface="Times New Roman"/>
                <a:cs typeface="Times New Roman"/>
              </a:rPr>
              <a:t>л</a:t>
            </a:r>
            <a:r>
              <a:rPr dirty="0" sz="1800" spc="25">
                <a:latin typeface="Times New Roman"/>
                <a:cs typeface="Times New Roman"/>
              </a:rPr>
              <a:t>и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260" i="1">
                <a:latin typeface="Times New Roman"/>
                <a:cs typeface="Times New Roman"/>
              </a:rPr>
              <a:t>b</a:t>
            </a:r>
            <a:r>
              <a:rPr dirty="0" sz="1800" spc="35" i="1">
                <a:latin typeface="Times New Roman"/>
                <a:cs typeface="Times New Roman"/>
              </a:rPr>
              <a:t>=</a:t>
            </a:r>
            <a:r>
              <a:rPr dirty="0" sz="1800" spc="-114" i="1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9956" y="1920826"/>
            <a:ext cx="855344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 spc="35" i="1">
                <a:latin typeface="Times New Roman"/>
                <a:cs typeface="Times New Roman"/>
              </a:rPr>
              <a:t>Q</a:t>
            </a:r>
            <a:r>
              <a:rPr dirty="0" sz="1800" spc="130" i="1">
                <a:latin typeface="Times New Roman"/>
                <a:cs typeface="Times New Roman"/>
              </a:rPr>
              <a:t> </a:t>
            </a:r>
            <a:r>
              <a:rPr dirty="0" sz="2400" spc="-130">
                <a:latin typeface="Symbol"/>
                <a:cs typeface="Symbol"/>
              </a:rPr>
              <a:t></a:t>
            </a:r>
            <a:r>
              <a:rPr dirty="0" sz="1800" spc="-130" i="1">
                <a:latin typeface="Times New Roman"/>
                <a:cs typeface="Times New Roman"/>
              </a:rPr>
              <a:t>C</a:t>
            </a:r>
            <a:r>
              <a:rPr dirty="0" sz="2400" spc="-130">
                <a:latin typeface="Symbol"/>
                <a:cs typeface="Symbol"/>
              </a:rPr>
              <a:t></a:t>
            </a:r>
            <a:r>
              <a:rPr dirty="0" sz="1800" spc="-130" i="1">
                <a:latin typeface="Times New Roman"/>
                <a:cs typeface="Times New Roman"/>
              </a:rPr>
              <a:t>n</a:t>
            </a:r>
            <a:r>
              <a:rPr dirty="0" sz="2400" spc="-130">
                <a:latin typeface="Symbol"/>
                <a:cs typeface="Symbol"/>
              </a:rPr>
              <a:t>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027" y="2095490"/>
            <a:ext cx="79692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800" spc="65" i="1">
                <a:latin typeface="Times New Roman"/>
                <a:cs typeface="Times New Roman"/>
              </a:rPr>
              <a:t>C</a:t>
            </a:r>
            <a:r>
              <a:rPr dirty="0" baseline="-23809" sz="1575" spc="30" i="1">
                <a:latin typeface="Times New Roman"/>
                <a:cs typeface="Times New Roman"/>
              </a:rPr>
              <a:t>w</a:t>
            </a:r>
            <a:r>
              <a:rPr dirty="0" baseline="-23809" sz="1575" spc="-135" i="1">
                <a:latin typeface="Times New Roman"/>
                <a:cs typeface="Times New Roman"/>
              </a:rPr>
              <a:t> </a:t>
            </a:r>
            <a:r>
              <a:rPr dirty="0" sz="2400" spc="-235">
                <a:latin typeface="Symbol"/>
                <a:cs typeface="Symbol"/>
              </a:rPr>
              <a:t></a:t>
            </a:r>
            <a:r>
              <a:rPr dirty="0" sz="1800" spc="90" i="1">
                <a:latin typeface="Times New Roman"/>
                <a:cs typeface="Times New Roman"/>
              </a:rPr>
              <a:t>n</a:t>
            </a:r>
            <a:r>
              <a:rPr dirty="0" sz="2400" spc="-105">
                <a:latin typeface="Symbol"/>
                <a:cs typeface="Symbol"/>
              </a:rPr>
              <a:t></a:t>
            </a:r>
            <a:r>
              <a:rPr dirty="0" sz="1800" spc="35" i="1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8973" y="2780842"/>
            <a:ext cx="16002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55" i="1">
                <a:latin typeface="Times New Roman"/>
                <a:cs typeface="Times New Roman"/>
              </a:rPr>
              <a:t>го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3621" y="2944140"/>
            <a:ext cx="6604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2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992" y="2713187"/>
            <a:ext cx="316230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02560" algn="l"/>
              </a:tabLst>
            </a:pPr>
            <a:r>
              <a:rPr dirty="0" sz="1800" spc="35">
                <a:latin typeface="Times New Roman"/>
                <a:cs typeface="Times New Roman"/>
              </a:rPr>
              <a:t>г</a:t>
            </a:r>
            <a:r>
              <a:rPr dirty="0" sz="1800" spc="15">
                <a:latin typeface="Times New Roman"/>
                <a:cs typeface="Times New Roman"/>
              </a:rPr>
              <a:t>д</a:t>
            </a:r>
            <a:r>
              <a:rPr dirty="0" sz="1800" spc="65">
                <a:latin typeface="Times New Roman"/>
                <a:cs typeface="Times New Roman"/>
              </a:rPr>
              <a:t>е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105" i="1">
                <a:latin typeface="Times New Roman"/>
                <a:cs typeface="Times New Roman"/>
              </a:rPr>
              <a:t>Q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2400" spc="-335">
                <a:latin typeface="Symbol"/>
                <a:cs typeface="Symbol"/>
              </a:rPr>
              <a:t></a:t>
            </a:r>
            <a:r>
              <a:rPr dirty="0" sz="1800" spc="10">
                <a:latin typeface="Times New Roman"/>
                <a:cs typeface="Times New Roman"/>
              </a:rPr>
              <a:t>..</a:t>
            </a:r>
            <a:r>
              <a:rPr dirty="0" sz="1800" spc="-20">
                <a:latin typeface="Times New Roman"/>
                <a:cs typeface="Times New Roman"/>
              </a:rPr>
              <a:t>.</a:t>
            </a:r>
            <a:r>
              <a:rPr dirty="0" sz="2400" spc="-25">
                <a:latin typeface="Symbol"/>
                <a:cs typeface="Symbol"/>
              </a:rPr>
              <a:t></a:t>
            </a:r>
            <a:r>
              <a:rPr dirty="0" sz="1800" spc="80">
                <a:latin typeface="Symbol"/>
                <a:cs typeface="Symbol"/>
              </a:rPr>
              <a:t>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к</a:t>
            </a:r>
            <a:r>
              <a:rPr dirty="0" sz="1800" spc="80">
                <a:latin typeface="Times New Roman"/>
                <a:cs typeface="Times New Roman"/>
              </a:rPr>
              <a:t>в</a:t>
            </a:r>
            <a:r>
              <a:rPr dirty="0" sz="1800" spc="-25">
                <a:latin typeface="Times New Roman"/>
                <a:cs typeface="Times New Roman"/>
              </a:rPr>
              <a:t>а</a:t>
            </a:r>
            <a:r>
              <a:rPr dirty="0" sz="1800" spc="-30">
                <a:latin typeface="Times New Roman"/>
                <a:cs typeface="Times New Roman"/>
              </a:rPr>
              <a:t>н</a:t>
            </a:r>
            <a:r>
              <a:rPr dirty="0" sz="1800" spc="-15">
                <a:latin typeface="Times New Roman"/>
                <a:cs typeface="Times New Roman"/>
              </a:rPr>
              <a:t>т</a:t>
            </a:r>
            <a:r>
              <a:rPr dirty="0" sz="1800" spc="30">
                <a:latin typeface="Times New Roman"/>
                <a:cs typeface="Times New Roman"/>
              </a:rPr>
              <a:t>о</a:t>
            </a:r>
            <a:r>
              <a:rPr dirty="0" sz="1800" spc="80">
                <a:latin typeface="Times New Roman"/>
                <a:cs typeface="Times New Roman"/>
              </a:rPr>
              <a:t>в</a:t>
            </a:r>
            <a:r>
              <a:rPr dirty="0" sz="1800" spc="-25">
                <a:latin typeface="Times New Roman"/>
                <a:cs typeface="Times New Roman"/>
              </a:rPr>
              <a:t>а</a:t>
            </a:r>
            <a:r>
              <a:rPr dirty="0" sz="1800" spc="-15">
                <a:latin typeface="Times New Roman"/>
                <a:cs typeface="Times New Roman"/>
              </a:rPr>
              <a:t>т</a:t>
            </a:r>
            <a:r>
              <a:rPr dirty="0" sz="1800" spc="75">
                <a:latin typeface="Times New Roman"/>
                <a:cs typeface="Times New Roman"/>
              </a:rPr>
              <a:t>е</a:t>
            </a:r>
            <a:r>
              <a:rPr dirty="0" sz="1800" spc="35">
                <a:latin typeface="Times New Roman"/>
                <a:cs typeface="Times New Roman"/>
              </a:rPr>
              <a:t>л</a:t>
            </a:r>
            <a:r>
              <a:rPr dirty="0" sz="1800" spc="65">
                <a:latin typeface="Times New Roman"/>
                <a:cs typeface="Times New Roman"/>
              </a:rPr>
              <a:t>ь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-15">
                <a:latin typeface="Times New Roman"/>
                <a:cs typeface="Times New Roman"/>
              </a:rPr>
              <a:t>т</a:t>
            </a:r>
            <a:r>
              <a:rPr dirty="0" sz="1800" spc="-30">
                <a:latin typeface="Times New Roman"/>
                <a:cs typeface="Times New Roman"/>
              </a:rPr>
              <a:t>ип</a:t>
            </a:r>
            <a:r>
              <a:rPr dirty="0" sz="1800" spc="65">
                <a:latin typeface="Times New Roman"/>
                <a:cs typeface="Times New Roman"/>
              </a:rPr>
              <a:t>а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0306" y="3655736"/>
            <a:ext cx="36830" cy="310515"/>
          </a:xfrm>
          <a:custGeom>
            <a:avLst/>
            <a:gdLst/>
            <a:ahLst/>
            <a:cxnLst/>
            <a:rect l="l" t="t" r="r" b="b"/>
            <a:pathLst>
              <a:path w="36830" h="310514">
                <a:moveTo>
                  <a:pt x="36510" y="0"/>
                </a:moveTo>
                <a:lnTo>
                  <a:pt x="36510" y="309971"/>
                </a:lnTo>
              </a:path>
              <a:path w="36830" h="310514">
                <a:moveTo>
                  <a:pt x="0" y="0"/>
                </a:moveTo>
                <a:lnTo>
                  <a:pt x="0" y="309971"/>
                </a:lnTo>
              </a:path>
            </a:pathLst>
          </a:custGeom>
          <a:ln w="10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295" y="3655736"/>
            <a:ext cx="36195" cy="310515"/>
          </a:xfrm>
          <a:custGeom>
            <a:avLst/>
            <a:gdLst/>
            <a:ahLst/>
            <a:cxnLst/>
            <a:rect l="l" t="t" r="r" b="b"/>
            <a:pathLst>
              <a:path w="36195" h="310514">
                <a:moveTo>
                  <a:pt x="35912" y="0"/>
                </a:moveTo>
                <a:lnTo>
                  <a:pt x="35912" y="309971"/>
                </a:lnTo>
              </a:path>
              <a:path w="36195" h="310514">
                <a:moveTo>
                  <a:pt x="0" y="0"/>
                </a:moveTo>
                <a:lnTo>
                  <a:pt x="0" y="309971"/>
                </a:lnTo>
              </a:path>
            </a:pathLst>
          </a:custGeom>
          <a:ln w="10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07212" y="3776452"/>
            <a:ext cx="104139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40" i="1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846741" y="3521158"/>
            <a:ext cx="3367404" cy="43560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</a:pPr>
            <a:r>
              <a:rPr dirty="0" sz="2000" spc="55" i="1">
                <a:latin typeface="Times New Roman"/>
                <a:cs typeface="Times New Roman"/>
              </a:rPr>
              <a:t>b</a:t>
            </a:r>
            <a:r>
              <a:rPr dirty="0" sz="2000" spc="20" i="1">
                <a:latin typeface="Times New Roman"/>
                <a:cs typeface="Times New Roman"/>
              </a:rPr>
              <a:t> </a:t>
            </a:r>
            <a:r>
              <a:rPr dirty="0" sz="2000" spc="80" i="1">
                <a:latin typeface="Times New Roman"/>
                <a:cs typeface="Times New Roman"/>
              </a:rPr>
              <a:t>=</a:t>
            </a:r>
            <a:r>
              <a:rPr dirty="0" sz="2000" spc="-120" i="1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Times New Roman"/>
                <a:cs typeface="Times New Roman"/>
              </a:rPr>
              <a:t>a</a:t>
            </a:r>
            <a:r>
              <a:rPr dirty="0" sz="2000" spc="60" i="1">
                <a:latin typeface="Times New Roman"/>
                <a:cs typeface="Times New Roman"/>
              </a:rPr>
              <a:t>r</a:t>
            </a:r>
            <a:r>
              <a:rPr dirty="0" sz="2000" spc="10" i="1">
                <a:latin typeface="Times New Roman"/>
                <a:cs typeface="Times New Roman"/>
              </a:rPr>
              <a:t>g</a:t>
            </a:r>
            <a:r>
              <a:rPr dirty="0" sz="2000" spc="85" i="1">
                <a:latin typeface="Times New Roman"/>
                <a:cs typeface="Times New Roman"/>
              </a:rPr>
              <a:t>m</a:t>
            </a:r>
            <a:r>
              <a:rPr dirty="0" sz="2000" spc="-55" i="1">
                <a:latin typeface="Times New Roman"/>
                <a:cs typeface="Times New Roman"/>
              </a:rPr>
              <a:t>i</a:t>
            </a:r>
            <a:r>
              <a:rPr dirty="0" sz="2000" spc="-85" i="1">
                <a:latin typeface="Times New Roman"/>
                <a:cs typeface="Times New Roman"/>
              </a:rPr>
              <a:t>n</a:t>
            </a:r>
            <a:r>
              <a:rPr dirty="0" baseline="-24154" sz="1725" spc="60" i="1">
                <a:latin typeface="Times New Roman"/>
                <a:cs typeface="Times New Roman"/>
              </a:rPr>
              <a:t>b</a:t>
            </a:r>
            <a:r>
              <a:rPr dirty="0" baseline="-24154" sz="1725" i="1">
                <a:latin typeface="Times New Roman"/>
                <a:cs typeface="Times New Roman"/>
              </a:rPr>
              <a:t>  </a:t>
            </a:r>
            <a:r>
              <a:rPr dirty="0" baseline="-24154" sz="1725" spc="-209" i="1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C</a:t>
            </a:r>
            <a:r>
              <a:rPr dirty="0" sz="2000" spc="105" i="1">
                <a:latin typeface="Times New Roman"/>
                <a:cs typeface="Times New Roman"/>
              </a:rPr>
              <a:t>'</a:t>
            </a:r>
            <a:r>
              <a:rPr dirty="0" baseline="-24154" sz="1725" spc="82" i="1">
                <a:latin typeface="Times New Roman"/>
                <a:cs typeface="Times New Roman"/>
              </a:rPr>
              <a:t>w</a:t>
            </a:r>
            <a:r>
              <a:rPr dirty="0" baseline="-24154" sz="1725" spc="165" i="1">
                <a:latin typeface="Times New Roman"/>
                <a:cs typeface="Times New Roman"/>
              </a:rPr>
              <a:t> </a:t>
            </a:r>
            <a:r>
              <a:rPr dirty="0" sz="2650" spc="-250">
                <a:latin typeface="Symbol"/>
                <a:cs typeface="Symbol"/>
              </a:rPr>
              <a:t></a:t>
            </a:r>
            <a:r>
              <a:rPr dirty="0" sz="2000" spc="105" i="1">
                <a:latin typeface="Times New Roman"/>
                <a:cs typeface="Times New Roman"/>
              </a:rPr>
              <a:t>n</a:t>
            </a:r>
            <a:r>
              <a:rPr dirty="0" sz="2650" spc="-40">
                <a:latin typeface="Symbol"/>
                <a:cs typeface="Symbol"/>
              </a:rPr>
              <a:t></a:t>
            </a:r>
            <a:r>
              <a:rPr dirty="0" sz="2000" spc="65">
                <a:latin typeface="Symbol"/>
                <a:cs typeface="Symbol"/>
              </a:rPr>
              <a:t></a:t>
            </a:r>
            <a:r>
              <a:rPr dirty="0" sz="2000" spc="-265">
                <a:latin typeface="Times New Roman"/>
                <a:cs typeface="Times New Roman"/>
              </a:rPr>
              <a:t> </a:t>
            </a:r>
            <a:r>
              <a:rPr dirty="0" sz="2000" spc="85" i="1">
                <a:latin typeface="Times New Roman"/>
                <a:cs typeface="Times New Roman"/>
              </a:rPr>
              <a:t>Q</a:t>
            </a:r>
            <a:r>
              <a:rPr dirty="0" sz="2000" spc="195" i="1">
                <a:latin typeface="Times New Roman"/>
                <a:cs typeface="Times New Roman"/>
              </a:rPr>
              <a:t> </a:t>
            </a:r>
            <a:r>
              <a:rPr dirty="0" sz="2650" spc="-310">
                <a:latin typeface="Symbol"/>
                <a:cs typeface="Symbol"/>
              </a:rPr>
              <a:t></a:t>
            </a:r>
            <a:r>
              <a:rPr dirty="0" sz="2000" spc="15" i="1">
                <a:latin typeface="Times New Roman"/>
                <a:cs typeface="Times New Roman"/>
              </a:rPr>
              <a:t>C</a:t>
            </a:r>
            <a:r>
              <a:rPr dirty="0" sz="2000" spc="25" i="1">
                <a:latin typeface="Times New Roman"/>
                <a:cs typeface="Times New Roman"/>
              </a:rPr>
              <a:t>'</a:t>
            </a:r>
            <a:r>
              <a:rPr dirty="0" sz="2000" spc="-120" i="1">
                <a:latin typeface="Times New Roman"/>
                <a:cs typeface="Times New Roman"/>
              </a:rPr>
              <a:t> </a:t>
            </a:r>
            <a:r>
              <a:rPr dirty="0" sz="2650" spc="-254">
                <a:latin typeface="Symbol"/>
                <a:cs typeface="Symbol"/>
              </a:rPr>
              <a:t></a:t>
            </a:r>
            <a:r>
              <a:rPr dirty="0" sz="2000" spc="105" i="1">
                <a:latin typeface="Times New Roman"/>
                <a:cs typeface="Times New Roman"/>
              </a:rPr>
              <a:t>n</a:t>
            </a:r>
            <a:r>
              <a:rPr dirty="0" sz="2650" spc="-290">
                <a:latin typeface="Symbol"/>
                <a:cs typeface="Symbol"/>
              </a:rPr>
              <a:t></a:t>
            </a:r>
            <a:r>
              <a:rPr dirty="0" sz="2650" spc="-190">
                <a:latin typeface="Symbol"/>
                <a:cs typeface="Symbol"/>
              </a:rPr>
              <a:t>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6316" y="3438381"/>
            <a:ext cx="146050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0" spc="60">
                <a:latin typeface="Times New Roman"/>
                <a:cs typeface="Times New Roman"/>
              </a:rPr>
              <a:t>~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509" y="323130"/>
            <a:ext cx="768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latin typeface="Microsoft Sans Serif"/>
                <a:cs typeface="Microsoft Sans Serif"/>
              </a:rPr>
              <a:t>(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525271"/>
            <a:ext cx="884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о</a:t>
            </a:r>
            <a:r>
              <a:rPr dirty="0" sz="1800" spc="-10">
                <a:latin typeface="Microsoft Sans Serif"/>
                <a:cs typeface="Microsoft Sans Serif"/>
              </a:rPr>
              <a:t>ш</a:t>
            </a:r>
            <a:r>
              <a:rPr dirty="0" sz="1800" spc="-25">
                <a:latin typeface="Microsoft Sans Serif"/>
                <a:cs typeface="Microsoft Sans Serif"/>
              </a:rPr>
              <a:t>ибок.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641" y="833946"/>
            <a:ext cx="641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1348232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(4</a:t>
            </a:r>
            <a:r>
              <a:rPr dirty="0" sz="1800" spc="-15">
                <a:latin typeface="Microsoft Sans Serif"/>
                <a:cs typeface="Microsoft Sans Serif"/>
              </a:rPr>
              <a:t>4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171446"/>
            <a:ext cx="2760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Microsoft Sans Serif"/>
                <a:cs typeface="Microsoft Sans Serif"/>
              </a:rPr>
              <a:t>Атака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переквантованием: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5283" y="2445765"/>
            <a:ext cx="3442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sz="1800" spc="-5">
                <a:latin typeface="Microsoft Sans Serif"/>
                <a:cs typeface="Microsoft Sans Serif"/>
              </a:rPr>
              <a:t>=0,5 </a:t>
            </a:r>
            <a:r>
              <a:rPr dirty="0" sz="1800" spc="-20">
                <a:latin typeface="Microsoft Sans Serif"/>
                <a:cs typeface="Microsoft Sans Serif"/>
              </a:rPr>
              <a:t>(ЦВЗ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удалено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полностью)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2409" y="2445765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(4</a:t>
            </a:r>
            <a:r>
              <a:rPr dirty="0" sz="1800" spc="-15">
                <a:latin typeface="Microsoft Sans Serif"/>
                <a:cs typeface="Microsoft Sans Serif"/>
              </a:rPr>
              <a:t>5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269107"/>
            <a:ext cx="1949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Диттер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КИМ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(ДМ)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3541902"/>
            <a:ext cx="1557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Arial"/>
                <a:cs typeface="Arial"/>
              </a:rPr>
              <a:t>Погруж</a:t>
            </a:r>
            <a:r>
              <a:rPr dirty="0" sz="2000" spc="5" i="1">
                <a:latin typeface="Arial"/>
                <a:cs typeface="Arial"/>
              </a:rPr>
              <a:t>е</a:t>
            </a:r>
            <a:r>
              <a:rPr dirty="0" sz="2000" spc="-5" i="1">
                <a:latin typeface="Arial"/>
                <a:cs typeface="Arial"/>
              </a:rPr>
              <a:t>ние: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2409" y="3567810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(4</a:t>
            </a:r>
            <a:r>
              <a:rPr dirty="0" sz="1800" spc="-15">
                <a:latin typeface="Microsoft Sans Serif"/>
                <a:cs typeface="Microsoft Sans Serif"/>
              </a:rPr>
              <a:t>6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848227"/>
            <a:ext cx="74942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6535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Q(…)-</a:t>
            </a:r>
            <a:r>
              <a:rPr dirty="0" sz="1800" spc="-10">
                <a:latin typeface="Microsoft Sans Serif"/>
                <a:cs typeface="Microsoft Sans Serif"/>
              </a:rPr>
              <a:t>квантователь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шагом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«</a:t>
            </a:r>
            <a:r>
              <a:rPr dirty="0" sz="1800" i="1">
                <a:latin typeface="Arial"/>
                <a:cs typeface="Arial"/>
              </a:rPr>
              <a:t>Δ</a:t>
            </a:r>
            <a:r>
              <a:rPr dirty="0" sz="1800">
                <a:latin typeface="Microsoft Sans Serif"/>
                <a:cs typeface="Microsoft Sans Serif"/>
              </a:rPr>
              <a:t>»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Microsoft Sans Serif"/>
                <a:cs typeface="Microsoft Sans Serif"/>
              </a:rPr>
              <a:t>где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 i="1">
                <a:latin typeface="Arial"/>
                <a:cs typeface="Arial"/>
              </a:rPr>
              <a:t>d(0,n)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–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i.i.d</a:t>
            </a:r>
            <a:r>
              <a:rPr dirty="0" sz="1800" spc="-5">
                <a:latin typeface="Microsoft Sans Serif"/>
                <a:cs typeface="Microsoft Sans Serif"/>
              </a:rPr>
              <a:t>.,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равномерно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распределено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на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интервале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[-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Δ/2,+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Δ/2</a:t>
            </a:r>
            <a:r>
              <a:rPr dirty="0" sz="1800" spc="-5">
                <a:latin typeface="Microsoft Sans Serif"/>
                <a:cs typeface="Microsoft Sans Serif"/>
              </a:rPr>
              <a:t>]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2409" y="4671441"/>
            <a:ext cx="431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(</a:t>
            </a:r>
            <a:r>
              <a:rPr dirty="0" sz="1800" spc="-10">
                <a:latin typeface="Microsoft Sans Serif"/>
                <a:cs typeface="Microsoft Sans Serif"/>
              </a:rPr>
              <a:t>47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76375" y="333438"/>
            <a:ext cx="1368425" cy="325755"/>
          </a:xfrm>
          <a:custGeom>
            <a:avLst/>
            <a:gdLst/>
            <a:ahLst/>
            <a:cxnLst/>
            <a:rect l="l" t="t" r="r" b="b"/>
            <a:pathLst>
              <a:path w="1368425" h="325755">
                <a:moveTo>
                  <a:pt x="1368425" y="0"/>
                </a:moveTo>
                <a:lnTo>
                  <a:pt x="0" y="0"/>
                </a:lnTo>
                <a:lnTo>
                  <a:pt x="0" y="325437"/>
                </a:lnTo>
                <a:lnTo>
                  <a:pt x="1368425" y="325437"/>
                </a:lnTo>
                <a:lnTo>
                  <a:pt x="1368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3439" y="229818"/>
            <a:ext cx="774827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800" spc="5">
                <a:latin typeface="Microsoft Sans Serif"/>
                <a:cs typeface="Microsoft Sans Serif"/>
              </a:rPr>
              <a:t>Если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baseline="-4901" sz="2550" spc="67" i="1">
                <a:latin typeface="Times New Roman"/>
                <a:cs typeface="Times New Roman"/>
              </a:rPr>
              <a:t>C'</a:t>
            </a:r>
            <a:r>
              <a:rPr dirty="0" baseline="-33333" sz="1500" spc="67" i="1">
                <a:latin typeface="Times New Roman"/>
                <a:cs typeface="Times New Roman"/>
              </a:rPr>
              <a:t>w</a:t>
            </a:r>
            <a:r>
              <a:rPr dirty="0" baseline="-33333" sz="1500" spc="172" i="1">
                <a:latin typeface="Times New Roman"/>
                <a:cs typeface="Times New Roman"/>
              </a:rPr>
              <a:t> </a:t>
            </a:r>
            <a:r>
              <a:rPr dirty="0" baseline="-3703" sz="3375" spc="-67">
                <a:latin typeface="Symbol"/>
                <a:cs typeface="Symbol"/>
              </a:rPr>
              <a:t></a:t>
            </a:r>
            <a:r>
              <a:rPr dirty="0" baseline="-4901" sz="2550" spc="-67" i="1">
                <a:latin typeface="Times New Roman"/>
                <a:cs typeface="Times New Roman"/>
              </a:rPr>
              <a:t>n</a:t>
            </a:r>
            <a:r>
              <a:rPr dirty="0" baseline="-3703" sz="3375" spc="-67">
                <a:latin typeface="Symbol"/>
                <a:cs typeface="Symbol"/>
              </a:rPr>
              <a:t></a:t>
            </a:r>
            <a:r>
              <a:rPr dirty="0" baseline="-4901" sz="2550" spc="-67" i="1">
                <a:latin typeface="Times New Roman"/>
                <a:cs typeface="Times New Roman"/>
              </a:rPr>
              <a:t>=</a:t>
            </a:r>
            <a:r>
              <a:rPr dirty="0" baseline="-4901" sz="2550" spc="-187" i="1">
                <a:latin typeface="Times New Roman"/>
                <a:cs typeface="Times New Roman"/>
              </a:rPr>
              <a:t> </a:t>
            </a:r>
            <a:r>
              <a:rPr dirty="0" baseline="-4901" sz="2550" spc="82" i="1">
                <a:latin typeface="Times New Roman"/>
                <a:cs typeface="Times New Roman"/>
              </a:rPr>
              <a:t>C</a:t>
            </a:r>
            <a:r>
              <a:rPr dirty="0" baseline="-33333" sz="1500" spc="82" i="1">
                <a:latin typeface="Times New Roman"/>
                <a:cs typeface="Times New Roman"/>
              </a:rPr>
              <a:t>w</a:t>
            </a:r>
            <a:r>
              <a:rPr dirty="0" baseline="-33333" sz="1500" spc="-89" i="1">
                <a:latin typeface="Times New Roman"/>
                <a:cs typeface="Times New Roman"/>
              </a:rPr>
              <a:t> </a:t>
            </a:r>
            <a:r>
              <a:rPr dirty="0" baseline="-3703" sz="3375" spc="-97">
                <a:latin typeface="Symbol"/>
                <a:cs typeface="Symbol"/>
              </a:rPr>
              <a:t></a:t>
            </a:r>
            <a:r>
              <a:rPr dirty="0" baseline="-4901" sz="2550" spc="-97" i="1">
                <a:latin typeface="Times New Roman"/>
                <a:cs typeface="Times New Roman"/>
              </a:rPr>
              <a:t>n</a:t>
            </a:r>
            <a:r>
              <a:rPr dirty="0" baseline="-3703" sz="3375" spc="-97">
                <a:latin typeface="Symbol"/>
                <a:cs typeface="Symbol"/>
              </a:rPr>
              <a:t></a:t>
            </a:r>
            <a:r>
              <a:rPr dirty="0" sz="1800" spc="-65">
                <a:latin typeface="Microsoft Sans Serif"/>
                <a:cs typeface="Microsoft Sans Serif"/>
              </a:rPr>
              <a:t>нет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искажений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ЦВЗ),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то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информация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извлекается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без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9475" y="836675"/>
            <a:ext cx="1368425" cy="352425"/>
          </a:xfrm>
          <a:custGeom>
            <a:avLst/>
            <a:gdLst/>
            <a:ahLst/>
            <a:cxnLst/>
            <a:rect l="l" t="t" r="r" b="b"/>
            <a:pathLst>
              <a:path w="1368425" h="352425">
                <a:moveTo>
                  <a:pt x="1368425" y="0"/>
                </a:moveTo>
                <a:lnTo>
                  <a:pt x="0" y="0"/>
                </a:lnTo>
                <a:lnTo>
                  <a:pt x="0" y="352425"/>
                </a:lnTo>
                <a:lnTo>
                  <a:pt x="1368425" y="352425"/>
                </a:lnTo>
                <a:lnTo>
                  <a:pt x="1368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84467" y="1017998"/>
            <a:ext cx="53975" cy="14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10"/>
              </a:lnSpc>
            </a:pPr>
            <a:r>
              <a:rPr dirty="0" sz="1000" spc="25" i="1">
                <a:latin typeface="Times New Roman"/>
                <a:cs typeface="Times New Roman"/>
              </a:rPr>
              <a:t>ε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3439" y="671482"/>
            <a:ext cx="436054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 spc="5">
                <a:latin typeface="Microsoft Sans Serif"/>
                <a:cs typeface="Microsoft Sans Serif"/>
              </a:rPr>
              <a:t>Есл</a:t>
            </a:r>
            <a:r>
              <a:rPr dirty="0" sz="1800" spc="-5">
                <a:latin typeface="Microsoft Sans Serif"/>
                <a:cs typeface="Microsoft Sans Serif"/>
              </a:rPr>
              <a:t>и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п</a:t>
            </a:r>
            <a:r>
              <a:rPr dirty="0" sz="1800" spc="-25">
                <a:latin typeface="Microsoft Sans Serif"/>
                <a:cs typeface="Microsoft Sans Serif"/>
              </a:rPr>
              <a:t>о</a:t>
            </a:r>
            <a:r>
              <a:rPr dirty="0" sz="1800" spc="-30">
                <a:latin typeface="Microsoft Sans Serif"/>
                <a:cs typeface="Microsoft Sans Serif"/>
              </a:rPr>
              <a:t>м</a:t>
            </a:r>
            <a:r>
              <a:rPr dirty="0" sz="1800" spc="-35">
                <a:latin typeface="Microsoft Sans Serif"/>
                <a:cs typeface="Microsoft Sans Serif"/>
              </a:rPr>
              <a:t>е</a:t>
            </a:r>
            <a:r>
              <a:rPr dirty="0" sz="1800" spc="-15">
                <a:latin typeface="Microsoft Sans Serif"/>
                <a:cs typeface="Microsoft Sans Serif"/>
              </a:rPr>
              <a:t>х</a:t>
            </a:r>
            <a:r>
              <a:rPr dirty="0" sz="1800" spc="-10">
                <a:latin typeface="Microsoft Sans Serif"/>
                <a:cs typeface="Microsoft Sans Serif"/>
              </a:rPr>
              <a:t>о</a:t>
            </a:r>
            <a:r>
              <a:rPr dirty="0" sz="1800" spc="-5">
                <a:latin typeface="Microsoft Sans Serif"/>
                <a:cs typeface="Microsoft Sans Serif"/>
              </a:rPr>
              <a:t>й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яв</a:t>
            </a:r>
            <a:r>
              <a:rPr dirty="0" sz="1800" spc="10">
                <a:latin typeface="Microsoft Sans Serif"/>
                <a:cs typeface="Microsoft Sans Serif"/>
              </a:rPr>
              <a:t>л</a:t>
            </a:r>
            <a:r>
              <a:rPr dirty="0" sz="1800" spc="-5">
                <a:latin typeface="Microsoft Sans Serif"/>
                <a:cs typeface="Microsoft Sans Serif"/>
              </a:rPr>
              <a:t>я</a:t>
            </a:r>
            <a:r>
              <a:rPr dirty="0" sz="1800" spc="-15">
                <a:latin typeface="Microsoft Sans Serif"/>
                <a:cs typeface="Microsoft Sans Serif"/>
              </a:rPr>
              <a:t>е</a:t>
            </a:r>
            <a:r>
              <a:rPr dirty="0" sz="1800" spc="-5">
                <a:latin typeface="Microsoft Sans Serif"/>
                <a:cs typeface="Microsoft Sans Serif"/>
              </a:rPr>
              <a:t>тся</a:t>
            </a:r>
            <a:r>
              <a:rPr dirty="0" sz="1800" spc="-229">
                <a:latin typeface="Microsoft Sans Serif"/>
                <a:cs typeface="Microsoft Sans Serif"/>
              </a:rPr>
              <a:t> </a:t>
            </a:r>
            <a:r>
              <a:rPr dirty="0" baseline="-9523" sz="2625" spc="120" i="1">
                <a:latin typeface="Times New Roman"/>
                <a:cs typeface="Times New Roman"/>
              </a:rPr>
              <a:t>ε</a:t>
            </a:r>
            <a:r>
              <a:rPr dirty="0" baseline="-7246" sz="3450" spc="-330">
                <a:latin typeface="Symbol"/>
                <a:cs typeface="Symbol"/>
              </a:rPr>
              <a:t></a:t>
            </a:r>
            <a:r>
              <a:rPr dirty="0" baseline="-9523" sz="2625" spc="127" i="1">
                <a:latin typeface="Times New Roman"/>
                <a:cs typeface="Times New Roman"/>
              </a:rPr>
              <a:t>n</a:t>
            </a:r>
            <a:r>
              <a:rPr dirty="0" baseline="-7246" sz="3450" spc="-157">
                <a:latin typeface="Symbol"/>
                <a:cs typeface="Symbol"/>
              </a:rPr>
              <a:t></a:t>
            </a:r>
            <a:r>
              <a:rPr dirty="0" baseline="-9523" sz="2625" spc="89">
                <a:latin typeface="Symbol"/>
                <a:cs typeface="Symbol"/>
              </a:rPr>
              <a:t></a:t>
            </a:r>
            <a:r>
              <a:rPr dirty="0" baseline="-9523" sz="2625" spc="-247">
                <a:latin typeface="Times New Roman"/>
                <a:cs typeface="Times New Roman"/>
              </a:rPr>
              <a:t> </a:t>
            </a:r>
            <a:r>
              <a:rPr dirty="0" baseline="-9523" sz="2625" spc="82" i="1">
                <a:latin typeface="Times New Roman"/>
                <a:cs typeface="Times New Roman"/>
              </a:rPr>
              <a:t>N</a:t>
            </a:r>
            <a:r>
              <a:rPr dirty="0" baseline="-9523" sz="2625" spc="-419" i="1">
                <a:latin typeface="Times New Roman"/>
                <a:cs typeface="Times New Roman"/>
              </a:rPr>
              <a:t> </a:t>
            </a:r>
            <a:r>
              <a:rPr dirty="0" baseline="-5952" sz="4200" spc="-735">
                <a:latin typeface="Symbol"/>
                <a:cs typeface="Symbol"/>
              </a:rPr>
              <a:t></a:t>
            </a:r>
            <a:r>
              <a:rPr dirty="0" baseline="-9523" sz="2625">
                <a:latin typeface="Times New Roman"/>
                <a:cs typeface="Times New Roman"/>
              </a:rPr>
              <a:t>0</a:t>
            </a:r>
            <a:r>
              <a:rPr dirty="0" baseline="-9523" sz="2625" spc="254">
                <a:latin typeface="Times New Roman"/>
                <a:cs typeface="Times New Roman"/>
              </a:rPr>
              <a:t>,</a:t>
            </a:r>
            <a:r>
              <a:rPr dirty="0" baseline="-9523" sz="2625" spc="60" i="1">
                <a:latin typeface="Times New Roman"/>
                <a:cs typeface="Times New Roman"/>
              </a:rPr>
              <a:t>σ</a:t>
            </a:r>
            <a:r>
              <a:rPr dirty="0" baseline="-9523" sz="2625" spc="-330" i="1">
                <a:latin typeface="Times New Roman"/>
                <a:cs typeface="Times New Roman"/>
              </a:rPr>
              <a:t> </a:t>
            </a:r>
            <a:r>
              <a:rPr dirty="0" baseline="27777" sz="1500" spc="52">
                <a:latin typeface="Times New Roman"/>
                <a:cs typeface="Times New Roman"/>
              </a:rPr>
              <a:t>2</a:t>
            </a:r>
            <a:r>
              <a:rPr dirty="0" baseline="27777" sz="1500" spc="30">
                <a:latin typeface="Times New Roman"/>
                <a:cs typeface="Times New Roman"/>
              </a:rPr>
              <a:t> </a:t>
            </a:r>
            <a:r>
              <a:rPr dirty="0" baseline="-5952" sz="4200" spc="-494">
                <a:latin typeface="Symbol"/>
                <a:cs typeface="Symbol"/>
              </a:rPr>
              <a:t></a:t>
            </a:r>
            <a:r>
              <a:rPr dirty="0" baseline="-5952" sz="4200" spc="179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то: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1550" y="1052512"/>
            <a:ext cx="5000625" cy="900430"/>
            <a:chOff x="971550" y="1052512"/>
            <a:chExt cx="5000625" cy="900430"/>
          </a:xfrm>
        </p:grpSpPr>
        <p:sp>
          <p:nvSpPr>
            <p:cNvPr id="20" name="object 20"/>
            <p:cNvSpPr/>
            <p:nvPr/>
          </p:nvSpPr>
          <p:spPr>
            <a:xfrm>
              <a:off x="971550" y="1052512"/>
              <a:ext cx="5000625" cy="900430"/>
            </a:xfrm>
            <a:custGeom>
              <a:avLst/>
              <a:gdLst/>
              <a:ahLst/>
              <a:cxnLst/>
              <a:rect l="l" t="t" r="r" b="b"/>
              <a:pathLst>
                <a:path w="5000625" h="900430">
                  <a:moveTo>
                    <a:pt x="5000625" y="0"/>
                  </a:moveTo>
                  <a:lnTo>
                    <a:pt x="0" y="0"/>
                  </a:lnTo>
                  <a:lnTo>
                    <a:pt x="0" y="900112"/>
                  </a:lnTo>
                  <a:lnTo>
                    <a:pt x="5000625" y="900112"/>
                  </a:lnTo>
                  <a:lnTo>
                    <a:pt x="5000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44482" y="1773788"/>
              <a:ext cx="26034" cy="14604"/>
            </a:xfrm>
            <a:custGeom>
              <a:avLst/>
              <a:gdLst/>
              <a:ahLst/>
              <a:cxnLst/>
              <a:rect l="l" t="t" r="r" b="b"/>
              <a:pathLst>
                <a:path w="26035" h="14605">
                  <a:moveTo>
                    <a:pt x="0" y="14382"/>
                  </a:moveTo>
                  <a:lnTo>
                    <a:pt x="25614" y="0"/>
                  </a:lnTo>
                </a:path>
              </a:pathLst>
            </a:custGeom>
            <a:ln w="8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70096" y="1777781"/>
              <a:ext cx="37465" cy="97155"/>
            </a:xfrm>
            <a:custGeom>
              <a:avLst/>
              <a:gdLst/>
              <a:ahLst/>
              <a:cxnLst/>
              <a:rect l="l" t="t" r="r" b="b"/>
              <a:pathLst>
                <a:path w="37464" h="97155">
                  <a:moveTo>
                    <a:pt x="0" y="0"/>
                  </a:moveTo>
                  <a:lnTo>
                    <a:pt x="36996" y="97005"/>
                  </a:lnTo>
                </a:path>
              </a:pathLst>
            </a:custGeom>
            <a:ln w="16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11559" y="1598568"/>
              <a:ext cx="1207770" cy="276225"/>
            </a:xfrm>
            <a:custGeom>
              <a:avLst/>
              <a:gdLst/>
              <a:ahLst/>
              <a:cxnLst/>
              <a:rect l="l" t="t" r="r" b="b"/>
              <a:pathLst>
                <a:path w="1207770" h="276225">
                  <a:moveTo>
                    <a:pt x="0" y="276217"/>
                  </a:moveTo>
                  <a:lnTo>
                    <a:pt x="48778" y="0"/>
                  </a:lnTo>
                </a:path>
                <a:path w="1207770" h="276225">
                  <a:moveTo>
                    <a:pt x="1181924" y="189602"/>
                  </a:moveTo>
                  <a:lnTo>
                    <a:pt x="1207421" y="175220"/>
                  </a:lnTo>
                </a:path>
              </a:pathLst>
            </a:custGeom>
            <a:ln w="8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18981" y="1777781"/>
              <a:ext cx="37465" cy="97155"/>
            </a:xfrm>
            <a:custGeom>
              <a:avLst/>
              <a:gdLst/>
              <a:ahLst/>
              <a:cxnLst/>
              <a:rect l="l" t="t" r="r" b="b"/>
              <a:pathLst>
                <a:path w="37464" h="97155">
                  <a:moveTo>
                    <a:pt x="0" y="0"/>
                  </a:moveTo>
                  <a:lnTo>
                    <a:pt x="36996" y="97005"/>
                  </a:lnTo>
                </a:path>
              </a:pathLst>
            </a:custGeom>
            <a:ln w="16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60143" y="1598568"/>
              <a:ext cx="1311275" cy="276225"/>
            </a:xfrm>
            <a:custGeom>
              <a:avLst/>
              <a:gdLst/>
              <a:ahLst/>
              <a:cxnLst/>
              <a:rect l="l" t="t" r="r" b="b"/>
              <a:pathLst>
                <a:path w="1311275" h="276225">
                  <a:moveTo>
                    <a:pt x="0" y="276217"/>
                  </a:moveTo>
                  <a:lnTo>
                    <a:pt x="49162" y="0"/>
                  </a:lnTo>
                </a:path>
                <a:path w="1311275" h="276225">
                  <a:moveTo>
                    <a:pt x="1285047" y="144885"/>
                  </a:moveTo>
                  <a:lnTo>
                    <a:pt x="1310712" y="130126"/>
                  </a:lnTo>
                </a:path>
              </a:pathLst>
            </a:custGeom>
            <a:ln w="8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70856" y="1733080"/>
              <a:ext cx="37465" cy="67945"/>
            </a:xfrm>
            <a:custGeom>
              <a:avLst/>
              <a:gdLst/>
              <a:ahLst/>
              <a:cxnLst/>
              <a:rect l="l" t="t" r="r" b="b"/>
              <a:pathLst>
                <a:path w="37464" h="67944">
                  <a:moveTo>
                    <a:pt x="0" y="0"/>
                  </a:moveTo>
                  <a:lnTo>
                    <a:pt x="36996" y="67460"/>
                  </a:lnTo>
                </a:path>
              </a:pathLst>
            </a:custGeom>
            <a:ln w="1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24527" y="1569427"/>
              <a:ext cx="386715" cy="231140"/>
            </a:xfrm>
            <a:custGeom>
              <a:avLst/>
              <a:gdLst/>
              <a:ahLst/>
              <a:cxnLst/>
              <a:rect l="l" t="t" r="r" b="b"/>
              <a:pathLst>
                <a:path w="386714" h="231139">
                  <a:moveTo>
                    <a:pt x="87825" y="231112"/>
                  </a:moveTo>
                  <a:lnTo>
                    <a:pt x="136487" y="29140"/>
                  </a:lnTo>
                </a:path>
                <a:path w="386714" h="231139">
                  <a:moveTo>
                    <a:pt x="136487" y="29140"/>
                  </a:moveTo>
                  <a:lnTo>
                    <a:pt x="369965" y="29140"/>
                  </a:lnTo>
                </a:path>
                <a:path w="386714" h="231139">
                  <a:moveTo>
                    <a:pt x="0" y="0"/>
                  </a:moveTo>
                  <a:lnTo>
                    <a:pt x="386630" y="0"/>
                  </a:lnTo>
                </a:path>
              </a:pathLst>
            </a:custGeom>
            <a:ln w="8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60301" y="135346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 h="0">
                  <a:moveTo>
                    <a:pt x="0" y="0"/>
                  </a:moveTo>
                  <a:lnTo>
                    <a:pt x="302472" y="0"/>
                  </a:lnTo>
                </a:path>
              </a:pathLst>
            </a:custGeom>
            <a:ln w="3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357128" y="1602235"/>
            <a:ext cx="13271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i="1">
                <a:latin typeface="Times New Roman"/>
                <a:cs typeface="Times New Roman"/>
              </a:rPr>
              <a:t>α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8593" y="1602235"/>
            <a:ext cx="13271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i="1">
                <a:latin typeface="Times New Roman"/>
                <a:cs typeface="Times New Roman"/>
              </a:rPr>
              <a:t>α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8928" y="1735552"/>
            <a:ext cx="72390" cy="165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00" spc="10" i="1">
                <a:latin typeface="Times New Roman"/>
                <a:cs typeface="Times New Roman"/>
              </a:rPr>
              <a:t>ε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70010" y="1735552"/>
            <a:ext cx="72390" cy="165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00" spc="10" i="1">
                <a:latin typeface="Times New Roman"/>
                <a:cs typeface="Times New Roman"/>
              </a:rPr>
              <a:t>ε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33787" y="1260944"/>
            <a:ext cx="110489" cy="165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00" spc="20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6960" y="1286878"/>
            <a:ext cx="188595" cy="165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00" spc="5" i="1">
                <a:latin typeface="Times New Roman"/>
                <a:cs typeface="Times New Roman"/>
              </a:rPr>
              <a:t>+</a:t>
            </a:r>
            <a:r>
              <a:rPr dirty="0" sz="900" spc="20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9632" y="1514022"/>
            <a:ext cx="415290" cy="332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1585"/>
              </a:lnSpc>
              <a:spcBef>
                <a:spcPts val="125"/>
              </a:spcBef>
            </a:pPr>
            <a:r>
              <a:rPr dirty="0" sz="1550" spc="20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  <a:p>
            <a:pPr marL="12700">
              <a:lnSpc>
                <a:spcPts val="805"/>
              </a:lnSpc>
            </a:pPr>
            <a:r>
              <a:rPr dirty="0" sz="900" spc="25" i="1">
                <a:latin typeface="Times New Roman"/>
                <a:cs typeface="Times New Roman"/>
              </a:rPr>
              <a:t>n=</a:t>
            </a:r>
            <a:r>
              <a:rPr dirty="0" sz="900" spc="25">
                <a:latin typeface="Symbol"/>
                <a:cs typeface="Symbol"/>
              </a:rPr>
              <a:t>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41053" y="1688057"/>
            <a:ext cx="104139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>
                <a:latin typeface="Symbol"/>
                <a:cs typeface="Symbol"/>
              </a:rPr>
              <a:t>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41053" y="1194277"/>
            <a:ext cx="104139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>
                <a:latin typeface="Symbol"/>
                <a:cs typeface="Symbol"/>
              </a:rPr>
              <a:t>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85236" y="1671290"/>
            <a:ext cx="19812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40">
                <a:latin typeface="Symbol"/>
                <a:cs typeface="Symbol"/>
              </a:rPr>
              <a:t></a:t>
            </a:r>
            <a:r>
              <a:rPr dirty="0" baseline="-5376" sz="2325" spc="30">
                <a:latin typeface="Symbol"/>
                <a:cs typeface="Symbol"/>
              </a:rPr>
              <a:t></a:t>
            </a:r>
            <a:endParaRPr baseline="-5376" sz="2325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1206" y="1342369"/>
            <a:ext cx="124714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6070" algn="l"/>
              </a:tabLst>
            </a:pPr>
            <a:r>
              <a:rPr dirty="0" u="sng" baseline="19713" sz="232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9713" sz="232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19713" sz="2325" spc="15">
                <a:latin typeface="Times New Roman"/>
                <a:cs typeface="Times New Roman"/>
              </a:rPr>
              <a:t> </a:t>
            </a:r>
            <a:r>
              <a:rPr dirty="0" baseline="19713" sz="2325" spc="254">
                <a:latin typeface="Times New Roman"/>
                <a:cs typeface="Times New Roman"/>
              </a:rPr>
              <a:t> </a:t>
            </a:r>
            <a:r>
              <a:rPr dirty="0" baseline="19713" sz="2325" spc="60">
                <a:latin typeface="Symbol"/>
                <a:cs typeface="Symbol"/>
              </a:rPr>
              <a:t></a:t>
            </a:r>
            <a:r>
              <a:rPr dirty="0" baseline="23297" sz="2325" spc="60">
                <a:latin typeface="Symbol"/>
                <a:cs typeface="Symbol"/>
              </a:rPr>
              <a:t></a:t>
            </a:r>
            <a:r>
              <a:rPr dirty="0" sz="1550" spc="40" i="1">
                <a:latin typeface="Times New Roman"/>
                <a:cs typeface="Times New Roman"/>
              </a:rPr>
              <a:t>,Q</a:t>
            </a:r>
            <a:r>
              <a:rPr dirty="0" sz="2050" spc="40">
                <a:latin typeface="Symbol"/>
                <a:cs typeface="Symbol"/>
              </a:rPr>
              <a:t></a:t>
            </a:r>
            <a:r>
              <a:rPr dirty="0" sz="1550" spc="40" i="1">
                <a:latin typeface="Times New Roman"/>
                <a:cs typeface="Times New Roman"/>
              </a:rPr>
              <a:t>x</a:t>
            </a:r>
            <a:r>
              <a:rPr dirty="0" sz="2050" spc="40">
                <a:latin typeface="Symbol"/>
                <a:cs typeface="Symbol"/>
              </a:rPr>
              <a:t></a:t>
            </a:r>
            <a:r>
              <a:rPr dirty="0" sz="1550" spc="40" i="1">
                <a:latin typeface="Times New Roman"/>
                <a:cs typeface="Times New Roman"/>
              </a:rPr>
              <a:t>=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23686" y="1530777"/>
            <a:ext cx="499109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670" algn="l"/>
              </a:tabLst>
            </a:pPr>
            <a:r>
              <a:rPr dirty="0" sz="1550" spc="20">
                <a:latin typeface="Symbol"/>
                <a:cs typeface="Symbol"/>
              </a:rPr>
              <a:t></a:t>
            </a:r>
            <a:r>
              <a:rPr dirty="0" sz="1550" spc="20">
                <a:latin typeface="Times New Roman"/>
                <a:cs typeface="Times New Roman"/>
              </a:rPr>
              <a:t>	</a:t>
            </a:r>
            <a:r>
              <a:rPr dirty="0" sz="1550" spc="20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82547" y="1530777"/>
            <a:ext cx="104139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0039" y="1306455"/>
            <a:ext cx="1042035" cy="3860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550" spc="30" i="1">
                <a:latin typeface="Times New Roman"/>
                <a:cs typeface="Times New Roman"/>
              </a:rPr>
              <a:t>P</a:t>
            </a:r>
            <a:r>
              <a:rPr dirty="0" sz="1550" spc="-160" i="1">
                <a:latin typeface="Times New Roman"/>
                <a:cs typeface="Times New Roman"/>
              </a:rPr>
              <a:t> </a:t>
            </a:r>
            <a:r>
              <a:rPr dirty="0" sz="1550" spc="35" i="1">
                <a:latin typeface="Times New Roman"/>
                <a:cs typeface="Times New Roman"/>
              </a:rPr>
              <a:t>=</a:t>
            </a:r>
            <a:r>
              <a:rPr dirty="0" sz="1550" i="1">
                <a:latin typeface="Times New Roman"/>
                <a:cs typeface="Times New Roman"/>
              </a:rPr>
              <a:t> </a:t>
            </a:r>
            <a:r>
              <a:rPr dirty="0" sz="1550" spc="-150" i="1">
                <a:latin typeface="Times New Roman"/>
                <a:cs typeface="Times New Roman"/>
              </a:rPr>
              <a:t> </a:t>
            </a:r>
            <a:r>
              <a:rPr dirty="0" baseline="-8274" sz="3525" spc="60">
                <a:latin typeface="Symbol"/>
                <a:cs typeface="Symbol"/>
              </a:rPr>
              <a:t></a:t>
            </a:r>
            <a:r>
              <a:rPr dirty="0" baseline="-8274" sz="3525" spc="-209">
                <a:latin typeface="Times New Roman"/>
                <a:cs typeface="Times New Roman"/>
              </a:rPr>
              <a:t> </a:t>
            </a:r>
            <a:r>
              <a:rPr dirty="0" baseline="23297" sz="2325" spc="209">
                <a:latin typeface="Symbol"/>
                <a:cs typeface="Symbol"/>
              </a:rPr>
              <a:t></a:t>
            </a:r>
            <a:r>
              <a:rPr dirty="0" sz="1550" spc="35" i="1">
                <a:latin typeface="Times New Roman"/>
                <a:cs typeface="Times New Roman"/>
              </a:rPr>
              <a:t>Q</a:t>
            </a:r>
            <a:r>
              <a:rPr dirty="0" baseline="19713" sz="2325" spc="30">
                <a:latin typeface="Symbol"/>
                <a:cs typeface="Symbol"/>
              </a:rPr>
              <a:t></a:t>
            </a:r>
            <a:endParaRPr baseline="19713" sz="2325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22238" y="1338786"/>
            <a:ext cx="92583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06705" algn="l"/>
              </a:tabLst>
            </a:pPr>
            <a:r>
              <a:rPr dirty="0" u="sng" sz="15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Symbol"/>
                <a:cs typeface="Symbol"/>
              </a:rPr>
              <a:t></a:t>
            </a:r>
            <a:r>
              <a:rPr dirty="0" sz="1550" spc="-140">
                <a:latin typeface="Times New Roman"/>
                <a:cs typeface="Times New Roman"/>
              </a:rPr>
              <a:t> </a:t>
            </a:r>
            <a:r>
              <a:rPr dirty="0" baseline="-19713" sz="2325" spc="37">
                <a:latin typeface="Symbol"/>
                <a:cs typeface="Symbol"/>
              </a:rPr>
              <a:t></a:t>
            </a:r>
            <a:r>
              <a:rPr dirty="0" baseline="-19713" sz="2325" spc="-277">
                <a:latin typeface="Times New Roman"/>
                <a:cs typeface="Times New Roman"/>
              </a:rPr>
              <a:t> </a:t>
            </a:r>
            <a:r>
              <a:rPr dirty="0" baseline="-19713" sz="2325" spc="52" i="1">
                <a:latin typeface="Times New Roman"/>
                <a:cs typeface="Times New Roman"/>
              </a:rPr>
              <a:t>Q</a:t>
            </a:r>
            <a:r>
              <a:rPr dirty="0" sz="1550" spc="20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82547" y="1671290"/>
            <a:ext cx="133985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3440" algn="l"/>
                <a:tab pos="1248410" algn="l"/>
              </a:tabLst>
            </a:pPr>
            <a:r>
              <a:rPr dirty="0" sz="1550" spc="20">
                <a:latin typeface="Symbol"/>
                <a:cs typeface="Symbol"/>
              </a:rPr>
              <a:t></a:t>
            </a:r>
            <a:r>
              <a:rPr dirty="0" sz="1550" spc="20">
                <a:latin typeface="Times New Roman"/>
                <a:cs typeface="Times New Roman"/>
              </a:rPr>
              <a:t>	</a:t>
            </a:r>
            <a:r>
              <a:rPr dirty="0" sz="1550" spc="20">
                <a:latin typeface="Symbol"/>
                <a:cs typeface="Symbol"/>
              </a:rPr>
              <a:t></a:t>
            </a:r>
            <a:r>
              <a:rPr dirty="0" sz="1550" spc="20">
                <a:latin typeface="Times New Roman"/>
                <a:cs typeface="Times New Roman"/>
              </a:rPr>
              <a:t>	</a:t>
            </a:r>
            <a:r>
              <a:rPr dirty="0" sz="1550" spc="20">
                <a:latin typeface="Symbol"/>
                <a:cs typeface="Symbol"/>
              </a:rPr>
              <a:t>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10887" y="1203018"/>
            <a:ext cx="761365" cy="66929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dirty="0" baseline="-13002" sz="3525" spc="22">
                <a:latin typeface="Symbol"/>
                <a:cs typeface="Symbol"/>
              </a:rPr>
              <a:t></a:t>
            </a:r>
            <a:r>
              <a:rPr dirty="0" baseline="-13002" sz="3525" spc="-562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e</a:t>
            </a:r>
            <a:r>
              <a:rPr dirty="0" sz="1550" i="1">
                <a:latin typeface="Times New Roman"/>
                <a:cs typeface="Times New Roman"/>
              </a:rPr>
              <a:t> </a:t>
            </a:r>
            <a:r>
              <a:rPr dirty="0" sz="1550" spc="120" i="1">
                <a:latin typeface="Times New Roman"/>
                <a:cs typeface="Times New Roman"/>
              </a:rPr>
              <a:t> </a:t>
            </a:r>
            <a:r>
              <a:rPr dirty="0" baseline="17921" sz="2325" spc="37">
                <a:latin typeface="Times New Roman"/>
                <a:cs typeface="Times New Roman"/>
              </a:rPr>
              <a:t>2</a:t>
            </a:r>
            <a:r>
              <a:rPr dirty="0" baseline="17921" sz="2325">
                <a:latin typeface="Times New Roman"/>
                <a:cs typeface="Times New Roman"/>
              </a:rPr>
              <a:t> </a:t>
            </a:r>
            <a:r>
              <a:rPr dirty="0" baseline="17921" sz="2325" spc="157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dt</a:t>
            </a:r>
            <a:endParaRPr sz="155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340"/>
              </a:spcBef>
            </a:pPr>
            <a:r>
              <a:rPr dirty="0" sz="900" spc="15" i="1"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60979" y="1576687"/>
            <a:ext cx="22796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25" i="1">
                <a:latin typeface="Times New Roman"/>
                <a:cs typeface="Times New Roman"/>
              </a:rPr>
              <a:t>π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54813" y="1280505"/>
            <a:ext cx="12763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57147" y="1216235"/>
            <a:ext cx="235140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273810" algn="l"/>
              </a:tabLst>
            </a:pPr>
            <a:r>
              <a:rPr dirty="0" baseline="19713" sz="2325" spc="30">
                <a:latin typeface="Symbol"/>
                <a:cs typeface="Symbol"/>
              </a:rPr>
              <a:t></a:t>
            </a:r>
            <a:r>
              <a:rPr dirty="0" u="sng" sz="15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u="sng" sz="20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dirty="0" u="sng" sz="15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u="sng" sz="1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n+</a:t>
            </a:r>
            <a:r>
              <a:rPr dirty="0" u="sng" sz="15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20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dirty="0" baseline="19713" sz="2325" spc="-7">
                <a:latin typeface="Symbol"/>
                <a:cs typeface="Symbol"/>
              </a:rPr>
              <a:t></a:t>
            </a:r>
            <a:r>
              <a:rPr dirty="0" baseline="19713" sz="2325" spc="-7">
                <a:latin typeface="Times New Roman"/>
                <a:cs typeface="Times New Roman"/>
              </a:rPr>
              <a:t>	</a:t>
            </a:r>
            <a:r>
              <a:rPr dirty="0" baseline="19713" sz="2325" spc="30">
                <a:latin typeface="Symbol"/>
                <a:cs typeface="Symbol"/>
              </a:rPr>
              <a:t></a:t>
            </a:r>
            <a:r>
              <a:rPr dirty="0" u="sng" sz="155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5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u="sng" sz="2050" spc="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dirty="0" u="sng" sz="15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u="sng" sz="155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n+</a:t>
            </a:r>
            <a:r>
              <a:rPr dirty="0" u="sng" sz="15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2050" spc="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dirty="0" baseline="19713" sz="2325" spc="44">
                <a:latin typeface="Symbol"/>
                <a:cs typeface="Symbol"/>
              </a:rPr>
              <a:t></a:t>
            </a:r>
            <a:r>
              <a:rPr dirty="0" baseline="25089" sz="2325" spc="44">
                <a:latin typeface="Symbol"/>
                <a:cs typeface="Symbol"/>
              </a:rPr>
              <a:t></a:t>
            </a:r>
            <a:endParaRPr baseline="25089" sz="2325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28700" y="1068143"/>
            <a:ext cx="35052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5895" indent="-138430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176530" algn="l"/>
              </a:tabLst>
            </a:pPr>
            <a:r>
              <a:rPr dirty="0" sz="1550" spc="10" i="1">
                <a:latin typeface="Times New Roman"/>
                <a:cs typeface="Times New Roman"/>
              </a:rPr>
              <a:t>t</a:t>
            </a:r>
            <a:r>
              <a:rPr dirty="0" sz="1550" spc="-229" i="1">
                <a:latin typeface="Times New Roman"/>
                <a:cs typeface="Times New Roman"/>
              </a:rPr>
              <a:t> </a:t>
            </a:r>
            <a:r>
              <a:rPr dirty="0" baseline="43209" sz="1350" spc="22">
                <a:latin typeface="Times New Roman"/>
                <a:cs typeface="Times New Roman"/>
              </a:rPr>
              <a:t>2</a:t>
            </a:r>
            <a:endParaRPr baseline="43209"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80538" y="1514022"/>
            <a:ext cx="62801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17195" algn="l"/>
              </a:tabLst>
            </a:pPr>
            <a:r>
              <a:rPr dirty="0" baseline="-25089" sz="2325" spc="37" i="1">
                <a:latin typeface="Times New Roman"/>
                <a:cs typeface="Times New Roman"/>
              </a:rPr>
              <a:t>σ</a:t>
            </a:r>
            <a:r>
              <a:rPr dirty="0" baseline="-25089" sz="2325" spc="-307" i="1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imes New Roman"/>
                <a:cs typeface="Times New Roman"/>
              </a:rPr>
              <a:t>2	</a:t>
            </a:r>
            <a:r>
              <a:rPr dirty="0" baseline="-5376" sz="2325" spc="120">
                <a:latin typeface="Symbol"/>
                <a:cs typeface="Symbol"/>
              </a:rPr>
              <a:t></a:t>
            </a:r>
            <a:r>
              <a:rPr dirty="0" sz="1550" spc="80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32003" y="1512419"/>
            <a:ext cx="25971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089" sz="2325" spc="37" i="1">
                <a:latin typeface="Times New Roman"/>
                <a:cs typeface="Times New Roman"/>
              </a:rPr>
              <a:t>σ</a:t>
            </a:r>
            <a:r>
              <a:rPr dirty="0" baseline="-25089" sz="2325" spc="-315" i="1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27376" y="3573462"/>
            <a:ext cx="3527425" cy="386080"/>
          </a:xfrm>
          <a:custGeom>
            <a:avLst/>
            <a:gdLst/>
            <a:ahLst/>
            <a:cxnLst/>
            <a:rect l="l" t="t" r="r" b="b"/>
            <a:pathLst>
              <a:path w="3527425" h="386079">
                <a:moveTo>
                  <a:pt x="3527425" y="0"/>
                </a:moveTo>
                <a:lnTo>
                  <a:pt x="0" y="0"/>
                </a:lnTo>
                <a:lnTo>
                  <a:pt x="0" y="385762"/>
                </a:lnTo>
                <a:lnTo>
                  <a:pt x="3527425" y="385762"/>
                </a:lnTo>
                <a:lnTo>
                  <a:pt x="3527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619853" y="3476589"/>
            <a:ext cx="3562350" cy="434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000" spc="114" i="1">
                <a:latin typeface="Times New Roman"/>
                <a:cs typeface="Times New Roman"/>
              </a:rPr>
              <a:t>C</a:t>
            </a:r>
            <a:r>
              <a:rPr dirty="0" baseline="-24154" sz="1725" spc="82" i="1">
                <a:latin typeface="Times New Roman"/>
                <a:cs typeface="Times New Roman"/>
              </a:rPr>
              <a:t>w</a:t>
            </a:r>
            <a:r>
              <a:rPr dirty="0" baseline="-24154" sz="1725" spc="-97" i="1">
                <a:latin typeface="Times New Roman"/>
                <a:cs typeface="Times New Roman"/>
              </a:rPr>
              <a:t> </a:t>
            </a:r>
            <a:r>
              <a:rPr dirty="0" sz="2650" spc="-254">
                <a:latin typeface="Symbol"/>
                <a:cs typeface="Symbol"/>
              </a:rPr>
              <a:t></a:t>
            </a:r>
            <a:r>
              <a:rPr dirty="0" sz="2000" spc="90" i="1">
                <a:latin typeface="Times New Roman"/>
                <a:cs typeface="Times New Roman"/>
              </a:rPr>
              <a:t>n</a:t>
            </a:r>
            <a:r>
              <a:rPr dirty="0" sz="2650" spc="-75">
                <a:latin typeface="Symbol"/>
                <a:cs typeface="Symbol"/>
              </a:rPr>
              <a:t></a:t>
            </a:r>
            <a:r>
              <a:rPr dirty="0" sz="2000" spc="75" i="1">
                <a:latin typeface="Times New Roman"/>
                <a:cs typeface="Times New Roman"/>
              </a:rPr>
              <a:t>=</a:t>
            </a:r>
            <a:r>
              <a:rPr dirty="0" sz="2000" spc="-165" i="1">
                <a:latin typeface="Times New Roman"/>
                <a:cs typeface="Times New Roman"/>
              </a:rPr>
              <a:t> </a:t>
            </a:r>
            <a:r>
              <a:rPr dirty="0" sz="2000" spc="55" i="1">
                <a:latin typeface="Times New Roman"/>
                <a:cs typeface="Times New Roman"/>
              </a:rPr>
              <a:t>Q</a:t>
            </a:r>
            <a:r>
              <a:rPr dirty="0" sz="2650" spc="-320">
                <a:latin typeface="Symbol"/>
                <a:cs typeface="Symbol"/>
              </a:rPr>
              <a:t></a:t>
            </a:r>
            <a:r>
              <a:rPr dirty="0" sz="2000" spc="135" i="1">
                <a:latin typeface="Times New Roman"/>
                <a:cs typeface="Times New Roman"/>
              </a:rPr>
              <a:t>C</a:t>
            </a:r>
            <a:r>
              <a:rPr dirty="0" sz="2650" spc="-254">
                <a:latin typeface="Symbol"/>
                <a:cs typeface="Symbol"/>
              </a:rPr>
              <a:t></a:t>
            </a:r>
            <a:r>
              <a:rPr dirty="0" sz="2000" spc="95" i="1">
                <a:latin typeface="Times New Roman"/>
                <a:cs typeface="Times New Roman"/>
              </a:rPr>
              <a:t>n</a:t>
            </a:r>
            <a:r>
              <a:rPr dirty="0" sz="2650" spc="-165">
                <a:latin typeface="Symbol"/>
                <a:cs typeface="Symbol"/>
              </a:rPr>
              <a:t></a:t>
            </a:r>
            <a:r>
              <a:rPr dirty="0" sz="2000" spc="75" i="1">
                <a:latin typeface="Times New Roman"/>
                <a:cs typeface="Times New Roman"/>
              </a:rPr>
              <a:t>+</a:t>
            </a:r>
            <a:r>
              <a:rPr dirty="0" sz="2000" spc="-280" i="1">
                <a:latin typeface="Times New Roman"/>
                <a:cs typeface="Times New Roman"/>
              </a:rPr>
              <a:t> </a:t>
            </a:r>
            <a:r>
              <a:rPr dirty="0" sz="2000" spc="220" i="1">
                <a:latin typeface="Times New Roman"/>
                <a:cs typeface="Times New Roman"/>
              </a:rPr>
              <a:t>d</a:t>
            </a:r>
            <a:r>
              <a:rPr dirty="0" sz="2650" spc="-320">
                <a:latin typeface="Symbol"/>
                <a:cs typeface="Symbol"/>
              </a:rPr>
              <a:t></a:t>
            </a:r>
            <a:r>
              <a:rPr dirty="0" sz="2000" spc="5" i="1">
                <a:latin typeface="Times New Roman"/>
                <a:cs typeface="Times New Roman"/>
              </a:rPr>
              <a:t>b</a:t>
            </a:r>
            <a:r>
              <a:rPr dirty="0" sz="2000" spc="90" i="1">
                <a:latin typeface="Times New Roman"/>
                <a:cs typeface="Times New Roman"/>
              </a:rPr>
              <a:t>n</a:t>
            </a:r>
            <a:r>
              <a:rPr dirty="0" sz="2650" spc="-190">
                <a:latin typeface="Symbol"/>
                <a:cs typeface="Symbol"/>
              </a:rPr>
              <a:t></a:t>
            </a:r>
            <a:r>
              <a:rPr dirty="0" sz="2650" spc="110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Symbol"/>
                <a:cs typeface="Symbol"/>
              </a:rPr>
              <a:t>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215" i="1">
                <a:latin typeface="Times New Roman"/>
                <a:cs typeface="Times New Roman"/>
              </a:rPr>
              <a:t>d</a:t>
            </a:r>
            <a:r>
              <a:rPr dirty="0" sz="2650" spc="-320">
                <a:latin typeface="Symbol"/>
                <a:cs typeface="Symbol"/>
              </a:rPr>
              <a:t></a:t>
            </a:r>
            <a:r>
              <a:rPr dirty="0" sz="2000" spc="-20" i="1">
                <a:latin typeface="Times New Roman"/>
                <a:cs typeface="Times New Roman"/>
              </a:rPr>
              <a:t>b</a:t>
            </a:r>
            <a:r>
              <a:rPr dirty="0" baseline="-24154" sz="1725" spc="60" i="1">
                <a:latin typeface="Times New Roman"/>
                <a:cs typeface="Times New Roman"/>
              </a:rPr>
              <a:t>n</a:t>
            </a:r>
            <a:r>
              <a:rPr dirty="0" baseline="-24154" sz="1725" spc="60" i="1">
                <a:latin typeface="Times New Roman"/>
                <a:cs typeface="Times New Roman"/>
              </a:rPr>
              <a:t> </a:t>
            </a:r>
            <a:r>
              <a:rPr dirty="0" sz="2000" spc="75" i="1">
                <a:latin typeface="Times New Roman"/>
                <a:cs typeface="Times New Roman"/>
              </a:rPr>
              <a:t>,</a:t>
            </a:r>
            <a:r>
              <a:rPr dirty="0" sz="2000" spc="95" i="1">
                <a:latin typeface="Times New Roman"/>
                <a:cs typeface="Times New Roman"/>
              </a:rPr>
              <a:t>n</a:t>
            </a:r>
            <a:r>
              <a:rPr dirty="0" sz="2650" spc="-190">
                <a:latin typeface="Symbol"/>
                <a:cs typeface="Symbol"/>
              </a:rPr>
              <a:t>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69258" y="536093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0" y="0"/>
                </a:moveTo>
                <a:lnTo>
                  <a:pt x="169088" y="0"/>
                </a:lnTo>
              </a:path>
            </a:pathLst>
          </a:custGeom>
          <a:ln w="8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527405" y="5332010"/>
            <a:ext cx="1752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550" spc="-380">
                <a:latin typeface="Symbol"/>
                <a:cs typeface="Symbol"/>
              </a:rPr>
              <a:t></a:t>
            </a:r>
            <a:r>
              <a:rPr dirty="0" baseline="-16129" sz="2325" spc="-569">
                <a:latin typeface="Symbol"/>
                <a:cs typeface="Symbol"/>
              </a:rPr>
              <a:t></a:t>
            </a:r>
            <a:endParaRPr baseline="-16129" sz="2325">
              <a:latin typeface="Symbol"/>
              <a:cs typeface="Symbo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6" name="object 56"/>
          <p:cNvSpPr txBox="1"/>
          <p:nvPr/>
        </p:nvSpPr>
        <p:spPr>
          <a:xfrm>
            <a:off x="1552805" y="4716384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0">
                <a:latin typeface="Symbol"/>
                <a:cs typeface="Symbol"/>
              </a:rPr>
              <a:t>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52805" y="4958278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0">
                <a:latin typeface="Symbol"/>
                <a:cs typeface="Symbol"/>
              </a:rPr>
              <a:t>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69786" y="5354577"/>
            <a:ext cx="17399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">
                <a:latin typeface="Times New Roman"/>
                <a:cs typeface="Times New Roman"/>
              </a:rPr>
              <a:t>2,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66977" y="4791601"/>
            <a:ext cx="17399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">
                <a:latin typeface="Times New Roman"/>
                <a:cs typeface="Times New Roman"/>
              </a:rPr>
              <a:t>2,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94632" y="5075461"/>
            <a:ext cx="14287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0" i="1">
                <a:latin typeface="Times New Roman"/>
                <a:cs typeface="Times New Roman"/>
              </a:rPr>
              <a:t>Δ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27405" y="5136819"/>
            <a:ext cx="232918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54100" algn="l"/>
              </a:tabLst>
            </a:pPr>
            <a:r>
              <a:rPr dirty="0" baseline="14336" sz="2325" spc="44">
                <a:latin typeface="Symbol"/>
                <a:cs typeface="Symbol"/>
              </a:rPr>
              <a:t></a:t>
            </a:r>
            <a:r>
              <a:rPr dirty="0" sz="1550" spc="10" i="1">
                <a:latin typeface="Times New Roman"/>
                <a:cs typeface="Times New Roman"/>
              </a:rPr>
              <a:t>d</a:t>
            </a:r>
            <a:r>
              <a:rPr dirty="0" sz="1550" spc="-225" i="1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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5">
                <a:latin typeface="Times New Roman"/>
                <a:cs typeface="Times New Roman"/>
              </a:rPr>
              <a:t>,</a:t>
            </a:r>
            <a:r>
              <a:rPr dirty="0" sz="1550" spc="-195">
                <a:latin typeface="Times New Roman"/>
                <a:cs typeface="Times New Roman"/>
              </a:rPr>
              <a:t> </a:t>
            </a:r>
            <a:r>
              <a:rPr dirty="0" sz="1550" spc="70" i="1">
                <a:latin typeface="Times New Roman"/>
                <a:cs typeface="Times New Roman"/>
              </a:rPr>
              <a:t>n</a:t>
            </a:r>
            <a:r>
              <a:rPr dirty="0" sz="2050" spc="-170">
                <a:latin typeface="Symbol"/>
                <a:cs typeface="Symbol"/>
              </a:rPr>
              <a:t></a:t>
            </a:r>
            <a:r>
              <a:rPr dirty="0" sz="2050" spc="-33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Symbol"/>
                <a:cs typeface="Symbol"/>
              </a:rPr>
              <a:t>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40">
                <a:latin typeface="Times New Roman"/>
                <a:cs typeface="Times New Roman"/>
              </a:rPr>
              <a:t>ес</a:t>
            </a:r>
            <a:r>
              <a:rPr dirty="0" sz="1550">
                <a:latin typeface="Times New Roman"/>
                <a:cs typeface="Times New Roman"/>
              </a:rPr>
              <a:t>л</a:t>
            </a:r>
            <a:r>
              <a:rPr dirty="0" sz="1550" spc="10">
                <a:latin typeface="Times New Roman"/>
                <a:cs typeface="Times New Roman"/>
              </a:rPr>
              <a:t>и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10" i="1">
                <a:latin typeface="Times New Roman"/>
                <a:cs typeface="Times New Roman"/>
              </a:rPr>
              <a:t>d</a:t>
            </a:r>
            <a:r>
              <a:rPr dirty="0" sz="1550" spc="-229" i="1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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5">
                <a:latin typeface="Times New Roman"/>
                <a:cs typeface="Times New Roman"/>
              </a:rPr>
              <a:t>,</a:t>
            </a:r>
            <a:r>
              <a:rPr dirty="0" sz="1550" spc="-195">
                <a:latin typeface="Times New Roman"/>
                <a:cs typeface="Times New Roman"/>
              </a:rPr>
              <a:t> </a:t>
            </a:r>
            <a:r>
              <a:rPr dirty="0" sz="1550" spc="75" i="1">
                <a:latin typeface="Times New Roman"/>
                <a:cs typeface="Times New Roman"/>
              </a:rPr>
              <a:t>n</a:t>
            </a:r>
            <a:r>
              <a:rPr dirty="0" sz="2050" spc="-170">
                <a:latin typeface="Symbol"/>
                <a:cs typeface="Symbol"/>
              </a:rPr>
              <a:t></a:t>
            </a:r>
            <a:r>
              <a:rPr dirty="0" sz="2050" spc="-26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Symbol"/>
                <a:cs typeface="Symbol"/>
              </a:rPr>
              <a:t>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27405" y="4573448"/>
            <a:ext cx="233172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30465" sz="2325" spc="15">
                <a:latin typeface="Symbol"/>
                <a:cs typeface="Symbol"/>
              </a:rPr>
              <a:t></a:t>
            </a:r>
            <a:r>
              <a:rPr dirty="0" sz="1550" spc="10" i="1">
                <a:latin typeface="Times New Roman"/>
                <a:cs typeface="Times New Roman"/>
              </a:rPr>
              <a:t>d</a:t>
            </a:r>
            <a:r>
              <a:rPr dirty="0" sz="1550" spc="-229" i="1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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5">
                <a:latin typeface="Times New Roman"/>
                <a:cs typeface="Times New Roman"/>
              </a:rPr>
              <a:t>,</a:t>
            </a:r>
            <a:r>
              <a:rPr dirty="0" sz="1550" spc="-195">
                <a:latin typeface="Times New Roman"/>
                <a:cs typeface="Times New Roman"/>
              </a:rPr>
              <a:t> </a:t>
            </a:r>
            <a:r>
              <a:rPr dirty="0" sz="1550" spc="75" i="1">
                <a:latin typeface="Times New Roman"/>
                <a:cs typeface="Times New Roman"/>
              </a:rPr>
              <a:t>n</a:t>
            </a:r>
            <a:r>
              <a:rPr dirty="0" sz="2050" spc="-110">
                <a:latin typeface="Symbol"/>
                <a:cs typeface="Symbol"/>
              </a:rPr>
              <a:t></a:t>
            </a:r>
            <a:r>
              <a:rPr dirty="0" sz="1550" spc="15" i="1">
                <a:latin typeface="Times New Roman"/>
                <a:cs typeface="Times New Roman"/>
              </a:rPr>
              <a:t>+</a:t>
            </a:r>
            <a:r>
              <a:rPr dirty="0" sz="1550" spc="-140" i="1">
                <a:latin typeface="Times New Roman"/>
                <a:cs typeface="Times New Roman"/>
              </a:rPr>
              <a:t> </a:t>
            </a:r>
            <a:r>
              <a:rPr dirty="0" u="sng" baseline="35842" sz="2325" spc="-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842" sz="2325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baseline="35842" sz="2325" spc="89" i="1">
                <a:latin typeface="Times New Roman"/>
                <a:cs typeface="Times New Roman"/>
              </a:rPr>
              <a:t> </a:t>
            </a:r>
            <a:r>
              <a:rPr dirty="0" sz="1550" spc="-40">
                <a:latin typeface="Times New Roman"/>
                <a:cs typeface="Times New Roman"/>
              </a:rPr>
              <a:t>ес</a:t>
            </a:r>
            <a:r>
              <a:rPr dirty="0" sz="1550">
                <a:latin typeface="Times New Roman"/>
                <a:cs typeface="Times New Roman"/>
              </a:rPr>
              <a:t>л</a:t>
            </a:r>
            <a:r>
              <a:rPr dirty="0" sz="1550" spc="10">
                <a:latin typeface="Times New Roman"/>
                <a:cs typeface="Times New Roman"/>
              </a:rPr>
              <a:t>и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10" i="1">
                <a:latin typeface="Times New Roman"/>
                <a:cs typeface="Times New Roman"/>
              </a:rPr>
              <a:t>d</a:t>
            </a:r>
            <a:r>
              <a:rPr dirty="0" sz="1550" spc="-229" i="1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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5">
                <a:latin typeface="Times New Roman"/>
                <a:cs typeface="Times New Roman"/>
              </a:rPr>
              <a:t>,</a:t>
            </a:r>
            <a:r>
              <a:rPr dirty="0" sz="1550" spc="-195">
                <a:latin typeface="Times New Roman"/>
                <a:cs typeface="Times New Roman"/>
              </a:rPr>
              <a:t> </a:t>
            </a:r>
            <a:r>
              <a:rPr dirty="0" sz="1550" spc="75" i="1">
                <a:latin typeface="Times New Roman"/>
                <a:cs typeface="Times New Roman"/>
              </a:rPr>
              <a:t>n</a:t>
            </a:r>
            <a:r>
              <a:rPr dirty="0" sz="2050" spc="-170">
                <a:latin typeface="Symbol"/>
                <a:cs typeface="Symbol"/>
              </a:rPr>
              <a:t></a:t>
            </a:r>
            <a:r>
              <a:rPr dirty="0" sz="2050" spc="-335">
                <a:latin typeface="Times New Roman"/>
                <a:cs typeface="Times New Roman"/>
              </a:rPr>
              <a:t> </a:t>
            </a:r>
            <a:r>
              <a:rPr dirty="0" sz="1550" spc="15" i="1">
                <a:latin typeface="Times New Roman"/>
                <a:cs typeface="Times New Roman"/>
              </a:rPr>
              <a:t>&lt;</a:t>
            </a:r>
            <a:r>
              <a:rPr dirty="0" sz="1550" spc="-90" i="1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4453" y="4860878"/>
            <a:ext cx="68580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0" i="1">
                <a:latin typeface="Times New Roman"/>
                <a:cs typeface="Times New Roman"/>
              </a:rPr>
              <a:t>d</a:t>
            </a:r>
            <a:r>
              <a:rPr dirty="0" sz="1550" spc="-229" i="1">
                <a:latin typeface="Times New Roman"/>
                <a:cs typeface="Times New Roman"/>
              </a:rPr>
              <a:t> </a:t>
            </a:r>
            <a:r>
              <a:rPr dirty="0" sz="2050" spc="-370">
                <a:latin typeface="Symbol"/>
                <a:cs typeface="Symbol"/>
              </a:rPr>
              <a:t></a:t>
            </a:r>
            <a:r>
              <a:rPr dirty="0" sz="1550">
                <a:latin typeface="Times New Roman"/>
                <a:cs typeface="Times New Roman"/>
              </a:rPr>
              <a:t>1</a:t>
            </a:r>
            <a:r>
              <a:rPr dirty="0" sz="1550" spc="5">
                <a:latin typeface="Times New Roman"/>
                <a:cs typeface="Times New Roman"/>
              </a:rPr>
              <a:t>,</a:t>
            </a:r>
            <a:r>
              <a:rPr dirty="0" sz="1550" spc="-195">
                <a:latin typeface="Times New Roman"/>
                <a:cs typeface="Times New Roman"/>
              </a:rPr>
              <a:t> </a:t>
            </a:r>
            <a:r>
              <a:rPr dirty="0" sz="1550" spc="70" i="1">
                <a:latin typeface="Times New Roman"/>
                <a:cs typeface="Times New Roman"/>
              </a:rPr>
              <a:t>n</a:t>
            </a:r>
            <a:r>
              <a:rPr dirty="0" sz="2050" spc="-40">
                <a:latin typeface="Symbol"/>
                <a:cs typeface="Symbol"/>
              </a:rPr>
              <a:t></a:t>
            </a:r>
            <a:r>
              <a:rPr dirty="0" sz="1550" spc="15" i="1">
                <a:latin typeface="Times New Roman"/>
                <a:cs typeface="Times New Roman"/>
              </a:rPr>
              <a:t>=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77352" y="2671898"/>
            <a:ext cx="121920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10">
                <a:latin typeface="Symbol"/>
                <a:cs typeface="Symbol"/>
              </a:rPr>
              <a:t>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0234" y="2576573"/>
            <a:ext cx="88391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6550" algn="l"/>
              </a:tabLst>
            </a:pPr>
            <a:r>
              <a:rPr dirty="0" sz="1500" spc="-10" i="1">
                <a:latin typeface="Times New Roman"/>
                <a:cs typeface="Times New Roman"/>
              </a:rPr>
              <a:t>C</a:t>
            </a:r>
            <a:r>
              <a:rPr dirty="0" sz="1500" spc="5" i="1">
                <a:latin typeface="Times New Roman"/>
                <a:cs typeface="Times New Roman"/>
              </a:rPr>
              <a:t>'</a:t>
            </a:r>
            <a:r>
              <a:rPr dirty="0" sz="1500" i="1">
                <a:latin typeface="Times New Roman"/>
                <a:cs typeface="Times New Roman"/>
              </a:rPr>
              <a:t>	</a:t>
            </a:r>
            <a:r>
              <a:rPr dirty="0" sz="2000" spc="-200">
                <a:latin typeface="Symbol"/>
                <a:cs typeface="Symbol"/>
              </a:rPr>
              <a:t></a:t>
            </a:r>
            <a:r>
              <a:rPr dirty="0" sz="1500" spc="60" i="1">
                <a:latin typeface="Times New Roman"/>
                <a:cs typeface="Times New Roman"/>
              </a:rPr>
              <a:t>n</a:t>
            </a:r>
            <a:r>
              <a:rPr dirty="0" sz="2000" spc="-65">
                <a:latin typeface="Symbol"/>
                <a:cs typeface="Symbol"/>
              </a:rPr>
              <a:t></a:t>
            </a:r>
            <a:r>
              <a:rPr dirty="0" sz="1500" spc="15" i="1">
                <a:latin typeface="Times New Roman"/>
                <a:cs typeface="Times New Roman"/>
              </a:rPr>
              <a:t>=</a:t>
            </a:r>
            <a:r>
              <a:rPr dirty="0" sz="1500" spc="-55" i="1">
                <a:latin typeface="Times New Roman"/>
                <a:cs typeface="Times New Roman"/>
              </a:rPr>
              <a:t> </a:t>
            </a:r>
            <a:r>
              <a:rPr dirty="0" baseline="38888" sz="2250" spc="15">
                <a:latin typeface="Symbol"/>
                <a:cs typeface="Symbol"/>
              </a:rPr>
              <a:t></a:t>
            </a:r>
            <a:endParaRPr baseline="38888" sz="22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39252" y="2722966"/>
            <a:ext cx="251650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baseline="-14814" sz="2250" spc="-75">
                <a:latin typeface="Symbol"/>
                <a:cs typeface="Symbol"/>
              </a:rPr>
              <a:t></a:t>
            </a:r>
            <a:r>
              <a:rPr dirty="0" sz="1500" spc="75" i="1">
                <a:latin typeface="Times New Roman"/>
                <a:cs typeface="Times New Roman"/>
              </a:rPr>
              <a:t>C</a:t>
            </a:r>
            <a:r>
              <a:rPr dirty="0" baseline="-26143" sz="1275" spc="37" i="1">
                <a:latin typeface="Times New Roman"/>
                <a:cs typeface="Times New Roman"/>
              </a:rPr>
              <a:t>w</a:t>
            </a:r>
            <a:r>
              <a:rPr dirty="0" baseline="-26143" sz="1275" spc="-52" i="1">
                <a:latin typeface="Times New Roman"/>
                <a:cs typeface="Times New Roman"/>
              </a:rPr>
              <a:t> </a:t>
            </a:r>
            <a:r>
              <a:rPr dirty="0" sz="2000" spc="-204">
                <a:latin typeface="Symbol"/>
                <a:cs typeface="Symbol"/>
              </a:rPr>
              <a:t></a:t>
            </a: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2000" spc="-40">
                <a:latin typeface="Symbol"/>
                <a:cs typeface="Symbol"/>
              </a:rPr>
              <a:t></a:t>
            </a:r>
            <a:r>
              <a:rPr dirty="0" sz="1500" spc="15" i="1">
                <a:latin typeface="Times New Roman"/>
                <a:cs typeface="Times New Roman"/>
              </a:rPr>
              <a:t>±</a:t>
            </a:r>
            <a:r>
              <a:rPr dirty="0" sz="1500" spc="5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Δ</a:t>
            </a:r>
            <a:r>
              <a:rPr dirty="0" sz="1500" spc="5" i="1">
                <a:latin typeface="Times New Roman"/>
                <a:cs typeface="Times New Roman"/>
              </a:rPr>
              <a:t>,</a:t>
            </a:r>
            <a:r>
              <a:rPr dirty="0" sz="1500" spc="-235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с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500" spc="30">
                <a:latin typeface="Times New Roman"/>
                <a:cs typeface="Times New Roman"/>
              </a:rPr>
              <a:t>в</a:t>
            </a:r>
            <a:r>
              <a:rPr dirty="0" sz="1500" spc="-45">
                <a:latin typeface="Times New Roman"/>
                <a:cs typeface="Times New Roman"/>
              </a:rPr>
              <a:t>е</a:t>
            </a:r>
            <a:r>
              <a:rPr dirty="0" sz="1500" spc="114">
                <a:latin typeface="Times New Roman"/>
                <a:cs typeface="Times New Roman"/>
              </a:rPr>
              <a:t>р</a:t>
            </a:r>
            <a:r>
              <a:rPr dirty="0" sz="1500" spc="-10">
                <a:latin typeface="Times New Roman"/>
                <a:cs typeface="Times New Roman"/>
              </a:rPr>
              <a:t>о</a:t>
            </a:r>
            <a:r>
              <a:rPr dirty="0" sz="1500" spc="50">
                <a:latin typeface="Times New Roman"/>
                <a:cs typeface="Times New Roman"/>
              </a:rPr>
              <a:t>я</a:t>
            </a:r>
            <a:r>
              <a:rPr dirty="0" sz="1500" spc="-35">
                <a:latin typeface="Times New Roman"/>
                <a:cs typeface="Times New Roman"/>
              </a:rPr>
              <a:t>т</a:t>
            </a:r>
            <a:r>
              <a:rPr dirty="0" sz="1500" spc="-60">
                <a:latin typeface="Times New Roman"/>
                <a:cs typeface="Times New Roman"/>
              </a:rPr>
              <a:t>н</a:t>
            </a:r>
            <a:r>
              <a:rPr dirty="0" sz="1500" spc="-10">
                <a:latin typeface="Times New Roman"/>
                <a:cs typeface="Times New Roman"/>
              </a:rPr>
              <a:t>о</a:t>
            </a:r>
            <a:r>
              <a:rPr dirty="0" sz="1500" spc="-45">
                <a:latin typeface="Times New Roman"/>
                <a:cs typeface="Times New Roman"/>
              </a:rPr>
              <a:t>с</a:t>
            </a:r>
            <a:r>
              <a:rPr dirty="0" sz="1500" spc="-120">
                <a:latin typeface="Times New Roman"/>
                <a:cs typeface="Times New Roman"/>
              </a:rPr>
              <a:t>т</a:t>
            </a:r>
            <a:r>
              <a:rPr dirty="0" sz="1500" spc="60">
                <a:latin typeface="Times New Roman"/>
                <a:cs typeface="Times New Roman"/>
              </a:rPr>
              <a:t>ь</a:t>
            </a:r>
            <a:r>
              <a:rPr dirty="0" sz="1500" spc="20">
                <a:latin typeface="Times New Roman"/>
                <a:cs typeface="Times New Roman"/>
              </a:rPr>
              <a:t>ю</a:t>
            </a:r>
            <a:r>
              <a:rPr dirty="0" sz="1500" spc="-1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0</a:t>
            </a:r>
            <a:r>
              <a:rPr dirty="0" sz="1500" spc="-5">
                <a:latin typeface="Times New Roman"/>
                <a:cs typeface="Times New Roman"/>
              </a:rPr>
              <a:t>,</a:t>
            </a:r>
            <a:r>
              <a:rPr dirty="0" sz="1500" spc="1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86870" y="2431711"/>
            <a:ext cx="21094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500" spc="70" i="1">
                <a:latin typeface="Times New Roman"/>
                <a:cs typeface="Times New Roman"/>
              </a:rPr>
              <a:t>C</a:t>
            </a:r>
            <a:r>
              <a:rPr dirty="0" baseline="-26143" sz="1275" spc="37" i="1">
                <a:latin typeface="Times New Roman"/>
                <a:cs typeface="Times New Roman"/>
              </a:rPr>
              <a:t>w</a:t>
            </a:r>
            <a:r>
              <a:rPr dirty="0" baseline="-26143" sz="1275" spc="-52" i="1">
                <a:latin typeface="Times New Roman"/>
                <a:cs typeface="Times New Roman"/>
              </a:rPr>
              <a:t> </a:t>
            </a:r>
            <a:r>
              <a:rPr dirty="0" sz="2000" spc="-204">
                <a:latin typeface="Symbol"/>
                <a:cs typeface="Symbol"/>
              </a:rPr>
              <a:t></a:t>
            </a:r>
            <a:r>
              <a:rPr dirty="0" sz="1500" spc="65" i="1">
                <a:latin typeface="Times New Roman"/>
                <a:cs typeface="Times New Roman"/>
              </a:rPr>
              <a:t>n</a:t>
            </a:r>
            <a:r>
              <a:rPr dirty="0" sz="2000" spc="-235">
                <a:latin typeface="Symbol"/>
                <a:cs typeface="Symbol"/>
              </a:rPr>
              <a:t></a:t>
            </a:r>
            <a:r>
              <a:rPr dirty="0" sz="1500" spc="5" i="1">
                <a:latin typeface="Times New Roman"/>
                <a:cs typeface="Times New Roman"/>
              </a:rPr>
              <a:t>,</a:t>
            </a:r>
            <a:r>
              <a:rPr dirty="0" sz="1500" spc="-245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с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500" spc="30">
                <a:latin typeface="Times New Roman"/>
                <a:cs typeface="Times New Roman"/>
              </a:rPr>
              <a:t>в</a:t>
            </a:r>
            <a:r>
              <a:rPr dirty="0" sz="1500" spc="-45">
                <a:latin typeface="Times New Roman"/>
                <a:cs typeface="Times New Roman"/>
              </a:rPr>
              <a:t>е</a:t>
            </a:r>
            <a:r>
              <a:rPr dirty="0" sz="1500" spc="114">
                <a:latin typeface="Times New Roman"/>
                <a:cs typeface="Times New Roman"/>
              </a:rPr>
              <a:t>р</a:t>
            </a:r>
            <a:r>
              <a:rPr dirty="0" sz="1500" spc="-10">
                <a:latin typeface="Times New Roman"/>
                <a:cs typeface="Times New Roman"/>
              </a:rPr>
              <a:t>о</a:t>
            </a:r>
            <a:r>
              <a:rPr dirty="0" sz="1500" spc="50">
                <a:latin typeface="Times New Roman"/>
                <a:cs typeface="Times New Roman"/>
              </a:rPr>
              <a:t>я</a:t>
            </a:r>
            <a:r>
              <a:rPr dirty="0" sz="1500" spc="-35">
                <a:latin typeface="Times New Roman"/>
                <a:cs typeface="Times New Roman"/>
              </a:rPr>
              <a:t>т</a:t>
            </a:r>
            <a:r>
              <a:rPr dirty="0" sz="1500" spc="-60">
                <a:latin typeface="Times New Roman"/>
                <a:cs typeface="Times New Roman"/>
              </a:rPr>
              <a:t>н</a:t>
            </a:r>
            <a:r>
              <a:rPr dirty="0" sz="1500" spc="-10">
                <a:latin typeface="Times New Roman"/>
                <a:cs typeface="Times New Roman"/>
              </a:rPr>
              <a:t>о</a:t>
            </a:r>
            <a:r>
              <a:rPr dirty="0" sz="1500" spc="-45">
                <a:latin typeface="Times New Roman"/>
                <a:cs typeface="Times New Roman"/>
              </a:rPr>
              <a:t>с</a:t>
            </a:r>
            <a:r>
              <a:rPr dirty="0" sz="1500" spc="-120">
                <a:latin typeface="Times New Roman"/>
                <a:cs typeface="Times New Roman"/>
              </a:rPr>
              <a:t>т</a:t>
            </a:r>
            <a:r>
              <a:rPr dirty="0" sz="1500" spc="60">
                <a:latin typeface="Times New Roman"/>
                <a:cs typeface="Times New Roman"/>
              </a:rPr>
              <a:t>ь</a:t>
            </a:r>
            <a:r>
              <a:rPr dirty="0" sz="1500" spc="20">
                <a:latin typeface="Times New Roman"/>
                <a:cs typeface="Times New Roman"/>
              </a:rPr>
              <a:t>ю</a:t>
            </a:r>
            <a:r>
              <a:rPr dirty="0" sz="1500" spc="-19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0</a:t>
            </a:r>
            <a:r>
              <a:rPr dirty="0" sz="1500" spc="-5">
                <a:latin typeface="Times New Roman"/>
                <a:cs typeface="Times New Roman"/>
              </a:rPr>
              <a:t>,</a:t>
            </a:r>
            <a:r>
              <a:rPr dirty="0" sz="1500" spc="1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7118" y="2766467"/>
            <a:ext cx="10160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5" i="1">
                <a:latin typeface="Times New Roman"/>
                <a:cs typeface="Times New Roman"/>
              </a:rPr>
              <a:t>w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433527"/>
            <a:ext cx="11036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Arial"/>
                <a:cs typeface="Arial"/>
              </a:rPr>
              <a:t>Декодер: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409" y="834644"/>
            <a:ext cx="47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(48)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200403"/>
            <a:ext cx="70123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Arial"/>
                <a:cs typeface="Arial"/>
              </a:rPr>
              <a:t>Графическая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иллюстрация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для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равномерного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скалярного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i="1">
                <a:latin typeface="Arial"/>
                <a:cs typeface="Arial"/>
              </a:rPr>
              <a:t>квантователя: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3700398"/>
            <a:ext cx="4509135" cy="102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Arial"/>
                <a:cs typeface="Arial"/>
              </a:rPr>
              <a:t>Основные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свойства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DM</a:t>
            </a:r>
            <a:endParaRPr sz="2000">
              <a:latin typeface="Arial"/>
              <a:cs typeface="Arial"/>
            </a:endParaRPr>
          </a:p>
          <a:p>
            <a:pPr marL="693420" indent="-196850">
              <a:lnSpc>
                <a:spcPts val="2730"/>
              </a:lnSpc>
              <a:spcBef>
                <a:spcPts val="35"/>
              </a:spcBef>
              <a:buAutoNum type="arabicPeriod"/>
              <a:tabLst>
                <a:tab pos="694055" algn="l"/>
              </a:tabLst>
            </a:pPr>
            <a:r>
              <a:rPr dirty="0" sz="1750" spc="-45">
                <a:latin typeface="Times New Roman"/>
                <a:cs typeface="Times New Roman"/>
              </a:rPr>
              <a:t>ес</a:t>
            </a:r>
            <a:r>
              <a:rPr dirty="0" sz="1750" spc="10">
                <a:latin typeface="Times New Roman"/>
                <a:cs typeface="Times New Roman"/>
              </a:rPr>
              <a:t>ли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C</a:t>
            </a:r>
            <a:r>
              <a:rPr dirty="0" sz="1750" spc="85" i="1">
                <a:latin typeface="Times New Roman"/>
                <a:cs typeface="Times New Roman"/>
              </a:rPr>
              <a:t>'</a:t>
            </a:r>
            <a:r>
              <a:rPr dirty="0" baseline="-25000" sz="1500" spc="37" i="1">
                <a:latin typeface="Times New Roman"/>
                <a:cs typeface="Times New Roman"/>
              </a:rPr>
              <a:t>w</a:t>
            </a:r>
            <a:r>
              <a:rPr dirty="0" baseline="-25000" sz="1500" spc="179" i="1">
                <a:latin typeface="Times New Roman"/>
                <a:cs typeface="Times New Roman"/>
              </a:rPr>
              <a:t> </a:t>
            </a:r>
            <a:r>
              <a:rPr dirty="0" sz="2300" spc="-215">
                <a:latin typeface="Symbol"/>
                <a:cs typeface="Symbol"/>
              </a:rPr>
              <a:t></a:t>
            </a:r>
            <a:r>
              <a:rPr dirty="0" sz="1750" spc="85" i="1">
                <a:latin typeface="Times New Roman"/>
                <a:cs typeface="Times New Roman"/>
              </a:rPr>
              <a:t>n</a:t>
            </a:r>
            <a:r>
              <a:rPr dirty="0" sz="2300" spc="-90">
                <a:latin typeface="Symbol"/>
                <a:cs typeface="Symbol"/>
              </a:rPr>
              <a:t></a:t>
            </a:r>
            <a:r>
              <a:rPr dirty="0" sz="1750" spc="15" i="1">
                <a:latin typeface="Times New Roman"/>
                <a:cs typeface="Times New Roman"/>
              </a:rPr>
              <a:t>=</a:t>
            </a:r>
            <a:r>
              <a:rPr dirty="0" sz="1750" spc="-120" i="1">
                <a:latin typeface="Times New Roman"/>
                <a:cs typeface="Times New Roman"/>
              </a:rPr>
              <a:t> </a:t>
            </a:r>
            <a:r>
              <a:rPr dirty="0" sz="1750" spc="55" i="1">
                <a:latin typeface="Times New Roman"/>
                <a:cs typeface="Times New Roman"/>
              </a:rPr>
              <a:t>C</a:t>
            </a:r>
            <a:r>
              <a:rPr dirty="0" baseline="-25000" sz="1500" spc="37" i="1">
                <a:latin typeface="Times New Roman"/>
                <a:cs typeface="Times New Roman"/>
              </a:rPr>
              <a:t>w</a:t>
            </a:r>
            <a:r>
              <a:rPr dirty="0" baseline="-25000" sz="1500" spc="-112" i="1">
                <a:latin typeface="Times New Roman"/>
                <a:cs typeface="Times New Roman"/>
              </a:rPr>
              <a:t> </a:t>
            </a:r>
            <a:r>
              <a:rPr dirty="0" sz="2300" spc="-215">
                <a:latin typeface="Symbol"/>
                <a:cs typeface="Symbol"/>
              </a:rPr>
              <a:t></a:t>
            </a:r>
            <a:r>
              <a:rPr dirty="0" sz="1750" spc="85" i="1">
                <a:latin typeface="Times New Roman"/>
                <a:cs typeface="Times New Roman"/>
              </a:rPr>
              <a:t>n</a:t>
            </a:r>
            <a:r>
              <a:rPr dirty="0" sz="2300" spc="-254">
                <a:latin typeface="Symbol"/>
                <a:cs typeface="Symbol"/>
              </a:rPr>
              <a:t></a:t>
            </a:r>
            <a:r>
              <a:rPr dirty="0" sz="1750" spc="110" i="1">
                <a:latin typeface="Times New Roman"/>
                <a:cs typeface="Times New Roman"/>
              </a:rPr>
              <a:t>,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 spc="10">
                <a:latin typeface="Times New Roman"/>
                <a:cs typeface="Times New Roman"/>
              </a:rPr>
              <a:t>о</a:t>
            </a:r>
            <a:r>
              <a:rPr dirty="0" sz="1750" spc="170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p</a:t>
            </a:r>
            <a:r>
              <a:rPr dirty="0" sz="1750" spc="-170" i="1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=</a:t>
            </a:r>
            <a:r>
              <a:rPr dirty="0" sz="1750" spc="-95" i="1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718185" indent="-196850">
              <a:lnSpc>
                <a:spcPts val="2730"/>
              </a:lnSpc>
              <a:buAutoNum type="arabicPeriod"/>
              <a:tabLst>
                <a:tab pos="718820" algn="l"/>
              </a:tabLst>
            </a:pPr>
            <a:r>
              <a:rPr dirty="0" sz="1750" spc="-45">
                <a:latin typeface="Times New Roman"/>
                <a:cs typeface="Times New Roman"/>
              </a:rPr>
              <a:t>ес</a:t>
            </a:r>
            <a:r>
              <a:rPr dirty="0" sz="1750" spc="10">
                <a:latin typeface="Times New Roman"/>
                <a:cs typeface="Times New Roman"/>
              </a:rPr>
              <a:t>ли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C</a:t>
            </a:r>
            <a:r>
              <a:rPr dirty="0" sz="1750" spc="85" i="1">
                <a:latin typeface="Times New Roman"/>
                <a:cs typeface="Times New Roman"/>
              </a:rPr>
              <a:t>'</a:t>
            </a:r>
            <a:r>
              <a:rPr dirty="0" baseline="-25000" sz="1500" spc="37" i="1">
                <a:latin typeface="Times New Roman"/>
                <a:cs typeface="Times New Roman"/>
              </a:rPr>
              <a:t>w</a:t>
            </a:r>
            <a:r>
              <a:rPr dirty="0" baseline="-25000" sz="1500" spc="179" i="1">
                <a:latin typeface="Times New Roman"/>
                <a:cs typeface="Times New Roman"/>
              </a:rPr>
              <a:t> </a:t>
            </a:r>
            <a:r>
              <a:rPr dirty="0" sz="2300" spc="-215">
                <a:latin typeface="Symbol"/>
                <a:cs typeface="Symbol"/>
              </a:rPr>
              <a:t></a:t>
            </a:r>
            <a:r>
              <a:rPr dirty="0" sz="1750" spc="85" i="1">
                <a:latin typeface="Times New Roman"/>
                <a:cs typeface="Times New Roman"/>
              </a:rPr>
              <a:t>n</a:t>
            </a:r>
            <a:r>
              <a:rPr dirty="0" sz="2300" spc="-90">
                <a:latin typeface="Symbol"/>
                <a:cs typeface="Symbol"/>
              </a:rPr>
              <a:t></a:t>
            </a:r>
            <a:r>
              <a:rPr dirty="0" sz="1750" spc="15" i="1">
                <a:latin typeface="Times New Roman"/>
                <a:cs typeface="Times New Roman"/>
              </a:rPr>
              <a:t>=</a:t>
            </a:r>
            <a:r>
              <a:rPr dirty="0" sz="1750" spc="-120" i="1">
                <a:latin typeface="Times New Roman"/>
                <a:cs typeface="Times New Roman"/>
              </a:rPr>
              <a:t> </a:t>
            </a:r>
            <a:r>
              <a:rPr dirty="0" sz="1750" spc="55" i="1">
                <a:latin typeface="Times New Roman"/>
                <a:cs typeface="Times New Roman"/>
              </a:rPr>
              <a:t>C</a:t>
            </a:r>
            <a:r>
              <a:rPr dirty="0" baseline="-25000" sz="1500" spc="37" i="1">
                <a:latin typeface="Times New Roman"/>
                <a:cs typeface="Times New Roman"/>
              </a:rPr>
              <a:t>w</a:t>
            </a:r>
            <a:r>
              <a:rPr dirty="0" baseline="-25000" sz="1500" spc="-104" i="1">
                <a:latin typeface="Times New Roman"/>
                <a:cs typeface="Times New Roman"/>
              </a:rPr>
              <a:t> </a:t>
            </a:r>
            <a:r>
              <a:rPr dirty="0" sz="2300" spc="-220">
                <a:latin typeface="Symbol"/>
                <a:cs typeface="Symbol"/>
              </a:rPr>
              <a:t></a:t>
            </a:r>
            <a:r>
              <a:rPr dirty="0" sz="1750" spc="85" i="1">
                <a:latin typeface="Times New Roman"/>
                <a:cs typeface="Times New Roman"/>
              </a:rPr>
              <a:t>n</a:t>
            </a:r>
            <a:r>
              <a:rPr dirty="0" sz="2300" spc="-175">
                <a:latin typeface="Symbol"/>
                <a:cs typeface="Symbol"/>
              </a:rPr>
              <a:t></a:t>
            </a:r>
            <a:r>
              <a:rPr dirty="0" sz="1750" spc="220" i="1">
                <a:latin typeface="Times New Roman"/>
                <a:cs typeface="Times New Roman"/>
              </a:rPr>
              <a:t>+</a:t>
            </a:r>
            <a:r>
              <a:rPr dirty="0" sz="1750" spc="75" i="1">
                <a:latin typeface="Times New Roman"/>
                <a:cs typeface="Times New Roman"/>
              </a:rPr>
              <a:t>ε</a:t>
            </a:r>
            <a:r>
              <a:rPr dirty="0" sz="2300" spc="-220">
                <a:latin typeface="Symbol"/>
                <a:cs typeface="Symbol"/>
              </a:rPr>
              <a:t></a:t>
            </a:r>
            <a:r>
              <a:rPr dirty="0" sz="1750" spc="90" i="1">
                <a:latin typeface="Times New Roman"/>
                <a:cs typeface="Times New Roman"/>
              </a:rPr>
              <a:t>n</a:t>
            </a:r>
            <a:r>
              <a:rPr dirty="0" sz="2300" spc="-254">
                <a:latin typeface="Symbol"/>
                <a:cs typeface="Symbol"/>
              </a:rPr>
              <a:t></a:t>
            </a:r>
            <a:r>
              <a:rPr dirty="0" sz="1750" spc="110" i="1">
                <a:latin typeface="Times New Roman"/>
                <a:cs typeface="Times New Roman"/>
              </a:rPr>
              <a:t>,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 spc="10">
                <a:latin typeface="Times New Roman"/>
                <a:cs typeface="Times New Roman"/>
              </a:rPr>
              <a:t>о</a:t>
            </a:r>
            <a:r>
              <a:rPr dirty="0" sz="1750" spc="170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p</a:t>
            </a:r>
            <a:r>
              <a:rPr dirty="0" sz="1750" spc="-165" i="1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=</a:t>
            </a:r>
            <a:r>
              <a:rPr dirty="0" sz="1750" spc="-95" i="1">
                <a:latin typeface="Times New Roman"/>
                <a:cs typeface="Times New Roman"/>
              </a:rPr>
              <a:t> </a:t>
            </a:r>
            <a:r>
              <a:rPr dirty="0" sz="1750" spc="-45">
                <a:latin typeface="Times New Roman"/>
                <a:cs typeface="Times New Roman"/>
              </a:rPr>
              <a:t>с</a:t>
            </a:r>
            <a:r>
              <a:rPr dirty="0" sz="1750" spc="-85">
                <a:latin typeface="Times New Roman"/>
                <a:cs typeface="Times New Roman"/>
              </a:rPr>
              <a:t>м</a:t>
            </a:r>
            <a:r>
              <a:rPr dirty="0" sz="1750" spc="5">
                <a:latin typeface="Times New Roman"/>
                <a:cs typeface="Times New Roman"/>
              </a:rPr>
              <a:t>.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(</a:t>
            </a:r>
            <a:r>
              <a:rPr dirty="0" sz="1750">
                <a:latin typeface="Times New Roman"/>
                <a:cs typeface="Times New Roman"/>
              </a:rPr>
              <a:t>44</a:t>
            </a:r>
            <a:r>
              <a:rPr dirty="0" sz="1750" spc="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626" y="910223"/>
            <a:ext cx="33020" cy="277495"/>
          </a:xfrm>
          <a:custGeom>
            <a:avLst/>
            <a:gdLst/>
            <a:ahLst/>
            <a:cxnLst/>
            <a:rect l="l" t="t" r="r" b="b"/>
            <a:pathLst>
              <a:path w="33019" h="277494">
                <a:moveTo>
                  <a:pt x="32599" y="0"/>
                </a:moveTo>
                <a:lnTo>
                  <a:pt x="32599" y="277345"/>
                </a:lnTo>
              </a:path>
              <a:path w="33019" h="277494">
                <a:moveTo>
                  <a:pt x="0" y="0"/>
                </a:moveTo>
                <a:lnTo>
                  <a:pt x="0" y="277345"/>
                </a:lnTo>
              </a:path>
            </a:pathLst>
          </a:custGeom>
          <a:ln w="9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75984" y="910223"/>
            <a:ext cx="33020" cy="277495"/>
          </a:xfrm>
          <a:custGeom>
            <a:avLst/>
            <a:gdLst/>
            <a:ahLst/>
            <a:cxnLst/>
            <a:rect l="l" t="t" r="r" b="b"/>
            <a:pathLst>
              <a:path w="33020" h="277494">
                <a:moveTo>
                  <a:pt x="32656" y="0"/>
                </a:moveTo>
                <a:lnTo>
                  <a:pt x="32656" y="277345"/>
                </a:lnTo>
              </a:path>
              <a:path w="33020" h="277494">
                <a:moveTo>
                  <a:pt x="0" y="0"/>
                </a:moveTo>
                <a:lnTo>
                  <a:pt x="0" y="277345"/>
                </a:lnTo>
              </a:path>
            </a:pathLst>
          </a:custGeom>
          <a:ln w="9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48557" y="788474"/>
            <a:ext cx="194754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40">
                <a:latin typeface="Symbol"/>
                <a:cs typeface="Symbol"/>
              </a:rPr>
              <a:t></a:t>
            </a:r>
            <a:r>
              <a:rPr dirty="0" sz="1800" spc="90" i="1">
                <a:latin typeface="Times New Roman"/>
                <a:cs typeface="Times New Roman"/>
              </a:rPr>
              <a:t>n</a:t>
            </a:r>
            <a:r>
              <a:rPr dirty="0" sz="2400" spc="-135">
                <a:latin typeface="Symbol"/>
                <a:cs typeface="Symbol"/>
              </a:rPr>
              <a:t></a:t>
            </a:r>
            <a:r>
              <a:rPr dirty="0" sz="1800" spc="280" i="1">
                <a:latin typeface="Times New Roman"/>
                <a:cs typeface="Times New Roman"/>
              </a:rPr>
              <a:t>+</a:t>
            </a:r>
            <a:r>
              <a:rPr dirty="0" sz="1800" spc="195" i="1">
                <a:latin typeface="Times New Roman"/>
                <a:cs typeface="Times New Roman"/>
              </a:rPr>
              <a:t>d</a:t>
            </a:r>
            <a:r>
              <a:rPr dirty="0" sz="2400" spc="-295">
                <a:latin typeface="Symbol"/>
                <a:cs typeface="Symbol"/>
              </a:rPr>
              <a:t>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 spc="85" i="1">
                <a:latin typeface="Times New Roman"/>
                <a:cs typeface="Times New Roman"/>
              </a:rPr>
              <a:t>,</a:t>
            </a:r>
            <a:r>
              <a:rPr dirty="0" sz="1800" spc="85" i="1">
                <a:latin typeface="Times New Roman"/>
                <a:cs typeface="Times New Roman"/>
              </a:rPr>
              <a:t>n</a:t>
            </a:r>
            <a:r>
              <a:rPr dirty="0" sz="2400" spc="-275">
                <a:latin typeface="Symbol"/>
                <a:cs typeface="Symbol"/>
              </a:rPr>
              <a:t></a:t>
            </a:r>
            <a:r>
              <a:rPr dirty="0" sz="2400" spc="-135">
                <a:latin typeface="Symbol"/>
                <a:cs typeface="Symbol"/>
              </a:rPr>
              <a:t></a:t>
            </a:r>
            <a:r>
              <a:rPr dirty="0" sz="1800" spc="60" i="1">
                <a:latin typeface="Times New Roman"/>
                <a:cs typeface="Times New Roman"/>
              </a:rPr>
              <a:t>+</a:t>
            </a:r>
            <a:r>
              <a:rPr dirty="0" sz="1800" spc="-229" i="1">
                <a:latin typeface="Times New Roman"/>
                <a:cs typeface="Times New Roman"/>
              </a:rPr>
              <a:t> </a:t>
            </a:r>
            <a:r>
              <a:rPr dirty="0" sz="1800" spc="195" i="1">
                <a:latin typeface="Times New Roman"/>
                <a:cs typeface="Times New Roman"/>
              </a:rPr>
              <a:t>d</a:t>
            </a:r>
            <a:r>
              <a:rPr dirty="0" sz="2400" spc="-295">
                <a:latin typeface="Symbol"/>
                <a:cs typeface="Symbol"/>
              </a:rPr>
              <a:t>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 spc="85" i="1">
                <a:latin typeface="Times New Roman"/>
                <a:cs typeface="Times New Roman"/>
              </a:rPr>
              <a:t>,</a:t>
            </a:r>
            <a:r>
              <a:rPr dirty="0" sz="1800" spc="85" i="1">
                <a:latin typeface="Times New Roman"/>
                <a:cs typeface="Times New Roman"/>
              </a:rPr>
              <a:t>n</a:t>
            </a:r>
            <a:r>
              <a:rPr dirty="0" sz="2400" spc="-18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2652" y="1016896"/>
            <a:ext cx="119380" cy="187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35" i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3637" y="788474"/>
            <a:ext cx="2543810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800" spc="45">
                <a:latin typeface="Times New Roman"/>
                <a:cs typeface="Times New Roman"/>
              </a:rPr>
              <a:t>b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=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 spc="50">
                <a:latin typeface="Times New Roman"/>
                <a:cs typeface="Times New Roman"/>
              </a:rPr>
              <a:t>r</a:t>
            </a:r>
            <a:r>
              <a:rPr dirty="0" sz="1800" spc="5">
                <a:latin typeface="Times New Roman"/>
                <a:cs typeface="Times New Roman"/>
              </a:rPr>
              <a:t>g</a:t>
            </a:r>
            <a:r>
              <a:rPr dirty="0" sz="1800" spc="55">
                <a:latin typeface="Times New Roman"/>
                <a:cs typeface="Times New Roman"/>
              </a:rPr>
              <a:t>m</a:t>
            </a:r>
            <a:r>
              <a:rPr dirty="0" sz="1800" spc="-40">
                <a:latin typeface="Times New Roman"/>
                <a:cs typeface="Times New Roman"/>
              </a:rPr>
              <a:t>in</a:t>
            </a:r>
            <a:r>
              <a:rPr dirty="0" baseline="-23809" sz="1575" spc="37">
                <a:latin typeface="Times New Roman"/>
                <a:cs typeface="Times New Roman"/>
              </a:rPr>
              <a:t>b</a:t>
            </a:r>
            <a:r>
              <a:rPr dirty="0" baseline="-23809" sz="1575">
                <a:latin typeface="Times New Roman"/>
                <a:cs typeface="Times New Roman"/>
              </a:rPr>
              <a:t>  </a:t>
            </a:r>
            <a:r>
              <a:rPr dirty="0" baseline="-23809" sz="1575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145">
                <a:latin typeface="Times New Roman"/>
                <a:cs typeface="Times New Roman"/>
              </a:rPr>
              <a:t>'</a:t>
            </a:r>
            <a:r>
              <a:rPr dirty="0" baseline="-23809" sz="1575" spc="52">
                <a:latin typeface="Times New Roman"/>
                <a:cs typeface="Times New Roman"/>
              </a:rPr>
              <a:t>w</a:t>
            </a:r>
            <a:r>
              <a:rPr dirty="0" baseline="-23809" sz="1575">
                <a:latin typeface="Times New Roman"/>
                <a:cs typeface="Times New Roman"/>
              </a:rPr>
              <a:t> </a:t>
            </a:r>
            <a:r>
              <a:rPr dirty="0" baseline="-23809" sz="1575" spc="-172">
                <a:latin typeface="Times New Roman"/>
                <a:cs typeface="Times New Roman"/>
              </a:rPr>
              <a:t> </a:t>
            </a:r>
            <a:r>
              <a:rPr dirty="0" sz="2400" spc="-240" i="0">
                <a:latin typeface="Symbol"/>
                <a:cs typeface="Symbol"/>
              </a:rPr>
              <a:t></a:t>
            </a:r>
            <a:r>
              <a:rPr dirty="0" sz="1800" spc="90">
                <a:latin typeface="Times New Roman"/>
                <a:cs typeface="Times New Roman"/>
              </a:rPr>
              <a:t>n</a:t>
            </a:r>
            <a:r>
              <a:rPr dirty="0" sz="2400" spc="5" i="0">
                <a:latin typeface="Symbol"/>
                <a:cs typeface="Symbol"/>
              </a:rPr>
              <a:t></a:t>
            </a:r>
            <a:r>
              <a:rPr dirty="0" sz="1800" spc="50" i="0">
                <a:latin typeface="Symbol"/>
                <a:cs typeface="Symbol"/>
              </a:rPr>
              <a:t></a:t>
            </a:r>
            <a:r>
              <a:rPr dirty="0" sz="1800" spc="-190" i="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Q</a:t>
            </a:r>
            <a:r>
              <a:rPr dirty="0" sz="2400" spc="-295" i="0">
                <a:latin typeface="Symbol"/>
                <a:cs typeface="Symbol"/>
              </a:rPr>
              <a:t></a:t>
            </a:r>
            <a:r>
              <a:rPr dirty="0" sz="1800" spc="-20">
                <a:latin typeface="Times New Roman"/>
                <a:cs typeface="Times New Roman"/>
              </a:rPr>
              <a:t>C'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042" y="714410"/>
            <a:ext cx="15557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50">
                <a:latin typeface="Times New Roman"/>
                <a:cs typeface="Times New Roman"/>
              </a:rPr>
              <a:t>~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8386" y="50855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 h="0">
                <a:moveTo>
                  <a:pt x="0" y="0"/>
                </a:moveTo>
                <a:lnTo>
                  <a:pt x="163543" y="0"/>
                </a:lnTo>
              </a:path>
            </a:pathLst>
          </a:custGeom>
          <a:ln w="9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14744" y="5079589"/>
            <a:ext cx="13843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919" y="5222486"/>
            <a:ext cx="4694555" cy="77406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750">
                <a:latin typeface="Times New Roman"/>
                <a:cs typeface="Times New Roman"/>
              </a:rPr>
              <a:t>4</a:t>
            </a:r>
            <a:r>
              <a:rPr dirty="0" sz="1750" spc="5">
                <a:latin typeface="Times New Roman"/>
                <a:cs typeface="Times New Roman"/>
              </a:rPr>
              <a:t>.</a:t>
            </a:r>
            <a:r>
              <a:rPr dirty="0" sz="1750" spc="-225">
                <a:latin typeface="Times New Roman"/>
                <a:cs typeface="Times New Roman"/>
              </a:rPr>
              <a:t> </a:t>
            </a:r>
            <a:r>
              <a:rPr dirty="0" sz="1750" spc="60">
                <a:latin typeface="Times New Roman"/>
                <a:cs typeface="Times New Roman"/>
              </a:rPr>
              <a:t>О</a:t>
            </a:r>
            <a:r>
              <a:rPr dirty="0" sz="1750" spc="-25">
                <a:latin typeface="Times New Roman"/>
                <a:cs typeface="Times New Roman"/>
              </a:rPr>
              <a:t>ш</a:t>
            </a:r>
            <a:r>
              <a:rPr dirty="0" sz="1750" spc="-55">
                <a:latin typeface="Times New Roman"/>
                <a:cs typeface="Times New Roman"/>
              </a:rPr>
              <a:t>и</a:t>
            </a:r>
            <a:r>
              <a:rPr dirty="0" sz="1750" spc="-15">
                <a:latin typeface="Times New Roman"/>
                <a:cs typeface="Times New Roman"/>
              </a:rPr>
              <a:t>б</a:t>
            </a:r>
            <a:r>
              <a:rPr dirty="0" sz="1750" spc="25">
                <a:latin typeface="Times New Roman"/>
                <a:cs typeface="Times New Roman"/>
              </a:rPr>
              <a:t>к</a:t>
            </a:r>
            <a:r>
              <a:rPr dirty="0" sz="1750" spc="15">
                <a:latin typeface="Times New Roman"/>
                <a:cs typeface="Times New Roman"/>
              </a:rPr>
              <a:t>и</a:t>
            </a:r>
            <a:r>
              <a:rPr dirty="0" sz="1750" spc="-90">
                <a:latin typeface="Times New Roman"/>
                <a:cs typeface="Times New Roman"/>
              </a:rPr>
              <a:t> </a:t>
            </a:r>
            <a:r>
              <a:rPr dirty="0" sz="1750" spc="25">
                <a:latin typeface="Times New Roman"/>
                <a:cs typeface="Times New Roman"/>
              </a:rPr>
              <a:t>к</a:t>
            </a:r>
            <a:r>
              <a:rPr dirty="0" sz="1750" spc="50">
                <a:latin typeface="Times New Roman"/>
                <a:cs typeface="Times New Roman"/>
              </a:rPr>
              <a:t>в</a:t>
            </a:r>
            <a:r>
              <a:rPr dirty="0" sz="1750" spc="-45">
                <a:latin typeface="Times New Roman"/>
                <a:cs typeface="Times New Roman"/>
              </a:rPr>
              <a:t>а</a:t>
            </a:r>
            <a:r>
              <a:rPr dirty="0" sz="1750" spc="-55">
                <a:latin typeface="Times New Roman"/>
                <a:cs typeface="Times New Roman"/>
              </a:rPr>
              <a:t>н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>
                <a:latin typeface="Times New Roman"/>
                <a:cs typeface="Times New Roman"/>
              </a:rPr>
              <a:t>о</a:t>
            </a:r>
            <a:r>
              <a:rPr dirty="0" sz="1750" spc="50">
                <a:latin typeface="Times New Roman"/>
                <a:cs typeface="Times New Roman"/>
              </a:rPr>
              <a:t>в</a:t>
            </a:r>
            <a:r>
              <a:rPr dirty="0" sz="1750" spc="-45">
                <a:latin typeface="Times New Roman"/>
                <a:cs typeface="Times New Roman"/>
              </a:rPr>
              <a:t>а</a:t>
            </a:r>
            <a:r>
              <a:rPr dirty="0" sz="1750" spc="-55">
                <a:latin typeface="Times New Roman"/>
                <a:cs typeface="Times New Roman"/>
              </a:rPr>
              <a:t>н</a:t>
            </a:r>
            <a:r>
              <a:rPr dirty="0" sz="1750" spc="90">
                <a:latin typeface="Times New Roman"/>
                <a:cs typeface="Times New Roman"/>
              </a:rPr>
              <a:t>и</a:t>
            </a:r>
            <a:r>
              <a:rPr dirty="0" sz="1750" spc="10">
                <a:latin typeface="Times New Roman"/>
                <a:cs typeface="Times New Roman"/>
              </a:rPr>
              <a:t>я</a:t>
            </a:r>
            <a:r>
              <a:rPr dirty="0" sz="1750" spc="-95">
                <a:latin typeface="Times New Roman"/>
                <a:cs typeface="Times New Roman"/>
              </a:rPr>
              <a:t> </a:t>
            </a:r>
            <a:r>
              <a:rPr dirty="0" sz="1750" spc="-55">
                <a:latin typeface="Times New Roman"/>
                <a:cs typeface="Times New Roman"/>
              </a:rPr>
              <a:t>н</a:t>
            </a:r>
            <a:r>
              <a:rPr dirty="0" sz="1750" spc="10">
                <a:latin typeface="Times New Roman"/>
                <a:cs typeface="Times New Roman"/>
              </a:rPr>
              <a:t>е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40">
                <a:latin typeface="Times New Roman"/>
                <a:cs typeface="Times New Roman"/>
              </a:rPr>
              <a:t>з</a:t>
            </a:r>
            <a:r>
              <a:rPr dirty="0" sz="1750" spc="-45">
                <a:latin typeface="Times New Roman"/>
                <a:cs typeface="Times New Roman"/>
              </a:rPr>
              <a:t>а</a:t>
            </a:r>
            <a:r>
              <a:rPr dirty="0" sz="1750" spc="50">
                <a:latin typeface="Times New Roman"/>
                <a:cs typeface="Times New Roman"/>
              </a:rPr>
              <a:t>в</a:t>
            </a:r>
            <a:r>
              <a:rPr dirty="0" sz="1750" spc="-55">
                <a:latin typeface="Times New Roman"/>
                <a:cs typeface="Times New Roman"/>
              </a:rPr>
              <a:t>и</a:t>
            </a:r>
            <a:r>
              <a:rPr dirty="0" sz="1750" spc="-45">
                <a:latin typeface="Times New Roman"/>
                <a:cs typeface="Times New Roman"/>
              </a:rPr>
              <a:t>с</a:t>
            </a:r>
            <a:r>
              <a:rPr dirty="0" sz="1750" spc="70">
                <a:latin typeface="Times New Roman"/>
                <a:cs typeface="Times New Roman"/>
              </a:rPr>
              <a:t>я</a:t>
            </a:r>
            <a:r>
              <a:rPr dirty="0" sz="1750" spc="10">
                <a:latin typeface="Times New Roman"/>
                <a:cs typeface="Times New Roman"/>
              </a:rPr>
              <a:t>т</a:t>
            </a:r>
            <a:r>
              <a:rPr dirty="0" sz="1750" spc="-1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о</a:t>
            </a:r>
            <a:r>
              <a:rPr dirty="0" sz="1750" spc="10">
                <a:latin typeface="Times New Roman"/>
                <a:cs typeface="Times New Roman"/>
              </a:rPr>
              <a:t>т</a:t>
            </a:r>
            <a:r>
              <a:rPr dirty="0" sz="1750" spc="-110">
                <a:latin typeface="Times New Roman"/>
                <a:cs typeface="Times New Roman"/>
              </a:rPr>
              <a:t> </a:t>
            </a:r>
            <a:r>
              <a:rPr dirty="0" sz="1750" spc="120" i="1">
                <a:latin typeface="Times New Roman"/>
                <a:cs typeface="Times New Roman"/>
              </a:rPr>
              <a:t>C</a:t>
            </a:r>
            <a:r>
              <a:rPr dirty="0" sz="2300" spc="-220">
                <a:latin typeface="Symbol"/>
                <a:cs typeface="Symbol"/>
              </a:rPr>
              <a:t></a:t>
            </a:r>
            <a:r>
              <a:rPr dirty="0" sz="1750" spc="85" i="1">
                <a:latin typeface="Times New Roman"/>
                <a:cs typeface="Times New Roman"/>
              </a:rPr>
              <a:t>n</a:t>
            </a:r>
            <a:r>
              <a:rPr dirty="0" sz="2300" spc="-254">
                <a:latin typeface="Symbol"/>
                <a:cs typeface="Symbol"/>
              </a:rPr>
              <a:t></a:t>
            </a:r>
            <a:r>
              <a:rPr dirty="0" sz="1750" spc="5" i="1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445"/>
              </a:spcBef>
            </a:pPr>
            <a:r>
              <a:rPr dirty="0" sz="1750" spc="-5">
                <a:latin typeface="Times New Roman"/>
                <a:cs typeface="Times New Roman"/>
              </a:rPr>
              <a:t>ч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 spc="10">
                <a:latin typeface="Times New Roman"/>
                <a:cs typeface="Times New Roman"/>
              </a:rPr>
              <a:t>о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45">
                <a:latin typeface="Times New Roman"/>
                <a:cs typeface="Times New Roman"/>
              </a:rPr>
              <a:t>у</a:t>
            </a:r>
            <a:r>
              <a:rPr dirty="0" sz="1750" spc="10">
                <a:latin typeface="Times New Roman"/>
                <a:cs typeface="Times New Roman"/>
              </a:rPr>
              <a:t>л</a:t>
            </a:r>
            <a:r>
              <a:rPr dirty="0" sz="1750" spc="145">
                <a:latin typeface="Times New Roman"/>
                <a:cs typeface="Times New Roman"/>
              </a:rPr>
              <a:t>у</a:t>
            </a:r>
            <a:r>
              <a:rPr dirty="0" sz="1750" spc="-5">
                <a:latin typeface="Times New Roman"/>
                <a:cs typeface="Times New Roman"/>
              </a:rPr>
              <a:t>ч</a:t>
            </a:r>
            <a:r>
              <a:rPr dirty="0" sz="1750" spc="-25">
                <a:latin typeface="Times New Roman"/>
                <a:cs typeface="Times New Roman"/>
              </a:rPr>
              <a:t>ш</a:t>
            </a:r>
            <a:r>
              <a:rPr dirty="0" sz="1750" spc="-45">
                <a:latin typeface="Times New Roman"/>
                <a:cs typeface="Times New Roman"/>
              </a:rPr>
              <a:t>ае</a:t>
            </a:r>
            <a:r>
              <a:rPr dirty="0" sz="1750" spc="70">
                <a:latin typeface="Times New Roman"/>
                <a:cs typeface="Times New Roman"/>
              </a:rPr>
              <a:t>т</a:t>
            </a:r>
            <a:r>
              <a:rPr dirty="0" sz="1750" spc="-10">
                <a:latin typeface="Times New Roman"/>
                <a:cs typeface="Times New Roman"/>
              </a:rPr>
              <a:t>c</a:t>
            </a:r>
            <a:r>
              <a:rPr dirty="0" sz="1750" spc="145">
                <a:latin typeface="Times New Roman"/>
                <a:cs typeface="Times New Roman"/>
              </a:rPr>
              <a:t>уу</a:t>
            </a:r>
            <a:r>
              <a:rPr dirty="0" sz="1750" spc="-15">
                <a:latin typeface="Times New Roman"/>
                <a:cs typeface="Times New Roman"/>
              </a:rPr>
              <a:t>б</a:t>
            </a:r>
            <a:r>
              <a:rPr dirty="0" sz="1750" spc="80">
                <a:latin typeface="Times New Roman"/>
                <a:cs typeface="Times New Roman"/>
              </a:rPr>
              <a:t>ь</a:t>
            </a:r>
            <a:r>
              <a:rPr dirty="0" sz="1750" spc="-45">
                <a:latin typeface="Times New Roman"/>
                <a:cs typeface="Times New Roman"/>
              </a:rPr>
              <a:t>е</a:t>
            </a:r>
            <a:r>
              <a:rPr dirty="0" sz="1750" spc="25">
                <a:latin typeface="Times New Roman"/>
                <a:cs typeface="Times New Roman"/>
              </a:rPr>
              <a:t>к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 spc="-55">
                <a:latin typeface="Times New Roman"/>
                <a:cs typeface="Times New Roman"/>
              </a:rPr>
              <a:t>и</a:t>
            </a:r>
            <a:r>
              <a:rPr dirty="0" sz="1750" spc="-245">
                <a:latin typeface="Times New Roman"/>
                <a:cs typeface="Times New Roman"/>
              </a:rPr>
              <a:t>в</a:t>
            </a:r>
            <a:r>
              <a:rPr dirty="0" sz="1750">
                <a:latin typeface="Times New Roman"/>
                <a:cs typeface="Times New Roman"/>
              </a:rPr>
              <a:t>о</a:t>
            </a:r>
            <a:r>
              <a:rPr dirty="0" sz="1750" spc="10">
                <a:latin typeface="Times New Roman"/>
                <a:cs typeface="Times New Roman"/>
              </a:rPr>
              <a:t>е</a:t>
            </a:r>
            <a:r>
              <a:rPr dirty="0" sz="1750" spc="-125">
                <a:latin typeface="Times New Roman"/>
                <a:cs typeface="Times New Roman"/>
              </a:rPr>
              <a:t> </a:t>
            </a:r>
            <a:r>
              <a:rPr dirty="0" sz="1750" spc="25">
                <a:latin typeface="Times New Roman"/>
                <a:cs typeface="Times New Roman"/>
              </a:rPr>
              <a:t>к</a:t>
            </a:r>
            <a:r>
              <a:rPr dirty="0" sz="1750" spc="-45">
                <a:latin typeface="Times New Roman"/>
                <a:cs typeface="Times New Roman"/>
              </a:rPr>
              <a:t>а</a:t>
            </a:r>
            <a:r>
              <a:rPr dirty="0" sz="1750" spc="-5">
                <a:latin typeface="Times New Roman"/>
                <a:cs typeface="Times New Roman"/>
              </a:rPr>
              <a:t>ч</a:t>
            </a:r>
            <a:r>
              <a:rPr dirty="0" sz="1750" spc="-45">
                <a:latin typeface="Times New Roman"/>
                <a:cs typeface="Times New Roman"/>
              </a:rPr>
              <a:t>ес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 spc="50">
                <a:latin typeface="Times New Roman"/>
                <a:cs typeface="Times New Roman"/>
              </a:rPr>
              <a:t>в</a:t>
            </a:r>
            <a:r>
              <a:rPr dirty="0" sz="1750" spc="10">
                <a:latin typeface="Times New Roman"/>
                <a:cs typeface="Times New Roman"/>
              </a:rPr>
              <a:t>о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50">
                <a:latin typeface="Times New Roman"/>
                <a:cs typeface="Times New Roman"/>
              </a:rPr>
              <a:t>в</a:t>
            </a:r>
            <a:r>
              <a:rPr dirty="0" sz="1750">
                <a:latin typeface="Times New Roman"/>
                <a:cs typeface="Times New Roman"/>
              </a:rPr>
              <a:t>о</a:t>
            </a:r>
            <a:r>
              <a:rPr dirty="0" sz="1750" spc="-45">
                <a:latin typeface="Times New Roman"/>
                <a:cs typeface="Times New Roman"/>
              </a:rPr>
              <a:t>с</a:t>
            </a:r>
            <a:r>
              <a:rPr dirty="0" sz="1750" spc="-55">
                <a:latin typeface="Times New Roman"/>
                <a:cs typeface="Times New Roman"/>
              </a:rPr>
              <a:t>п</a:t>
            </a:r>
            <a:r>
              <a:rPr dirty="0" sz="1750" spc="145">
                <a:latin typeface="Times New Roman"/>
                <a:cs typeface="Times New Roman"/>
              </a:rPr>
              <a:t>р</a:t>
            </a:r>
            <a:r>
              <a:rPr dirty="0" sz="1750" spc="-55">
                <a:latin typeface="Times New Roman"/>
                <a:cs typeface="Times New Roman"/>
              </a:rPr>
              <a:t>и</a:t>
            </a:r>
            <a:r>
              <a:rPr dirty="0" sz="1750" spc="70">
                <a:latin typeface="Times New Roman"/>
                <a:cs typeface="Times New Roman"/>
              </a:rPr>
              <a:t>я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 spc="-55">
                <a:latin typeface="Times New Roman"/>
                <a:cs typeface="Times New Roman"/>
              </a:rPr>
              <a:t>и</a:t>
            </a:r>
            <a:r>
              <a:rPr dirty="0" sz="1750" spc="10">
                <a:latin typeface="Times New Roman"/>
                <a:cs typeface="Times New Roman"/>
              </a:rPr>
              <a:t>я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7247" y="4832085"/>
            <a:ext cx="469646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044575" algn="l"/>
              </a:tabLst>
            </a:pPr>
            <a:r>
              <a:rPr dirty="0" sz="1750">
                <a:latin typeface="Times New Roman"/>
                <a:cs typeface="Times New Roman"/>
              </a:rPr>
              <a:t>3</a:t>
            </a:r>
            <a:r>
              <a:rPr dirty="0" sz="1750" spc="5">
                <a:latin typeface="Times New Roman"/>
                <a:cs typeface="Times New Roman"/>
              </a:rPr>
              <a:t>.</a:t>
            </a:r>
            <a:r>
              <a:rPr dirty="0" sz="1750" spc="-225">
                <a:latin typeface="Times New Roman"/>
                <a:cs typeface="Times New Roman"/>
              </a:rPr>
              <a:t> </a:t>
            </a:r>
            <a:r>
              <a:rPr dirty="0" sz="1750" spc="-45">
                <a:latin typeface="Times New Roman"/>
                <a:cs typeface="Times New Roman"/>
              </a:rPr>
              <a:t>ес</a:t>
            </a:r>
            <a:r>
              <a:rPr dirty="0" sz="1750" spc="10">
                <a:latin typeface="Times New Roman"/>
                <a:cs typeface="Times New Roman"/>
              </a:rPr>
              <a:t>ли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C</a:t>
            </a:r>
            <a:r>
              <a:rPr dirty="0" sz="1750" spc="5" i="1">
                <a:latin typeface="Times New Roman"/>
                <a:cs typeface="Times New Roman"/>
              </a:rPr>
              <a:t>'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2300" spc="-220">
                <a:latin typeface="Symbol"/>
                <a:cs typeface="Symbol"/>
              </a:rPr>
              <a:t></a:t>
            </a:r>
            <a:r>
              <a:rPr dirty="0" sz="1750" spc="85" i="1">
                <a:latin typeface="Times New Roman"/>
                <a:cs typeface="Times New Roman"/>
              </a:rPr>
              <a:t>n</a:t>
            </a:r>
            <a:r>
              <a:rPr dirty="0" sz="2300" spc="-90">
                <a:latin typeface="Symbol"/>
                <a:cs typeface="Symbol"/>
              </a:rPr>
              <a:t></a:t>
            </a:r>
            <a:r>
              <a:rPr dirty="0" sz="1750" spc="15" i="1">
                <a:latin typeface="Times New Roman"/>
                <a:cs typeface="Times New Roman"/>
              </a:rPr>
              <a:t>=</a:t>
            </a:r>
            <a:r>
              <a:rPr dirty="0" sz="1750" spc="-125" i="1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C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35" i="1">
                <a:latin typeface="Times New Roman"/>
                <a:cs typeface="Times New Roman"/>
              </a:rPr>
              <a:t> </a:t>
            </a:r>
            <a:r>
              <a:rPr dirty="0" sz="2300" spc="-220">
                <a:latin typeface="Symbol"/>
                <a:cs typeface="Symbol"/>
              </a:rPr>
              <a:t></a:t>
            </a:r>
            <a:r>
              <a:rPr dirty="0" sz="1750" spc="90" i="1">
                <a:latin typeface="Times New Roman"/>
                <a:cs typeface="Times New Roman"/>
              </a:rPr>
              <a:t>n</a:t>
            </a:r>
            <a:r>
              <a:rPr dirty="0" sz="2300" spc="-175">
                <a:latin typeface="Symbol"/>
                <a:cs typeface="Symbol"/>
              </a:rPr>
              <a:t></a:t>
            </a:r>
            <a:r>
              <a:rPr dirty="0" sz="1750" spc="15" i="1">
                <a:latin typeface="Times New Roman"/>
                <a:cs typeface="Times New Roman"/>
              </a:rPr>
              <a:t>+</a:t>
            </a:r>
            <a:r>
              <a:rPr dirty="0" sz="1750" spc="-229" i="1">
                <a:latin typeface="Times New Roman"/>
                <a:cs typeface="Times New Roman"/>
              </a:rPr>
              <a:t> </a:t>
            </a:r>
            <a:r>
              <a:rPr dirty="0" baseline="22222" sz="2625" spc="-1395">
                <a:latin typeface="Times New Roman"/>
                <a:cs typeface="Times New Roman"/>
              </a:rPr>
              <a:t>~</a:t>
            </a:r>
            <a:r>
              <a:rPr dirty="0" sz="1750" spc="10" i="1">
                <a:latin typeface="Times New Roman"/>
                <a:cs typeface="Times New Roman"/>
              </a:rPr>
              <a:t>ε</a:t>
            </a:r>
            <a:r>
              <a:rPr dirty="0" sz="1750" spc="-145" i="1">
                <a:latin typeface="Times New Roman"/>
                <a:cs typeface="Times New Roman"/>
              </a:rPr>
              <a:t> </a:t>
            </a:r>
            <a:r>
              <a:rPr dirty="0" sz="2300" spc="-220">
                <a:latin typeface="Symbol"/>
                <a:cs typeface="Symbol"/>
              </a:rPr>
              <a:t></a:t>
            </a:r>
            <a:r>
              <a:rPr dirty="0" sz="1750" spc="90" i="1">
                <a:latin typeface="Times New Roman"/>
                <a:cs typeface="Times New Roman"/>
              </a:rPr>
              <a:t>n</a:t>
            </a:r>
            <a:r>
              <a:rPr dirty="0" sz="2300" spc="-254">
                <a:latin typeface="Symbol"/>
                <a:cs typeface="Symbol"/>
              </a:rPr>
              <a:t></a:t>
            </a:r>
            <a:r>
              <a:rPr dirty="0" sz="1750" spc="5" i="1">
                <a:latin typeface="Times New Roman"/>
                <a:cs typeface="Times New Roman"/>
              </a:rPr>
              <a:t>,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750" spc="15">
                <a:latin typeface="Times New Roman"/>
                <a:cs typeface="Times New Roman"/>
              </a:rPr>
              <a:t>г</a:t>
            </a:r>
            <a:r>
              <a:rPr dirty="0" sz="1750" spc="-15">
                <a:latin typeface="Times New Roman"/>
                <a:cs typeface="Times New Roman"/>
              </a:rPr>
              <a:t>д</a:t>
            </a:r>
            <a:r>
              <a:rPr dirty="0" sz="1750" spc="10">
                <a:latin typeface="Times New Roman"/>
                <a:cs typeface="Times New Roman"/>
              </a:rPr>
              <a:t>е</a:t>
            </a:r>
            <a:r>
              <a:rPr dirty="0" sz="1750" spc="-160">
                <a:latin typeface="Times New Roman"/>
                <a:cs typeface="Times New Roman"/>
              </a:rPr>
              <a:t> </a:t>
            </a:r>
            <a:r>
              <a:rPr dirty="0" sz="2300" spc="-190">
                <a:latin typeface="Symbol"/>
                <a:cs typeface="Symbol"/>
              </a:rPr>
              <a:t></a:t>
            </a:r>
            <a:r>
              <a:rPr dirty="0" baseline="22222" sz="2625" spc="-1387">
                <a:latin typeface="Times New Roman"/>
                <a:cs typeface="Times New Roman"/>
              </a:rPr>
              <a:t>~</a:t>
            </a:r>
            <a:r>
              <a:rPr dirty="0" sz="1750" spc="10" i="1">
                <a:latin typeface="Times New Roman"/>
                <a:cs typeface="Times New Roman"/>
              </a:rPr>
              <a:t>ε</a:t>
            </a:r>
            <a:r>
              <a:rPr dirty="0" sz="1750" spc="-150" i="1">
                <a:latin typeface="Times New Roman"/>
                <a:cs typeface="Times New Roman"/>
              </a:rPr>
              <a:t> </a:t>
            </a:r>
            <a:r>
              <a:rPr dirty="0" sz="2300" spc="-215">
                <a:latin typeface="Symbol"/>
                <a:cs typeface="Symbol"/>
              </a:rPr>
              <a:t></a:t>
            </a:r>
            <a:r>
              <a:rPr dirty="0" sz="1750" spc="85" i="1">
                <a:latin typeface="Times New Roman"/>
                <a:cs typeface="Times New Roman"/>
              </a:rPr>
              <a:t>n</a:t>
            </a:r>
            <a:r>
              <a:rPr dirty="0" sz="2300" spc="-355">
                <a:latin typeface="Symbol"/>
                <a:cs typeface="Symbol"/>
              </a:rPr>
              <a:t></a:t>
            </a:r>
            <a:r>
              <a:rPr dirty="0" sz="2300" spc="65">
                <a:latin typeface="Symbol"/>
                <a:cs typeface="Symbol"/>
              </a:rPr>
              <a:t></a:t>
            </a:r>
            <a:r>
              <a:rPr dirty="0" sz="1750" spc="15" i="1">
                <a:latin typeface="Times New Roman"/>
                <a:cs typeface="Times New Roman"/>
              </a:rPr>
              <a:t>&lt;</a:t>
            </a:r>
            <a:r>
              <a:rPr dirty="0" sz="1750" spc="135" i="1">
                <a:latin typeface="Times New Roman"/>
                <a:cs typeface="Times New Roman"/>
              </a:rPr>
              <a:t> </a:t>
            </a:r>
            <a:r>
              <a:rPr dirty="0" baseline="34920" sz="2625" spc="22" i="1">
                <a:latin typeface="Times New Roman"/>
                <a:cs typeface="Times New Roman"/>
              </a:rPr>
              <a:t>Δ</a:t>
            </a:r>
            <a:r>
              <a:rPr dirty="0" baseline="34920" sz="2625" spc="-135" i="1">
                <a:latin typeface="Times New Roman"/>
                <a:cs typeface="Times New Roman"/>
              </a:rPr>
              <a:t> </a:t>
            </a:r>
            <a:r>
              <a:rPr dirty="0" sz="1750" spc="-35">
                <a:latin typeface="Times New Roman"/>
                <a:cs typeface="Times New Roman"/>
              </a:rPr>
              <a:t>т</a:t>
            </a:r>
            <a:r>
              <a:rPr dirty="0" sz="1750" spc="10">
                <a:latin typeface="Times New Roman"/>
                <a:cs typeface="Times New Roman"/>
              </a:rPr>
              <a:t>о</a:t>
            </a:r>
            <a:r>
              <a:rPr dirty="0" sz="1750" spc="170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p</a:t>
            </a:r>
            <a:r>
              <a:rPr dirty="0" sz="1750" spc="-170" i="1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=</a:t>
            </a:r>
            <a:r>
              <a:rPr dirty="0" sz="1750" spc="-90" i="1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656" y="5053796"/>
            <a:ext cx="87693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75970" algn="l"/>
              </a:tabLst>
            </a:pPr>
            <a:r>
              <a:rPr dirty="0" sz="1000" spc="25" i="1">
                <a:latin typeface="Times New Roman"/>
                <a:cs typeface="Times New Roman"/>
              </a:rPr>
              <a:t>w</a:t>
            </a:r>
            <a:r>
              <a:rPr dirty="0" sz="1000" spc="25" i="1">
                <a:latin typeface="Times New Roman"/>
                <a:cs typeface="Times New Roman"/>
              </a:rPr>
              <a:t>	</a:t>
            </a:r>
            <a:r>
              <a:rPr dirty="0" sz="1000" spc="25" i="1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66761" y="2106548"/>
            <a:ext cx="1207135" cy="691515"/>
            <a:chOff x="1266761" y="2106548"/>
            <a:chExt cx="1207135" cy="691515"/>
          </a:xfrm>
        </p:grpSpPr>
        <p:sp>
          <p:nvSpPr>
            <p:cNvPr id="18" name="object 18"/>
            <p:cNvSpPr/>
            <p:nvPr/>
          </p:nvSpPr>
          <p:spPr>
            <a:xfrm>
              <a:off x="1271524" y="2106548"/>
              <a:ext cx="873760" cy="687070"/>
            </a:xfrm>
            <a:custGeom>
              <a:avLst/>
              <a:gdLst/>
              <a:ahLst/>
              <a:cxnLst/>
              <a:rect l="l" t="t" r="r" b="b"/>
              <a:pathLst>
                <a:path w="873760" h="687069">
                  <a:moveTo>
                    <a:pt x="0" y="0"/>
                  </a:moveTo>
                  <a:lnTo>
                    <a:pt x="0" y="671322"/>
                  </a:lnTo>
                </a:path>
                <a:path w="873760" h="687069">
                  <a:moveTo>
                    <a:pt x="872870" y="14604"/>
                  </a:moveTo>
                  <a:lnTo>
                    <a:pt x="873632" y="6865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9017" y="2200274"/>
              <a:ext cx="859790" cy="103505"/>
            </a:xfrm>
            <a:custGeom>
              <a:avLst/>
              <a:gdLst/>
              <a:ahLst/>
              <a:cxnLst/>
              <a:rect l="l" t="t" r="r" b="b"/>
              <a:pathLst>
                <a:path w="859789" h="103505">
                  <a:moveTo>
                    <a:pt x="88646" y="0"/>
                  </a:moveTo>
                  <a:lnTo>
                    <a:pt x="0" y="51688"/>
                  </a:lnTo>
                  <a:lnTo>
                    <a:pt x="88646" y="103504"/>
                  </a:lnTo>
                  <a:lnTo>
                    <a:pt x="92456" y="102362"/>
                  </a:lnTo>
                  <a:lnTo>
                    <a:pt x="94234" y="99440"/>
                  </a:lnTo>
                  <a:lnTo>
                    <a:pt x="96012" y="96392"/>
                  </a:lnTo>
                  <a:lnTo>
                    <a:pt x="94996" y="92455"/>
                  </a:lnTo>
                  <a:lnTo>
                    <a:pt x="35995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6213" y="45338"/>
                  </a:lnTo>
                  <a:lnTo>
                    <a:pt x="94996" y="11049"/>
                  </a:lnTo>
                  <a:lnTo>
                    <a:pt x="96012" y="7112"/>
                  </a:lnTo>
                  <a:lnTo>
                    <a:pt x="92456" y="1015"/>
                  </a:lnTo>
                  <a:lnTo>
                    <a:pt x="88646" y="0"/>
                  </a:lnTo>
                  <a:close/>
                </a:path>
                <a:path w="859789" h="103505">
                  <a:moveTo>
                    <a:pt x="834063" y="51752"/>
                  </a:moveTo>
                  <a:lnTo>
                    <a:pt x="764285" y="92455"/>
                  </a:lnTo>
                  <a:lnTo>
                    <a:pt x="763270" y="96392"/>
                  </a:lnTo>
                  <a:lnTo>
                    <a:pt x="766826" y="102488"/>
                  </a:lnTo>
                  <a:lnTo>
                    <a:pt x="770763" y="103504"/>
                  </a:lnTo>
                  <a:lnTo>
                    <a:pt x="848545" y="58038"/>
                  </a:lnTo>
                  <a:lnTo>
                    <a:pt x="846709" y="58038"/>
                  </a:lnTo>
                  <a:lnTo>
                    <a:pt x="846709" y="57276"/>
                  </a:lnTo>
                  <a:lnTo>
                    <a:pt x="843534" y="57276"/>
                  </a:lnTo>
                  <a:lnTo>
                    <a:pt x="834063" y="51752"/>
                  </a:lnTo>
                  <a:close/>
                </a:path>
                <a:path w="859789" h="103505">
                  <a:moveTo>
                    <a:pt x="36213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35995" y="58038"/>
                  </a:lnTo>
                  <a:lnTo>
                    <a:pt x="34689" y="57276"/>
                  </a:lnTo>
                  <a:lnTo>
                    <a:pt x="15748" y="57276"/>
                  </a:lnTo>
                  <a:lnTo>
                    <a:pt x="15748" y="46227"/>
                  </a:lnTo>
                  <a:lnTo>
                    <a:pt x="34689" y="46227"/>
                  </a:lnTo>
                  <a:lnTo>
                    <a:pt x="36213" y="45338"/>
                  </a:lnTo>
                  <a:close/>
                </a:path>
                <a:path w="859789" h="103505">
                  <a:moveTo>
                    <a:pt x="823068" y="45338"/>
                  </a:moveTo>
                  <a:lnTo>
                    <a:pt x="36213" y="45338"/>
                  </a:lnTo>
                  <a:lnTo>
                    <a:pt x="25218" y="51752"/>
                  </a:lnTo>
                  <a:lnTo>
                    <a:pt x="35995" y="58038"/>
                  </a:lnTo>
                  <a:lnTo>
                    <a:pt x="823286" y="58038"/>
                  </a:lnTo>
                  <a:lnTo>
                    <a:pt x="834063" y="51752"/>
                  </a:lnTo>
                  <a:lnTo>
                    <a:pt x="823068" y="45338"/>
                  </a:lnTo>
                  <a:close/>
                </a:path>
                <a:path w="859789" h="103505">
                  <a:moveTo>
                    <a:pt x="848518" y="45338"/>
                  </a:moveTo>
                  <a:lnTo>
                    <a:pt x="846709" y="45338"/>
                  </a:lnTo>
                  <a:lnTo>
                    <a:pt x="846709" y="58038"/>
                  </a:lnTo>
                  <a:lnTo>
                    <a:pt x="848545" y="58038"/>
                  </a:lnTo>
                  <a:lnTo>
                    <a:pt x="859409" y="51688"/>
                  </a:lnTo>
                  <a:lnTo>
                    <a:pt x="848518" y="45338"/>
                  </a:lnTo>
                  <a:close/>
                </a:path>
                <a:path w="859789" h="103505">
                  <a:moveTo>
                    <a:pt x="15748" y="46227"/>
                  </a:moveTo>
                  <a:lnTo>
                    <a:pt x="15748" y="57276"/>
                  </a:lnTo>
                  <a:lnTo>
                    <a:pt x="25218" y="51752"/>
                  </a:lnTo>
                  <a:lnTo>
                    <a:pt x="15748" y="46227"/>
                  </a:lnTo>
                  <a:close/>
                </a:path>
                <a:path w="859789" h="103505">
                  <a:moveTo>
                    <a:pt x="25218" y="51752"/>
                  </a:moveTo>
                  <a:lnTo>
                    <a:pt x="15748" y="57276"/>
                  </a:lnTo>
                  <a:lnTo>
                    <a:pt x="34689" y="57276"/>
                  </a:lnTo>
                  <a:lnTo>
                    <a:pt x="25218" y="51752"/>
                  </a:lnTo>
                  <a:close/>
                </a:path>
                <a:path w="859789" h="103505">
                  <a:moveTo>
                    <a:pt x="843534" y="46227"/>
                  </a:moveTo>
                  <a:lnTo>
                    <a:pt x="834063" y="51752"/>
                  </a:lnTo>
                  <a:lnTo>
                    <a:pt x="843534" y="57276"/>
                  </a:lnTo>
                  <a:lnTo>
                    <a:pt x="843534" y="46227"/>
                  </a:lnTo>
                  <a:close/>
                </a:path>
                <a:path w="859789" h="103505">
                  <a:moveTo>
                    <a:pt x="846709" y="46227"/>
                  </a:moveTo>
                  <a:lnTo>
                    <a:pt x="843534" y="46227"/>
                  </a:lnTo>
                  <a:lnTo>
                    <a:pt x="843534" y="57276"/>
                  </a:lnTo>
                  <a:lnTo>
                    <a:pt x="846709" y="57276"/>
                  </a:lnTo>
                  <a:lnTo>
                    <a:pt x="846709" y="46227"/>
                  </a:lnTo>
                  <a:close/>
                </a:path>
                <a:path w="859789" h="103505">
                  <a:moveTo>
                    <a:pt x="34689" y="46227"/>
                  </a:moveTo>
                  <a:lnTo>
                    <a:pt x="15748" y="46227"/>
                  </a:lnTo>
                  <a:lnTo>
                    <a:pt x="25218" y="51752"/>
                  </a:lnTo>
                  <a:lnTo>
                    <a:pt x="34689" y="46227"/>
                  </a:lnTo>
                  <a:close/>
                </a:path>
                <a:path w="859789" h="103505">
                  <a:moveTo>
                    <a:pt x="770763" y="0"/>
                  </a:moveTo>
                  <a:lnTo>
                    <a:pt x="766826" y="1015"/>
                  </a:lnTo>
                  <a:lnTo>
                    <a:pt x="763270" y="7112"/>
                  </a:lnTo>
                  <a:lnTo>
                    <a:pt x="764285" y="11049"/>
                  </a:lnTo>
                  <a:lnTo>
                    <a:pt x="834063" y="51752"/>
                  </a:lnTo>
                  <a:lnTo>
                    <a:pt x="843534" y="46227"/>
                  </a:lnTo>
                  <a:lnTo>
                    <a:pt x="846709" y="46227"/>
                  </a:lnTo>
                  <a:lnTo>
                    <a:pt x="846709" y="45338"/>
                  </a:lnTo>
                  <a:lnTo>
                    <a:pt x="848518" y="45338"/>
                  </a:lnTo>
                  <a:lnTo>
                    <a:pt x="770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55038" y="2413888"/>
              <a:ext cx="1270" cy="326390"/>
            </a:xfrm>
            <a:custGeom>
              <a:avLst/>
              <a:gdLst/>
              <a:ahLst/>
              <a:cxnLst/>
              <a:rect l="l" t="t" r="r" b="b"/>
              <a:pathLst>
                <a:path w="1269" h="326389">
                  <a:moveTo>
                    <a:pt x="0" y="0"/>
                  </a:moveTo>
                  <a:lnTo>
                    <a:pt x="762" y="3263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74445" y="2617215"/>
              <a:ext cx="673100" cy="103505"/>
            </a:xfrm>
            <a:custGeom>
              <a:avLst/>
              <a:gdLst/>
              <a:ahLst/>
              <a:cxnLst/>
              <a:rect l="l" t="t" r="r" b="b"/>
              <a:pathLst>
                <a:path w="673100" h="103505">
                  <a:moveTo>
                    <a:pt x="88646" y="0"/>
                  </a:moveTo>
                  <a:lnTo>
                    <a:pt x="0" y="51688"/>
                  </a:lnTo>
                  <a:lnTo>
                    <a:pt x="88646" y="103378"/>
                  </a:lnTo>
                  <a:lnTo>
                    <a:pt x="92583" y="102362"/>
                  </a:lnTo>
                  <a:lnTo>
                    <a:pt x="94361" y="99313"/>
                  </a:lnTo>
                  <a:lnTo>
                    <a:pt x="96012" y="96266"/>
                  </a:lnTo>
                  <a:lnTo>
                    <a:pt x="94996" y="92456"/>
                  </a:lnTo>
                  <a:lnTo>
                    <a:pt x="92075" y="90678"/>
                  </a:lnTo>
                  <a:lnTo>
                    <a:pt x="36122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6122" y="45338"/>
                  </a:lnTo>
                  <a:lnTo>
                    <a:pt x="92075" y="12700"/>
                  </a:lnTo>
                  <a:lnTo>
                    <a:pt x="94996" y="10922"/>
                  </a:lnTo>
                  <a:lnTo>
                    <a:pt x="96012" y="7112"/>
                  </a:lnTo>
                  <a:lnTo>
                    <a:pt x="94361" y="4063"/>
                  </a:lnTo>
                  <a:lnTo>
                    <a:pt x="92583" y="1016"/>
                  </a:lnTo>
                  <a:lnTo>
                    <a:pt x="88646" y="0"/>
                  </a:lnTo>
                  <a:close/>
                </a:path>
                <a:path w="673100" h="103505">
                  <a:moveTo>
                    <a:pt x="36122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36122" y="58038"/>
                  </a:lnTo>
                  <a:lnTo>
                    <a:pt x="34598" y="57150"/>
                  </a:lnTo>
                  <a:lnTo>
                    <a:pt x="15875" y="57150"/>
                  </a:lnTo>
                  <a:lnTo>
                    <a:pt x="15875" y="46228"/>
                  </a:lnTo>
                  <a:lnTo>
                    <a:pt x="34598" y="46228"/>
                  </a:lnTo>
                  <a:lnTo>
                    <a:pt x="36122" y="45338"/>
                  </a:lnTo>
                  <a:close/>
                </a:path>
                <a:path w="673100" h="103505">
                  <a:moveTo>
                    <a:pt x="672973" y="45338"/>
                  </a:moveTo>
                  <a:lnTo>
                    <a:pt x="36122" y="45338"/>
                  </a:lnTo>
                  <a:lnTo>
                    <a:pt x="25236" y="51688"/>
                  </a:lnTo>
                  <a:lnTo>
                    <a:pt x="36122" y="58038"/>
                  </a:lnTo>
                  <a:lnTo>
                    <a:pt x="672973" y="58038"/>
                  </a:lnTo>
                  <a:lnTo>
                    <a:pt x="672973" y="45338"/>
                  </a:lnTo>
                  <a:close/>
                </a:path>
                <a:path w="673100" h="103505">
                  <a:moveTo>
                    <a:pt x="15875" y="46228"/>
                  </a:moveTo>
                  <a:lnTo>
                    <a:pt x="15875" y="57150"/>
                  </a:lnTo>
                  <a:lnTo>
                    <a:pt x="25236" y="51688"/>
                  </a:lnTo>
                  <a:lnTo>
                    <a:pt x="15875" y="46228"/>
                  </a:lnTo>
                  <a:close/>
                </a:path>
                <a:path w="673100" h="103505">
                  <a:moveTo>
                    <a:pt x="25236" y="51688"/>
                  </a:moveTo>
                  <a:lnTo>
                    <a:pt x="15875" y="57150"/>
                  </a:lnTo>
                  <a:lnTo>
                    <a:pt x="34598" y="57150"/>
                  </a:lnTo>
                  <a:lnTo>
                    <a:pt x="25236" y="51688"/>
                  </a:lnTo>
                  <a:close/>
                </a:path>
                <a:path w="673100" h="103505">
                  <a:moveTo>
                    <a:pt x="34598" y="46228"/>
                  </a:moveTo>
                  <a:lnTo>
                    <a:pt x="15875" y="46228"/>
                  </a:lnTo>
                  <a:lnTo>
                    <a:pt x="25236" y="51688"/>
                  </a:lnTo>
                  <a:lnTo>
                    <a:pt x="34598" y="46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1990" y="2441955"/>
              <a:ext cx="194691" cy="10337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04060" y="2294127"/>
              <a:ext cx="464820" cy="200025"/>
            </a:xfrm>
            <a:custGeom>
              <a:avLst/>
              <a:gdLst/>
              <a:ahLst/>
              <a:cxnLst/>
              <a:rect l="l" t="t" r="r" b="b"/>
              <a:pathLst>
                <a:path w="464819" h="200025">
                  <a:moveTo>
                    <a:pt x="0" y="199517"/>
                  </a:moveTo>
                  <a:lnTo>
                    <a:pt x="46469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3490912" y="1919985"/>
            <a:ext cx="4029075" cy="1444625"/>
            <a:chOff x="3490912" y="1919985"/>
            <a:chExt cx="4029075" cy="1444625"/>
          </a:xfrm>
        </p:grpSpPr>
        <p:sp>
          <p:nvSpPr>
            <p:cNvPr id="25" name="object 25"/>
            <p:cNvSpPr/>
            <p:nvPr/>
          </p:nvSpPr>
          <p:spPr>
            <a:xfrm>
              <a:off x="3577081" y="2197480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 h="0">
                  <a:moveTo>
                    <a:pt x="0" y="0"/>
                  </a:moveTo>
                  <a:lnTo>
                    <a:pt x="162140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0912" y="2156777"/>
              <a:ext cx="117348" cy="899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735" y="2152332"/>
              <a:ext cx="117475" cy="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549142" y="2185669"/>
              <a:ext cx="1249045" cy="1020444"/>
            </a:xfrm>
            <a:custGeom>
              <a:avLst/>
              <a:gdLst/>
              <a:ahLst/>
              <a:cxnLst/>
              <a:rect l="l" t="t" r="r" b="b"/>
              <a:pathLst>
                <a:path w="1249045" h="1020444">
                  <a:moveTo>
                    <a:pt x="0" y="18033"/>
                  </a:moveTo>
                  <a:lnTo>
                    <a:pt x="0" y="374268"/>
                  </a:lnTo>
                </a:path>
                <a:path w="1249045" h="1020444">
                  <a:moveTo>
                    <a:pt x="1248664" y="0"/>
                  </a:moveTo>
                  <a:lnTo>
                    <a:pt x="1248664" y="10204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97806" y="2185669"/>
              <a:ext cx="916305" cy="311785"/>
            </a:xfrm>
            <a:custGeom>
              <a:avLst/>
              <a:gdLst/>
              <a:ahLst/>
              <a:cxnLst/>
              <a:rect l="l" t="t" r="r" b="b"/>
              <a:pathLst>
                <a:path w="916304" h="311785">
                  <a:moveTo>
                    <a:pt x="915924" y="260223"/>
                  </a:moveTo>
                  <a:lnTo>
                    <a:pt x="827405" y="208407"/>
                  </a:lnTo>
                  <a:lnTo>
                    <a:pt x="823468" y="209423"/>
                  </a:lnTo>
                  <a:lnTo>
                    <a:pt x="819912" y="215519"/>
                  </a:lnTo>
                  <a:lnTo>
                    <a:pt x="820928" y="219329"/>
                  </a:lnTo>
                  <a:lnTo>
                    <a:pt x="879932" y="253860"/>
                  </a:lnTo>
                  <a:lnTo>
                    <a:pt x="335762" y="253263"/>
                  </a:lnTo>
                  <a:lnTo>
                    <a:pt x="394589" y="218948"/>
                  </a:lnTo>
                  <a:lnTo>
                    <a:pt x="395605" y="215138"/>
                  </a:lnTo>
                  <a:lnTo>
                    <a:pt x="392049" y="209042"/>
                  </a:lnTo>
                  <a:lnTo>
                    <a:pt x="388239" y="208026"/>
                  </a:lnTo>
                  <a:lnTo>
                    <a:pt x="306006" y="255790"/>
                  </a:lnTo>
                  <a:lnTo>
                    <a:pt x="31483" y="18783"/>
                  </a:lnTo>
                  <a:lnTo>
                    <a:pt x="98552" y="31242"/>
                  </a:lnTo>
                  <a:lnTo>
                    <a:pt x="101854" y="29083"/>
                  </a:lnTo>
                  <a:lnTo>
                    <a:pt x="103124" y="22098"/>
                  </a:lnTo>
                  <a:lnTo>
                    <a:pt x="100838" y="18796"/>
                  </a:lnTo>
                  <a:lnTo>
                    <a:pt x="18389" y="3429"/>
                  </a:lnTo>
                  <a:lnTo>
                    <a:pt x="0" y="0"/>
                  </a:lnTo>
                  <a:lnTo>
                    <a:pt x="33274" y="97028"/>
                  </a:lnTo>
                  <a:lnTo>
                    <a:pt x="36957" y="98806"/>
                  </a:lnTo>
                  <a:lnTo>
                    <a:pt x="43561" y="96520"/>
                  </a:lnTo>
                  <a:lnTo>
                    <a:pt x="45339" y="92964"/>
                  </a:lnTo>
                  <a:lnTo>
                    <a:pt x="23088" y="28321"/>
                  </a:lnTo>
                  <a:lnTo>
                    <a:pt x="303657" y="270637"/>
                  </a:lnTo>
                  <a:lnTo>
                    <a:pt x="308610" y="264934"/>
                  </a:lnTo>
                  <a:lnTo>
                    <a:pt x="388112" y="311404"/>
                  </a:lnTo>
                  <a:lnTo>
                    <a:pt x="392049" y="310388"/>
                  </a:lnTo>
                  <a:lnTo>
                    <a:pt x="393827" y="307340"/>
                  </a:lnTo>
                  <a:lnTo>
                    <a:pt x="395478" y="304292"/>
                  </a:lnTo>
                  <a:lnTo>
                    <a:pt x="394462" y="300482"/>
                  </a:lnTo>
                  <a:lnTo>
                    <a:pt x="391541" y="298704"/>
                  </a:lnTo>
                  <a:lnTo>
                    <a:pt x="335572" y="265963"/>
                  </a:lnTo>
                  <a:lnTo>
                    <a:pt x="879741" y="266560"/>
                  </a:lnTo>
                  <a:lnTo>
                    <a:pt x="903351" y="266573"/>
                  </a:lnTo>
                  <a:lnTo>
                    <a:pt x="879703" y="266573"/>
                  </a:lnTo>
                  <a:lnTo>
                    <a:pt x="820928" y="300863"/>
                  </a:lnTo>
                  <a:lnTo>
                    <a:pt x="819912" y="304673"/>
                  </a:lnTo>
                  <a:lnTo>
                    <a:pt x="823468" y="310769"/>
                  </a:lnTo>
                  <a:lnTo>
                    <a:pt x="827278" y="311785"/>
                  </a:lnTo>
                  <a:lnTo>
                    <a:pt x="905002" y="266573"/>
                  </a:lnTo>
                  <a:lnTo>
                    <a:pt x="915924" y="260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06379" y="2197480"/>
              <a:ext cx="2097405" cy="0"/>
            </a:xfrm>
            <a:custGeom>
              <a:avLst/>
              <a:gdLst/>
              <a:ahLst/>
              <a:cxnLst/>
              <a:rect l="l" t="t" r="r" b="b"/>
              <a:pathLst>
                <a:path w="2097404" h="0">
                  <a:moveTo>
                    <a:pt x="0" y="0"/>
                  </a:moveTo>
                  <a:lnTo>
                    <a:pt x="209733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004" y="2146744"/>
              <a:ext cx="117475" cy="897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9416" y="2146744"/>
              <a:ext cx="117475" cy="897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702426" y="2191892"/>
              <a:ext cx="344170" cy="258445"/>
            </a:xfrm>
            <a:custGeom>
              <a:avLst/>
              <a:gdLst/>
              <a:ahLst/>
              <a:cxnLst/>
              <a:rect l="l" t="t" r="r" b="b"/>
              <a:pathLst>
                <a:path w="344170" h="258444">
                  <a:moveTo>
                    <a:pt x="323922" y="15054"/>
                  </a:moveTo>
                  <a:lnTo>
                    <a:pt x="311309" y="16479"/>
                  </a:lnTo>
                  <a:lnTo>
                    <a:pt x="0" y="248285"/>
                  </a:lnTo>
                  <a:lnTo>
                    <a:pt x="7620" y="258445"/>
                  </a:lnTo>
                  <a:lnTo>
                    <a:pt x="319019" y="26572"/>
                  </a:lnTo>
                  <a:lnTo>
                    <a:pt x="323922" y="15054"/>
                  </a:lnTo>
                  <a:close/>
                </a:path>
                <a:path w="344170" h="258444">
                  <a:moveTo>
                    <a:pt x="343017" y="2412"/>
                  </a:moveTo>
                  <a:lnTo>
                    <a:pt x="330200" y="2412"/>
                  </a:lnTo>
                  <a:lnTo>
                    <a:pt x="337820" y="12573"/>
                  </a:lnTo>
                  <a:lnTo>
                    <a:pt x="319019" y="26572"/>
                  </a:lnTo>
                  <a:lnTo>
                    <a:pt x="293624" y="86233"/>
                  </a:lnTo>
                  <a:lnTo>
                    <a:pt x="292226" y="89408"/>
                  </a:lnTo>
                  <a:lnTo>
                    <a:pt x="293750" y="93091"/>
                  </a:lnTo>
                  <a:lnTo>
                    <a:pt x="300100" y="95885"/>
                  </a:lnTo>
                  <a:lnTo>
                    <a:pt x="303911" y="94361"/>
                  </a:lnTo>
                  <a:lnTo>
                    <a:pt x="305308" y="91186"/>
                  </a:lnTo>
                  <a:lnTo>
                    <a:pt x="343017" y="2412"/>
                  </a:lnTo>
                  <a:close/>
                </a:path>
                <a:path w="344170" h="258444">
                  <a:moveTo>
                    <a:pt x="332200" y="5080"/>
                  </a:moveTo>
                  <a:lnTo>
                    <a:pt x="328168" y="5080"/>
                  </a:lnTo>
                  <a:lnTo>
                    <a:pt x="334645" y="13843"/>
                  </a:lnTo>
                  <a:lnTo>
                    <a:pt x="323922" y="15054"/>
                  </a:lnTo>
                  <a:lnTo>
                    <a:pt x="319019" y="26572"/>
                  </a:lnTo>
                  <a:lnTo>
                    <a:pt x="337820" y="12573"/>
                  </a:lnTo>
                  <a:lnTo>
                    <a:pt x="332200" y="5080"/>
                  </a:lnTo>
                  <a:close/>
                </a:path>
                <a:path w="344170" h="258444">
                  <a:moveTo>
                    <a:pt x="344043" y="0"/>
                  </a:moveTo>
                  <a:lnTo>
                    <a:pt x="242062" y="11430"/>
                  </a:lnTo>
                  <a:lnTo>
                    <a:pt x="239649" y="14605"/>
                  </a:lnTo>
                  <a:lnTo>
                    <a:pt x="240411" y="21590"/>
                  </a:lnTo>
                  <a:lnTo>
                    <a:pt x="243586" y="24130"/>
                  </a:lnTo>
                  <a:lnTo>
                    <a:pt x="311309" y="16479"/>
                  </a:lnTo>
                  <a:lnTo>
                    <a:pt x="330200" y="2412"/>
                  </a:lnTo>
                  <a:lnTo>
                    <a:pt x="343017" y="2412"/>
                  </a:lnTo>
                  <a:lnTo>
                    <a:pt x="344043" y="0"/>
                  </a:lnTo>
                  <a:close/>
                </a:path>
                <a:path w="344170" h="258444">
                  <a:moveTo>
                    <a:pt x="330200" y="2412"/>
                  </a:moveTo>
                  <a:lnTo>
                    <a:pt x="311309" y="16479"/>
                  </a:lnTo>
                  <a:lnTo>
                    <a:pt x="323922" y="15054"/>
                  </a:lnTo>
                  <a:lnTo>
                    <a:pt x="328168" y="5080"/>
                  </a:lnTo>
                  <a:lnTo>
                    <a:pt x="332200" y="5080"/>
                  </a:lnTo>
                  <a:lnTo>
                    <a:pt x="330200" y="2412"/>
                  </a:lnTo>
                  <a:close/>
                </a:path>
                <a:path w="344170" h="258444">
                  <a:moveTo>
                    <a:pt x="328168" y="5080"/>
                  </a:moveTo>
                  <a:lnTo>
                    <a:pt x="323922" y="15054"/>
                  </a:lnTo>
                  <a:lnTo>
                    <a:pt x="334645" y="13843"/>
                  </a:lnTo>
                  <a:lnTo>
                    <a:pt x="328168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9839" y="2451480"/>
              <a:ext cx="103377" cy="24726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3728" y="2138870"/>
              <a:ext cx="117414" cy="953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455030" y="2155951"/>
              <a:ext cx="97790" cy="73025"/>
            </a:xfrm>
            <a:custGeom>
              <a:avLst/>
              <a:gdLst/>
              <a:ahLst/>
              <a:cxnLst/>
              <a:rect l="l" t="t" r="r" b="b"/>
              <a:pathLst>
                <a:path w="97789" h="73025">
                  <a:moveTo>
                    <a:pt x="97282" y="0"/>
                  </a:moveTo>
                  <a:lnTo>
                    <a:pt x="0" y="72517"/>
                  </a:lnTo>
                </a:path>
                <a:path w="97789" h="73025">
                  <a:moveTo>
                    <a:pt x="8255" y="5587"/>
                  </a:moveTo>
                  <a:lnTo>
                    <a:pt x="97282" y="718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36315" y="1919985"/>
              <a:ext cx="2261870" cy="1444625"/>
            </a:xfrm>
            <a:custGeom>
              <a:avLst/>
              <a:gdLst/>
              <a:ahLst/>
              <a:cxnLst/>
              <a:rect l="l" t="t" r="r" b="b"/>
              <a:pathLst>
                <a:path w="2261870" h="1444625">
                  <a:moveTo>
                    <a:pt x="1264539" y="452882"/>
                  </a:moveTo>
                  <a:lnTo>
                    <a:pt x="1253667" y="446532"/>
                  </a:lnTo>
                  <a:lnTo>
                    <a:pt x="1178941" y="402844"/>
                  </a:lnTo>
                  <a:lnTo>
                    <a:pt x="1175893" y="401193"/>
                  </a:lnTo>
                  <a:lnTo>
                    <a:pt x="1172083" y="402209"/>
                  </a:lnTo>
                  <a:lnTo>
                    <a:pt x="1170305" y="405130"/>
                  </a:lnTo>
                  <a:lnTo>
                    <a:pt x="1168527" y="408178"/>
                  </a:lnTo>
                  <a:lnTo>
                    <a:pt x="1169543" y="412115"/>
                  </a:lnTo>
                  <a:lnTo>
                    <a:pt x="1228534" y="446532"/>
                  </a:lnTo>
                  <a:lnTo>
                    <a:pt x="36118" y="446532"/>
                  </a:lnTo>
                  <a:lnTo>
                    <a:pt x="95123" y="412115"/>
                  </a:lnTo>
                  <a:lnTo>
                    <a:pt x="96139" y="408178"/>
                  </a:lnTo>
                  <a:lnTo>
                    <a:pt x="94361" y="405130"/>
                  </a:lnTo>
                  <a:lnTo>
                    <a:pt x="92583" y="402209"/>
                  </a:lnTo>
                  <a:lnTo>
                    <a:pt x="88646" y="401193"/>
                  </a:lnTo>
                  <a:lnTo>
                    <a:pt x="85598" y="402844"/>
                  </a:lnTo>
                  <a:lnTo>
                    <a:pt x="0" y="452882"/>
                  </a:lnTo>
                  <a:lnTo>
                    <a:pt x="88646" y="504571"/>
                  </a:lnTo>
                  <a:lnTo>
                    <a:pt x="92583" y="503555"/>
                  </a:lnTo>
                  <a:lnTo>
                    <a:pt x="96139" y="497459"/>
                  </a:lnTo>
                  <a:lnTo>
                    <a:pt x="95123" y="493522"/>
                  </a:lnTo>
                  <a:lnTo>
                    <a:pt x="36334" y="459232"/>
                  </a:lnTo>
                  <a:lnTo>
                    <a:pt x="1228318" y="459232"/>
                  </a:lnTo>
                  <a:lnTo>
                    <a:pt x="1169543" y="493522"/>
                  </a:lnTo>
                  <a:lnTo>
                    <a:pt x="1168527" y="497459"/>
                  </a:lnTo>
                  <a:lnTo>
                    <a:pt x="1172083" y="503555"/>
                  </a:lnTo>
                  <a:lnTo>
                    <a:pt x="1175893" y="504571"/>
                  </a:lnTo>
                  <a:lnTo>
                    <a:pt x="1253642" y="459232"/>
                  </a:lnTo>
                  <a:lnTo>
                    <a:pt x="1264539" y="452882"/>
                  </a:lnTo>
                  <a:close/>
                </a:path>
                <a:path w="2261870" h="1444625">
                  <a:moveTo>
                    <a:pt x="1705610" y="504444"/>
                  </a:moveTo>
                  <a:lnTo>
                    <a:pt x="1692910" y="504444"/>
                  </a:lnTo>
                  <a:lnTo>
                    <a:pt x="1692910" y="555244"/>
                  </a:lnTo>
                  <a:lnTo>
                    <a:pt x="1705610" y="555244"/>
                  </a:lnTo>
                  <a:lnTo>
                    <a:pt x="1705610" y="504444"/>
                  </a:lnTo>
                  <a:close/>
                </a:path>
                <a:path w="2261870" h="1444625">
                  <a:moveTo>
                    <a:pt x="1705610" y="466344"/>
                  </a:moveTo>
                  <a:lnTo>
                    <a:pt x="1705483" y="415544"/>
                  </a:lnTo>
                  <a:lnTo>
                    <a:pt x="1692783" y="415544"/>
                  </a:lnTo>
                  <a:lnTo>
                    <a:pt x="1692910" y="466344"/>
                  </a:lnTo>
                  <a:lnTo>
                    <a:pt x="1705610" y="466344"/>
                  </a:lnTo>
                  <a:close/>
                </a:path>
                <a:path w="2261870" h="1444625">
                  <a:moveTo>
                    <a:pt x="1705737" y="771144"/>
                  </a:moveTo>
                  <a:lnTo>
                    <a:pt x="1693037" y="771144"/>
                  </a:lnTo>
                  <a:lnTo>
                    <a:pt x="1693037" y="821944"/>
                  </a:lnTo>
                  <a:lnTo>
                    <a:pt x="1705737" y="821944"/>
                  </a:lnTo>
                  <a:lnTo>
                    <a:pt x="1705737" y="771144"/>
                  </a:lnTo>
                  <a:close/>
                </a:path>
                <a:path w="2261870" h="1444625">
                  <a:moveTo>
                    <a:pt x="1705737" y="682244"/>
                  </a:moveTo>
                  <a:lnTo>
                    <a:pt x="1693037" y="682244"/>
                  </a:lnTo>
                  <a:lnTo>
                    <a:pt x="1693037" y="733044"/>
                  </a:lnTo>
                  <a:lnTo>
                    <a:pt x="1705737" y="733044"/>
                  </a:lnTo>
                  <a:lnTo>
                    <a:pt x="1705737" y="682244"/>
                  </a:lnTo>
                  <a:close/>
                </a:path>
                <a:path w="2261870" h="1444625">
                  <a:moveTo>
                    <a:pt x="1705737" y="644144"/>
                  </a:moveTo>
                  <a:lnTo>
                    <a:pt x="1705610" y="593344"/>
                  </a:lnTo>
                  <a:lnTo>
                    <a:pt x="1692910" y="593344"/>
                  </a:lnTo>
                  <a:lnTo>
                    <a:pt x="1693037" y="644144"/>
                  </a:lnTo>
                  <a:lnTo>
                    <a:pt x="1705737" y="644144"/>
                  </a:lnTo>
                  <a:close/>
                </a:path>
                <a:path w="2261870" h="1444625">
                  <a:moveTo>
                    <a:pt x="1705864" y="948944"/>
                  </a:moveTo>
                  <a:lnTo>
                    <a:pt x="1693164" y="948944"/>
                  </a:lnTo>
                  <a:lnTo>
                    <a:pt x="1693164" y="999744"/>
                  </a:lnTo>
                  <a:lnTo>
                    <a:pt x="1705864" y="999744"/>
                  </a:lnTo>
                  <a:lnTo>
                    <a:pt x="1705864" y="948944"/>
                  </a:lnTo>
                  <a:close/>
                </a:path>
                <a:path w="2261870" h="1444625">
                  <a:moveTo>
                    <a:pt x="1705864" y="860044"/>
                  </a:moveTo>
                  <a:lnTo>
                    <a:pt x="1693164" y="860044"/>
                  </a:lnTo>
                  <a:lnTo>
                    <a:pt x="1693164" y="910844"/>
                  </a:lnTo>
                  <a:lnTo>
                    <a:pt x="1705864" y="910844"/>
                  </a:lnTo>
                  <a:lnTo>
                    <a:pt x="1705864" y="860044"/>
                  </a:lnTo>
                  <a:close/>
                </a:path>
                <a:path w="2261870" h="1444625">
                  <a:moveTo>
                    <a:pt x="1705991" y="1126744"/>
                  </a:moveTo>
                  <a:lnTo>
                    <a:pt x="1693291" y="1126744"/>
                  </a:lnTo>
                  <a:lnTo>
                    <a:pt x="1693291" y="1177544"/>
                  </a:lnTo>
                  <a:lnTo>
                    <a:pt x="1705991" y="1177544"/>
                  </a:lnTo>
                  <a:lnTo>
                    <a:pt x="1705991" y="1126744"/>
                  </a:lnTo>
                  <a:close/>
                </a:path>
                <a:path w="2261870" h="1444625">
                  <a:moveTo>
                    <a:pt x="1705991" y="1037844"/>
                  </a:moveTo>
                  <a:lnTo>
                    <a:pt x="1693291" y="1037844"/>
                  </a:lnTo>
                  <a:lnTo>
                    <a:pt x="1693291" y="1088644"/>
                  </a:lnTo>
                  <a:lnTo>
                    <a:pt x="1705991" y="1088644"/>
                  </a:lnTo>
                  <a:lnTo>
                    <a:pt x="1705991" y="1037844"/>
                  </a:lnTo>
                  <a:close/>
                </a:path>
                <a:path w="2261870" h="1444625">
                  <a:moveTo>
                    <a:pt x="1706118" y="1304544"/>
                  </a:moveTo>
                  <a:lnTo>
                    <a:pt x="1693418" y="1304544"/>
                  </a:lnTo>
                  <a:lnTo>
                    <a:pt x="1693418" y="1355344"/>
                  </a:lnTo>
                  <a:lnTo>
                    <a:pt x="1706118" y="1355344"/>
                  </a:lnTo>
                  <a:lnTo>
                    <a:pt x="1706118" y="1304544"/>
                  </a:lnTo>
                  <a:close/>
                </a:path>
                <a:path w="2261870" h="1444625">
                  <a:moveTo>
                    <a:pt x="1706118" y="1266444"/>
                  </a:moveTo>
                  <a:lnTo>
                    <a:pt x="1705991" y="1215644"/>
                  </a:lnTo>
                  <a:lnTo>
                    <a:pt x="1693291" y="1215644"/>
                  </a:lnTo>
                  <a:lnTo>
                    <a:pt x="1693418" y="1266444"/>
                  </a:lnTo>
                  <a:lnTo>
                    <a:pt x="1706118" y="1266444"/>
                  </a:lnTo>
                  <a:close/>
                </a:path>
                <a:path w="2261870" h="1444625">
                  <a:moveTo>
                    <a:pt x="1706245" y="1444244"/>
                  </a:moveTo>
                  <a:lnTo>
                    <a:pt x="1706118" y="1393444"/>
                  </a:lnTo>
                  <a:lnTo>
                    <a:pt x="1693418" y="1393444"/>
                  </a:lnTo>
                  <a:lnTo>
                    <a:pt x="1693545" y="1444244"/>
                  </a:lnTo>
                  <a:lnTo>
                    <a:pt x="1706245" y="1444244"/>
                  </a:lnTo>
                  <a:close/>
                </a:path>
                <a:path w="2261870" h="1444625">
                  <a:moveTo>
                    <a:pt x="1750822" y="402590"/>
                  </a:moveTo>
                  <a:lnTo>
                    <a:pt x="1706473" y="326644"/>
                  </a:lnTo>
                  <a:lnTo>
                    <a:pt x="1699133" y="314071"/>
                  </a:lnTo>
                  <a:lnTo>
                    <a:pt x="1647444" y="402717"/>
                  </a:lnTo>
                  <a:lnTo>
                    <a:pt x="1648460" y="406527"/>
                  </a:lnTo>
                  <a:lnTo>
                    <a:pt x="1654556" y="410083"/>
                  </a:lnTo>
                  <a:lnTo>
                    <a:pt x="1658493" y="409067"/>
                  </a:lnTo>
                  <a:lnTo>
                    <a:pt x="1692783" y="350126"/>
                  </a:lnTo>
                  <a:lnTo>
                    <a:pt x="1692783" y="377444"/>
                  </a:lnTo>
                  <a:lnTo>
                    <a:pt x="1705483" y="377444"/>
                  </a:lnTo>
                  <a:lnTo>
                    <a:pt x="1705483" y="350075"/>
                  </a:lnTo>
                  <a:lnTo>
                    <a:pt x="1705483" y="329819"/>
                  </a:lnTo>
                  <a:lnTo>
                    <a:pt x="1705508" y="350126"/>
                  </a:lnTo>
                  <a:lnTo>
                    <a:pt x="1739900" y="409067"/>
                  </a:lnTo>
                  <a:lnTo>
                    <a:pt x="1743837" y="410083"/>
                  </a:lnTo>
                  <a:lnTo>
                    <a:pt x="1746885" y="408305"/>
                  </a:lnTo>
                  <a:lnTo>
                    <a:pt x="1749806" y="406527"/>
                  </a:lnTo>
                  <a:lnTo>
                    <a:pt x="1750822" y="402590"/>
                  </a:lnTo>
                  <a:close/>
                </a:path>
                <a:path w="2261870" h="1444625">
                  <a:moveTo>
                    <a:pt x="2010410" y="384683"/>
                  </a:moveTo>
                  <a:lnTo>
                    <a:pt x="1965934" y="308610"/>
                  </a:lnTo>
                  <a:lnTo>
                    <a:pt x="1958594" y="296037"/>
                  </a:lnTo>
                  <a:lnTo>
                    <a:pt x="1906905" y="384683"/>
                  </a:lnTo>
                  <a:lnTo>
                    <a:pt x="1907921" y="388620"/>
                  </a:lnTo>
                  <a:lnTo>
                    <a:pt x="1910969" y="390398"/>
                  </a:lnTo>
                  <a:lnTo>
                    <a:pt x="1914017" y="392049"/>
                  </a:lnTo>
                  <a:lnTo>
                    <a:pt x="1917954" y="391033"/>
                  </a:lnTo>
                  <a:lnTo>
                    <a:pt x="1919732" y="388112"/>
                  </a:lnTo>
                  <a:lnTo>
                    <a:pt x="1952244" y="332384"/>
                  </a:lnTo>
                  <a:lnTo>
                    <a:pt x="1952371" y="332168"/>
                  </a:lnTo>
                  <a:lnTo>
                    <a:pt x="1952244" y="628142"/>
                  </a:lnTo>
                  <a:lnTo>
                    <a:pt x="1964944" y="628142"/>
                  </a:lnTo>
                  <a:lnTo>
                    <a:pt x="1964944" y="332168"/>
                  </a:lnTo>
                  <a:lnTo>
                    <a:pt x="1964944" y="311912"/>
                  </a:lnTo>
                  <a:lnTo>
                    <a:pt x="1964944" y="308610"/>
                  </a:lnTo>
                  <a:lnTo>
                    <a:pt x="1965071" y="332384"/>
                  </a:lnTo>
                  <a:lnTo>
                    <a:pt x="1997583" y="388112"/>
                  </a:lnTo>
                  <a:lnTo>
                    <a:pt x="1999361" y="391033"/>
                  </a:lnTo>
                  <a:lnTo>
                    <a:pt x="2003298" y="392049"/>
                  </a:lnTo>
                  <a:lnTo>
                    <a:pt x="2006346" y="390271"/>
                  </a:lnTo>
                  <a:lnTo>
                    <a:pt x="2009267" y="388620"/>
                  </a:lnTo>
                  <a:lnTo>
                    <a:pt x="2010410" y="384683"/>
                  </a:lnTo>
                  <a:close/>
                </a:path>
                <a:path w="2261870" h="1444625">
                  <a:moveTo>
                    <a:pt x="2261616" y="183261"/>
                  </a:moveTo>
                  <a:lnTo>
                    <a:pt x="2260600" y="179451"/>
                  </a:lnTo>
                  <a:lnTo>
                    <a:pt x="2254504" y="175895"/>
                  </a:lnTo>
                  <a:lnTo>
                    <a:pt x="2250567" y="176911"/>
                  </a:lnTo>
                  <a:lnTo>
                    <a:pt x="2216277" y="235699"/>
                  </a:lnTo>
                  <a:lnTo>
                    <a:pt x="2216150" y="235915"/>
                  </a:lnTo>
                  <a:lnTo>
                    <a:pt x="2216277" y="0"/>
                  </a:lnTo>
                  <a:lnTo>
                    <a:pt x="2203577" y="0"/>
                  </a:lnTo>
                  <a:lnTo>
                    <a:pt x="2203577" y="235915"/>
                  </a:lnTo>
                  <a:lnTo>
                    <a:pt x="2203577" y="259334"/>
                  </a:lnTo>
                  <a:lnTo>
                    <a:pt x="2203450" y="235699"/>
                  </a:lnTo>
                  <a:lnTo>
                    <a:pt x="2169160" y="176911"/>
                  </a:lnTo>
                  <a:lnTo>
                    <a:pt x="2165223" y="175895"/>
                  </a:lnTo>
                  <a:lnTo>
                    <a:pt x="2162175" y="177673"/>
                  </a:lnTo>
                  <a:lnTo>
                    <a:pt x="2159254" y="179451"/>
                  </a:lnTo>
                  <a:lnTo>
                    <a:pt x="2158238" y="183261"/>
                  </a:lnTo>
                  <a:lnTo>
                    <a:pt x="2159889" y="186309"/>
                  </a:lnTo>
                  <a:lnTo>
                    <a:pt x="2209927" y="271907"/>
                  </a:lnTo>
                  <a:lnTo>
                    <a:pt x="2217255" y="259334"/>
                  </a:lnTo>
                  <a:lnTo>
                    <a:pt x="2261616" y="183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49517" y="2004821"/>
              <a:ext cx="0" cy="187325"/>
            </a:xfrm>
            <a:custGeom>
              <a:avLst/>
              <a:gdLst/>
              <a:ahLst/>
              <a:cxnLst/>
              <a:rect l="l" t="t" r="r" b="b"/>
              <a:pathLst>
                <a:path w="0" h="187325">
                  <a:moveTo>
                    <a:pt x="0" y="18707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515617" y="2100198"/>
            <a:ext cx="250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Δ</a:t>
            </a:r>
            <a:r>
              <a:rPr dirty="0" sz="1200">
                <a:latin typeface="Microsoft Sans Serif"/>
                <a:cs typeface="Microsoft Sans Serif"/>
              </a:rPr>
              <a:t>/2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24121" y="2228850"/>
            <a:ext cx="123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Δ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86329" y="2138298"/>
            <a:ext cx="297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d</a:t>
            </a:r>
            <a:r>
              <a:rPr dirty="0" sz="1200" spc="-5">
                <a:latin typeface="Microsoft Sans Serif"/>
                <a:cs typeface="Microsoft Sans Serif"/>
              </a:rPr>
              <a:t>(0)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71930" y="2493390"/>
            <a:ext cx="297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d</a:t>
            </a:r>
            <a:r>
              <a:rPr dirty="0" sz="1200" spc="-5">
                <a:latin typeface="Microsoft Sans Serif"/>
                <a:cs typeface="Microsoft Sans Serif"/>
              </a:rPr>
              <a:t>(1)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93043" y="1939353"/>
            <a:ext cx="1243965" cy="238760"/>
            <a:chOff x="4793043" y="1939353"/>
            <a:chExt cx="1243965" cy="238760"/>
          </a:xfrm>
        </p:grpSpPr>
        <p:sp>
          <p:nvSpPr>
            <p:cNvPr id="44" name="object 44"/>
            <p:cNvSpPr/>
            <p:nvPr/>
          </p:nvSpPr>
          <p:spPr>
            <a:xfrm>
              <a:off x="4797805" y="1944116"/>
              <a:ext cx="454659" cy="229235"/>
            </a:xfrm>
            <a:custGeom>
              <a:avLst/>
              <a:gdLst/>
              <a:ahLst/>
              <a:cxnLst/>
              <a:rect l="l" t="t" r="r" b="b"/>
              <a:pathLst>
                <a:path w="454660" h="229235">
                  <a:moveTo>
                    <a:pt x="0" y="229235"/>
                  </a:moveTo>
                  <a:lnTo>
                    <a:pt x="0" y="12319"/>
                  </a:lnTo>
                </a:path>
                <a:path w="454660" h="229235">
                  <a:moveTo>
                    <a:pt x="453517" y="193294"/>
                  </a:moveTo>
                  <a:lnTo>
                    <a:pt x="45427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97806" y="2000884"/>
              <a:ext cx="1238885" cy="146050"/>
            </a:xfrm>
            <a:custGeom>
              <a:avLst/>
              <a:gdLst/>
              <a:ahLst/>
              <a:cxnLst/>
              <a:rect l="l" t="t" r="r" b="b"/>
              <a:pathLst>
                <a:path w="1238885" h="146050">
                  <a:moveTo>
                    <a:pt x="445897" y="51689"/>
                  </a:moveTo>
                  <a:lnTo>
                    <a:pt x="435000" y="45339"/>
                  </a:lnTo>
                  <a:lnTo>
                    <a:pt x="360299" y="1778"/>
                  </a:lnTo>
                  <a:lnTo>
                    <a:pt x="357378" y="0"/>
                  </a:lnTo>
                  <a:lnTo>
                    <a:pt x="353441" y="1016"/>
                  </a:lnTo>
                  <a:lnTo>
                    <a:pt x="349885" y="7112"/>
                  </a:lnTo>
                  <a:lnTo>
                    <a:pt x="350901" y="10922"/>
                  </a:lnTo>
                  <a:lnTo>
                    <a:pt x="409879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09879" y="58039"/>
                  </a:lnTo>
                  <a:lnTo>
                    <a:pt x="350901" y="92456"/>
                  </a:lnTo>
                  <a:lnTo>
                    <a:pt x="349885" y="96266"/>
                  </a:lnTo>
                  <a:lnTo>
                    <a:pt x="353441" y="102362"/>
                  </a:lnTo>
                  <a:lnTo>
                    <a:pt x="357378" y="103378"/>
                  </a:lnTo>
                  <a:lnTo>
                    <a:pt x="360299" y="101600"/>
                  </a:lnTo>
                  <a:lnTo>
                    <a:pt x="435000" y="58039"/>
                  </a:lnTo>
                  <a:lnTo>
                    <a:pt x="445897" y="51689"/>
                  </a:lnTo>
                  <a:close/>
                </a:path>
                <a:path w="1238885" h="146050">
                  <a:moveTo>
                    <a:pt x="1238885" y="94361"/>
                  </a:moveTo>
                  <a:lnTo>
                    <a:pt x="1227988" y="88011"/>
                  </a:lnTo>
                  <a:lnTo>
                    <a:pt x="1150239" y="42672"/>
                  </a:lnTo>
                  <a:lnTo>
                    <a:pt x="1146429" y="43688"/>
                  </a:lnTo>
                  <a:lnTo>
                    <a:pt x="1142873" y="49784"/>
                  </a:lnTo>
                  <a:lnTo>
                    <a:pt x="1143889" y="53594"/>
                  </a:lnTo>
                  <a:lnTo>
                    <a:pt x="1202867" y="88011"/>
                  </a:lnTo>
                  <a:lnTo>
                    <a:pt x="955167" y="88011"/>
                  </a:lnTo>
                  <a:lnTo>
                    <a:pt x="955167" y="100711"/>
                  </a:lnTo>
                  <a:lnTo>
                    <a:pt x="1202867" y="100711"/>
                  </a:lnTo>
                  <a:lnTo>
                    <a:pt x="1143889" y="135128"/>
                  </a:lnTo>
                  <a:lnTo>
                    <a:pt x="1142873" y="138938"/>
                  </a:lnTo>
                  <a:lnTo>
                    <a:pt x="1146429" y="145034"/>
                  </a:lnTo>
                  <a:lnTo>
                    <a:pt x="1150239" y="146050"/>
                  </a:lnTo>
                  <a:lnTo>
                    <a:pt x="1227988" y="100711"/>
                  </a:lnTo>
                  <a:lnTo>
                    <a:pt x="1238885" y="94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5738240" y="1922526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i="1">
                <a:latin typeface="Arial"/>
                <a:cs typeface="Arial"/>
              </a:rPr>
              <a:t>d</a:t>
            </a:r>
            <a:r>
              <a:rPr dirty="0" sz="1000" spc="-5">
                <a:latin typeface="Microsoft Sans Serif"/>
                <a:cs typeface="Microsoft Sans Serif"/>
              </a:rPr>
              <a:t>(</a:t>
            </a:r>
            <a:r>
              <a:rPr dirty="0" sz="1000" spc="-10">
                <a:latin typeface="Microsoft Sans Serif"/>
                <a:cs typeface="Microsoft Sans Serif"/>
              </a:rPr>
              <a:t>0</a:t>
            </a:r>
            <a:r>
              <a:rPr dirty="0" sz="1200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84573" y="3058413"/>
            <a:ext cx="1460500" cy="6013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dirty="0" sz="1200" spc="-5" i="1">
                <a:latin typeface="Arial"/>
                <a:cs typeface="Arial"/>
              </a:rPr>
              <a:t>Q</a:t>
            </a:r>
            <a:r>
              <a:rPr dirty="0" sz="1200" spc="-5">
                <a:latin typeface="Microsoft Sans Serif"/>
                <a:cs typeface="Microsoft Sans Serif"/>
              </a:rPr>
              <a:t>(</a:t>
            </a:r>
            <a:r>
              <a:rPr dirty="0" sz="1200" spc="-5" i="1">
                <a:latin typeface="Arial"/>
                <a:cs typeface="Arial"/>
              </a:rPr>
              <a:t>C(n)+D(1)</a:t>
            </a:r>
            <a:r>
              <a:rPr dirty="0" sz="1200" spc="-5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  <a:p>
            <a:pPr marL="749300">
              <a:lnSpc>
                <a:spcPct val="100000"/>
              </a:lnSpc>
              <a:spcBef>
                <a:spcPts val="825"/>
              </a:spcBef>
            </a:pPr>
            <a:r>
              <a:rPr dirty="0" sz="1200" spc="-5" i="1">
                <a:latin typeface="Arial"/>
                <a:cs typeface="Arial"/>
              </a:rPr>
              <a:t>C</a:t>
            </a:r>
            <a:r>
              <a:rPr dirty="0" baseline="-20833" sz="1200" spc="-7" i="1">
                <a:latin typeface="Arial"/>
                <a:cs typeface="Arial"/>
              </a:rPr>
              <a:t>w</a:t>
            </a:r>
            <a:r>
              <a:rPr dirty="0" sz="1200" spc="-5">
                <a:latin typeface="Microsoft Sans Serif"/>
                <a:cs typeface="Microsoft Sans Serif"/>
              </a:rPr>
              <a:t>(</a:t>
            </a:r>
            <a:r>
              <a:rPr dirty="0" sz="1200" spc="-5" i="1">
                <a:latin typeface="Arial"/>
                <a:cs typeface="Arial"/>
              </a:rPr>
              <a:t>b</a:t>
            </a:r>
            <a:r>
              <a:rPr dirty="0" sz="1200" spc="-5">
                <a:latin typeface="Microsoft Sans Serif"/>
                <a:cs typeface="Microsoft Sans Serif"/>
              </a:rPr>
              <a:t>=1,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10936" y="2196821"/>
            <a:ext cx="535305" cy="54419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000" spc="-5" i="1">
                <a:latin typeface="Arial"/>
                <a:cs typeface="Arial"/>
              </a:rPr>
              <a:t>d</a:t>
            </a:r>
            <a:r>
              <a:rPr dirty="0" sz="1000" spc="-5">
                <a:latin typeface="Microsoft Sans Serif"/>
                <a:cs typeface="Microsoft Sans Serif"/>
              </a:rPr>
              <a:t>(1)</a:t>
            </a:r>
            <a:r>
              <a:rPr dirty="0" sz="1000" spc="130">
                <a:latin typeface="Microsoft Sans Serif"/>
                <a:cs typeface="Microsoft Sans Serif"/>
              </a:rPr>
              <a:t> </a:t>
            </a:r>
            <a:r>
              <a:rPr dirty="0" baseline="2777" sz="1500" spc="-7" i="1">
                <a:latin typeface="Arial"/>
                <a:cs typeface="Arial"/>
              </a:rPr>
              <a:t>d</a:t>
            </a:r>
            <a:r>
              <a:rPr dirty="0" baseline="2777" sz="1500" spc="-7">
                <a:latin typeface="Microsoft Sans Serif"/>
                <a:cs typeface="Microsoft Sans Serif"/>
              </a:rPr>
              <a:t>(0)</a:t>
            </a:r>
            <a:endParaRPr baseline="2777" sz="150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  <a:spcBef>
                <a:spcPts val="795"/>
              </a:spcBef>
            </a:pPr>
            <a:r>
              <a:rPr dirty="0" sz="1200" spc="-5" i="1">
                <a:latin typeface="Arial"/>
                <a:cs typeface="Arial"/>
              </a:rPr>
              <a:t>C(n)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53963" y="2209926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19">
                <a:moveTo>
                  <a:pt x="0" y="0"/>
                </a:moveTo>
                <a:lnTo>
                  <a:pt x="0" y="60401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687315" y="2700273"/>
            <a:ext cx="2053589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5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C(n)+D(1)</a:t>
            </a:r>
            <a:endParaRPr sz="1200">
              <a:latin typeface="Arial"/>
              <a:cs typeface="Arial"/>
            </a:endParaRPr>
          </a:p>
          <a:p>
            <a:pPr marL="1140460">
              <a:lnSpc>
                <a:spcPts val="1265"/>
              </a:lnSpc>
            </a:pPr>
            <a:r>
              <a:rPr dirty="0" sz="1200" spc="-5" i="1">
                <a:latin typeface="Arial"/>
                <a:cs typeface="Arial"/>
              </a:rPr>
              <a:t>Q</a:t>
            </a:r>
            <a:r>
              <a:rPr dirty="0" sz="1200" spc="-5">
                <a:latin typeface="Microsoft Sans Serif"/>
                <a:cs typeface="Microsoft Sans Serif"/>
              </a:rPr>
              <a:t>(</a:t>
            </a:r>
            <a:r>
              <a:rPr dirty="0" sz="1200" spc="-5" i="1">
                <a:latin typeface="Arial"/>
                <a:cs typeface="Arial"/>
              </a:rPr>
              <a:t>C(n)+D(0)</a:t>
            </a:r>
            <a:r>
              <a:rPr dirty="0" sz="1200" spc="-5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63946" y="2445257"/>
            <a:ext cx="0" cy="917575"/>
          </a:xfrm>
          <a:custGeom>
            <a:avLst/>
            <a:gdLst/>
            <a:ahLst/>
            <a:cxnLst/>
            <a:rect l="l" t="t" r="r" b="b"/>
            <a:pathLst>
              <a:path w="0" h="917575">
                <a:moveTo>
                  <a:pt x="0" y="0"/>
                </a:moveTo>
                <a:lnTo>
                  <a:pt x="0" y="917575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702934" y="3215766"/>
            <a:ext cx="705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C</a:t>
            </a:r>
            <a:r>
              <a:rPr dirty="0" sz="1200" spc="-15" i="1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i="1">
                <a:latin typeface="Arial"/>
                <a:cs typeface="Arial"/>
              </a:rPr>
              <a:t>)</a:t>
            </a:r>
            <a:r>
              <a:rPr dirty="0" sz="1200" spc="-10" i="1">
                <a:latin typeface="Arial"/>
                <a:cs typeface="Arial"/>
              </a:rPr>
              <a:t>+</a:t>
            </a:r>
            <a:r>
              <a:rPr dirty="0" sz="1200" spc="-5" i="1">
                <a:latin typeface="Arial"/>
                <a:cs typeface="Arial"/>
              </a:rPr>
              <a:t>D</a:t>
            </a:r>
            <a:r>
              <a:rPr dirty="0" sz="1200" spc="-15" i="1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0</a:t>
            </a:r>
            <a:r>
              <a:rPr dirty="0" sz="1200" i="1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Слайд 1</dc:title>
  <dcterms:created xsi:type="dcterms:W3CDTF">2022-04-09T10:13:08Z</dcterms:created>
  <dcterms:modified xsi:type="dcterms:W3CDTF">2022-04-09T10:13:08Z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2022-04-09T00:00:00Z</vt:filetime>
  </property>
</Properties>
</file>