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4" r:id="rId8"/>
    <p:sldId id="265" r:id="rId9"/>
    <p:sldId id="266" r:id="rId10"/>
    <p:sldId id="267" r:id="rId11"/>
    <p:sldId id="268" r:id="rId12"/>
    <p:sldId id="270" r:id="rId13"/>
    <p:sldId id="271" r:id="rId14"/>
    <p:sldId id="263"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94694-29C7-4D15-A31F-EDE5297CA510}"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B08A6A38-8464-4F76-8D60-9D89BD7C4461}">
      <dgm:prSet/>
      <dgm:spPr/>
      <dgm:t>
        <a:bodyPr/>
        <a:lstStyle/>
        <a:p>
          <a:r>
            <a:rPr lang="en-US" dirty="0"/>
            <a:t>NODEJS</a:t>
          </a:r>
          <a:r>
            <a:rPr lang="zh-CN" dirty="0"/>
            <a:t>的快速发展：</a:t>
          </a:r>
          <a:r>
            <a:rPr lang="en-US" dirty="0"/>
            <a:t>NODEJS</a:t>
          </a:r>
          <a:r>
            <a:rPr lang="zh-CN" dirty="0"/>
            <a:t>的应用越来越广泛</a:t>
          </a:r>
          <a:r>
            <a:rPr lang="zh-CN" altLang="en-US" dirty="0"/>
            <a:t>，</a:t>
          </a:r>
          <a:r>
            <a:rPr lang="en-US" altLang="zh-CN" dirty="0"/>
            <a:t>NODEJS</a:t>
          </a:r>
          <a:r>
            <a:rPr lang="zh-CN" altLang="en-US" dirty="0"/>
            <a:t>需求旺盛。</a:t>
          </a:r>
          <a:endParaRPr lang="zh-CN" dirty="0"/>
        </a:p>
      </dgm:t>
    </dgm:pt>
    <dgm:pt modelId="{446F9110-CA9A-471A-9ED5-741E0B88A2FB}" type="parTrans" cxnId="{B0540E5D-F287-41AD-A55E-CFF1A479B2A8}">
      <dgm:prSet/>
      <dgm:spPr/>
      <dgm:t>
        <a:bodyPr/>
        <a:lstStyle/>
        <a:p>
          <a:endParaRPr lang="zh-CN" altLang="en-US"/>
        </a:p>
      </dgm:t>
    </dgm:pt>
    <dgm:pt modelId="{3F5E2FBB-4F8B-4FF5-98A0-FBDF85E474D8}" type="sibTrans" cxnId="{B0540E5D-F287-41AD-A55E-CFF1A479B2A8}">
      <dgm:prSet/>
      <dgm:spPr/>
      <dgm:t>
        <a:bodyPr/>
        <a:lstStyle/>
        <a:p>
          <a:endParaRPr lang="zh-CN" altLang="en-US"/>
        </a:p>
      </dgm:t>
    </dgm:pt>
    <dgm:pt modelId="{F151D4A1-AC5C-4CE4-8FBC-432DE8DBE4F0}">
      <dgm:prSet/>
      <dgm:spPr/>
      <dgm:t>
        <a:bodyPr/>
        <a:lstStyle/>
        <a:p>
          <a:r>
            <a:rPr lang="zh-CN" dirty="0"/>
            <a:t>前端开发者跨专业：前端开发者快速学习</a:t>
          </a:r>
          <a:r>
            <a:rPr lang="en-US" dirty="0"/>
            <a:t>NODEJS</a:t>
          </a:r>
          <a:r>
            <a:rPr lang="zh-CN" dirty="0"/>
            <a:t>，</a:t>
          </a:r>
          <a:r>
            <a:rPr lang="zh-CN" altLang="en-US" dirty="0"/>
            <a:t>涉及后端的知识体系不足</a:t>
          </a:r>
          <a:r>
            <a:rPr lang="zh-CN" dirty="0"/>
            <a:t>。</a:t>
          </a:r>
        </a:p>
      </dgm:t>
    </dgm:pt>
    <dgm:pt modelId="{19EE93DF-3E3E-44A4-8B5C-56F8ACE32724}" type="parTrans" cxnId="{0D273C47-1A0C-46D3-A0BA-345868333CC9}">
      <dgm:prSet/>
      <dgm:spPr/>
      <dgm:t>
        <a:bodyPr/>
        <a:lstStyle/>
        <a:p>
          <a:endParaRPr lang="zh-CN" altLang="en-US"/>
        </a:p>
      </dgm:t>
    </dgm:pt>
    <dgm:pt modelId="{D46E2E93-5B41-4248-BF1B-E1694FDF7557}" type="sibTrans" cxnId="{0D273C47-1A0C-46D3-A0BA-345868333CC9}">
      <dgm:prSet/>
      <dgm:spPr/>
      <dgm:t>
        <a:bodyPr/>
        <a:lstStyle/>
        <a:p>
          <a:endParaRPr lang="zh-CN" altLang="en-US"/>
        </a:p>
      </dgm:t>
    </dgm:pt>
    <dgm:pt modelId="{EAD6C358-52FC-496C-8364-3FC5EBD500EA}">
      <dgm:prSet/>
      <dgm:spPr>
        <a:solidFill>
          <a:schemeClr val="tx1">
            <a:lumMod val="65000"/>
            <a:lumOff val="35000"/>
          </a:schemeClr>
        </a:solidFill>
      </dgm:spPr>
      <dgm:t>
        <a:bodyPr/>
        <a:lstStyle/>
        <a:p>
          <a:r>
            <a:rPr lang="zh-CN" dirty="0">
              <a:solidFill>
                <a:schemeClr val="bg1"/>
              </a:solidFill>
            </a:rPr>
            <a:t>理解程序进化：系统可以不断地进化，更加的健壮。</a:t>
          </a:r>
        </a:p>
      </dgm:t>
    </dgm:pt>
    <dgm:pt modelId="{42E4CF69-D7A5-4ECC-B0AD-0CB7B569C7BB}" type="parTrans" cxnId="{5BCAA4BC-F91A-408D-9C4B-BB40BA7DF0E0}">
      <dgm:prSet/>
      <dgm:spPr/>
      <dgm:t>
        <a:bodyPr/>
        <a:lstStyle/>
        <a:p>
          <a:endParaRPr lang="zh-CN" altLang="en-US"/>
        </a:p>
      </dgm:t>
    </dgm:pt>
    <dgm:pt modelId="{728100D0-0757-4292-8DE6-B15EC73A27C4}" type="sibTrans" cxnId="{5BCAA4BC-F91A-408D-9C4B-BB40BA7DF0E0}">
      <dgm:prSet/>
      <dgm:spPr/>
      <dgm:t>
        <a:bodyPr/>
        <a:lstStyle/>
        <a:p>
          <a:endParaRPr lang="zh-CN" altLang="en-US"/>
        </a:p>
      </dgm:t>
    </dgm:pt>
    <dgm:pt modelId="{5D84E2F8-D2CC-4F8E-9A87-3621D3ADA6D9}">
      <dgm:prSet/>
      <dgm:spPr>
        <a:solidFill>
          <a:schemeClr val="tx1">
            <a:lumMod val="65000"/>
            <a:lumOff val="35000"/>
          </a:schemeClr>
        </a:solidFill>
      </dgm:spPr>
      <dgm:t>
        <a:bodyPr/>
        <a:lstStyle/>
        <a:p>
          <a:r>
            <a:rPr lang="zh-CN" dirty="0">
              <a:solidFill>
                <a:schemeClr val="bg1"/>
              </a:solidFill>
            </a:rPr>
            <a:t>跳出思维：这节课讲</a:t>
          </a:r>
          <a:r>
            <a:rPr lang="en-US" dirty="0">
              <a:solidFill>
                <a:schemeClr val="bg1"/>
              </a:solidFill>
            </a:rPr>
            <a:t>NODEJS</a:t>
          </a:r>
          <a:r>
            <a:rPr lang="zh-CN" dirty="0">
              <a:solidFill>
                <a:schemeClr val="bg1"/>
              </a:solidFill>
            </a:rPr>
            <a:t>却不在讲</a:t>
          </a:r>
          <a:r>
            <a:rPr lang="en-US" dirty="0">
              <a:solidFill>
                <a:schemeClr val="bg1"/>
              </a:solidFill>
            </a:rPr>
            <a:t>NODEJS</a:t>
          </a:r>
          <a:r>
            <a:rPr lang="zh-CN" dirty="0">
              <a:solidFill>
                <a:schemeClr val="bg1"/>
              </a:solidFill>
            </a:rPr>
            <a:t>，我们希望大家能够合理的发挥出不同工具的最大的优点。</a:t>
          </a:r>
        </a:p>
      </dgm:t>
    </dgm:pt>
    <dgm:pt modelId="{BD6A2B1D-997F-4B3E-A4D3-8DB9AB64BDDD}" type="parTrans" cxnId="{39F87A00-BE79-4CCB-80B7-839B360185B7}">
      <dgm:prSet/>
      <dgm:spPr/>
      <dgm:t>
        <a:bodyPr/>
        <a:lstStyle/>
        <a:p>
          <a:endParaRPr lang="zh-CN" altLang="en-US"/>
        </a:p>
      </dgm:t>
    </dgm:pt>
    <dgm:pt modelId="{602047B5-AF89-43B0-B2F4-BCC95B4EED21}" type="sibTrans" cxnId="{39F87A00-BE79-4CCB-80B7-839B360185B7}">
      <dgm:prSet/>
      <dgm:spPr/>
      <dgm:t>
        <a:bodyPr/>
        <a:lstStyle/>
        <a:p>
          <a:endParaRPr lang="zh-CN" altLang="en-US"/>
        </a:p>
      </dgm:t>
    </dgm:pt>
    <dgm:pt modelId="{0BAE4E1F-23C9-4527-B01B-C34972C008D8}" type="pres">
      <dgm:prSet presAssocID="{45894694-29C7-4D15-A31F-EDE5297CA510}" presName="linear" presStyleCnt="0">
        <dgm:presLayoutVars>
          <dgm:animLvl val="lvl"/>
          <dgm:resizeHandles val="exact"/>
        </dgm:presLayoutVars>
      </dgm:prSet>
      <dgm:spPr/>
    </dgm:pt>
    <dgm:pt modelId="{DD38FAF2-702A-4159-A626-D9EBA9DA180E}" type="pres">
      <dgm:prSet presAssocID="{B08A6A38-8464-4F76-8D60-9D89BD7C4461}" presName="parentText" presStyleLbl="node1" presStyleIdx="0" presStyleCnt="4">
        <dgm:presLayoutVars>
          <dgm:chMax val="0"/>
          <dgm:bulletEnabled val="1"/>
        </dgm:presLayoutVars>
      </dgm:prSet>
      <dgm:spPr/>
    </dgm:pt>
    <dgm:pt modelId="{5CCF4E0E-558A-45AB-A2F5-CA4106848D15}" type="pres">
      <dgm:prSet presAssocID="{3F5E2FBB-4F8B-4FF5-98A0-FBDF85E474D8}" presName="spacer" presStyleCnt="0"/>
      <dgm:spPr/>
    </dgm:pt>
    <dgm:pt modelId="{2A744D97-3924-4D86-8529-1226EC2A93FB}" type="pres">
      <dgm:prSet presAssocID="{F151D4A1-AC5C-4CE4-8FBC-432DE8DBE4F0}" presName="parentText" presStyleLbl="node1" presStyleIdx="1" presStyleCnt="4">
        <dgm:presLayoutVars>
          <dgm:chMax val="0"/>
          <dgm:bulletEnabled val="1"/>
        </dgm:presLayoutVars>
      </dgm:prSet>
      <dgm:spPr/>
    </dgm:pt>
    <dgm:pt modelId="{F129BAD2-9A0E-4FD5-B11A-CF08F25E1E82}" type="pres">
      <dgm:prSet presAssocID="{D46E2E93-5B41-4248-BF1B-E1694FDF7557}" presName="spacer" presStyleCnt="0"/>
      <dgm:spPr/>
    </dgm:pt>
    <dgm:pt modelId="{E7A36C67-F7A0-4E72-A5C6-797B3E311013}" type="pres">
      <dgm:prSet presAssocID="{EAD6C358-52FC-496C-8364-3FC5EBD500EA}" presName="parentText" presStyleLbl="node1" presStyleIdx="2" presStyleCnt="4">
        <dgm:presLayoutVars>
          <dgm:chMax val="0"/>
          <dgm:bulletEnabled val="1"/>
        </dgm:presLayoutVars>
      </dgm:prSet>
      <dgm:spPr/>
    </dgm:pt>
    <dgm:pt modelId="{A676285A-0C58-419A-8C9E-5F1CF391E3E1}" type="pres">
      <dgm:prSet presAssocID="{728100D0-0757-4292-8DE6-B15EC73A27C4}" presName="spacer" presStyleCnt="0"/>
      <dgm:spPr/>
    </dgm:pt>
    <dgm:pt modelId="{3D9286F2-0EE7-472A-AC1A-74D380FFFBE9}" type="pres">
      <dgm:prSet presAssocID="{5D84E2F8-D2CC-4F8E-9A87-3621D3ADA6D9}" presName="parentText" presStyleLbl="node1" presStyleIdx="3" presStyleCnt="4">
        <dgm:presLayoutVars>
          <dgm:chMax val="0"/>
          <dgm:bulletEnabled val="1"/>
        </dgm:presLayoutVars>
      </dgm:prSet>
      <dgm:spPr/>
    </dgm:pt>
  </dgm:ptLst>
  <dgm:cxnLst>
    <dgm:cxn modelId="{39F87A00-BE79-4CCB-80B7-839B360185B7}" srcId="{45894694-29C7-4D15-A31F-EDE5297CA510}" destId="{5D84E2F8-D2CC-4F8E-9A87-3621D3ADA6D9}" srcOrd="3" destOrd="0" parTransId="{BD6A2B1D-997F-4B3E-A4D3-8DB9AB64BDDD}" sibTransId="{602047B5-AF89-43B0-B2F4-BCC95B4EED21}"/>
    <dgm:cxn modelId="{5BCAA4BC-F91A-408D-9C4B-BB40BA7DF0E0}" srcId="{45894694-29C7-4D15-A31F-EDE5297CA510}" destId="{EAD6C358-52FC-496C-8364-3FC5EBD500EA}" srcOrd="2" destOrd="0" parTransId="{42E4CF69-D7A5-4ECC-B0AD-0CB7B569C7BB}" sibTransId="{728100D0-0757-4292-8DE6-B15EC73A27C4}"/>
    <dgm:cxn modelId="{3B3281BE-8390-4F08-A321-C315E24D19EA}" type="presOf" srcId="{F151D4A1-AC5C-4CE4-8FBC-432DE8DBE4F0}" destId="{2A744D97-3924-4D86-8529-1226EC2A93FB}" srcOrd="0" destOrd="0" presId="urn:microsoft.com/office/officeart/2005/8/layout/vList2"/>
    <dgm:cxn modelId="{8B57C062-8422-4121-8421-49ED9E7D31F6}" type="presOf" srcId="{45894694-29C7-4D15-A31F-EDE5297CA510}" destId="{0BAE4E1F-23C9-4527-B01B-C34972C008D8}" srcOrd="0" destOrd="0" presId="urn:microsoft.com/office/officeart/2005/8/layout/vList2"/>
    <dgm:cxn modelId="{C2C82D20-C155-4960-943A-5024852DB197}" type="presOf" srcId="{EAD6C358-52FC-496C-8364-3FC5EBD500EA}" destId="{E7A36C67-F7A0-4E72-A5C6-797B3E311013}" srcOrd="0" destOrd="0" presId="urn:microsoft.com/office/officeart/2005/8/layout/vList2"/>
    <dgm:cxn modelId="{B0540E5D-F287-41AD-A55E-CFF1A479B2A8}" srcId="{45894694-29C7-4D15-A31F-EDE5297CA510}" destId="{B08A6A38-8464-4F76-8D60-9D89BD7C4461}" srcOrd="0" destOrd="0" parTransId="{446F9110-CA9A-471A-9ED5-741E0B88A2FB}" sibTransId="{3F5E2FBB-4F8B-4FF5-98A0-FBDF85E474D8}"/>
    <dgm:cxn modelId="{0D273C47-1A0C-46D3-A0BA-345868333CC9}" srcId="{45894694-29C7-4D15-A31F-EDE5297CA510}" destId="{F151D4A1-AC5C-4CE4-8FBC-432DE8DBE4F0}" srcOrd="1" destOrd="0" parTransId="{19EE93DF-3E3E-44A4-8B5C-56F8ACE32724}" sibTransId="{D46E2E93-5B41-4248-BF1B-E1694FDF7557}"/>
    <dgm:cxn modelId="{CEFCFD76-F58A-4490-B0BA-52570497A176}" type="presOf" srcId="{5D84E2F8-D2CC-4F8E-9A87-3621D3ADA6D9}" destId="{3D9286F2-0EE7-472A-AC1A-74D380FFFBE9}" srcOrd="0" destOrd="0" presId="urn:microsoft.com/office/officeart/2005/8/layout/vList2"/>
    <dgm:cxn modelId="{036D7A36-6D43-4425-8014-F1CFAE8C7388}" type="presOf" srcId="{B08A6A38-8464-4F76-8D60-9D89BD7C4461}" destId="{DD38FAF2-702A-4159-A626-D9EBA9DA180E}" srcOrd="0" destOrd="0" presId="urn:microsoft.com/office/officeart/2005/8/layout/vList2"/>
    <dgm:cxn modelId="{85F6992A-F30A-4922-80AB-61F90E5F76AF}" type="presParOf" srcId="{0BAE4E1F-23C9-4527-B01B-C34972C008D8}" destId="{DD38FAF2-702A-4159-A626-D9EBA9DA180E}" srcOrd="0" destOrd="0" presId="urn:microsoft.com/office/officeart/2005/8/layout/vList2"/>
    <dgm:cxn modelId="{EF0DCEE3-1C09-4B0C-9A54-0FA7366808E4}" type="presParOf" srcId="{0BAE4E1F-23C9-4527-B01B-C34972C008D8}" destId="{5CCF4E0E-558A-45AB-A2F5-CA4106848D15}" srcOrd="1" destOrd="0" presId="urn:microsoft.com/office/officeart/2005/8/layout/vList2"/>
    <dgm:cxn modelId="{D9398CD2-AACF-4D09-AC37-749C001AD70A}" type="presParOf" srcId="{0BAE4E1F-23C9-4527-B01B-C34972C008D8}" destId="{2A744D97-3924-4D86-8529-1226EC2A93FB}" srcOrd="2" destOrd="0" presId="urn:microsoft.com/office/officeart/2005/8/layout/vList2"/>
    <dgm:cxn modelId="{79046FDF-3F48-44DD-AD7B-8A3AC4E72D86}" type="presParOf" srcId="{0BAE4E1F-23C9-4527-B01B-C34972C008D8}" destId="{F129BAD2-9A0E-4FD5-B11A-CF08F25E1E82}" srcOrd="3" destOrd="0" presId="urn:microsoft.com/office/officeart/2005/8/layout/vList2"/>
    <dgm:cxn modelId="{59BDF477-FD67-4461-837F-D7C75B59E894}" type="presParOf" srcId="{0BAE4E1F-23C9-4527-B01B-C34972C008D8}" destId="{E7A36C67-F7A0-4E72-A5C6-797B3E311013}" srcOrd="4" destOrd="0" presId="urn:microsoft.com/office/officeart/2005/8/layout/vList2"/>
    <dgm:cxn modelId="{2D97D9F3-B4F6-44D5-B61C-690D22172A2B}" type="presParOf" srcId="{0BAE4E1F-23C9-4527-B01B-C34972C008D8}" destId="{A676285A-0C58-419A-8C9E-5F1CF391E3E1}" srcOrd="5" destOrd="0" presId="urn:microsoft.com/office/officeart/2005/8/layout/vList2"/>
    <dgm:cxn modelId="{976C37B6-8628-43DD-9F03-5E1E045D7D5D}" type="presParOf" srcId="{0BAE4E1F-23C9-4527-B01B-C34972C008D8}" destId="{3D9286F2-0EE7-472A-AC1A-74D380FFFBE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0DE978-16E5-4946-A8C2-57599570A605}"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8980EA53-ADA1-4F79-9D4B-7E7844FB57D8}">
      <dgm:prSet/>
      <dgm:spPr/>
      <dgm:t>
        <a:bodyPr/>
        <a:lstStyle/>
        <a:p>
          <a:r>
            <a:rPr lang="en-US"/>
            <a:t>NPM</a:t>
          </a:r>
          <a:r>
            <a:rPr lang="zh-CN"/>
            <a:t>：</a:t>
          </a:r>
          <a:r>
            <a:rPr lang="en-US"/>
            <a:t>NODEJS</a:t>
          </a:r>
          <a:r>
            <a:rPr lang="zh-CN"/>
            <a:t>安装包的管理工具。</a:t>
          </a:r>
          <a:endParaRPr lang="zh-CN"/>
        </a:p>
      </dgm:t>
    </dgm:pt>
    <dgm:pt modelId="{F9C6DF98-38A8-43F5-A8F9-073BF487A434}" type="parTrans" cxnId="{FA1860EC-02F0-4F34-BC09-33EA9E5F50E8}">
      <dgm:prSet/>
      <dgm:spPr/>
      <dgm:t>
        <a:bodyPr/>
        <a:lstStyle/>
        <a:p>
          <a:endParaRPr lang="zh-CN" altLang="en-US"/>
        </a:p>
      </dgm:t>
    </dgm:pt>
    <dgm:pt modelId="{AA13052F-9D2C-44A9-8F7F-DFEAF92185B6}" type="sibTrans" cxnId="{FA1860EC-02F0-4F34-BC09-33EA9E5F50E8}">
      <dgm:prSet/>
      <dgm:spPr/>
      <dgm:t>
        <a:bodyPr/>
        <a:lstStyle/>
        <a:p>
          <a:endParaRPr lang="zh-CN" altLang="en-US"/>
        </a:p>
      </dgm:t>
    </dgm:pt>
    <dgm:pt modelId="{896D2745-B090-44D5-A639-8613703F09E8}">
      <dgm:prSet/>
      <dgm:spPr/>
      <dgm:t>
        <a:bodyPr/>
        <a:lstStyle/>
        <a:p>
          <a:r>
            <a:rPr lang="en-US"/>
            <a:t>Express</a:t>
          </a:r>
          <a:r>
            <a:rPr lang="zh-CN"/>
            <a:t>：</a:t>
          </a:r>
          <a:r>
            <a:rPr lang="en-US"/>
            <a:t> </a:t>
          </a:r>
          <a:r>
            <a:rPr lang="zh-CN"/>
            <a:t>基于</a:t>
          </a:r>
          <a:r>
            <a:rPr lang="en-US"/>
            <a:t>NODEJS</a:t>
          </a:r>
          <a:r>
            <a:rPr lang="zh-CN"/>
            <a:t>的</a:t>
          </a:r>
          <a:r>
            <a:rPr lang="en-US"/>
            <a:t>WEB</a:t>
          </a:r>
          <a:r>
            <a:rPr lang="zh-CN"/>
            <a:t>开发框架。</a:t>
          </a:r>
          <a:endParaRPr lang="zh-CN"/>
        </a:p>
      </dgm:t>
    </dgm:pt>
    <dgm:pt modelId="{6A4B74D6-8D3C-4654-A92C-4115B3023798}" type="parTrans" cxnId="{F9DC1A02-6633-4EEE-B793-44057571E7A3}">
      <dgm:prSet/>
      <dgm:spPr/>
      <dgm:t>
        <a:bodyPr/>
        <a:lstStyle/>
        <a:p>
          <a:endParaRPr lang="zh-CN" altLang="en-US"/>
        </a:p>
      </dgm:t>
    </dgm:pt>
    <dgm:pt modelId="{037D2287-CFB8-4B02-AD87-241EFC362446}" type="sibTrans" cxnId="{F9DC1A02-6633-4EEE-B793-44057571E7A3}">
      <dgm:prSet/>
      <dgm:spPr/>
      <dgm:t>
        <a:bodyPr/>
        <a:lstStyle/>
        <a:p>
          <a:endParaRPr lang="zh-CN" altLang="en-US"/>
        </a:p>
      </dgm:t>
    </dgm:pt>
    <dgm:pt modelId="{C610A2F8-7B89-4D53-A573-4E4A91B6DB7E}">
      <dgm:prSet/>
      <dgm:spPr/>
      <dgm:t>
        <a:bodyPr/>
        <a:lstStyle/>
        <a:p>
          <a:r>
            <a:rPr lang="en-US"/>
            <a:t>PM2</a:t>
          </a:r>
          <a:r>
            <a:rPr lang="zh-CN"/>
            <a:t>：管理</a:t>
          </a:r>
          <a:r>
            <a:rPr lang="en-US"/>
            <a:t>NODEJS</a:t>
          </a:r>
          <a:r>
            <a:rPr lang="zh-CN"/>
            <a:t>的程序的运行，生产环境中使用</a:t>
          </a:r>
          <a:r>
            <a:rPr lang="en-US"/>
            <a:t>PM2</a:t>
          </a:r>
          <a:r>
            <a:rPr lang="zh-CN"/>
            <a:t>来做管理与监控。</a:t>
          </a:r>
          <a:endParaRPr lang="zh-CN"/>
        </a:p>
      </dgm:t>
    </dgm:pt>
    <dgm:pt modelId="{4157E3DB-CB99-47E3-9541-EF95444B072B}" type="parTrans" cxnId="{316672DD-606F-4ACB-A80D-278F918651CA}">
      <dgm:prSet/>
      <dgm:spPr/>
      <dgm:t>
        <a:bodyPr/>
        <a:lstStyle/>
        <a:p>
          <a:endParaRPr lang="zh-CN" altLang="en-US"/>
        </a:p>
      </dgm:t>
    </dgm:pt>
    <dgm:pt modelId="{45A052B7-FAF6-455F-9DF6-CEC81AB9F829}" type="sibTrans" cxnId="{316672DD-606F-4ACB-A80D-278F918651CA}">
      <dgm:prSet/>
      <dgm:spPr/>
      <dgm:t>
        <a:bodyPr/>
        <a:lstStyle/>
        <a:p>
          <a:endParaRPr lang="zh-CN" altLang="en-US"/>
        </a:p>
      </dgm:t>
    </dgm:pt>
    <dgm:pt modelId="{2622C103-3C7B-442B-A366-CB48F03E44A3}">
      <dgm:prSet/>
      <dgm:spPr/>
      <dgm:t>
        <a:bodyPr/>
        <a:lstStyle/>
        <a:p>
          <a:r>
            <a:rPr lang="en-US" dirty="0"/>
            <a:t>NGINX</a:t>
          </a:r>
          <a:r>
            <a:rPr lang="zh-CN" dirty="0"/>
            <a:t>：常用中间件之一，可托管静态文件，也可做反向代理与负载均衡等等。</a:t>
          </a:r>
        </a:p>
      </dgm:t>
    </dgm:pt>
    <dgm:pt modelId="{D5C1D09A-5750-4F9C-B40C-0C189BA41EF5}" type="parTrans" cxnId="{746CA4DB-1BDF-4B87-B7DB-2C80B9BB5807}">
      <dgm:prSet/>
      <dgm:spPr/>
      <dgm:t>
        <a:bodyPr/>
        <a:lstStyle/>
        <a:p>
          <a:endParaRPr lang="zh-CN" altLang="en-US"/>
        </a:p>
      </dgm:t>
    </dgm:pt>
    <dgm:pt modelId="{FE961019-4B6C-42BF-BF9F-A7F226B1DD72}" type="sibTrans" cxnId="{746CA4DB-1BDF-4B87-B7DB-2C80B9BB5807}">
      <dgm:prSet/>
      <dgm:spPr/>
      <dgm:t>
        <a:bodyPr/>
        <a:lstStyle/>
        <a:p>
          <a:endParaRPr lang="zh-CN" altLang="en-US"/>
        </a:p>
      </dgm:t>
    </dgm:pt>
    <dgm:pt modelId="{1B8F72D6-D7E3-4A5F-82A9-0A75900A0776}" type="pres">
      <dgm:prSet presAssocID="{A60DE978-16E5-4946-A8C2-57599570A605}" presName="linear" presStyleCnt="0">
        <dgm:presLayoutVars>
          <dgm:animLvl val="lvl"/>
          <dgm:resizeHandles val="exact"/>
        </dgm:presLayoutVars>
      </dgm:prSet>
      <dgm:spPr/>
    </dgm:pt>
    <dgm:pt modelId="{6FB0DA4B-7B81-464F-BB16-1BBED386D239}" type="pres">
      <dgm:prSet presAssocID="{8980EA53-ADA1-4F79-9D4B-7E7844FB57D8}" presName="parentText" presStyleLbl="node1" presStyleIdx="0" presStyleCnt="4">
        <dgm:presLayoutVars>
          <dgm:chMax val="0"/>
          <dgm:bulletEnabled val="1"/>
        </dgm:presLayoutVars>
      </dgm:prSet>
      <dgm:spPr/>
    </dgm:pt>
    <dgm:pt modelId="{42F2599F-874C-405D-95BA-92C24BE7D524}" type="pres">
      <dgm:prSet presAssocID="{AA13052F-9D2C-44A9-8F7F-DFEAF92185B6}" presName="spacer" presStyleCnt="0"/>
      <dgm:spPr/>
    </dgm:pt>
    <dgm:pt modelId="{E76BB911-6F03-4D36-9F41-CF083E6157AE}" type="pres">
      <dgm:prSet presAssocID="{896D2745-B090-44D5-A639-8613703F09E8}" presName="parentText" presStyleLbl="node1" presStyleIdx="1" presStyleCnt="4">
        <dgm:presLayoutVars>
          <dgm:chMax val="0"/>
          <dgm:bulletEnabled val="1"/>
        </dgm:presLayoutVars>
      </dgm:prSet>
      <dgm:spPr/>
    </dgm:pt>
    <dgm:pt modelId="{2E294FF5-E86A-4FE5-A511-3C8BDC68749F}" type="pres">
      <dgm:prSet presAssocID="{037D2287-CFB8-4B02-AD87-241EFC362446}" presName="spacer" presStyleCnt="0"/>
      <dgm:spPr/>
    </dgm:pt>
    <dgm:pt modelId="{61987CDC-7D64-43C5-BE23-EBD029711A3A}" type="pres">
      <dgm:prSet presAssocID="{C610A2F8-7B89-4D53-A573-4E4A91B6DB7E}" presName="parentText" presStyleLbl="node1" presStyleIdx="2" presStyleCnt="4">
        <dgm:presLayoutVars>
          <dgm:chMax val="0"/>
          <dgm:bulletEnabled val="1"/>
        </dgm:presLayoutVars>
      </dgm:prSet>
      <dgm:spPr/>
    </dgm:pt>
    <dgm:pt modelId="{A7B24259-D455-4D95-9072-98FBE64D0F40}" type="pres">
      <dgm:prSet presAssocID="{45A052B7-FAF6-455F-9DF6-CEC81AB9F829}" presName="spacer" presStyleCnt="0"/>
      <dgm:spPr/>
    </dgm:pt>
    <dgm:pt modelId="{15691ECF-6A1A-4500-9160-6BCBC7DF2FF4}" type="pres">
      <dgm:prSet presAssocID="{2622C103-3C7B-442B-A366-CB48F03E44A3}" presName="parentText" presStyleLbl="node1" presStyleIdx="3" presStyleCnt="4">
        <dgm:presLayoutVars>
          <dgm:chMax val="0"/>
          <dgm:bulletEnabled val="1"/>
        </dgm:presLayoutVars>
      </dgm:prSet>
      <dgm:spPr/>
    </dgm:pt>
  </dgm:ptLst>
  <dgm:cxnLst>
    <dgm:cxn modelId="{FBCC7A42-6939-4E02-B17C-1D8EB1F3FC9F}" type="presOf" srcId="{C610A2F8-7B89-4D53-A573-4E4A91B6DB7E}" destId="{61987CDC-7D64-43C5-BE23-EBD029711A3A}" srcOrd="0" destOrd="0" presId="urn:microsoft.com/office/officeart/2005/8/layout/vList2"/>
    <dgm:cxn modelId="{23664501-1A0F-4366-A637-34F008A0AEBD}" type="presOf" srcId="{896D2745-B090-44D5-A639-8613703F09E8}" destId="{E76BB911-6F03-4D36-9F41-CF083E6157AE}" srcOrd="0" destOrd="0" presId="urn:microsoft.com/office/officeart/2005/8/layout/vList2"/>
    <dgm:cxn modelId="{746CA4DB-1BDF-4B87-B7DB-2C80B9BB5807}" srcId="{A60DE978-16E5-4946-A8C2-57599570A605}" destId="{2622C103-3C7B-442B-A366-CB48F03E44A3}" srcOrd="3" destOrd="0" parTransId="{D5C1D09A-5750-4F9C-B40C-0C189BA41EF5}" sibTransId="{FE961019-4B6C-42BF-BF9F-A7F226B1DD72}"/>
    <dgm:cxn modelId="{F58D27A3-536D-4EB0-ABF2-2453EAE4951B}" type="presOf" srcId="{8980EA53-ADA1-4F79-9D4B-7E7844FB57D8}" destId="{6FB0DA4B-7B81-464F-BB16-1BBED386D239}" srcOrd="0" destOrd="0" presId="urn:microsoft.com/office/officeart/2005/8/layout/vList2"/>
    <dgm:cxn modelId="{7EE056D4-5FD9-4359-9574-F8E9FD49B1E4}" type="presOf" srcId="{2622C103-3C7B-442B-A366-CB48F03E44A3}" destId="{15691ECF-6A1A-4500-9160-6BCBC7DF2FF4}" srcOrd="0" destOrd="0" presId="urn:microsoft.com/office/officeart/2005/8/layout/vList2"/>
    <dgm:cxn modelId="{FA1860EC-02F0-4F34-BC09-33EA9E5F50E8}" srcId="{A60DE978-16E5-4946-A8C2-57599570A605}" destId="{8980EA53-ADA1-4F79-9D4B-7E7844FB57D8}" srcOrd="0" destOrd="0" parTransId="{F9C6DF98-38A8-43F5-A8F9-073BF487A434}" sibTransId="{AA13052F-9D2C-44A9-8F7F-DFEAF92185B6}"/>
    <dgm:cxn modelId="{316672DD-606F-4ACB-A80D-278F918651CA}" srcId="{A60DE978-16E5-4946-A8C2-57599570A605}" destId="{C610A2F8-7B89-4D53-A573-4E4A91B6DB7E}" srcOrd="2" destOrd="0" parTransId="{4157E3DB-CB99-47E3-9541-EF95444B072B}" sibTransId="{45A052B7-FAF6-455F-9DF6-CEC81AB9F829}"/>
    <dgm:cxn modelId="{F9DC1A02-6633-4EEE-B793-44057571E7A3}" srcId="{A60DE978-16E5-4946-A8C2-57599570A605}" destId="{896D2745-B090-44D5-A639-8613703F09E8}" srcOrd="1" destOrd="0" parTransId="{6A4B74D6-8D3C-4654-A92C-4115B3023798}" sibTransId="{037D2287-CFB8-4B02-AD87-241EFC362446}"/>
    <dgm:cxn modelId="{29B64DB0-69AB-420F-A5ED-6B8C849C1B08}" type="presOf" srcId="{A60DE978-16E5-4946-A8C2-57599570A605}" destId="{1B8F72D6-D7E3-4A5F-82A9-0A75900A0776}" srcOrd="0" destOrd="0" presId="urn:microsoft.com/office/officeart/2005/8/layout/vList2"/>
    <dgm:cxn modelId="{090C5ED2-7C52-46E6-8E9E-DC2A855B370B}" type="presParOf" srcId="{1B8F72D6-D7E3-4A5F-82A9-0A75900A0776}" destId="{6FB0DA4B-7B81-464F-BB16-1BBED386D239}" srcOrd="0" destOrd="0" presId="urn:microsoft.com/office/officeart/2005/8/layout/vList2"/>
    <dgm:cxn modelId="{E450529F-1080-4F38-84D0-476AF54AC1AC}" type="presParOf" srcId="{1B8F72D6-D7E3-4A5F-82A9-0A75900A0776}" destId="{42F2599F-874C-405D-95BA-92C24BE7D524}" srcOrd="1" destOrd="0" presId="urn:microsoft.com/office/officeart/2005/8/layout/vList2"/>
    <dgm:cxn modelId="{30204C19-FDAD-4047-9DBB-860B6E2A9A9C}" type="presParOf" srcId="{1B8F72D6-D7E3-4A5F-82A9-0A75900A0776}" destId="{E76BB911-6F03-4D36-9F41-CF083E6157AE}" srcOrd="2" destOrd="0" presId="urn:microsoft.com/office/officeart/2005/8/layout/vList2"/>
    <dgm:cxn modelId="{071690F9-301E-4D8D-8486-81B46EBB4F6C}" type="presParOf" srcId="{1B8F72D6-D7E3-4A5F-82A9-0A75900A0776}" destId="{2E294FF5-E86A-4FE5-A511-3C8BDC68749F}" srcOrd="3" destOrd="0" presId="urn:microsoft.com/office/officeart/2005/8/layout/vList2"/>
    <dgm:cxn modelId="{ADDDA3D0-4EF4-47F5-9262-A137EA25E38D}" type="presParOf" srcId="{1B8F72D6-D7E3-4A5F-82A9-0A75900A0776}" destId="{61987CDC-7D64-43C5-BE23-EBD029711A3A}" srcOrd="4" destOrd="0" presId="urn:microsoft.com/office/officeart/2005/8/layout/vList2"/>
    <dgm:cxn modelId="{FA0A2286-FA27-441A-AB49-BF0D5D1D0307}" type="presParOf" srcId="{1B8F72D6-D7E3-4A5F-82A9-0A75900A0776}" destId="{A7B24259-D455-4D95-9072-98FBE64D0F40}" srcOrd="5" destOrd="0" presId="urn:microsoft.com/office/officeart/2005/8/layout/vList2"/>
    <dgm:cxn modelId="{7184EB19-4B9B-40E8-8E58-82DB32EB2BDF}" type="presParOf" srcId="{1B8F72D6-D7E3-4A5F-82A9-0A75900A0776}" destId="{15691ECF-6A1A-4500-9160-6BCBC7DF2FF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D0661C-209E-45E9-97A0-0DBD929784E8}"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A63F0997-C5C4-4CC7-957F-7E8B077EAF08}">
      <dgm:prSet/>
      <dgm:spPr/>
      <dgm:t>
        <a:bodyPr/>
        <a:lstStyle/>
        <a:p>
          <a:r>
            <a:rPr lang="zh-CN" dirty="0"/>
            <a:t>系统是可迭代的，业务的蓬勃发展可以促使系统更加的强大与完善，系统的强大与完善也可以推动业务更进一步的发展。</a:t>
          </a:r>
        </a:p>
      </dgm:t>
    </dgm:pt>
    <dgm:pt modelId="{77540DB0-2DB0-4351-8B2C-F12227013EA5}" type="parTrans" cxnId="{20316AE6-2B55-4899-A1FA-EB089E2959AA}">
      <dgm:prSet/>
      <dgm:spPr/>
      <dgm:t>
        <a:bodyPr/>
        <a:lstStyle/>
        <a:p>
          <a:endParaRPr lang="zh-CN" altLang="en-US"/>
        </a:p>
      </dgm:t>
    </dgm:pt>
    <dgm:pt modelId="{D929A39E-D4BF-4408-B8F6-2B8EB15560F9}" type="sibTrans" cxnId="{20316AE6-2B55-4899-A1FA-EB089E2959AA}">
      <dgm:prSet/>
      <dgm:spPr/>
      <dgm:t>
        <a:bodyPr/>
        <a:lstStyle/>
        <a:p>
          <a:endParaRPr lang="zh-CN" altLang="en-US"/>
        </a:p>
      </dgm:t>
    </dgm:pt>
    <dgm:pt modelId="{33F22E8C-1B23-4668-8914-D9C382692204}">
      <dgm:prSet/>
      <dgm:spPr/>
      <dgm:t>
        <a:bodyPr/>
        <a:lstStyle/>
        <a:p>
          <a:r>
            <a:rPr lang="zh-CN"/>
            <a:t>根据需要选择适合自己系统的设计，超出满足现有的系统，根据情况不过分设计。</a:t>
          </a:r>
          <a:endParaRPr lang="zh-CN"/>
        </a:p>
      </dgm:t>
    </dgm:pt>
    <dgm:pt modelId="{710811BB-AB37-48DC-A594-D9A25EB82062}" type="parTrans" cxnId="{A782628A-7866-417C-B4DD-85AA7ED1E16F}">
      <dgm:prSet/>
      <dgm:spPr/>
      <dgm:t>
        <a:bodyPr/>
        <a:lstStyle/>
        <a:p>
          <a:endParaRPr lang="zh-CN" altLang="en-US"/>
        </a:p>
      </dgm:t>
    </dgm:pt>
    <dgm:pt modelId="{39635D3B-208F-4F0D-A1C8-83DD8C2122EB}" type="sibTrans" cxnId="{A782628A-7866-417C-B4DD-85AA7ED1E16F}">
      <dgm:prSet/>
      <dgm:spPr/>
      <dgm:t>
        <a:bodyPr/>
        <a:lstStyle/>
        <a:p>
          <a:endParaRPr lang="zh-CN" altLang="en-US"/>
        </a:p>
      </dgm:t>
    </dgm:pt>
    <dgm:pt modelId="{D540F5CE-7DF6-41CA-824F-A35D8558DF6B}">
      <dgm:prSet/>
      <dgm:spPr/>
      <dgm:t>
        <a:bodyPr/>
        <a:lstStyle/>
        <a:p>
          <a:r>
            <a:rPr lang="zh-CN"/>
            <a:t>扩展视野，立足前端，不局限于前端，掌握多方面的知识，这会对前端的更深层的理解积累条件。</a:t>
          </a:r>
          <a:endParaRPr lang="zh-CN"/>
        </a:p>
      </dgm:t>
    </dgm:pt>
    <dgm:pt modelId="{00CDF0AE-8809-4EBC-ADFA-77EC7D95E5DE}" type="parTrans" cxnId="{971CB6BD-BE25-4507-AC79-1779CE69EB16}">
      <dgm:prSet/>
      <dgm:spPr/>
      <dgm:t>
        <a:bodyPr/>
        <a:lstStyle/>
        <a:p>
          <a:endParaRPr lang="zh-CN" altLang="en-US"/>
        </a:p>
      </dgm:t>
    </dgm:pt>
    <dgm:pt modelId="{C2577145-5FF4-4936-A190-C8A0AAFA891F}" type="sibTrans" cxnId="{971CB6BD-BE25-4507-AC79-1779CE69EB16}">
      <dgm:prSet/>
      <dgm:spPr/>
      <dgm:t>
        <a:bodyPr/>
        <a:lstStyle/>
        <a:p>
          <a:endParaRPr lang="zh-CN" altLang="en-US"/>
        </a:p>
      </dgm:t>
    </dgm:pt>
    <dgm:pt modelId="{FA70C33A-053C-4E03-8DA0-15EA8841D03B}">
      <dgm:prSet/>
      <dgm:spPr/>
      <dgm:t>
        <a:bodyPr/>
        <a:lstStyle/>
        <a:p>
          <a:r>
            <a:rPr lang="zh-CN"/>
            <a:t>系统设计源于生活，服务于生活，不放弃去理解世界，会对系统的思维有更进一步的提高。</a:t>
          </a:r>
          <a:endParaRPr lang="zh-CN"/>
        </a:p>
      </dgm:t>
    </dgm:pt>
    <dgm:pt modelId="{1C9A6E84-C443-42C9-BBFA-CA57DBD15BED}" type="parTrans" cxnId="{F1660EA8-40C2-4E99-8B36-40184C5A3581}">
      <dgm:prSet/>
      <dgm:spPr/>
      <dgm:t>
        <a:bodyPr/>
        <a:lstStyle/>
        <a:p>
          <a:endParaRPr lang="zh-CN" altLang="en-US"/>
        </a:p>
      </dgm:t>
    </dgm:pt>
    <dgm:pt modelId="{1FE1B453-1367-47C6-952D-920AEE8250F6}" type="sibTrans" cxnId="{F1660EA8-40C2-4E99-8B36-40184C5A3581}">
      <dgm:prSet/>
      <dgm:spPr/>
      <dgm:t>
        <a:bodyPr/>
        <a:lstStyle/>
        <a:p>
          <a:endParaRPr lang="zh-CN" altLang="en-US"/>
        </a:p>
      </dgm:t>
    </dgm:pt>
    <dgm:pt modelId="{C2936E2B-F177-40F8-8E21-FBE113ECA0EC}" type="pres">
      <dgm:prSet presAssocID="{39D0661C-209E-45E9-97A0-0DBD929784E8}" presName="linear" presStyleCnt="0">
        <dgm:presLayoutVars>
          <dgm:animLvl val="lvl"/>
          <dgm:resizeHandles val="exact"/>
        </dgm:presLayoutVars>
      </dgm:prSet>
      <dgm:spPr/>
    </dgm:pt>
    <dgm:pt modelId="{1A6A5BF7-6060-4D6A-B723-E2E1C021B3D1}" type="pres">
      <dgm:prSet presAssocID="{A63F0997-C5C4-4CC7-957F-7E8B077EAF08}" presName="parentText" presStyleLbl="node1" presStyleIdx="0" presStyleCnt="4">
        <dgm:presLayoutVars>
          <dgm:chMax val="0"/>
          <dgm:bulletEnabled val="1"/>
        </dgm:presLayoutVars>
      </dgm:prSet>
      <dgm:spPr/>
    </dgm:pt>
    <dgm:pt modelId="{CF1CE34B-2C15-4B2F-878F-43A130069A43}" type="pres">
      <dgm:prSet presAssocID="{D929A39E-D4BF-4408-B8F6-2B8EB15560F9}" presName="spacer" presStyleCnt="0"/>
      <dgm:spPr/>
    </dgm:pt>
    <dgm:pt modelId="{20CD35D0-DE64-49FA-A179-365F5996D685}" type="pres">
      <dgm:prSet presAssocID="{33F22E8C-1B23-4668-8914-D9C382692204}" presName="parentText" presStyleLbl="node1" presStyleIdx="1" presStyleCnt="4">
        <dgm:presLayoutVars>
          <dgm:chMax val="0"/>
          <dgm:bulletEnabled val="1"/>
        </dgm:presLayoutVars>
      </dgm:prSet>
      <dgm:spPr/>
    </dgm:pt>
    <dgm:pt modelId="{5077AC8C-0BCA-4EB5-9D7A-490F5D8BEB2C}" type="pres">
      <dgm:prSet presAssocID="{39635D3B-208F-4F0D-A1C8-83DD8C2122EB}" presName="spacer" presStyleCnt="0"/>
      <dgm:spPr/>
    </dgm:pt>
    <dgm:pt modelId="{9F4B4136-9B24-4775-8738-1D6BB64BE86D}" type="pres">
      <dgm:prSet presAssocID="{D540F5CE-7DF6-41CA-824F-A35D8558DF6B}" presName="parentText" presStyleLbl="node1" presStyleIdx="2" presStyleCnt="4">
        <dgm:presLayoutVars>
          <dgm:chMax val="0"/>
          <dgm:bulletEnabled val="1"/>
        </dgm:presLayoutVars>
      </dgm:prSet>
      <dgm:spPr/>
    </dgm:pt>
    <dgm:pt modelId="{E8AC3B4E-72CF-4ED0-895E-FCE8B3303D71}" type="pres">
      <dgm:prSet presAssocID="{C2577145-5FF4-4936-A190-C8A0AAFA891F}" presName="spacer" presStyleCnt="0"/>
      <dgm:spPr/>
    </dgm:pt>
    <dgm:pt modelId="{E820E6AE-7950-458C-B4B3-C4713EE04519}" type="pres">
      <dgm:prSet presAssocID="{FA70C33A-053C-4E03-8DA0-15EA8841D03B}" presName="parentText" presStyleLbl="node1" presStyleIdx="3" presStyleCnt="4">
        <dgm:presLayoutVars>
          <dgm:chMax val="0"/>
          <dgm:bulletEnabled val="1"/>
        </dgm:presLayoutVars>
      </dgm:prSet>
      <dgm:spPr/>
    </dgm:pt>
  </dgm:ptLst>
  <dgm:cxnLst>
    <dgm:cxn modelId="{650DCE88-92CC-4A8A-95F8-CA349A3EB3A3}" type="presOf" srcId="{D540F5CE-7DF6-41CA-824F-A35D8558DF6B}" destId="{9F4B4136-9B24-4775-8738-1D6BB64BE86D}" srcOrd="0" destOrd="0" presId="urn:microsoft.com/office/officeart/2005/8/layout/vList2"/>
    <dgm:cxn modelId="{20316AE6-2B55-4899-A1FA-EB089E2959AA}" srcId="{39D0661C-209E-45E9-97A0-0DBD929784E8}" destId="{A63F0997-C5C4-4CC7-957F-7E8B077EAF08}" srcOrd="0" destOrd="0" parTransId="{77540DB0-2DB0-4351-8B2C-F12227013EA5}" sibTransId="{D929A39E-D4BF-4408-B8F6-2B8EB15560F9}"/>
    <dgm:cxn modelId="{971CB6BD-BE25-4507-AC79-1779CE69EB16}" srcId="{39D0661C-209E-45E9-97A0-0DBD929784E8}" destId="{D540F5CE-7DF6-41CA-824F-A35D8558DF6B}" srcOrd="2" destOrd="0" parTransId="{00CDF0AE-8809-4EBC-ADFA-77EC7D95E5DE}" sibTransId="{C2577145-5FF4-4936-A190-C8A0AAFA891F}"/>
    <dgm:cxn modelId="{55CD0716-CE25-4552-9AE8-9C3B20B429BD}" type="presOf" srcId="{39D0661C-209E-45E9-97A0-0DBD929784E8}" destId="{C2936E2B-F177-40F8-8E21-FBE113ECA0EC}" srcOrd="0" destOrd="0" presId="urn:microsoft.com/office/officeart/2005/8/layout/vList2"/>
    <dgm:cxn modelId="{A782628A-7866-417C-B4DD-85AA7ED1E16F}" srcId="{39D0661C-209E-45E9-97A0-0DBD929784E8}" destId="{33F22E8C-1B23-4668-8914-D9C382692204}" srcOrd="1" destOrd="0" parTransId="{710811BB-AB37-48DC-A594-D9A25EB82062}" sibTransId="{39635D3B-208F-4F0D-A1C8-83DD8C2122EB}"/>
    <dgm:cxn modelId="{ADB60A14-D524-4490-AD7E-B02EE7289521}" type="presOf" srcId="{FA70C33A-053C-4E03-8DA0-15EA8841D03B}" destId="{E820E6AE-7950-458C-B4B3-C4713EE04519}" srcOrd="0" destOrd="0" presId="urn:microsoft.com/office/officeart/2005/8/layout/vList2"/>
    <dgm:cxn modelId="{7AD61CFE-B677-44E6-B2A4-140F2D8CE5EC}" type="presOf" srcId="{A63F0997-C5C4-4CC7-957F-7E8B077EAF08}" destId="{1A6A5BF7-6060-4D6A-B723-E2E1C021B3D1}" srcOrd="0" destOrd="0" presId="urn:microsoft.com/office/officeart/2005/8/layout/vList2"/>
    <dgm:cxn modelId="{F1660EA8-40C2-4E99-8B36-40184C5A3581}" srcId="{39D0661C-209E-45E9-97A0-0DBD929784E8}" destId="{FA70C33A-053C-4E03-8DA0-15EA8841D03B}" srcOrd="3" destOrd="0" parTransId="{1C9A6E84-C443-42C9-BBFA-CA57DBD15BED}" sibTransId="{1FE1B453-1367-47C6-952D-920AEE8250F6}"/>
    <dgm:cxn modelId="{A8140DD4-92F9-4781-801C-ACD604554D36}" type="presOf" srcId="{33F22E8C-1B23-4668-8914-D9C382692204}" destId="{20CD35D0-DE64-49FA-A179-365F5996D685}" srcOrd="0" destOrd="0" presId="urn:microsoft.com/office/officeart/2005/8/layout/vList2"/>
    <dgm:cxn modelId="{325C9761-D220-44B0-816D-2419B869F3CD}" type="presParOf" srcId="{C2936E2B-F177-40F8-8E21-FBE113ECA0EC}" destId="{1A6A5BF7-6060-4D6A-B723-E2E1C021B3D1}" srcOrd="0" destOrd="0" presId="urn:microsoft.com/office/officeart/2005/8/layout/vList2"/>
    <dgm:cxn modelId="{7F0FB134-0D12-4AE7-8381-F48AA5E2A0E2}" type="presParOf" srcId="{C2936E2B-F177-40F8-8E21-FBE113ECA0EC}" destId="{CF1CE34B-2C15-4B2F-878F-43A130069A43}" srcOrd="1" destOrd="0" presId="urn:microsoft.com/office/officeart/2005/8/layout/vList2"/>
    <dgm:cxn modelId="{4F418742-34A5-4858-88C9-81EC46F75799}" type="presParOf" srcId="{C2936E2B-F177-40F8-8E21-FBE113ECA0EC}" destId="{20CD35D0-DE64-49FA-A179-365F5996D685}" srcOrd="2" destOrd="0" presId="urn:microsoft.com/office/officeart/2005/8/layout/vList2"/>
    <dgm:cxn modelId="{E69469CA-A6C5-44D3-8519-B0A9C006C4C4}" type="presParOf" srcId="{C2936E2B-F177-40F8-8E21-FBE113ECA0EC}" destId="{5077AC8C-0BCA-4EB5-9D7A-490F5D8BEB2C}" srcOrd="3" destOrd="0" presId="urn:microsoft.com/office/officeart/2005/8/layout/vList2"/>
    <dgm:cxn modelId="{35B4FC11-7C32-491C-957D-45494153D17B}" type="presParOf" srcId="{C2936E2B-F177-40F8-8E21-FBE113ECA0EC}" destId="{9F4B4136-9B24-4775-8738-1D6BB64BE86D}" srcOrd="4" destOrd="0" presId="urn:microsoft.com/office/officeart/2005/8/layout/vList2"/>
    <dgm:cxn modelId="{8C59A00B-F915-404B-BA31-53B39F88B8A7}" type="presParOf" srcId="{C2936E2B-F177-40F8-8E21-FBE113ECA0EC}" destId="{E8AC3B4E-72CF-4ED0-895E-FCE8B3303D71}" srcOrd="5" destOrd="0" presId="urn:microsoft.com/office/officeart/2005/8/layout/vList2"/>
    <dgm:cxn modelId="{F5700BB3-63B0-4AD0-AB10-62649F91DD21}" type="presParOf" srcId="{C2936E2B-F177-40F8-8E21-FBE113ECA0EC}" destId="{E820E6AE-7950-458C-B4B3-C4713EE0451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8FAF2-702A-4159-A626-D9EBA9DA180E}">
      <dsp:nvSpPr>
        <dsp:cNvPr id="0" name=""/>
        <dsp:cNvSpPr/>
      </dsp:nvSpPr>
      <dsp:spPr>
        <a:xfrm>
          <a:off x="0" y="1527"/>
          <a:ext cx="10515600" cy="103523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NODEJS</a:t>
          </a:r>
          <a:r>
            <a:rPr lang="zh-CN" sz="2400" kern="1200" dirty="0"/>
            <a:t>的快速发展：</a:t>
          </a:r>
          <a:r>
            <a:rPr lang="en-US" sz="2400" kern="1200" dirty="0"/>
            <a:t>NODEJS</a:t>
          </a:r>
          <a:r>
            <a:rPr lang="zh-CN" sz="2400" kern="1200" dirty="0"/>
            <a:t>的应用越来越广泛</a:t>
          </a:r>
          <a:r>
            <a:rPr lang="zh-CN" altLang="en-US" sz="2400" kern="1200" dirty="0"/>
            <a:t>，</a:t>
          </a:r>
          <a:r>
            <a:rPr lang="en-US" altLang="zh-CN" sz="2400" kern="1200" dirty="0"/>
            <a:t>NODEJS</a:t>
          </a:r>
          <a:r>
            <a:rPr lang="zh-CN" altLang="en-US" sz="2400" kern="1200" dirty="0"/>
            <a:t>需求旺盛。</a:t>
          </a:r>
          <a:endParaRPr lang="zh-CN" sz="2400" kern="1200" dirty="0"/>
        </a:p>
      </dsp:txBody>
      <dsp:txXfrm>
        <a:off x="50536" y="52063"/>
        <a:ext cx="10414528" cy="934158"/>
      </dsp:txXfrm>
    </dsp:sp>
    <dsp:sp modelId="{2A744D97-3924-4D86-8529-1226EC2A93FB}">
      <dsp:nvSpPr>
        <dsp:cNvPr id="0" name=""/>
        <dsp:cNvSpPr/>
      </dsp:nvSpPr>
      <dsp:spPr>
        <a:xfrm>
          <a:off x="0" y="1105878"/>
          <a:ext cx="10515600" cy="103523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t>前端开发者跨专业：前端开发者快速学习</a:t>
          </a:r>
          <a:r>
            <a:rPr lang="en-US" sz="2400" kern="1200" dirty="0"/>
            <a:t>NODEJS</a:t>
          </a:r>
          <a:r>
            <a:rPr lang="zh-CN" sz="2400" kern="1200" dirty="0"/>
            <a:t>，</a:t>
          </a:r>
          <a:r>
            <a:rPr lang="zh-CN" altLang="en-US" sz="2400" kern="1200" dirty="0"/>
            <a:t>涉及后端的知识体系不足</a:t>
          </a:r>
          <a:r>
            <a:rPr lang="zh-CN" sz="2400" kern="1200" dirty="0"/>
            <a:t>。</a:t>
          </a:r>
        </a:p>
      </dsp:txBody>
      <dsp:txXfrm>
        <a:off x="50536" y="1156414"/>
        <a:ext cx="10414528" cy="934158"/>
      </dsp:txXfrm>
    </dsp:sp>
    <dsp:sp modelId="{E7A36C67-F7A0-4E72-A5C6-797B3E311013}">
      <dsp:nvSpPr>
        <dsp:cNvPr id="0" name=""/>
        <dsp:cNvSpPr/>
      </dsp:nvSpPr>
      <dsp:spPr>
        <a:xfrm>
          <a:off x="0" y="2210229"/>
          <a:ext cx="10515600" cy="1035230"/>
        </a:xfrm>
        <a:prstGeom prst="roundRect">
          <a:avLst/>
        </a:prstGeom>
        <a:solidFill>
          <a:schemeClr val="tx1">
            <a:lumMod val="65000"/>
            <a:lumOff val="3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solidFill>
                <a:schemeClr val="bg1"/>
              </a:solidFill>
            </a:rPr>
            <a:t>理解程序进化：系统可以不断地进化，更加的健壮。</a:t>
          </a:r>
        </a:p>
      </dsp:txBody>
      <dsp:txXfrm>
        <a:off x="50536" y="2260765"/>
        <a:ext cx="10414528" cy="934158"/>
      </dsp:txXfrm>
    </dsp:sp>
    <dsp:sp modelId="{3D9286F2-0EE7-472A-AC1A-74D380FFFBE9}">
      <dsp:nvSpPr>
        <dsp:cNvPr id="0" name=""/>
        <dsp:cNvSpPr/>
      </dsp:nvSpPr>
      <dsp:spPr>
        <a:xfrm>
          <a:off x="0" y="3314579"/>
          <a:ext cx="10515600" cy="1035230"/>
        </a:xfrm>
        <a:prstGeom prst="roundRect">
          <a:avLst/>
        </a:prstGeom>
        <a:solidFill>
          <a:schemeClr val="tx1">
            <a:lumMod val="65000"/>
            <a:lumOff val="3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solidFill>
                <a:schemeClr val="bg1"/>
              </a:solidFill>
            </a:rPr>
            <a:t>跳出思维：这节课讲</a:t>
          </a:r>
          <a:r>
            <a:rPr lang="en-US" sz="2400" kern="1200" dirty="0">
              <a:solidFill>
                <a:schemeClr val="bg1"/>
              </a:solidFill>
            </a:rPr>
            <a:t>NODEJS</a:t>
          </a:r>
          <a:r>
            <a:rPr lang="zh-CN" sz="2400" kern="1200" dirty="0">
              <a:solidFill>
                <a:schemeClr val="bg1"/>
              </a:solidFill>
            </a:rPr>
            <a:t>却不在讲</a:t>
          </a:r>
          <a:r>
            <a:rPr lang="en-US" sz="2400" kern="1200" dirty="0">
              <a:solidFill>
                <a:schemeClr val="bg1"/>
              </a:solidFill>
            </a:rPr>
            <a:t>NODEJS</a:t>
          </a:r>
          <a:r>
            <a:rPr lang="zh-CN" sz="2400" kern="1200" dirty="0">
              <a:solidFill>
                <a:schemeClr val="bg1"/>
              </a:solidFill>
            </a:rPr>
            <a:t>，我们希望大家能够合理的发挥出不同工具的最大的优点。</a:t>
          </a:r>
        </a:p>
      </dsp:txBody>
      <dsp:txXfrm>
        <a:off x="50536" y="3365115"/>
        <a:ext cx="10414528" cy="934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0DA4B-7B81-464F-BB16-1BBED386D239}">
      <dsp:nvSpPr>
        <dsp:cNvPr id="0" name=""/>
        <dsp:cNvSpPr/>
      </dsp:nvSpPr>
      <dsp:spPr>
        <a:xfrm>
          <a:off x="0" y="1527"/>
          <a:ext cx="10515600" cy="103523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NPM</a:t>
          </a:r>
          <a:r>
            <a:rPr lang="zh-CN" sz="2400" kern="1200"/>
            <a:t>：</a:t>
          </a:r>
          <a:r>
            <a:rPr lang="en-US" sz="2400" kern="1200"/>
            <a:t>NODEJS</a:t>
          </a:r>
          <a:r>
            <a:rPr lang="zh-CN" sz="2400" kern="1200"/>
            <a:t>安装包的管理工具。</a:t>
          </a:r>
          <a:endParaRPr lang="zh-CN" sz="2400" kern="1200"/>
        </a:p>
      </dsp:txBody>
      <dsp:txXfrm>
        <a:off x="50536" y="52063"/>
        <a:ext cx="10414528" cy="934158"/>
      </dsp:txXfrm>
    </dsp:sp>
    <dsp:sp modelId="{E76BB911-6F03-4D36-9F41-CF083E6157AE}">
      <dsp:nvSpPr>
        <dsp:cNvPr id="0" name=""/>
        <dsp:cNvSpPr/>
      </dsp:nvSpPr>
      <dsp:spPr>
        <a:xfrm>
          <a:off x="0" y="1105878"/>
          <a:ext cx="10515600" cy="103523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Express</a:t>
          </a:r>
          <a:r>
            <a:rPr lang="zh-CN" sz="2400" kern="1200"/>
            <a:t>：</a:t>
          </a:r>
          <a:r>
            <a:rPr lang="en-US" sz="2400" kern="1200"/>
            <a:t> </a:t>
          </a:r>
          <a:r>
            <a:rPr lang="zh-CN" sz="2400" kern="1200"/>
            <a:t>基于</a:t>
          </a:r>
          <a:r>
            <a:rPr lang="en-US" sz="2400" kern="1200"/>
            <a:t>NODEJS</a:t>
          </a:r>
          <a:r>
            <a:rPr lang="zh-CN" sz="2400" kern="1200"/>
            <a:t>的</a:t>
          </a:r>
          <a:r>
            <a:rPr lang="en-US" sz="2400" kern="1200"/>
            <a:t>WEB</a:t>
          </a:r>
          <a:r>
            <a:rPr lang="zh-CN" sz="2400" kern="1200"/>
            <a:t>开发框架。</a:t>
          </a:r>
          <a:endParaRPr lang="zh-CN" sz="2400" kern="1200"/>
        </a:p>
      </dsp:txBody>
      <dsp:txXfrm>
        <a:off x="50536" y="1156414"/>
        <a:ext cx="10414528" cy="934158"/>
      </dsp:txXfrm>
    </dsp:sp>
    <dsp:sp modelId="{61987CDC-7D64-43C5-BE23-EBD029711A3A}">
      <dsp:nvSpPr>
        <dsp:cNvPr id="0" name=""/>
        <dsp:cNvSpPr/>
      </dsp:nvSpPr>
      <dsp:spPr>
        <a:xfrm>
          <a:off x="0" y="2210229"/>
          <a:ext cx="10515600" cy="103523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PM2</a:t>
          </a:r>
          <a:r>
            <a:rPr lang="zh-CN" sz="2400" kern="1200"/>
            <a:t>：管理</a:t>
          </a:r>
          <a:r>
            <a:rPr lang="en-US" sz="2400" kern="1200"/>
            <a:t>NODEJS</a:t>
          </a:r>
          <a:r>
            <a:rPr lang="zh-CN" sz="2400" kern="1200"/>
            <a:t>的程序的运行，生产环境中使用</a:t>
          </a:r>
          <a:r>
            <a:rPr lang="en-US" sz="2400" kern="1200"/>
            <a:t>PM2</a:t>
          </a:r>
          <a:r>
            <a:rPr lang="zh-CN" sz="2400" kern="1200"/>
            <a:t>来做管理与监控。</a:t>
          </a:r>
          <a:endParaRPr lang="zh-CN" sz="2400" kern="1200"/>
        </a:p>
      </dsp:txBody>
      <dsp:txXfrm>
        <a:off x="50536" y="2260765"/>
        <a:ext cx="10414528" cy="934158"/>
      </dsp:txXfrm>
    </dsp:sp>
    <dsp:sp modelId="{15691ECF-6A1A-4500-9160-6BCBC7DF2FF4}">
      <dsp:nvSpPr>
        <dsp:cNvPr id="0" name=""/>
        <dsp:cNvSpPr/>
      </dsp:nvSpPr>
      <dsp:spPr>
        <a:xfrm>
          <a:off x="0" y="3314579"/>
          <a:ext cx="10515600" cy="103523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NGINX</a:t>
          </a:r>
          <a:r>
            <a:rPr lang="zh-CN" sz="2400" kern="1200" dirty="0"/>
            <a:t>：常用中间件之一，可托管静态文件，也可做反向代理与负载均衡等等。</a:t>
          </a:r>
        </a:p>
      </dsp:txBody>
      <dsp:txXfrm>
        <a:off x="50536" y="3365115"/>
        <a:ext cx="10414528" cy="934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A5BF7-6060-4D6A-B723-E2E1C021B3D1}">
      <dsp:nvSpPr>
        <dsp:cNvPr id="0" name=""/>
        <dsp:cNvSpPr/>
      </dsp:nvSpPr>
      <dsp:spPr>
        <a:xfrm>
          <a:off x="0" y="84968"/>
          <a:ext cx="10515600" cy="995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dirty="0"/>
            <a:t>系统是可迭代的，业务的蓬勃发展可以促使系统更加的强大与完善，系统的强大与完善也可以推动业务更进一步的发展。</a:t>
          </a:r>
        </a:p>
      </dsp:txBody>
      <dsp:txXfrm>
        <a:off x="48605" y="133573"/>
        <a:ext cx="10418390" cy="898460"/>
      </dsp:txXfrm>
    </dsp:sp>
    <dsp:sp modelId="{20CD35D0-DE64-49FA-A179-365F5996D685}">
      <dsp:nvSpPr>
        <dsp:cNvPr id="0" name=""/>
        <dsp:cNvSpPr/>
      </dsp:nvSpPr>
      <dsp:spPr>
        <a:xfrm>
          <a:off x="0" y="1146878"/>
          <a:ext cx="10515600" cy="995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a:t>根据需要选择适合自己系统的设计，超出满足现有的系统，根据情况不过分设计。</a:t>
          </a:r>
          <a:endParaRPr lang="zh-CN" sz="2300" kern="1200"/>
        </a:p>
      </dsp:txBody>
      <dsp:txXfrm>
        <a:off x="48605" y="1195483"/>
        <a:ext cx="10418390" cy="898460"/>
      </dsp:txXfrm>
    </dsp:sp>
    <dsp:sp modelId="{9F4B4136-9B24-4775-8738-1D6BB64BE86D}">
      <dsp:nvSpPr>
        <dsp:cNvPr id="0" name=""/>
        <dsp:cNvSpPr/>
      </dsp:nvSpPr>
      <dsp:spPr>
        <a:xfrm>
          <a:off x="0" y="2208789"/>
          <a:ext cx="10515600" cy="995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a:t>扩展视野，立足前端，不局限于前端，掌握多方面的知识，这会对前端的更深层的理解积累条件。</a:t>
          </a:r>
          <a:endParaRPr lang="zh-CN" sz="2300" kern="1200"/>
        </a:p>
      </dsp:txBody>
      <dsp:txXfrm>
        <a:off x="48605" y="2257394"/>
        <a:ext cx="10418390" cy="898460"/>
      </dsp:txXfrm>
    </dsp:sp>
    <dsp:sp modelId="{E820E6AE-7950-458C-B4B3-C4713EE04519}">
      <dsp:nvSpPr>
        <dsp:cNvPr id="0" name=""/>
        <dsp:cNvSpPr/>
      </dsp:nvSpPr>
      <dsp:spPr>
        <a:xfrm>
          <a:off x="0" y="3270699"/>
          <a:ext cx="10515600" cy="995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sz="2300" kern="1200"/>
            <a:t>系统设计源于生活，服务于生活，不放弃去理解世界，会对系统的思维有更进一步的提高。</a:t>
          </a:r>
          <a:endParaRPr lang="zh-CN" sz="2300" kern="1200"/>
        </a:p>
      </dsp:txBody>
      <dsp:txXfrm>
        <a:off x="48605" y="3319304"/>
        <a:ext cx="10418390" cy="8984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82E9B-FC47-4A75-B58A-D18EF8938680}" type="datetimeFigureOut">
              <a:rPr lang="zh-CN" altLang="en-US" smtClean="0"/>
              <a:t>2016/11/18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0624F-A835-419D-BB4C-044C4A4AAF5B}" type="slidenum">
              <a:rPr lang="zh-CN" altLang="en-US" smtClean="0"/>
              <a:t>‹#›</a:t>
            </a:fld>
            <a:endParaRPr lang="zh-CN" altLang="en-US"/>
          </a:p>
        </p:txBody>
      </p:sp>
    </p:spTree>
    <p:extLst>
      <p:ext uri="{BB962C8B-B14F-4D97-AF65-F5344CB8AC3E}">
        <p14:creationId xmlns:p14="http://schemas.microsoft.com/office/powerpoint/2010/main" val="2437607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E0624F-A835-419D-BB4C-044C4A4AAF5B}" type="slidenum">
              <a:rPr lang="zh-CN" altLang="en-US" smtClean="0"/>
              <a:t>4</a:t>
            </a:fld>
            <a:endParaRPr lang="zh-CN" altLang="en-US"/>
          </a:p>
        </p:txBody>
      </p:sp>
    </p:spTree>
    <p:extLst>
      <p:ext uri="{BB962C8B-B14F-4D97-AF65-F5344CB8AC3E}">
        <p14:creationId xmlns:p14="http://schemas.microsoft.com/office/powerpoint/2010/main" val="144695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E0624F-A835-419D-BB4C-044C4A4AAF5B}" type="slidenum">
              <a:rPr lang="zh-CN" altLang="en-US" smtClean="0"/>
              <a:t>6</a:t>
            </a:fld>
            <a:endParaRPr lang="zh-CN" altLang="en-US"/>
          </a:p>
        </p:txBody>
      </p:sp>
    </p:spTree>
    <p:extLst>
      <p:ext uri="{BB962C8B-B14F-4D97-AF65-F5344CB8AC3E}">
        <p14:creationId xmlns:p14="http://schemas.microsoft.com/office/powerpoint/2010/main" val="4003614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E0624F-A835-419D-BB4C-044C4A4AAF5B}" type="slidenum">
              <a:rPr lang="zh-CN" altLang="en-US" smtClean="0"/>
              <a:t>7</a:t>
            </a:fld>
            <a:endParaRPr lang="zh-CN" altLang="en-US"/>
          </a:p>
        </p:txBody>
      </p:sp>
    </p:spTree>
    <p:extLst>
      <p:ext uri="{BB962C8B-B14F-4D97-AF65-F5344CB8AC3E}">
        <p14:creationId xmlns:p14="http://schemas.microsoft.com/office/powerpoint/2010/main" val="251536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E0624F-A835-419D-BB4C-044C4A4AAF5B}" type="slidenum">
              <a:rPr lang="zh-CN" altLang="en-US" smtClean="0"/>
              <a:t>8</a:t>
            </a:fld>
            <a:endParaRPr lang="zh-CN" altLang="en-US"/>
          </a:p>
        </p:txBody>
      </p:sp>
    </p:spTree>
    <p:extLst>
      <p:ext uri="{BB962C8B-B14F-4D97-AF65-F5344CB8AC3E}">
        <p14:creationId xmlns:p14="http://schemas.microsoft.com/office/powerpoint/2010/main" val="3289619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E0624F-A835-419D-BB4C-044C4A4AAF5B}" type="slidenum">
              <a:rPr lang="zh-CN" altLang="en-US" smtClean="0"/>
              <a:t>9</a:t>
            </a:fld>
            <a:endParaRPr lang="zh-CN" altLang="en-US"/>
          </a:p>
        </p:txBody>
      </p:sp>
    </p:spTree>
    <p:extLst>
      <p:ext uri="{BB962C8B-B14F-4D97-AF65-F5344CB8AC3E}">
        <p14:creationId xmlns:p14="http://schemas.microsoft.com/office/powerpoint/2010/main" val="67134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E0624F-A835-419D-BB4C-044C4A4AAF5B}" type="slidenum">
              <a:rPr lang="zh-CN" altLang="en-US" smtClean="0"/>
              <a:t>10</a:t>
            </a:fld>
            <a:endParaRPr lang="zh-CN" altLang="en-US"/>
          </a:p>
        </p:txBody>
      </p:sp>
    </p:spTree>
    <p:extLst>
      <p:ext uri="{BB962C8B-B14F-4D97-AF65-F5344CB8AC3E}">
        <p14:creationId xmlns:p14="http://schemas.microsoft.com/office/powerpoint/2010/main" val="231672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E0624F-A835-419D-BB4C-044C4A4AAF5B}" type="slidenum">
              <a:rPr lang="zh-CN" altLang="en-US" smtClean="0"/>
              <a:t>11</a:t>
            </a:fld>
            <a:endParaRPr lang="zh-CN" altLang="en-US"/>
          </a:p>
        </p:txBody>
      </p:sp>
    </p:spTree>
    <p:extLst>
      <p:ext uri="{BB962C8B-B14F-4D97-AF65-F5344CB8AC3E}">
        <p14:creationId xmlns:p14="http://schemas.microsoft.com/office/powerpoint/2010/main" val="853213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E0624F-A835-419D-BB4C-044C4A4AAF5B}" type="slidenum">
              <a:rPr lang="zh-CN" altLang="en-US" smtClean="0"/>
              <a:t>12</a:t>
            </a:fld>
            <a:endParaRPr lang="zh-CN" altLang="en-US"/>
          </a:p>
        </p:txBody>
      </p:sp>
    </p:spTree>
    <p:extLst>
      <p:ext uri="{BB962C8B-B14F-4D97-AF65-F5344CB8AC3E}">
        <p14:creationId xmlns:p14="http://schemas.microsoft.com/office/powerpoint/2010/main" val="353745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E0624F-A835-419D-BB4C-044C4A4AAF5B}" type="slidenum">
              <a:rPr lang="zh-CN" altLang="en-US" smtClean="0"/>
              <a:t>13</a:t>
            </a:fld>
            <a:endParaRPr lang="zh-CN" altLang="en-US"/>
          </a:p>
        </p:txBody>
      </p:sp>
    </p:spTree>
    <p:extLst>
      <p:ext uri="{BB962C8B-B14F-4D97-AF65-F5344CB8AC3E}">
        <p14:creationId xmlns:p14="http://schemas.microsoft.com/office/powerpoint/2010/main" val="3017375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315616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324410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311175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183645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216120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326776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149018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138638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115442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284877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E1E1ACF-4CEC-486E-B315-A950289B7453}" type="datetimeFigureOut">
              <a:rPr lang="zh-CN" altLang="en-US" smtClean="0"/>
              <a:t>2016/11/18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360012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E1ACF-4CEC-486E-B315-A950289B7453}" type="datetimeFigureOut">
              <a:rPr lang="zh-CN" altLang="en-US" smtClean="0"/>
              <a:t>2016/11/18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FEF26-434E-43AE-9076-7263DF023B83}" type="slidenum">
              <a:rPr lang="zh-CN" altLang="en-US" smtClean="0"/>
              <a:t>‹#›</a:t>
            </a:fld>
            <a:endParaRPr lang="zh-CN" altLang="en-US"/>
          </a:p>
        </p:txBody>
      </p:sp>
    </p:spTree>
    <p:extLst>
      <p:ext uri="{BB962C8B-B14F-4D97-AF65-F5344CB8AC3E}">
        <p14:creationId xmlns:p14="http://schemas.microsoft.com/office/powerpoint/2010/main" val="43000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NODEJS</a:t>
            </a:r>
            <a:r>
              <a:rPr lang="zh-CN" altLang="en-US" dirty="0"/>
              <a:t>小站点设计与进化</a:t>
            </a:r>
          </a:p>
        </p:txBody>
      </p:sp>
      <p:sp>
        <p:nvSpPr>
          <p:cNvPr id="3" name="副标题 2"/>
          <p:cNvSpPr>
            <a:spLocks noGrp="1"/>
          </p:cNvSpPr>
          <p:nvPr>
            <p:ph type="subTitle" idx="1"/>
          </p:nvPr>
        </p:nvSpPr>
        <p:spPr/>
        <p:txBody>
          <a:bodyPr/>
          <a:lstStyle/>
          <a:p>
            <a:r>
              <a:rPr lang="zh-CN" altLang="en-US" dirty="0"/>
              <a:t>炫彩互动 王凡</a:t>
            </a:r>
            <a:endParaRPr lang="en-US" altLang="zh-CN" dirty="0"/>
          </a:p>
          <a:p>
            <a:r>
              <a:rPr lang="en-US" altLang="zh-CN" dirty="0"/>
              <a:t>2016.11</a:t>
            </a:r>
          </a:p>
        </p:txBody>
      </p:sp>
    </p:spTree>
    <p:extLst>
      <p:ext uri="{BB962C8B-B14F-4D97-AF65-F5344CB8AC3E}">
        <p14:creationId xmlns:p14="http://schemas.microsoft.com/office/powerpoint/2010/main" val="218164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我们需要增强服务的稳定性</a:t>
            </a:r>
          </a:p>
        </p:txBody>
      </p:sp>
      <p:sp>
        <p:nvSpPr>
          <p:cNvPr id="6" name="矩形: 圆角 5"/>
          <p:cNvSpPr/>
          <p:nvPr/>
        </p:nvSpPr>
        <p:spPr>
          <a:xfrm>
            <a:off x="4521508" y="285658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endParaRPr lang="zh-CN" altLang="en-US" dirty="0"/>
          </a:p>
        </p:txBody>
      </p:sp>
      <p:sp>
        <p:nvSpPr>
          <p:cNvPr id="7" name="矩形: 圆角 6"/>
          <p:cNvSpPr/>
          <p:nvPr/>
        </p:nvSpPr>
        <p:spPr>
          <a:xfrm>
            <a:off x="838200" y="2617584"/>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USER</a:t>
            </a:r>
            <a:endParaRPr lang="zh-CN" altLang="en-US" dirty="0"/>
          </a:p>
        </p:txBody>
      </p:sp>
      <p:sp>
        <p:nvSpPr>
          <p:cNvPr id="9" name="文本框 8"/>
          <p:cNvSpPr txBox="1"/>
          <p:nvPr/>
        </p:nvSpPr>
        <p:spPr>
          <a:xfrm>
            <a:off x="838200" y="5168347"/>
            <a:ext cx="10572125" cy="1200329"/>
          </a:xfrm>
          <a:prstGeom prst="rect">
            <a:avLst/>
          </a:prstGeom>
          <a:noFill/>
        </p:spPr>
        <p:txBody>
          <a:bodyPr wrap="none" rtlCol="0">
            <a:spAutoFit/>
          </a:bodyPr>
          <a:lstStyle/>
          <a:p>
            <a:r>
              <a:rPr lang="zh-CN" altLang="en-US" dirty="0"/>
              <a:t>在单线的程序当中，如果单线出现了故障，那么就会让服务无法进行，那么就可以考虑增加双线</a:t>
            </a:r>
            <a:endParaRPr lang="en-US" altLang="zh-CN" dirty="0"/>
          </a:p>
          <a:p>
            <a:r>
              <a:rPr lang="zh-CN" altLang="en-US" dirty="0"/>
              <a:t>或者多线的情况下保证业务能够继续的执行，前方有做负载均衡的路由控制分发与故障处理。</a:t>
            </a:r>
            <a:endParaRPr lang="en-US" altLang="zh-CN" dirty="0"/>
          </a:p>
          <a:p>
            <a:endParaRPr lang="en-US" altLang="zh-CN" dirty="0"/>
          </a:p>
          <a:p>
            <a:r>
              <a:rPr lang="zh-CN" altLang="en-US" dirty="0"/>
              <a:t>负载均衡的注意点：故障时的负载情况，故障后的数据同步与数据恢复，上线前需要反复模拟与测试。</a:t>
            </a:r>
          </a:p>
        </p:txBody>
      </p:sp>
      <p:sp>
        <p:nvSpPr>
          <p:cNvPr id="10" name="矩形: 圆角 9"/>
          <p:cNvSpPr/>
          <p:nvPr/>
        </p:nvSpPr>
        <p:spPr>
          <a:xfrm>
            <a:off x="6900126" y="285658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CACHE</a:t>
            </a:r>
            <a:endParaRPr lang="zh-CN" altLang="en-US" dirty="0"/>
          </a:p>
        </p:txBody>
      </p:sp>
      <p:sp>
        <p:nvSpPr>
          <p:cNvPr id="15" name="矩形: 圆角 14"/>
          <p:cNvSpPr/>
          <p:nvPr/>
        </p:nvSpPr>
        <p:spPr>
          <a:xfrm>
            <a:off x="9278744" y="2856580"/>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DATABASE</a:t>
            </a:r>
            <a:endParaRPr lang="zh-CN" altLang="en-US" dirty="0"/>
          </a:p>
        </p:txBody>
      </p:sp>
      <p:cxnSp>
        <p:nvCxnSpPr>
          <p:cNvPr id="16" name="直接箭头连接符 15"/>
          <p:cNvCxnSpPr>
            <a:stCxn id="7" idx="3"/>
            <a:endCxn id="23" idx="1"/>
          </p:cNvCxnSpPr>
          <p:nvPr/>
        </p:nvCxnSpPr>
        <p:spPr>
          <a:xfrm flipV="1">
            <a:off x="2246243" y="2290146"/>
            <a:ext cx="433610" cy="6291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stCxn id="7" idx="3"/>
            <a:endCxn id="29" idx="1"/>
          </p:cNvCxnSpPr>
          <p:nvPr/>
        </p:nvCxnSpPr>
        <p:spPr>
          <a:xfrm>
            <a:off x="2246243" y="2919308"/>
            <a:ext cx="433611" cy="682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a:stCxn id="6" idx="0"/>
            <a:endCxn id="27" idx="2"/>
          </p:cNvCxnSpPr>
          <p:nvPr/>
        </p:nvCxnSpPr>
        <p:spPr>
          <a:xfrm flipH="1" flipV="1">
            <a:off x="5225528" y="2591868"/>
            <a:ext cx="2" cy="2647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6" idx="3"/>
            <a:endCxn id="30" idx="1"/>
          </p:cNvCxnSpPr>
          <p:nvPr/>
        </p:nvCxnSpPr>
        <p:spPr>
          <a:xfrm>
            <a:off x="5929551" y="3158305"/>
            <a:ext cx="246947" cy="4432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stCxn id="10" idx="3"/>
            <a:endCxn id="31" idx="1"/>
          </p:cNvCxnSpPr>
          <p:nvPr/>
        </p:nvCxnSpPr>
        <p:spPr>
          <a:xfrm>
            <a:off x="8308169" y="3158305"/>
            <a:ext cx="246947" cy="4432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圆角 22"/>
          <p:cNvSpPr/>
          <p:nvPr/>
        </p:nvSpPr>
        <p:spPr>
          <a:xfrm>
            <a:off x="2679853" y="1988422"/>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CDN</a:t>
            </a:r>
            <a:endParaRPr lang="zh-CN" altLang="en-US" dirty="0"/>
          </a:p>
        </p:txBody>
      </p:sp>
      <p:sp>
        <p:nvSpPr>
          <p:cNvPr id="27" name="矩形: 圆角 26"/>
          <p:cNvSpPr/>
          <p:nvPr/>
        </p:nvSpPr>
        <p:spPr>
          <a:xfrm>
            <a:off x="4521506" y="198842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STATIC</a:t>
            </a:r>
            <a:endParaRPr lang="zh-CN" altLang="en-US" dirty="0"/>
          </a:p>
        </p:txBody>
      </p:sp>
      <p:cxnSp>
        <p:nvCxnSpPr>
          <p:cNvPr id="33" name="直接箭头连接符 32"/>
          <p:cNvCxnSpPr>
            <a:stCxn id="23" idx="3"/>
            <a:endCxn id="27" idx="1"/>
          </p:cNvCxnSpPr>
          <p:nvPr/>
        </p:nvCxnSpPr>
        <p:spPr>
          <a:xfrm flipV="1">
            <a:off x="4087896" y="2290145"/>
            <a:ext cx="43361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矩形: 圆角 18"/>
          <p:cNvSpPr/>
          <p:nvPr/>
        </p:nvSpPr>
        <p:spPr>
          <a:xfrm>
            <a:off x="4521508" y="3716813"/>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NODEJS</a:t>
            </a:r>
            <a:endParaRPr lang="zh-CN" altLang="en-US" dirty="0"/>
          </a:p>
        </p:txBody>
      </p:sp>
      <p:sp>
        <p:nvSpPr>
          <p:cNvPr id="21" name="矩形: 圆角 20"/>
          <p:cNvSpPr/>
          <p:nvPr/>
        </p:nvSpPr>
        <p:spPr>
          <a:xfrm>
            <a:off x="6900126" y="3716813"/>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CACHE</a:t>
            </a:r>
            <a:endParaRPr lang="zh-CN" altLang="en-US" dirty="0"/>
          </a:p>
        </p:txBody>
      </p:sp>
      <p:sp>
        <p:nvSpPr>
          <p:cNvPr id="22" name="矩形: 圆角 21"/>
          <p:cNvSpPr/>
          <p:nvPr/>
        </p:nvSpPr>
        <p:spPr>
          <a:xfrm>
            <a:off x="9278744" y="3716812"/>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DATABASE</a:t>
            </a:r>
            <a:endParaRPr lang="zh-CN" altLang="en-US" dirty="0"/>
          </a:p>
        </p:txBody>
      </p:sp>
      <p:cxnSp>
        <p:nvCxnSpPr>
          <p:cNvPr id="25" name="直接箭头连接符 24"/>
          <p:cNvCxnSpPr>
            <a:stCxn id="19" idx="3"/>
            <a:endCxn id="30" idx="1"/>
          </p:cNvCxnSpPr>
          <p:nvPr/>
        </p:nvCxnSpPr>
        <p:spPr>
          <a:xfrm flipV="1">
            <a:off x="5929551" y="3601566"/>
            <a:ext cx="246947" cy="416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p:cNvCxnSpPr>
            <a:stCxn id="21" idx="3"/>
            <a:endCxn id="31" idx="1"/>
          </p:cNvCxnSpPr>
          <p:nvPr/>
        </p:nvCxnSpPr>
        <p:spPr>
          <a:xfrm flipV="1">
            <a:off x="8308169" y="3601566"/>
            <a:ext cx="246947" cy="416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矩形: 圆角 28"/>
          <p:cNvSpPr/>
          <p:nvPr/>
        </p:nvSpPr>
        <p:spPr>
          <a:xfrm>
            <a:off x="2679854" y="3299843"/>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ROUTER</a:t>
            </a:r>
            <a:endParaRPr lang="zh-CN" altLang="en-US" dirty="0"/>
          </a:p>
        </p:txBody>
      </p:sp>
      <p:sp>
        <p:nvSpPr>
          <p:cNvPr id="30" name="矩形: 圆角 29"/>
          <p:cNvSpPr/>
          <p:nvPr/>
        </p:nvSpPr>
        <p:spPr>
          <a:xfrm>
            <a:off x="6176498" y="3357824"/>
            <a:ext cx="476680" cy="4874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R</a:t>
            </a:r>
            <a:endParaRPr lang="zh-CN" altLang="en-US" dirty="0"/>
          </a:p>
        </p:txBody>
      </p:sp>
      <p:sp>
        <p:nvSpPr>
          <p:cNvPr id="31" name="矩形: 圆角 30"/>
          <p:cNvSpPr/>
          <p:nvPr/>
        </p:nvSpPr>
        <p:spPr>
          <a:xfrm>
            <a:off x="8555116" y="3357824"/>
            <a:ext cx="476680" cy="4874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R</a:t>
            </a:r>
            <a:endParaRPr lang="zh-CN" altLang="en-US" dirty="0"/>
          </a:p>
        </p:txBody>
      </p:sp>
      <p:cxnSp>
        <p:nvCxnSpPr>
          <p:cNvPr id="36" name="直接箭头连接符 35"/>
          <p:cNvCxnSpPr>
            <a:stCxn id="29" idx="3"/>
            <a:endCxn id="6" idx="1"/>
          </p:cNvCxnSpPr>
          <p:nvPr/>
        </p:nvCxnSpPr>
        <p:spPr>
          <a:xfrm flipV="1">
            <a:off x="4087897" y="3158305"/>
            <a:ext cx="433611" cy="443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a:stCxn id="29" idx="3"/>
            <a:endCxn id="19" idx="1"/>
          </p:cNvCxnSpPr>
          <p:nvPr/>
        </p:nvCxnSpPr>
        <p:spPr>
          <a:xfrm>
            <a:off x="4087897" y="3601567"/>
            <a:ext cx="433611" cy="4169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a:stCxn id="30" idx="3"/>
            <a:endCxn id="10" idx="1"/>
          </p:cNvCxnSpPr>
          <p:nvPr/>
        </p:nvCxnSpPr>
        <p:spPr>
          <a:xfrm flipV="1">
            <a:off x="6653178" y="3158305"/>
            <a:ext cx="246948" cy="4432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p:cNvCxnSpPr>
            <a:stCxn id="30" idx="3"/>
            <a:endCxn id="21" idx="1"/>
          </p:cNvCxnSpPr>
          <p:nvPr/>
        </p:nvCxnSpPr>
        <p:spPr>
          <a:xfrm>
            <a:off x="6653178" y="3601566"/>
            <a:ext cx="246948" cy="416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p:cNvCxnSpPr>
            <a:stCxn id="31" idx="3"/>
            <a:endCxn id="15" idx="1"/>
          </p:cNvCxnSpPr>
          <p:nvPr/>
        </p:nvCxnSpPr>
        <p:spPr>
          <a:xfrm flipV="1">
            <a:off x="9031796" y="3158304"/>
            <a:ext cx="246948" cy="443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p:cNvCxnSpPr>
            <a:stCxn id="31" idx="3"/>
            <a:endCxn id="22" idx="1"/>
          </p:cNvCxnSpPr>
          <p:nvPr/>
        </p:nvCxnSpPr>
        <p:spPr>
          <a:xfrm>
            <a:off x="9031796" y="3601566"/>
            <a:ext cx="246948" cy="4169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接箭头连接符 51"/>
          <p:cNvCxnSpPr/>
          <p:nvPr/>
        </p:nvCxnSpPr>
        <p:spPr>
          <a:xfrm flipH="1" flipV="1">
            <a:off x="5710814" y="2599396"/>
            <a:ext cx="2" cy="11249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12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规避</a:t>
            </a:r>
            <a:r>
              <a:rPr lang="en-US" altLang="zh-CN" dirty="0"/>
              <a:t>NODEJS</a:t>
            </a:r>
            <a:r>
              <a:rPr lang="zh-CN" altLang="en-US" dirty="0"/>
              <a:t>在数据密集处理上的劣势</a:t>
            </a:r>
          </a:p>
        </p:txBody>
      </p:sp>
      <p:sp>
        <p:nvSpPr>
          <p:cNvPr id="6" name="矩形: 圆角 5"/>
          <p:cNvSpPr/>
          <p:nvPr/>
        </p:nvSpPr>
        <p:spPr>
          <a:xfrm>
            <a:off x="4791919" y="2856581"/>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NODEJS PAGE</a:t>
            </a:r>
            <a:endParaRPr lang="zh-CN" altLang="en-US" dirty="0"/>
          </a:p>
        </p:txBody>
      </p:sp>
      <p:sp>
        <p:nvSpPr>
          <p:cNvPr id="7" name="矩形: 圆角 6"/>
          <p:cNvSpPr/>
          <p:nvPr/>
        </p:nvSpPr>
        <p:spPr>
          <a:xfrm>
            <a:off x="838200" y="2617584"/>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USER</a:t>
            </a:r>
            <a:endParaRPr lang="zh-CN" altLang="en-US" dirty="0"/>
          </a:p>
        </p:txBody>
      </p:sp>
      <p:sp>
        <p:nvSpPr>
          <p:cNvPr id="9" name="文本框 8"/>
          <p:cNvSpPr txBox="1"/>
          <p:nvPr/>
        </p:nvSpPr>
        <p:spPr>
          <a:xfrm>
            <a:off x="838200" y="5168347"/>
            <a:ext cx="10501593" cy="1200329"/>
          </a:xfrm>
          <a:prstGeom prst="rect">
            <a:avLst/>
          </a:prstGeom>
          <a:noFill/>
        </p:spPr>
        <p:txBody>
          <a:bodyPr wrap="none" rtlCol="0">
            <a:spAutoFit/>
          </a:bodyPr>
          <a:lstStyle/>
          <a:p>
            <a:r>
              <a:rPr lang="en-US" altLang="zh-CN" dirty="0"/>
              <a:t>JAVA, .NET</a:t>
            </a:r>
            <a:r>
              <a:rPr lang="zh-CN" altLang="en-US" dirty="0"/>
              <a:t>等等有较长的发展历史，在大型程序当中，核心功能与密集处理方面有着成熟的解决方案。</a:t>
            </a:r>
            <a:endParaRPr lang="en-US" altLang="zh-CN" dirty="0"/>
          </a:p>
          <a:p>
            <a:endParaRPr lang="en-US" altLang="zh-CN" dirty="0"/>
          </a:p>
          <a:p>
            <a:r>
              <a:rPr lang="zh-CN" altLang="en-US" dirty="0"/>
              <a:t>这里可以把这核心业务剥离出来，</a:t>
            </a:r>
            <a:r>
              <a:rPr lang="en-US" altLang="zh-CN" dirty="0"/>
              <a:t>NODEJS</a:t>
            </a:r>
            <a:r>
              <a:rPr lang="zh-CN" altLang="en-US" dirty="0"/>
              <a:t>使用在处理模板页面与生存静态页面上，这样充分发挥各个</a:t>
            </a:r>
            <a:endParaRPr lang="en-US" altLang="zh-CN" dirty="0"/>
          </a:p>
          <a:p>
            <a:r>
              <a:rPr lang="zh-CN" altLang="en-US" dirty="0"/>
              <a:t>语言的优点，来完成完善程序的设计。</a:t>
            </a:r>
          </a:p>
        </p:txBody>
      </p:sp>
      <p:sp>
        <p:nvSpPr>
          <p:cNvPr id="10" name="矩形: 圆角 9"/>
          <p:cNvSpPr/>
          <p:nvPr/>
        </p:nvSpPr>
        <p:spPr>
          <a:xfrm>
            <a:off x="7004141" y="3716813"/>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CACHE</a:t>
            </a:r>
            <a:endParaRPr lang="zh-CN" altLang="en-US" dirty="0"/>
          </a:p>
        </p:txBody>
      </p:sp>
      <p:sp>
        <p:nvSpPr>
          <p:cNvPr id="15" name="矩形: 圆角 14"/>
          <p:cNvSpPr/>
          <p:nvPr/>
        </p:nvSpPr>
        <p:spPr>
          <a:xfrm>
            <a:off x="9216363" y="3716813"/>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DATABASE</a:t>
            </a:r>
            <a:endParaRPr lang="zh-CN" altLang="en-US" dirty="0"/>
          </a:p>
        </p:txBody>
      </p:sp>
      <p:cxnSp>
        <p:nvCxnSpPr>
          <p:cNvPr id="16" name="直接箭头连接符 15"/>
          <p:cNvCxnSpPr>
            <a:stCxn id="7" idx="3"/>
            <a:endCxn id="23" idx="1"/>
          </p:cNvCxnSpPr>
          <p:nvPr/>
        </p:nvCxnSpPr>
        <p:spPr>
          <a:xfrm flipV="1">
            <a:off x="2246243" y="2290146"/>
            <a:ext cx="433610" cy="6291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stCxn id="7" idx="3"/>
            <a:endCxn id="29" idx="1"/>
          </p:cNvCxnSpPr>
          <p:nvPr/>
        </p:nvCxnSpPr>
        <p:spPr>
          <a:xfrm>
            <a:off x="2246243" y="2919308"/>
            <a:ext cx="433611" cy="682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a:stCxn id="6" idx="0"/>
            <a:endCxn id="27" idx="2"/>
          </p:cNvCxnSpPr>
          <p:nvPr/>
        </p:nvCxnSpPr>
        <p:spPr>
          <a:xfrm flipH="1" flipV="1">
            <a:off x="5495939" y="2591868"/>
            <a:ext cx="2" cy="2647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6" idx="2"/>
            <a:endCxn id="19" idx="0"/>
          </p:cNvCxnSpPr>
          <p:nvPr/>
        </p:nvCxnSpPr>
        <p:spPr>
          <a:xfrm>
            <a:off x="5495941" y="3460028"/>
            <a:ext cx="0" cy="2567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stCxn id="10" idx="3"/>
            <a:endCxn id="15" idx="1"/>
          </p:cNvCxnSpPr>
          <p:nvPr/>
        </p:nvCxnSpPr>
        <p:spPr>
          <a:xfrm>
            <a:off x="8412184" y="4018537"/>
            <a:ext cx="8041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圆角 22"/>
          <p:cNvSpPr/>
          <p:nvPr/>
        </p:nvSpPr>
        <p:spPr>
          <a:xfrm>
            <a:off x="2679853" y="1988422"/>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CDN</a:t>
            </a:r>
            <a:endParaRPr lang="zh-CN" altLang="en-US" dirty="0"/>
          </a:p>
        </p:txBody>
      </p:sp>
      <p:sp>
        <p:nvSpPr>
          <p:cNvPr id="27" name="矩形: 圆角 26"/>
          <p:cNvSpPr/>
          <p:nvPr/>
        </p:nvSpPr>
        <p:spPr>
          <a:xfrm>
            <a:off x="4791917" y="198842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STATIC</a:t>
            </a:r>
            <a:endParaRPr lang="zh-CN" altLang="en-US" dirty="0"/>
          </a:p>
        </p:txBody>
      </p:sp>
      <p:cxnSp>
        <p:nvCxnSpPr>
          <p:cNvPr id="33" name="直接箭头连接符 32"/>
          <p:cNvCxnSpPr>
            <a:stCxn id="23" idx="3"/>
            <a:endCxn id="27" idx="1"/>
          </p:cNvCxnSpPr>
          <p:nvPr/>
        </p:nvCxnSpPr>
        <p:spPr>
          <a:xfrm flipV="1">
            <a:off x="4087896" y="2290145"/>
            <a:ext cx="70402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矩形: 圆角 18"/>
          <p:cNvSpPr/>
          <p:nvPr/>
        </p:nvSpPr>
        <p:spPr>
          <a:xfrm>
            <a:off x="4791919" y="3716813"/>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API</a:t>
            </a:r>
            <a:endParaRPr lang="zh-CN" altLang="en-US" dirty="0"/>
          </a:p>
        </p:txBody>
      </p:sp>
      <p:cxnSp>
        <p:nvCxnSpPr>
          <p:cNvPr id="25" name="直接箭头连接符 24"/>
          <p:cNvCxnSpPr>
            <a:stCxn id="19" idx="3"/>
            <a:endCxn id="10" idx="1"/>
          </p:cNvCxnSpPr>
          <p:nvPr/>
        </p:nvCxnSpPr>
        <p:spPr>
          <a:xfrm>
            <a:off x="6199962" y="4018537"/>
            <a:ext cx="8041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矩形: 圆角 28"/>
          <p:cNvSpPr/>
          <p:nvPr/>
        </p:nvSpPr>
        <p:spPr>
          <a:xfrm>
            <a:off x="2679854" y="3299843"/>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ROUTER</a:t>
            </a:r>
            <a:endParaRPr lang="zh-CN" altLang="en-US" dirty="0"/>
          </a:p>
        </p:txBody>
      </p:sp>
      <p:cxnSp>
        <p:nvCxnSpPr>
          <p:cNvPr id="36" name="直接箭头连接符 35"/>
          <p:cNvCxnSpPr>
            <a:stCxn id="29" idx="3"/>
            <a:endCxn id="6" idx="1"/>
          </p:cNvCxnSpPr>
          <p:nvPr/>
        </p:nvCxnSpPr>
        <p:spPr>
          <a:xfrm flipV="1">
            <a:off x="4087897" y="3158305"/>
            <a:ext cx="704022" cy="443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a:stCxn id="29" idx="3"/>
            <a:endCxn id="19" idx="1"/>
          </p:cNvCxnSpPr>
          <p:nvPr/>
        </p:nvCxnSpPr>
        <p:spPr>
          <a:xfrm>
            <a:off x="4087897" y="3601567"/>
            <a:ext cx="704022" cy="4169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5901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多地区业务需求繁忙，分地区执行</a:t>
            </a:r>
          </a:p>
        </p:txBody>
      </p:sp>
      <p:sp>
        <p:nvSpPr>
          <p:cNvPr id="6" name="矩形: 圆角 5"/>
          <p:cNvSpPr/>
          <p:nvPr/>
        </p:nvSpPr>
        <p:spPr>
          <a:xfrm>
            <a:off x="4521508" y="285658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a:t>
            </a:r>
            <a:endParaRPr lang="zh-CN" altLang="en-US" dirty="0"/>
          </a:p>
        </p:txBody>
      </p:sp>
      <p:sp>
        <p:nvSpPr>
          <p:cNvPr id="7" name="矩形: 圆角 6"/>
          <p:cNvSpPr/>
          <p:nvPr/>
        </p:nvSpPr>
        <p:spPr>
          <a:xfrm>
            <a:off x="838200" y="2617584"/>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USER</a:t>
            </a:r>
            <a:endParaRPr lang="zh-CN" altLang="en-US" dirty="0"/>
          </a:p>
        </p:txBody>
      </p:sp>
      <p:sp>
        <p:nvSpPr>
          <p:cNvPr id="9" name="文本框 8"/>
          <p:cNvSpPr txBox="1"/>
          <p:nvPr/>
        </p:nvSpPr>
        <p:spPr>
          <a:xfrm>
            <a:off x="838200" y="5168347"/>
            <a:ext cx="10572125" cy="1477328"/>
          </a:xfrm>
          <a:prstGeom prst="rect">
            <a:avLst/>
          </a:prstGeom>
          <a:noFill/>
        </p:spPr>
        <p:txBody>
          <a:bodyPr wrap="none" rtlCol="0">
            <a:spAutoFit/>
          </a:bodyPr>
          <a:lstStyle/>
          <a:p>
            <a:r>
              <a:rPr lang="zh-CN" altLang="en-US" dirty="0"/>
              <a:t>假设</a:t>
            </a:r>
            <a:r>
              <a:rPr lang="en-US" altLang="zh-CN" dirty="0"/>
              <a:t>A</a:t>
            </a:r>
            <a:r>
              <a:rPr lang="zh-CN" altLang="en-US" dirty="0"/>
              <a:t>为深圳，</a:t>
            </a:r>
            <a:r>
              <a:rPr lang="en-US" altLang="zh-CN" dirty="0"/>
              <a:t>B</a:t>
            </a:r>
            <a:r>
              <a:rPr lang="zh-CN" altLang="en-US" dirty="0"/>
              <a:t>为上海，这里列出来的是跨地区的程序处理。</a:t>
            </a:r>
            <a:endParaRPr lang="en-US" altLang="zh-CN" dirty="0"/>
          </a:p>
          <a:p>
            <a:r>
              <a:rPr lang="en-US" altLang="zh-CN" dirty="0"/>
              <a:t>LOCAL ROUTER</a:t>
            </a:r>
            <a:r>
              <a:rPr lang="zh-CN" altLang="en-US" dirty="0"/>
              <a:t>是本地的路由，可以配置在前层的端内，</a:t>
            </a:r>
            <a:r>
              <a:rPr lang="en-US" altLang="zh-CN" dirty="0"/>
              <a:t>LINE</a:t>
            </a:r>
            <a:r>
              <a:rPr lang="zh-CN" altLang="en-US" dirty="0"/>
              <a:t>是专线，连接两地的快速专线。</a:t>
            </a:r>
            <a:endParaRPr lang="en-US" altLang="zh-CN" dirty="0"/>
          </a:p>
          <a:p>
            <a:r>
              <a:rPr lang="en-US" altLang="zh-CN" dirty="0"/>
              <a:t>A</a:t>
            </a:r>
            <a:r>
              <a:rPr lang="zh-CN" altLang="en-US" dirty="0"/>
              <a:t>，</a:t>
            </a:r>
            <a:r>
              <a:rPr lang="en-US" altLang="zh-CN" dirty="0"/>
              <a:t>B</a:t>
            </a:r>
            <a:r>
              <a:rPr lang="zh-CN" altLang="en-US" dirty="0"/>
              <a:t>两地分别处理数据，</a:t>
            </a:r>
            <a:r>
              <a:rPr lang="en-US" altLang="zh-CN" dirty="0"/>
              <a:t>DB</a:t>
            </a:r>
            <a:r>
              <a:rPr lang="zh-CN" altLang="en-US" dirty="0"/>
              <a:t>异步相互同步数据，如果只是单地区的访问，就由单线快速的完成处理</a:t>
            </a:r>
            <a:endParaRPr lang="en-US" altLang="zh-CN" dirty="0"/>
          </a:p>
          <a:p>
            <a:r>
              <a:rPr lang="zh-CN" altLang="en-US" dirty="0"/>
              <a:t>如果是跨地区的，在走专线交由另一个地区的数据来处理。</a:t>
            </a:r>
            <a:endParaRPr lang="en-US" altLang="zh-CN" dirty="0"/>
          </a:p>
          <a:p>
            <a:r>
              <a:rPr lang="zh-CN" altLang="en-US" dirty="0"/>
              <a:t>设计的思路：快速的交给本地的数据中心来做处理，做到短时间能高效的消化掉当前地区的业务需求。</a:t>
            </a:r>
          </a:p>
        </p:txBody>
      </p:sp>
      <p:sp>
        <p:nvSpPr>
          <p:cNvPr id="10" name="矩形: 圆角 9"/>
          <p:cNvSpPr/>
          <p:nvPr/>
        </p:nvSpPr>
        <p:spPr>
          <a:xfrm>
            <a:off x="6633567" y="2100302"/>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CACHE(A)</a:t>
            </a:r>
            <a:endParaRPr lang="zh-CN" altLang="en-US" dirty="0"/>
          </a:p>
        </p:txBody>
      </p:sp>
      <p:sp>
        <p:nvSpPr>
          <p:cNvPr id="15" name="矩形: 圆角 14"/>
          <p:cNvSpPr/>
          <p:nvPr/>
        </p:nvSpPr>
        <p:spPr>
          <a:xfrm>
            <a:off x="9278744" y="2100302"/>
            <a:ext cx="1601291"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DATABASE(A)</a:t>
            </a:r>
            <a:endParaRPr lang="zh-CN" altLang="en-US" dirty="0"/>
          </a:p>
        </p:txBody>
      </p:sp>
      <p:cxnSp>
        <p:nvCxnSpPr>
          <p:cNvPr id="16" name="直接箭头连接符 15"/>
          <p:cNvCxnSpPr>
            <a:stCxn id="7" idx="3"/>
            <a:endCxn id="23" idx="1"/>
          </p:cNvCxnSpPr>
          <p:nvPr/>
        </p:nvCxnSpPr>
        <p:spPr>
          <a:xfrm flipV="1">
            <a:off x="2246243" y="2290146"/>
            <a:ext cx="433610" cy="6291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stCxn id="7" idx="3"/>
            <a:endCxn id="29" idx="1"/>
          </p:cNvCxnSpPr>
          <p:nvPr/>
        </p:nvCxnSpPr>
        <p:spPr>
          <a:xfrm>
            <a:off x="2246243" y="2919308"/>
            <a:ext cx="433611" cy="682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a:stCxn id="6" idx="0"/>
            <a:endCxn id="27" idx="2"/>
          </p:cNvCxnSpPr>
          <p:nvPr/>
        </p:nvCxnSpPr>
        <p:spPr>
          <a:xfrm flipH="1" flipV="1">
            <a:off x="5225528" y="2591868"/>
            <a:ext cx="2" cy="2647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6" idx="3"/>
            <a:endCxn id="10" idx="1"/>
          </p:cNvCxnSpPr>
          <p:nvPr/>
        </p:nvCxnSpPr>
        <p:spPr>
          <a:xfrm flipV="1">
            <a:off x="5929551" y="2402026"/>
            <a:ext cx="704016" cy="756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圆角 22"/>
          <p:cNvSpPr/>
          <p:nvPr/>
        </p:nvSpPr>
        <p:spPr>
          <a:xfrm>
            <a:off x="2679853" y="1988422"/>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CDN</a:t>
            </a:r>
            <a:endParaRPr lang="zh-CN" altLang="en-US" dirty="0"/>
          </a:p>
        </p:txBody>
      </p:sp>
      <p:sp>
        <p:nvSpPr>
          <p:cNvPr id="27" name="矩形: 圆角 26"/>
          <p:cNvSpPr/>
          <p:nvPr/>
        </p:nvSpPr>
        <p:spPr>
          <a:xfrm>
            <a:off x="4521506" y="198842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STATIC</a:t>
            </a:r>
            <a:endParaRPr lang="zh-CN" altLang="en-US" dirty="0"/>
          </a:p>
        </p:txBody>
      </p:sp>
      <p:cxnSp>
        <p:nvCxnSpPr>
          <p:cNvPr id="33" name="直接箭头连接符 32"/>
          <p:cNvCxnSpPr>
            <a:stCxn id="23" idx="3"/>
            <a:endCxn id="27" idx="1"/>
          </p:cNvCxnSpPr>
          <p:nvPr/>
        </p:nvCxnSpPr>
        <p:spPr>
          <a:xfrm flipV="1">
            <a:off x="4087896" y="2290145"/>
            <a:ext cx="43361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矩形: 圆角 18"/>
          <p:cNvSpPr/>
          <p:nvPr/>
        </p:nvSpPr>
        <p:spPr>
          <a:xfrm>
            <a:off x="4521508" y="3716813"/>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NODEJS(B)</a:t>
            </a:r>
            <a:endParaRPr lang="zh-CN" altLang="en-US" dirty="0"/>
          </a:p>
        </p:txBody>
      </p:sp>
      <p:sp>
        <p:nvSpPr>
          <p:cNvPr id="21" name="矩形: 圆角 20"/>
          <p:cNvSpPr/>
          <p:nvPr/>
        </p:nvSpPr>
        <p:spPr>
          <a:xfrm>
            <a:off x="6633568" y="4163359"/>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CACHE(B)</a:t>
            </a:r>
            <a:endParaRPr lang="zh-CN" altLang="en-US" dirty="0"/>
          </a:p>
        </p:txBody>
      </p:sp>
      <p:sp>
        <p:nvSpPr>
          <p:cNvPr id="22" name="矩形: 圆角 21"/>
          <p:cNvSpPr/>
          <p:nvPr/>
        </p:nvSpPr>
        <p:spPr>
          <a:xfrm>
            <a:off x="9278744" y="4163359"/>
            <a:ext cx="1601291"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DATABASE(B)</a:t>
            </a:r>
            <a:endParaRPr lang="zh-CN" altLang="en-US" dirty="0"/>
          </a:p>
        </p:txBody>
      </p:sp>
      <p:cxnSp>
        <p:nvCxnSpPr>
          <p:cNvPr id="25" name="直接箭头连接符 24"/>
          <p:cNvCxnSpPr>
            <a:stCxn id="19" idx="3"/>
            <a:endCxn id="21" idx="1"/>
          </p:cNvCxnSpPr>
          <p:nvPr/>
        </p:nvCxnSpPr>
        <p:spPr>
          <a:xfrm>
            <a:off x="5929551" y="4018537"/>
            <a:ext cx="704017" cy="4465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矩形: 圆角 28"/>
          <p:cNvSpPr/>
          <p:nvPr/>
        </p:nvSpPr>
        <p:spPr>
          <a:xfrm>
            <a:off x="2679854" y="3299843"/>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LOCAL ROUTER</a:t>
            </a:r>
            <a:endParaRPr lang="zh-CN" altLang="en-US" dirty="0"/>
          </a:p>
        </p:txBody>
      </p:sp>
      <p:sp>
        <p:nvSpPr>
          <p:cNvPr id="31" name="矩形: 圆角 30"/>
          <p:cNvSpPr/>
          <p:nvPr/>
        </p:nvSpPr>
        <p:spPr>
          <a:xfrm>
            <a:off x="6698590" y="3204822"/>
            <a:ext cx="1277996" cy="4874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LINE</a:t>
            </a:r>
            <a:endParaRPr lang="zh-CN" altLang="en-US" dirty="0"/>
          </a:p>
        </p:txBody>
      </p:sp>
      <p:cxnSp>
        <p:nvCxnSpPr>
          <p:cNvPr id="36" name="直接箭头连接符 35"/>
          <p:cNvCxnSpPr>
            <a:stCxn id="29" idx="3"/>
            <a:endCxn id="6" idx="1"/>
          </p:cNvCxnSpPr>
          <p:nvPr/>
        </p:nvCxnSpPr>
        <p:spPr>
          <a:xfrm flipV="1">
            <a:off x="4087897" y="3158305"/>
            <a:ext cx="433611" cy="443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a:stCxn id="29" idx="3"/>
            <a:endCxn id="19" idx="1"/>
          </p:cNvCxnSpPr>
          <p:nvPr/>
        </p:nvCxnSpPr>
        <p:spPr>
          <a:xfrm>
            <a:off x="4087897" y="3601567"/>
            <a:ext cx="433611" cy="4169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0" idx="3"/>
            <a:endCxn id="15" idx="1"/>
          </p:cNvCxnSpPr>
          <p:nvPr/>
        </p:nvCxnSpPr>
        <p:spPr>
          <a:xfrm>
            <a:off x="8041610" y="2402026"/>
            <a:ext cx="12371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21" idx="3"/>
            <a:endCxn id="22" idx="1"/>
          </p:cNvCxnSpPr>
          <p:nvPr/>
        </p:nvCxnSpPr>
        <p:spPr>
          <a:xfrm>
            <a:off x="8041611" y="4465083"/>
            <a:ext cx="12371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15" idx="2"/>
            <a:endCxn id="22" idx="0"/>
          </p:cNvCxnSpPr>
          <p:nvPr/>
        </p:nvCxnSpPr>
        <p:spPr>
          <a:xfrm>
            <a:off x="10079390" y="2703749"/>
            <a:ext cx="0" cy="145961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10" idx="2"/>
            <a:endCxn id="31" idx="0"/>
          </p:cNvCxnSpPr>
          <p:nvPr/>
        </p:nvCxnSpPr>
        <p:spPr>
          <a:xfrm flipH="1">
            <a:off x="7337588" y="2703749"/>
            <a:ext cx="1" cy="50107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1" idx="0"/>
            <a:endCxn id="31" idx="2"/>
          </p:cNvCxnSpPr>
          <p:nvPr/>
        </p:nvCxnSpPr>
        <p:spPr>
          <a:xfrm flipH="1" flipV="1">
            <a:off x="7337588" y="3692306"/>
            <a:ext cx="2" cy="47105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1951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NODEJS</a:t>
            </a:r>
            <a:r>
              <a:rPr lang="zh-CN" altLang="en-US" dirty="0"/>
              <a:t>现网环境代码维护</a:t>
            </a:r>
          </a:p>
        </p:txBody>
      </p:sp>
      <p:sp>
        <p:nvSpPr>
          <p:cNvPr id="6" name="矩形: 圆角 5"/>
          <p:cNvSpPr/>
          <p:nvPr/>
        </p:nvSpPr>
        <p:spPr>
          <a:xfrm>
            <a:off x="3780715" y="301638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p>
          <a:p>
            <a:pPr algn="ctr"/>
            <a:r>
              <a:rPr lang="en-US" altLang="zh-CN" dirty="0"/>
              <a:t>TEST</a:t>
            </a:r>
            <a:endParaRPr lang="zh-CN" altLang="en-US" dirty="0"/>
          </a:p>
        </p:txBody>
      </p:sp>
      <p:sp>
        <p:nvSpPr>
          <p:cNvPr id="7" name="矩形: 圆角 6"/>
          <p:cNvSpPr/>
          <p:nvPr/>
        </p:nvSpPr>
        <p:spPr>
          <a:xfrm>
            <a:off x="1402097" y="255092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CODE</a:t>
            </a:r>
            <a:endParaRPr lang="zh-CN" altLang="en-US" dirty="0"/>
          </a:p>
        </p:txBody>
      </p:sp>
      <p:sp>
        <p:nvSpPr>
          <p:cNvPr id="9" name="文本框 8"/>
          <p:cNvSpPr txBox="1"/>
          <p:nvPr/>
        </p:nvSpPr>
        <p:spPr>
          <a:xfrm>
            <a:off x="838200" y="4267200"/>
            <a:ext cx="9648795" cy="1754326"/>
          </a:xfrm>
          <a:prstGeom prst="rect">
            <a:avLst/>
          </a:prstGeom>
          <a:noFill/>
        </p:spPr>
        <p:txBody>
          <a:bodyPr wrap="none" rtlCol="0">
            <a:spAutoFit/>
          </a:bodyPr>
          <a:lstStyle/>
          <a:p>
            <a:r>
              <a:rPr lang="en-US" altLang="zh-CN" dirty="0"/>
              <a:t>NODEJS</a:t>
            </a:r>
            <a:r>
              <a:rPr lang="zh-CN" altLang="en-US" dirty="0"/>
              <a:t>可以使用</a:t>
            </a:r>
            <a:r>
              <a:rPr lang="en-US" altLang="zh-CN" dirty="0"/>
              <a:t>PM2</a:t>
            </a:r>
            <a:r>
              <a:rPr lang="zh-CN" altLang="en-US" dirty="0"/>
              <a:t>在多个实例下，无感知重启</a:t>
            </a:r>
            <a:endParaRPr lang="en-US" altLang="zh-CN" dirty="0"/>
          </a:p>
          <a:p>
            <a:r>
              <a:rPr lang="zh-CN" altLang="en-US" dirty="0"/>
              <a:t>实际上可以通过代码与版本控制工具或者自己编写的发布系统进行代码文件的替换，然后使用</a:t>
            </a:r>
            <a:endParaRPr lang="en-US" altLang="zh-CN" dirty="0"/>
          </a:p>
          <a:p>
            <a:r>
              <a:rPr lang="en-US" altLang="zh-CN" dirty="0"/>
              <a:t>PM2 RESTART</a:t>
            </a:r>
            <a:r>
              <a:rPr lang="zh-CN" altLang="en-US" dirty="0"/>
              <a:t>命令进行服务更新。</a:t>
            </a:r>
            <a:endParaRPr lang="en-US" altLang="zh-CN" dirty="0"/>
          </a:p>
          <a:p>
            <a:r>
              <a:rPr lang="zh-CN" altLang="en-US" dirty="0"/>
              <a:t>通过自动化发布，减少运维或者开发人员一台一台更新的繁琐步骤，提高一定的效率，此方法</a:t>
            </a:r>
            <a:endParaRPr lang="en-US" altLang="zh-CN" dirty="0"/>
          </a:p>
          <a:p>
            <a:r>
              <a:rPr lang="zh-CN" altLang="en-US" dirty="0"/>
              <a:t>仅仅适应与小型系统，大型系统中系统的发布还会与公司的流程相整合，集成在一个大的运维</a:t>
            </a:r>
            <a:endParaRPr lang="en-US" altLang="zh-CN" dirty="0"/>
          </a:p>
          <a:p>
            <a:r>
              <a:rPr lang="zh-CN" altLang="en-US" dirty="0"/>
              <a:t>发布平台中，保证上线的稳定性。</a:t>
            </a:r>
            <a:endParaRPr lang="en-US" altLang="zh-CN" dirty="0"/>
          </a:p>
        </p:txBody>
      </p:sp>
      <p:sp>
        <p:nvSpPr>
          <p:cNvPr id="8" name="矩形: 圆角 7"/>
          <p:cNvSpPr/>
          <p:nvPr/>
        </p:nvSpPr>
        <p:spPr>
          <a:xfrm>
            <a:off x="3780715" y="2036336"/>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TEST</a:t>
            </a:r>
            <a:endParaRPr lang="zh-CN" altLang="en-US" dirty="0"/>
          </a:p>
        </p:txBody>
      </p:sp>
      <p:sp>
        <p:nvSpPr>
          <p:cNvPr id="10" name="矩形: 圆角 9"/>
          <p:cNvSpPr/>
          <p:nvPr/>
        </p:nvSpPr>
        <p:spPr>
          <a:xfrm>
            <a:off x="6159333" y="254832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PUBLISH</a:t>
            </a:r>
          </a:p>
          <a:p>
            <a:pPr algn="ctr"/>
            <a:r>
              <a:rPr lang="en-US" altLang="zh-CN" dirty="0"/>
              <a:t>SERVER</a:t>
            </a:r>
            <a:endParaRPr lang="zh-CN" altLang="en-US" dirty="0"/>
          </a:p>
        </p:txBody>
      </p:sp>
      <p:sp>
        <p:nvSpPr>
          <p:cNvPr id="15" name="矩形: 圆角 14"/>
          <p:cNvSpPr/>
          <p:nvPr/>
        </p:nvSpPr>
        <p:spPr>
          <a:xfrm>
            <a:off x="8537951" y="2549618"/>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p>
        </p:txBody>
      </p:sp>
      <p:cxnSp>
        <p:nvCxnSpPr>
          <p:cNvPr id="18" name="直接箭头连接符 17"/>
          <p:cNvCxnSpPr>
            <a:stCxn id="7" idx="3"/>
            <a:endCxn id="6" idx="1"/>
          </p:cNvCxnSpPr>
          <p:nvPr/>
        </p:nvCxnSpPr>
        <p:spPr>
          <a:xfrm>
            <a:off x="2810140" y="2852645"/>
            <a:ext cx="970575" cy="4654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a:stCxn id="6" idx="0"/>
            <a:endCxn id="8" idx="2"/>
          </p:cNvCxnSpPr>
          <p:nvPr/>
        </p:nvCxnSpPr>
        <p:spPr>
          <a:xfrm flipV="1">
            <a:off x="4484737" y="2639783"/>
            <a:ext cx="0" cy="376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6" idx="3"/>
            <a:endCxn id="10" idx="1"/>
          </p:cNvCxnSpPr>
          <p:nvPr/>
        </p:nvCxnSpPr>
        <p:spPr>
          <a:xfrm flipV="1">
            <a:off x="5188758" y="2850045"/>
            <a:ext cx="970575" cy="4680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stCxn id="10" idx="3"/>
            <a:endCxn id="15" idx="1"/>
          </p:cNvCxnSpPr>
          <p:nvPr/>
        </p:nvCxnSpPr>
        <p:spPr>
          <a:xfrm>
            <a:off x="7567376" y="2850045"/>
            <a:ext cx="970575" cy="12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矩形: 圆角 13"/>
          <p:cNvSpPr/>
          <p:nvPr/>
        </p:nvSpPr>
        <p:spPr>
          <a:xfrm>
            <a:off x="8537950" y="175719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p>
        </p:txBody>
      </p:sp>
      <p:sp>
        <p:nvSpPr>
          <p:cNvPr id="17" name="矩形: 圆角 16"/>
          <p:cNvSpPr/>
          <p:nvPr/>
        </p:nvSpPr>
        <p:spPr>
          <a:xfrm>
            <a:off x="8537950" y="3340749"/>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p>
        </p:txBody>
      </p:sp>
      <p:cxnSp>
        <p:nvCxnSpPr>
          <p:cNvPr id="11" name="直接箭头连接符 10"/>
          <p:cNvCxnSpPr>
            <a:stCxn id="10" idx="3"/>
            <a:endCxn id="14" idx="1"/>
          </p:cNvCxnSpPr>
          <p:nvPr/>
        </p:nvCxnSpPr>
        <p:spPr>
          <a:xfrm flipV="1">
            <a:off x="7567376" y="2058915"/>
            <a:ext cx="970574" cy="7911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接箭头连接符 12"/>
          <p:cNvCxnSpPr>
            <a:stCxn id="10" idx="3"/>
            <a:endCxn id="17" idx="1"/>
          </p:cNvCxnSpPr>
          <p:nvPr/>
        </p:nvCxnSpPr>
        <p:spPr>
          <a:xfrm>
            <a:off x="7567376" y="2850045"/>
            <a:ext cx="970574" cy="792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8" idx="1"/>
          </p:cNvCxnSpPr>
          <p:nvPr/>
        </p:nvCxnSpPr>
        <p:spPr>
          <a:xfrm flipH="1">
            <a:off x="2810140" y="2338060"/>
            <a:ext cx="970575" cy="490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234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课题的总结</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4481467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38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18991" y="2809460"/>
            <a:ext cx="2667718" cy="1200329"/>
          </a:xfrm>
          <a:prstGeom prst="rect">
            <a:avLst/>
          </a:prstGeom>
          <a:noFill/>
        </p:spPr>
        <p:txBody>
          <a:bodyPr wrap="none" rtlCol="0">
            <a:spAutoFit/>
          </a:bodyPr>
          <a:lstStyle/>
          <a:p>
            <a:r>
              <a:rPr lang="en-US" altLang="zh-CN" sz="7200" dirty="0"/>
              <a:t>Q &amp; A</a:t>
            </a:r>
            <a:endParaRPr lang="zh-CN" altLang="en-US" sz="7200" dirty="0"/>
          </a:p>
        </p:txBody>
      </p:sp>
    </p:spTree>
    <p:extLst>
      <p:ext uri="{BB962C8B-B14F-4D97-AF65-F5344CB8AC3E}">
        <p14:creationId xmlns:p14="http://schemas.microsoft.com/office/powerpoint/2010/main" val="157183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课题背景与目的</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0617050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06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NODEJS</a:t>
            </a:r>
            <a:r>
              <a:rPr lang="zh-CN" altLang="en-US" dirty="0"/>
              <a:t>常用服务端基础工具</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659961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29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en-US" altLang="zh-CN" dirty="0"/>
              <a:t>NODEJS</a:t>
            </a:r>
            <a:r>
              <a:rPr lang="zh-CN" altLang="en-US" dirty="0"/>
              <a:t>服务结构</a:t>
            </a:r>
          </a:p>
        </p:txBody>
      </p:sp>
      <p:sp>
        <p:nvSpPr>
          <p:cNvPr id="6" name="矩形: 圆角 5"/>
          <p:cNvSpPr/>
          <p:nvPr/>
        </p:nvSpPr>
        <p:spPr>
          <a:xfrm>
            <a:off x="3869635" y="2319127"/>
            <a:ext cx="2226365" cy="9541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endParaRPr lang="zh-CN" altLang="en-US" dirty="0"/>
          </a:p>
        </p:txBody>
      </p:sp>
      <p:sp>
        <p:nvSpPr>
          <p:cNvPr id="7" name="矩形: 圆角 6"/>
          <p:cNvSpPr/>
          <p:nvPr/>
        </p:nvSpPr>
        <p:spPr>
          <a:xfrm>
            <a:off x="838200" y="2319127"/>
            <a:ext cx="2226365" cy="9541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USER</a:t>
            </a:r>
            <a:endParaRPr lang="zh-CN" altLang="en-US" dirty="0"/>
          </a:p>
        </p:txBody>
      </p:sp>
      <p:sp>
        <p:nvSpPr>
          <p:cNvPr id="9" name="文本框 8"/>
          <p:cNvSpPr txBox="1"/>
          <p:nvPr/>
        </p:nvSpPr>
        <p:spPr>
          <a:xfrm>
            <a:off x="838200" y="4267200"/>
            <a:ext cx="8847294" cy="646331"/>
          </a:xfrm>
          <a:prstGeom prst="rect">
            <a:avLst/>
          </a:prstGeom>
          <a:noFill/>
        </p:spPr>
        <p:txBody>
          <a:bodyPr wrap="none" rtlCol="0">
            <a:spAutoFit/>
          </a:bodyPr>
          <a:lstStyle/>
          <a:p>
            <a:r>
              <a:rPr lang="zh-CN" altLang="en-US" dirty="0"/>
              <a:t>简单的程序结构，解决了最基本的需求，用户到请求的处理，处理结束后，</a:t>
            </a:r>
            <a:r>
              <a:rPr lang="en-US" altLang="zh-CN" dirty="0"/>
              <a:t>NODEJS</a:t>
            </a:r>
          </a:p>
          <a:p>
            <a:r>
              <a:rPr lang="zh-CN" altLang="en-US" dirty="0"/>
              <a:t>将结果告诉用户</a:t>
            </a:r>
          </a:p>
        </p:txBody>
      </p:sp>
      <p:cxnSp>
        <p:nvCxnSpPr>
          <p:cNvPr id="11" name="直接箭头连接符 10"/>
          <p:cNvCxnSpPr>
            <a:stCxn id="7" idx="3"/>
            <a:endCxn id="6" idx="1"/>
          </p:cNvCxnSpPr>
          <p:nvPr/>
        </p:nvCxnSpPr>
        <p:spPr>
          <a:xfrm>
            <a:off x="3064565" y="2796206"/>
            <a:ext cx="8050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653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发散一下思维进化一下系统</a:t>
            </a:r>
          </a:p>
        </p:txBody>
      </p:sp>
      <p:sp>
        <p:nvSpPr>
          <p:cNvPr id="4" name="矩形 3"/>
          <p:cNvSpPr/>
          <p:nvPr/>
        </p:nvSpPr>
        <p:spPr>
          <a:xfrm rot="18726410">
            <a:off x="3001237" y="3126998"/>
            <a:ext cx="1107997" cy="1200329"/>
          </a:xfrm>
          <a:prstGeom prst="rect">
            <a:avLst/>
          </a:prstGeom>
          <a:noFill/>
        </p:spPr>
        <p:txBody>
          <a:bodyPr wrap="none" lIns="91440" tIns="45720" rIns="91440" bIns="45720">
            <a:spAutoFit/>
          </a:bodyPr>
          <a:lstStyle/>
          <a:p>
            <a:pPr algn="ctr"/>
            <a:r>
              <a:rPr lang="zh-CN" altLang="en-US" sz="7200" b="0" cap="none" spc="0" dirty="0">
                <a:ln w="0"/>
                <a:solidFill>
                  <a:schemeClr val="tx1"/>
                </a:solidFill>
                <a:effectLst>
                  <a:outerShdw blurRad="38100" dist="19050" dir="2700000" algn="tl" rotWithShape="0">
                    <a:schemeClr val="dk1">
                      <a:alpha val="40000"/>
                    </a:schemeClr>
                  </a:outerShdw>
                </a:effectLst>
              </a:rPr>
              <a:t>？</a:t>
            </a:r>
          </a:p>
        </p:txBody>
      </p:sp>
      <p:sp>
        <p:nvSpPr>
          <p:cNvPr id="5" name="矩形 4"/>
          <p:cNvSpPr/>
          <p:nvPr/>
        </p:nvSpPr>
        <p:spPr>
          <a:xfrm rot="2752153">
            <a:off x="7112620" y="3129096"/>
            <a:ext cx="1107997" cy="1200329"/>
          </a:xfrm>
          <a:prstGeom prst="rect">
            <a:avLst/>
          </a:prstGeom>
          <a:noFill/>
        </p:spPr>
        <p:txBody>
          <a:bodyPr wrap="none" lIns="91440" tIns="45720" rIns="91440" bIns="45720">
            <a:spAutoFit/>
          </a:bodyPr>
          <a:lstStyle/>
          <a:p>
            <a:pPr algn="ctr"/>
            <a:r>
              <a:rPr lang="zh-CN" altLang="en-US" sz="7200" b="0" cap="none" spc="0" dirty="0">
                <a:ln w="0"/>
                <a:solidFill>
                  <a:schemeClr val="tx1"/>
                </a:solidFill>
                <a:effectLst>
                  <a:outerShdw blurRad="38100" dist="19050" dir="2700000" algn="tl" rotWithShape="0">
                    <a:schemeClr val="dk1">
                      <a:alpha val="40000"/>
                    </a:schemeClr>
                  </a:outerShdw>
                </a:effectLst>
              </a:rPr>
              <a:t>？</a:t>
            </a:r>
          </a:p>
        </p:txBody>
      </p:sp>
      <p:sp>
        <p:nvSpPr>
          <p:cNvPr id="6" name="矩形 5"/>
          <p:cNvSpPr/>
          <p:nvPr/>
        </p:nvSpPr>
        <p:spPr>
          <a:xfrm rot="747389">
            <a:off x="5969507" y="2345318"/>
            <a:ext cx="1107997" cy="1200329"/>
          </a:xfrm>
          <a:prstGeom prst="rect">
            <a:avLst/>
          </a:prstGeom>
          <a:noFill/>
        </p:spPr>
        <p:txBody>
          <a:bodyPr wrap="none" lIns="91440" tIns="45720" rIns="91440" bIns="45720">
            <a:spAutoFit/>
          </a:bodyPr>
          <a:lstStyle/>
          <a:p>
            <a:pPr algn="ctr"/>
            <a:r>
              <a:rPr lang="zh-CN" altLang="en-US" sz="7200" b="0" cap="none" spc="0" dirty="0">
                <a:ln w="0"/>
                <a:solidFill>
                  <a:schemeClr val="tx1"/>
                </a:solidFill>
                <a:effectLst>
                  <a:outerShdw blurRad="38100" dist="19050" dir="2700000" algn="tl" rotWithShape="0">
                    <a:schemeClr val="dk1">
                      <a:alpha val="40000"/>
                    </a:schemeClr>
                  </a:outerShdw>
                </a:effectLst>
              </a:rPr>
              <a:t>？</a:t>
            </a:r>
          </a:p>
        </p:txBody>
      </p:sp>
      <p:sp>
        <p:nvSpPr>
          <p:cNvPr id="7" name="矩形 6"/>
          <p:cNvSpPr/>
          <p:nvPr/>
        </p:nvSpPr>
        <p:spPr>
          <a:xfrm>
            <a:off x="5029891" y="3727162"/>
            <a:ext cx="1107997" cy="1200329"/>
          </a:xfrm>
          <a:prstGeom prst="rect">
            <a:avLst/>
          </a:prstGeom>
          <a:noFill/>
        </p:spPr>
        <p:txBody>
          <a:bodyPr wrap="none" lIns="91440" tIns="45720" rIns="91440" bIns="45720">
            <a:spAutoFit/>
          </a:bodyPr>
          <a:lstStyle/>
          <a:p>
            <a:pPr algn="ctr"/>
            <a:r>
              <a:rPr lang="zh-CN" altLang="en-US" sz="7200" b="0" cap="none" spc="0" dirty="0">
                <a:ln w="0"/>
                <a:solidFill>
                  <a:schemeClr val="tx1"/>
                </a:solidFill>
                <a:effectLst>
                  <a:outerShdw blurRad="38100" dist="19050" dir="2700000" algn="tl" rotWithShape="0">
                    <a:schemeClr val="dk1">
                      <a:alpha val="40000"/>
                    </a:schemeClr>
                  </a:outerShdw>
                </a:effectLst>
              </a:rPr>
              <a:t>？</a:t>
            </a:r>
          </a:p>
        </p:txBody>
      </p:sp>
      <p:sp>
        <p:nvSpPr>
          <p:cNvPr id="8" name="矩形 7"/>
          <p:cNvSpPr/>
          <p:nvPr/>
        </p:nvSpPr>
        <p:spPr>
          <a:xfrm rot="20497250">
            <a:off x="4240308" y="2345319"/>
            <a:ext cx="1107997" cy="1200329"/>
          </a:xfrm>
          <a:prstGeom prst="rect">
            <a:avLst/>
          </a:prstGeom>
          <a:noFill/>
        </p:spPr>
        <p:txBody>
          <a:bodyPr wrap="none" lIns="91440" tIns="45720" rIns="91440" bIns="45720">
            <a:spAutoFit/>
          </a:bodyPr>
          <a:lstStyle/>
          <a:p>
            <a:pPr algn="ctr"/>
            <a:r>
              <a:rPr lang="zh-CN" altLang="en-US" sz="72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18336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我们需要一个东西存储数据</a:t>
            </a:r>
          </a:p>
        </p:txBody>
      </p:sp>
      <p:sp>
        <p:nvSpPr>
          <p:cNvPr id="6" name="矩形: 圆角 5"/>
          <p:cNvSpPr/>
          <p:nvPr/>
        </p:nvSpPr>
        <p:spPr>
          <a:xfrm>
            <a:off x="3869635" y="2319127"/>
            <a:ext cx="2226365" cy="9541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endParaRPr lang="zh-CN" altLang="en-US" dirty="0"/>
          </a:p>
        </p:txBody>
      </p:sp>
      <p:sp>
        <p:nvSpPr>
          <p:cNvPr id="7" name="矩形: 圆角 6"/>
          <p:cNvSpPr/>
          <p:nvPr/>
        </p:nvSpPr>
        <p:spPr>
          <a:xfrm>
            <a:off x="838200" y="2319127"/>
            <a:ext cx="2226365" cy="9541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USER</a:t>
            </a:r>
            <a:endParaRPr lang="zh-CN" altLang="en-US" dirty="0"/>
          </a:p>
        </p:txBody>
      </p:sp>
      <p:sp>
        <p:nvSpPr>
          <p:cNvPr id="9" name="文本框 8"/>
          <p:cNvSpPr txBox="1"/>
          <p:nvPr/>
        </p:nvSpPr>
        <p:spPr>
          <a:xfrm>
            <a:off x="838200" y="4267200"/>
            <a:ext cx="9658413" cy="923330"/>
          </a:xfrm>
          <a:prstGeom prst="rect">
            <a:avLst/>
          </a:prstGeom>
          <a:noFill/>
        </p:spPr>
        <p:txBody>
          <a:bodyPr wrap="none" rtlCol="0">
            <a:spAutoFit/>
          </a:bodyPr>
          <a:lstStyle/>
          <a:p>
            <a:r>
              <a:rPr lang="zh-CN" altLang="en-US" dirty="0"/>
              <a:t>使用数据库做数据的持久化保存是一个非常日常的设计，目前小型</a:t>
            </a:r>
            <a:r>
              <a:rPr lang="en-US" altLang="zh-CN" dirty="0"/>
              <a:t>NODEJS</a:t>
            </a:r>
            <a:r>
              <a:rPr lang="zh-CN" altLang="en-US" dirty="0"/>
              <a:t>系统常用</a:t>
            </a:r>
            <a:r>
              <a:rPr lang="en-US" altLang="zh-CN" dirty="0" err="1"/>
              <a:t>mysql</a:t>
            </a:r>
            <a:r>
              <a:rPr lang="zh-CN" altLang="en-US" dirty="0"/>
              <a:t>等等</a:t>
            </a:r>
            <a:endParaRPr lang="en-US" altLang="zh-CN" dirty="0"/>
          </a:p>
          <a:p>
            <a:r>
              <a:rPr lang="zh-CN" altLang="en-US" dirty="0"/>
              <a:t>作为数据库。</a:t>
            </a:r>
            <a:endParaRPr lang="en-US" altLang="zh-CN" dirty="0"/>
          </a:p>
          <a:p>
            <a:r>
              <a:rPr lang="zh-CN" altLang="en-US" dirty="0"/>
              <a:t>这种是最基本的设计之一，可以解决很小的业务需求，能完成绝大部分基础的功能。</a:t>
            </a:r>
          </a:p>
        </p:txBody>
      </p:sp>
      <p:cxnSp>
        <p:nvCxnSpPr>
          <p:cNvPr id="11" name="直接箭头连接符 10"/>
          <p:cNvCxnSpPr>
            <a:stCxn id="7" idx="3"/>
            <a:endCxn id="6" idx="1"/>
          </p:cNvCxnSpPr>
          <p:nvPr/>
        </p:nvCxnSpPr>
        <p:spPr>
          <a:xfrm>
            <a:off x="3064565" y="2796206"/>
            <a:ext cx="8050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矩形: 圆角 7"/>
          <p:cNvSpPr/>
          <p:nvPr/>
        </p:nvSpPr>
        <p:spPr>
          <a:xfrm>
            <a:off x="6901070" y="2319126"/>
            <a:ext cx="2226365" cy="95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DATABASE</a:t>
            </a:r>
            <a:endParaRPr lang="zh-CN" altLang="en-US" dirty="0"/>
          </a:p>
        </p:txBody>
      </p:sp>
      <p:cxnSp>
        <p:nvCxnSpPr>
          <p:cNvPr id="4" name="直接箭头连接符 3"/>
          <p:cNvCxnSpPr>
            <a:stCxn id="6" idx="3"/>
            <a:endCxn id="8" idx="1"/>
          </p:cNvCxnSpPr>
          <p:nvPr/>
        </p:nvCxnSpPr>
        <p:spPr>
          <a:xfrm flipV="1">
            <a:off x="6096000" y="2796205"/>
            <a:ext cx="80507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202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我们的数据库见到瓶颈</a:t>
            </a:r>
          </a:p>
        </p:txBody>
      </p:sp>
      <p:sp>
        <p:nvSpPr>
          <p:cNvPr id="6" name="矩形: 圆角 5"/>
          <p:cNvSpPr/>
          <p:nvPr/>
        </p:nvSpPr>
        <p:spPr>
          <a:xfrm>
            <a:off x="3498574" y="2319126"/>
            <a:ext cx="2226365" cy="9541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endParaRPr lang="zh-CN" altLang="en-US" dirty="0"/>
          </a:p>
        </p:txBody>
      </p:sp>
      <p:sp>
        <p:nvSpPr>
          <p:cNvPr id="7" name="矩形: 圆角 6"/>
          <p:cNvSpPr/>
          <p:nvPr/>
        </p:nvSpPr>
        <p:spPr>
          <a:xfrm>
            <a:off x="838200" y="2319127"/>
            <a:ext cx="2226365" cy="9541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USER</a:t>
            </a:r>
            <a:endParaRPr lang="zh-CN" altLang="en-US" dirty="0"/>
          </a:p>
        </p:txBody>
      </p:sp>
      <p:sp>
        <p:nvSpPr>
          <p:cNvPr id="9" name="文本框 8"/>
          <p:cNvSpPr txBox="1"/>
          <p:nvPr/>
        </p:nvSpPr>
        <p:spPr>
          <a:xfrm>
            <a:off x="838200" y="4267200"/>
            <a:ext cx="11033790" cy="1754326"/>
          </a:xfrm>
          <a:prstGeom prst="rect">
            <a:avLst/>
          </a:prstGeom>
          <a:noFill/>
        </p:spPr>
        <p:txBody>
          <a:bodyPr wrap="none" rtlCol="0">
            <a:spAutoFit/>
          </a:bodyPr>
          <a:lstStyle/>
          <a:p>
            <a:r>
              <a:rPr lang="zh-CN" altLang="en-US" dirty="0"/>
              <a:t>单数据库的结构很容易在面对较高访问量的时候将数据库的资源消耗过高，大多数用户访问的很多都是</a:t>
            </a:r>
            <a:endParaRPr lang="en-US" altLang="zh-CN" dirty="0"/>
          </a:p>
          <a:p>
            <a:r>
              <a:rPr lang="zh-CN" altLang="en-US" dirty="0"/>
              <a:t>相同或者是相似的数据，可以使用缓存来保持一定时效的数据，来提高单位资源的效率。</a:t>
            </a:r>
            <a:endParaRPr lang="en-US" altLang="zh-CN" dirty="0"/>
          </a:p>
          <a:p>
            <a:endParaRPr lang="en-US" altLang="zh-CN" dirty="0"/>
          </a:p>
          <a:p>
            <a:r>
              <a:rPr lang="zh-CN" altLang="en-US" dirty="0"/>
              <a:t>常用的缓存主要有</a:t>
            </a:r>
            <a:r>
              <a:rPr lang="en-US" altLang="zh-CN" dirty="0" err="1"/>
              <a:t>Redis</a:t>
            </a:r>
            <a:r>
              <a:rPr lang="zh-CN" altLang="en-US" dirty="0"/>
              <a:t>，</a:t>
            </a:r>
            <a:r>
              <a:rPr lang="en-US" altLang="zh-CN" dirty="0" err="1"/>
              <a:t>Memcached</a:t>
            </a:r>
            <a:r>
              <a:rPr lang="zh-CN" altLang="en-US" dirty="0"/>
              <a:t>等等，也可以使用本地或者内存缓存。</a:t>
            </a:r>
            <a:endParaRPr lang="en-US" altLang="zh-CN" dirty="0"/>
          </a:p>
          <a:p>
            <a:endParaRPr lang="en-US" altLang="zh-CN" dirty="0"/>
          </a:p>
          <a:p>
            <a:r>
              <a:rPr lang="zh-CN" altLang="en-US" dirty="0"/>
              <a:t>除了数据缓存之外，如果是网页的环境，也可以使用页面缓存或者页面静态化的技术来降低系统的负载。</a:t>
            </a:r>
          </a:p>
        </p:txBody>
      </p:sp>
      <p:cxnSp>
        <p:nvCxnSpPr>
          <p:cNvPr id="11" name="直接箭头连接符 10"/>
          <p:cNvCxnSpPr>
            <a:stCxn id="7" idx="3"/>
          </p:cNvCxnSpPr>
          <p:nvPr/>
        </p:nvCxnSpPr>
        <p:spPr>
          <a:xfrm>
            <a:off x="3064565" y="2796206"/>
            <a:ext cx="43400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矩形: 圆角 7"/>
          <p:cNvSpPr/>
          <p:nvPr/>
        </p:nvSpPr>
        <p:spPr>
          <a:xfrm>
            <a:off x="6158948" y="2319126"/>
            <a:ext cx="2226365" cy="95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CACHE</a:t>
            </a:r>
            <a:endParaRPr lang="zh-CN" altLang="en-US" dirty="0"/>
          </a:p>
        </p:txBody>
      </p:sp>
      <p:sp>
        <p:nvSpPr>
          <p:cNvPr id="10" name="矩形: 圆角 9"/>
          <p:cNvSpPr/>
          <p:nvPr/>
        </p:nvSpPr>
        <p:spPr>
          <a:xfrm>
            <a:off x="8819322" y="2329582"/>
            <a:ext cx="2226365" cy="9541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DATABASE</a:t>
            </a:r>
            <a:endParaRPr lang="zh-CN" altLang="en-US" dirty="0"/>
          </a:p>
        </p:txBody>
      </p:sp>
      <p:cxnSp>
        <p:nvCxnSpPr>
          <p:cNvPr id="13" name="直接箭头连接符 12"/>
          <p:cNvCxnSpPr/>
          <p:nvPr/>
        </p:nvCxnSpPr>
        <p:spPr>
          <a:xfrm>
            <a:off x="5724939" y="2822707"/>
            <a:ext cx="43400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a:off x="8385313" y="2796204"/>
            <a:ext cx="43400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2063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网站的访问量更大</a:t>
            </a:r>
          </a:p>
        </p:txBody>
      </p:sp>
      <p:sp>
        <p:nvSpPr>
          <p:cNvPr id="6" name="矩形: 圆角 5"/>
          <p:cNvSpPr/>
          <p:nvPr/>
        </p:nvSpPr>
        <p:spPr>
          <a:xfrm>
            <a:off x="3780715" y="301638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endParaRPr lang="zh-CN" altLang="en-US" dirty="0"/>
          </a:p>
        </p:txBody>
      </p:sp>
      <p:sp>
        <p:nvSpPr>
          <p:cNvPr id="7" name="矩形: 圆角 6"/>
          <p:cNvSpPr/>
          <p:nvPr/>
        </p:nvSpPr>
        <p:spPr>
          <a:xfrm>
            <a:off x="1402097" y="255092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USER</a:t>
            </a:r>
            <a:endParaRPr lang="zh-CN" altLang="en-US" dirty="0"/>
          </a:p>
        </p:txBody>
      </p:sp>
      <p:sp>
        <p:nvSpPr>
          <p:cNvPr id="9" name="文本框 8"/>
          <p:cNvSpPr txBox="1"/>
          <p:nvPr/>
        </p:nvSpPr>
        <p:spPr>
          <a:xfrm>
            <a:off x="838200" y="4267200"/>
            <a:ext cx="10572125" cy="2031325"/>
          </a:xfrm>
          <a:prstGeom prst="rect">
            <a:avLst/>
          </a:prstGeom>
          <a:noFill/>
        </p:spPr>
        <p:txBody>
          <a:bodyPr wrap="none" rtlCol="0">
            <a:spAutoFit/>
          </a:bodyPr>
          <a:lstStyle/>
          <a:p>
            <a:r>
              <a:rPr lang="zh-CN" altLang="en-US" dirty="0"/>
              <a:t>刚才我们讲到数据缓存，这里介绍的就是大家熟知道的页面缓存，页面静态化。</a:t>
            </a:r>
            <a:endParaRPr lang="en-US" altLang="zh-CN" dirty="0"/>
          </a:p>
          <a:p>
            <a:endParaRPr lang="en-US" altLang="zh-CN" dirty="0"/>
          </a:p>
          <a:p>
            <a:r>
              <a:rPr lang="en-US" altLang="zh-CN" dirty="0"/>
              <a:t>NODEJS</a:t>
            </a:r>
            <a:r>
              <a:rPr lang="zh-CN" altLang="en-US" dirty="0"/>
              <a:t>可以对页面定时与触发式的生成静态文件，然后使用</a:t>
            </a:r>
            <a:r>
              <a:rPr lang="en-US" altLang="zh-CN" dirty="0"/>
              <a:t>NGINX</a:t>
            </a:r>
            <a:r>
              <a:rPr lang="zh-CN" altLang="en-US" dirty="0"/>
              <a:t>将静态文件托管，</a:t>
            </a:r>
            <a:endParaRPr lang="en-US" altLang="zh-CN" dirty="0"/>
          </a:p>
          <a:p>
            <a:r>
              <a:rPr lang="zh-CN" altLang="en-US" dirty="0"/>
              <a:t>静态化的页面具有很强的抗负载能力，也不会对数据库造成压力。</a:t>
            </a:r>
            <a:endParaRPr lang="en-US" altLang="zh-CN" dirty="0"/>
          </a:p>
          <a:p>
            <a:endParaRPr lang="en-US" altLang="zh-CN" dirty="0"/>
          </a:p>
          <a:p>
            <a:r>
              <a:rPr lang="zh-CN" altLang="en-US" dirty="0"/>
              <a:t>静态化需要的注意具体的页面中什么需要静态化，什么需要动态加载，按需而选择静态化，不能一味地</a:t>
            </a:r>
            <a:endParaRPr lang="en-US" altLang="zh-CN" dirty="0"/>
          </a:p>
          <a:p>
            <a:r>
              <a:rPr lang="zh-CN" altLang="en-US" dirty="0"/>
              <a:t>全部都静态化。</a:t>
            </a:r>
            <a:endParaRPr lang="en-US" altLang="zh-CN" dirty="0"/>
          </a:p>
        </p:txBody>
      </p:sp>
      <p:sp>
        <p:nvSpPr>
          <p:cNvPr id="8" name="矩形: 圆角 7"/>
          <p:cNvSpPr/>
          <p:nvPr/>
        </p:nvSpPr>
        <p:spPr>
          <a:xfrm>
            <a:off x="3780715" y="2036336"/>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STATIC</a:t>
            </a:r>
            <a:endParaRPr lang="zh-CN" altLang="en-US" dirty="0"/>
          </a:p>
        </p:txBody>
      </p:sp>
      <p:sp>
        <p:nvSpPr>
          <p:cNvPr id="10" name="矩形: 圆角 9"/>
          <p:cNvSpPr/>
          <p:nvPr/>
        </p:nvSpPr>
        <p:spPr>
          <a:xfrm>
            <a:off x="6159333" y="254832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CACHE</a:t>
            </a:r>
            <a:endParaRPr lang="zh-CN" altLang="en-US" dirty="0"/>
          </a:p>
        </p:txBody>
      </p:sp>
      <p:sp>
        <p:nvSpPr>
          <p:cNvPr id="15" name="矩形: 圆角 14"/>
          <p:cNvSpPr/>
          <p:nvPr/>
        </p:nvSpPr>
        <p:spPr>
          <a:xfrm>
            <a:off x="8537951" y="2549618"/>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DATABASE</a:t>
            </a:r>
            <a:endParaRPr lang="zh-CN" altLang="en-US" dirty="0"/>
          </a:p>
        </p:txBody>
      </p:sp>
      <p:cxnSp>
        <p:nvCxnSpPr>
          <p:cNvPr id="16" name="直接箭头连接符 15"/>
          <p:cNvCxnSpPr>
            <a:stCxn id="7" idx="3"/>
            <a:endCxn id="8" idx="1"/>
          </p:cNvCxnSpPr>
          <p:nvPr/>
        </p:nvCxnSpPr>
        <p:spPr>
          <a:xfrm flipV="1">
            <a:off x="2810140" y="2338060"/>
            <a:ext cx="970575" cy="5145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stCxn id="7" idx="3"/>
            <a:endCxn id="6" idx="1"/>
          </p:cNvCxnSpPr>
          <p:nvPr/>
        </p:nvCxnSpPr>
        <p:spPr>
          <a:xfrm>
            <a:off x="2810140" y="2852645"/>
            <a:ext cx="970575" cy="4654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a:stCxn id="6" idx="0"/>
            <a:endCxn id="8" idx="2"/>
          </p:cNvCxnSpPr>
          <p:nvPr/>
        </p:nvCxnSpPr>
        <p:spPr>
          <a:xfrm flipV="1">
            <a:off x="4484737" y="2639783"/>
            <a:ext cx="0" cy="376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6" idx="3"/>
            <a:endCxn id="10" idx="1"/>
          </p:cNvCxnSpPr>
          <p:nvPr/>
        </p:nvCxnSpPr>
        <p:spPr>
          <a:xfrm flipV="1">
            <a:off x="5188758" y="2850045"/>
            <a:ext cx="970575" cy="4680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stCxn id="10" idx="3"/>
            <a:endCxn id="15" idx="1"/>
          </p:cNvCxnSpPr>
          <p:nvPr/>
        </p:nvCxnSpPr>
        <p:spPr>
          <a:xfrm>
            <a:off x="7567376" y="2850045"/>
            <a:ext cx="970575" cy="12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550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我们将业务铺到全国各地</a:t>
            </a:r>
          </a:p>
        </p:txBody>
      </p:sp>
      <p:sp>
        <p:nvSpPr>
          <p:cNvPr id="6" name="矩形: 圆角 5"/>
          <p:cNvSpPr/>
          <p:nvPr/>
        </p:nvSpPr>
        <p:spPr>
          <a:xfrm>
            <a:off x="3780715" y="301638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NODEJS</a:t>
            </a:r>
            <a:endParaRPr lang="zh-CN" altLang="en-US" dirty="0"/>
          </a:p>
        </p:txBody>
      </p:sp>
      <p:sp>
        <p:nvSpPr>
          <p:cNvPr id="7" name="矩形: 圆角 6"/>
          <p:cNvSpPr/>
          <p:nvPr/>
        </p:nvSpPr>
        <p:spPr>
          <a:xfrm>
            <a:off x="1402097" y="255092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USER</a:t>
            </a:r>
            <a:endParaRPr lang="zh-CN" altLang="en-US" dirty="0"/>
          </a:p>
        </p:txBody>
      </p:sp>
      <p:sp>
        <p:nvSpPr>
          <p:cNvPr id="9" name="文本框 8"/>
          <p:cNvSpPr txBox="1"/>
          <p:nvPr/>
        </p:nvSpPr>
        <p:spPr>
          <a:xfrm>
            <a:off x="838200" y="4267200"/>
            <a:ext cx="10827003" cy="2308324"/>
          </a:xfrm>
          <a:prstGeom prst="rect">
            <a:avLst/>
          </a:prstGeom>
          <a:noFill/>
        </p:spPr>
        <p:txBody>
          <a:bodyPr wrap="none" rtlCol="0">
            <a:spAutoFit/>
          </a:bodyPr>
          <a:lstStyle/>
          <a:p>
            <a:r>
              <a:rPr lang="zh-CN" altLang="en-US" dirty="0"/>
              <a:t>静态化后我们再来谈谈</a:t>
            </a:r>
            <a:r>
              <a:rPr lang="en-US" altLang="zh-CN" dirty="0"/>
              <a:t>CDN</a:t>
            </a:r>
            <a:r>
              <a:rPr lang="zh-CN" altLang="en-US" dirty="0"/>
              <a:t>，现在的云服务中也可以购买</a:t>
            </a:r>
            <a:r>
              <a:rPr lang="en-US" altLang="zh-CN" dirty="0"/>
              <a:t>CDN</a:t>
            </a:r>
            <a:r>
              <a:rPr lang="zh-CN" altLang="en-US" dirty="0"/>
              <a:t>了，</a:t>
            </a:r>
            <a:r>
              <a:rPr lang="en-US" altLang="zh-CN" dirty="0"/>
              <a:t>CDN</a:t>
            </a:r>
            <a:r>
              <a:rPr lang="zh-CN" altLang="en-US" dirty="0"/>
              <a:t>也从奢华的宝座中越来越平民。</a:t>
            </a:r>
            <a:endParaRPr lang="en-US" altLang="zh-CN" dirty="0"/>
          </a:p>
          <a:p>
            <a:endParaRPr lang="en-US" altLang="zh-CN" dirty="0"/>
          </a:p>
          <a:p>
            <a:r>
              <a:rPr lang="en-US" altLang="zh-CN" dirty="0"/>
              <a:t>CDN</a:t>
            </a:r>
            <a:r>
              <a:rPr lang="zh-CN" altLang="en-US" dirty="0"/>
              <a:t>可以帮助我们解决一个重要的问题，跨地区跨网络情况下的访问效率的问题，</a:t>
            </a:r>
            <a:r>
              <a:rPr lang="en-US" altLang="zh-CN" dirty="0"/>
              <a:t>CDN</a:t>
            </a:r>
            <a:r>
              <a:rPr lang="zh-CN" altLang="en-US" dirty="0"/>
              <a:t>的命中也能降低</a:t>
            </a:r>
            <a:endParaRPr lang="en-US" altLang="zh-CN" dirty="0"/>
          </a:p>
          <a:p>
            <a:r>
              <a:rPr lang="zh-CN" altLang="en-US" dirty="0"/>
              <a:t>源服务器的压力，用户打开网页的速度越快，提高用户体验。</a:t>
            </a:r>
            <a:endParaRPr lang="en-US" altLang="zh-CN" dirty="0"/>
          </a:p>
          <a:p>
            <a:endParaRPr lang="en-US" altLang="zh-CN" dirty="0"/>
          </a:p>
          <a:p>
            <a:r>
              <a:rPr lang="en-US" altLang="zh-CN" dirty="0"/>
              <a:t>CDN</a:t>
            </a:r>
            <a:r>
              <a:rPr lang="zh-CN" altLang="en-US" dirty="0"/>
              <a:t>最需要注意的问题是更新推送的问题，可以把</a:t>
            </a:r>
            <a:r>
              <a:rPr lang="en-US" altLang="zh-CN" dirty="0"/>
              <a:t>CDN</a:t>
            </a:r>
            <a:r>
              <a:rPr lang="zh-CN" altLang="en-US" dirty="0"/>
              <a:t>想象成一个庞大的静态化体系，这里需要更谨慎</a:t>
            </a:r>
            <a:endParaRPr lang="en-US" altLang="zh-CN" dirty="0"/>
          </a:p>
          <a:p>
            <a:r>
              <a:rPr lang="zh-CN" altLang="en-US" dirty="0"/>
              <a:t>的控制保存在</a:t>
            </a:r>
            <a:r>
              <a:rPr lang="en-US" altLang="zh-CN" dirty="0"/>
              <a:t>CDN</a:t>
            </a:r>
            <a:r>
              <a:rPr lang="zh-CN" altLang="en-US" dirty="0"/>
              <a:t>上的文件，因为处理</a:t>
            </a:r>
            <a:r>
              <a:rPr lang="en-US" altLang="zh-CN" dirty="0"/>
              <a:t>CDN</a:t>
            </a:r>
            <a:r>
              <a:rPr lang="zh-CN" altLang="en-US" dirty="0"/>
              <a:t>的更新需要时间，除了主动触发外，</a:t>
            </a:r>
            <a:r>
              <a:rPr lang="en-US" altLang="zh-CN" dirty="0"/>
              <a:t>CDN</a:t>
            </a:r>
            <a:r>
              <a:rPr lang="zh-CN" altLang="en-US" dirty="0"/>
              <a:t>也可配置定时更新，</a:t>
            </a:r>
            <a:endParaRPr lang="en-US" altLang="zh-CN" dirty="0"/>
          </a:p>
          <a:p>
            <a:r>
              <a:rPr lang="zh-CN" altLang="en-US" dirty="0"/>
              <a:t>这点需要尤其注意。</a:t>
            </a:r>
          </a:p>
        </p:txBody>
      </p:sp>
      <p:sp>
        <p:nvSpPr>
          <p:cNvPr id="10" name="矩形: 圆角 9"/>
          <p:cNvSpPr/>
          <p:nvPr/>
        </p:nvSpPr>
        <p:spPr>
          <a:xfrm>
            <a:off x="6159333" y="3016381"/>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CACHE</a:t>
            </a:r>
            <a:endParaRPr lang="zh-CN" altLang="en-US" dirty="0"/>
          </a:p>
        </p:txBody>
      </p:sp>
      <p:sp>
        <p:nvSpPr>
          <p:cNvPr id="15" name="矩形: 圆角 14"/>
          <p:cNvSpPr/>
          <p:nvPr/>
        </p:nvSpPr>
        <p:spPr>
          <a:xfrm>
            <a:off x="8537951" y="3016380"/>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DATABASE</a:t>
            </a:r>
            <a:endParaRPr lang="zh-CN" altLang="en-US" dirty="0"/>
          </a:p>
        </p:txBody>
      </p:sp>
      <p:cxnSp>
        <p:nvCxnSpPr>
          <p:cNvPr id="16" name="直接箭头连接符 15"/>
          <p:cNvCxnSpPr>
            <a:stCxn id="7" idx="3"/>
            <a:endCxn id="23" idx="1"/>
          </p:cNvCxnSpPr>
          <p:nvPr/>
        </p:nvCxnSpPr>
        <p:spPr>
          <a:xfrm flipV="1">
            <a:off x="2810140" y="2158241"/>
            <a:ext cx="969246" cy="6944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stCxn id="7" idx="3"/>
            <a:endCxn id="6" idx="1"/>
          </p:cNvCxnSpPr>
          <p:nvPr/>
        </p:nvCxnSpPr>
        <p:spPr>
          <a:xfrm>
            <a:off x="2810140" y="2852645"/>
            <a:ext cx="970575" cy="4654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a:stCxn id="6" idx="0"/>
            <a:endCxn id="27" idx="2"/>
          </p:cNvCxnSpPr>
          <p:nvPr/>
        </p:nvCxnSpPr>
        <p:spPr>
          <a:xfrm flipV="1">
            <a:off x="4484737" y="2459964"/>
            <a:ext cx="2173299" cy="556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6" idx="3"/>
            <a:endCxn id="10" idx="1"/>
          </p:cNvCxnSpPr>
          <p:nvPr/>
        </p:nvCxnSpPr>
        <p:spPr>
          <a:xfrm>
            <a:off x="5188758" y="3318105"/>
            <a:ext cx="97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stCxn id="10" idx="3"/>
            <a:endCxn id="15" idx="1"/>
          </p:cNvCxnSpPr>
          <p:nvPr/>
        </p:nvCxnSpPr>
        <p:spPr>
          <a:xfrm flipV="1">
            <a:off x="7567376" y="3318104"/>
            <a:ext cx="9705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圆角 22"/>
          <p:cNvSpPr/>
          <p:nvPr/>
        </p:nvSpPr>
        <p:spPr>
          <a:xfrm>
            <a:off x="3779386" y="1856517"/>
            <a:ext cx="1408043" cy="60344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CDN</a:t>
            </a:r>
            <a:endParaRPr lang="zh-CN" altLang="en-US" dirty="0"/>
          </a:p>
        </p:txBody>
      </p:sp>
      <p:sp>
        <p:nvSpPr>
          <p:cNvPr id="27" name="矩形: 圆角 26"/>
          <p:cNvSpPr/>
          <p:nvPr/>
        </p:nvSpPr>
        <p:spPr>
          <a:xfrm>
            <a:off x="5954014" y="1856517"/>
            <a:ext cx="1408043" cy="6034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STATIC</a:t>
            </a:r>
            <a:endParaRPr lang="zh-CN" altLang="en-US" dirty="0"/>
          </a:p>
        </p:txBody>
      </p:sp>
      <p:cxnSp>
        <p:nvCxnSpPr>
          <p:cNvPr id="33" name="直接箭头连接符 32"/>
          <p:cNvCxnSpPr>
            <a:stCxn id="23" idx="3"/>
            <a:endCxn id="27" idx="1"/>
          </p:cNvCxnSpPr>
          <p:nvPr/>
        </p:nvCxnSpPr>
        <p:spPr>
          <a:xfrm>
            <a:off x="5187429" y="2158241"/>
            <a:ext cx="7665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081591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1769</TotalTime>
  <Words>1193</Words>
  <Application>Microsoft Office PowerPoint</Application>
  <PresentationFormat>宽屏</PresentationFormat>
  <Paragraphs>148</Paragraphs>
  <Slides>15</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NODEJS小站点设计与进化</vt:lpstr>
      <vt:lpstr>课题背景与目的</vt:lpstr>
      <vt:lpstr>NODEJS常用服务端基础工具</vt:lpstr>
      <vt:lpstr>基本NODEJS服务结构</vt:lpstr>
      <vt:lpstr>发散一下思维进化一下系统</vt:lpstr>
      <vt:lpstr>我们需要一个东西存储数据</vt:lpstr>
      <vt:lpstr>我们的数据库见到瓶颈</vt:lpstr>
      <vt:lpstr>网站的访问量更大</vt:lpstr>
      <vt:lpstr>我们将业务铺到全国各地</vt:lpstr>
      <vt:lpstr>我们需要增强服务的稳定性</vt:lpstr>
      <vt:lpstr>规避NODEJS在数据密集处理上的劣势</vt:lpstr>
      <vt:lpstr>多地区业务需求繁忙，分地区执行</vt:lpstr>
      <vt:lpstr>NODEJS现网环境代码维护</vt:lpstr>
      <vt:lpstr>课题的总结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NODEJS小站点设计</dc:title>
  <dc:creator>Nayuki Minase</dc:creator>
  <cp:lastModifiedBy>Nayuki Minase</cp:lastModifiedBy>
  <cp:revision>57</cp:revision>
  <dcterms:created xsi:type="dcterms:W3CDTF">2016-11-15T02:36:52Z</dcterms:created>
  <dcterms:modified xsi:type="dcterms:W3CDTF">2016-11-18T07:10:31Z</dcterms:modified>
</cp:coreProperties>
</file>