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大家好，我是来自野狗的jack。野狗是议价提供实时通信的云服务公司。今天我带来的分享主题是 野狗与web的实时化。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随着业务逻辑前移，后端会变得越来越瘦，不同的后端会变得同质化，从而我们可以把共同的后端逻辑抽象出来提供服务。这就是我说的后端云服务化。。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我们再来看一下第二条线索，从静态到实时。在ajax出现之前，网页没有任何实时能力，网页与后端交互只能依赖于页面跳转。ajax也就是xmlhttprequest的出现让我们有可能在一个页面内更换内容。当我们把更换的频次变得频繁，也就可以模拟实时。事实上很多技术实现是这么做的。但是这么做的问题很大。主要出在性能上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而websocket出现打破了这个现状。websocket是高效的数据传输协议。websocket可以不依赖于http协议头进行传输，大家知道一个http协议头可以有几k大小。。而websocket协议头大概只有几个字节大小，websocket与polling方式的性能可以相差几百倍，而且能做到真正的无延迟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eb依赖http协议的历史会被打破，客户端与服务端之间可以只保留一个长连接，任何数据请求都可以通过这一个长连接进行，而不是每个请求单独发送一个ajax。估算一下，如果把数据请求前移到websocket，网络开销可以降低很多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我们来看一下另外一种模型-同步模式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ublisher不会直接把消息发给服务端，而是通过数据同步层做代理，而subscriber也不会直接与服务端通信，而是由数据同步层做代理。数据同步层通过pubsub的模式讲客户端的缓存数据与服务端同步，而客户端读写就直接操作本地的缓存数据，无需关注服务端和其他客户端的存在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那我们来看一下数据同步的优势都有哪些，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4个观点讲完，其实这就是野狗的核心思想，把后端抽象成一个能够进行身份认证的数据库，使用websocket作为底层传输协议，使用同步机制作为上层协议来解决用户的实时需求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让我们上一段简短的代码，感受一下野狗带来的便捷。。这样短短的几行代码就可以完成一个有历史消息，能够群聊的聊天室。开发者轻松的背后。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首先，不看野狗，先讲讲实时那点事。我带来关于实时的几个观点，后续的内容也基本围绕这几个观点展开。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那我们来看一下实时都有哪些需求呢？我们有沟通的需求，所以有了IM，实时通知。我们有工作效率的需求，所以有了 在线协作，我们有娱乐的需求，所以有实时游戏。我们有更快获取信息的需求，所以我们需实时数据展示等等 等等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既然实时是个普遍的需求，那么当今web为何没有普及实时应用？因为www之父Tim是个学者，www最初的意义在于更方便的查找资料所以整个互联网的中心是文档， 文档靠超链接组织在一起，就是这么简单。如果当初发明www的人是游戏玩家，那么自然不是现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对于文档查找这类需求，基于请求响应的http协议已经足够，http协议没有长连接能力，自然无法做到实时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然而，web技术一直在演化，令人激动的是html5的出现。html5 并不是一个单独的技术，也不是html技术的升级版，实时上html5是颠覆性的，web再也不是网页，而是网络app。让我们详细梳理一下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最开始的阶段web是纯静态的。代表技术是html和http，后来出现动态网页技术，之后Ajax出现，网页内容可以任意更换。典型的形态是社交网络，直到现在，webapp出现，被后支持的技术是websocket为代表的html5技术。那么有两条非常明显的线索可以把我，第一web的发展一致在向前端移动，第二，web越来越实时化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最一开始的web开发是由后端主导的，大部分逻辑在后端执行，后端不仅要处理数据请求，要路由页面，还要渲染页面。前端只做一些非常简单的页面逻辑。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后来，前端花的思路兴起，逻辑适当前移，结合mvxx框架可以做到前端路由，前端渲染。这样一来，后端做的事情就非常简单和明确，后端只处理数据。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自定义版式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143000" y="505899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21428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143000" y="2395500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700"/>
              </a:spcBef>
              <a:buClr>
                <a:srgbClr val="7F7F7F"/>
              </a:buClr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0" y="2350484"/>
            <a:ext cx="9115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自定义版式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143000" y="20621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BFBFBF"/>
              </a:buClr>
              <a:buFont typeface="Arial"/>
              <a:buNone/>
              <a:defRPr b="0" i="0" sz="32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143000" y="2381532"/>
            <a:ext cx="6858000" cy="124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33333"/>
              </a:lnSpc>
              <a:spcBef>
                <a:spcPts val="700"/>
              </a:spcBef>
              <a:buClr>
                <a:srgbClr val="BFBFBF"/>
              </a:buClr>
              <a:buFont typeface="Arial"/>
              <a:buNone/>
              <a:defRPr b="0" i="0" sz="2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4340225" y="2073657"/>
            <a:ext cx="4635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比较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268605" y="163175"/>
            <a:ext cx="78003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264160" y="762542"/>
            <a:ext cx="85242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264160" y="1193654"/>
            <a:ext cx="8524200" cy="3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5" lvl="0" marL="635" marR="0" rtl="0" algn="l">
              <a:lnSpc>
                <a:spcPct val="100000"/>
              </a:lnSpc>
              <a:spcBef>
                <a:spcPts val="700"/>
              </a:spcBef>
              <a:buClr>
                <a:srgbClr val="BFBFBF"/>
              </a:buClr>
              <a:buFont typeface="Arial"/>
              <a:buNone/>
              <a:defRPr b="0" i="0" sz="1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4" lvl="2" marL="686435" marR="0" rtl="0" algn="l">
              <a:lnSpc>
                <a:spcPct val="90000"/>
              </a:lnSpc>
              <a:spcBef>
                <a:spcPts val="375"/>
              </a:spcBef>
              <a:buClr>
                <a:srgbClr val="BFBFBF"/>
              </a:buClr>
              <a:buFont typeface="Arial"/>
              <a:buNone/>
              <a:defRPr b="0" i="0" sz="15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/>
        </p:nvSpPr>
        <p:spPr>
          <a:xfrm>
            <a:off x="5820410" y="4846366"/>
            <a:ext cx="30480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GB" sz="8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国内领先的实时后端云</a:t>
            </a:r>
          </a:p>
        </p:txBody>
      </p:sp>
      <p:sp>
        <p:nvSpPr>
          <p:cNvPr id="24" name="Shape 24"/>
          <p:cNvSpPr/>
          <p:nvPr/>
        </p:nvSpPr>
        <p:spPr>
          <a:xfrm>
            <a:off x="-5714" y="303493"/>
            <a:ext cx="166500" cy="288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Shape 25"/>
          <p:cNvCxnSpPr/>
          <p:nvPr/>
        </p:nvCxnSpPr>
        <p:spPr>
          <a:xfrm>
            <a:off x="368935" y="4739699"/>
            <a:ext cx="8392200" cy="5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26" name="Shape 26"/>
          <p:cNvCxnSpPr/>
          <p:nvPr/>
        </p:nvCxnSpPr>
        <p:spPr>
          <a:xfrm>
            <a:off x="375919" y="759367"/>
            <a:ext cx="8392200" cy="510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dash"/>
            <a:miter/>
            <a:headEnd len="med" w="med" type="none"/>
            <a:tailEnd len="med" w="med" type="none"/>
          </a:ln>
        </p:spPr>
      </p:cxnSp>
      <p:pic>
        <p:nvPicPr>
          <p:cNvPr descr="PPT（模板）-14"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7514" y="240635"/>
            <a:ext cx="752400" cy="2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两栏内容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268605" y="163175"/>
            <a:ext cx="78003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cxnSp>
        <p:nvCxnSpPr>
          <p:cNvPr id="30" name="Shape 30"/>
          <p:cNvCxnSpPr/>
          <p:nvPr/>
        </p:nvCxnSpPr>
        <p:spPr>
          <a:xfrm>
            <a:off x="375919" y="759367"/>
            <a:ext cx="8392200" cy="5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miter/>
            <a:headEnd len="med" w="med" type="none"/>
            <a:tailEnd len="med" w="med" type="none"/>
          </a:ln>
        </p:spPr>
      </p:cxnSp>
      <p:sp>
        <p:nvSpPr>
          <p:cNvPr id="31" name="Shape 31"/>
          <p:cNvSpPr txBox="1"/>
          <p:nvPr>
            <p:ph idx="1" type="body"/>
          </p:nvPr>
        </p:nvSpPr>
        <p:spPr>
          <a:xfrm>
            <a:off x="890080" y="1121131"/>
            <a:ext cx="3655200" cy="61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buClr>
                <a:srgbClr val="BFBFBF"/>
              </a:buClr>
              <a:buFont typeface="Arial"/>
              <a:buNone/>
              <a:defRPr b="0" i="0" sz="1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890080" y="1786338"/>
            <a:ext cx="3655200" cy="264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2550" lvl="0" marL="171450" marR="0" rtl="0" algn="l">
              <a:lnSpc>
                <a:spcPct val="90000"/>
              </a:lnSpc>
              <a:spcBef>
                <a:spcPts val="75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514350" marR="0" rtl="0" algn="l">
              <a:lnSpc>
                <a:spcPct val="90000"/>
              </a:lnSpc>
              <a:spcBef>
                <a:spcPts val="375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7950" lvl="2" marL="857250" marR="0" rtl="0" algn="l">
              <a:lnSpc>
                <a:spcPct val="90000"/>
              </a:lnSpc>
              <a:spcBef>
                <a:spcPts val="375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" lvl="3" marL="1029335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3" type="body"/>
          </p:nvPr>
        </p:nvSpPr>
        <p:spPr>
          <a:xfrm>
            <a:off x="4674046" y="1121766"/>
            <a:ext cx="3655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buClr>
                <a:srgbClr val="BFBFBF"/>
              </a:buClr>
              <a:buFont typeface="Arial"/>
              <a:buNone/>
              <a:defRPr b="0" i="0" sz="1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4" type="body"/>
          </p:nvPr>
        </p:nvSpPr>
        <p:spPr>
          <a:xfrm>
            <a:off x="4674046" y="1786973"/>
            <a:ext cx="3655200" cy="26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2550" lvl="0" marL="171450" marR="0" rtl="0" algn="l">
              <a:lnSpc>
                <a:spcPct val="90000"/>
              </a:lnSpc>
              <a:spcBef>
                <a:spcPts val="75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514350" marR="0" rtl="0" algn="l">
              <a:lnSpc>
                <a:spcPct val="90000"/>
              </a:lnSpc>
              <a:spcBef>
                <a:spcPts val="375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7950" lvl="2" marL="857250" marR="0" rtl="0" algn="l">
              <a:lnSpc>
                <a:spcPct val="90000"/>
              </a:lnSpc>
              <a:spcBef>
                <a:spcPts val="375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" lvl="3" marL="1029335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5" name="Shape 35"/>
          <p:cNvCxnSpPr/>
          <p:nvPr/>
        </p:nvCxnSpPr>
        <p:spPr>
          <a:xfrm>
            <a:off x="368935" y="4739699"/>
            <a:ext cx="8392200" cy="5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miter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/>
        </p:nvSpPr>
        <p:spPr>
          <a:xfrm>
            <a:off x="5820410" y="4846366"/>
            <a:ext cx="30480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GB" sz="8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国内领先的实时后端云</a:t>
            </a:r>
          </a:p>
        </p:txBody>
      </p:sp>
      <p:sp>
        <p:nvSpPr>
          <p:cNvPr id="37" name="Shape 37"/>
          <p:cNvSpPr/>
          <p:nvPr/>
        </p:nvSpPr>
        <p:spPr>
          <a:xfrm>
            <a:off x="-5714" y="303493"/>
            <a:ext cx="166500" cy="288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PT（模板）-14"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7514" y="240635"/>
            <a:ext cx="752400" cy="2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_自定义版式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（模板）-16" id="40" name="Shape 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5705" y="1453338"/>
            <a:ext cx="4212000" cy="22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标题幻灯片">
    <p:bg>
      <p:bgPr>
        <a:noFill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-8253"/>
            <a:ext cx="9150300" cy="515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 txBox="1"/>
          <p:nvPr>
            <p:ph type="ctrTitle"/>
          </p:nvPr>
        </p:nvSpPr>
        <p:spPr>
          <a:xfrm>
            <a:off x="3485514" y="506033"/>
            <a:ext cx="5815200" cy="17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3485514" y="2395563"/>
            <a:ext cx="58269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5" name="Shape 45"/>
          <p:cNvCxnSpPr/>
          <p:nvPr/>
        </p:nvCxnSpPr>
        <p:spPr>
          <a:xfrm>
            <a:off x="3599180" y="2302865"/>
            <a:ext cx="62091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/>
            <a:headEnd len="med" w="med" type="none"/>
            <a:tailEnd len="med" w="med" type="none"/>
          </a:ln>
        </p:spPr>
      </p:cxnSp>
      <p:pic>
        <p:nvPicPr>
          <p:cNvPr descr="PPT（模板）-15" id="46" name="Shape 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43380" y="1923181"/>
            <a:ext cx="1666799" cy="6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自定义版式">
    <p:bg>
      <p:bgPr>
        <a:solidFill>
          <a:schemeClr val="dk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x="3577589" y="601137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3577589" y="2395500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50" name="Shape 50"/>
          <p:cNvGrpSpPr/>
          <p:nvPr/>
        </p:nvGrpSpPr>
        <p:grpSpPr>
          <a:xfrm>
            <a:off x="-9525" y="2979692"/>
            <a:ext cx="4959350" cy="40635"/>
            <a:chOff x="0" y="4228"/>
            <a:chExt cx="7810" cy="64"/>
          </a:xfrm>
        </p:grpSpPr>
        <p:cxnSp>
          <p:nvCxnSpPr>
            <p:cNvPr id="51" name="Shape 51"/>
            <p:cNvCxnSpPr/>
            <p:nvPr/>
          </p:nvCxnSpPr>
          <p:spPr>
            <a:xfrm>
              <a:off x="0" y="4292"/>
              <a:ext cx="7800" cy="0"/>
            </a:xfrm>
            <a:prstGeom prst="straightConnector1">
              <a:avLst/>
            </a:prstGeom>
            <a:noFill/>
            <a:ln cap="flat" cmpd="sng" w="12700">
              <a:solidFill>
                <a:srgbClr val="59595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52" name="Shape 52"/>
            <p:cNvSpPr/>
            <p:nvPr/>
          </p:nvSpPr>
          <p:spPr>
            <a:xfrm>
              <a:off x="7810" y="4228"/>
              <a:ext cx="0" cy="0"/>
            </a:xfrm>
            <a:prstGeom prst="ellipse">
              <a:avLst/>
            </a:prstGeom>
            <a:solidFill>
              <a:srgbClr val="AEABAB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Shape 53"/>
          <p:cNvGrpSpPr/>
          <p:nvPr/>
        </p:nvGrpSpPr>
        <p:grpSpPr>
          <a:xfrm rot="10800000">
            <a:off x="4184650" y="1566354"/>
            <a:ext cx="4959350" cy="40635"/>
            <a:chOff x="0" y="4228"/>
            <a:chExt cx="7810" cy="64"/>
          </a:xfrm>
        </p:grpSpPr>
        <p:cxnSp>
          <p:nvCxnSpPr>
            <p:cNvPr id="54" name="Shape 54"/>
            <p:cNvCxnSpPr/>
            <p:nvPr/>
          </p:nvCxnSpPr>
          <p:spPr>
            <a:xfrm>
              <a:off x="0" y="4292"/>
              <a:ext cx="7800" cy="0"/>
            </a:xfrm>
            <a:prstGeom prst="straightConnector1">
              <a:avLst/>
            </a:prstGeom>
            <a:noFill/>
            <a:ln cap="flat" cmpd="sng" w="12700">
              <a:solidFill>
                <a:srgbClr val="59595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55" name="Shape 55"/>
            <p:cNvSpPr/>
            <p:nvPr/>
          </p:nvSpPr>
          <p:spPr>
            <a:xfrm>
              <a:off x="7810" y="4228"/>
              <a:ext cx="0" cy="0"/>
            </a:xfrm>
            <a:prstGeom prst="ellipse">
              <a:avLst/>
            </a:prstGeom>
            <a:solidFill>
              <a:srgbClr val="AEABAB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_比较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268605" y="163175"/>
            <a:ext cx="78003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264160" y="762542"/>
            <a:ext cx="85242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264160" y="1193654"/>
            <a:ext cx="8524200" cy="3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5" lvl="0" marL="635" marR="0" rtl="0" algn="l">
              <a:lnSpc>
                <a:spcPct val="100000"/>
              </a:lnSpc>
              <a:spcBef>
                <a:spcPts val="700"/>
              </a:spcBef>
              <a:buClr>
                <a:srgbClr val="BFBFBF"/>
              </a:buClr>
              <a:buFont typeface="Arial"/>
              <a:buNone/>
              <a:defRPr b="0" i="0" sz="1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4" lvl="2" marL="686435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/>
        </p:nvSpPr>
        <p:spPr>
          <a:xfrm>
            <a:off x="5820410" y="4846366"/>
            <a:ext cx="30480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GB" sz="8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国内领先的实时后端云</a:t>
            </a:r>
          </a:p>
        </p:txBody>
      </p:sp>
      <p:cxnSp>
        <p:nvCxnSpPr>
          <p:cNvPr id="61" name="Shape 61"/>
          <p:cNvCxnSpPr/>
          <p:nvPr/>
        </p:nvCxnSpPr>
        <p:spPr>
          <a:xfrm>
            <a:off x="368935" y="4739699"/>
            <a:ext cx="8392200" cy="5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375919" y="759367"/>
            <a:ext cx="8392200" cy="5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miter/>
            <a:headEnd len="med" w="med" type="none"/>
            <a:tailEnd len="med" w="med" type="none"/>
          </a:ln>
        </p:spPr>
      </p:cxnSp>
      <p:sp>
        <p:nvSpPr>
          <p:cNvPr id="63" name="Shape 63"/>
          <p:cNvSpPr/>
          <p:nvPr/>
        </p:nvSpPr>
        <p:spPr>
          <a:xfrm>
            <a:off x="-5714" y="303493"/>
            <a:ext cx="166500" cy="288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PT（模板）-14" id="64" name="Shape 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7514" y="240635"/>
            <a:ext cx="752400" cy="2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比较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268605" y="163175"/>
            <a:ext cx="78003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264160" y="853971"/>
            <a:ext cx="85242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buClr>
                <a:srgbClr val="595959"/>
              </a:buClr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264160" y="1285083"/>
            <a:ext cx="8524200" cy="3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5" lvl="0" marL="635" marR="0" rtl="0" algn="l">
              <a:lnSpc>
                <a:spcPct val="100000"/>
              </a:lnSpc>
              <a:spcBef>
                <a:spcPts val="700"/>
              </a:spcBef>
              <a:buClr>
                <a:srgbClr val="7F7F7F"/>
              </a:buClr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4" lvl="2" marL="686435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9" name="Shape 69"/>
          <p:cNvCxnSpPr/>
          <p:nvPr/>
        </p:nvCxnSpPr>
        <p:spPr>
          <a:xfrm>
            <a:off x="375919" y="759367"/>
            <a:ext cx="8392200" cy="51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miter/>
            <a:headEnd len="med" w="med" type="none"/>
            <a:tailEnd len="med" w="med" type="none"/>
          </a:ln>
        </p:spPr>
      </p:cxnSp>
      <p:sp>
        <p:nvSpPr>
          <p:cNvPr id="70" name="Shape 70"/>
          <p:cNvSpPr txBox="1"/>
          <p:nvPr/>
        </p:nvSpPr>
        <p:spPr>
          <a:xfrm>
            <a:off x="5820410" y="4846366"/>
            <a:ext cx="30480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GB" sz="8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国内领先的实时后端云</a:t>
            </a:r>
          </a:p>
        </p:txBody>
      </p:sp>
      <p:cxnSp>
        <p:nvCxnSpPr>
          <p:cNvPr id="71" name="Shape 71"/>
          <p:cNvCxnSpPr/>
          <p:nvPr/>
        </p:nvCxnSpPr>
        <p:spPr>
          <a:xfrm>
            <a:off x="368935" y="4739699"/>
            <a:ext cx="8392200" cy="51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miter/>
            <a:headEnd len="med" w="med" type="none"/>
            <a:tailEnd len="med" w="med" type="none"/>
          </a:ln>
        </p:spPr>
      </p:cxnSp>
      <p:pic>
        <p:nvPicPr>
          <p:cNvPr descr="PPT（模板）-14" id="72" name="Shape 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7514" y="240635"/>
            <a:ext cx="752400" cy="2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21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71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www.wilddog.com" TargetMode="External"/><Relationship Id="rId4" Type="http://schemas.openxmlformats.org/officeDocument/2006/relationships/hyperlink" Target="https://github.com/WildDogTeam" TargetMode="External"/><Relationship Id="rId5" Type="http://schemas.openxmlformats.org/officeDocument/2006/relationships/hyperlink" Target="https://github.com/WildDogTeam/wilddog-issue/issues" TargetMode="External"/><Relationship Id="rId6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3485514" y="506033"/>
            <a:ext cx="5815200" cy="1790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野狗与Web的实时化</a:t>
            </a: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3485514" y="2395563"/>
            <a:ext cx="5826900" cy="12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Jack X @野狗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268605" y="163175"/>
            <a:ext cx="7800300" cy="638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Web的演化-后端云服务化</a:t>
            </a:r>
          </a:p>
        </p:txBody>
      </p:sp>
      <p:sp>
        <p:nvSpPr>
          <p:cNvPr id="184" name="Shape 184"/>
          <p:cNvSpPr/>
          <p:nvPr/>
        </p:nvSpPr>
        <p:spPr>
          <a:xfrm>
            <a:off x="1551775" y="1318550"/>
            <a:ext cx="2767200" cy="1345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1742075" y="2000600"/>
            <a:ext cx="673200" cy="401700"/>
          </a:xfrm>
          <a:prstGeom prst="rect">
            <a:avLst/>
          </a:prstGeom>
          <a:solidFill>
            <a:srgbClr val="4285F4"/>
          </a:solidFill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200">
                <a:solidFill>
                  <a:srgbClr val="FFFFFF"/>
                </a:solidFill>
              </a:rPr>
              <a:t>Logic</a:t>
            </a:r>
          </a:p>
        </p:txBody>
      </p:sp>
      <p:sp>
        <p:nvSpPr>
          <p:cNvPr id="186" name="Shape 186"/>
          <p:cNvSpPr/>
          <p:nvPr/>
        </p:nvSpPr>
        <p:spPr>
          <a:xfrm>
            <a:off x="1719229" y="1440594"/>
            <a:ext cx="2447999" cy="401699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View</a:t>
            </a:r>
          </a:p>
        </p:txBody>
      </p:sp>
      <p:sp>
        <p:nvSpPr>
          <p:cNvPr id="187" name="Shape 187"/>
          <p:cNvSpPr/>
          <p:nvPr/>
        </p:nvSpPr>
        <p:spPr>
          <a:xfrm>
            <a:off x="1551775" y="2842550"/>
            <a:ext cx="2767200" cy="1774500"/>
          </a:xfrm>
          <a:prstGeom prst="rect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878625" y="1694075"/>
            <a:ext cx="673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Front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673950" y="3218075"/>
            <a:ext cx="8778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Service</a:t>
            </a:r>
          </a:p>
        </p:txBody>
      </p:sp>
      <p:sp>
        <p:nvSpPr>
          <p:cNvPr id="190" name="Shape 190"/>
          <p:cNvSpPr/>
          <p:nvPr/>
        </p:nvSpPr>
        <p:spPr>
          <a:xfrm>
            <a:off x="2591854" y="2000600"/>
            <a:ext cx="705300" cy="401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200">
                <a:solidFill>
                  <a:srgbClr val="FFFFFF"/>
                </a:solidFill>
              </a:rPr>
              <a:t>Route</a:t>
            </a:r>
          </a:p>
        </p:txBody>
      </p:sp>
      <p:sp>
        <p:nvSpPr>
          <p:cNvPr id="191" name="Shape 191"/>
          <p:cNvSpPr/>
          <p:nvPr/>
        </p:nvSpPr>
        <p:spPr>
          <a:xfrm>
            <a:off x="1708146" y="2991200"/>
            <a:ext cx="2448000" cy="401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Serve Data</a:t>
            </a:r>
          </a:p>
        </p:txBody>
      </p:sp>
      <p:sp>
        <p:nvSpPr>
          <p:cNvPr id="192" name="Shape 192"/>
          <p:cNvSpPr/>
          <p:nvPr/>
        </p:nvSpPr>
        <p:spPr>
          <a:xfrm>
            <a:off x="1719229" y="4058000"/>
            <a:ext cx="2447999" cy="4017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Data base</a:t>
            </a:r>
          </a:p>
        </p:txBody>
      </p:sp>
      <p:sp>
        <p:nvSpPr>
          <p:cNvPr id="193" name="Shape 193"/>
          <p:cNvSpPr/>
          <p:nvPr/>
        </p:nvSpPr>
        <p:spPr>
          <a:xfrm>
            <a:off x="1713517" y="3524600"/>
            <a:ext cx="2448000" cy="401700"/>
          </a:xfrm>
          <a:prstGeom prst="rect">
            <a:avLst/>
          </a:prstGeom>
          <a:solidFill>
            <a:srgbClr val="4285F4"/>
          </a:solidFill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Auth Logic</a:t>
            </a:r>
          </a:p>
        </p:txBody>
      </p:sp>
      <p:sp>
        <p:nvSpPr>
          <p:cNvPr id="194" name="Shape 194"/>
          <p:cNvSpPr/>
          <p:nvPr/>
        </p:nvSpPr>
        <p:spPr>
          <a:xfrm>
            <a:off x="3468029" y="2000600"/>
            <a:ext cx="705300" cy="401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200">
                <a:solidFill>
                  <a:srgbClr val="FFFFFF"/>
                </a:solidFill>
              </a:rPr>
              <a:t>Render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5148225" y="2273725"/>
            <a:ext cx="3289800" cy="603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大量的业务逻辑放在前端，分散服务端压力，提高服务可扩展性</a:t>
            </a:r>
          </a:p>
        </p:txBody>
      </p:sp>
      <p:cxnSp>
        <p:nvCxnSpPr>
          <p:cNvPr id="196" name="Shape 196"/>
          <p:cNvCxnSpPr>
            <a:stCxn id="195" idx="1"/>
            <a:endCxn id="185" idx="2"/>
          </p:cNvCxnSpPr>
          <p:nvPr/>
        </p:nvCxnSpPr>
        <p:spPr>
          <a:xfrm rot="10800000">
            <a:off x="2078625" y="2402425"/>
            <a:ext cx="3069600" cy="172800"/>
          </a:xfrm>
          <a:prstGeom prst="bentConnector2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7" name="Shape 197"/>
          <p:cNvSpPr txBox="1"/>
          <p:nvPr/>
        </p:nvSpPr>
        <p:spPr>
          <a:xfrm>
            <a:off x="5148225" y="3445289"/>
            <a:ext cx="3289800" cy="565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服务端只保留身份认证和授权逻辑，简化开发</a:t>
            </a:r>
          </a:p>
        </p:txBody>
      </p:sp>
      <p:cxnSp>
        <p:nvCxnSpPr>
          <p:cNvPr id="198" name="Shape 198"/>
          <p:cNvCxnSpPr>
            <a:stCxn id="193" idx="3"/>
            <a:endCxn id="197" idx="1"/>
          </p:cNvCxnSpPr>
          <p:nvPr/>
        </p:nvCxnSpPr>
        <p:spPr>
          <a:xfrm>
            <a:off x="4161517" y="3725450"/>
            <a:ext cx="986700" cy="2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268605" y="163175"/>
            <a:ext cx="7800300" cy="638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Web的演化-从静态到实时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264160" y="762542"/>
            <a:ext cx="8524200" cy="412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Ajax下的实时</a:t>
            </a:r>
          </a:p>
        </p:txBody>
      </p:sp>
      <p:sp>
        <p:nvSpPr>
          <p:cNvPr id="205" name="Shape 205"/>
          <p:cNvSpPr/>
          <p:nvPr/>
        </p:nvSpPr>
        <p:spPr>
          <a:xfrm>
            <a:off x="641348" y="2686400"/>
            <a:ext cx="1764900" cy="401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Server</a:t>
            </a:r>
          </a:p>
        </p:txBody>
      </p:sp>
      <p:sp>
        <p:nvSpPr>
          <p:cNvPr id="206" name="Shape 206"/>
          <p:cNvSpPr/>
          <p:nvPr/>
        </p:nvSpPr>
        <p:spPr>
          <a:xfrm>
            <a:off x="488949" y="1391000"/>
            <a:ext cx="959700" cy="4017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文档1</a:t>
            </a:r>
          </a:p>
        </p:txBody>
      </p:sp>
      <p:cxnSp>
        <p:nvCxnSpPr>
          <p:cNvPr id="207" name="Shape 207"/>
          <p:cNvCxnSpPr>
            <a:stCxn id="206" idx="2"/>
            <a:endCxn id="205" idx="0"/>
          </p:cNvCxnSpPr>
          <p:nvPr/>
        </p:nvCxnSpPr>
        <p:spPr>
          <a:xfrm>
            <a:off x="968799" y="1792700"/>
            <a:ext cx="555000" cy="893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8" name="Shape 208"/>
          <p:cNvSpPr/>
          <p:nvPr/>
        </p:nvSpPr>
        <p:spPr>
          <a:xfrm>
            <a:off x="1631949" y="1391000"/>
            <a:ext cx="959699" cy="4017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文档2</a:t>
            </a:r>
          </a:p>
        </p:txBody>
      </p:sp>
      <p:cxnSp>
        <p:nvCxnSpPr>
          <p:cNvPr id="209" name="Shape 209"/>
          <p:cNvCxnSpPr>
            <a:stCxn id="205" idx="0"/>
            <a:endCxn id="208" idx="2"/>
          </p:cNvCxnSpPr>
          <p:nvPr/>
        </p:nvCxnSpPr>
        <p:spPr>
          <a:xfrm flipH="1" rot="10800000">
            <a:off x="1523798" y="1792700"/>
            <a:ext cx="588000" cy="893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0" name="Shape 210"/>
          <p:cNvSpPr txBox="1"/>
          <p:nvPr/>
        </p:nvSpPr>
        <p:spPr>
          <a:xfrm rot="3641182">
            <a:off x="912913" y="2010938"/>
            <a:ext cx="870115" cy="5363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Http request</a:t>
            </a:r>
          </a:p>
        </p:txBody>
      </p:sp>
      <p:sp>
        <p:nvSpPr>
          <p:cNvPr id="211" name="Shape 211"/>
          <p:cNvSpPr txBox="1"/>
          <p:nvPr/>
        </p:nvSpPr>
        <p:spPr>
          <a:xfrm rot="-3346985">
            <a:off x="1351733" y="1903812"/>
            <a:ext cx="941088" cy="5361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Http response</a:t>
            </a:r>
          </a:p>
        </p:txBody>
      </p:sp>
      <p:sp>
        <p:nvSpPr>
          <p:cNvPr id="212" name="Shape 212"/>
          <p:cNvSpPr/>
          <p:nvPr/>
        </p:nvSpPr>
        <p:spPr>
          <a:xfrm>
            <a:off x="2788250" y="1814075"/>
            <a:ext cx="795600" cy="9693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3765548" y="2991200"/>
            <a:ext cx="1764900" cy="401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Server</a:t>
            </a:r>
          </a:p>
        </p:txBody>
      </p:sp>
      <p:sp>
        <p:nvSpPr>
          <p:cNvPr id="214" name="Shape 214"/>
          <p:cNvSpPr/>
          <p:nvPr/>
        </p:nvSpPr>
        <p:spPr>
          <a:xfrm>
            <a:off x="3765550" y="1695800"/>
            <a:ext cx="1764900" cy="401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JavaScript</a:t>
            </a:r>
          </a:p>
        </p:txBody>
      </p:sp>
      <p:cxnSp>
        <p:nvCxnSpPr>
          <p:cNvPr id="215" name="Shape 215"/>
          <p:cNvCxnSpPr>
            <a:endCxn id="213" idx="0"/>
          </p:cNvCxnSpPr>
          <p:nvPr/>
        </p:nvCxnSpPr>
        <p:spPr>
          <a:xfrm>
            <a:off x="4184198" y="2095700"/>
            <a:ext cx="463800" cy="895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6" name="Shape 216"/>
          <p:cNvCxnSpPr>
            <a:stCxn id="213" idx="0"/>
            <a:endCxn id="217" idx="2"/>
          </p:cNvCxnSpPr>
          <p:nvPr/>
        </p:nvCxnSpPr>
        <p:spPr>
          <a:xfrm flipH="1" rot="10800000">
            <a:off x="4647998" y="2097500"/>
            <a:ext cx="588000" cy="893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8" name="Shape 218"/>
          <p:cNvSpPr txBox="1"/>
          <p:nvPr/>
        </p:nvSpPr>
        <p:spPr>
          <a:xfrm rot="3641182">
            <a:off x="4037113" y="2315738"/>
            <a:ext cx="870115" cy="5363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Ajax request</a:t>
            </a:r>
          </a:p>
        </p:txBody>
      </p:sp>
      <p:sp>
        <p:nvSpPr>
          <p:cNvPr id="219" name="Shape 219"/>
          <p:cNvSpPr/>
          <p:nvPr/>
        </p:nvSpPr>
        <p:spPr>
          <a:xfrm>
            <a:off x="3765550" y="1238600"/>
            <a:ext cx="1764900" cy="4017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view</a:t>
            </a:r>
          </a:p>
        </p:txBody>
      </p:sp>
      <p:sp>
        <p:nvSpPr>
          <p:cNvPr id="220" name="Shape 220"/>
          <p:cNvSpPr txBox="1"/>
          <p:nvPr/>
        </p:nvSpPr>
        <p:spPr>
          <a:xfrm rot="-3261306">
            <a:off x="4481563" y="2138374"/>
            <a:ext cx="931772" cy="5364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Ajax response</a:t>
            </a:r>
          </a:p>
        </p:txBody>
      </p:sp>
      <p:sp>
        <p:nvSpPr>
          <p:cNvPr id="221" name="Shape 221"/>
          <p:cNvSpPr/>
          <p:nvPr/>
        </p:nvSpPr>
        <p:spPr>
          <a:xfrm>
            <a:off x="5760050" y="1814075"/>
            <a:ext cx="795600" cy="9693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6737348" y="2991200"/>
            <a:ext cx="1764900" cy="401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Server</a:t>
            </a:r>
          </a:p>
        </p:txBody>
      </p:sp>
      <p:sp>
        <p:nvSpPr>
          <p:cNvPr id="223" name="Shape 223"/>
          <p:cNvSpPr/>
          <p:nvPr/>
        </p:nvSpPr>
        <p:spPr>
          <a:xfrm>
            <a:off x="6737350" y="1695800"/>
            <a:ext cx="1764900" cy="401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JavaScript</a:t>
            </a:r>
          </a:p>
        </p:txBody>
      </p:sp>
      <p:cxnSp>
        <p:nvCxnSpPr>
          <p:cNvPr id="224" name="Shape 224"/>
          <p:cNvCxnSpPr/>
          <p:nvPr/>
        </p:nvCxnSpPr>
        <p:spPr>
          <a:xfrm>
            <a:off x="7155998" y="2095700"/>
            <a:ext cx="118500" cy="864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5" name="Shape 225"/>
          <p:cNvCxnSpPr/>
          <p:nvPr/>
        </p:nvCxnSpPr>
        <p:spPr>
          <a:xfrm flipH="1" rot="10800000">
            <a:off x="7325950" y="2154575"/>
            <a:ext cx="68700" cy="822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6" name="Shape 226"/>
          <p:cNvSpPr/>
          <p:nvPr/>
        </p:nvSpPr>
        <p:spPr>
          <a:xfrm>
            <a:off x="6737350" y="1238600"/>
            <a:ext cx="1764900" cy="4017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view</a:t>
            </a:r>
          </a:p>
        </p:txBody>
      </p:sp>
      <p:cxnSp>
        <p:nvCxnSpPr>
          <p:cNvPr id="227" name="Shape 227"/>
          <p:cNvCxnSpPr/>
          <p:nvPr/>
        </p:nvCxnSpPr>
        <p:spPr>
          <a:xfrm>
            <a:off x="7460798" y="2095700"/>
            <a:ext cx="118500" cy="864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8" name="Shape 228"/>
          <p:cNvCxnSpPr/>
          <p:nvPr/>
        </p:nvCxnSpPr>
        <p:spPr>
          <a:xfrm flipH="1" rot="10800000">
            <a:off x="7630750" y="2154575"/>
            <a:ext cx="68700" cy="822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9" name="Shape 229"/>
          <p:cNvCxnSpPr/>
          <p:nvPr/>
        </p:nvCxnSpPr>
        <p:spPr>
          <a:xfrm>
            <a:off x="7765598" y="2095700"/>
            <a:ext cx="118500" cy="864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0" name="Shape 230"/>
          <p:cNvCxnSpPr/>
          <p:nvPr/>
        </p:nvCxnSpPr>
        <p:spPr>
          <a:xfrm flipH="1" rot="10800000">
            <a:off x="7935550" y="2154575"/>
            <a:ext cx="68700" cy="822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1" name="Shape 231"/>
          <p:cNvCxnSpPr/>
          <p:nvPr/>
        </p:nvCxnSpPr>
        <p:spPr>
          <a:xfrm>
            <a:off x="8070398" y="2095700"/>
            <a:ext cx="118500" cy="864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2" name="Shape 232"/>
          <p:cNvCxnSpPr/>
          <p:nvPr/>
        </p:nvCxnSpPr>
        <p:spPr>
          <a:xfrm flipH="1" rot="10800000">
            <a:off x="8240350" y="2154575"/>
            <a:ext cx="68700" cy="822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3" name="Shape 233"/>
          <p:cNvCxnSpPr/>
          <p:nvPr/>
        </p:nvCxnSpPr>
        <p:spPr>
          <a:xfrm>
            <a:off x="6851198" y="2095700"/>
            <a:ext cx="118500" cy="864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4" name="Shape 234"/>
          <p:cNvCxnSpPr/>
          <p:nvPr/>
        </p:nvCxnSpPr>
        <p:spPr>
          <a:xfrm flipH="1" rot="10800000">
            <a:off x="7021150" y="2154575"/>
            <a:ext cx="68700" cy="822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5" name="Shape 235"/>
          <p:cNvSpPr txBox="1"/>
          <p:nvPr/>
        </p:nvSpPr>
        <p:spPr>
          <a:xfrm>
            <a:off x="2999175" y="3883775"/>
            <a:ext cx="3289800" cy="383700"/>
          </a:xfrm>
          <a:prstGeom prst="rect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3F3F3"/>
                </a:solidFill>
              </a:rPr>
              <a:t>Polling：低效，延迟，低吞吐量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268605" y="163175"/>
            <a:ext cx="7800300" cy="638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Web的演化-从静态到实时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264160" y="762542"/>
            <a:ext cx="8524200" cy="412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WebSocket-实时web的正确姿势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700" y="733424"/>
            <a:ext cx="3802949" cy="194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825" y="2705649"/>
            <a:ext cx="3613049" cy="20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/>
          <p:nvPr/>
        </p:nvSpPr>
        <p:spPr>
          <a:xfrm>
            <a:off x="510075" y="1915525"/>
            <a:ext cx="909600" cy="313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client</a:t>
            </a:r>
          </a:p>
        </p:txBody>
      </p:sp>
      <p:cxnSp>
        <p:nvCxnSpPr>
          <p:cNvPr id="245" name="Shape 245"/>
          <p:cNvCxnSpPr>
            <a:stCxn id="244" idx="2"/>
          </p:cNvCxnSpPr>
          <p:nvPr/>
        </p:nvCxnSpPr>
        <p:spPr>
          <a:xfrm>
            <a:off x="964875" y="2228725"/>
            <a:ext cx="0" cy="1474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6" name="Shape 246"/>
          <p:cNvSpPr/>
          <p:nvPr/>
        </p:nvSpPr>
        <p:spPr>
          <a:xfrm>
            <a:off x="1910902" y="1915525"/>
            <a:ext cx="909600" cy="313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server</a:t>
            </a:r>
          </a:p>
        </p:txBody>
      </p:sp>
      <p:cxnSp>
        <p:nvCxnSpPr>
          <p:cNvPr id="247" name="Shape 247"/>
          <p:cNvCxnSpPr>
            <a:stCxn id="246" idx="2"/>
          </p:cNvCxnSpPr>
          <p:nvPr/>
        </p:nvCxnSpPr>
        <p:spPr>
          <a:xfrm>
            <a:off x="2365702" y="2228725"/>
            <a:ext cx="0" cy="1474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8" name="Shape 248"/>
          <p:cNvCxnSpPr/>
          <p:nvPr/>
        </p:nvCxnSpPr>
        <p:spPr>
          <a:xfrm>
            <a:off x="971563" y="2412054"/>
            <a:ext cx="14007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9" name="Shape 249"/>
          <p:cNvCxnSpPr/>
          <p:nvPr/>
        </p:nvCxnSpPr>
        <p:spPr>
          <a:xfrm rot="10800000">
            <a:off x="971691" y="2707259"/>
            <a:ext cx="1400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0" name="Shape 250"/>
          <p:cNvCxnSpPr/>
          <p:nvPr/>
        </p:nvCxnSpPr>
        <p:spPr>
          <a:xfrm rot="10800000">
            <a:off x="971691" y="3404961"/>
            <a:ext cx="1400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1" name="Shape 251"/>
          <p:cNvSpPr/>
          <p:nvPr/>
        </p:nvSpPr>
        <p:spPr>
          <a:xfrm>
            <a:off x="3311725" y="1730575"/>
            <a:ext cx="909600" cy="498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event source</a:t>
            </a:r>
          </a:p>
        </p:txBody>
      </p:sp>
      <p:cxnSp>
        <p:nvCxnSpPr>
          <p:cNvPr id="252" name="Shape 252"/>
          <p:cNvCxnSpPr>
            <a:stCxn id="251" idx="2"/>
          </p:cNvCxnSpPr>
          <p:nvPr/>
        </p:nvCxnSpPr>
        <p:spPr>
          <a:xfrm>
            <a:off x="3766525" y="2228575"/>
            <a:ext cx="0" cy="1474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3" name="Shape 253"/>
          <p:cNvCxnSpPr/>
          <p:nvPr/>
        </p:nvCxnSpPr>
        <p:spPr>
          <a:xfrm rot="10800000">
            <a:off x="2412429" y="2646553"/>
            <a:ext cx="1362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4" name="Shape 254"/>
          <p:cNvCxnSpPr/>
          <p:nvPr/>
        </p:nvCxnSpPr>
        <p:spPr>
          <a:xfrm rot="10800000">
            <a:off x="2412429" y="3352403"/>
            <a:ext cx="1362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5" name="Shape 255"/>
          <p:cNvCxnSpPr/>
          <p:nvPr/>
        </p:nvCxnSpPr>
        <p:spPr>
          <a:xfrm rot="10800000">
            <a:off x="975422" y="2490456"/>
            <a:ext cx="14097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6" name="Shape 256"/>
          <p:cNvCxnSpPr/>
          <p:nvPr/>
        </p:nvCxnSpPr>
        <p:spPr>
          <a:xfrm>
            <a:off x="967933" y="2931510"/>
            <a:ext cx="1400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ctrTitle"/>
          </p:nvPr>
        </p:nvSpPr>
        <p:spPr>
          <a:xfrm>
            <a:off x="1143000" y="206215"/>
            <a:ext cx="6858000" cy="179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NEXT？</a:t>
            </a:r>
          </a:p>
        </p:txBody>
      </p:sp>
      <p:sp>
        <p:nvSpPr>
          <p:cNvPr id="262" name="Shape 262"/>
          <p:cNvSpPr txBox="1"/>
          <p:nvPr>
            <p:ph idx="1" type="subTitle"/>
          </p:nvPr>
        </p:nvSpPr>
        <p:spPr>
          <a:xfrm>
            <a:off x="1143000" y="2381532"/>
            <a:ext cx="6858000" cy="1241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268605" y="163175"/>
            <a:ext cx="7800300" cy="638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Web的演化-使用websocket作为数据传输协议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264160" y="762542"/>
            <a:ext cx="8524200" cy="412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WebSocket-实时web的正确姿势</a:t>
            </a:r>
          </a:p>
        </p:txBody>
      </p:sp>
      <p:sp>
        <p:nvSpPr>
          <p:cNvPr id="269" name="Shape 269"/>
          <p:cNvSpPr/>
          <p:nvPr/>
        </p:nvSpPr>
        <p:spPr>
          <a:xfrm>
            <a:off x="869948" y="3600800"/>
            <a:ext cx="1764900" cy="401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Server</a:t>
            </a:r>
          </a:p>
        </p:txBody>
      </p:sp>
      <p:sp>
        <p:nvSpPr>
          <p:cNvPr id="270" name="Shape 270"/>
          <p:cNvSpPr/>
          <p:nvPr/>
        </p:nvSpPr>
        <p:spPr>
          <a:xfrm>
            <a:off x="869950" y="2305400"/>
            <a:ext cx="1764900" cy="401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JavaScript</a:t>
            </a:r>
          </a:p>
        </p:txBody>
      </p:sp>
      <p:sp>
        <p:nvSpPr>
          <p:cNvPr id="271" name="Shape 271"/>
          <p:cNvSpPr/>
          <p:nvPr/>
        </p:nvSpPr>
        <p:spPr>
          <a:xfrm>
            <a:off x="869950" y="1848200"/>
            <a:ext cx="1764900" cy="4017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view</a:t>
            </a:r>
          </a:p>
        </p:txBody>
      </p:sp>
      <p:cxnSp>
        <p:nvCxnSpPr>
          <p:cNvPr id="272" name="Shape 272"/>
          <p:cNvCxnSpPr>
            <a:stCxn id="270" idx="2"/>
            <a:endCxn id="269" idx="0"/>
          </p:cNvCxnSpPr>
          <p:nvPr/>
        </p:nvCxnSpPr>
        <p:spPr>
          <a:xfrm>
            <a:off x="1752400" y="2707100"/>
            <a:ext cx="0" cy="893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73" name="Shape 273"/>
          <p:cNvSpPr txBox="1"/>
          <p:nvPr/>
        </p:nvSpPr>
        <p:spPr>
          <a:xfrm>
            <a:off x="3637725" y="2122425"/>
            <a:ext cx="3289800" cy="1193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单一连接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双向通信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低网络开销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低延迟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高效率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3637725" y="3494025"/>
            <a:ext cx="3289800" cy="471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稳定性和兼容性问题需要解决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268605" y="163175"/>
            <a:ext cx="7800300" cy="638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实时的模式-pub/sub</a:t>
            </a:r>
          </a:p>
        </p:txBody>
      </p:sp>
      <p:sp>
        <p:nvSpPr>
          <p:cNvPr id="280" name="Shape 280"/>
          <p:cNvSpPr/>
          <p:nvPr/>
        </p:nvSpPr>
        <p:spPr>
          <a:xfrm>
            <a:off x="3752825" y="2249750"/>
            <a:ext cx="1462200" cy="788100"/>
          </a:xfrm>
          <a:prstGeom prst="roundRect">
            <a:avLst>
              <a:gd fmla="val 16667" name="adj"/>
            </a:avLst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Server</a:t>
            </a:r>
          </a:p>
        </p:txBody>
      </p:sp>
      <p:sp>
        <p:nvSpPr>
          <p:cNvPr id="281" name="Shape 281"/>
          <p:cNvSpPr/>
          <p:nvPr/>
        </p:nvSpPr>
        <p:spPr>
          <a:xfrm>
            <a:off x="2054450" y="2371982"/>
            <a:ext cx="559800" cy="5355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282" name="Shape 282"/>
          <p:cNvSpPr/>
          <p:nvPr/>
        </p:nvSpPr>
        <p:spPr>
          <a:xfrm>
            <a:off x="6386425" y="2396779"/>
            <a:ext cx="559800" cy="5355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44546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</a:rPr>
              <a:t>S</a:t>
            </a:r>
          </a:p>
        </p:txBody>
      </p:sp>
      <p:cxnSp>
        <p:nvCxnSpPr>
          <p:cNvPr id="283" name="Shape 283"/>
          <p:cNvCxnSpPr>
            <a:stCxn id="280" idx="3"/>
            <a:endCxn id="282" idx="2"/>
          </p:cNvCxnSpPr>
          <p:nvPr/>
        </p:nvCxnSpPr>
        <p:spPr>
          <a:xfrm>
            <a:off x="5215025" y="2643800"/>
            <a:ext cx="1171500" cy="20700"/>
          </a:xfrm>
          <a:prstGeom prst="curvedConnector3">
            <a:avLst>
              <a:gd fmla="val 49996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4" name="Shape 284"/>
          <p:cNvCxnSpPr>
            <a:stCxn id="281" idx="6"/>
            <a:endCxn id="280" idx="1"/>
          </p:cNvCxnSpPr>
          <p:nvPr/>
        </p:nvCxnSpPr>
        <p:spPr>
          <a:xfrm>
            <a:off x="2614250" y="2639732"/>
            <a:ext cx="1138500" cy="4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5" name="Shape 285"/>
          <p:cNvCxnSpPr>
            <a:stCxn id="282" idx="0"/>
            <a:endCxn id="280" idx="0"/>
          </p:cNvCxnSpPr>
          <p:nvPr/>
        </p:nvCxnSpPr>
        <p:spPr>
          <a:xfrm flipH="1" rot="5400000">
            <a:off x="5501575" y="1232029"/>
            <a:ext cx="147000" cy="2182500"/>
          </a:xfrm>
          <a:prstGeom prst="bentConnector3">
            <a:avLst>
              <a:gd fmla="val 26201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6" name="Shape 286"/>
          <p:cNvSpPr txBox="1"/>
          <p:nvPr/>
        </p:nvSpPr>
        <p:spPr>
          <a:xfrm>
            <a:off x="2701650" y="2202800"/>
            <a:ext cx="7881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publish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5444850" y="2583800"/>
            <a:ext cx="7881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push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5216250" y="1593200"/>
            <a:ext cx="10833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subscribe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268605" y="163175"/>
            <a:ext cx="7800300" cy="638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同步</a:t>
            </a:r>
          </a:p>
        </p:txBody>
      </p:sp>
      <p:sp>
        <p:nvSpPr>
          <p:cNvPr id="294" name="Shape 294"/>
          <p:cNvSpPr/>
          <p:nvPr/>
        </p:nvSpPr>
        <p:spPr>
          <a:xfrm>
            <a:off x="4057625" y="2325950"/>
            <a:ext cx="1462200" cy="788100"/>
          </a:xfrm>
          <a:prstGeom prst="roundRect">
            <a:avLst>
              <a:gd fmla="val 16667" name="adj"/>
            </a:avLst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Server</a:t>
            </a:r>
          </a:p>
        </p:txBody>
      </p:sp>
      <p:sp>
        <p:nvSpPr>
          <p:cNvPr id="295" name="Shape 295"/>
          <p:cNvSpPr/>
          <p:nvPr/>
        </p:nvSpPr>
        <p:spPr>
          <a:xfrm>
            <a:off x="911450" y="2448182"/>
            <a:ext cx="559800" cy="5355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96" name="Shape 296"/>
          <p:cNvSpPr/>
          <p:nvPr/>
        </p:nvSpPr>
        <p:spPr>
          <a:xfrm>
            <a:off x="7834225" y="2472979"/>
            <a:ext cx="559800" cy="535500"/>
          </a:xfrm>
          <a:prstGeom prst="ellipse">
            <a:avLst/>
          </a:prstGeom>
          <a:solidFill>
            <a:srgbClr val="ED7D31"/>
          </a:solidFill>
          <a:ln cap="flat" cmpd="sng" w="9525">
            <a:solidFill>
              <a:srgbClr val="44546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</a:rPr>
              <a:t>C</a:t>
            </a:r>
          </a:p>
        </p:txBody>
      </p:sp>
      <p:cxnSp>
        <p:nvCxnSpPr>
          <p:cNvPr id="297" name="Shape 297"/>
          <p:cNvCxnSpPr>
            <a:stCxn id="294" idx="3"/>
            <a:endCxn id="298" idx="1"/>
          </p:cNvCxnSpPr>
          <p:nvPr/>
        </p:nvCxnSpPr>
        <p:spPr>
          <a:xfrm>
            <a:off x="5519825" y="2720000"/>
            <a:ext cx="804900" cy="600"/>
          </a:xfrm>
          <a:prstGeom prst="curvedConnector3">
            <a:avLst>
              <a:gd fmla="val 50005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9" name="Shape 299"/>
          <p:cNvCxnSpPr>
            <a:stCxn id="300" idx="3"/>
            <a:endCxn id="294" idx="1"/>
          </p:cNvCxnSpPr>
          <p:nvPr/>
        </p:nvCxnSpPr>
        <p:spPr>
          <a:xfrm>
            <a:off x="3157700" y="2720000"/>
            <a:ext cx="900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1" name="Shape 301"/>
          <p:cNvCxnSpPr>
            <a:stCxn id="298" idx="0"/>
            <a:endCxn id="294" idx="0"/>
          </p:cNvCxnSpPr>
          <p:nvPr/>
        </p:nvCxnSpPr>
        <p:spPr>
          <a:xfrm rot="5400000">
            <a:off x="5793350" y="1321250"/>
            <a:ext cx="600" cy="2010000"/>
          </a:xfrm>
          <a:prstGeom prst="bentConnector3">
            <a:avLst>
              <a:gd fmla="val -396875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2" name="Shape 302"/>
          <p:cNvSpPr txBox="1"/>
          <p:nvPr/>
        </p:nvSpPr>
        <p:spPr>
          <a:xfrm>
            <a:off x="3158850" y="2355200"/>
            <a:ext cx="7881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publish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5597250" y="2736200"/>
            <a:ext cx="7881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push</a:t>
            </a:r>
          </a:p>
        </p:txBody>
      </p:sp>
      <p:sp>
        <p:nvSpPr>
          <p:cNvPr id="298" name="Shape 298"/>
          <p:cNvSpPr/>
          <p:nvPr/>
        </p:nvSpPr>
        <p:spPr>
          <a:xfrm>
            <a:off x="6324800" y="2325950"/>
            <a:ext cx="947700" cy="788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数据同步层</a:t>
            </a:r>
          </a:p>
        </p:txBody>
      </p:sp>
      <p:sp>
        <p:nvSpPr>
          <p:cNvPr id="300" name="Shape 300"/>
          <p:cNvSpPr/>
          <p:nvPr/>
        </p:nvSpPr>
        <p:spPr>
          <a:xfrm>
            <a:off x="2210000" y="2325950"/>
            <a:ext cx="947700" cy="788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数据同步层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5597250" y="1669400"/>
            <a:ext cx="10833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subscribe</a:t>
            </a:r>
          </a:p>
        </p:txBody>
      </p:sp>
      <p:cxnSp>
        <p:nvCxnSpPr>
          <p:cNvPr id="305" name="Shape 305"/>
          <p:cNvCxnSpPr>
            <a:stCxn id="295" idx="6"/>
            <a:endCxn id="300" idx="1"/>
          </p:cNvCxnSpPr>
          <p:nvPr/>
        </p:nvCxnSpPr>
        <p:spPr>
          <a:xfrm>
            <a:off x="1471250" y="2715932"/>
            <a:ext cx="738900" cy="4200"/>
          </a:xfrm>
          <a:prstGeom prst="curvedConnector3">
            <a:avLst>
              <a:gd fmla="val 49990" name="adj1"/>
            </a:avLst>
          </a:prstGeom>
          <a:noFill/>
          <a:ln cap="flat" cmpd="sng" w="2857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306" name="Shape 306"/>
          <p:cNvCxnSpPr>
            <a:stCxn id="298" idx="2"/>
            <a:endCxn id="296" idx="4"/>
          </p:cNvCxnSpPr>
          <p:nvPr/>
        </p:nvCxnSpPr>
        <p:spPr>
          <a:xfrm rot="-5400000">
            <a:off x="7403600" y="2403500"/>
            <a:ext cx="105600" cy="1315500"/>
          </a:xfrm>
          <a:prstGeom prst="curvedConnector3">
            <a:avLst>
              <a:gd fmla="val -225497" name="adj1"/>
            </a:avLst>
          </a:prstGeom>
          <a:noFill/>
          <a:ln cap="flat" cmpd="sng" w="2857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307" name="Shape 307"/>
          <p:cNvCxnSpPr>
            <a:stCxn id="296" idx="0"/>
            <a:endCxn id="298" idx="0"/>
          </p:cNvCxnSpPr>
          <p:nvPr/>
        </p:nvCxnSpPr>
        <p:spPr>
          <a:xfrm flipH="1" rot="5400000">
            <a:off x="7382875" y="1741729"/>
            <a:ext cx="147000" cy="1315500"/>
          </a:xfrm>
          <a:prstGeom prst="curvedConnector3">
            <a:avLst>
              <a:gd fmla="val 262010" name="adj1"/>
            </a:avLst>
          </a:prstGeom>
          <a:noFill/>
          <a:ln cap="flat" cmpd="sng" w="2857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308" name="Shape 308"/>
          <p:cNvSpPr txBox="1"/>
          <p:nvPr/>
        </p:nvSpPr>
        <p:spPr>
          <a:xfrm>
            <a:off x="1406250" y="2279000"/>
            <a:ext cx="11769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API调用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7045050" y="1745600"/>
            <a:ext cx="11769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API调用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6968850" y="3345800"/>
            <a:ext cx="11769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事件回调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268605" y="163175"/>
            <a:ext cx="7800300" cy="638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Data Sync &gt; pub/sub</a:t>
            </a:r>
          </a:p>
        </p:txBody>
      </p:sp>
      <p:sp>
        <p:nvSpPr>
          <p:cNvPr id="316" name="Shape 316"/>
          <p:cNvSpPr txBox="1"/>
          <p:nvPr>
            <p:ph idx="4" type="body"/>
          </p:nvPr>
        </p:nvSpPr>
        <p:spPr>
          <a:xfrm>
            <a:off x="2017128" y="1554900"/>
            <a:ext cx="7216200" cy="26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面向数据而非面向消息，提供给应用层更完整的数据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有客户端缓存，节约流量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离线可用，当离线时可以使用客户端存储继续运行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事件本地立即触发而非云端触发，操作可以立刻响应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开发者可以像操作本地数据一样操作远端数据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268605" y="163175"/>
            <a:ext cx="7800300" cy="638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1557700" y="1527675"/>
            <a:ext cx="1231800" cy="583500"/>
          </a:xfrm>
          <a:prstGeom prst="rect">
            <a:avLst/>
          </a:prstGeom>
          <a:noFill/>
          <a:ln cap="flat" cmpd="sng" w="28575">
            <a:solidFill>
              <a:srgbClr val="AEAB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实时是普遍需求</a:t>
            </a:r>
          </a:p>
        </p:txBody>
      </p:sp>
      <p:sp>
        <p:nvSpPr>
          <p:cNvPr id="323" name="Shape 323"/>
          <p:cNvSpPr/>
          <p:nvPr/>
        </p:nvSpPr>
        <p:spPr>
          <a:xfrm>
            <a:off x="3157900" y="1527675"/>
            <a:ext cx="1231800" cy="583500"/>
          </a:xfrm>
          <a:prstGeom prst="rect">
            <a:avLst/>
          </a:prstGeom>
          <a:noFill/>
          <a:ln cap="flat" cmpd="sng" w="28575">
            <a:solidFill>
              <a:srgbClr val="AEAB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后端可以云服务化</a:t>
            </a:r>
          </a:p>
        </p:txBody>
      </p:sp>
      <p:sp>
        <p:nvSpPr>
          <p:cNvPr id="324" name="Shape 324"/>
          <p:cNvSpPr/>
          <p:nvPr/>
        </p:nvSpPr>
        <p:spPr>
          <a:xfrm>
            <a:off x="4758100" y="1527675"/>
            <a:ext cx="1231800" cy="583500"/>
          </a:xfrm>
          <a:prstGeom prst="rect">
            <a:avLst/>
          </a:prstGeom>
          <a:noFill/>
          <a:ln cap="flat" cmpd="sng" w="28575">
            <a:solidFill>
              <a:srgbClr val="AEAB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使用Websocket</a:t>
            </a:r>
          </a:p>
        </p:txBody>
      </p:sp>
      <p:sp>
        <p:nvSpPr>
          <p:cNvPr id="325" name="Shape 325"/>
          <p:cNvSpPr/>
          <p:nvPr/>
        </p:nvSpPr>
        <p:spPr>
          <a:xfrm>
            <a:off x="6358300" y="1527675"/>
            <a:ext cx="1231800" cy="583500"/>
          </a:xfrm>
          <a:prstGeom prst="rect">
            <a:avLst/>
          </a:prstGeom>
          <a:noFill/>
          <a:ln cap="flat" cmpd="sng" w="28575">
            <a:solidFill>
              <a:srgbClr val="AEAB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使用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同步机制</a:t>
            </a:r>
          </a:p>
        </p:txBody>
      </p:sp>
      <p:sp>
        <p:nvSpPr>
          <p:cNvPr id="326" name="Shape 326"/>
          <p:cNvSpPr/>
          <p:nvPr/>
        </p:nvSpPr>
        <p:spPr>
          <a:xfrm>
            <a:off x="3996100" y="3127875"/>
            <a:ext cx="1231800" cy="583500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野狗</a:t>
            </a:r>
          </a:p>
        </p:txBody>
      </p:sp>
      <p:cxnSp>
        <p:nvCxnSpPr>
          <p:cNvPr id="327" name="Shape 327"/>
          <p:cNvCxnSpPr>
            <a:stCxn id="322" idx="2"/>
            <a:endCxn id="326" idx="0"/>
          </p:cNvCxnSpPr>
          <p:nvPr/>
        </p:nvCxnSpPr>
        <p:spPr>
          <a:xfrm flipH="1" rot="-5400000">
            <a:off x="2884450" y="1400325"/>
            <a:ext cx="1016700" cy="24384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8" name="Shape 328"/>
          <p:cNvCxnSpPr>
            <a:stCxn id="323" idx="2"/>
            <a:endCxn id="326" idx="0"/>
          </p:cNvCxnSpPr>
          <p:nvPr/>
        </p:nvCxnSpPr>
        <p:spPr>
          <a:xfrm flipH="1" rot="-5400000">
            <a:off x="3684550" y="2200425"/>
            <a:ext cx="1016700" cy="838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9" name="Shape 329"/>
          <p:cNvCxnSpPr>
            <a:stCxn id="324" idx="2"/>
            <a:endCxn id="326" idx="0"/>
          </p:cNvCxnSpPr>
          <p:nvPr/>
        </p:nvCxnSpPr>
        <p:spPr>
          <a:xfrm rot="5400000">
            <a:off x="4484650" y="2238525"/>
            <a:ext cx="1016700" cy="7620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0" name="Shape 330"/>
          <p:cNvCxnSpPr>
            <a:stCxn id="325" idx="2"/>
            <a:endCxn id="326" idx="0"/>
          </p:cNvCxnSpPr>
          <p:nvPr/>
        </p:nvCxnSpPr>
        <p:spPr>
          <a:xfrm rot="5400000">
            <a:off x="5284750" y="1438425"/>
            <a:ext cx="1016700" cy="2362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268605" y="163175"/>
            <a:ext cx="7800300" cy="638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一分钟搞定IM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264160" y="762542"/>
            <a:ext cx="8524200" cy="412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1485900"/>
            <a:ext cx="6112325" cy="25593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38" name="Shape 338"/>
          <p:cNvSpPr txBox="1"/>
          <p:nvPr/>
        </p:nvSpPr>
        <p:spPr>
          <a:xfrm>
            <a:off x="6602275" y="1495825"/>
            <a:ext cx="2344800" cy="2559300"/>
          </a:xfrm>
          <a:prstGeom prst="rect">
            <a:avLst/>
          </a:prstGeom>
          <a:solidFill>
            <a:srgbClr val="44546A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轻松的背后，野狗帮你搞定了：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可靠的长连接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数据存储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数据同步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授权登录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权限管理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1143000" y="206215"/>
            <a:ext cx="6858000" cy="179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几个观点</a:t>
            </a:r>
          </a:p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1143000" y="2381518"/>
            <a:ext cx="6858000" cy="235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实时是普遍需求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后端云服务化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websocket优于HTTP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数据同步优于pub/sub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268605" y="163175"/>
            <a:ext cx="7800300" cy="638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最近的动态</a:t>
            </a:r>
          </a:p>
        </p:txBody>
      </p:sp>
      <p:sp>
        <p:nvSpPr>
          <p:cNvPr id="344" name="Shape 344"/>
          <p:cNvSpPr/>
          <p:nvPr/>
        </p:nvSpPr>
        <p:spPr>
          <a:xfrm>
            <a:off x="529475" y="801275"/>
            <a:ext cx="8125800" cy="3963900"/>
          </a:xfrm>
          <a:prstGeom prst="rect">
            <a:avLst/>
          </a:prstGeom>
          <a:noFill/>
          <a:ln cap="flat" cmpd="sng" w="28575">
            <a:solidFill>
              <a:srgbClr val="AEAB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Wilddog 2.0 发布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微信小程序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/>
        </p:nvSpPr>
        <p:spPr>
          <a:xfrm>
            <a:off x="1645825" y="3403775"/>
            <a:ext cx="62241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官网:		https://</a:t>
            </a:r>
            <a:r>
              <a:rPr lang="en-GB" u="sng">
                <a:solidFill>
                  <a:srgbClr val="FFFFFF"/>
                </a:solidFill>
                <a:hlinkClick r:id="rId3"/>
              </a:rPr>
              <a:t>www.wilddog.com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Github:	</a:t>
            </a:r>
            <a:r>
              <a:rPr lang="en-GB" u="sng">
                <a:solidFill>
                  <a:srgbClr val="FFFFFF"/>
                </a:solidFill>
                <a:hlinkClick r:id="rId4"/>
              </a:rPr>
              <a:t>https://github.com/WildDogTeam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Issues:	</a:t>
            </a:r>
            <a:r>
              <a:rPr lang="en-GB" u="sng">
                <a:solidFill>
                  <a:srgbClr val="FFFFFF"/>
                </a:solidFill>
                <a:hlinkClick r:id="rId5"/>
              </a:rPr>
              <a:t>https://github.com/WildDogTeam/wilddog-issue/issues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50" name="Shape 3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0071" y="721226"/>
            <a:ext cx="2902899" cy="290289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 txBox="1"/>
          <p:nvPr/>
        </p:nvSpPr>
        <p:spPr>
          <a:xfrm>
            <a:off x="1096150" y="1457525"/>
            <a:ext cx="39750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http://jack-x.engineer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1143000" y="206215"/>
            <a:ext cx="6858000" cy="179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实时是普遍需求</a:t>
            </a:r>
          </a:p>
        </p:txBody>
      </p:sp>
      <p:sp>
        <p:nvSpPr>
          <p:cNvPr id="90" name="Shape 90"/>
          <p:cNvSpPr/>
          <p:nvPr/>
        </p:nvSpPr>
        <p:spPr>
          <a:xfrm>
            <a:off x="1557700" y="2442075"/>
            <a:ext cx="1231800" cy="583500"/>
          </a:xfrm>
          <a:prstGeom prst="rect">
            <a:avLst/>
          </a:prstGeom>
          <a:noFill/>
          <a:ln cap="flat" cmpd="sng" w="28575">
            <a:solidFill>
              <a:srgbClr val="AEAB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IM</a:t>
            </a:r>
          </a:p>
        </p:txBody>
      </p:sp>
      <p:sp>
        <p:nvSpPr>
          <p:cNvPr id="91" name="Shape 91"/>
          <p:cNvSpPr/>
          <p:nvPr/>
        </p:nvSpPr>
        <p:spPr>
          <a:xfrm>
            <a:off x="3157900" y="2442075"/>
            <a:ext cx="1231800" cy="583500"/>
          </a:xfrm>
          <a:prstGeom prst="rect">
            <a:avLst/>
          </a:prstGeom>
          <a:noFill/>
          <a:ln cap="flat" cmpd="sng" w="28575">
            <a:solidFill>
              <a:srgbClr val="AEAB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实时通知</a:t>
            </a:r>
          </a:p>
        </p:txBody>
      </p:sp>
      <p:sp>
        <p:nvSpPr>
          <p:cNvPr id="92" name="Shape 92"/>
          <p:cNvSpPr/>
          <p:nvPr/>
        </p:nvSpPr>
        <p:spPr>
          <a:xfrm>
            <a:off x="4758100" y="2442075"/>
            <a:ext cx="1231800" cy="583500"/>
          </a:xfrm>
          <a:prstGeom prst="rect">
            <a:avLst/>
          </a:prstGeom>
          <a:noFill/>
          <a:ln cap="flat" cmpd="sng" w="28575">
            <a:solidFill>
              <a:srgbClr val="AEAB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在线协作</a:t>
            </a:r>
          </a:p>
        </p:txBody>
      </p:sp>
      <p:sp>
        <p:nvSpPr>
          <p:cNvPr id="93" name="Shape 93"/>
          <p:cNvSpPr/>
          <p:nvPr/>
        </p:nvSpPr>
        <p:spPr>
          <a:xfrm>
            <a:off x="6358300" y="2442075"/>
            <a:ext cx="1231800" cy="583500"/>
          </a:xfrm>
          <a:prstGeom prst="rect">
            <a:avLst/>
          </a:prstGeom>
          <a:noFill/>
          <a:ln cap="flat" cmpd="sng" w="28575">
            <a:solidFill>
              <a:srgbClr val="AEAB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实时游戏</a:t>
            </a:r>
          </a:p>
        </p:txBody>
      </p:sp>
      <p:sp>
        <p:nvSpPr>
          <p:cNvPr id="94" name="Shape 94"/>
          <p:cNvSpPr/>
          <p:nvPr/>
        </p:nvSpPr>
        <p:spPr>
          <a:xfrm>
            <a:off x="1557700" y="3356475"/>
            <a:ext cx="1231800" cy="583500"/>
          </a:xfrm>
          <a:prstGeom prst="rect">
            <a:avLst/>
          </a:prstGeom>
          <a:noFill/>
          <a:ln cap="flat" cmpd="sng" w="28575">
            <a:solidFill>
              <a:srgbClr val="AEAB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实时数据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分发</a:t>
            </a:r>
          </a:p>
        </p:txBody>
      </p:sp>
      <p:sp>
        <p:nvSpPr>
          <p:cNvPr id="95" name="Shape 95"/>
          <p:cNvSpPr/>
          <p:nvPr/>
        </p:nvSpPr>
        <p:spPr>
          <a:xfrm>
            <a:off x="3157900" y="3356475"/>
            <a:ext cx="1231800" cy="583500"/>
          </a:xfrm>
          <a:prstGeom prst="rect">
            <a:avLst/>
          </a:prstGeom>
          <a:noFill/>
          <a:ln cap="flat" cmpd="sng" w="28575">
            <a:solidFill>
              <a:srgbClr val="AEAB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实时图表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展示</a:t>
            </a:r>
          </a:p>
        </p:txBody>
      </p:sp>
      <p:sp>
        <p:nvSpPr>
          <p:cNvPr id="96" name="Shape 96"/>
          <p:cNvSpPr/>
          <p:nvPr/>
        </p:nvSpPr>
        <p:spPr>
          <a:xfrm>
            <a:off x="4758100" y="3356475"/>
            <a:ext cx="1231800" cy="583500"/>
          </a:xfrm>
          <a:prstGeom prst="rect">
            <a:avLst/>
          </a:prstGeom>
          <a:noFill/>
          <a:ln cap="flat" cmpd="sng" w="28575">
            <a:solidFill>
              <a:srgbClr val="AEAB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实时</a:t>
            </a:r>
            <a:r>
              <a:rPr lang="en-GB">
                <a:solidFill>
                  <a:srgbClr val="FFFFFF"/>
                </a:solidFill>
              </a:rPr>
              <a:t>地理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位置</a:t>
            </a:r>
          </a:p>
        </p:txBody>
      </p:sp>
      <p:sp>
        <p:nvSpPr>
          <p:cNvPr id="97" name="Shape 97"/>
          <p:cNvSpPr/>
          <p:nvPr/>
        </p:nvSpPr>
        <p:spPr>
          <a:xfrm>
            <a:off x="6358300" y="3356475"/>
            <a:ext cx="1231800" cy="583500"/>
          </a:xfrm>
          <a:prstGeom prst="rect">
            <a:avLst/>
          </a:prstGeom>
          <a:noFill/>
          <a:ln cap="flat" cmpd="sng" w="28575">
            <a:solidFill>
              <a:srgbClr val="AEAB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。。。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268605" y="163175"/>
            <a:ext cx="7800300" cy="89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World Wide Web-以文档为核心，不需要实时特性</a:t>
            </a:r>
          </a:p>
        </p:txBody>
      </p:sp>
      <p:pic>
        <p:nvPicPr>
          <p:cNvPr descr="www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50" y="1627224"/>
            <a:ext cx="8587748" cy="30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4831875" y="3592500"/>
            <a:ext cx="759600" cy="240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4906125" y="2393100"/>
            <a:ext cx="2199000" cy="38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整个互联网的中心是文档</a:t>
            </a:r>
          </a:p>
        </p:txBody>
      </p:sp>
      <p:cxnSp>
        <p:nvCxnSpPr>
          <p:cNvPr id="106" name="Shape 106"/>
          <p:cNvCxnSpPr>
            <a:stCxn id="104" idx="0"/>
            <a:endCxn id="105" idx="2"/>
          </p:cNvCxnSpPr>
          <p:nvPr/>
        </p:nvCxnSpPr>
        <p:spPr>
          <a:xfrm flipH="1" rot="10800000">
            <a:off x="5211675" y="2776800"/>
            <a:ext cx="794100" cy="81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7" name="Shape 107"/>
          <p:cNvSpPr/>
          <p:nvPr/>
        </p:nvSpPr>
        <p:spPr>
          <a:xfrm>
            <a:off x="2107509" y="3838225"/>
            <a:ext cx="1028100" cy="240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2239125" y="3231300"/>
            <a:ext cx="1393500" cy="38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依靠链接组织</a:t>
            </a:r>
          </a:p>
        </p:txBody>
      </p:sp>
      <p:cxnSp>
        <p:nvCxnSpPr>
          <p:cNvPr id="109" name="Shape 109"/>
          <p:cNvCxnSpPr>
            <a:stCxn id="107" idx="0"/>
            <a:endCxn id="108" idx="2"/>
          </p:cNvCxnSpPr>
          <p:nvPr/>
        </p:nvCxnSpPr>
        <p:spPr>
          <a:xfrm flipH="1" rot="10800000">
            <a:off x="2621559" y="3615025"/>
            <a:ext cx="314400" cy="223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914400" y="-708184"/>
            <a:ext cx="6858000" cy="179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HTTP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475" y="1724025"/>
            <a:ext cx="443865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2141775" y="3824700"/>
            <a:ext cx="48375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>
                <a:solidFill>
                  <a:srgbClr val="FF0000"/>
                </a:solidFill>
              </a:rPr>
              <a:t>没有长连接能力，如何实时？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1143000" y="206215"/>
            <a:ext cx="6858000" cy="179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但Web技术一直在演化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268605" y="163175"/>
            <a:ext cx="7800300" cy="638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Web的演化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264160" y="762542"/>
            <a:ext cx="8524200" cy="412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216975" y="1175975"/>
            <a:ext cx="1724400" cy="930900"/>
          </a:xfrm>
          <a:prstGeom prst="homePlate">
            <a:avLst>
              <a:gd fmla="val 50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静态网页</a:t>
            </a:r>
          </a:p>
        </p:txBody>
      </p:sp>
      <p:sp>
        <p:nvSpPr>
          <p:cNvPr id="129" name="Shape 129"/>
          <p:cNvSpPr/>
          <p:nvPr/>
        </p:nvSpPr>
        <p:spPr>
          <a:xfrm>
            <a:off x="2671150" y="1175975"/>
            <a:ext cx="1892700" cy="9309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动态网页</a:t>
            </a:r>
          </a:p>
        </p:txBody>
      </p:sp>
      <p:sp>
        <p:nvSpPr>
          <p:cNvPr id="130" name="Shape 130"/>
          <p:cNvSpPr/>
          <p:nvPr/>
        </p:nvSpPr>
        <p:spPr>
          <a:xfrm>
            <a:off x="4271350" y="1175975"/>
            <a:ext cx="1892700" cy="9309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动态网页内容</a:t>
            </a:r>
          </a:p>
        </p:txBody>
      </p:sp>
      <p:sp>
        <p:nvSpPr>
          <p:cNvPr id="131" name="Shape 131"/>
          <p:cNvSpPr/>
          <p:nvPr/>
        </p:nvSpPr>
        <p:spPr>
          <a:xfrm>
            <a:off x="5871550" y="1175975"/>
            <a:ext cx="1892700" cy="930900"/>
          </a:xfrm>
          <a:prstGeom prst="chevron">
            <a:avLst>
              <a:gd fmla="val 5000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web应用</a:t>
            </a:r>
          </a:p>
        </p:txBody>
      </p:sp>
      <p:sp>
        <p:nvSpPr>
          <p:cNvPr id="132" name="Shape 132"/>
          <p:cNvSpPr/>
          <p:nvPr/>
        </p:nvSpPr>
        <p:spPr>
          <a:xfrm>
            <a:off x="1250800" y="2202525"/>
            <a:ext cx="1205100" cy="851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HTML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HTTP</a:t>
            </a:r>
          </a:p>
        </p:txBody>
      </p:sp>
      <p:sp>
        <p:nvSpPr>
          <p:cNvPr id="133" name="Shape 133"/>
          <p:cNvSpPr/>
          <p:nvPr/>
        </p:nvSpPr>
        <p:spPr>
          <a:xfrm>
            <a:off x="2887219" y="2202525"/>
            <a:ext cx="1205100" cy="851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CGI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JSP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PHP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ASP</a:t>
            </a:r>
          </a:p>
        </p:txBody>
      </p:sp>
      <p:sp>
        <p:nvSpPr>
          <p:cNvPr id="134" name="Shape 134"/>
          <p:cNvSpPr/>
          <p:nvPr/>
        </p:nvSpPr>
        <p:spPr>
          <a:xfrm>
            <a:off x="4474045" y="2202525"/>
            <a:ext cx="1205100" cy="851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AJAX</a:t>
            </a:r>
          </a:p>
        </p:txBody>
      </p:sp>
      <p:sp>
        <p:nvSpPr>
          <p:cNvPr id="135" name="Shape 135"/>
          <p:cNvSpPr/>
          <p:nvPr/>
        </p:nvSpPr>
        <p:spPr>
          <a:xfrm>
            <a:off x="6074245" y="2202525"/>
            <a:ext cx="1205100" cy="851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WebSocket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SSE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。。。</a:t>
            </a:r>
          </a:p>
        </p:txBody>
      </p:sp>
      <p:sp>
        <p:nvSpPr>
          <p:cNvPr id="136" name="Shape 136"/>
          <p:cNvSpPr/>
          <p:nvPr/>
        </p:nvSpPr>
        <p:spPr>
          <a:xfrm>
            <a:off x="2023800" y="3567700"/>
            <a:ext cx="4410300" cy="274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1405000" y="3508475"/>
            <a:ext cx="7653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chemeClr val="lt1"/>
                </a:solidFill>
              </a:rPr>
              <a:t>后端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chemeClr val="lt1"/>
                </a:solidFill>
              </a:rPr>
              <a:t>静态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6358000" y="3508475"/>
            <a:ext cx="7653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chemeClr val="lt1"/>
                </a:solidFill>
              </a:rPr>
              <a:t>前端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chemeClr val="lt1"/>
                </a:solidFill>
              </a:rPr>
              <a:t>实时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023800" y="4144970"/>
            <a:ext cx="4410300" cy="274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1574400" y="3011725"/>
            <a:ext cx="9255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门户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2941375" y="3011725"/>
            <a:ext cx="1158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搜索，论坛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4622400" y="3011725"/>
            <a:ext cx="9255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社交网络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6375000" y="3011725"/>
            <a:ext cx="9255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Apps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268605" y="163175"/>
            <a:ext cx="7800300" cy="638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Web的演化-从后端到前端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264160" y="762542"/>
            <a:ext cx="8524200" cy="412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前后端的分工明确</a:t>
            </a:r>
          </a:p>
        </p:txBody>
      </p:sp>
      <p:sp>
        <p:nvSpPr>
          <p:cNvPr id="150" name="Shape 150"/>
          <p:cNvSpPr/>
          <p:nvPr/>
        </p:nvSpPr>
        <p:spPr>
          <a:xfrm>
            <a:off x="942175" y="1318550"/>
            <a:ext cx="2767200" cy="1345500"/>
          </a:xfrm>
          <a:prstGeom prst="rect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103917" y="2000600"/>
            <a:ext cx="2448000" cy="401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View Logic</a:t>
            </a:r>
          </a:p>
        </p:txBody>
      </p:sp>
      <p:sp>
        <p:nvSpPr>
          <p:cNvPr id="152" name="Shape 152"/>
          <p:cNvSpPr/>
          <p:nvPr/>
        </p:nvSpPr>
        <p:spPr>
          <a:xfrm>
            <a:off x="1109629" y="1434882"/>
            <a:ext cx="2447999" cy="401699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View</a:t>
            </a:r>
          </a:p>
        </p:txBody>
      </p:sp>
      <p:sp>
        <p:nvSpPr>
          <p:cNvPr id="153" name="Shape 153"/>
          <p:cNvSpPr/>
          <p:nvPr/>
        </p:nvSpPr>
        <p:spPr>
          <a:xfrm>
            <a:off x="942175" y="2842550"/>
            <a:ext cx="2767200" cy="1774500"/>
          </a:xfrm>
          <a:prstGeom prst="rect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269025" y="1694075"/>
            <a:ext cx="673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Front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269025" y="3218075"/>
            <a:ext cx="673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Back</a:t>
            </a:r>
          </a:p>
        </p:txBody>
      </p:sp>
      <p:sp>
        <p:nvSpPr>
          <p:cNvPr id="156" name="Shape 156"/>
          <p:cNvSpPr/>
          <p:nvPr/>
        </p:nvSpPr>
        <p:spPr>
          <a:xfrm>
            <a:off x="1132475" y="2991200"/>
            <a:ext cx="705300" cy="401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200">
                <a:solidFill>
                  <a:srgbClr val="FFFFFF"/>
                </a:solidFill>
              </a:rPr>
              <a:t>Route</a:t>
            </a:r>
          </a:p>
        </p:txBody>
      </p:sp>
      <p:sp>
        <p:nvSpPr>
          <p:cNvPr id="157" name="Shape 157"/>
          <p:cNvSpPr/>
          <p:nvPr/>
        </p:nvSpPr>
        <p:spPr>
          <a:xfrm>
            <a:off x="1970675" y="2991200"/>
            <a:ext cx="705300" cy="401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200">
                <a:solidFill>
                  <a:srgbClr val="FFFFFF"/>
                </a:solidFill>
              </a:rPr>
              <a:t>Render</a:t>
            </a:r>
          </a:p>
        </p:txBody>
      </p:sp>
      <p:sp>
        <p:nvSpPr>
          <p:cNvPr id="158" name="Shape 158"/>
          <p:cNvSpPr/>
          <p:nvPr/>
        </p:nvSpPr>
        <p:spPr>
          <a:xfrm>
            <a:off x="2808875" y="2991200"/>
            <a:ext cx="705300" cy="401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200">
                <a:solidFill>
                  <a:srgbClr val="FFFFFF"/>
                </a:solidFill>
              </a:rPr>
              <a:t>Serve Data</a:t>
            </a:r>
          </a:p>
        </p:txBody>
      </p:sp>
      <p:sp>
        <p:nvSpPr>
          <p:cNvPr id="159" name="Shape 159"/>
          <p:cNvSpPr/>
          <p:nvPr/>
        </p:nvSpPr>
        <p:spPr>
          <a:xfrm>
            <a:off x="1109629" y="4058000"/>
            <a:ext cx="2447999" cy="4017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Data base</a:t>
            </a:r>
          </a:p>
        </p:txBody>
      </p:sp>
      <p:sp>
        <p:nvSpPr>
          <p:cNvPr id="160" name="Shape 160"/>
          <p:cNvSpPr/>
          <p:nvPr/>
        </p:nvSpPr>
        <p:spPr>
          <a:xfrm>
            <a:off x="1109629" y="3524600"/>
            <a:ext cx="2447999" cy="401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Logic</a:t>
            </a:r>
          </a:p>
        </p:txBody>
      </p:sp>
      <p:sp>
        <p:nvSpPr>
          <p:cNvPr id="161" name="Shape 161"/>
          <p:cNvSpPr/>
          <p:nvPr/>
        </p:nvSpPr>
        <p:spPr>
          <a:xfrm>
            <a:off x="5742775" y="1242350"/>
            <a:ext cx="2767200" cy="1345500"/>
          </a:xfrm>
          <a:prstGeom prst="rect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5933075" y="1924400"/>
            <a:ext cx="673200" cy="401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200">
                <a:solidFill>
                  <a:srgbClr val="FFFFFF"/>
                </a:solidFill>
              </a:rPr>
              <a:t>Front Logic</a:t>
            </a:r>
          </a:p>
        </p:txBody>
      </p:sp>
      <p:sp>
        <p:nvSpPr>
          <p:cNvPr id="163" name="Shape 163"/>
          <p:cNvSpPr/>
          <p:nvPr/>
        </p:nvSpPr>
        <p:spPr>
          <a:xfrm>
            <a:off x="5910229" y="1364394"/>
            <a:ext cx="2447999" cy="401699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View</a:t>
            </a:r>
          </a:p>
        </p:txBody>
      </p:sp>
      <p:sp>
        <p:nvSpPr>
          <p:cNvPr id="164" name="Shape 164"/>
          <p:cNvSpPr/>
          <p:nvPr/>
        </p:nvSpPr>
        <p:spPr>
          <a:xfrm>
            <a:off x="5742775" y="2766350"/>
            <a:ext cx="2767200" cy="1774500"/>
          </a:xfrm>
          <a:prstGeom prst="rect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5069625" y="1617875"/>
            <a:ext cx="673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Front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5069625" y="3141875"/>
            <a:ext cx="673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Back</a:t>
            </a:r>
          </a:p>
        </p:txBody>
      </p:sp>
      <p:sp>
        <p:nvSpPr>
          <p:cNvPr id="167" name="Shape 167"/>
          <p:cNvSpPr/>
          <p:nvPr/>
        </p:nvSpPr>
        <p:spPr>
          <a:xfrm>
            <a:off x="6782854" y="1924400"/>
            <a:ext cx="705300" cy="401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200">
                <a:solidFill>
                  <a:srgbClr val="FFFFFF"/>
                </a:solidFill>
              </a:rPr>
              <a:t>Route</a:t>
            </a:r>
          </a:p>
        </p:txBody>
      </p:sp>
      <p:sp>
        <p:nvSpPr>
          <p:cNvPr id="168" name="Shape 168"/>
          <p:cNvSpPr/>
          <p:nvPr/>
        </p:nvSpPr>
        <p:spPr>
          <a:xfrm>
            <a:off x="5899146" y="2915000"/>
            <a:ext cx="2448000" cy="401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Serve Data</a:t>
            </a:r>
          </a:p>
        </p:txBody>
      </p:sp>
      <p:sp>
        <p:nvSpPr>
          <p:cNvPr id="169" name="Shape 169"/>
          <p:cNvSpPr/>
          <p:nvPr/>
        </p:nvSpPr>
        <p:spPr>
          <a:xfrm>
            <a:off x="5910229" y="3981800"/>
            <a:ext cx="2447999" cy="4017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Data base</a:t>
            </a:r>
          </a:p>
        </p:txBody>
      </p:sp>
      <p:sp>
        <p:nvSpPr>
          <p:cNvPr id="170" name="Shape 170"/>
          <p:cNvSpPr/>
          <p:nvPr/>
        </p:nvSpPr>
        <p:spPr>
          <a:xfrm>
            <a:off x="5904517" y="3448400"/>
            <a:ext cx="2448000" cy="401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Server Logic</a:t>
            </a:r>
          </a:p>
        </p:txBody>
      </p:sp>
      <p:sp>
        <p:nvSpPr>
          <p:cNvPr id="171" name="Shape 171"/>
          <p:cNvSpPr/>
          <p:nvPr/>
        </p:nvSpPr>
        <p:spPr>
          <a:xfrm>
            <a:off x="4159850" y="2423675"/>
            <a:ext cx="795600" cy="9693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7659029" y="1924400"/>
            <a:ext cx="705300" cy="401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200">
                <a:solidFill>
                  <a:srgbClr val="FFFFFF"/>
                </a:solidFill>
              </a:rPr>
              <a:t>Render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ctrTitle"/>
          </p:nvPr>
        </p:nvSpPr>
        <p:spPr>
          <a:xfrm>
            <a:off x="1143000" y="206215"/>
            <a:ext cx="6858000" cy="179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NEXT？</a:t>
            </a:r>
          </a:p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1143000" y="2381532"/>
            <a:ext cx="6858000" cy="1241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自定义设计方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