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81" r:id="rId5"/>
    <p:sldId id="285" r:id="rId6"/>
    <p:sldId id="286" r:id="rId7"/>
    <p:sldId id="287" r:id="rId8"/>
    <p:sldId id="288" r:id="rId9"/>
    <p:sldId id="28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31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NOTA: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Para cambiar la imagen de esta dispositiva, seleccione la imagen y elimínela. A continuación haga clic en el icono Imágenes  en el marcador de posición e inserte su imagen.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IT Base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 smtClean="0"/>
              <a:t>Presentación para </a:t>
            </a:r>
            <a:r>
              <a:rPr lang="es-ES" smtClean="0"/>
              <a:t>Fractalia</a:t>
            </a:r>
            <a:endParaRPr lang="es-ES" dirty="0"/>
          </a:p>
        </p:txBody>
      </p:sp>
      <p:pic>
        <p:nvPicPr>
          <p:cNvPr id="5" name="Marcador de posición de imagen 4" descr="Calle de una ciudad con desenfoque de movimiento" title="Imagen de muestra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Quiénes Somos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900" b="1" i="0" dirty="0" smtClean="0">
                <a:solidFill>
                  <a:srgbClr val="595959"/>
                </a:solidFill>
                <a:latin typeface="Book Antiqua"/>
              </a:rPr>
              <a:t>IT Base </a:t>
            </a:r>
            <a:r>
              <a:rPr lang="es-ES" sz="1900" b="0" i="0" dirty="0" smtClean="0">
                <a:solidFill>
                  <a:srgbClr val="595959"/>
                </a:solidFill>
                <a:latin typeface="Book Antiqua"/>
              </a:rPr>
              <a:t>es una empresa </a:t>
            </a:r>
            <a:r>
              <a:rPr lang="es-ES" sz="1900" b="0" i="0" dirty="0" err="1" smtClean="0">
                <a:solidFill>
                  <a:srgbClr val="595959"/>
                </a:solidFill>
                <a:latin typeface="Book Antiqua"/>
              </a:rPr>
              <a:t>Startup</a:t>
            </a:r>
            <a:r>
              <a:rPr lang="es-ES" sz="1900" b="0" i="0" dirty="0" smtClean="0">
                <a:solidFill>
                  <a:srgbClr val="595959"/>
                </a:solidFill>
                <a:latin typeface="Book Antiqua"/>
              </a:rPr>
              <a:t> de </a:t>
            </a:r>
            <a:r>
              <a:rPr lang="es-ES" sz="1900" b="0" i="0" dirty="0" smtClean="0">
                <a:solidFill>
                  <a:srgbClr val="595959"/>
                </a:solidFill>
                <a:latin typeface="Book Antiqua"/>
              </a:rPr>
              <a:t>Servicios Gestionados de IT que opera en los ámbitos de </a:t>
            </a:r>
            <a:r>
              <a:rPr lang="es-ES" sz="1900" b="1" dirty="0" err="1" smtClean="0">
                <a:solidFill>
                  <a:srgbClr val="595959"/>
                </a:solidFill>
                <a:latin typeface="Book Antiqua"/>
              </a:rPr>
              <a:t>End</a:t>
            </a:r>
            <a:r>
              <a:rPr lang="es-ES" sz="1900" b="1" dirty="0" smtClean="0">
                <a:solidFill>
                  <a:srgbClr val="595959"/>
                </a:solidFill>
                <a:latin typeface="Book Antiqua"/>
              </a:rPr>
              <a:t> </a:t>
            </a:r>
            <a:r>
              <a:rPr lang="es-ES" sz="1900" b="1" dirty="0" err="1" smtClean="0">
                <a:solidFill>
                  <a:srgbClr val="595959"/>
                </a:solidFill>
                <a:latin typeface="Book Antiqua"/>
              </a:rPr>
              <a:t>User</a:t>
            </a:r>
            <a:r>
              <a:rPr lang="es-ES" sz="1900" b="1" dirty="0" smtClean="0">
                <a:solidFill>
                  <a:srgbClr val="595959"/>
                </a:solidFill>
                <a:latin typeface="Book Antiqua"/>
              </a:rPr>
              <a:t>, </a:t>
            </a:r>
            <a:r>
              <a:rPr lang="es-ES" sz="1900" b="1" i="0" dirty="0" err="1" smtClean="0">
                <a:solidFill>
                  <a:srgbClr val="595959"/>
                </a:solidFill>
                <a:latin typeface="Book Antiqua"/>
              </a:rPr>
              <a:t>Networking</a:t>
            </a:r>
            <a:r>
              <a:rPr lang="es-ES" sz="1900" b="1" i="0" dirty="0" smtClean="0">
                <a:solidFill>
                  <a:srgbClr val="595959"/>
                </a:solidFill>
                <a:latin typeface="Book Antiqua"/>
              </a:rPr>
              <a:t>, Data Center y Seguridad</a:t>
            </a:r>
            <a:r>
              <a:rPr lang="es-ES" sz="1900" b="0" i="0" dirty="0" smtClean="0">
                <a:solidFill>
                  <a:srgbClr val="595959"/>
                </a:solidFill>
                <a:latin typeface="Book Antiqua"/>
              </a:rPr>
              <a:t>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900" b="0" i="0" dirty="0" smtClean="0">
                <a:solidFill>
                  <a:srgbClr val="595959"/>
                </a:solidFill>
                <a:latin typeface="Book Antiqua"/>
              </a:rPr>
              <a:t>Proponemos a nuestros clientes la gestión de sus activos de IT para despreocuparse de las tareas más básicas dentro del entorno.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900" dirty="0" smtClean="0">
                <a:solidFill>
                  <a:srgbClr val="595959"/>
                </a:solidFill>
                <a:latin typeface="Book Antiqua"/>
              </a:rPr>
              <a:t>El arranque de servicios de IT Base está programado para Septiembre 2018.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900" dirty="0" smtClean="0">
                <a:solidFill>
                  <a:srgbClr val="595959"/>
                </a:solidFill>
                <a:latin typeface="Book Antiqua"/>
              </a:rPr>
              <a:t>Nuestro objetivo es ser la referencia de calidad del sector</a:t>
            </a:r>
            <a:r>
              <a:rPr lang="es-ES" sz="1900" dirty="0" smtClean="0">
                <a:solidFill>
                  <a:srgbClr val="595959"/>
                </a:solidFill>
                <a:latin typeface="Book Antiqua"/>
              </a:rPr>
              <a:t>.</a:t>
            </a:r>
            <a:endParaRPr lang="es-ES" sz="1900" dirty="0" smtClean="0">
              <a:solidFill>
                <a:srgbClr val="595959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Cadena de Valor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86184"/>
          </a:xfrm>
        </p:spPr>
        <p:txBody>
          <a:bodyPr>
            <a:normAutofit fontScale="40000" lnSpcReduction="20000"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b="0" i="0" dirty="0" smtClean="0">
                <a:solidFill>
                  <a:srgbClr val="595959"/>
                </a:solidFill>
                <a:latin typeface="Book Antiqua"/>
              </a:rPr>
              <a:t>Nuestra red de </a:t>
            </a:r>
            <a:r>
              <a:rPr lang="es-ES" sz="4200" b="0" i="0" dirty="0" err="1" smtClean="0">
                <a:solidFill>
                  <a:srgbClr val="595959"/>
                </a:solidFill>
                <a:latin typeface="Book Antiqua"/>
              </a:rPr>
              <a:t>partners</a:t>
            </a:r>
            <a:r>
              <a:rPr lang="es-ES" sz="4200" b="0" i="0" dirty="0" smtClean="0">
                <a:solidFill>
                  <a:srgbClr val="595959"/>
                </a:solidFill>
                <a:latin typeface="Book Antiqua"/>
              </a:rPr>
              <a:t> va a tener las mejores condiciones en este ámbito</a:t>
            </a:r>
            <a:r>
              <a:rPr lang="es-ES" sz="4300" dirty="0" smtClean="0">
                <a:solidFill>
                  <a:srgbClr val="595959"/>
                </a:solidFill>
                <a:latin typeface="Book Antiqua"/>
              </a:rPr>
              <a:t>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900" b="0" i="0" dirty="0" smtClean="0">
                <a:solidFill>
                  <a:srgbClr val="595959"/>
                </a:solidFill>
                <a:latin typeface="Book Antiqua"/>
              </a:rPr>
              <a:t>Facilidad de protocolos de actuación y revisión de la calidad de su servicio.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900" dirty="0" smtClean="0">
                <a:solidFill>
                  <a:srgbClr val="595959"/>
                </a:solidFill>
                <a:latin typeface="Book Antiqua"/>
              </a:rPr>
              <a:t>Mejoras económicas y financieras.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900" b="0" i="0" dirty="0" smtClean="0">
                <a:solidFill>
                  <a:srgbClr val="595959"/>
                </a:solidFill>
                <a:latin typeface="Book Antiqua"/>
              </a:rPr>
              <a:t>Constante monitorización de volumetrías.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900" dirty="0" smtClean="0">
                <a:solidFill>
                  <a:srgbClr val="595959"/>
                </a:solidFill>
                <a:latin typeface="Book Antiqua"/>
              </a:rPr>
              <a:t>Participación en SLA en modo “refuerzo positivo”.</a:t>
            </a:r>
            <a:endParaRPr lang="es-ES" sz="3900" b="0" i="0" dirty="0" smtClean="0">
              <a:solidFill>
                <a:srgbClr val="595959"/>
              </a:solidFill>
              <a:latin typeface="Book Antiqua"/>
            </a:endParaRP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Nos vamos a dotar de herramientas avanzadas que eliminen la intervención humana en la gestión del día a día del servicio.</a:t>
            </a:r>
          </a:p>
          <a:p>
            <a:pPr lvl="1">
              <a:buClr>
                <a:srgbClr val="595959"/>
              </a:buClr>
              <a:buFont typeface="Arial"/>
              <a:buChar char="•"/>
            </a:pP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Todos los procesos de servicio automatizados y alimentados por el interlocutor adecuado.</a:t>
            </a:r>
          </a:p>
          <a:p>
            <a:pPr lvl="1">
              <a:buClr>
                <a:srgbClr val="595959"/>
              </a:buClr>
              <a:buFont typeface="Arial"/>
              <a:buChar char="•"/>
            </a:pP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Intervención mínima del SM.</a:t>
            </a:r>
          </a:p>
          <a:p>
            <a:pPr lvl="1">
              <a:buClr>
                <a:srgbClr val="595959"/>
              </a:buClr>
              <a:buFont typeface="Arial"/>
              <a:buChar char="•"/>
            </a:pP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Acceso a los parámetros de servicio, stocks, estados etc. en tiempo real tanto por cliente como PM y proveedor.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4200" b="0" i="0" dirty="0" smtClean="0">
                <a:solidFill>
                  <a:srgbClr val="595959"/>
                </a:solidFill>
                <a:latin typeface="Book Antiqua"/>
              </a:rPr>
              <a:t>Nuestro staff de PM va a ser senior, con buena interlocución con cliente y alejado de las tareas más repetitivas gracias a los anteriores puntos.</a:t>
            </a:r>
          </a:p>
        </p:txBody>
      </p:sp>
    </p:spTree>
    <p:extLst>
      <p:ext uri="{BB962C8B-B14F-4D97-AF65-F5344CB8AC3E}">
        <p14:creationId xmlns:p14="http://schemas.microsoft.com/office/powerpoint/2010/main" val="39112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Qué </a:t>
            </a:r>
            <a:r>
              <a:rPr lang="es-ES" dirty="0" smtClean="0"/>
              <a:t>Ofrecemos </a:t>
            </a:r>
            <a:r>
              <a:rPr lang="es-ES" dirty="0" smtClean="0"/>
              <a:t>a nuestros Clientes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86184"/>
          </a:xfrm>
        </p:spPr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800" b="0" i="0" dirty="0" smtClean="0">
                <a:solidFill>
                  <a:srgbClr val="595959"/>
                </a:solidFill>
                <a:latin typeface="Book Antiqua"/>
              </a:rPr>
              <a:t>La gestión de sus activos de IT y usuarios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, en particular de las tareas más básicas y repetitivas que no aportan valor al negocio.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400" b="0" i="0" dirty="0" smtClean="0">
                <a:solidFill>
                  <a:srgbClr val="595959"/>
                </a:solidFill>
                <a:latin typeface="Book Antiqua"/>
              </a:rPr>
              <a:t>Gestión de puesto de trabajo.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400" dirty="0" smtClean="0">
                <a:solidFill>
                  <a:srgbClr val="595959"/>
                </a:solidFill>
                <a:latin typeface="Book Antiqua"/>
              </a:rPr>
              <a:t>Gestión de redes.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400" b="0" i="0" dirty="0" smtClean="0">
                <a:solidFill>
                  <a:srgbClr val="595959"/>
                </a:solidFill>
                <a:latin typeface="Book Antiqua"/>
              </a:rPr>
              <a:t>Administración de herramientas ofimáticas.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Ofertas en modalidad “per ticket” y “per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user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”.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b="0" i="0" dirty="0" smtClean="0">
                <a:solidFill>
                  <a:srgbClr val="595959"/>
                </a:solidFill>
                <a:latin typeface="Book Antiqua"/>
              </a:rPr>
              <a:t>El cliente paga un precio fijo e IT Base toma el riesgo (dispersión geográfica de volumetrías, desplazamientos etc.).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Project Management de su servicio,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reporting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, gestión de inventarios y logística de sus activos.</a:t>
            </a:r>
          </a:p>
        </p:txBody>
      </p:sp>
    </p:spTree>
    <p:extLst>
      <p:ext uri="{BB962C8B-B14F-4D97-AF65-F5344CB8AC3E}">
        <p14:creationId xmlns:p14="http://schemas.microsoft.com/office/powerpoint/2010/main" val="13077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err="1" smtClean="0"/>
              <a:t>Fractalia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86184"/>
          </a:xfrm>
        </p:spPr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800" b="0" i="0" dirty="0" smtClean="0">
                <a:solidFill>
                  <a:srgbClr val="595959"/>
                </a:solidFill>
                <a:latin typeface="Book Antiqua"/>
              </a:rPr>
              <a:t>Necesita servicios profesionales en campo protocolizados y de alto componente logístico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.</a:t>
            </a:r>
            <a:endParaRPr lang="es-ES" sz="1800" dirty="0" smtClean="0">
              <a:solidFill>
                <a:srgbClr val="595959"/>
              </a:solidFill>
              <a:latin typeface="Book Antiqua"/>
            </a:endParaRP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Necesita descargar en un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partner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 la totalidad de la gestión de esos servicios, resolviendo problemas, no generándolos.</a:t>
            </a:r>
            <a:endParaRPr lang="es-ES" sz="1800" dirty="0" smtClean="0">
              <a:solidFill>
                <a:srgbClr val="595959"/>
              </a:solidFill>
              <a:latin typeface="Book Antiqua"/>
            </a:endParaRP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b="0" i="0" dirty="0" smtClean="0">
                <a:solidFill>
                  <a:srgbClr val="595959"/>
                </a:solidFill>
                <a:latin typeface="Book Antiqua"/>
              </a:rPr>
              <a:t>Tiene un histórico de volumetrías que hacen sencillo el cálculo de precios condiciones de servicio y </a:t>
            </a:r>
            <a:r>
              <a:rPr lang="es-ES" sz="1800" b="0" i="0" dirty="0" err="1" smtClean="0">
                <a:solidFill>
                  <a:srgbClr val="595959"/>
                </a:solidFill>
                <a:latin typeface="Book Antiqua"/>
              </a:rPr>
              <a:t>SLAs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.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Desarrolla software que puede ser utilizado por IT Base como herramienta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core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 de negocio.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Tiene plataformas muy optimizadas de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Help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Desk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 y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Service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Desk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.</a:t>
            </a:r>
          </a:p>
          <a:p>
            <a:pPr marL="0" indent="0">
              <a:buClr>
                <a:srgbClr val="595959"/>
              </a:buClr>
              <a:buNone/>
            </a:pPr>
            <a:endParaRPr lang="es-ES" sz="1800" dirty="0" smtClean="0">
              <a:solidFill>
                <a:srgbClr val="595959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8061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Qué </a:t>
            </a:r>
            <a:r>
              <a:rPr lang="es-ES" dirty="0" smtClean="0"/>
              <a:t>Ofrecemos </a:t>
            </a:r>
            <a:r>
              <a:rPr lang="es-ES" dirty="0" smtClean="0"/>
              <a:t>a </a:t>
            </a:r>
            <a:r>
              <a:rPr lang="es-ES" dirty="0" err="1" smtClean="0"/>
              <a:t>Fractalia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86184"/>
          </a:xfrm>
        </p:spPr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800" b="0" i="0" dirty="0" smtClean="0">
                <a:solidFill>
                  <a:srgbClr val="595959"/>
                </a:solidFill>
                <a:latin typeface="Book Antiqua"/>
              </a:rPr>
              <a:t>De manera definitiva el ámbito </a:t>
            </a:r>
            <a:r>
              <a:rPr lang="es-ES" sz="1800" b="0" i="0" dirty="0" err="1" smtClean="0">
                <a:solidFill>
                  <a:srgbClr val="595959"/>
                </a:solidFill>
                <a:latin typeface="Book Antiqua"/>
              </a:rPr>
              <a:t>on</a:t>
            </a:r>
            <a:r>
              <a:rPr lang="es-ES" sz="1800" b="0" i="0" dirty="0" smtClean="0">
                <a:solidFill>
                  <a:srgbClr val="595959"/>
                </a:solidFill>
                <a:latin typeface="Book Antiqua"/>
              </a:rPr>
              <a:t> </a:t>
            </a:r>
            <a:r>
              <a:rPr lang="es-ES" sz="1800" b="0" i="0" dirty="0" err="1" smtClean="0">
                <a:solidFill>
                  <a:srgbClr val="595959"/>
                </a:solidFill>
                <a:latin typeface="Book Antiqua"/>
              </a:rPr>
              <a:t>site</a:t>
            </a:r>
            <a:r>
              <a:rPr lang="es-ES" sz="1800" b="0" i="0" dirty="0" smtClean="0">
                <a:solidFill>
                  <a:srgbClr val="595959"/>
                </a:solidFill>
                <a:latin typeface="Book Antiqua"/>
              </a:rPr>
              <a:t> deja de ser un problema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.</a:t>
            </a:r>
            <a:endParaRPr lang="es-ES" sz="1800" dirty="0" smtClean="0">
              <a:solidFill>
                <a:srgbClr val="595959"/>
              </a:solidFill>
              <a:latin typeface="Book Antiqua"/>
            </a:endParaRP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Continuidad del servicio de manera transparente.</a:t>
            </a:r>
            <a:endParaRPr lang="es-ES" sz="1800" dirty="0" smtClean="0">
              <a:solidFill>
                <a:srgbClr val="595959"/>
              </a:solidFill>
              <a:latin typeface="Book Antiqua"/>
            </a:endParaRP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Utilizar su herramienta como herramienta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core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, y adicionalmente desarrollarla conjuntamente tanto en lo operativo como comercial (será la herramienta que vean los clientes de IT Base y podemos operar como distribuidor).</a:t>
            </a:r>
            <a:endParaRPr lang="es-ES" sz="1800" b="0" i="0" dirty="0" smtClean="0">
              <a:solidFill>
                <a:srgbClr val="595959"/>
              </a:solidFill>
              <a:latin typeface="Book Antiqua"/>
            </a:endParaRP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Colaboración en el ámbito de asistencias remotas a nivel comercial.</a:t>
            </a:r>
            <a:endParaRPr lang="es-ES" sz="1800" dirty="0" smtClean="0">
              <a:solidFill>
                <a:srgbClr val="595959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26791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Estructura de costes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86184"/>
          </a:xfrm>
        </p:spPr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800" b="0" i="0" dirty="0" smtClean="0">
                <a:solidFill>
                  <a:srgbClr val="595959"/>
                </a:solidFill>
                <a:latin typeface="Book Antiqua"/>
              </a:rPr>
              <a:t>Costes fijos de provisión de servicio:</a:t>
            </a:r>
          </a:p>
          <a:p>
            <a:pPr marL="274320" lvl="1" indent="0">
              <a:spcBef>
                <a:spcPts val="1800"/>
              </a:spcBef>
              <a:buClr>
                <a:srgbClr val="595959"/>
              </a:buClr>
              <a:buNone/>
            </a:pPr>
            <a:endParaRPr lang="es-ES" sz="1400" dirty="0" smtClean="0">
              <a:solidFill>
                <a:srgbClr val="595959"/>
              </a:solidFill>
              <a:latin typeface="Book Antiqua"/>
            </a:endParaRPr>
          </a:p>
          <a:p>
            <a:pPr marL="274320" lvl="1" indent="0">
              <a:spcBef>
                <a:spcPts val="1800"/>
              </a:spcBef>
              <a:buClr>
                <a:srgbClr val="595959"/>
              </a:buClr>
              <a:buNone/>
            </a:pPr>
            <a:endParaRPr lang="es-ES" sz="1400" dirty="0">
              <a:solidFill>
                <a:srgbClr val="595959"/>
              </a:solidFill>
              <a:latin typeface="Book Antiqua"/>
            </a:endParaRPr>
          </a:p>
          <a:p>
            <a:pPr marL="274320" lvl="1" indent="0">
              <a:spcBef>
                <a:spcPts val="1800"/>
              </a:spcBef>
              <a:buClr>
                <a:srgbClr val="595959"/>
              </a:buClr>
              <a:buNone/>
            </a:pPr>
            <a:endParaRPr lang="es-ES" sz="1400" dirty="0">
              <a:solidFill>
                <a:srgbClr val="595959"/>
              </a:solidFill>
              <a:latin typeface="Book Antiqua"/>
            </a:endParaRPr>
          </a:p>
          <a:p>
            <a:pPr marL="285750" indent="-285750">
              <a:buClr>
                <a:srgbClr val="595959"/>
              </a:buClr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Se necesita una media de 200 tickets – mes a un precio de 65 € para el break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even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.</a:t>
            </a:r>
          </a:p>
          <a:p>
            <a:pPr marL="285750" indent="-285750">
              <a:buClr>
                <a:srgbClr val="595959"/>
              </a:buClr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Análisis volumétricos por regiones van a mejorar esas cifras.</a:t>
            </a:r>
          </a:p>
          <a:p>
            <a:pPr marL="285750" indent="-285750">
              <a:buClr>
                <a:srgbClr val="595959"/>
              </a:buClr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Otros servicios de otras áreas pueden implicar diferentes esquemas de coste a nivel de volumetrías, pero no van a cambiar los costes fijos de manera sensible.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52" y="2854633"/>
            <a:ext cx="3362850" cy="9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Siguientes pasos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86184"/>
          </a:xfrm>
        </p:spPr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Confirmación de interés a cuantos niveles sea posible en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Fractalia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.</a:t>
            </a:r>
            <a:endParaRPr lang="es-ES" sz="1400" dirty="0">
              <a:solidFill>
                <a:srgbClr val="595959"/>
              </a:solidFill>
              <a:latin typeface="Book Antiqua"/>
            </a:endParaRPr>
          </a:p>
          <a:p>
            <a:pPr marL="285750" indent="-285750">
              <a:buClr>
                <a:srgbClr val="595959"/>
              </a:buClr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Revisión de volumetrías al detalle y acuerdo sobre cifras.</a:t>
            </a:r>
          </a:p>
          <a:p>
            <a:pPr marL="285750" indent="-285750">
              <a:buClr>
                <a:srgbClr val="595959"/>
              </a:buClr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Acuerdos sobre arranque en territorios.</a:t>
            </a:r>
          </a:p>
          <a:p>
            <a:pPr marL="285750" indent="-285750">
              <a:buClr>
                <a:srgbClr val="595959"/>
              </a:buClr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Acuerdo económico en la adquisición de herramienta.</a:t>
            </a:r>
          </a:p>
          <a:p>
            <a:pPr marL="285750" indent="-285750">
              <a:buClr>
                <a:srgbClr val="595959"/>
              </a:buClr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Mesa de trabajo para la compra y uso de la herramienta.</a:t>
            </a:r>
          </a:p>
          <a:p>
            <a:pPr marL="285750" indent="-285750">
              <a:buClr>
                <a:srgbClr val="595959"/>
              </a:buClr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Arranque de servicio y puesta a producción de la herramienta.</a:t>
            </a:r>
            <a:endParaRPr lang="es-ES" sz="1800" dirty="0">
              <a:solidFill>
                <a:srgbClr val="595959"/>
              </a:solidFill>
              <a:latin typeface="Book Antiqua"/>
            </a:endParaRPr>
          </a:p>
          <a:p>
            <a:pPr marL="285750" indent="-285750">
              <a:buClr>
                <a:srgbClr val="595959"/>
              </a:buClr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Incremento progresivo de territorios y carga de trabajo.</a:t>
            </a:r>
          </a:p>
        </p:txBody>
      </p:sp>
    </p:spTree>
    <p:extLst>
      <p:ext uri="{BB962C8B-B14F-4D97-AF65-F5344CB8AC3E}">
        <p14:creationId xmlns:p14="http://schemas.microsoft.com/office/powerpoint/2010/main" val="13849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¡Muchas Gracias!</a:t>
            </a:r>
            <a:endParaRPr lang="es-ES" dirty="0"/>
          </a:p>
        </p:txBody>
      </p:sp>
      <p:pic>
        <p:nvPicPr>
          <p:cNvPr id="5" name="Marcador de posición de imagen 4" descr="Calle de una ciudad con desenfoque de movimiento" title="Imagen de muestra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63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7967F6BA-A0E9-4090-803B-5E1B26E67236}" vid="{D2858717-EA9D-40E4-B182-4BE6C8B5EBE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603</Words>
  <Application>Microsoft Office PowerPoint</Application>
  <PresentationFormat>Panorámica</PresentationFormat>
  <Paragraphs>61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Book Antiqua</vt:lpstr>
      <vt:lpstr>Sales Direction 16X9</vt:lpstr>
      <vt:lpstr>IT Base </vt:lpstr>
      <vt:lpstr>Quiénes Somos</vt:lpstr>
      <vt:lpstr>Cadena de Valor</vt:lpstr>
      <vt:lpstr>Qué Ofrecemos a nuestros Clientes</vt:lpstr>
      <vt:lpstr>Fractalia</vt:lpstr>
      <vt:lpstr>Qué Ofrecemos a Fractalia</vt:lpstr>
      <vt:lpstr>Estructura de costes</vt:lpstr>
      <vt:lpstr>Siguientes pasos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2017-11-09T08:46:54Z</dcterms:created>
  <dcterms:modified xsi:type="dcterms:W3CDTF">2018-07-15T21:29:10Z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