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7" r:id="rId3"/>
    <p:sldId id="258" r:id="rId4"/>
    <p:sldId id="281" r:id="rId5"/>
    <p:sldId id="285" r:id="rId6"/>
    <p:sldId id="282" r:id="rId7"/>
    <p:sldId id="275" r:id="rId8"/>
    <p:sldId id="284" r:id="rId9"/>
    <p:sldId id="286" r:id="rId10"/>
    <p:sldId id="28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131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s imágenes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NOTA: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Para cambiar la imagen de esta dispositiva, seleccione la imagen y elimínela. A continuación haga clic en el icono Imágenes  en el marcador de posición e inserte su imagen.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IT Base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dirty="0" smtClean="0"/>
              <a:t>Presentación para </a:t>
            </a:r>
            <a:r>
              <a:rPr lang="es-ES" dirty="0" err="1" smtClean="0"/>
              <a:t>Partners</a:t>
            </a:r>
            <a:endParaRPr lang="es-ES" dirty="0"/>
          </a:p>
        </p:txBody>
      </p:sp>
      <p:pic>
        <p:nvPicPr>
          <p:cNvPr id="5" name="Marcador de posición de imagen 4" descr="Calle de una ciudad con desenfoque de movimiento" title="Imagen de muestra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¡Muchas Gracias!</a:t>
            </a:r>
            <a:endParaRPr lang="es-ES" dirty="0"/>
          </a:p>
        </p:txBody>
      </p:sp>
      <p:pic>
        <p:nvPicPr>
          <p:cNvPr id="5" name="Marcador de posición de imagen 4" descr="Calle de una ciudad con desenfoque de movimiento" title="Imagen de muestra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635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smtClean="0"/>
              <a:t>Quiénes Somos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endParaRPr lang="es-ES" sz="2400" b="0" i="0" dirty="0" smtClean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4200" b="1" i="0" dirty="0" smtClean="0">
                <a:solidFill>
                  <a:srgbClr val="595959"/>
                </a:solidFill>
                <a:latin typeface="Book Antiqua"/>
              </a:rPr>
              <a:t>IT Base </a:t>
            </a:r>
            <a:r>
              <a:rPr lang="es-ES" sz="4200" b="0" i="0" dirty="0" smtClean="0">
                <a:solidFill>
                  <a:srgbClr val="595959"/>
                </a:solidFill>
                <a:latin typeface="Book Antiqua"/>
              </a:rPr>
              <a:t>es una empresa de Servicios Gestionados de IT que opera en los ámbitos de </a:t>
            </a:r>
            <a:r>
              <a:rPr lang="es-ES" sz="4200" b="1" dirty="0" err="1" smtClean="0">
                <a:solidFill>
                  <a:srgbClr val="595959"/>
                </a:solidFill>
                <a:latin typeface="Book Antiqua"/>
              </a:rPr>
              <a:t>End</a:t>
            </a:r>
            <a:r>
              <a:rPr lang="es-ES" sz="4200" b="1" dirty="0" smtClean="0">
                <a:solidFill>
                  <a:srgbClr val="595959"/>
                </a:solidFill>
                <a:latin typeface="Book Antiqua"/>
              </a:rPr>
              <a:t> </a:t>
            </a:r>
            <a:r>
              <a:rPr lang="es-ES" sz="4200" b="1" dirty="0" err="1" smtClean="0">
                <a:solidFill>
                  <a:srgbClr val="595959"/>
                </a:solidFill>
                <a:latin typeface="Book Antiqua"/>
              </a:rPr>
              <a:t>User</a:t>
            </a:r>
            <a:r>
              <a:rPr lang="es-ES" sz="4200" b="1" dirty="0" smtClean="0">
                <a:solidFill>
                  <a:srgbClr val="595959"/>
                </a:solidFill>
                <a:latin typeface="Book Antiqua"/>
              </a:rPr>
              <a:t>, </a:t>
            </a:r>
            <a:r>
              <a:rPr lang="es-ES" sz="4200" b="1" i="0" dirty="0" err="1" smtClean="0">
                <a:solidFill>
                  <a:srgbClr val="595959"/>
                </a:solidFill>
                <a:latin typeface="Book Antiqua"/>
              </a:rPr>
              <a:t>Networking</a:t>
            </a:r>
            <a:r>
              <a:rPr lang="es-ES" sz="4200" b="1" i="0" dirty="0" smtClean="0">
                <a:solidFill>
                  <a:srgbClr val="595959"/>
                </a:solidFill>
                <a:latin typeface="Book Antiqua"/>
              </a:rPr>
              <a:t>, Data Center y Seguridad</a:t>
            </a:r>
            <a:r>
              <a:rPr lang="es-ES" sz="4200" b="0" i="0" dirty="0" smtClean="0">
                <a:solidFill>
                  <a:srgbClr val="595959"/>
                </a:solidFill>
                <a:latin typeface="Book Antiqua"/>
              </a:rPr>
              <a:t>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4200" b="0" i="0" dirty="0" smtClean="0">
                <a:solidFill>
                  <a:srgbClr val="595959"/>
                </a:solidFill>
                <a:latin typeface="Book Antiqua"/>
              </a:rPr>
              <a:t>Proponemos a nuestros clientes la gestión de sus activos de IT para despreocuparse de las tareas más básicas dentro del entorno.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4200" dirty="0" smtClean="0">
                <a:solidFill>
                  <a:srgbClr val="595959"/>
                </a:solidFill>
                <a:latin typeface="Book Antiqua"/>
              </a:rPr>
              <a:t>Clientes: </a:t>
            </a:r>
            <a:r>
              <a:rPr lang="es-ES" sz="4200" dirty="0" err="1" smtClean="0">
                <a:solidFill>
                  <a:srgbClr val="595959"/>
                </a:solidFill>
                <a:latin typeface="Book Antiqua"/>
              </a:rPr>
              <a:t>Retail</a:t>
            </a:r>
            <a:r>
              <a:rPr lang="es-ES" sz="4200" dirty="0" smtClean="0">
                <a:solidFill>
                  <a:srgbClr val="595959"/>
                </a:solidFill>
                <a:latin typeface="Book Antiqua"/>
              </a:rPr>
              <a:t>, Operadores, Enterprise, Distribuidores y Fabricantes.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4200" dirty="0" smtClean="0">
                <a:solidFill>
                  <a:srgbClr val="595959"/>
                </a:solidFill>
                <a:latin typeface="Book Antiqua"/>
              </a:rPr>
              <a:t>Para ello ofertamos servicios en los que se combina: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4200" dirty="0" smtClean="0">
                <a:solidFill>
                  <a:srgbClr val="595959"/>
                </a:solidFill>
                <a:latin typeface="Book Antiqua"/>
              </a:rPr>
              <a:t>Project / </a:t>
            </a:r>
            <a:r>
              <a:rPr lang="es-ES" sz="4200" dirty="0" err="1" smtClean="0">
                <a:solidFill>
                  <a:srgbClr val="595959"/>
                </a:solidFill>
                <a:latin typeface="Book Antiqua"/>
              </a:rPr>
              <a:t>Service</a:t>
            </a:r>
            <a:r>
              <a:rPr lang="es-ES" sz="4200" dirty="0" smtClean="0">
                <a:solidFill>
                  <a:srgbClr val="595959"/>
                </a:solidFill>
                <a:latin typeface="Book Antiqua"/>
              </a:rPr>
              <a:t> Management.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4200" dirty="0" smtClean="0">
                <a:solidFill>
                  <a:srgbClr val="595959"/>
                </a:solidFill>
                <a:latin typeface="Book Antiqua"/>
              </a:rPr>
              <a:t>Infraestructura logística (almacenes, servicios logísticos).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4200" dirty="0" smtClean="0">
                <a:solidFill>
                  <a:srgbClr val="595959"/>
                </a:solidFill>
                <a:latin typeface="Book Antiqua"/>
              </a:rPr>
              <a:t>Intervención en remoto.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4200" dirty="0" smtClean="0">
                <a:solidFill>
                  <a:srgbClr val="595959"/>
                </a:solidFill>
                <a:latin typeface="Book Antiqua"/>
              </a:rPr>
              <a:t>Intervención in situ.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smtClean="0"/>
              <a:t>Qué Necesitamos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786184"/>
          </a:xfrm>
        </p:spPr>
        <p:txBody>
          <a:bodyPr>
            <a:normAutofit fontScale="40000" lnSpcReduction="20000"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endParaRPr lang="es-ES" sz="2400" b="0" i="0" dirty="0" smtClean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4200" b="0" i="0" dirty="0" smtClean="0">
                <a:solidFill>
                  <a:srgbClr val="595959"/>
                </a:solidFill>
                <a:latin typeface="Book Antiqua"/>
              </a:rPr>
              <a:t>Una red de </a:t>
            </a:r>
            <a:r>
              <a:rPr lang="es-ES" sz="4200" b="0" i="0" dirty="0" err="1" smtClean="0">
                <a:solidFill>
                  <a:srgbClr val="595959"/>
                </a:solidFill>
                <a:latin typeface="Book Antiqua"/>
              </a:rPr>
              <a:t>Partners</a:t>
            </a:r>
            <a:r>
              <a:rPr lang="es-ES" sz="4200" b="0" i="0" dirty="0" smtClean="0">
                <a:solidFill>
                  <a:srgbClr val="595959"/>
                </a:solidFill>
                <a:latin typeface="Book Antiqua"/>
              </a:rPr>
              <a:t> </a:t>
            </a:r>
            <a:r>
              <a:rPr lang="es-ES" sz="4200" dirty="0" smtClean="0">
                <a:solidFill>
                  <a:srgbClr val="595959"/>
                </a:solidFill>
                <a:latin typeface="Book Antiqua"/>
              </a:rPr>
              <a:t>para tener c</a:t>
            </a:r>
            <a:r>
              <a:rPr lang="es-ES" sz="3800" b="0" i="0" dirty="0" smtClean="0">
                <a:solidFill>
                  <a:srgbClr val="595959"/>
                </a:solidFill>
                <a:latin typeface="Book Antiqua"/>
              </a:rPr>
              <a:t>obertura territorial total y </a:t>
            </a:r>
            <a:r>
              <a:rPr lang="es-ES" sz="4300" b="0" i="0" dirty="0" smtClean="0">
                <a:solidFill>
                  <a:srgbClr val="595959"/>
                </a:solidFill>
                <a:latin typeface="Book Antiqua"/>
              </a:rPr>
              <a:t>a</a:t>
            </a:r>
            <a:r>
              <a:rPr lang="es-ES" sz="4300" dirty="0" smtClean="0">
                <a:solidFill>
                  <a:srgbClr val="595959"/>
                </a:solidFill>
                <a:latin typeface="Book Antiqua"/>
              </a:rPr>
              <a:t>poyo a recursos propios.</a:t>
            </a:r>
            <a:endParaRPr lang="es-ES" sz="4300" b="0" i="0" dirty="0" smtClean="0">
              <a:solidFill>
                <a:srgbClr val="595959"/>
              </a:solidFill>
              <a:latin typeface="Book Antiqua"/>
            </a:endParaRP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sz="4200" dirty="0" smtClean="0">
                <a:solidFill>
                  <a:srgbClr val="595959"/>
                </a:solidFill>
                <a:latin typeface="Book Antiqua"/>
              </a:rPr>
              <a:t>Disponibilidad de recursos para atención in situ con movilidad y capacidad de atender en NBD.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sz="4200" b="0" i="0" dirty="0" smtClean="0">
                <a:solidFill>
                  <a:srgbClr val="595959"/>
                </a:solidFill>
                <a:latin typeface="Book Antiqua"/>
              </a:rPr>
              <a:t>Pequeño espacio de almacenaje.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sz="4200" dirty="0" smtClean="0">
                <a:solidFill>
                  <a:srgbClr val="595959"/>
                </a:solidFill>
                <a:latin typeface="Book Antiqua"/>
              </a:rPr>
              <a:t>Perfiles técnicos de microinformática y </a:t>
            </a:r>
            <a:r>
              <a:rPr lang="es-ES" sz="4200" dirty="0" err="1" smtClean="0">
                <a:solidFill>
                  <a:srgbClr val="595959"/>
                </a:solidFill>
                <a:latin typeface="Book Antiqua"/>
              </a:rPr>
              <a:t>networking</a:t>
            </a:r>
            <a:r>
              <a:rPr lang="es-ES" sz="4200" dirty="0" smtClean="0">
                <a:solidFill>
                  <a:srgbClr val="595959"/>
                </a:solidFill>
                <a:latin typeface="Book Antiqua"/>
              </a:rPr>
              <a:t> (Nivel 1).</a:t>
            </a:r>
            <a:endParaRPr lang="es-ES" sz="4200" b="0" i="0" dirty="0" smtClean="0">
              <a:solidFill>
                <a:srgbClr val="595959"/>
              </a:solidFill>
              <a:latin typeface="Book Antiqua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4200" dirty="0" smtClean="0">
                <a:solidFill>
                  <a:srgbClr val="595959"/>
                </a:solidFill>
                <a:latin typeface="Book Antiqua"/>
              </a:rPr>
              <a:t>Trabajos protocolizados y orientados al menor tiempo posible (media de 30 minutos):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3800" dirty="0" smtClean="0">
                <a:solidFill>
                  <a:srgbClr val="595959"/>
                </a:solidFill>
                <a:latin typeface="Book Antiqua"/>
              </a:rPr>
              <a:t>Interacción con nuestro staff de servicio para validación y prueba de los trabajos realizados.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3800" dirty="0" smtClean="0">
                <a:solidFill>
                  <a:srgbClr val="595959"/>
                </a:solidFill>
                <a:latin typeface="Book Antiqua"/>
              </a:rPr>
              <a:t>Herramientas para fácil recepción de avisos, comunicación y cierre.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4200" b="1" dirty="0" smtClean="0">
                <a:solidFill>
                  <a:srgbClr val="595959"/>
                </a:solidFill>
                <a:latin typeface="Book Antiqua"/>
              </a:rPr>
              <a:t>Compromiso</a:t>
            </a:r>
            <a:r>
              <a:rPr lang="es-ES" sz="4200" dirty="0" smtClean="0">
                <a:solidFill>
                  <a:srgbClr val="595959"/>
                </a:solidFill>
                <a:latin typeface="Book Antiqua"/>
              </a:rPr>
              <a:t>: queremos tener un </a:t>
            </a:r>
            <a:r>
              <a:rPr lang="es-ES" sz="4200" dirty="0" err="1" smtClean="0">
                <a:solidFill>
                  <a:srgbClr val="595959"/>
                </a:solidFill>
                <a:latin typeface="Book Antiqua"/>
              </a:rPr>
              <a:t>Partner</a:t>
            </a:r>
            <a:r>
              <a:rPr lang="es-ES" sz="4200" dirty="0" smtClean="0">
                <a:solidFill>
                  <a:srgbClr val="595959"/>
                </a:solidFill>
                <a:latin typeface="Book Antiqua"/>
              </a:rPr>
              <a:t> de confianza en la región geográfica asignada.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4200" b="1" dirty="0" smtClean="0">
                <a:solidFill>
                  <a:srgbClr val="595959"/>
                </a:solidFill>
                <a:latin typeface="Book Antiqua"/>
              </a:rPr>
              <a:t>Estricto cumplimiento de la legislación vigente, en particular en el ámbito Laboral, Seguridad en el Trabajo y Fiscal.</a:t>
            </a:r>
          </a:p>
        </p:txBody>
      </p:sp>
    </p:spTree>
    <p:extLst>
      <p:ext uri="{BB962C8B-B14F-4D97-AF65-F5344CB8AC3E}">
        <p14:creationId xmlns:p14="http://schemas.microsoft.com/office/powerpoint/2010/main" val="39112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smtClean="0"/>
              <a:t>Qué Ofertamos a nuestros Clientes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786184"/>
          </a:xfrm>
        </p:spPr>
        <p:txBody>
          <a:bodyPr>
            <a:norm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endParaRPr lang="es-ES" sz="2400" b="0" i="0" dirty="0" smtClean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1800" b="0" i="0" dirty="0" smtClean="0">
                <a:solidFill>
                  <a:srgbClr val="595959"/>
                </a:solidFill>
                <a:latin typeface="Book Antiqua"/>
              </a:rPr>
              <a:t>La gestión de sus activos de IT y usuarios</a:t>
            </a: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, en particular de las tareas más básicas y repetitivas que no aportan valor al negocio.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1400" b="0" i="0" dirty="0" smtClean="0">
                <a:solidFill>
                  <a:srgbClr val="595959"/>
                </a:solidFill>
                <a:latin typeface="Book Antiqua"/>
              </a:rPr>
              <a:t>Gestión de puesto de trabajo.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1400" dirty="0" smtClean="0">
                <a:solidFill>
                  <a:srgbClr val="595959"/>
                </a:solidFill>
                <a:latin typeface="Book Antiqua"/>
              </a:rPr>
              <a:t>Gestión de redes.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1400" b="0" i="0" dirty="0" smtClean="0">
                <a:solidFill>
                  <a:srgbClr val="595959"/>
                </a:solidFill>
                <a:latin typeface="Book Antiqua"/>
              </a:rPr>
              <a:t>Administración de herramientas ofimáticas.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Ofertas en modalidad “per ticket” y “per </a:t>
            </a:r>
            <a:r>
              <a:rPr lang="es-ES" sz="1800" dirty="0" err="1" smtClean="0">
                <a:solidFill>
                  <a:srgbClr val="595959"/>
                </a:solidFill>
                <a:latin typeface="Book Antiqua"/>
              </a:rPr>
              <a:t>user</a:t>
            </a: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”.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sz="1800" b="0" i="0" dirty="0" smtClean="0">
                <a:solidFill>
                  <a:srgbClr val="595959"/>
                </a:solidFill>
                <a:latin typeface="Book Antiqua"/>
              </a:rPr>
              <a:t>El cliente paga un precio fijo e IT Base toma el riesgo (dispersión geográfica de volumetrías, desplazamientos etc.).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Project Management de su servicio, </a:t>
            </a:r>
            <a:r>
              <a:rPr lang="es-ES" sz="1800" dirty="0" err="1" smtClean="0">
                <a:solidFill>
                  <a:srgbClr val="595959"/>
                </a:solidFill>
                <a:latin typeface="Book Antiqua"/>
              </a:rPr>
              <a:t>reporting</a:t>
            </a:r>
            <a:r>
              <a:rPr lang="es-ES" sz="1800" dirty="0" smtClean="0">
                <a:solidFill>
                  <a:srgbClr val="595959"/>
                </a:solidFill>
                <a:latin typeface="Book Antiqua"/>
              </a:rPr>
              <a:t>, gestión de inventarios y logística de sus activos.</a:t>
            </a:r>
          </a:p>
        </p:txBody>
      </p:sp>
    </p:spTree>
    <p:extLst>
      <p:ext uri="{BB962C8B-B14F-4D97-AF65-F5344CB8AC3E}">
        <p14:creationId xmlns:p14="http://schemas.microsoft.com/office/powerpoint/2010/main" val="130771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smtClean="0"/>
              <a:t>Qué Ofrecemos a nuestros </a:t>
            </a:r>
            <a:r>
              <a:rPr lang="es-ES" dirty="0" err="1" smtClean="0"/>
              <a:t>Partners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28799"/>
            <a:ext cx="9601200" cy="4703805"/>
          </a:xfrm>
        </p:spPr>
        <p:txBody>
          <a:bodyPr>
            <a:normAutofit fontScale="47500" lnSpcReduction="20000"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endParaRPr lang="es-ES" sz="2400" b="0" i="0" dirty="0" smtClean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4200" b="0" i="0" dirty="0" smtClean="0">
                <a:solidFill>
                  <a:srgbClr val="595959"/>
                </a:solidFill>
                <a:latin typeface="Book Antiqua"/>
              </a:rPr>
              <a:t>NO trasladamos los riesgos del cliente a nuestros </a:t>
            </a:r>
            <a:r>
              <a:rPr lang="es-ES" sz="4200" b="0" i="0" dirty="0" err="1" smtClean="0">
                <a:solidFill>
                  <a:srgbClr val="595959"/>
                </a:solidFill>
                <a:latin typeface="Book Antiqua"/>
              </a:rPr>
              <a:t>Partners</a:t>
            </a:r>
            <a:r>
              <a:rPr lang="es-ES" sz="4200" b="0" i="0" dirty="0" smtClean="0">
                <a:solidFill>
                  <a:srgbClr val="595959"/>
                </a:solidFill>
                <a:latin typeface="Book Antiqua"/>
              </a:rPr>
              <a:t>: </a:t>
            </a:r>
            <a:r>
              <a:rPr lang="es-ES" sz="3800" dirty="0" smtClean="0">
                <a:solidFill>
                  <a:srgbClr val="595959"/>
                </a:solidFill>
                <a:latin typeface="Book Antiqua"/>
              </a:rPr>
              <a:t>Cuando el cliente demanda trabajos fuera de </a:t>
            </a:r>
            <a:r>
              <a:rPr lang="es-ES" sz="3800" dirty="0" err="1" smtClean="0">
                <a:solidFill>
                  <a:srgbClr val="595959"/>
                </a:solidFill>
                <a:latin typeface="Book Antiqua"/>
              </a:rPr>
              <a:t>scope</a:t>
            </a:r>
            <a:r>
              <a:rPr lang="es-ES" sz="3800" dirty="0" smtClean="0">
                <a:solidFill>
                  <a:srgbClr val="595959"/>
                </a:solidFill>
                <a:latin typeface="Book Antiqua"/>
              </a:rPr>
              <a:t>, </a:t>
            </a:r>
            <a:r>
              <a:rPr lang="es-ES" sz="3800" b="0" i="0" dirty="0" smtClean="0">
                <a:solidFill>
                  <a:srgbClr val="595959"/>
                </a:solidFill>
                <a:latin typeface="Book Antiqua"/>
              </a:rPr>
              <a:t>demora la validación de los trabajos, </a:t>
            </a:r>
            <a:r>
              <a:rPr lang="es-ES" sz="3800" dirty="0" smtClean="0">
                <a:solidFill>
                  <a:srgbClr val="595959"/>
                </a:solidFill>
                <a:latin typeface="Book Antiqua"/>
              </a:rPr>
              <a:t>pagos o cuestiones contables.</a:t>
            </a:r>
            <a:endParaRPr lang="es-ES" sz="3800" b="0" i="0" dirty="0" smtClean="0">
              <a:solidFill>
                <a:srgbClr val="595959"/>
              </a:solidFill>
              <a:latin typeface="Book Antiqua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4200" dirty="0" smtClean="0">
                <a:solidFill>
                  <a:srgbClr val="595959"/>
                </a:solidFill>
                <a:latin typeface="Book Antiqua"/>
              </a:rPr>
              <a:t>Acuerdos que garantizan la rentabilidad de trabajar con IT Base: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3800" dirty="0" smtClean="0">
                <a:solidFill>
                  <a:srgbClr val="595959"/>
                </a:solidFill>
                <a:latin typeface="Book Antiqua"/>
              </a:rPr>
              <a:t>Días de pago regulares (cada dos semanas mínimo).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3800" dirty="0" smtClean="0">
                <a:solidFill>
                  <a:srgbClr val="595959"/>
                </a:solidFill>
                <a:latin typeface="Book Antiqua"/>
              </a:rPr>
              <a:t>Clausulas de intereses por demora.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3800" dirty="0" smtClean="0">
                <a:solidFill>
                  <a:srgbClr val="595959"/>
                </a:solidFill>
                <a:latin typeface="Book Antiqua"/>
              </a:rPr>
              <a:t>Rappel de descuentos para garantizar rentabilidad en </a:t>
            </a:r>
            <a:r>
              <a:rPr lang="es-ES" sz="3800" dirty="0" err="1" smtClean="0">
                <a:solidFill>
                  <a:srgbClr val="595959"/>
                </a:solidFill>
                <a:latin typeface="Book Antiqua"/>
              </a:rPr>
              <a:t>Partners</a:t>
            </a:r>
            <a:r>
              <a:rPr lang="es-ES" sz="3800" dirty="0" smtClean="0">
                <a:solidFill>
                  <a:srgbClr val="595959"/>
                </a:solidFill>
                <a:latin typeface="Book Antiqua"/>
              </a:rPr>
              <a:t> de baja demanda.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3800" dirty="0" smtClean="0">
                <a:solidFill>
                  <a:srgbClr val="595959"/>
                </a:solidFill>
                <a:latin typeface="Book Antiqua"/>
              </a:rPr>
              <a:t>Incentivos por cumplimiento de los SLA.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sz="4200" dirty="0" smtClean="0">
                <a:solidFill>
                  <a:srgbClr val="595959"/>
                </a:solidFill>
                <a:latin typeface="Book Antiqua"/>
              </a:rPr>
              <a:t>Somos una empresa de Servicios: nuestros </a:t>
            </a:r>
            <a:r>
              <a:rPr lang="es-ES" sz="4200" dirty="0" err="1" smtClean="0">
                <a:solidFill>
                  <a:srgbClr val="595959"/>
                </a:solidFill>
                <a:latin typeface="Book Antiqua"/>
              </a:rPr>
              <a:t>Partners</a:t>
            </a:r>
            <a:r>
              <a:rPr lang="es-ES" sz="4200" dirty="0" smtClean="0">
                <a:solidFill>
                  <a:srgbClr val="595959"/>
                </a:solidFill>
                <a:latin typeface="Book Antiqua"/>
              </a:rPr>
              <a:t> representan el 50% de nuestra cadena de valor:</a:t>
            </a:r>
          </a:p>
          <a:p>
            <a:pPr lvl="1">
              <a:buClr>
                <a:srgbClr val="595959"/>
              </a:buClr>
              <a:buFont typeface="Arial"/>
              <a:buChar char="•"/>
            </a:pPr>
            <a:r>
              <a:rPr lang="es-ES" sz="3800" dirty="0" smtClean="0">
                <a:solidFill>
                  <a:srgbClr val="595959"/>
                </a:solidFill>
                <a:latin typeface="Book Antiqua"/>
              </a:rPr>
              <a:t>Requieren del mismo cuidado que el cliente o nuestro personal. </a:t>
            </a:r>
          </a:p>
          <a:p>
            <a:pPr lvl="1">
              <a:buClr>
                <a:srgbClr val="595959"/>
              </a:buClr>
              <a:buFont typeface="Arial"/>
              <a:buChar char="•"/>
            </a:pPr>
            <a:r>
              <a:rPr lang="es-ES" sz="3800" dirty="0" smtClean="0">
                <a:solidFill>
                  <a:srgbClr val="595959"/>
                </a:solidFill>
                <a:latin typeface="Book Antiqua"/>
              </a:rPr>
              <a:t>Sin Cliente, no hay </a:t>
            </a:r>
            <a:r>
              <a:rPr lang="es-ES" sz="3800" dirty="0" err="1" smtClean="0">
                <a:solidFill>
                  <a:srgbClr val="595959"/>
                </a:solidFill>
                <a:latin typeface="Book Antiqua"/>
              </a:rPr>
              <a:t>Partner</a:t>
            </a:r>
            <a:r>
              <a:rPr lang="es-ES" sz="3800" dirty="0" smtClean="0">
                <a:solidFill>
                  <a:srgbClr val="595959"/>
                </a:solidFill>
                <a:latin typeface="Book Antiqua"/>
              </a:rPr>
              <a:t>, pero sin </a:t>
            </a:r>
            <a:r>
              <a:rPr lang="es-ES" sz="3800" dirty="0" err="1" smtClean="0">
                <a:solidFill>
                  <a:srgbClr val="595959"/>
                </a:solidFill>
                <a:latin typeface="Book Antiqua"/>
              </a:rPr>
              <a:t>Partner</a:t>
            </a:r>
            <a:r>
              <a:rPr lang="es-ES" sz="3800" dirty="0" smtClean="0">
                <a:solidFill>
                  <a:srgbClr val="595959"/>
                </a:solidFill>
                <a:latin typeface="Book Antiqua"/>
              </a:rPr>
              <a:t>, no hay Cliente.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endParaRPr lang="es-ES" sz="3800" dirty="0" smtClean="0">
              <a:solidFill>
                <a:srgbClr val="595959"/>
              </a:solidFill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2835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smtClean="0"/>
              <a:t>Ventajas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28799"/>
            <a:ext cx="9601200" cy="3426941"/>
          </a:xfrm>
        </p:spPr>
        <p:txBody>
          <a:bodyPr>
            <a:normAutofit fontScale="55000" lnSpcReduction="20000"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endParaRPr lang="es-ES" sz="2400" b="0" i="0" dirty="0" smtClean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3300" b="0" i="0" dirty="0" smtClean="0">
                <a:solidFill>
                  <a:srgbClr val="595959"/>
                </a:solidFill>
                <a:latin typeface="Book Antiqua"/>
              </a:rPr>
              <a:t>Revertimos al ámbito local los servicios centralizados por operadores y grandes empresas.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3300" b="0" i="0" dirty="0" smtClean="0">
                <a:solidFill>
                  <a:srgbClr val="595959"/>
                </a:solidFill>
                <a:latin typeface="Book Antiqua"/>
              </a:rPr>
              <a:t>Operamos como “vendedores” de los servicios de nuestros </a:t>
            </a:r>
            <a:r>
              <a:rPr lang="es-ES" sz="3300" b="0" i="0" dirty="0" err="1" smtClean="0">
                <a:solidFill>
                  <a:srgbClr val="595959"/>
                </a:solidFill>
                <a:latin typeface="Book Antiqua"/>
              </a:rPr>
              <a:t>Partners</a:t>
            </a:r>
            <a:r>
              <a:rPr lang="es-ES" sz="3300" b="0" i="0" dirty="0" smtClean="0">
                <a:solidFill>
                  <a:srgbClr val="595959"/>
                </a:solidFill>
                <a:latin typeface="Book Antiqua"/>
              </a:rPr>
              <a:t> sin gasto alguno para ellos.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3300" dirty="0" smtClean="0">
                <a:solidFill>
                  <a:srgbClr val="595959"/>
                </a:solidFill>
                <a:latin typeface="Book Antiqua"/>
              </a:rPr>
              <a:t>Nuestros </a:t>
            </a:r>
            <a:r>
              <a:rPr lang="es-ES" sz="3300" dirty="0" err="1" smtClean="0">
                <a:solidFill>
                  <a:srgbClr val="595959"/>
                </a:solidFill>
                <a:latin typeface="Book Antiqua"/>
              </a:rPr>
              <a:t>Partners</a:t>
            </a:r>
            <a:r>
              <a:rPr lang="es-ES" sz="3300" dirty="0" smtClean="0">
                <a:solidFill>
                  <a:srgbClr val="595959"/>
                </a:solidFill>
                <a:latin typeface="Book Antiqua"/>
              </a:rPr>
              <a:t> pueden ser a su vez cliente cuando necesitan servicio local en zonas en las que no tienen presencia.</a:t>
            </a:r>
            <a:endParaRPr lang="es-ES" sz="3300" b="0" i="0" dirty="0" smtClean="0">
              <a:solidFill>
                <a:srgbClr val="595959"/>
              </a:solidFill>
              <a:latin typeface="Book Antiqua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3300" dirty="0" smtClean="0">
                <a:solidFill>
                  <a:srgbClr val="595959"/>
                </a:solidFill>
                <a:latin typeface="Book Antiqua"/>
              </a:rPr>
              <a:t>Analizamos nuestros servicios para orientarlos de la forma más rentable posible a nuestros </a:t>
            </a:r>
            <a:r>
              <a:rPr lang="es-ES" sz="3300" dirty="0" err="1" smtClean="0">
                <a:solidFill>
                  <a:srgbClr val="595959"/>
                </a:solidFill>
                <a:latin typeface="Book Antiqua"/>
              </a:rPr>
              <a:t>Partners</a:t>
            </a:r>
            <a:r>
              <a:rPr lang="es-ES" sz="3300" dirty="0" smtClean="0">
                <a:solidFill>
                  <a:srgbClr val="595959"/>
                </a:solidFill>
                <a:latin typeface="Book Antiqua"/>
              </a:rPr>
              <a:t>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3300" dirty="0" smtClean="0">
                <a:solidFill>
                  <a:srgbClr val="595959"/>
                </a:solidFill>
                <a:latin typeface="Book Antiqua"/>
              </a:rPr>
              <a:t>Nuestro objetivo: ser la empresa del sector que proporcione las mejores condiciones a sus </a:t>
            </a:r>
            <a:r>
              <a:rPr lang="es-ES" sz="3300" dirty="0" err="1" smtClean="0">
                <a:solidFill>
                  <a:srgbClr val="595959"/>
                </a:solidFill>
                <a:latin typeface="Book Antiqua"/>
              </a:rPr>
              <a:t>Partners</a:t>
            </a:r>
            <a:r>
              <a:rPr lang="es-ES" sz="3300" dirty="0" smtClean="0">
                <a:solidFill>
                  <a:srgbClr val="595959"/>
                </a:solidFill>
                <a:latin typeface="Book Antiqu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91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smtClean="0"/>
              <a:t>Cómo Trabajamos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endParaRPr lang="es-ES" sz="2400" b="0" i="0" dirty="0" smtClean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Por ticket: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2000" dirty="0" smtClean="0">
                <a:solidFill>
                  <a:srgbClr val="595959"/>
                </a:solidFill>
                <a:latin typeface="Book Antiqua"/>
              </a:rPr>
              <a:t>El </a:t>
            </a:r>
            <a:r>
              <a:rPr lang="es-ES" sz="2000" dirty="0" err="1" smtClean="0">
                <a:solidFill>
                  <a:srgbClr val="595959"/>
                </a:solidFill>
                <a:latin typeface="Book Antiqua"/>
              </a:rPr>
              <a:t>scope</a:t>
            </a:r>
            <a:r>
              <a:rPr lang="es-ES" sz="2000" dirty="0" smtClean="0">
                <a:solidFill>
                  <a:srgbClr val="595959"/>
                </a:solidFill>
                <a:latin typeface="Book Antiqua"/>
              </a:rPr>
              <a:t> de tareas, tiempos y desplazamiento está definido por Contrato.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Los adicionales en general se incluyen en contrato (</a:t>
            </a:r>
            <a:r>
              <a:rPr lang="es-ES" b="0" i="0" dirty="0" err="1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p.ej</a:t>
            </a:r>
            <a:r>
              <a:rPr lang="es-ES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: Desplazamiento, tiempos adicionales).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2000" dirty="0" smtClean="0">
                <a:solidFill>
                  <a:srgbClr val="595959"/>
                </a:solidFill>
                <a:latin typeface="Book Antiqua"/>
              </a:rPr>
              <a:t>Al precio se le aplican los incentivos por cumplimiento de SLA.</a:t>
            </a:r>
            <a:endParaRPr lang="es-ES" sz="2000" b="0" i="0" dirty="0" smtClean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Time &amp; </a:t>
            </a:r>
            <a:r>
              <a:rPr lang="es-ES" sz="2400" b="0" i="0" dirty="0" err="1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Materials</a:t>
            </a:r>
            <a:r>
              <a:rPr lang="es-ES" dirty="0" smtClean="0">
                <a:solidFill>
                  <a:srgbClr val="595959"/>
                </a:solidFill>
                <a:latin typeface="Book Antiqua"/>
              </a:rPr>
              <a:t>: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20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El perfil y tiempos requeridos así como su precio se contienen en contrato.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dirty="0" smtClean="0">
                <a:solidFill>
                  <a:srgbClr val="595959"/>
                </a:solidFill>
                <a:latin typeface="Book Antiqua"/>
              </a:rPr>
              <a:t>Los materiales siempre requieren acuerdo previo.</a:t>
            </a:r>
            <a:endParaRPr lang="es-ES" sz="2000" b="0" i="0" dirty="0" smtClean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dirty="0" smtClean="0">
                <a:solidFill>
                  <a:srgbClr val="595959"/>
                </a:solidFill>
                <a:latin typeface="Book Antiqua"/>
              </a:rPr>
              <a:t>Llave en mano: el </a:t>
            </a:r>
            <a:r>
              <a:rPr lang="es-ES" dirty="0" err="1" smtClean="0">
                <a:solidFill>
                  <a:srgbClr val="595959"/>
                </a:solidFill>
                <a:latin typeface="Book Antiqua"/>
              </a:rPr>
              <a:t>partner</a:t>
            </a:r>
            <a:r>
              <a:rPr lang="es-ES" dirty="0" smtClean="0">
                <a:solidFill>
                  <a:srgbClr val="595959"/>
                </a:solidFill>
                <a:latin typeface="Book Antiqua"/>
              </a:rPr>
              <a:t> realiza una oferta para las tareas solicitadas y en caso de aceptación se ejecuta asumiendo el </a:t>
            </a:r>
            <a:r>
              <a:rPr lang="es-ES" dirty="0" err="1" smtClean="0">
                <a:solidFill>
                  <a:srgbClr val="595959"/>
                </a:solidFill>
                <a:latin typeface="Book Antiqua"/>
              </a:rPr>
              <a:t>Partner</a:t>
            </a:r>
            <a:r>
              <a:rPr lang="es-ES" dirty="0" smtClean="0">
                <a:solidFill>
                  <a:srgbClr val="595959"/>
                </a:solidFill>
                <a:latin typeface="Book Antiqua"/>
              </a:rPr>
              <a:t> la correcta finalización.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dirty="0" smtClean="0">
                <a:solidFill>
                  <a:srgbClr val="595959"/>
                </a:solidFill>
                <a:latin typeface="Book Antiqua"/>
              </a:rPr>
              <a:t>A final de mes se emite un informe con trabajos e importes y el </a:t>
            </a:r>
            <a:r>
              <a:rPr lang="es-ES" dirty="0" err="1" smtClean="0">
                <a:solidFill>
                  <a:srgbClr val="595959"/>
                </a:solidFill>
                <a:latin typeface="Book Antiqua"/>
              </a:rPr>
              <a:t>Partner</a:t>
            </a:r>
            <a:r>
              <a:rPr lang="es-ES" dirty="0" smtClean="0">
                <a:solidFill>
                  <a:srgbClr val="595959"/>
                </a:solidFill>
                <a:latin typeface="Book Antiqua"/>
              </a:rPr>
              <a:t> puede facturar en las condiciones acordadas.</a:t>
            </a:r>
          </a:p>
        </p:txBody>
      </p:sp>
    </p:spTree>
    <p:extLst>
      <p:ext uri="{BB962C8B-B14F-4D97-AF65-F5344CB8AC3E}">
        <p14:creationId xmlns:p14="http://schemas.microsoft.com/office/powerpoint/2010/main" val="345840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smtClean="0"/>
              <a:t>Lista de Precios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519955" y="1939945"/>
            <a:ext cx="5376645" cy="2603157"/>
          </a:xfrm>
        </p:spPr>
        <p:txBody>
          <a:bodyPr>
            <a:normAutofit fontScale="92500"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No incluyen materiales.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Rappel de </a:t>
            </a:r>
            <a:r>
              <a:rPr lang="es-ES" sz="2400" b="0" i="0" dirty="0" err="1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Dto</a:t>
            </a:r>
            <a:r>
              <a:rPr lang="es-ES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 de 2,5% por cada 250 € a partir de 250 € y en cómputo mensual</a:t>
            </a:r>
            <a:r>
              <a:rPr lang="es-ES" dirty="0" smtClean="0">
                <a:solidFill>
                  <a:srgbClr val="595959"/>
                </a:solidFill>
                <a:latin typeface="Book Antiqua"/>
              </a:rPr>
              <a:t>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dirty="0" smtClean="0">
                <a:solidFill>
                  <a:srgbClr val="595959"/>
                </a:solidFill>
                <a:latin typeface="Book Antiqua"/>
              </a:rPr>
              <a:t>Máximo </a:t>
            </a:r>
            <a:r>
              <a:rPr lang="es-ES" dirty="0" err="1" smtClean="0">
                <a:solidFill>
                  <a:srgbClr val="595959"/>
                </a:solidFill>
                <a:latin typeface="Book Antiqua"/>
              </a:rPr>
              <a:t>Dto</a:t>
            </a:r>
            <a:r>
              <a:rPr lang="es-ES" dirty="0" smtClean="0">
                <a:solidFill>
                  <a:srgbClr val="595959"/>
                </a:solidFill>
                <a:latin typeface="Book Antiqua"/>
              </a:rPr>
              <a:t>: </a:t>
            </a:r>
            <a:r>
              <a:rPr lang="es-ES" dirty="0" smtClean="0">
                <a:solidFill>
                  <a:srgbClr val="595959"/>
                </a:solidFill>
                <a:latin typeface="Book Antiqua"/>
              </a:rPr>
              <a:t>40</a:t>
            </a:r>
            <a:r>
              <a:rPr lang="es-ES" dirty="0" smtClean="0">
                <a:solidFill>
                  <a:srgbClr val="595959"/>
                </a:solidFill>
                <a:latin typeface="Book Antiqua"/>
              </a:rPr>
              <a:t>%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dirty="0" smtClean="0">
                <a:solidFill>
                  <a:srgbClr val="595959"/>
                </a:solidFill>
                <a:latin typeface="Book Antiqua"/>
              </a:rPr>
              <a:t>Los adicionales de desplazamiento computan en tramos de 15 minutos.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endParaRPr lang="es-ES" dirty="0" smtClean="0">
              <a:solidFill>
                <a:srgbClr val="595959"/>
              </a:solidFill>
              <a:latin typeface="Book Antiqu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39945"/>
            <a:ext cx="3210807" cy="21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1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smtClean="0"/>
              <a:t>Siguientes Pasos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endParaRPr lang="es-ES" sz="2400" b="0" i="0" dirty="0" smtClean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Contrato y acuerdo económico.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Alta en sistema:</a:t>
            </a: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2000" dirty="0" smtClean="0">
                <a:solidFill>
                  <a:srgbClr val="595959"/>
                </a:solidFill>
                <a:latin typeface="Book Antiqua"/>
              </a:rPr>
              <a:t>Formación de uso de nuestra herramienta de </a:t>
            </a:r>
            <a:r>
              <a:rPr lang="es-ES" sz="2000" dirty="0" err="1" smtClean="0">
                <a:solidFill>
                  <a:srgbClr val="595959"/>
                </a:solidFill>
                <a:latin typeface="Book Antiqua"/>
              </a:rPr>
              <a:t>ticketing</a:t>
            </a:r>
            <a:r>
              <a:rPr lang="es-ES" sz="2000" dirty="0" smtClean="0">
                <a:solidFill>
                  <a:srgbClr val="595959"/>
                </a:solidFill>
                <a:latin typeface="Book Antiqua"/>
              </a:rPr>
              <a:t> en casos de alta demanda.</a:t>
            </a:r>
            <a:endParaRPr lang="es-ES" sz="2000" b="0" i="0" dirty="0" smtClean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dirty="0" smtClean="0">
                <a:solidFill>
                  <a:srgbClr val="595959"/>
                </a:solidFill>
                <a:latin typeface="Book Antiqua"/>
              </a:rPr>
              <a:t>Establecimiento de personas / vías de comunicación y matrices de escalado técnico y de procesos.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dirty="0" smtClean="0">
                <a:solidFill>
                  <a:srgbClr val="595959"/>
                </a:solidFill>
                <a:latin typeface="Book Antiqua"/>
              </a:rPr>
              <a:t>Monitorización de los primeros servicios.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endParaRPr lang="es-ES" dirty="0" smtClean="0">
              <a:solidFill>
                <a:srgbClr val="595959"/>
              </a:solidFill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9487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7967F6BA-A0E9-4090-803B-5E1B26E67236}" vid="{D2858717-EA9D-40E4-B182-4BE6C8B5EBE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741</Words>
  <Application>Microsoft Office PowerPoint</Application>
  <PresentationFormat>Panorámica</PresentationFormat>
  <Paragraphs>74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Book Antiqua</vt:lpstr>
      <vt:lpstr>Sales Direction 16X9</vt:lpstr>
      <vt:lpstr>IT Base </vt:lpstr>
      <vt:lpstr>Quiénes Somos</vt:lpstr>
      <vt:lpstr>Qué Necesitamos</vt:lpstr>
      <vt:lpstr>Qué Ofertamos a nuestros Clientes</vt:lpstr>
      <vt:lpstr>Qué Ofrecemos a nuestros Partners</vt:lpstr>
      <vt:lpstr>Ventajas</vt:lpstr>
      <vt:lpstr>Cómo Trabajamos</vt:lpstr>
      <vt:lpstr>Lista de Precios</vt:lpstr>
      <vt:lpstr>Siguientes Pasos</vt:lpstr>
      <vt:lpstr>¡Muchas 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2017-11-09T08:46:54Z</dcterms:created>
  <dcterms:modified xsi:type="dcterms:W3CDTF">2018-06-12T14:39:48Z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