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61" r:id="rId10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5BD7FF"/>
    <a:srgbClr val="8B7226"/>
    <a:srgbClr val="64D2F9"/>
    <a:srgbClr val="F1C232"/>
    <a:srgbClr val="05070A"/>
    <a:srgbClr val="66DAFF"/>
    <a:srgbClr val="149BDA"/>
    <a:srgbClr val="F76A31"/>
    <a:srgbClr val="E18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663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venirNext LT Pro Regular" panose="020B0504020202020204" pitchFamily="34" charset="0"/>
        <a:ea typeface="AvenirNext LT Pro Regular" panose="020B0504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16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33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4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10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5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323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171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409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2069c7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2069c7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50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venirNext LT Pro Regular" panose="020B05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AvenirNext LT Pro Regular" panose="020B050402020202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Next LT Pro Regular" panose="020B0504020202020204" pitchFamily="34" charset="0"/>
          <a:ea typeface="AvenirNext LT Pro Regular" panose="020B05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Next LT Pro Regular" panose="020B0504020202020204" pitchFamily="34" charset="0"/>
          <a:ea typeface="AvenirNext LT Pro Regular" panose="020B05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itbase.es/" TargetMode="External"/><Relationship Id="rId4" Type="http://schemas.openxmlformats.org/officeDocument/2006/relationships/hyperlink" Target="mailto:alberto.garcia@itbase.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image" Target="../media/image6.png"/><Relationship Id="rId10" Type="http://schemas.openxmlformats.org/officeDocument/2006/relationships/slide" Target="slide8.xml"/><Relationship Id="rId19" Type="http://schemas.openxmlformats.org/officeDocument/2006/relationships/image" Target="../media/image10.png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5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image" Target="../media/image12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image" Target="../media/image19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image" Target="../media/image26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image" Target="../media/image30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3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2.png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image" Target="../media/image35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bienvenidos@itbase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616" t="7382" r="33818" b="2029"/>
          <a:stretch/>
        </p:blipFill>
        <p:spPr>
          <a:xfrm>
            <a:off x="0" y="-75"/>
            <a:ext cx="6577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614100" y="-50"/>
            <a:ext cx="25299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29100" y="1981128"/>
            <a:ext cx="1899900" cy="231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Propuesta a </a:t>
            </a:r>
            <a:r>
              <a:rPr lang="es-ES" sz="1800" dirty="0" err="1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Partners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Presentación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de compañía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Alberto García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  <a:hlinkClick r:id="rId4"/>
              </a:rPr>
              <a:t>a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  <a:hlinkClick r:id="rId4"/>
              </a:rPr>
              <a:t>lberto.garcia@itbase.es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  <a:hlinkClick r:id="rId5"/>
              </a:rPr>
              <a:t>www.ITBase.es</a:t>
            </a:r>
            <a:endParaRPr lang="en" sz="1000" b="1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8175" y="2120868"/>
            <a:ext cx="2463824" cy="64865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108184" y="2851720"/>
            <a:ext cx="246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your IT staff</a:t>
            </a:r>
            <a:endParaRPr sz="12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401070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608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Qué es IT Base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Somos una empresa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Gestión de Proyectos y Servicios Profesionales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, dentro del ámbito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IT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Workplace, Networking y Cableado Estructurado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Cualificación técnica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Nivel 1 / Nivel 2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Trabajamos con una aproximación </a:t>
            </a:r>
            <a:r>
              <a:rPr lang="en" sz="1000" b="1" i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Tecnologística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Trabajamos en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cualquier SLA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que el cliente necesite.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Cobertura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100% del Territorio Nacional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los países en los que operamos (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España, Portugal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 Italia).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Modalidades de contrato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por ticket o por usuario / dispositivo / site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sin componente variable.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Trabajamos para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Enterprise, Retail, Consultoras e Integradores IT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así como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Operadores Telco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err="1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Partners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Qué buscamos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Qué ofrecemos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Legal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Propuesta de Precios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Siguientes pasos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04" y="1977158"/>
            <a:ext cx="1553156" cy="9877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04" y="1415248"/>
            <a:ext cx="382979" cy="36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1926580"/>
            <a:ext cx="360000" cy="36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14" y="2417045"/>
            <a:ext cx="522137" cy="36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2907510"/>
            <a:ext cx="360000" cy="36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3314937"/>
            <a:ext cx="360000" cy="360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3754253"/>
            <a:ext cx="360000" cy="360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4" y="4247081"/>
            <a:ext cx="360000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608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Qué buscamos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Partners que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complementen a nuestro staff de gestión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manera que podamos dar servicio en territorios en los que no tenemos presencia y nos refuercen para cumplir los SLA del Servicio.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Perfiles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Nivel 1 Networking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,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Win Client Admin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y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Cableados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Un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pequeño espacio de almacenaje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local.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Capacidad de trabajar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mínimo en NBD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si bien consideramos interesante el poder proporcionar servicios x4 y atención en Sábados y Festivos.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Partners con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Compromiso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, dado que van a ser la referencia en el territorio asignado.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Capacidad de trabajar bajo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entornos protocolizados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manera que nuestro partner, para lo que vamos a dotar el Servicio de herramientas y personal de apoyo.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Personal con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movilidad geográfica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err="1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Partners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62" y="1934312"/>
            <a:ext cx="360000" cy="36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2907510"/>
            <a:ext cx="360000" cy="36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85" y="1388688"/>
            <a:ext cx="360000" cy="36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0" y="2400384"/>
            <a:ext cx="360000" cy="3600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3507839"/>
            <a:ext cx="360000" cy="36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68" y="3979127"/>
            <a:ext cx="360000" cy="36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457831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608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Qué ofrecemos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Uno de nuestros pilares es que trabajar con nosotros sea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interesante para nuestros Partners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 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Proponemos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las mejores condiciones económicas y financieras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nuestro ámbito.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Revertimos al ámbito local el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trabajo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centralizado de las grandes corporaciones.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No pedimos exclusividad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, pero nuestro Partner cuenta con la nuestra para su territorio (exclusividad asimétrica).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Pagos regulares, contrato con cláusulas de demora en pago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 Nunca repercutimos los riesgos financieros de nuestros clientes a nuestro Partner.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Acuerdos flexibles que permitan la automatización del servicio sin necesidad de sentarse a negociar cuando existan situaciones extraordinarias.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Para estimular la calidad del servicio tenemos un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sistema de incentivos económicos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por cumplimiento de las condiciones de servicio.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err="1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Partners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90" y="1363773"/>
            <a:ext cx="360000" cy="36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43" y="1820641"/>
            <a:ext cx="360000" cy="36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4" y="2230774"/>
            <a:ext cx="360000" cy="36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43" y="2786734"/>
            <a:ext cx="360000" cy="36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4" y="3342694"/>
            <a:ext cx="360000" cy="3600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43" y="3962325"/>
            <a:ext cx="360000" cy="36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43" y="462666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608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Cómo trabajamos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Servicios por ticket acordados por contrato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: Establecido un protocolo con nuestros clientes que conlleve estimaciones de tiempos y distancias de desplazamiento (precio por visita, por entrega, por punto de cableado). 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Time &amp; Materials acordado por contrato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: Precios por hora y desplazamiento fijos con tiempo variable según requerimientos del cliente (por horas, por jornadas). 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Llave en mano: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Solicitudes concretas del cliente que por su particularidad requieren de una oferta llave en mano que siempre se consulta a nuestros Partners.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 final de mes se procede a la facturación de todos los trabajos del ejercicio.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No condicionamos la facturación a la validación de nuestros clientes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sino a la finalización de los servicios.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Los servicios siempre contemplan la garantía habitual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err="1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Partners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29" y="1474180"/>
            <a:ext cx="273306" cy="36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2145906"/>
            <a:ext cx="360000" cy="36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2817632"/>
            <a:ext cx="360000" cy="36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23" y="3401453"/>
            <a:ext cx="279918" cy="36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60" y="3921135"/>
            <a:ext cx="34310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608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Legal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Es de la mayor importancia que nuestros Partners trabajen en un entorno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total seguridad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y protección jurídica suya y sus empleados.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 cumplimiento de la legislación es un requisito imprescindible que nuestros partners estén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al corriente de sus obligaciones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referentes a Seguridad Social, Hacienda etc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 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 tal efecto se requerirá documentación relativa, en el momento del alta y con una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periodicidad anual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Si por exigencias de nuestros clientes se necesitase en otro periodo, IT Base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compensará económicamente la consulta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como si se tratase de otro servicio con precios y condiciones aplicables.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No se condicionan pagos a la entrega de documentación.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err="1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Partners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4" y="3591009"/>
            <a:ext cx="360000" cy="36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4" y="1433752"/>
            <a:ext cx="360000" cy="36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4" y="2009905"/>
            <a:ext cx="360000" cy="36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83" y="2588952"/>
            <a:ext cx="277714" cy="36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40" y="309366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608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Propuesta de Precios – Workplace y Networking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853545" y="1336875"/>
            <a:ext cx="2975554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6550" lvl="0" indent="-17145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No incluye materiales.</a:t>
            </a:r>
          </a:p>
          <a:p>
            <a:pPr marL="336550" lvl="0" indent="-17145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336550" lvl="0" indent="-17145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Rappel del 2,5% dto por cada 250 € facturados (máximo del 40%)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 </a:t>
            </a:r>
          </a:p>
          <a:p>
            <a:pPr marL="336550" lvl="0" indent="-17145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336550" lvl="0" indent="-17145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Cómputo de tiempos adicionales en fracción de 15 minutos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336550" lvl="0" indent="-17145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Pago a 30 días.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336550" lvl="0" indent="-17145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336550" lvl="0" indent="-17145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Arial" panose="020B0604020202020204" pitchFamily="34" charset="0"/>
              <a:buChar char="•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err="1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Partners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435" y="1403223"/>
            <a:ext cx="3210807" cy="2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608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Siguientes pasos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Contrato y acuerdo económico.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Alta en sistema y formación de uso en nuestro ITSM (si aplica)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 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Formularios de Matriz de Competencias y datos de contacto.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Aft>
                <a:spcPts val="600"/>
              </a:spcAft>
              <a:buClr>
                <a:srgbClr val="434343"/>
              </a:buClr>
              <a:buSzPts val="1000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Arranque del servicio.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err="1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Partners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4" y="2247271"/>
            <a:ext cx="360000" cy="36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98" y="1352309"/>
            <a:ext cx="360000" cy="36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4" y="1799790"/>
            <a:ext cx="360000" cy="36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4" y="2694752"/>
            <a:ext cx="35926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l="27219"/>
          <a:stretch/>
        </p:blipFill>
        <p:spPr>
          <a:xfrm>
            <a:off x="2529901" y="-75"/>
            <a:ext cx="6614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 rot="10800000">
            <a:off x="0" y="0"/>
            <a:ext cx="25299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170" name="Google Shape;170;p18"/>
          <p:cNvSpPr/>
          <p:nvPr/>
        </p:nvSpPr>
        <p:spPr>
          <a:xfrm rot="-5400000">
            <a:off x="-40275" y="254005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48225" y="1730925"/>
            <a:ext cx="1899900" cy="16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53638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¡Gracias!</a:t>
            </a:r>
            <a:endParaRPr sz="1000" dirty="0">
              <a:solidFill>
                <a:srgbClr val="353638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686450" y="3923175"/>
            <a:ext cx="2301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F1C232"/>
                </a:solidFill>
                <a:uFill>
                  <a:noFill/>
                </a:u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/>
              </a:rPr>
              <a:t>bienvenidos@itbase.es</a:t>
            </a:r>
            <a:r>
              <a:rPr lang="en" sz="900" dirty="0" smtClean="0">
                <a:solidFill>
                  <a:srgbClr val="F1C232"/>
                </a:solidFill>
                <a:uFill>
                  <a:noFill/>
                </a:u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</a:t>
            </a:r>
            <a:endParaRPr sz="900" dirty="0">
              <a:solidFill>
                <a:srgbClr val="F1C232"/>
              </a:solidFill>
              <a:uFill>
                <a:noFill/>
              </a:u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F1C232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639 64 19 16</a:t>
            </a:r>
            <a:endParaRPr sz="9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000" y="2063293"/>
            <a:ext cx="2463824" cy="64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4605009" y="2794145"/>
            <a:ext cx="246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your IT staff</a:t>
            </a:r>
            <a:endParaRPr sz="12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ersonalizado 1">
      <a:majorFont>
        <a:latin typeface="AvenirNext LT Pro Regular"/>
        <a:ea typeface=""/>
        <a:cs typeface=""/>
      </a:majorFont>
      <a:minorFont>
        <a:latin typeface="AvenirNext LT Pr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840</Words>
  <Application>Microsoft Office PowerPoint</Application>
  <PresentationFormat>Presentación en pantalla (16:9)</PresentationFormat>
  <Paragraphs>224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 Unicode MS</vt:lpstr>
      <vt:lpstr>Montserrat</vt:lpstr>
      <vt:lpstr>Arial</vt:lpstr>
      <vt:lpstr>AvenirNext LT Pro Regular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García-Patiño Barbolani di Montauto</dc:creator>
  <cp:lastModifiedBy>Alberto García-Patiño Barbolani di Montauto</cp:lastModifiedBy>
  <cp:revision>37</cp:revision>
  <dcterms:modified xsi:type="dcterms:W3CDTF">2018-08-30T11:35:11Z</dcterms:modified>
</cp:coreProperties>
</file>