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5BD7FF"/>
    <a:srgbClr val="8B7226"/>
    <a:srgbClr val="64D2F9"/>
    <a:srgbClr val="F1C232"/>
    <a:srgbClr val="05070A"/>
    <a:srgbClr val="66DAFF"/>
    <a:srgbClr val="149BDA"/>
    <a:srgbClr val="F76A31"/>
    <a:srgbClr val="E18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6631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venirNext LT Pro Regular" panose="020B0504020202020204" pitchFamily="34" charset="0"/>
        <a:ea typeface="AvenirNext LT Pro Regular" panose="020B0504020202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16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33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56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372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063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01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2069c7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2069c7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15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2069c7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2069c7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50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venirNext LT Pro Regular" panose="020B05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AvenirNext LT Pro Regular" panose="020B0504020202020204" pitchFamily="3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venirNext LT Pro Regular" panose="020B0504020202020204" pitchFamily="34" charset="0"/>
          <a:ea typeface="AvenirNext LT Pro Regular" panose="020B05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venirNext LT Pro Regular" panose="020B0504020202020204" pitchFamily="34" charset="0"/>
          <a:ea typeface="AvenirNext LT Pro Regular" panose="020B05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itbase.es/" TargetMode="External"/><Relationship Id="rId4" Type="http://schemas.openxmlformats.org/officeDocument/2006/relationships/hyperlink" Target="mailto:alberto.garcia@itbase.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2.png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4.xml"/><Relationship Id="rId5" Type="http://schemas.openxmlformats.org/officeDocument/2006/relationships/image" Target="../media/image3.png"/><Relationship Id="rId15" Type="http://schemas.openxmlformats.org/officeDocument/2006/relationships/slide" Target="slide8.xml"/><Relationship Id="rId10" Type="http://schemas.openxmlformats.org/officeDocument/2006/relationships/slide" Target="slide3.xml"/><Relationship Id="rId4" Type="http://schemas.openxmlformats.org/officeDocument/2006/relationships/image" Target="../media/image2.png"/><Relationship Id="rId9" Type="http://schemas.openxmlformats.org/officeDocument/2006/relationships/slide" Target="slide2.xml"/><Relationship Id="rId1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slide" Target="slide4.xml"/><Relationship Id="rId2" Type="http://schemas.openxmlformats.org/officeDocument/2006/relationships/notesSlide" Target="../notesSlides/notesSlide7.xml"/><Relationship Id="rId16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slide" Target="slide3.xml"/><Relationship Id="rId5" Type="http://schemas.openxmlformats.org/officeDocument/2006/relationships/image" Target="../media/image7.png"/><Relationship Id="rId15" Type="http://schemas.openxmlformats.org/officeDocument/2006/relationships/slide" Target="slide7.xml"/><Relationship Id="rId10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bienvenidos@itbase.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616" t="7382" r="33818" b="2029"/>
          <a:stretch/>
        </p:blipFill>
        <p:spPr>
          <a:xfrm>
            <a:off x="0" y="-75"/>
            <a:ext cx="6577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6614100" y="-50"/>
            <a:ext cx="25299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929100" y="1981128"/>
            <a:ext cx="1899900" cy="231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</a:rPr>
              <a:t>Cliente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</a:rPr>
              <a:t>Presentación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</a:rPr>
              <a:t>de compañía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</a:rPr>
              <a:t>Alberto García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  <a:hlinkClick r:id="rId4"/>
              </a:rPr>
              <a:t>a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  <a:hlinkClick r:id="rId4"/>
              </a:rPr>
              <a:t>lberto.garcia@itbase.es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Montserrat"/>
                <a:hlinkClick r:id="rId5"/>
              </a:rPr>
              <a:t>www.ITBase.es</a:t>
            </a:r>
            <a:endParaRPr lang="en" sz="1000" b="1" dirty="0" smtClean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434343"/>
              </a:solidFill>
              <a:latin typeface="AvenirNext LT Pro Regular" panose="020B05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8175" y="2120868"/>
            <a:ext cx="2463824" cy="64865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108184" y="2851720"/>
            <a:ext cx="246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your IT staff</a:t>
            </a:r>
            <a:endParaRPr sz="12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401070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Qué es IT Base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Somos una empresa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Gestión de Proyectos y Servicios Profesionales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, dentro del ámbito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IT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Workplace, Networking y Cableado Estructurado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Cualificación técnica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Nivel 1 / Nivel 2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Trabajamos con una aproximación </a:t>
            </a:r>
            <a:r>
              <a:rPr lang="en" sz="1000" b="1" i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Tecnologística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 aprovechando las tecnologías actuales para simplificar / minimizar el trabajo en campo.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Trabajamos en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cualquier SLA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que el cliente necesite.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Cobertura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100% del Territorio Nacional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los países en los que operamos (España e Italia).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Modalidades de contrato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por ticket o por usuario / dispositivo / site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sin componente variable.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Trabajamos para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Enterprise, Retail, Consultoras e Integradores IT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así como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Operadores Telco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4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Nuestro Objetivo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Nuestro objetivo es ser la empresa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referente de calidad en nuestro sector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nuestros Clientes se despreocupen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la gestión del staff de personal en IT, los procesos operativos, stocks y todos los costes variables asociados para </a:t>
            </a:r>
            <a:r>
              <a:rPr lang="en" sz="10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poder dedicar su tiempo en lo que de verdad aporta a su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empresa.</a:t>
            </a:r>
            <a:endParaRPr lang="en" sz="1000" dirty="0" smtClean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Ser un proveedor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“fire and forget”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con la confianza en que la ejecución del servicio va a ser exitosa: sin elección entre malo y menos malo.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Ser una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ayuda a la venta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las soluciones de nuestros Clientes.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Tener en plantilla 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los mejores PM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 de nuestro ámbito.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Tener la oferta más competitiva en cuanto 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coste – efectividad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1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911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43500"/>
          </a:xfrm>
          <a:prstGeom prst="rect">
            <a:avLst/>
          </a:prstGeom>
          <a:solidFill>
            <a:srgbClr val="D9D9D9"/>
          </a:solidFill>
          <a:ln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Cómo Trabajamos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2815658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Red de Alta Capilaridad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técnicos (personal propio y partners) con alta flexibilidad y recursos de backup.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Interacción en tiempo real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con la herramienta por el staff técnico, de gestión y cliente.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Capacidad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consulta al detalle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en todos los sentidos: servicio, envíos logísticos, stocks, contacto con el usuario.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Staff de PM Senior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encargado de gestión y reporting.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60" y="2695523"/>
            <a:ext cx="2775340" cy="217441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165569" y="1814024"/>
            <a:ext cx="444362" cy="184666"/>
          </a:xfrm>
          <a:prstGeom prst="rect">
            <a:avLst/>
          </a:prstGeom>
          <a:solidFill>
            <a:srgbClr val="8B7226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600" dirty="0" smtClean="0"/>
              <a:t>ITSM</a:t>
            </a:r>
            <a:endParaRPr lang="es-ES" dirty="0"/>
          </a:p>
        </p:txBody>
      </p:sp>
      <p:sp>
        <p:nvSpPr>
          <p:cNvPr id="53" name="Flecha arriba y abajo 52"/>
          <p:cNvSpPr/>
          <p:nvPr/>
        </p:nvSpPr>
        <p:spPr>
          <a:xfrm>
            <a:off x="7257280" y="2500744"/>
            <a:ext cx="260941" cy="858355"/>
          </a:xfrm>
          <a:prstGeom prst="upDownArrow">
            <a:avLst/>
          </a:prstGeom>
          <a:pattFill prst="ltHorz">
            <a:fgClr>
              <a:srgbClr val="149BDA"/>
            </a:fgClr>
            <a:bgClr>
              <a:srgbClr val="D9D9D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Flecha arriba y abajo 61"/>
          <p:cNvSpPr/>
          <p:nvPr/>
        </p:nvSpPr>
        <p:spPr>
          <a:xfrm rot="18867538">
            <a:off x="6673276" y="1704781"/>
            <a:ext cx="260941" cy="739738"/>
          </a:xfrm>
          <a:prstGeom prst="upDownArrow">
            <a:avLst/>
          </a:prstGeom>
          <a:pattFill prst="ltHorz">
            <a:fgClr>
              <a:srgbClr val="149BDA"/>
            </a:fgClr>
            <a:bgClr>
              <a:srgbClr val="D9D9D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41" y="1983733"/>
            <a:ext cx="481618" cy="566609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87" y="1337689"/>
            <a:ext cx="469320" cy="46932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35" y="1353872"/>
            <a:ext cx="511656" cy="436954"/>
          </a:xfrm>
          <a:prstGeom prst="rect">
            <a:avLst/>
          </a:prstGeom>
        </p:spPr>
      </p:pic>
      <p:sp>
        <p:nvSpPr>
          <p:cNvPr id="73" name="Flecha arriba y abajo 72"/>
          <p:cNvSpPr/>
          <p:nvPr/>
        </p:nvSpPr>
        <p:spPr>
          <a:xfrm rot="5400000">
            <a:off x="7245700" y="939088"/>
            <a:ext cx="260941" cy="1266528"/>
          </a:xfrm>
          <a:prstGeom prst="upDownArrow">
            <a:avLst/>
          </a:prstGeom>
          <a:pattFill prst="ltHorz">
            <a:fgClr>
              <a:srgbClr val="149BDA"/>
            </a:fgClr>
            <a:bgClr>
              <a:srgbClr val="D9D9D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Flecha arriba y abajo 73"/>
          <p:cNvSpPr/>
          <p:nvPr/>
        </p:nvSpPr>
        <p:spPr>
          <a:xfrm rot="2671720">
            <a:off x="7815138" y="1702834"/>
            <a:ext cx="260941" cy="739738"/>
          </a:xfrm>
          <a:prstGeom prst="upDownArrow">
            <a:avLst/>
          </a:prstGeom>
          <a:pattFill prst="ltHorz">
            <a:fgClr>
              <a:srgbClr val="149BDA"/>
            </a:fgClr>
            <a:bgClr>
              <a:srgbClr val="D9D9D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74"/>
          <p:cNvSpPr txBox="1"/>
          <p:nvPr/>
        </p:nvSpPr>
        <p:spPr>
          <a:xfrm>
            <a:off x="5712941" y="1472321"/>
            <a:ext cx="444362" cy="184666"/>
          </a:xfrm>
          <a:prstGeom prst="rect">
            <a:avLst/>
          </a:prstGeom>
          <a:solidFill>
            <a:srgbClr val="8B7226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600" dirty="0" smtClean="0"/>
              <a:t>PM</a:t>
            </a:r>
            <a:endParaRPr lang="es-ES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556500" y="1474804"/>
            <a:ext cx="444362" cy="184666"/>
          </a:xfrm>
          <a:prstGeom prst="rect">
            <a:avLst/>
          </a:prstGeom>
          <a:solidFill>
            <a:srgbClr val="8B7226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600" dirty="0" smtClean="0"/>
              <a:t>Cliente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6896099" y="3359150"/>
            <a:ext cx="1113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smtClean="0">
                <a:latin typeface="AvenirNext LT Pro Regular" panose="020B0504020202020204" pitchFamily="34" charset="0"/>
              </a:rPr>
              <a:t>&gt;65 puntos de servicio</a:t>
            </a:r>
            <a:endParaRPr lang="es-ES" sz="600" dirty="0">
              <a:latin typeface="AvenirNext LT Pro Regular" panose="020B0504020202020204" pitchFamily="34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7539992" y="2655216"/>
            <a:ext cx="1113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smtClean="0">
                <a:latin typeface="AvenirNext LT Pro Regular" panose="020B0504020202020204" pitchFamily="34" charset="0"/>
              </a:rPr>
              <a:t>Envío y retroalimentación de tickets</a:t>
            </a:r>
            <a:endParaRPr lang="es-ES" sz="600" dirty="0">
              <a:latin typeface="AvenirNext LT Pro Regular" panose="020B0504020202020204" pitchFamily="34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7999832" y="2031853"/>
            <a:ext cx="1113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smtClean="0">
                <a:latin typeface="AvenirNext LT Pro Regular" panose="020B0504020202020204" pitchFamily="34" charset="0"/>
              </a:rPr>
              <a:t>Peticiones y consultas</a:t>
            </a:r>
            <a:endParaRPr lang="es-ES" sz="600" dirty="0">
              <a:latin typeface="AvenirNext LT Pro Regular" panose="020B0504020202020204" pitchFamily="34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598342" y="2041768"/>
            <a:ext cx="1113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smtClean="0">
                <a:latin typeface="AvenirNext LT Pro Regular" panose="020B0504020202020204" pitchFamily="34" charset="0"/>
              </a:rPr>
              <a:t>Monitorización, soporte y gestión</a:t>
            </a:r>
            <a:endParaRPr lang="es-ES" sz="600" dirty="0">
              <a:latin typeface="AvenirNext LT Pro Regular" panose="020B0504020202020204" pitchFamily="34" charset="0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6843965" y="1282100"/>
            <a:ext cx="11133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 smtClean="0">
                <a:latin typeface="AvenirNext LT Pro Regular" panose="020B0504020202020204" pitchFamily="34" charset="0"/>
              </a:rPr>
              <a:t>Reporting</a:t>
            </a:r>
            <a:r>
              <a:rPr lang="es-ES" sz="600" dirty="0" smtClean="0">
                <a:latin typeface="AvenirNext LT Pro Regular" panose="020B0504020202020204" pitchFamily="34" charset="0"/>
              </a:rPr>
              <a:t> y seguimiento</a:t>
            </a:r>
            <a:endParaRPr lang="es-ES" sz="600" dirty="0">
              <a:latin typeface="AvenirNext LT Pro Regular" panose="020B0504020202020204" pitchFamily="34" charset="0"/>
            </a:endParaRPr>
          </a:p>
        </p:txBody>
      </p:sp>
      <p:sp>
        <p:nvSpPr>
          <p:cNvPr id="8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1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2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3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4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5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949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Factores Diferenciadores de IT Base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Al trabajar en esquema de partnership tenemos una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alta flexibilidad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en la asignación de recursos, tanto para sobrecargas de trabajo como para cubrir bajas no programadas.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Nuestros Partners tienen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las mejores condiciones económicas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del sector y tienen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monitorización contínua en materias de compliance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Metodología muy abierta en cuanto a la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capacidad de consulta de información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Nuestra herramienta de trabajo tiene un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alto grado de automatización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y cubre todos los aspectos del servicio y estados posibles.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Foco prioritario en dotarnos de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staff de PM Senior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con experiencia en gestión de servicios de alto volumen (miles de tickets / mes).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Modalidades de contrato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por ticket o por usuario / dispositivo / site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bajo precios acordados sin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componente variable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1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60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Perfil de Cliente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Gran y Mediana empresa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que quieran externalizar las tareas más básicas y que aporten menor valor a su Negocio.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Retailers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 que necesiten ayuda en campo para todo lo referente al equipamiento IT así como la logística necesaria (distribución de stocks, asistencia on site etc.)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Integradores, Consultoras y Operadores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que necesiten ayuda para el despliegue y mantenimiento de las soluciones que comercializan.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Nuestro objetivo es ser la empresa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referente de calidad dentro de este ámbito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165100" lv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Trabajamos en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cualquier SLA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que el cliente necesite.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Cobertura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100% del Territorio Nacional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los países en los que operamos (España e Italia).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lang="en"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Modalidades de contrato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por ticket o por usuario / dispositivo / site 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bajo precios acordados sin </a:t>
            </a:r>
            <a:r>
              <a:rPr lang="en" sz="1000" b="1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componente variable</a:t>
            </a:r>
            <a:r>
              <a:rPr lang="en" sz="10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1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748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Referencias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35" y="1510655"/>
            <a:ext cx="1939636" cy="647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762" y="3213845"/>
            <a:ext cx="2028384" cy="4918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97" y="1323662"/>
            <a:ext cx="2109042" cy="109718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700" y="3558223"/>
            <a:ext cx="2604655" cy="10561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10" y="2583548"/>
            <a:ext cx="2481998" cy="578625"/>
          </a:xfrm>
          <a:prstGeom prst="rect">
            <a:avLst/>
          </a:prstGeom>
        </p:spPr>
      </p:pic>
      <p:sp>
        <p:nvSpPr>
          <p:cNvPr id="20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1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2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3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4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5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6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659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43063" r="36960"/>
          <a:stretch/>
        </p:blipFill>
        <p:spPr>
          <a:xfrm rot="10800000">
            <a:off x="-25" y="0"/>
            <a:ext cx="1815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815350" y="-50"/>
            <a:ext cx="73287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-757950" y="254010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13435" y="708565"/>
            <a:ext cx="5375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Propuesta para el Cliente</a:t>
            </a:r>
            <a:endParaRPr sz="18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526010" y="1160965"/>
            <a:ext cx="66282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2526010" y="1336875"/>
            <a:ext cx="630309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Wingdings" panose="05000000000000000000" pitchFamily="2" charset="2"/>
              <a:buChar char="q"/>
            </a:pPr>
            <a:endParaRPr sz="10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085500" y="155813"/>
            <a:ext cx="17436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CLIENTE</a:t>
            </a:r>
            <a:endParaRPr sz="13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Presentación </a:t>
            </a:r>
            <a:r>
              <a:rPr lang="en" sz="900" dirty="0" smtClean="0">
                <a:solidFill>
                  <a:srgbClr val="434343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de Empresa</a:t>
            </a:r>
            <a:endParaRPr sz="900" dirty="0">
              <a:solidFill>
                <a:srgbClr val="434343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50" y="255713"/>
            <a:ext cx="1254800" cy="3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4"/>
          <p:cNvSpPr txBox="1"/>
          <p:nvPr/>
        </p:nvSpPr>
        <p:spPr>
          <a:xfrm>
            <a:off x="215012" y="1899825"/>
            <a:ext cx="1352100" cy="2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5" action="ppaction://hlinksldjump"/>
              </a:rPr>
              <a:t>Qué es IT Base</a:t>
            </a:r>
            <a:endParaRPr lang="en"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7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r>
              <a:rPr lang="en" sz="700" i="1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6" action="ppaction://hlinksldjump"/>
              </a:rPr>
              <a:t>Nuestro objetivo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88AFF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7" action="ppaction://hlinksldjump"/>
              </a:rPr>
              <a:t>Cómo trabajamos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8" action="ppaction://hlinksldjump"/>
              </a:rPr>
              <a:t>Factores Diferenciadores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9" action="ppaction://hlinksldjump"/>
              </a:rPr>
              <a:t>Perfil de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0" action="ppaction://hlinksldjump"/>
              </a:rPr>
              <a:t>Referencias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 smtClean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11" action="ppaction://hlinksldjump"/>
              </a:rPr>
              <a:t>Propuesta para el cliente</a:t>
            </a: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2099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l="27219"/>
          <a:stretch/>
        </p:blipFill>
        <p:spPr>
          <a:xfrm>
            <a:off x="2529901" y="-75"/>
            <a:ext cx="6614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 rot="10800000">
            <a:off x="0" y="0"/>
            <a:ext cx="25299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170" name="Google Shape;170;p18"/>
          <p:cNvSpPr/>
          <p:nvPr/>
        </p:nvSpPr>
        <p:spPr>
          <a:xfrm rot="-5400000">
            <a:off x="-40275" y="2540050"/>
            <a:ext cx="5143500" cy="63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Next LT Pro Regular" panose="020B0504020202020204" pitchFamily="34" charset="0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48225" y="1730925"/>
            <a:ext cx="1899900" cy="16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53638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¡Gracias!</a:t>
            </a:r>
            <a:endParaRPr sz="1000" dirty="0">
              <a:solidFill>
                <a:srgbClr val="353638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4686450" y="3923175"/>
            <a:ext cx="2301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F1C232"/>
                </a:solidFill>
                <a:uFill>
                  <a:noFill/>
                </a:u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  <a:hlinkClick r:id="rId4"/>
              </a:rPr>
              <a:t>bienvenidos@itbase.es</a:t>
            </a:r>
            <a:r>
              <a:rPr lang="en" sz="900" dirty="0" smtClean="0">
                <a:solidFill>
                  <a:srgbClr val="F1C232"/>
                </a:solidFill>
                <a:uFill>
                  <a:noFill/>
                </a:u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 </a:t>
            </a:r>
            <a:endParaRPr sz="900" dirty="0">
              <a:solidFill>
                <a:srgbClr val="F1C232"/>
              </a:solidFill>
              <a:uFill>
                <a:noFill/>
              </a:u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F1C232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639 64 19 16</a:t>
            </a:r>
            <a:endParaRPr sz="900" dirty="0">
              <a:solidFill>
                <a:srgbClr val="F1C232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5000" y="2063293"/>
            <a:ext cx="2463824" cy="64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4605009" y="2794145"/>
            <a:ext cx="246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9D9D9"/>
                </a:solidFill>
                <a:latin typeface="AvenirNext LT Pro Regular" panose="020B0504020202020204" pitchFamily="34" charset="0"/>
                <a:ea typeface="Montserrat"/>
                <a:cs typeface="Montserrat"/>
                <a:sym typeface="Montserrat"/>
              </a:rPr>
              <a:t>your IT staff</a:t>
            </a:r>
            <a:endParaRPr sz="1200" dirty="0">
              <a:solidFill>
                <a:srgbClr val="D9D9D9"/>
              </a:solidFill>
              <a:latin typeface="AvenirNext LT Pro Regular" panose="020B0504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ersonalizado 1">
      <a:majorFont>
        <a:latin typeface="AvenirNext LT Pro Regular"/>
        <a:ea typeface=""/>
        <a:cs typeface=""/>
      </a:majorFont>
      <a:minorFont>
        <a:latin typeface="AvenirNext LT Pr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770</Words>
  <Application>Microsoft Office PowerPoint</Application>
  <PresentationFormat>Presentación en pantalla (16:9)</PresentationFormat>
  <Paragraphs>213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 Unicode MS</vt:lpstr>
      <vt:lpstr>Montserrat</vt:lpstr>
      <vt:lpstr>AvenirNext LT Pro Regular</vt:lpstr>
      <vt:lpstr>Wingdings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Alberto García-Patiño Barbolani di Montauto</cp:lastModifiedBy>
  <cp:revision>18</cp:revision>
  <dcterms:modified xsi:type="dcterms:W3CDTF">2018-08-23T10:52:47Z</dcterms:modified>
</cp:coreProperties>
</file>