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BD7FF"/>
    <a:srgbClr val="8B7226"/>
    <a:srgbClr val="64D2F9"/>
    <a:srgbClr val="F1C232"/>
    <a:srgbClr val="05070A"/>
    <a:srgbClr val="66DAFF"/>
    <a:srgbClr val="149BDA"/>
    <a:srgbClr val="F76A31"/>
    <a:srgbClr val="E18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663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venirNext LT Pro Regular" panose="020B0504020202020204" pitchFamily="34" charset="0"/>
        <a:ea typeface="AvenirNext LT Pro Regular" panose="020B05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16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3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5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72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6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15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2069c7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2069c7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50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venirNext LT Pro Regular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venirNext LT Pro Regular" panose="020B0504020202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itbase.es/" TargetMode="External"/><Relationship Id="rId4" Type="http://schemas.openxmlformats.org/officeDocument/2006/relationships/hyperlink" Target="mailto:alberto.garcia@itbase.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6.png"/><Relationship Id="rId10" Type="http://schemas.openxmlformats.org/officeDocument/2006/relationships/slide" Target="slide8.xml"/><Relationship Id="rId19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slide" Target="slide6.xml"/><Relationship Id="rId4" Type="http://schemas.openxmlformats.org/officeDocument/2006/relationships/image" Target="../media/image11.png"/><Relationship Id="rId9" Type="http://schemas.openxmlformats.org/officeDocument/2006/relationships/slide" Target="slide5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6.xml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slide" Target="slide5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slide" Target="slide4.xml"/><Relationship Id="rId5" Type="http://schemas.openxmlformats.org/officeDocument/2006/relationships/image" Target="../media/image18.png"/><Relationship Id="rId15" Type="http://schemas.openxmlformats.org/officeDocument/2006/relationships/slide" Target="slide8.xml"/><Relationship Id="rId10" Type="http://schemas.openxmlformats.org/officeDocument/2006/relationships/slide" Target="slide3.xml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2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image" Target="../media/image29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slide" Target="slide4.xml"/><Relationship Id="rId2" Type="http://schemas.openxmlformats.org/officeDocument/2006/relationships/notesSlide" Target="../notesSlides/notesSlide7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slide" Target="slide3.xml"/><Relationship Id="rId5" Type="http://schemas.openxmlformats.org/officeDocument/2006/relationships/image" Target="../media/image34.png"/><Relationship Id="rId1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bienvenidos@itbase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16" t="7382" r="33818" b="2029"/>
          <a:stretch/>
        </p:blipFill>
        <p:spPr>
          <a:xfrm>
            <a:off x="0" y="-75"/>
            <a:ext cx="6577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614100" y="-5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29100" y="1981128"/>
            <a:ext cx="1899900" cy="231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Presentación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de compañía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Alberto García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lberto.garcia@itbase.es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5"/>
              </a:rPr>
              <a:t>www.ITBase.es</a:t>
            </a:r>
            <a:endParaRPr lang="en" sz="1000" b="1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175" y="2120868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08184" y="2851720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401070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Qué es IT Base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Somos una empresa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Gestión de Proyectos y Servicios Profesionales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dentro del ámbito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IT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Workplace, Networking y Cableado Estructurado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Cualificación técnica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Nivel 1 / Nivel 2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con una aproximación </a:t>
            </a:r>
            <a:r>
              <a:rPr lang="en" sz="1000" b="1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Tecnologística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cualquier SLA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el cliente necesite.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Cobertura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100% del Territorio Nacional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los países en los que operamos (España e Italia).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sin componente variable.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para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Enterprise, Retail, Consultoras e Integradores IT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así como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Operadores Telco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4" y="1977158"/>
            <a:ext cx="1553156" cy="9877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04" y="1415248"/>
            <a:ext cx="382979" cy="3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1926580"/>
            <a:ext cx="360000" cy="3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14" y="2417045"/>
            <a:ext cx="522137" cy="36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907510"/>
            <a:ext cx="360000" cy="36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3314937"/>
            <a:ext cx="360000" cy="36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3754253"/>
            <a:ext cx="360000" cy="36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4247081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0"/>
            <a:ext cx="7328700" cy="51503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 Objetivo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 objetivo es ser la empresa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referente de calidad en nuestro sector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nuestros Clientes se despreocupen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la gestión del staff de personal en IT, los procesos operativos, stocks y todos los costes variables asociados para </a:t>
            </a:r>
            <a:r>
              <a:rPr lang="en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poder dedicar su tiempo en lo que de verdad aporta a su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empresa.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Ser un proveedor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“fire and forget”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la confianza en que la ejecución del servicio va a ser exitosa: sin elección entre malo y menos malo.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Ser una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ayuda a la venta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las soluciones de nuestros Clientes.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Tener en plantilla 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los mejores PM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de nuestro ámbito.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Tener la oferta más competitiva en cuanto 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coste – efectividad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87" y="3306170"/>
            <a:ext cx="1100562" cy="1393322"/>
          </a:xfrm>
          <a:prstGeom prst="rect">
            <a:avLst/>
          </a:prstGeom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2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85" y="1336875"/>
            <a:ext cx="360000" cy="2821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85" y="1899825"/>
            <a:ext cx="360000" cy="36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85" y="2615671"/>
            <a:ext cx="360000" cy="36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85" y="3155163"/>
            <a:ext cx="360000" cy="3729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10" y="3640112"/>
            <a:ext cx="360000" cy="36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10" y="408053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0"/>
            <a:ext cx="7328700" cy="5153890"/>
          </a:xfrm>
          <a:prstGeom prst="rect">
            <a:avLst/>
          </a:prstGeom>
          <a:solidFill>
            <a:srgbClr val="D9D9D9"/>
          </a:solidFill>
          <a:ln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Cómo Trabajamos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2815658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Red de Alta Capilaridad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técnicos (personal propio y partners) con alta flexibilidad y recursos de backup.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Interacción en tiempo real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la herramienta por el staff técnico, de gestión y cliente.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consulta al detalle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 todos los sentidos: servicio, envíos logísticos, stocks, contacto con el usuario.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Staff de PM Senior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encargado de gestión y reporting.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60" y="2695523"/>
            <a:ext cx="2775340" cy="21744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65569" y="1814024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ITSM</a:t>
            </a:r>
            <a:endParaRPr lang="es-ES" dirty="0"/>
          </a:p>
        </p:txBody>
      </p:sp>
      <p:sp>
        <p:nvSpPr>
          <p:cNvPr id="53" name="Flecha arriba y abajo 52"/>
          <p:cNvSpPr/>
          <p:nvPr/>
        </p:nvSpPr>
        <p:spPr>
          <a:xfrm>
            <a:off x="7257280" y="2500744"/>
            <a:ext cx="260941" cy="858355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 arriba y abajo 61"/>
          <p:cNvSpPr/>
          <p:nvPr/>
        </p:nvSpPr>
        <p:spPr>
          <a:xfrm rot="18867538">
            <a:off x="6673276" y="1704781"/>
            <a:ext cx="260941" cy="73973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41" y="1983733"/>
            <a:ext cx="481618" cy="566609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7" y="1337689"/>
            <a:ext cx="469320" cy="46932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35" y="1353872"/>
            <a:ext cx="511656" cy="436954"/>
          </a:xfrm>
          <a:prstGeom prst="rect">
            <a:avLst/>
          </a:prstGeom>
        </p:spPr>
      </p:pic>
      <p:sp>
        <p:nvSpPr>
          <p:cNvPr id="73" name="Flecha arriba y abajo 72"/>
          <p:cNvSpPr/>
          <p:nvPr/>
        </p:nvSpPr>
        <p:spPr>
          <a:xfrm rot="5400000">
            <a:off x="7245700" y="939088"/>
            <a:ext cx="260941" cy="126652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Flecha arriba y abajo 73"/>
          <p:cNvSpPr/>
          <p:nvPr/>
        </p:nvSpPr>
        <p:spPr>
          <a:xfrm rot="2671720">
            <a:off x="7815138" y="1702834"/>
            <a:ext cx="260941" cy="73973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5712941" y="1472321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PM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556500" y="1474804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Cliente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896099" y="3359150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&gt;65 puntos de servicio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7539992" y="2655216"/>
            <a:ext cx="111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Envío y retroalimentación de tickets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7999832" y="2031853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Peticiones y consultas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598342" y="2041768"/>
            <a:ext cx="111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Monitorización, soporte y gestión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6843965" y="1282100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latin typeface="AvenirNext LT Pro Regular" panose="020B0504020202020204" pitchFamily="34" charset="0"/>
              </a:rPr>
              <a:t>Reporting</a:t>
            </a:r>
            <a:r>
              <a:rPr lang="es-ES" sz="600" dirty="0" smtClean="0">
                <a:latin typeface="AvenirNext LT Pro Regular" panose="020B0504020202020204" pitchFamily="34" charset="0"/>
              </a:rPr>
              <a:t> y seguimiento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8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2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3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4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5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2" y="1634024"/>
            <a:ext cx="360000" cy="360000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49" y="2335523"/>
            <a:ext cx="360000" cy="36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83" y="3139372"/>
            <a:ext cx="360000" cy="333211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4" y="384087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Factores Diferenciadores de IT Base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 trabajar en esquema de partnership tenemos una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alta flexibilidad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 la asignación de recursos, tanto para sobrecargas de trabajo como para cubrir bajas no programadas.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Nuestros Partners tienen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las mejores condiciones económicas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del sector y tienen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monitorización contínua en materias de compliance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Metodología muy abierta en cuanto a la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consulta de información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Nuestra herramienta de trabajo tiene un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alto grado de automatización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 cubre todos los aspectos del servicio y estados posibles.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Foco prioritario en dotarnos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staff de PM Senior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experiencia en gestión de servicios de alto volumen (miles de tickets / mes).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bajo precios acordados sin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componente variable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8" y="2519682"/>
            <a:ext cx="360000" cy="36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00" y="3021075"/>
            <a:ext cx="360000" cy="3951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05" y="4245365"/>
            <a:ext cx="360000" cy="36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8" y="1955000"/>
            <a:ext cx="360000" cy="36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8" y="1360282"/>
            <a:ext cx="360000" cy="36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00" y="365064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1"/>
            <a:ext cx="7328700" cy="51539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Perfil de 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Gran y Mediana empresa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quieran externalizar las tareas más básicas y que aporten menor valor a su Negocio.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Retailers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que necesiten ayuda en campo para todo lo referente al equipamiento IT así como la logística necesaria (distribución de stocks, asistencia on site etc.)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s-ES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s-ES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Integradores, Consultoras y Operadores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necesiten ayuda para el despliegue y mantenimiento de las soluciones que comercializan.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71" y="1336875"/>
            <a:ext cx="360000" cy="36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23" y="2497892"/>
            <a:ext cx="392873" cy="36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59" y="35579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70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Referencias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35" y="1510655"/>
            <a:ext cx="1939636" cy="647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62" y="3213845"/>
            <a:ext cx="2028384" cy="4918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97" y="1323662"/>
            <a:ext cx="2109042" cy="10971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00" y="3558223"/>
            <a:ext cx="2604655" cy="10561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10" y="2583548"/>
            <a:ext cx="2481998" cy="578625"/>
          </a:xfrm>
          <a:prstGeom prst="rect">
            <a:avLst/>
          </a:prstGeom>
        </p:spPr>
      </p:pic>
      <p:sp>
        <p:nvSpPr>
          <p:cNvPr id="20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2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3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4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5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6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659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00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Propuesta para el 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09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l="27219"/>
          <a:stretch/>
        </p:blipFill>
        <p:spPr>
          <a:xfrm>
            <a:off x="2529901" y="-75"/>
            <a:ext cx="6614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 rot="10800000">
            <a:off x="0" y="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-40275" y="254005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48225" y="1730925"/>
            <a:ext cx="18999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53638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¡Gracias!</a:t>
            </a:r>
            <a:endParaRPr sz="1000" dirty="0">
              <a:solidFill>
                <a:srgbClr val="353638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686450" y="3923175"/>
            <a:ext cx="2301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/>
              </a:rPr>
              <a:t>bienvenidos@itbase.es</a:t>
            </a: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900" dirty="0">
              <a:solidFill>
                <a:srgbClr val="F1C232"/>
              </a:solidFill>
              <a:uFill>
                <a:noFill/>
              </a:u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639 64 19 16</a:t>
            </a:r>
            <a:endParaRPr sz="9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000" y="2063293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605009" y="2794145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o 1">
      <a:majorFont>
        <a:latin typeface="AvenirNext LT Pro Regular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698</Words>
  <Application>Microsoft Office PowerPoint</Application>
  <PresentationFormat>Presentación en pantalla (16:9)</PresentationFormat>
  <Paragraphs>212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Unicode MS</vt:lpstr>
      <vt:lpstr>Montserrat</vt:lpstr>
      <vt:lpstr>AvenirNext LT Pro Regular</vt:lpstr>
      <vt:lpstr>Wingdings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García-Patiño Barbolani di Montauto</dc:creator>
  <cp:lastModifiedBy>Alberto García-Patiño Barbolani di Montauto</cp:lastModifiedBy>
  <cp:revision>25</cp:revision>
  <dcterms:modified xsi:type="dcterms:W3CDTF">2018-08-23T12:11:15Z</dcterms:modified>
</cp:coreProperties>
</file>