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57" r:id="rId3"/>
    <p:sldId id="295" r:id="rId4"/>
    <p:sldId id="258" r:id="rId5"/>
    <p:sldId id="287" r:id="rId6"/>
    <p:sldId id="288" r:id="rId7"/>
    <p:sldId id="294" r:id="rId8"/>
    <p:sldId id="289" r:id="rId9"/>
    <p:sldId id="281" r:id="rId10"/>
    <p:sldId id="292" r:id="rId11"/>
    <p:sldId id="285" r:id="rId12"/>
    <p:sldId id="293" r:id="rId13"/>
    <p:sldId id="290" r:id="rId14"/>
    <p:sldId id="291" r:id="rId15"/>
    <p:sldId id="282" r:id="rId16"/>
    <p:sldId id="29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1" autoAdjust="0"/>
  </p:normalViewPr>
  <p:slideViewPr>
    <p:cSldViewPr snapToGrid="0">
      <p:cViewPr varScale="1">
        <p:scale>
          <a:sx n="109" d="100"/>
          <a:sy n="109" d="100"/>
        </p:scale>
        <p:origin x="612" y="114"/>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7/10/2018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‹Nº›</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‹Nº›</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9A3335-6331-4872-A8B7-ECD55539F4D0}"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Dos imágenes con título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9A3335-6331-4872-A8B7-ECD55539F4D0}"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‹Nº›</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s-ES" smtClean="0"/>
              <a:t>Haga clic en el icono para agregar una imagen</a:t>
            </a:r>
            <a:endParaRPr lang="en-US"/>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a:buNone/>
            </a:pPr>
            <a:r>
              <a:rPr sz="1200" b="1" i="1">
                <a:latin typeface="Arial"/>
                <a:ea typeface="+mn-ea"/>
                <a:cs typeface="Arial"/>
              </a:rPr>
              <a:t>NOTA:</a:t>
            </a:r>
          </a:p>
          <a:p>
            <a:pPr algn="l" defTabSz="914400">
              <a:buNone/>
            </a:pPr>
            <a:r>
              <a:rPr sz="1200" b="0" i="1">
                <a:latin typeface="Arial"/>
                <a:ea typeface="+mn-ea"/>
                <a:cs typeface="Arial"/>
              </a:rPr>
              <a:t>Para cambiar la imagen de esta dispositiva, seleccione la imagen y elimínela. A continuación haga clic en el icono Imágenes  en el marcador de posición e inserte su imagen.</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s-ES" smtClean="0"/>
              <a:t>Haga clic para modificar el estilo de título del patrón</a:t>
            </a:r>
            <a:endParaRPr lang="en-US"/>
          </a:p>
        </p:txBody>
      </p:sp>
      <p:sp>
        <p:nvSpPr>
          <p:cNvPr id="3" name="Text Placeholder 2"/>
          <p:cNvSpPr>
            <a:spLocks noGrp="1"/>
          </p:cNvSpPr>
          <p:nvPr>
            <p:ph type="body" idx="1"/>
          </p:nvPr>
        </p:nvSpPr>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2705100"/>
            <a:ext cx="4572000" cy="34671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24600" y="2705100"/>
            <a:ext cx="4572000" cy="34671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9A3335-6331-4872-A8B7-ECD55539F4D0}"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7/10/2018</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‹Nº›</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7"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dirty="0" smtClean="0"/>
              <a:t>IT Base</a:t>
            </a:r>
            <a:br>
              <a:rPr lang="es-ES" dirty="0" smtClean="0"/>
            </a:br>
            <a:endParaRPr lang="es-ES" dirty="0"/>
          </a:p>
        </p:txBody>
      </p:sp>
      <p:sp>
        <p:nvSpPr>
          <p:cNvPr id="3" name="Subtítulo 2"/>
          <p:cNvSpPr>
            <a:spLocks noGrp="1"/>
          </p:cNvSpPr>
          <p:nvPr>
            <p:ph type="subTitle" idx="1"/>
          </p:nvPr>
        </p:nvSpPr>
        <p:spPr/>
        <p:txBody>
          <a:bodyPr>
            <a:normAutofit/>
          </a:bodyPr>
          <a:lstStyle/>
          <a:p>
            <a:pPr marL="0" indent="0" algn="l">
              <a:buNone/>
            </a:pPr>
            <a:r>
              <a:rPr lang="es-ES" dirty="0" smtClean="0"/>
              <a:t>Presentación para </a:t>
            </a:r>
            <a:r>
              <a:rPr lang="es-ES" dirty="0" err="1" smtClean="0"/>
              <a:t>Einzelnet</a:t>
            </a:r>
            <a:endParaRPr lang="es-ES" dirty="0"/>
          </a:p>
        </p:txBody>
      </p:sp>
      <p:pic>
        <p:nvPicPr>
          <p:cNvPr id="5" name="Marcador de posición de imagen 4" descr="Calle de una ciudad con desenfoque de movimiento" title="Imagen de muestra"/>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Fases del Negocio: I - </a:t>
            </a:r>
            <a:r>
              <a:rPr lang="es-ES" dirty="0" err="1" smtClean="0"/>
              <a:t>Staging</a:t>
            </a:r>
            <a:endParaRPr lang="es-ES" dirty="0"/>
          </a:p>
        </p:txBody>
      </p:sp>
      <p:sp>
        <p:nvSpPr>
          <p:cNvPr id="3" name="Marcador de posición de contenido 2"/>
          <p:cNvSpPr>
            <a:spLocks noGrp="1"/>
          </p:cNvSpPr>
          <p:nvPr>
            <p:ph idx="1"/>
          </p:nvPr>
        </p:nvSpPr>
        <p:spPr>
          <a:xfrm>
            <a:off x="1295400" y="1828800"/>
            <a:ext cx="9601200" cy="4786184"/>
          </a:xfrm>
        </p:spPr>
        <p:txBody>
          <a:bodyPr>
            <a:normAutofit/>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00000"/>
              </a:lnSpc>
              <a:spcBef>
                <a:spcPts val="1800"/>
              </a:spcBef>
              <a:buClr>
                <a:srgbClr val="595959"/>
              </a:buClr>
              <a:buFont typeface="Arial"/>
              <a:buChar char="•"/>
            </a:pPr>
            <a:r>
              <a:rPr lang="es-ES" sz="1800" b="0" i="0" dirty="0" smtClean="0">
                <a:solidFill>
                  <a:srgbClr val="595959"/>
                </a:solidFill>
                <a:latin typeface="Book Antiqua"/>
              </a:rPr>
              <a:t>Resolver cuestiones “domésticas”: dominio, CIF definitivo, imagen corporativa, servicio de correo, adquisición de PC</a:t>
            </a:r>
            <a:r>
              <a:rPr lang="es-ES" sz="1800" dirty="0" smtClean="0">
                <a:solidFill>
                  <a:srgbClr val="595959"/>
                </a:solidFill>
                <a:latin typeface="Book Antiqua"/>
              </a:rPr>
              <a:t>.</a:t>
            </a:r>
          </a:p>
          <a:p>
            <a:pPr marL="274320" indent="-274320" algn="l" defTabSz="914400">
              <a:lnSpc>
                <a:spcPct val="100000"/>
              </a:lnSpc>
              <a:spcBef>
                <a:spcPts val="1800"/>
              </a:spcBef>
              <a:buClr>
                <a:srgbClr val="595959"/>
              </a:buClr>
              <a:buFont typeface="Arial"/>
              <a:buChar char="•"/>
            </a:pPr>
            <a:r>
              <a:rPr lang="es-ES" sz="1800" dirty="0" smtClean="0">
                <a:solidFill>
                  <a:srgbClr val="595959"/>
                </a:solidFill>
                <a:latin typeface="Book Antiqua"/>
              </a:rPr>
              <a:t>Definición del modelo contractual y económico con </a:t>
            </a:r>
            <a:r>
              <a:rPr lang="es-ES" sz="1800" dirty="0" err="1" smtClean="0">
                <a:solidFill>
                  <a:srgbClr val="595959"/>
                </a:solidFill>
                <a:latin typeface="Book Antiqua"/>
              </a:rPr>
              <a:t>partners</a:t>
            </a:r>
            <a:r>
              <a:rPr lang="es-ES" sz="1800" dirty="0" smtClean="0">
                <a:solidFill>
                  <a:srgbClr val="595959"/>
                </a:solidFill>
                <a:latin typeface="Book Antiqua"/>
              </a:rPr>
              <a:t>.</a:t>
            </a:r>
          </a:p>
          <a:p>
            <a:pPr>
              <a:lnSpc>
                <a:spcPct val="100000"/>
              </a:lnSpc>
              <a:buClr>
                <a:srgbClr val="595959"/>
              </a:buClr>
              <a:buFont typeface="Arial"/>
              <a:buChar char="•"/>
            </a:pPr>
            <a:r>
              <a:rPr lang="es-ES" sz="1800" dirty="0" smtClean="0">
                <a:solidFill>
                  <a:srgbClr val="595959"/>
                </a:solidFill>
                <a:latin typeface="Book Antiqua"/>
              </a:rPr>
              <a:t>Acuerdos con </a:t>
            </a:r>
            <a:r>
              <a:rPr lang="es-ES" sz="1800" dirty="0" err="1" smtClean="0">
                <a:solidFill>
                  <a:srgbClr val="595959"/>
                </a:solidFill>
                <a:latin typeface="Book Antiqua"/>
              </a:rPr>
              <a:t>partners</a:t>
            </a:r>
            <a:r>
              <a:rPr lang="es-ES" sz="1800" dirty="0" smtClean="0">
                <a:solidFill>
                  <a:srgbClr val="595959"/>
                </a:solidFill>
                <a:latin typeface="Book Antiqua"/>
              </a:rPr>
              <a:t> locales de las principales ciudades de España + Portugal.</a:t>
            </a:r>
          </a:p>
          <a:p>
            <a:pPr>
              <a:lnSpc>
                <a:spcPct val="100000"/>
              </a:lnSpc>
              <a:buClr>
                <a:srgbClr val="595959"/>
              </a:buClr>
              <a:buFont typeface="Arial"/>
              <a:buChar char="•"/>
            </a:pPr>
            <a:r>
              <a:rPr lang="es-ES" sz="1800" dirty="0" smtClean="0">
                <a:solidFill>
                  <a:srgbClr val="595959"/>
                </a:solidFill>
                <a:latin typeface="Book Antiqua"/>
              </a:rPr>
              <a:t>Proveedor logístico.</a:t>
            </a:r>
          </a:p>
          <a:p>
            <a:pPr>
              <a:lnSpc>
                <a:spcPct val="100000"/>
              </a:lnSpc>
              <a:buClr>
                <a:srgbClr val="595959"/>
              </a:buClr>
              <a:buFont typeface="Arial"/>
              <a:buChar char="•"/>
            </a:pPr>
            <a:r>
              <a:rPr lang="es-ES" sz="1800" b="0" i="0" dirty="0" smtClean="0">
                <a:solidFill>
                  <a:srgbClr val="595959"/>
                </a:solidFill>
                <a:latin typeface="Book Antiqua"/>
              </a:rPr>
              <a:t>Presentación a clientes.</a:t>
            </a:r>
          </a:p>
          <a:p>
            <a:pPr>
              <a:lnSpc>
                <a:spcPct val="100000"/>
              </a:lnSpc>
              <a:buClr>
                <a:srgbClr val="595959"/>
              </a:buClr>
              <a:buFont typeface="Arial"/>
              <a:buChar char="•"/>
            </a:pPr>
            <a:r>
              <a:rPr lang="es-ES" sz="1800" dirty="0" smtClean="0">
                <a:solidFill>
                  <a:srgbClr val="595959"/>
                </a:solidFill>
                <a:latin typeface="Book Antiqua"/>
              </a:rPr>
              <a:t>Detalle del Sales Plan en base a lo recopilado por clientes.</a:t>
            </a:r>
            <a:endParaRPr lang="es-ES" sz="1800" b="0" i="0" dirty="0" smtClean="0">
              <a:solidFill>
                <a:srgbClr val="595959"/>
              </a:solidFill>
              <a:latin typeface="Book Antiqua"/>
            </a:endParaRPr>
          </a:p>
        </p:txBody>
      </p:sp>
    </p:spTree>
    <p:extLst>
      <p:ext uri="{BB962C8B-B14F-4D97-AF65-F5344CB8AC3E}">
        <p14:creationId xmlns:p14="http://schemas.microsoft.com/office/powerpoint/2010/main" val="13077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Fases del Negocio: II – </a:t>
            </a:r>
            <a:r>
              <a:rPr lang="es-ES" dirty="0" err="1" smtClean="0"/>
              <a:t>Setup</a:t>
            </a:r>
            <a:r>
              <a:rPr lang="es-ES" dirty="0" smtClean="0"/>
              <a:t> de Servicio</a:t>
            </a:r>
            <a:endParaRPr lang="es-ES" dirty="0"/>
          </a:p>
        </p:txBody>
      </p:sp>
      <p:sp>
        <p:nvSpPr>
          <p:cNvPr id="3" name="Marcador de posición de contenido 2"/>
          <p:cNvSpPr>
            <a:spLocks noGrp="1"/>
          </p:cNvSpPr>
          <p:nvPr>
            <p:ph idx="1"/>
          </p:nvPr>
        </p:nvSpPr>
        <p:spPr>
          <a:xfrm>
            <a:off x="1295400" y="1828800"/>
            <a:ext cx="9601200" cy="4786184"/>
          </a:xfrm>
        </p:spPr>
        <p:txBody>
          <a:bodyPr>
            <a:normAutofit/>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00000"/>
              </a:lnSpc>
              <a:spcBef>
                <a:spcPts val="1800"/>
              </a:spcBef>
              <a:buClr>
                <a:srgbClr val="595959"/>
              </a:buClr>
              <a:buFont typeface="Arial"/>
              <a:buChar char="•"/>
            </a:pPr>
            <a:r>
              <a:rPr lang="es-ES" sz="1800" b="0" i="0" dirty="0" smtClean="0">
                <a:solidFill>
                  <a:srgbClr val="595959"/>
                </a:solidFill>
                <a:latin typeface="Book Antiqua"/>
              </a:rPr>
              <a:t>Primera ejecución de servicios</a:t>
            </a:r>
            <a:r>
              <a:rPr lang="es-ES" sz="1800" dirty="0" smtClean="0">
                <a:solidFill>
                  <a:srgbClr val="595959"/>
                </a:solidFill>
                <a:latin typeface="Book Antiqua"/>
              </a:rPr>
              <a:t>:</a:t>
            </a:r>
          </a:p>
          <a:p>
            <a:pPr lvl="1" indent="-274320">
              <a:lnSpc>
                <a:spcPct val="100000"/>
              </a:lnSpc>
              <a:spcBef>
                <a:spcPts val="1800"/>
              </a:spcBef>
              <a:buClr>
                <a:srgbClr val="595959"/>
              </a:buClr>
              <a:buFont typeface="Arial"/>
              <a:buChar char="•"/>
            </a:pPr>
            <a:r>
              <a:rPr lang="es-ES" sz="1400" dirty="0" smtClean="0">
                <a:solidFill>
                  <a:srgbClr val="595959"/>
                </a:solidFill>
                <a:latin typeface="Book Antiqua"/>
              </a:rPr>
              <a:t>Si no penaliza actividad BDM, servicios no recurrentes y despliegues programados, sin contratación. No habría costes asociados a operativa.</a:t>
            </a:r>
          </a:p>
          <a:p>
            <a:pPr lvl="1" indent="-274320">
              <a:lnSpc>
                <a:spcPct val="100000"/>
              </a:lnSpc>
              <a:spcBef>
                <a:spcPts val="1800"/>
              </a:spcBef>
              <a:buClr>
                <a:srgbClr val="595959"/>
              </a:buClr>
              <a:buFont typeface="Arial"/>
              <a:buChar char="•"/>
            </a:pPr>
            <a:r>
              <a:rPr lang="es-ES" sz="1400" dirty="0" smtClean="0">
                <a:solidFill>
                  <a:srgbClr val="595959"/>
                </a:solidFill>
                <a:latin typeface="Book Antiqua"/>
              </a:rPr>
              <a:t>Si son servicios de recurrentes se contrata un SM / PM dependiendo de tamaños y se necesita oficina. De esta manera se da continuidad a la actividad de BDM.</a:t>
            </a:r>
          </a:p>
          <a:p>
            <a:pPr marL="274320" indent="-274320" algn="l" defTabSz="914400">
              <a:lnSpc>
                <a:spcPct val="100000"/>
              </a:lnSpc>
              <a:spcBef>
                <a:spcPts val="1800"/>
              </a:spcBef>
              <a:buClr>
                <a:srgbClr val="595959"/>
              </a:buClr>
              <a:buFont typeface="Arial"/>
              <a:buChar char="•"/>
            </a:pPr>
            <a:r>
              <a:rPr lang="es-ES" sz="1800" dirty="0" smtClean="0">
                <a:solidFill>
                  <a:srgbClr val="595959"/>
                </a:solidFill>
                <a:latin typeface="Book Antiqua"/>
              </a:rPr>
              <a:t>Completar el mapa de cobertura, en ocasiones “al vuelo”.</a:t>
            </a:r>
          </a:p>
          <a:p>
            <a:pPr marL="274320" indent="-274320" algn="l" defTabSz="914400">
              <a:lnSpc>
                <a:spcPct val="90000"/>
              </a:lnSpc>
              <a:spcBef>
                <a:spcPts val="1800"/>
              </a:spcBef>
              <a:buClr>
                <a:srgbClr val="595959"/>
              </a:buClr>
              <a:buFont typeface="Arial"/>
              <a:buChar char="•"/>
            </a:pPr>
            <a:endParaRPr lang="es-ES" sz="1800" b="0" i="0" dirty="0" smtClean="0">
              <a:solidFill>
                <a:srgbClr val="595959"/>
              </a:solidFill>
              <a:latin typeface="Book Antiqua"/>
            </a:endParaRPr>
          </a:p>
        </p:txBody>
      </p:sp>
      <p:graphicFrame>
        <p:nvGraphicFramePr>
          <p:cNvPr id="9" name="Tabla 8"/>
          <p:cNvGraphicFramePr>
            <a:graphicFrameLocks noGrp="1"/>
          </p:cNvGraphicFramePr>
          <p:nvPr>
            <p:extLst>
              <p:ext uri="{D42A27DB-BD31-4B8C-83A1-F6EECF244321}">
                <p14:modId xmlns:p14="http://schemas.microsoft.com/office/powerpoint/2010/main" val="3349394382"/>
              </p:ext>
            </p:extLst>
          </p:nvPr>
        </p:nvGraphicFramePr>
        <p:xfrm>
          <a:off x="1295400" y="4832472"/>
          <a:ext cx="2679700" cy="1343025"/>
        </p:xfrm>
        <a:graphic>
          <a:graphicData uri="http://schemas.openxmlformats.org/drawingml/2006/table">
            <a:tbl>
              <a:tblPr/>
              <a:tblGrid>
                <a:gridCol w="1397272"/>
                <a:gridCol w="1282428"/>
              </a:tblGrid>
              <a:tr h="190500">
                <a:tc gridSpan="2">
                  <a:txBody>
                    <a:bodyPr/>
                    <a:lstStyle/>
                    <a:p>
                      <a:pPr algn="l" fontAlgn="b"/>
                      <a:r>
                        <a:rPr lang="en-US" sz="1100" b="0" i="0" u="none" strike="noStrike">
                          <a:solidFill>
                            <a:srgbClr val="000000"/>
                          </a:solidFill>
                          <a:effectLst/>
                          <a:latin typeface="Calibri" panose="020F0502020204030204" pitchFamily="34" charset="0"/>
                        </a:rPr>
                        <a:t>Service Setup: Worst Case Scenario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s-ES"/>
                    </a:p>
                  </a:txBody>
                  <a:tcPr/>
                </a:tc>
              </a:tr>
              <a:tr h="190500">
                <a:tc>
                  <a:txBody>
                    <a:bodyPr/>
                    <a:lstStyle/>
                    <a:p>
                      <a:pPr algn="l" fontAlgn="b"/>
                      <a:r>
                        <a:rPr lang="es-ES" sz="1100" b="1" i="0" u="none" strike="noStrike">
                          <a:solidFill>
                            <a:srgbClr val="000000"/>
                          </a:solidFill>
                          <a:effectLst/>
                          <a:latin typeface="Calibri" panose="020F0502020204030204" pitchFamily="34" charset="0"/>
                        </a:rPr>
                        <a:t>Concepto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r" fontAlgn="b"/>
                      <a:r>
                        <a:rPr lang="es-ES" sz="1100" b="1" i="0" u="none" strike="noStrike">
                          <a:solidFill>
                            <a:srgbClr val="000000"/>
                          </a:solidFill>
                          <a:effectLst/>
                          <a:latin typeface="Calibri" panose="020F0502020204030204" pitchFamily="34" charset="0"/>
                        </a:rPr>
                        <a:t>Importe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r>
              <a:tr h="190500">
                <a:tc>
                  <a:txBody>
                    <a:bodyPr/>
                    <a:lstStyle/>
                    <a:p>
                      <a:pPr algn="l" fontAlgn="b"/>
                      <a:r>
                        <a:rPr lang="es-ES" sz="1100" b="0" i="0" u="none" strike="noStrike">
                          <a:solidFill>
                            <a:srgbClr val="000000"/>
                          </a:solidFill>
                          <a:effectLst/>
                          <a:latin typeface="Calibri" panose="020F0502020204030204" pitchFamily="34" charset="0"/>
                        </a:rPr>
                        <a:t>Salario SM</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-1.103,85 €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Oficina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-365,00 €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Ingreso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2.640,00 €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Coste Subcontratación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-1.848,00 €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b"/>
                      <a:r>
                        <a:rPr lang="es-ES" sz="1100" b="1" i="0" u="none" strike="noStrike">
                          <a:solidFill>
                            <a:srgbClr val="000000"/>
                          </a:solidFill>
                          <a:effectLst/>
                          <a:latin typeface="Calibri" panose="020F0502020204030204" pitchFamily="34" charset="0"/>
                        </a:rPr>
                        <a:t>Balance Mensual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1" i="0" u="none" strike="noStrike" dirty="0">
                          <a:solidFill>
                            <a:srgbClr val="000000"/>
                          </a:solidFill>
                          <a:effectLst/>
                          <a:latin typeface="Calibri" panose="020F0502020204030204" pitchFamily="34" charset="0"/>
                        </a:rPr>
                        <a:t>-676,85 €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233900017"/>
              </p:ext>
            </p:extLst>
          </p:nvPr>
        </p:nvGraphicFramePr>
        <p:xfrm>
          <a:off x="4756150" y="4832471"/>
          <a:ext cx="2679700" cy="1343025"/>
        </p:xfrm>
        <a:graphic>
          <a:graphicData uri="http://schemas.openxmlformats.org/drawingml/2006/table">
            <a:tbl>
              <a:tblPr/>
              <a:tblGrid>
                <a:gridCol w="1397272"/>
                <a:gridCol w="1282428"/>
              </a:tblGrid>
              <a:tr h="190500">
                <a:tc gridSpan="2">
                  <a:txBody>
                    <a:bodyPr/>
                    <a:lstStyle/>
                    <a:p>
                      <a:pPr algn="l" fontAlgn="b"/>
                      <a:r>
                        <a:rPr lang="es-ES" sz="1100" b="0" i="0" u="none" strike="noStrike">
                          <a:solidFill>
                            <a:srgbClr val="000000"/>
                          </a:solidFill>
                          <a:effectLst/>
                          <a:latin typeface="Calibri" panose="020F0502020204030204" pitchFamily="34" charset="0"/>
                        </a:rPr>
                        <a:t>Service Setup: Medium Case Scenario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s-ES"/>
                    </a:p>
                  </a:txBody>
                  <a:tcPr/>
                </a:tc>
              </a:tr>
              <a:tr h="190500">
                <a:tc>
                  <a:txBody>
                    <a:bodyPr/>
                    <a:lstStyle/>
                    <a:p>
                      <a:pPr algn="l" fontAlgn="b"/>
                      <a:r>
                        <a:rPr lang="es-ES" sz="1100" b="1" i="0" u="none" strike="noStrike">
                          <a:solidFill>
                            <a:srgbClr val="000000"/>
                          </a:solidFill>
                          <a:effectLst/>
                          <a:latin typeface="Calibri" panose="020F0502020204030204" pitchFamily="34" charset="0"/>
                        </a:rPr>
                        <a:t>Concepto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r" fontAlgn="b"/>
                      <a:r>
                        <a:rPr lang="es-ES" sz="1100" b="1" i="0" u="none" strike="noStrike">
                          <a:solidFill>
                            <a:srgbClr val="000000"/>
                          </a:solidFill>
                          <a:effectLst/>
                          <a:latin typeface="Calibri" panose="020F0502020204030204" pitchFamily="34" charset="0"/>
                        </a:rPr>
                        <a:t>Importe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r>
              <a:tr h="190500">
                <a:tc>
                  <a:txBody>
                    <a:bodyPr/>
                    <a:lstStyle/>
                    <a:p>
                      <a:pPr algn="l" fontAlgn="b"/>
                      <a:r>
                        <a:rPr lang="es-ES" sz="1100" b="0" i="0" u="none" strike="noStrike">
                          <a:solidFill>
                            <a:srgbClr val="000000"/>
                          </a:solidFill>
                          <a:effectLst/>
                          <a:latin typeface="Calibri" panose="020F0502020204030204" pitchFamily="34" charset="0"/>
                        </a:rPr>
                        <a:t>Salario SM 1/2 jornada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-551,93 €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Oficina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-365,00 €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Ingreso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2.640,00 €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Coste Subcontratación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-1.848,00 €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b"/>
                      <a:r>
                        <a:rPr lang="es-ES" sz="1100" b="1" i="0" u="none" strike="noStrike">
                          <a:solidFill>
                            <a:srgbClr val="000000"/>
                          </a:solidFill>
                          <a:effectLst/>
                          <a:latin typeface="Calibri" panose="020F0502020204030204" pitchFamily="34" charset="0"/>
                        </a:rPr>
                        <a:t>Balance Mensual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1" i="0" u="none" strike="noStrike" dirty="0">
                          <a:solidFill>
                            <a:srgbClr val="000000"/>
                          </a:solidFill>
                          <a:effectLst/>
                          <a:latin typeface="Calibri" panose="020F0502020204030204" pitchFamily="34" charset="0"/>
                        </a:rPr>
                        <a:t>-124,93 €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a 10"/>
          <p:cNvGraphicFramePr>
            <a:graphicFrameLocks noGrp="1"/>
          </p:cNvGraphicFramePr>
          <p:nvPr>
            <p:extLst>
              <p:ext uri="{D42A27DB-BD31-4B8C-83A1-F6EECF244321}">
                <p14:modId xmlns:p14="http://schemas.microsoft.com/office/powerpoint/2010/main" val="3451940791"/>
              </p:ext>
            </p:extLst>
          </p:nvPr>
        </p:nvGraphicFramePr>
        <p:xfrm>
          <a:off x="8216900" y="4832471"/>
          <a:ext cx="2679700" cy="1343025"/>
        </p:xfrm>
        <a:graphic>
          <a:graphicData uri="http://schemas.openxmlformats.org/drawingml/2006/table">
            <a:tbl>
              <a:tblPr/>
              <a:tblGrid>
                <a:gridCol w="1397272"/>
                <a:gridCol w="1282428"/>
              </a:tblGrid>
              <a:tr h="190500">
                <a:tc gridSpan="2">
                  <a:txBody>
                    <a:bodyPr/>
                    <a:lstStyle/>
                    <a:p>
                      <a:pPr algn="l" fontAlgn="b"/>
                      <a:r>
                        <a:rPr lang="en-US" sz="1100" b="0" i="0" u="none" strike="noStrike">
                          <a:solidFill>
                            <a:srgbClr val="000000"/>
                          </a:solidFill>
                          <a:effectLst/>
                          <a:latin typeface="Calibri" panose="020F0502020204030204" pitchFamily="34" charset="0"/>
                        </a:rPr>
                        <a:t>Service Setup: Best Case Scenario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s-ES"/>
                    </a:p>
                  </a:txBody>
                  <a:tcPr/>
                </a:tc>
              </a:tr>
              <a:tr h="190500">
                <a:tc>
                  <a:txBody>
                    <a:bodyPr/>
                    <a:lstStyle/>
                    <a:p>
                      <a:pPr algn="l" fontAlgn="b"/>
                      <a:r>
                        <a:rPr lang="es-ES" sz="1100" b="1" i="0" u="none" strike="noStrike">
                          <a:solidFill>
                            <a:srgbClr val="000000"/>
                          </a:solidFill>
                          <a:effectLst/>
                          <a:latin typeface="Calibri" panose="020F0502020204030204" pitchFamily="34" charset="0"/>
                        </a:rPr>
                        <a:t>Concepto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r" fontAlgn="b"/>
                      <a:r>
                        <a:rPr lang="es-ES" sz="1100" b="1" i="0" u="none" strike="noStrike">
                          <a:solidFill>
                            <a:srgbClr val="000000"/>
                          </a:solidFill>
                          <a:effectLst/>
                          <a:latin typeface="Calibri" panose="020F0502020204030204" pitchFamily="34" charset="0"/>
                        </a:rPr>
                        <a:t>Importe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r>
              <a:tr h="190500">
                <a:tc>
                  <a:txBody>
                    <a:bodyPr/>
                    <a:lstStyle/>
                    <a:p>
                      <a:pPr algn="l" fontAlgn="b"/>
                      <a:r>
                        <a:rPr lang="es-ES" sz="1100" b="0" i="0" u="none" strike="noStrike">
                          <a:solidFill>
                            <a:srgbClr val="000000"/>
                          </a:solidFill>
                          <a:effectLst/>
                          <a:latin typeface="Calibri" panose="020F0502020204030204" pitchFamily="34" charset="0"/>
                        </a:rPr>
                        <a:t>Salario PM</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Oficina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-365,00 €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Ingreso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16.500,00 €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Coste Subcontratación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-11.550,00 €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b"/>
                      <a:r>
                        <a:rPr lang="es-ES" sz="1100" b="1" i="0" u="none" strike="noStrike">
                          <a:solidFill>
                            <a:srgbClr val="000000"/>
                          </a:solidFill>
                          <a:effectLst/>
                          <a:latin typeface="Calibri" panose="020F0502020204030204" pitchFamily="34" charset="0"/>
                        </a:rPr>
                        <a:t>Balance Mensual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1" i="0" u="none" strike="noStrike" dirty="0">
                          <a:solidFill>
                            <a:srgbClr val="000000"/>
                          </a:solidFill>
                          <a:effectLst/>
                          <a:latin typeface="Calibri" panose="020F0502020204030204" pitchFamily="34" charset="0"/>
                        </a:rPr>
                        <a:t>1.585,00 €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637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Fases del Negocio: III – Estructura básica</a:t>
            </a:r>
            <a:endParaRPr lang="es-ES" dirty="0"/>
          </a:p>
        </p:txBody>
      </p:sp>
      <p:sp>
        <p:nvSpPr>
          <p:cNvPr id="3" name="Marcador de posición de contenido 2"/>
          <p:cNvSpPr>
            <a:spLocks noGrp="1"/>
          </p:cNvSpPr>
          <p:nvPr>
            <p:ph idx="1"/>
          </p:nvPr>
        </p:nvSpPr>
        <p:spPr>
          <a:xfrm>
            <a:off x="1295400" y="1828800"/>
            <a:ext cx="9601200" cy="4786184"/>
          </a:xfrm>
        </p:spPr>
        <p:txBody>
          <a:bodyPr>
            <a:normAutofit/>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90000"/>
              </a:lnSpc>
              <a:spcBef>
                <a:spcPts val="1800"/>
              </a:spcBef>
              <a:buClr>
                <a:srgbClr val="595959"/>
              </a:buClr>
              <a:buFont typeface="Arial"/>
              <a:buChar char="•"/>
            </a:pPr>
            <a:r>
              <a:rPr lang="es-ES" sz="1800" b="0" i="0" dirty="0" err="1" smtClean="0">
                <a:solidFill>
                  <a:srgbClr val="595959"/>
                </a:solidFill>
                <a:latin typeface="Book Antiqua"/>
              </a:rPr>
              <a:t>Partners</a:t>
            </a:r>
            <a:r>
              <a:rPr lang="es-ES" sz="1800" b="0" i="0" dirty="0" smtClean="0">
                <a:solidFill>
                  <a:srgbClr val="595959"/>
                </a:solidFill>
                <a:latin typeface="Book Antiqua"/>
              </a:rPr>
              <a:t> con cobertura nacional total</a:t>
            </a:r>
            <a:r>
              <a:rPr lang="es-ES" sz="1800" dirty="0" smtClean="0">
                <a:solidFill>
                  <a:srgbClr val="595959"/>
                </a:solidFill>
                <a:latin typeface="Book Antiqua"/>
              </a:rPr>
              <a:t>.</a:t>
            </a:r>
          </a:p>
          <a:p>
            <a:pPr>
              <a:buClr>
                <a:srgbClr val="595959"/>
              </a:buClr>
              <a:buFont typeface="Arial"/>
              <a:buChar char="•"/>
            </a:pPr>
            <a:r>
              <a:rPr lang="es-ES" sz="1800" dirty="0" smtClean="0">
                <a:solidFill>
                  <a:srgbClr val="595959"/>
                </a:solidFill>
                <a:latin typeface="Book Antiqua"/>
              </a:rPr>
              <a:t>Staff mínimo de operación (mínimo un SM o PM).</a:t>
            </a:r>
          </a:p>
          <a:p>
            <a:pPr>
              <a:buClr>
                <a:srgbClr val="595959"/>
              </a:buClr>
              <a:buFont typeface="Arial"/>
              <a:buChar char="•"/>
            </a:pPr>
            <a:r>
              <a:rPr lang="es-ES" sz="1800" b="0" i="0" dirty="0" smtClean="0">
                <a:solidFill>
                  <a:srgbClr val="595959"/>
                </a:solidFill>
                <a:latin typeface="Book Antiqua"/>
              </a:rPr>
              <a:t>Oficina.</a:t>
            </a:r>
          </a:p>
          <a:p>
            <a:pPr>
              <a:buClr>
                <a:srgbClr val="595959"/>
              </a:buClr>
              <a:buFont typeface="Arial"/>
              <a:buChar char="•"/>
            </a:pPr>
            <a:r>
              <a:rPr lang="es-ES" sz="1800" dirty="0" smtClean="0">
                <a:solidFill>
                  <a:srgbClr val="595959"/>
                </a:solidFill>
                <a:latin typeface="Book Antiqua"/>
              </a:rPr>
              <a:t>Almacén (Opcional).</a:t>
            </a:r>
          </a:p>
          <a:p>
            <a:pPr>
              <a:buClr>
                <a:srgbClr val="595959"/>
              </a:buClr>
              <a:buFont typeface="Arial"/>
              <a:buChar char="•"/>
            </a:pPr>
            <a:r>
              <a:rPr lang="es-ES" sz="1800" dirty="0" smtClean="0">
                <a:solidFill>
                  <a:srgbClr val="595959"/>
                </a:solidFill>
                <a:latin typeface="Book Antiqua"/>
              </a:rPr>
              <a:t>Técnico interno en plantilla (Opcional).</a:t>
            </a:r>
          </a:p>
        </p:txBody>
      </p:sp>
      <p:graphicFrame>
        <p:nvGraphicFramePr>
          <p:cNvPr id="4" name="Tabla 3"/>
          <p:cNvGraphicFramePr>
            <a:graphicFrameLocks noGrp="1"/>
          </p:cNvGraphicFramePr>
          <p:nvPr>
            <p:extLst>
              <p:ext uri="{D42A27DB-BD31-4B8C-83A1-F6EECF244321}">
                <p14:modId xmlns:p14="http://schemas.microsoft.com/office/powerpoint/2010/main" val="832306110"/>
              </p:ext>
            </p:extLst>
          </p:nvPr>
        </p:nvGraphicFramePr>
        <p:xfrm>
          <a:off x="1295400" y="4791441"/>
          <a:ext cx="2679700" cy="1724025"/>
        </p:xfrm>
        <a:graphic>
          <a:graphicData uri="http://schemas.openxmlformats.org/drawingml/2006/table">
            <a:tbl>
              <a:tblPr/>
              <a:tblGrid>
                <a:gridCol w="1397272"/>
                <a:gridCol w="1282428"/>
              </a:tblGrid>
              <a:tr h="190500">
                <a:tc gridSpan="2">
                  <a:txBody>
                    <a:bodyPr/>
                    <a:lstStyle/>
                    <a:p>
                      <a:pPr algn="l" fontAlgn="b"/>
                      <a:r>
                        <a:rPr lang="es-ES" sz="1100" b="0" i="0" u="none" strike="noStrike">
                          <a:solidFill>
                            <a:srgbClr val="000000"/>
                          </a:solidFill>
                          <a:effectLst/>
                          <a:latin typeface="Calibri" panose="020F0502020204030204" pitchFamily="34" charset="0"/>
                        </a:rPr>
                        <a:t>Estructura Básica: Worst Case Scenario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s-ES"/>
                    </a:p>
                  </a:txBody>
                  <a:tcPr/>
                </a:tc>
              </a:tr>
              <a:tr h="190500">
                <a:tc>
                  <a:txBody>
                    <a:bodyPr/>
                    <a:lstStyle/>
                    <a:p>
                      <a:pPr algn="l" fontAlgn="b"/>
                      <a:r>
                        <a:rPr lang="es-ES" sz="1100" b="1" i="0" u="none" strike="noStrike">
                          <a:solidFill>
                            <a:srgbClr val="000000"/>
                          </a:solidFill>
                          <a:effectLst/>
                          <a:latin typeface="Calibri" panose="020F0502020204030204" pitchFamily="34" charset="0"/>
                        </a:rPr>
                        <a:t>Concepto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r" fontAlgn="b"/>
                      <a:r>
                        <a:rPr lang="es-ES" sz="1100" b="1" i="0" u="none" strike="noStrike">
                          <a:solidFill>
                            <a:srgbClr val="000000"/>
                          </a:solidFill>
                          <a:effectLst/>
                          <a:latin typeface="Calibri" panose="020F0502020204030204" pitchFamily="34" charset="0"/>
                        </a:rPr>
                        <a:t>Importe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r>
              <a:tr h="190500">
                <a:tc>
                  <a:txBody>
                    <a:bodyPr/>
                    <a:lstStyle/>
                    <a:p>
                      <a:pPr algn="l" fontAlgn="b"/>
                      <a:r>
                        <a:rPr lang="es-ES" sz="1100" b="0" i="0" u="none" strike="noStrike">
                          <a:solidFill>
                            <a:srgbClr val="000000"/>
                          </a:solidFill>
                          <a:effectLst/>
                          <a:latin typeface="Calibri" panose="020F0502020204030204" pitchFamily="34" charset="0"/>
                        </a:rPr>
                        <a:t>Salario SM</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-1.103,85 €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Oficina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-365,00 €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Técnico Lab / Interno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-1.103,85 €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Almacén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-180,80 €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Ingreso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7.920,00 €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Subcontratación (70%)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-5.544,00 €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b"/>
                      <a:r>
                        <a:rPr lang="es-ES" sz="1100" b="1" i="0" u="none" strike="noStrike">
                          <a:solidFill>
                            <a:srgbClr val="000000"/>
                          </a:solidFill>
                          <a:effectLst/>
                          <a:latin typeface="Calibri" panose="020F0502020204030204" pitchFamily="34" charset="0"/>
                        </a:rPr>
                        <a:t>Balance Mensual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1" i="0" u="none" strike="noStrike" dirty="0">
                          <a:solidFill>
                            <a:srgbClr val="000000"/>
                          </a:solidFill>
                          <a:effectLst/>
                          <a:latin typeface="Calibri" panose="020F0502020204030204" pitchFamily="34" charset="0"/>
                        </a:rPr>
                        <a:t>-377,50 €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705801413"/>
              </p:ext>
            </p:extLst>
          </p:nvPr>
        </p:nvGraphicFramePr>
        <p:xfrm>
          <a:off x="4756150" y="4791441"/>
          <a:ext cx="2679700" cy="1724025"/>
        </p:xfrm>
        <a:graphic>
          <a:graphicData uri="http://schemas.openxmlformats.org/drawingml/2006/table">
            <a:tbl>
              <a:tblPr/>
              <a:tblGrid>
                <a:gridCol w="1397272"/>
                <a:gridCol w="1282428"/>
              </a:tblGrid>
              <a:tr h="190500">
                <a:tc gridSpan="2">
                  <a:txBody>
                    <a:bodyPr/>
                    <a:lstStyle/>
                    <a:p>
                      <a:pPr algn="l" fontAlgn="b"/>
                      <a:r>
                        <a:rPr lang="es-ES" sz="1100" b="0" i="0" u="none" strike="noStrike">
                          <a:solidFill>
                            <a:srgbClr val="000000"/>
                          </a:solidFill>
                          <a:effectLst/>
                          <a:latin typeface="Calibri" panose="020F0502020204030204" pitchFamily="34" charset="0"/>
                        </a:rPr>
                        <a:t>Estructura Básica: Medium Case Scenario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s-ES"/>
                    </a:p>
                  </a:txBody>
                  <a:tcPr/>
                </a:tc>
              </a:tr>
              <a:tr h="190500">
                <a:tc>
                  <a:txBody>
                    <a:bodyPr/>
                    <a:lstStyle/>
                    <a:p>
                      <a:pPr algn="l" fontAlgn="b"/>
                      <a:r>
                        <a:rPr lang="es-ES" sz="1100" b="1" i="0" u="none" strike="noStrike">
                          <a:solidFill>
                            <a:srgbClr val="000000"/>
                          </a:solidFill>
                          <a:effectLst/>
                          <a:latin typeface="Calibri" panose="020F0502020204030204" pitchFamily="34" charset="0"/>
                        </a:rPr>
                        <a:t>Concepto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r" fontAlgn="b"/>
                      <a:r>
                        <a:rPr lang="es-ES" sz="1100" b="1" i="0" u="none" strike="noStrike">
                          <a:solidFill>
                            <a:srgbClr val="000000"/>
                          </a:solidFill>
                          <a:effectLst/>
                          <a:latin typeface="Calibri" panose="020F0502020204030204" pitchFamily="34" charset="0"/>
                        </a:rPr>
                        <a:t>Importe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r>
              <a:tr h="190500">
                <a:tc>
                  <a:txBody>
                    <a:bodyPr/>
                    <a:lstStyle/>
                    <a:p>
                      <a:pPr algn="l" fontAlgn="b"/>
                      <a:r>
                        <a:rPr lang="es-ES" sz="1100" b="0" i="0" u="none" strike="noStrike">
                          <a:solidFill>
                            <a:srgbClr val="000000"/>
                          </a:solidFill>
                          <a:effectLst/>
                          <a:latin typeface="Calibri" panose="020F0502020204030204" pitchFamily="34" charset="0"/>
                        </a:rPr>
                        <a:t>Salario SM</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-1.103,85 €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Oficina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-365,00 €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Técnico Lab / Interno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-1.707,70 €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Almacén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-180,80 €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Ingreso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10.560,00 €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Subcontratación (65%)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-6.864,00 €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b"/>
                      <a:r>
                        <a:rPr lang="es-ES" sz="1100" b="1" i="0" u="none" strike="noStrike">
                          <a:solidFill>
                            <a:srgbClr val="000000"/>
                          </a:solidFill>
                          <a:effectLst/>
                          <a:latin typeface="Calibri" panose="020F0502020204030204" pitchFamily="34" charset="0"/>
                        </a:rPr>
                        <a:t>Balance Mensual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1" i="0" u="none" strike="noStrike" dirty="0">
                          <a:solidFill>
                            <a:srgbClr val="000000"/>
                          </a:solidFill>
                          <a:effectLst/>
                          <a:latin typeface="Calibri" panose="020F0502020204030204" pitchFamily="34" charset="0"/>
                        </a:rPr>
                        <a:t>338,65 €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230483079"/>
              </p:ext>
            </p:extLst>
          </p:nvPr>
        </p:nvGraphicFramePr>
        <p:xfrm>
          <a:off x="8216900" y="4791441"/>
          <a:ext cx="2679700" cy="1724025"/>
        </p:xfrm>
        <a:graphic>
          <a:graphicData uri="http://schemas.openxmlformats.org/drawingml/2006/table">
            <a:tbl>
              <a:tblPr/>
              <a:tblGrid>
                <a:gridCol w="1397272"/>
                <a:gridCol w="1282428"/>
              </a:tblGrid>
              <a:tr h="190500">
                <a:tc gridSpan="2">
                  <a:txBody>
                    <a:bodyPr/>
                    <a:lstStyle/>
                    <a:p>
                      <a:pPr algn="l" fontAlgn="b"/>
                      <a:r>
                        <a:rPr lang="es-ES" sz="1100" b="0" i="0" u="none" strike="noStrike">
                          <a:solidFill>
                            <a:srgbClr val="000000"/>
                          </a:solidFill>
                          <a:effectLst/>
                          <a:latin typeface="Calibri" panose="020F0502020204030204" pitchFamily="34" charset="0"/>
                        </a:rPr>
                        <a:t>Estructura Básica: Best Case Scenario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s-ES"/>
                    </a:p>
                  </a:txBody>
                  <a:tcPr/>
                </a:tc>
              </a:tr>
              <a:tr h="190500">
                <a:tc>
                  <a:txBody>
                    <a:bodyPr/>
                    <a:lstStyle/>
                    <a:p>
                      <a:pPr algn="l" fontAlgn="b"/>
                      <a:r>
                        <a:rPr lang="es-ES" sz="1100" b="1" i="0" u="none" strike="noStrike">
                          <a:solidFill>
                            <a:srgbClr val="000000"/>
                          </a:solidFill>
                          <a:effectLst/>
                          <a:latin typeface="Calibri" panose="020F0502020204030204" pitchFamily="34" charset="0"/>
                        </a:rPr>
                        <a:t>Concepto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r" fontAlgn="b"/>
                      <a:r>
                        <a:rPr lang="es-ES" sz="1100" b="1" i="0" u="none" strike="noStrike">
                          <a:solidFill>
                            <a:srgbClr val="000000"/>
                          </a:solidFill>
                          <a:effectLst/>
                          <a:latin typeface="Calibri" panose="020F0502020204030204" pitchFamily="34" charset="0"/>
                        </a:rPr>
                        <a:t>Importe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r>
              <a:tr h="190500">
                <a:tc>
                  <a:txBody>
                    <a:bodyPr/>
                    <a:lstStyle/>
                    <a:p>
                      <a:pPr algn="l" fontAlgn="b"/>
                      <a:r>
                        <a:rPr lang="es-ES" sz="1100" b="0" i="0" u="none" strike="noStrike">
                          <a:solidFill>
                            <a:srgbClr val="000000"/>
                          </a:solidFill>
                          <a:effectLst/>
                          <a:latin typeface="Calibri" panose="020F0502020204030204" pitchFamily="34" charset="0"/>
                        </a:rPr>
                        <a:t>Salario PM</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Oficina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-365,00 €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Técnico Lab / Interno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-1.707,70 €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Almacén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-360,00 €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Ingreso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23.700,00 €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Subcontratación (65%)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-16.590,00 €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b"/>
                      <a:r>
                        <a:rPr lang="es-ES" sz="1100" b="1" i="0" u="none" strike="noStrike">
                          <a:solidFill>
                            <a:srgbClr val="000000"/>
                          </a:solidFill>
                          <a:effectLst/>
                          <a:latin typeface="Calibri" panose="020F0502020204030204" pitchFamily="34" charset="0"/>
                        </a:rPr>
                        <a:t>Balance Mensual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1" i="0" u="none" strike="noStrike" dirty="0">
                          <a:solidFill>
                            <a:srgbClr val="000000"/>
                          </a:solidFill>
                          <a:effectLst/>
                          <a:latin typeface="Calibri" panose="020F0502020204030204" pitchFamily="34" charset="0"/>
                        </a:rPr>
                        <a:t>1.677,30 €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232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Fases del Negocio: IV – Empresa</a:t>
            </a:r>
            <a:endParaRPr lang="es-ES" dirty="0"/>
          </a:p>
        </p:txBody>
      </p:sp>
      <p:sp>
        <p:nvSpPr>
          <p:cNvPr id="3" name="Marcador de posición de contenido 2"/>
          <p:cNvSpPr>
            <a:spLocks noGrp="1"/>
          </p:cNvSpPr>
          <p:nvPr>
            <p:ph idx="1"/>
          </p:nvPr>
        </p:nvSpPr>
        <p:spPr>
          <a:xfrm>
            <a:off x="1295400" y="1828800"/>
            <a:ext cx="9601200" cy="4786184"/>
          </a:xfrm>
        </p:spPr>
        <p:txBody>
          <a:bodyPr>
            <a:normAutofit/>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00000"/>
              </a:lnSpc>
              <a:spcBef>
                <a:spcPts val="1800"/>
              </a:spcBef>
              <a:buClr>
                <a:srgbClr val="595959"/>
              </a:buClr>
              <a:buFont typeface="Arial"/>
              <a:buChar char="•"/>
            </a:pPr>
            <a:r>
              <a:rPr lang="es-ES" sz="1800" b="0" i="0" dirty="0" smtClean="0">
                <a:solidFill>
                  <a:srgbClr val="595959"/>
                </a:solidFill>
                <a:latin typeface="Book Antiqua"/>
              </a:rPr>
              <a:t>Staff al completo: SM, PM (pueden ser el mismo), </a:t>
            </a:r>
            <a:r>
              <a:rPr lang="es-ES" sz="1800" b="0" i="0" dirty="0" err="1" smtClean="0">
                <a:solidFill>
                  <a:srgbClr val="595959"/>
                </a:solidFill>
                <a:latin typeface="Book Antiqua"/>
              </a:rPr>
              <a:t>Labo</a:t>
            </a:r>
            <a:r>
              <a:rPr lang="es-ES" sz="1800" b="0" i="0" dirty="0" smtClean="0">
                <a:solidFill>
                  <a:srgbClr val="595959"/>
                </a:solidFill>
                <a:latin typeface="Book Antiqua"/>
              </a:rPr>
              <a:t>, Técnico (ídem)</a:t>
            </a:r>
            <a:r>
              <a:rPr lang="es-ES" sz="1800" dirty="0" smtClean="0">
                <a:solidFill>
                  <a:srgbClr val="595959"/>
                </a:solidFill>
                <a:latin typeface="Book Antiqua"/>
              </a:rPr>
              <a:t>.</a:t>
            </a:r>
          </a:p>
          <a:p>
            <a:pPr>
              <a:lnSpc>
                <a:spcPct val="100000"/>
              </a:lnSpc>
              <a:buClr>
                <a:srgbClr val="595959"/>
              </a:buClr>
              <a:buFont typeface="Arial"/>
              <a:buChar char="•"/>
            </a:pPr>
            <a:r>
              <a:rPr lang="es-ES" sz="1800" dirty="0" smtClean="0">
                <a:solidFill>
                  <a:srgbClr val="595959"/>
                </a:solidFill>
                <a:latin typeface="Book Antiqua"/>
              </a:rPr>
              <a:t>Herramienta ITSM.</a:t>
            </a:r>
          </a:p>
          <a:p>
            <a:pPr>
              <a:lnSpc>
                <a:spcPct val="100000"/>
              </a:lnSpc>
              <a:buClr>
                <a:srgbClr val="595959"/>
              </a:buClr>
              <a:buFont typeface="Arial"/>
              <a:buChar char="•"/>
            </a:pPr>
            <a:r>
              <a:rPr lang="es-ES" sz="1800" b="0" i="0" dirty="0" smtClean="0">
                <a:solidFill>
                  <a:srgbClr val="595959"/>
                </a:solidFill>
                <a:latin typeface="Book Antiqua"/>
              </a:rPr>
              <a:t>Arranque de servicios en remoto (puede aprovecharse recursos en campo).</a:t>
            </a:r>
          </a:p>
          <a:p>
            <a:pPr>
              <a:lnSpc>
                <a:spcPct val="100000"/>
              </a:lnSpc>
              <a:buClr>
                <a:srgbClr val="595959"/>
              </a:buClr>
              <a:buFont typeface="Arial"/>
              <a:buChar char="•"/>
            </a:pPr>
            <a:r>
              <a:rPr lang="es-ES" sz="1800" dirty="0" smtClean="0">
                <a:solidFill>
                  <a:srgbClr val="595959"/>
                </a:solidFill>
                <a:latin typeface="Book Antiqua"/>
              </a:rPr>
              <a:t>Arranque de servicios de guardia.</a:t>
            </a:r>
          </a:p>
          <a:p>
            <a:pPr>
              <a:lnSpc>
                <a:spcPct val="100000"/>
              </a:lnSpc>
              <a:buClr>
                <a:srgbClr val="595959"/>
              </a:buClr>
              <a:buFont typeface="Arial"/>
              <a:buChar char="•"/>
            </a:pPr>
            <a:r>
              <a:rPr lang="es-ES" sz="1800" dirty="0" smtClean="0">
                <a:solidFill>
                  <a:srgbClr val="595959"/>
                </a:solidFill>
                <a:latin typeface="Book Antiqua"/>
              </a:rPr>
              <a:t>Varios </a:t>
            </a:r>
            <a:r>
              <a:rPr lang="es-ES" sz="1800" dirty="0" err="1" smtClean="0">
                <a:solidFill>
                  <a:srgbClr val="595959"/>
                </a:solidFill>
                <a:latin typeface="Book Antiqua"/>
              </a:rPr>
              <a:t>partners</a:t>
            </a:r>
            <a:r>
              <a:rPr lang="es-ES" sz="1800" dirty="0" smtClean="0">
                <a:solidFill>
                  <a:srgbClr val="595959"/>
                </a:solidFill>
                <a:latin typeface="Book Antiqua"/>
              </a:rPr>
              <a:t> interactúan con nuestro ITSM de manera autónoma.</a:t>
            </a:r>
          </a:p>
          <a:p>
            <a:pPr>
              <a:lnSpc>
                <a:spcPct val="100000"/>
              </a:lnSpc>
              <a:buClr>
                <a:srgbClr val="595959"/>
              </a:buClr>
              <a:buFont typeface="Arial"/>
              <a:buChar char="•"/>
            </a:pPr>
            <a:r>
              <a:rPr lang="es-ES" sz="1800" dirty="0" smtClean="0">
                <a:solidFill>
                  <a:srgbClr val="595959"/>
                </a:solidFill>
                <a:latin typeface="Book Antiqua"/>
              </a:rPr>
              <a:t>La empresa da beneficio suficiente para justificar un salario en Desarrollo de Negocio, es económicamente independiente, crece orgánicamente sin inversión a medio / largo plazo.</a:t>
            </a:r>
          </a:p>
          <a:p>
            <a:pPr>
              <a:lnSpc>
                <a:spcPct val="100000"/>
              </a:lnSpc>
              <a:buClr>
                <a:srgbClr val="595959"/>
              </a:buClr>
              <a:buFont typeface="Arial"/>
              <a:buChar char="•"/>
            </a:pPr>
            <a:endParaRPr lang="es-ES" sz="1800" dirty="0" smtClean="0">
              <a:solidFill>
                <a:srgbClr val="595959"/>
              </a:solidFill>
              <a:latin typeface="Book Antiqua"/>
            </a:endParaRPr>
          </a:p>
        </p:txBody>
      </p:sp>
    </p:spTree>
    <p:extLst>
      <p:ext uri="{BB962C8B-B14F-4D97-AF65-F5344CB8AC3E}">
        <p14:creationId xmlns:p14="http://schemas.microsoft.com/office/powerpoint/2010/main" val="374083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Borrador Sales Plan</a:t>
            </a:r>
            <a:endParaRPr lang="es-ES" dirty="0"/>
          </a:p>
        </p:txBody>
      </p:sp>
      <p:sp>
        <p:nvSpPr>
          <p:cNvPr id="3" name="Marcador de posición de contenido 2"/>
          <p:cNvSpPr>
            <a:spLocks noGrp="1"/>
          </p:cNvSpPr>
          <p:nvPr>
            <p:ph idx="1"/>
          </p:nvPr>
        </p:nvSpPr>
        <p:spPr>
          <a:xfrm>
            <a:off x="1295400" y="1828799"/>
            <a:ext cx="9601200" cy="4703805"/>
          </a:xfrm>
        </p:spPr>
        <p:txBody>
          <a:bodyPr>
            <a:normAutofit fontScale="55000" lnSpcReduction="20000"/>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20000"/>
              </a:lnSpc>
              <a:spcBef>
                <a:spcPts val="1800"/>
              </a:spcBef>
              <a:buClr>
                <a:srgbClr val="595959"/>
              </a:buClr>
              <a:buFont typeface="Arial"/>
              <a:buChar char="•"/>
            </a:pPr>
            <a:r>
              <a:rPr lang="es-ES" sz="4200" b="0" i="0" dirty="0" err="1" smtClean="0">
                <a:solidFill>
                  <a:srgbClr val="595959"/>
                </a:solidFill>
                <a:latin typeface="Book Antiqua"/>
              </a:rPr>
              <a:t>Staging</a:t>
            </a:r>
            <a:r>
              <a:rPr lang="es-ES" sz="4200" b="0" i="0" dirty="0" smtClean="0">
                <a:solidFill>
                  <a:srgbClr val="595959"/>
                </a:solidFill>
                <a:latin typeface="Book Antiqua"/>
              </a:rPr>
              <a:t>: Se elabora el detalle de Sales Plan a corto plazo, acorde con la información recopilada.</a:t>
            </a:r>
          </a:p>
          <a:p>
            <a:pPr marL="274320" indent="-274320" algn="l" defTabSz="914400">
              <a:lnSpc>
                <a:spcPct val="120000"/>
              </a:lnSpc>
              <a:spcBef>
                <a:spcPts val="1800"/>
              </a:spcBef>
              <a:buClr>
                <a:srgbClr val="595959"/>
              </a:buClr>
              <a:buFont typeface="Arial"/>
              <a:buChar char="•"/>
            </a:pPr>
            <a:r>
              <a:rPr lang="es-ES" sz="4200" dirty="0" err="1" smtClean="0">
                <a:solidFill>
                  <a:srgbClr val="595959"/>
                </a:solidFill>
                <a:latin typeface="Book Antiqua"/>
              </a:rPr>
              <a:t>Setup</a:t>
            </a:r>
            <a:r>
              <a:rPr lang="es-ES" sz="4200" dirty="0" smtClean="0">
                <a:solidFill>
                  <a:srgbClr val="595959"/>
                </a:solidFill>
                <a:latin typeface="Book Antiqua"/>
              </a:rPr>
              <a:t> de Servicio: Arranque de servicio y presentación a clientes tipo integrador / operador etc.</a:t>
            </a: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Estructura Básica: Monitorización de la competencia con el fin de “heredar” cartera.</a:t>
            </a: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Empresa: Nos presentamos a todo y focalizamos en la independencia de terceros para vender servicios completos a cliente final.</a:t>
            </a:r>
            <a:endParaRPr lang="es-ES" sz="3800" dirty="0" smtClean="0">
              <a:solidFill>
                <a:srgbClr val="595959"/>
              </a:solidFill>
              <a:latin typeface="Book Antiqua"/>
            </a:endParaRPr>
          </a:p>
          <a:p>
            <a:pPr lvl="1" indent="-274320">
              <a:spcBef>
                <a:spcPts val="1800"/>
              </a:spcBef>
              <a:buClr>
                <a:srgbClr val="595959"/>
              </a:buClr>
              <a:buFont typeface="Arial"/>
              <a:buChar char="•"/>
            </a:pPr>
            <a:endParaRPr lang="es-ES" sz="3800" dirty="0" smtClean="0">
              <a:solidFill>
                <a:srgbClr val="595959"/>
              </a:solidFill>
              <a:latin typeface="Book Antiqua"/>
            </a:endParaRPr>
          </a:p>
        </p:txBody>
      </p:sp>
    </p:spTree>
    <p:extLst>
      <p:ext uri="{BB962C8B-B14F-4D97-AF65-F5344CB8AC3E}">
        <p14:creationId xmlns:p14="http://schemas.microsoft.com/office/powerpoint/2010/main" val="328356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Clientes potenciales y borrador de pipeline</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374508926"/>
              </p:ext>
            </p:extLst>
          </p:nvPr>
        </p:nvGraphicFramePr>
        <p:xfrm>
          <a:off x="1295400" y="2153748"/>
          <a:ext cx="3517900" cy="4010025"/>
        </p:xfrm>
        <a:graphic>
          <a:graphicData uri="http://schemas.openxmlformats.org/drawingml/2006/table">
            <a:tbl>
              <a:tblPr/>
              <a:tblGrid>
                <a:gridCol w="762000"/>
                <a:gridCol w="1003300"/>
                <a:gridCol w="825500"/>
                <a:gridCol w="927100"/>
              </a:tblGrid>
              <a:tr h="381000">
                <a:tc>
                  <a:txBody>
                    <a:bodyPr/>
                    <a:lstStyle/>
                    <a:p>
                      <a:pPr algn="l" fontAlgn="b"/>
                      <a:r>
                        <a:rPr lang="es-ES" sz="1100" b="0" i="0" u="none" strike="noStrike">
                          <a:solidFill>
                            <a:srgbClr val="000000"/>
                          </a:solidFill>
                          <a:effectLst/>
                          <a:latin typeface="Calibri" panose="020F0502020204030204" pitchFamily="34" charset="0"/>
                        </a:rPr>
                        <a:t>Cliente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s-ES" sz="1100" b="0" i="0" u="none" strike="noStrike">
                          <a:solidFill>
                            <a:srgbClr val="000000"/>
                          </a:solidFill>
                          <a:effectLst/>
                          <a:latin typeface="Calibri" panose="020F0502020204030204" pitchFamily="34" charset="0"/>
                        </a:rPr>
                        <a:t>Acuerdo con IT Base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s-ES" sz="1100" b="0" i="0" u="none" strike="noStrike">
                          <a:solidFill>
                            <a:srgbClr val="000000"/>
                          </a:solidFill>
                          <a:effectLst/>
                          <a:latin typeface="Calibri" panose="020F0502020204030204" pitchFamily="34" charset="0"/>
                        </a:rPr>
                        <a:t>Conocido de IT Base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s-ES" sz="1100" b="0" i="0" u="none" strike="noStrike">
                          <a:solidFill>
                            <a:srgbClr val="000000"/>
                          </a:solidFill>
                          <a:effectLst/>
                          <a:latin typeface="Calibri" panose="020F0502020204030204" pitchFamily="34" charset="0"/>
                        </a:rPr>
                        <a:t>Pipeline anual aprox.</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190500">
                <a:tc>
                  <a:txBody>
                    <a:bodyPr/>
                    <a:lstStyle/>
                    <a:p>
                      <a:pPr algn="l" fontAlgn="b"/>
                      <a:r>
                        <a:rPr lang="es-ES" sz="1100" b="0" i="0" u="none" strike="noStrike">
                          <a:solidFill>
                            <a:srgbClr val="000000"/>
                          </a:solidFill>
                          <a:effectLst/>
                          <a:latin typeface="Calibri" panose="020F0502020204030204" pitchFamily="34" charset="0"/>
                        </a:rPr>
                        <a:t>Arrow</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50.000,00 €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INDRA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120.000,00 €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Einzelnet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Westcon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300.000,00 €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Fractalia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350.000,00 €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Capgemini</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500.000,00 €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ESP</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50.000,00 €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Dilax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DXC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120.000,00 €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SCC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Desconocido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Acuntia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Sí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Desconocido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Cruz Roja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316.800,00 €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Konecta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500.000,00 €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BT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500.000,00 €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IECISA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120.000,00 €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Logicalis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Desconocido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Tata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Desconocido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100" b="0" i="0" u="none" strike="noStrike">
                          <a:solidFill>
                            <a:srgbClr val="000000"/>
                          </a:solidFill>
                          <a:effectLst/>
                          <a:latin typeface="Calibri" panose="020F0502020204030204" pitchFamily="34" charset="0"/>
                        </a:rPr>
                        <a:t>Vodafone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Desconocido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b"/>
                      <a:r>
                        <a:rPr lang="es-ES" sz="1100" b="0" i="0" u="none" strike="noStrike">
                          <a:solidFill>
                            <a:srgbClr val="000000"/>
                          </a:solidFill>
                          <a:effectLst/>
                          <a:latin typeface="Calibri" panose="020F0502020204030204" pitchFamily="34" charset="0"/>
                        </a:rPr>
                        <a:t>Wipro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0" i="0" u="none" strike="noStrike" dirty="0">
                          <a:solidFill>
                            <a:srgbClr val="000000"/>
                          </a:solidFill>
                          <a:effectLst/>
                          <a:latin typeface="Calibri" panose="020F0502020204030204" pitchFamily="34" charset="0"/>
                        </a:rPr>
                        <a:t>Desconocido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4614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dirty="0" smtClean="0"/>
              <a:t>¡Muchas Gracias!</a:t>
            </a:r>
            <a:endParaRPr lang="es-ES" dirty="0"/>
          </a:p>
        </p:txBody>
      </p:sp>
      <p:pic>
        <p:nvPicPr>
          <p:cNvPr id="5" name="Marcador de posición de imagen 4" descr="Calle de una ciudad con desenfoque de movimiento" title="Imagen de muestra"/>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21635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Presentación personal</a:t>
            </a:r>
            <a:endParaRPr lang="es-ES" dirty="0"/>
          </a:p>
        </p:txBody>
      </p:sp>
      <p:sp>
        <p:nvSpPr>
          <p:cNvPr id="3" name="Marcador de posición de contenido 2"/>
          <p:cNvSpPr>
            <a:spLocks noGrp="1"/>
          </p:cNvSpPr>
          <p:nvPr>
            <p:ph idx="1"/>
          </p:nvPr>
        </p:nvSpPr>
        <p:spPr/>
        <p:txBody>
          <a:bodyPr>
            <a:normAutofit fontScale="32500" lnSpcReduction="20000"/>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90000"/>
              </a:lnSpc>
              <a:spcBef>
                <a:spcPts val="1800"/>
              </a:spcBef>
              <a:buClr>
                <a:srgbClr val="595959"/>
              </a:buClr>
              <a:buFont typeface="Arial"/>
              <a:buChar char="•"/>
            </a:pPr>
            <a:r>
              <a:rPr lang="es-ES" sz="4200" i="0" dirty="0" smtClean="0">
                <a:solidFill>
                  <a:srgbClr val="595959"/>
                </a:solidFill>
                <a:latin typeface="Book Antiqua"/>
              </a:rPr>
              <a:t>16 Años de experiencia en IT en varios puestos: BDM, Comercial, Preventa y Dirección.</a:t>
            </a:r>
          </a:p>
          <a:p>
            <a:pPr marL="274320" indent="-274320" algn="l" defTabSz="914400">
              <a:lnSpc>
                <a:spcPct val="90000"/>
              </a:lnSpc>
              <a:spcBef>
                <a:spcPts val="1800"/>
              </a:spcBef>
              <a:buClr>
                <a:srgbClr val="595959"/>
              </a:buClr>
              <a:buFont typeface="Arial"/>
              <a:buChar char="•"/>
            </a:pPr>
            <a:r>
              <a:rPr lang="es-ES" sz="4200" b="0" i="0" dirty="0" smtClean="0">
                <a:solidFill>
                  <a:srgbClr val="595959"/>
                </a:solidFill>
                <a:latin typeface="Book Antiqua"/>
              </a:rPr>
              <a:t>Conocimientos de tecnología en entorno DC, Cloud, </a:t>
            </a:r>
            <a:r>
              <a:rPr lang="es-ES" sz="4200" b="0" i="0" dirty="0" err="1" smtClean="0">
                <a:solidFill>
                  <a:srgbClr val="595959"/>
                </a:solidFill>
                <a:latin typeface="Book Antiqua"/>
              </a:rPr>
              <a:t>Networking</a:t>
            </a:r>
            <a:r>
              <a:rPr lang="es-ES" sz="4200" b="0" i="0" dirty="0" smtClean="0">
                <a:solidFill>
                  <a:srgbClr val="595959"/>
                </a:solidFill>
                <a:latin typeface="Book Antiqua"/>
              </a:rPr>
              <a:t> y </a:t>
            </a:r>
            <a:r>
              <a:rPr lang="es-ES" sz="4200" b="0" i="0" dirty="0" err="1" smtClean="0">
                <a:solidFill>
                  <a:srgbClr val="595959"/>
                </a:solidFill>
                <a:latin typeface="Book Antiqua"/>
              </a:rPr>
              <a:t>VoIP</a:t>
            </a:r>
            <a:r>
              <a:rPr lang="es-ES" sz="4200" b="0" i="0" dirty="0" smtClean="0">
                <a:solidFill>
                  <a:srgbClr val="595959"/>
                </a:solidFill>
                <a:latin typeface="Book Antiqua"/>
              </a:rPr>
              <a:t>.</a:t>
            </a:r>
          </a:p>
          <a:p>
            <a:pPr marL="274320" indent="-274320" algn="l" defTabSz="914400">
              <a:lnSpc>
                <a:spcPct val="90000"/>
              </a:lnSpc>
              <a:spcBef>
                <a:spcPts val="1800"/>
              </a:spcBef>
              <a:buClr>
                <a:srgbClr val="595959"/>
              </a:buClr>
              <a:buFont typeface="Arial"/>
              <a:buChar char="•"/>
            </a:pPr>
            <a:r>
              <a:rPr lang="es-ES" sz="4200" dirty="0" smtClean="0">
                <a:solidFill>
                  <a:srgbClr val="595959"/>
                </a:solidFill>
                <a:latin typeface="Book Antiqua"/>
              </a:rPr>
              <a:t>Empleadores:</a:t>
            </a:r>
          </a:p>
          <a:p>
            <a:pPr lvl="1" indent="-274320">
              <a:spcBef>
                <a:spcPts val="1800"/>
              </a:spcBef>
              <a:buClr>
                <a:srgbClr val="595959"/>
              </a:buClr>
              <a:buFont typeface="Arial"/>
              <a:buChar char="•"/>
            </a:pPr>
            <a:r>
              <a:rPr lang="es-ES" sz="3800" dirty="0" err="1" smtClean="0">
                <a:solidFill>
                  <a:srgbClr val="595959"/>
                </a:solidFill>
                <a:latin typeface="Book Antiqua"/>
              </a:rPr>
              <a:t>Instalvía</a:t>
            </a:r>
            <a:r>
              <a:rPr lang="es-ES" sz="3800" dirty="0" smtClean="0">
                <a:solidFill>
                  <a:srgbClr val="595959"/>
                </a:solidFill>
                <a:latin typeface="Book Antiqua"/>
              </a:rPr>
              <a:t> (en situación similar a la actual).</a:t>
            </a:r>
          </a:p>
          <a:p>
            <a:pPr lvl="1" indent="-274320">
              <a:spcBef>
                <a:spcPts val="1800"/>
              </a:spcBef>
              <a:buClr>
                <a:srgbClr val="595959"/>
              </a:buClr>
              <a:buFont typeface="Arial"/>
              <a:buChar char="•"/>
            </a:pPr>
            <a:r>
              <a:rPr lang="es-ES" sz="3800" dirty="0" smtClean="0">
                <a:solidFill>
                  <a:srgbClr val="595959"/>
                </a:solidFill>
                <a:latin typeface="Book Antiqua"/>
              </a:rPr>
              <a:t>SCC: </a:t>
            </a:r>
            <a:r>
              <a:rPr lang="es-ES" sz="3800" dirty="0" err="1" smtClean="0">
                <a:solidFill>
                  <a:srgbClr val="595959"/>
                </a:solidFill>
                <a:latin typeface="Book Antiqua"/>
              </a:rPr>
              <a:t>Account</a:t>
            </a:r>
            <a:r>
              <a:rPr lang="es-ES" sz="3800" dirty="0" smtClean="0">
                <a:solidFill>
                  <a:srgbClr val="595959"/>
                </a:solidFill>
                <a:latin typeface="Book Antiqua"/>
              </a:rPr>
              <a:t> Manager (formación en tecnología y comercial para cuenta mediana).</a:t>
            </a:r>
          </a:p>
          <a:p>
            <a:pPr lvl="1" indent="-274320">
              <a:spcBef>
                <a:spcPts val="1800"/>
              </a:spcBef>
              <a:buClr>
                <a:srgbClr val="595959"/>
              </a:buClr>
              <a:buFont typeface="Arial"/>
              <a:buChar char="•"/>
            </a:pPr>
            <a:r>
              <a:rPr lang="es-ES" sz="3800" dirty="0" err="1" smtClean="0">
                <a:solidFill>
                  <a:srgbClr val="595959"/>
                </a:solidFill>
                <a:latin typeface="Book Antiqua"/>
              </a:rPr>
              <a:t>NextiraOne</a:t>
            </a:r>
            <a:r>
              <a:rPr lang="es-ES" sz="3800" dirty="0" smtClean="0">
                <a:solidFill>
                  <a:srgbClr val="595959"/>
                </a:solidFill>
                <a:latin typeface="Book Antiqua"/>
              </a:rPr>
              <a:t>: AM y BDM DC (gran cuenta, AAPP, mediana cuenta).</a:t>
            </a:r>
          </a:p>
          <a:p>
            <a:pPr lvl="1" indent="-274320">
              <a:spcBef>
                <a:spcPts val="1800"/>
              </a:spcBef>
              <a:buClr>
                <a:srgbClr val="595959"/>
              </a:buClr>
              <a:buFont typeface="Arial"/>
              <a:buChar char="•"/>
            </a:pPr>
            <a:r>
              <a:rPr lang="es-ES" sz="3800" dirty="0" err="1" smtClean="0">
                <a:solidFill>
                  <a:srgbClr val="595959"/>
                </a:solidFill>
                <a:latin typeface="Book Antiqua"/>
              </a:rPr>
              <a:t>Viatek</a:t>
            </a:r>
            <a:r>
              <a:rPr lang="es-ES" sz="3800" dirty="0" smtClean="0">
                <a:solidFill>
                  <a:srgbClr val="595959"/>
                </a:solidFill>
                <a:latin typeface="Book Antiqua"/>
              </a:rPr>
              <a:t> (</a:t>
            </a:r>
            <a:r>
              <a:rPr lang="es-ES" sz="3800" dirty="0" err="1" smtClean="0">
                <a:solidFill>
                  <a:srgbClr val="595959"/>
                </a:solidFill>
                <a:latin typeface="Book Antiqua"/>
              </a:rPr>
              <a:t>Instalvía</a:t>
            </a:r>
            <a:r>
              <a:rPr lang="es-ES" sz="3800" dirty="0" smtClean="0">
                <a:solidFill>
                  <a:srgbClr val="595959"/>
                </a:solidFill>
                <a:latin typeface="Book Antiqua"/>
              </a:rPr>
              <a:t>): Dirección RRTT, AM de gran cuenta.</a:t>
            </a:r>
          </a:p>
          <a:p>
            <a:pPr marL="274320" indent="-274320" algn="l" defTabSz="914400">
              <a:lnSpc>
                <a:spcPct val="90000"/>
              </a:lnSpc>
              <a:spcBef>
                <a:spcPts val="1800"/>
              </a:spcBef>
              <a:buClr>
                <a:srgbClr val="595959"/>
              </a:buClr>
              <a:buFont typeface="Arial"/>
              <a:buChar char="•"/>
            </a:pPr>
            <a:r>
              <a:rPr lang="es-ES" sz="4200" dirty="0" smtClean="0">
                <a:solidFill>
                  <a:srgbClr val="595959"/>
                </a:solidFill>
                <a:latin typeface="Book Antiqua"/>
              </a:rPr>
              <a:t>Conocedor del entorno actual, capacidades en venta, negociación, resolución de problemas, alto nivel de interlocución.</a:t>
            </a:r>
          </a:p>
          <a:p>
            <a:pPr marL="274320" indent="-274320" algn="l" defTabSz="914400">
              <a:lnSpc>
                <a:spcPct val="90000"/>
              </a:lnSpc>
              <a:spcBef>
                <a:spcPts val="1800"/>
              </a:spcBef>
              <a:buClr>
                <a:srgbClr val="595959"/>
              </a:buClr>
              <a:buFont typeface="Arial"/>
              <a:buChar char="•"/>
            </a:pPr>
            <a:r>
              <a:rPr lang="es-ES" sz="4200" dirty="0" smtClean="0">
                <a:solidFill>
                  <a:srgbClr val="595959"/>
                </a:solidFill>
                <a:latin typeface="Book Antiqua"/>
              </a:rPr>
              <a:t>Estoy convencido de que en el mundo de los SSPP de bajo nivel se pueden hacer las cosas de otra manera, con excelentes resultados para el cliente sin estar constantemente en el filo con empleados y </a:t>
            </a:r>
            <a:r>
              <a:rPr lang="es-ES" sz="4200" dirty="0" err="1" smtClean="0">
                <a:solidFill>
                  <a:srgbClr val="595959"/>
                </a:solidFill>
                <a:latin typeface="Book Antiqua"/>
              </a:rPr>
              <a:t>partners</a:t>
            </a:r>
            <a:r>
              <a:rPr lang="es-ES" sz="4200" dirty="0" smtClean="0">
                <a:solidFill>
                  <a:srgbClr val="595959"/>
                </a:solidFill>
                <a:latin typeface="Book Antiqua"/>
              </a:rPr>
              <a:t>.</a:t>
            </a:r>
          </a:p>
          <a:p>
            <a:pPr marL="274320" indent="-274320" algn="l" defTabSz="914400">
              <a:lnSpc>
                <a:spcPct val="90000"/>
              </a:lnSpc>
              <a:spcBef>
                <a:spcPts val="1800"/>
              </a:spcBef>
              <a:buClr>
                <a:srgbClr val="595959"/>
              </a:buClr>
              <a:buFont typeface="Arial"/>
              <a:buChar char="•"/>
            </a:pPr>
            <a:r>
              <a:rPr lang="es-ES" sz="4200" dirty="0" smtClean="0">
                <a:solidFill>
                  <a:srgbClr val="595959"/>
                </a:solidFill>
                <a:latin typeface="Book Antiqua"/>
              </a:rPr>
              <a:t>Inversión de 100 K € para sostenerme y sostener financieramente una empresa.</a:t>
            </a:r>
            <a:endParaRPr lang="es-ES" sz="3800" dirty="0" smtClean="0">
              <a:solidFill>
                <a:srgbClr val="595959"/>
              </a:solidFill>
              <a:latin typeface="Book Antiqua"/>
            </a:endParaRPr>
          </a:p>
        </p:txBody>
      </p:sp>
    </p:spTree>
    <p:extLst>
      <p:ext uri="{BB962C8B-B14F-4D97-AF65-F5344CB8AC3E}">
        <p14:creationId xmlns:p14="http://schemas.microsoft.com/office/powerpoint/2010/main" val="374519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Qué queremos ser</a:t>
            </a:r>
            <a:endParaRPr lang="es-ES" dirty="0"/>
          </a:p>
        </p:txBody>
      </p:sp>
      <p:sp>
        <p:nvSpPr>
          <p:cNvPr id="3" name="Marcador de posición de contenido 2"/>
          <p:cNvSpPr>
            <a:spLocks noGrp="1"/>
          </p:cNvSpPr>
          <p:nvPr>
            <p:ph idx="1"/>
          </p:nvPr>
        </p:nvSpPr>
        <p:spPr>
          <a:xfrm>
            <a:off x="1295400" y="1828800"/>
            <a:ext cx="9601200" cy="4862146"/>
          </a:xfrm>
        </p:spPr>
        <p:txBody>
          <a:bodyPr>
            <a:normAutofit fontScale="32500" lnSpcReduction="20000"/>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20000"/>
              </a:lnSpc>
              <a:spcBef>
                <a:spcPts val="1800"/>
              </a:spcBef>
              <a:buClr>
                <a:srgbClr val="595959"/>
              </a:buClr>
              <a:buFont typeface="Arial"/>
              <a:buChar char="•"/>
            </a:pPr>
            <a:r>
              <a:rPr lang="es-ES" sz="4200" b="1" i="0" dirty="0" smtClean="0">
                <a:solidFill>
                  <a:srgbClr val="595959"/>
                </a:solidFill>
                <a:latin typeface="Book Antiqua"/>
              </a:rPr>
              <a:t>IT Base </a:t>
            </a:r>
            <a:r>
              <a:rPr lang="es-ES" sz="4200" b="0" i="0" dirty="0" smtClean="0">
                <a:solidFill>
                  <a:srgbClr val="595959"/>
                </a:solidFill>
                <a:latin typeface="Book Antiqua"/>
              </a:rPr>
              <a:t>es una empresa de Servicios Gestionados de IT que opera en los ámbitos de </a:t>
            </a:r>
            <a:r>
              <a:rPr lang="es-ES" sz="4200" b="1" dirty="0" err="1" smtClean="0">
                <a:solidFill>
                  <a:srgbClr val="595959"/>
                </a:solidFill>
                <a:latin typeface="Book Antiqua"/>
              </a:rPr>
              <a:t>End</a:t>
            </a:r>
            <a:r>
              <a:rPr lang="es-ES" sz="4200" b="1" dirty="0" smtClean="0">
                <a:solidFill>
                  <a:srgbClr val="595959"/>
                </a:solidFill>
                <a:latin typeface="Book Antiqua"/>
              </a:rPr>
              <a:t> </a:t>
            </a:r>
            <a:r>
              <a:rPr lang="es-ES" sz="4200" b="1" dirty="0" err="1" smtClean="0">
                <a:solidFill>
                  <a:srgbClr val="595959"/>
                </a:solidFill>
                <a:latin typeface="Book Antiqua"/>
              </a:rPr>
              <a:t>User</a:t>
            </a:r>
            <a:r>
              <a:rPr lang="es-ES" sz="4200" b="1" dirty="0" smtClean="0">
                <a:solidFill>
                  <a:srgbClr val="595959"/>
                </a:solidFill>
                <a:latin typeface="Book Antiqua"/>
              </a:rPr>
              <a:t> Computing, </a:t>
            </a:r>
            <a:r>
              <a:rPr lang="es-ES" sz="4200" b="1" i="0" dirty="0" err="1" smtClean="0">
                <a:solidFill>
                  <a:srgbClr val="595959"/>
                </a:solidFill>
                <a:latin typeface="Book Antiqua"/>
              </a:rPr>
              <a:t>Networking</a:t>
            </a:r>
            <a:r>
              <a:rPr lang="es-ES" sz="4200" b="1" i="0" dirty="0" smtClean="0">
                <a:solidFill>
                  <a:srgbClr val="595959"/>
                </a:solidFill>
                <a:latin typeface="Book Antiqua"/>
              </a:rPr>
              <a:t>, Data Center y Seguridad</a:t>
            </a:r>
            <a:r>
              <a:rPr lang="es-ES" sz="4200" b="0" i="0" dirty="0" smtClean="0">
                <a:solidFill>
                  <a:srgbClr val="595959"/>
                </a:solidFill>
                <a:latin typeface="Book Antiqua"/>
              </a:rPr>
              <a:t>.</a:t>
            </a:r>
          </a:p>
          <a:p>
            <a:pPr marL="274320" indent="-274320" algn="l" defTabSz="914400">
              <a:lnSpc>
                <a:spcPct val="120000"/>
              </a:lnSpc>
              <a:spcBef>
                <a:spcPts val="1800"/>
              </a:spcBef>
              <a:buClr>
                <a:srgbClr val="595959"/>
              </a:buClr>
              <a:buFont typeface="Arial"/>
              <a:buChar char="•"/>
            </a:pPr>
            <a:r>
              <a:rPr lang="es-ES" sz="4200" b="0" i="0" dirty="0" smtClean="0">
                <a:solidFill>
                  <a:srgbClr val="595959"/>
                </a:solidFill>
                <a:latin typeface="Book Antiqua"/>
              </a:rPr>
              <a:t>Proponemos a nuestros clientes la gestión de sus activos de IT para despreocuparse de las tareas más básicas dentro del entorno. La tecnología es negocio de los </a:t>
            </a:r>
            <a:r>
              <a:rPr lang="es-ES" sz="4200" b="0" i="0" dirty="0" err="1" smtClean="0">
                <a:solidFill>
                  <a:srgbClr val="595959"/>
                </a:solidFill>
                <a:latin typeface="Book Antiqua"/>
              </a:rPr>
              <a:t>players</a:t>
            </a:r>
            <a:r>
              <a:rPr lang="es-ES" sz="4200" b="0" i="0" dirty="0" smtClean="0">
                <a:solidFill>
                  <a:srgbClr val="595959"/>
                </a:solidFill>
                <a:latin typeface="Book Antiqua"/>
              </a:rPr>
              <a:t> habituales.</a:t>
            </a:r>
          </a:p>
          <a:p>
            <a:pPr marL="274320" indent="-274320" algn="l" defTabSz="914400">
              <a:lnSpc>
                <a:spcPct val="90000"/>
              </a:lnSpc>
              <a:spcBef>
                <a:spcPts val="1800"/>
              </a:spcBef>
              <a:buClr>
                <a:srgbClr val="595959"/>
              </a:buClr>
              <a:buFont typeface="Arial"/>
              <a:buChar char="•"/>
            </a:pPr>
            <a:r>
              <a:rPr lang="es-ES" sz="4200" b="1" dirty="0" smtClean="0">
                <a:solidFill>
                  <a:srgbClr val="595959"/>
                </a:solidFill>
                <a:latin typeface="Book Antiqua"/>
              </a:rPr>
              <a:t>Pretendemos ser la referencia de calidad en este ámbito</a:t>
            </a:r>
            <a:r>
              <a:rPr lang="es-ES" sz="4200" dirty="0" smtClean="0">
                <a:solidFill>
                  <a:srgbClr val="595959"/>
                </a:solidFill>
                <a:latin typeface="Book Antiqua"/>
              </a:rPr>
              <a:t>.</a:t>
            </a:r>
          </a:p>
          <a:p>
            <a:pPr marL="274320" indent="-274320" algn="l" defTabSz="914400">
              <a:lnSpc>
                <a:spcPct val="90000"/>
              </a:lnSpc>
              <a:spcBef>
                <a:spcPts val="1800"/>
              </a:spcBef>
              <a:buClr>
                <a:srgbClr val="595959"/>
              </a:buClr>
              <a:buFont typeface="Arial"/>
              <a:buChar char="•"/>
            </a:pPr>
            <a:r>
              <a:rPr lang="es-ES" sz="4200" dirty="0" smtClean="0">
                <a:solidFill>
                  <a:srgbClr val="595959"/>
                </a:solidFill>
                <a:latin typeface="Book Antiqua"/>
              </a:rPr>
              <a:t>Cobertura territorial con capacidad de ofertar precios fijos por ticket o usuario.</a:t>
            </a:r>
          </a:p>
          <a:p>
            <a:pPr marL="274320" indent="-274320" algn="l" defTabSz="914400">
              <a:lnSpc>
                <a:spcPct val="90000"/>
              </a:lnSpc>
              <a:spcBef>
                <a:spcPts val="1800"/>
              </a:spcBef>
              <a:buClr>
                <a:srgbClr val="595959"/>
              </a:buClr>
              <a:buFont typeface="Arial"/>
              <a:buChar char="•"/>
            </a:pPr>
            <a:r>
              <a:rPr lang="es-ES" sz="4200" dirty="0" smtClean="0">
                <a:solidFill>
                  <a:srgbClr val="595959"/>
                </a:solidFill>
                <a:latin typeface="Book Antiqua"/>
              </a:rPr>
              <a:t>El negocio se compone de:</a:t>
            </a:r>
          </a:p>
          <a:p>
            <a:pPr lvl="1" indent="-274320">
              <a:spcBef>
                <a:spcPts val="1800"/>
              </a:spcBef>
              <a:buClr>
                <a:srgbClr val="595959"/>
              </a:buClr>
              <a:buFont typeface="Arial"/>
              <a:buChar char="•"/>
            </a:pPr>
            <a:r>
              <a:rPr lang="es-ES" sz="3800" dirty="0" smtClean="0">
                <a:solidFill>
                  <a:srgbClr val="595959"/>
                </a:solidFill>
                <a:latin typeface="Book Antiqua"/>
              </a:rPr>
              <a:t>Staff de PM y SM.</a:t>
            </a:r>
          </a:p>
          <a:p>
            <a:pPr lvl="1" indent="-274320">
              <a:spcBef>
                <a:spcPts val="1800"/>
              </a:spcBef>
              <a:buClr>
                <a:srgbClr val="595959"/>
              </a:buClr>
              <a:buFont typeface="Arial"/>
              <a:buChar char="•"/>
            </a:pPr>
            <a:r>
              <a:rPr lang="es-ES" sz="3800" dirty="0" smtClean="0">
                <a:solidFill>
                  <a:srgbClr val="595959"/>
                </a:solidFill>
                <a:latin typeface="Book Antiqua"/>
              </a:rPr>
              <a:t>Una herramienta que permita el máximo de automatización en la gestión.</a:t>
            </a:r>
          </a:p>
          <a:p>
            <a:pPr lvl="1" indent="-274320">
              <a:spcBef>
                <a:spcPts val="1800"/>
              </a:spcBef>
              <a:buClr>
                <a:srgbClr val="595959"/>
              </a:buClr>
              <a:buFont typeface="Arial"/>
              <a:buChar char="•"/>
            </a:pPr>
            <a:r>
              <a:rPr lang="es-ES" sz="3800" dirty="0" smtClean="0">
                <a:solidFill>
                  <a:srgbClr val="595959"/>
                </a:solidFill>
                <a:latin typeface="Book Antiqua"/>
              </a:rPr>
              <a:t>Almacén central y laboratorio.</a:t>
            </a:r>
          </a:p>
          <a:p>
            <a:pPr lvl="1" indent="-274320">
              <a:spcBef>
                <a:spcPts val="1800"/>
              </a:spcBef>
              <a:buClr>
                <a:srgbClr val="595959"/>
              </a:buClr>
              <a:buFont typeface="Arial"/>
              <a:buChar char="•"/>
            </a:pPr>
            <a:r>
              <a:rPr lang="es-ES" sz="3800" dirty="0" smtClean="0">
                <a:solidFill>
                  <a:srgbClr val="595959"/>
                </a:solidFill>
                <a:latin typeface="Book Antiqua"/>
              </a:rPr>
              <a:t>Personal técnico interno.</a:t>
            </a:r>
          </a:p>
          <a:p>
            <a:pPr lvl="1" indent="-274320">
              <a:spcBef>
                <a:spcPts val="1800"/>
              </a:spcBef>
              <a:buClr>
                <a:srgbClr val="595959"/>
              </a:buClr>
              <a:buFont typeface="Arial"/>
              <a:buChar char="•"/>
            </a:pPr>
            <a:r>
              <a:rPr lang="es-ES" sz="3800" dirty="0" err="1" smtClean="0">
                <a:solidFill>
                  <a:srgbClr val="595959"/>
                </a:solidFill>
                <a:latin typeface="Book Antiqua"/>
              </a:rPr>
              <a:t>Partners</a:t>
            </a:r>
            <a:r>
              <a:rPr lang="es-ES" sz="3800" dirty="0" smtClean="0">
                <a:solidFill>
                  <a:srgbClr val="595959"/>
                </a:solidFill>
                <a:latin typeface="Book Antiqua"/>
              </a:rPr>
              <a:t> para personal técnico externo, dimensionados en un esquema de muy alta capilaridad.</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Ventajas del modelo de negocio</a:t>
            </a:r>
            <a:endParaRPr lang="es-ES" dirty="0"/>
          </a:p>
        </p:txBody>
      </p:sp>
      <p:sp>
        <p:nvSpPr>
          <p:cNvPr id="3" name="Marcador de posición de contenido 2"/>
          <p:cNvSpPr>
            <a:spLocks noGrp="1"/>
          </p:cNvSpPr>
          <p:nvPr>
            <p:ph idx="1"/>
          </p:nvPr>
        </p:nvSpPr>
        <p:spPr/>
        <p:txBody>
          <a:bodyPr>
            <a:normAutofit fontScale="32500" lnSpcReduction="20000"/>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20000"/>
              </a:lnSpc>
              <a:spcBef>
                <a:spcPts val="1800"/>
              </a:spcBef>
              <a:buClr>
                <a:srgbClr val="595959"/>
              </a:buClr>
              <a:buFont typeface="Arial"/>
              <a:buChar char="•"/>
            </a:pPr>
            <a:r>
              <a:rPr lang="es-ES" sz="4200" b="1" i="0" dirty="0" smtClean="0">
                <a:solidFill>
                  <a:srgbClr val="595959"/>
                </a:solidFill>
                <a:latin typeface="Book Antiqua"/>
              </a:rPr>
              <a:t>Negocio de servicio puro</a:t>
            </a:r>
            <a:r>
              <a:rPr lang="es-ES" sz="4200" i="0" dirty="0" smtClean="0">
                <a:solidFill>
                  <a:srgbClr val="595959"/>
                </a:solidFill>
                <a:latin typeface="Book Antiqua"/>
              </a:rPr>
              <a:t>: Altos márgenes sin necesidad de grandes inversiones.</a:t>
            </a:r>
          </a:p>
          <a:p>
            <a:pPr marL="274320" indent="-274320" algn="l" defTabSz="914400">
              <a:lnSpc>
                <a:spcPct val="120000"/>
              </a:lnSpc>
              <a:spcBef>
                <a:spcPts val="1800"/>
              </a:spcBef>
              <a:buClr>
                <a:srgbClr val="595959"/>
              </a:buClr>
              <a:buFont typeface="Arial"/>
              <a:buChar char="•"/>
            </a:pPr>
            <a:r>
              <a:rPr lang="es-ES" sz="4200" b="1" i="0" dirty="0" smtClean="0">
                <a:solidFill>
                  <a:srgbClr val="595959"/>
                </a:solidFill>
                <a:latin typeface="Book Antiqua"/>
              </a:rPr>
              <a:t>Negocio recurrente</a:t>
            </a:r>
            <a:r>
              <a:rPr lang="es-ES" sz="4200" b="0" i="0" dirty="0" smtClean="0">
                <a:solidFill>
                  <a:srgbClr val="595959"/>
                </a:solidFill>
                <a:latin typeface="Book Antiqua"/>
              </a:rPr>
              <a:t>: las ventas suelen implicar facturación regular a varios años.</a:t>
            </a:r>
          </a:p>
          <a:p>
            <a:pPr marL="274320" indent="-274320" algn="l" defTabSz="914400">
              <a:lnSpc>
                <a:spcPct val="120000"/>
              </a:lnSpc>
              <a:spcBef>
                <a:spcPts val="1800"/>
              </a:spcBef>
              <a:buClr>
                <a:srgbClr val="595959"/>
              </a:buClr>
              <a:buFont typeface="Arial"/>
              <a:buChar char="•"/>
            </a:pPr>
            <a:r>
              <a:rPr lang="es-ES" sz="4200" b="1" dirty="0" smtClean="0">
                <a:solidFill>
                  <a:srgbClr val="595959"/>
                </a:solidFill>
                <a:latin typeface="Book Antiqua"/>
              </a:rPr>
              <a:t>Negocio siempre presente a muy largo plazo</a:t>
            </a:r>
            <a:r>
              <a:rPr lang="es-ES" sz="4200" dirty="0" smtClean="0">
                <a:solidFill>
                  <a:srgbClr val="595959"/>
                </a:solidFill>
                <a:latin typeface="Book Antiqua"/>
              </a:rPr>
              <a:t>: La evolución tecnológica no impacta en gran medida. Tecnologías como VDI o Cloud </a:t>
            </a:r>
            <a:r>
              <a:rPr lang="es-ES" sz="4200" dirty="0" err="1" smtClean="0">
                <a:solidFill>
                  <a:srgbClr val="595959"/>
                </a:solidFill>
                <a:latin typeface="Book Antiqua"/>
              </a:rPr>
              <a:t>Networking</a:t>
            </a:r>
            <a:r>
              <a:rPr lang="es-ES" sz="4200" dirty="0" smtClean="0">
                <a:solidFill>
                  <a:srgbClr val="595959"/>
                </a:solidFill>
                <a:latin typeface="Book Antiqua"/>
              </a:rPr>
              <a:t> siguen requiriendo de una capa de servicio </a:t>
            </a:r>
            <a:r>
              <a:rPr lang="es-ES" sz="4200" dirty="0" err="1" smtClean="0">
                <a:solidFill>
                  <a:srgbClr val="595959"/>
                </a:solidFill>
                <a:latin typeface="Book Antiqua"/>
              </a:rPr>
              <a:t>on</a:t>
            </a:r>
            <a:r>
              <a:rPr lang="es-ES" sz="4200" dirty="0" smtClean="0">
                <a:solidFill>
                  <a:srgbClr val="595959"/>
                </a:solidFill>
                <a:latin typeface="Book Antiqua"/>
              </a:rPr>
              <a:t> </a:t>
            </a:r>
            <a:r>
              <a:rPr lang="es-ES" sz="4200" dirty="0" err="1" smtClean="0">
                <a:solidFill>
                  <a:srgbClr val="595959"/>
                </a:solidFill>
                <a:latin typeface="Book Antiqua"/>
              </a:rPr>
              <a:t>site</a:t>
            </a:r>
            <a:r>
              <a:rPr lang="es-ES" sz="4200" dirty="0" smtClean="0">
                <a:solidFill>
                  <a:srgbClr val="595959"/>
                </a:solidFill>
                <a:latin typeface="Book Antiqua"/>
              </a:rPr>
              <a:t> y logística.</a:t>
            </a:r>
          </a:p>
          <a:p>
            <a:pPr marL="274320" indent="-274320" algn="l" defTabSz="914400">
              <a:lnSpc>
                <a:spcPct val="120000"/>
              </a:lnSpc>
              <a:spcBef>
                <a:spcPts val="1800"/>
              </a:spcBef>
              <a:buClr>
                <a:srgbClr val="595959"/>
              </a:buClr>
              <a:buFont typeface="Arial"/>
              <a:buChar char="•"/>
            </a:pPr>
            <a:r>
              <a:rPr lang="es-ES" sz="4200" b="1" dirty="0" smtClean="0">
                <a:solidFill>
                  <a:srgbClr val="595959"/>
                </a:solidFill>
                <a:latin typeface="Book Antiqua"/>
              </a:rPr>
              <a:t>Los actores principales del mercado no quieren o no saben operar </a:t>
            </a:r>
            <a:r>
              <a:rPr lang="es-ES" sz="4200" dirty="0" smtClean="0">
                <a:solidFill>
                  <a:srgbClr val="595959"/>
                </a:solidFill>
                <a:latin typeface="Book Antiqua"/>
              </a:rPr>
              <a:t>en el ámbito de los SSPP de baja cualificación.</a:t>
            </a:r>
          </a:p>
          <a:p>
            <a:pPr marL="274320" indent="-274320" algn="l" defTabSz="914400">
              <a:lnSpc>
                <a:spcPct val="120000"/>
              </a:lnSpc>
              <a:spcBef>
                <a:spcPts val="1800"/>
              </a:spcBef>
              <a:buClr>
                <a:srgbClr val="595959"/>
              </a:buClr>
              <a:buFont typeface="Arial"/>
              <a:buChar char="•"/>
            </a:pPr>
            <a:r>
              <a:rPr lang="es-ES" sz="4200" b="1" dirty="0" smtClean="0">
                <a:solidFill>
                  <a:srgbClr val="595959"/>
                </a:solidFill>
                <a:latin typeface="Book Antiqua"/>
              </a:rPr>
              <a:t>Aproximación “</a:t>
            </a:r>
            <a:r>
              <a:rPr lang="es-ES" sz="4200" b="1" dirty="0" err="1" smtClean="0">
                <a:solidFill>
                  <a:srgbClr val="595959"/>
                </a:solidFill>
                <a:latin typeface="Book Antiqua"/>
              </a:rPr>
              <a:t>Tecnologística</a:t>
            </a:r>
            <a:r>
              <a:rPr lang="es-ES" sz="4200" b="1" dirty="0" smtClean="0">
                <a:solidFill>
                  <a:srgbClr val="595959"/>
                </a:solidFill>
                <a:latin typeface="Book Antiqua"/>
              </a:rPr>
              <a:t>”</a:t>
            </a:r>
            <a:r>
              <a:rPr lang="es-ES" sz="4200" dirty="0" smtClean="0">
                <a:solidFill>
                  <a:srgbClr val="595959"/>
                </a:solidFill>
                <a:latin typeface="Book Antiqua"/>
              </a:rPr>
              <a:t>. La optimización se consigue con herramientas eficientes de gestión y acuerdos sólidos con los </a:t>
            </a:r>
            <a:r>
              <a:rPr lang="es-ES" sz="4200" dirty="0" err="1" smtClean="0">
                <a:solidFill>
                  <a:srgbClr val="595959"/>
                </a:solidFill>
                <a:latin typeface="Book Antiqua"/>
              </a:rPr>
              <a:t>partners</a:t>
            </a:r>
            <a:r>
              <a:rPr lang="es-ES" sz="4200" dirty="0" smtClean="0">
                <a:solidFill>
                  <a:srgbClr val="595959"/>
                </a:solidFill>
                <a:latin typeface="Book Antiqua"/>
              </a:rPr>
              <a:t>.</a:t>
            </a:r>
          </a:p>
          <a:p>
            <a:pPr marL="274320" indent="-274320" algn="l" defTabSz="914400">
              <a:lnSpc>
                <a:spcPct val="120000"/>
              </a:lnSpc>
              <a:spcBef>
                <a:spcPts val="1800"/>
              </a:spcBef>
              <a:buClr>
                <a:srgbClr val="595959"/>
              </a:buClr>
              <a:buFont typeface="Arial"/>
              <a:buChar char="•"/>
            </a:pPr>
            <a:r>
              <a:rPr lang="es-ES" sz="4200" b="1" dirty="0" smtClean="0">
                <a:solidFill>
                  <a:srgbClr val="595959"/>
                </a:solidFill>
                <a:latin typeface="Book Antiqua"/>
              </a:rPr>
              <a:t>Poca competencia </a:t>
            </a:r>
            <a:r>
              <a:rPr lang="es-ES" sz="4200" dirty="0" smtClean="0">
                <a:solidFill>
                  <a:srgbClr val="595959"/>
                </a:solidFill>
                <a:latin typeface="Book Antiqua"/>
              </a:rPr>
              <a:t>gracias a la elevada especialización.</a:t>
            </a: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La presión en los precios es alta y se necesita una gran optimización de costes que en muchos casos ha implicado degradaciones en los estándares de calidad del sector.</a:t>
            </a:r>
          </a:p>
          <a:p>
            <a:pPr marL="0" indent="0" algn="l" defTabSz="914400">
              <a:lnSpc>
                <a:spcPct val="90000"/>
              </a:lnSpc>
              <a:spcBef>
                <a:spcPts val="1800"/>
              </a:spcBef>
              <a:buClr>
                <a:srgbClr val="595959"/>
              </a:buClr>
              <a:buNone/>
            </a:pPr>
            <a:endParaRPr lang="es-ES" sz="4200" dirty="0" smtClean="0">
              <a:solidFill>
                <a:srgbClr val="595959"/>
              </a:solidFill>
              <a:latin typeface="Book Antiqua"/>
            </a:endParaRPr>
          </a:p>
        </p:txBody>
      </p:sp>
    </p:spTree>
    <p:extLst>
      <p:ext uri="{BB962C8B-B14F-4D97-AF65-F5344CB8AC3E}">
        <p14:creationId xmlns:p14="http://schemas.microsoft.com/office/powerpoint/2010/main" val="31873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Cómo lo vamos a hacer</a:t>
            </a:r>
            <a:endParaRPr lang="es-ES" dirty="0"/>
          </a:p>
        </p:txBody>
      </p:sp>
      <p:sp>
        <p:nvSpPr>
          <p:cNvPr id="3" name="Marcador de posición de contenido 2"/>
          <p:cNvSpPr>
            <a:spLocks noGrp="1"/>
          </p:cNvSpPr>
          <p:nvPr>
            <p:ph idx="1"/>
          </p:nvPr>
        </p:nvSpPr>
        <p:spPr>
          <a:xfrm>
            <a:off x="1295400" y="1828799"/>
            <a:ext cx="9601200" cy="4835770"/>
          </a:xfrm>
        </p:spPr>
        <p:txBody>
          <a:bodyPr>
            <a:normAutofit fontScale="32500" lnSpcReduction="20000"/>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90000"/>
              </a:lnSpc>
              <a:spcBef>
                <a:spcPts val="1800"/>
              </a:spcBef>
              <a:buClr>
                <a:srgbClr val="595959"/>
              </a:buClr>
              <a:buFont typeface="Arial"/>
              <a:buChar char="•"/>
            </a:pPr>
            <a:r>
              <a:rPr lang="es-ES" sz="4200" b="1" i="0" dirty="0" smtClean="0">
                <a:solidFill>
                  <a:srgbClr val="595959"/>
                </a:solidFill>
                <a:latin typeface="Book Antiqua"/>
              </a:rPr>
              <a:t>Empleados con total orientación a resultados</a:t>
            </a:r>
            <a:r>
              <a:rPr lang="es-ES" sz="4200" i="0" dirty="0" smtClean="0">
                <a:solidFill>
                  <a:srgbClr val="595959"/>
                </a:solidFill>
                <a:latin typeface="Book Antiqua"/>
              </a:rPr>
              <a:t>. Si el coste no es imputable a un facturable y no estratégico, se externaliza.</a:t>
            </a:r>
          </a:p>
          <a:p>
            <a:pPr marL="274320" indent="-274320" algn="l" defTabSz="914400">
              <a:lnSpc>
                <a:spcPct val="90000"/>
              </a:lnSpc>
              <a:spcBef>
                <a:spcPts val="1800"/>
              </a:spcBef>
              <a:buClr>
                <a:srgbClr val="595959"/>
              </a:buClr>
              <a:buFont typeface="Arial"/>
              <a:buChar char="•"/>
            </a:pPr>
            <a:r>
              <a:rPr lang="es-ES" sz="4200" b="1" i="0" dirty="0" smtClean="0">
                <a:solidFill>
                  <a:srgbClr val="595959"/>
                </a:solidFill>
                <a:latin typeface="Book Antiqua"/>
              </a:rPr>
              <a:t>Uso de ITSM </a:t>
            </a:r>
            <a:r>
              <a:rPr lang="es-ES" sz="4200" b="0" i="0" dirty="0" smtClean="0">
                <a:solidFill>
                  <a:srgbClr val="595959"/>
                </a:solidFill>
                <a:latin typeface="Book Antiqua"/>
              </a:rPr>
              <a:t>(</a:t>
            </a:r>
            <a:r>
              <a:rPr lang="es-ES" sz="4200" b="0" i="0" dirty="0" err="1" smtClean="0">
                <a:solidFill>
                  <a:srgbClr val="595959"/>
                </a:solidFill>
                <a:latin typeface="Book Antiqua"/>
              </a:rPr>
              <a:t>EasyVista</a:t>
            </a:r>
            <a:r>
              <a:rPr lang="es-ES" sz="4200" b="0" i="0" dirty="0" smtClean="0">
                <a:solidFill>
                  <a:srgbClr val="595959"/>
                </a:solidFill>
                <a:latin typeface="Book Antiqua"/>
              </a:rPr>
              <a:t>?) </a:t>
            </a:r>
            <a:r>
              <a:rPr lang="es-ES" sz="4200" b="1" i="0" dirty="0" smtClean="0">
                <a:solidFill>
                  <a:srgbClr val="595959"/>
                </a:solidFill>
                <a:latin typeface="Book Antiqua"/>
              </a:rPr>
              <a:t>adaptados totalmente al trabajo en movilidad</a:t>
            </a:r>
            <a:r>
              <a:rPr lang="es-ES" sz="4200" b="0" i="0" dirty="0" smtClean="0">
                <a:solidFill>
                  <a:srgbClr val="595959"/>
                </a:solidFill>
                <a:latin typeface="Book Antiqua"/>
              </a:rPr>
              <a:t>, que permitan automatización de tareas como:</a:t>
            </a:r>
          </a:p>
          <a:p>
            <a:pPr lvl="1" indent="-274320">
              <a:spcBef>
                <a:spcPts val="1800"/>
              </a:spcBef>
              <a:buClr>
                <a:srgbClr val="595959"/>
              </a:buClr>
              <a:buFont typeface="Arial"/>
              <a:buChar char="•"/>
            </a:pPr>
            <a:r>
              <a:rPr lang="es-ES" sz="3800" dirty="0" smtClean="0">
                <a:solidFill>
                  <a:srgbClr val="595959"/>
                </a:solidFill>
                <a:latin typeface="Book Antiqua"/>
              </a:rPr>
              <a:t>Asignación de tickets e información relativa a los mismos.</a:t>
            </a:r>
          </a:p>
          <a:p>
            <a:pPr lvl="1" indent="-274320">
              <a:spcBef>
                <a:spcPts val="1800"/>
              </a:spcBef>
              <a:buClr>
                <a:srgbClr val="595959"/>
              </a:buClr>
              <a:buFont typeface="Arial"/>
              <a:buChar char="•"/>
            </a:pPr>
            <a:r>
              <a:rPr lang="es-ES" sz="3800" b="0" i="0" dirty="0" smtClean="0">
                <a:solidFill>
                  <a:srgbClr val="595959"/>
                </a:solidFill>
                <a:latin typeface="Book Antiqua"/>
              </a:rPr>
              <a:t>Gestión del servicio, </a:t>
            </a:r>
            <a:r>
              <a:rPr lang="es-ES" sz="3800" b="0" i="0" dirty="0" err="1" smtClean="0">
                <a:solidFill>
                  <a:srgbClr val="595959"/>
                </a:solidFill>
                <a:latin typeface="Book Antiqua"/>
              </a:rPr>
              <a:t>feedback</a:t>
            </a:r>
            <a:r>
              <a:rPr lang="es-ES" sz="3800" b="0" i="0" dirty="0" smtClean="0">
                <a:solidFill>
                  <a:srgbClr val="595959"/>
                </a:solidFill>
                <a:latin typeface="Book Antiqua"/>
              </a:rPr>
              <a:t> y documentación de las tareas.</a:t>
            </a:r>
          </a:p>
          <a:p>
            <a:pPr lvl="1" indent="-274320">
              <a:spcBef>
                <a:spcPts val="1800"/>
              </a:spcBef>
              <a:buClr>
                <a:srgbClr val="595959"/>
              </a:buClr>
              <a:buFont typeface="Arial"/>
              <a:buChar char="•"/>
            </a:pPr>
            <a:r>
              <a:rPr lang="es-ES" sz="3800" dirty="0" err="1" smtClean="0">
                <a:solidFill>
                  <a:srgbClr val="595959"/>
                </a:solidFill>
                <a:latin typeface="Book Antiqua"/>
              </a:rPr>
              <a:t>Asset</a:t>
            </a:r>
            <a:r>
              <a:rPr lang="es-ES" sz="3800" dirty="0" smtClean="0">
                <a:solidFill>
                  <a:srgbClr val="595959"/>
                </a:solidFill>
                <a:latin typeface="Book Antiqua"/>
              </a:rPr>
              <a:t> Management, movimientos logísticos y control de stocks.</a:t>
            </a:r>
          </a:p>
          <a:p>
            <a:pPr lvl="1" indent="-274320">
              <a:spcBef>
                <a:spcPts val="1800"/>
              </a:spcBef>
              <a:buClr>
                <a:srgbClr val="595959"/>
              </a:buClr>
              <a:buFont typeface="Arial"/>
              <a:buChar char="•"/>
            </a:pPr>
            <a:r>
              <a:rPr lang="es-ES" sz="3800" b="0" i="0" dirty="0" smtClean="0">
                <a:solidFill>
                  <a:srgbClr val="595959"/>
                </a:solidFill>
                <a:latin typeface="Book Antiqua"/>
              </a:rPr>
              <a:t>Generación de rutas.</a:t>
            </a:r>
          </a:p>
          <a:p>
            <a:pPr marL="274320" indent="-274320" algn="l" defTabSz="914400">
              <a:lnSpc>
                <a:spcPct val="90000"/>
              </a:lnSpc>
              <a:spcBef>
                <a:spcPts val="1800"/>
              </a:spcBef>
              <a:buClr>
                <a:srgbClr val="595959"/>
              </a:buClr>
              <a:buFont typeface="Arial"/>
              <a:buChar char="•"/>
            </a:pPr>
            <a:r>
              <a:rPr lang="es-ES" sz="4200" b="1" dirty="0" smtClean="0">
                <a:solidFill>
                  <a:srgbClr val="595959"/>
                </a:solidFill>
                <a:latin typeface="Book Antiqua"/>
              </a:rPr>
              <a:t>Todos los empleados deben tener una cuenta de resultados</a:t>
            </a:r>
            <a:r>
              <a:rPr lang="es-ES" sz="4200" dirty="0" smtClean="0">
                <a:solidFill>
                  <a:srgbClr val="595959"/>
                </a:solidFill>
                <a:latin typeface="Book Antiqua"/>
              </a:rPr>
              <a:t> e incentivos por </a:t>
            </a:r>
            <a:r>
              <a:rPr lang="es-ES" sz="4200" dirty="0" err="1" smtClean="0">
                <a:solidFill>
                  <a:srgbClr val="595959"/>
                </a:solidFill>
                <a:latin typeface="Book Antiqua"/>
              </a:rPr>
              <a:t>overachievement</a:t>
            </a:r>
            <a:r>
              <a:rPr lang="es-ES" sz="4200" dirty="0" smtClean="0">
                <a:solidFill>
                  <a:srgbClr val="595959"/>
                </a:solidFill>
                <a:latin typeface="Book Antiqua"/>
              </a:rPr>
              <a:t>.</a:t>
            </a:r>
          </a:p>
          <a:p>
            <a:pPr marL="274320" indent="-274320" algn="l" defTabSz="914400">
              <a:lnSpc>
                <a:spcPct val="90000"/>
              </a:lnSpc>
              <a:spcBef>
                <a:spcPts val="1800"/>
              </a:spcBef>
              <a:buClr>
                <a:srgbClr val="595959"/>
              </a:buClr>
              <a:buFont typeface="Arial"/>
              <a:buChar char="•"/>
            </a:pPr>
            <a:r>
              <a:rPr lang="es-ES" sz="4200" b="1" dirty="0" smtClean="0">
                <a:solidFill>
                  <a:srgbClr val="595959"/>
                </a:solidFill>
                <a:latin typeface="Book Antiqua"/>
              </a:rPr>
              <a:t>Extremo cuidado del </a:t>
            </a:r>
            <a:r>
              <a:rPr lang="es-ES" sz="4200" b="1" dirty="0" err="1" smtClean="0">
                <a:solidFill>
                  <a:srgbClr val="595959"/>
                </a:solidFill>
                <a:latin typeface="Book Antiqua"/>
              </a:rPr>
              <a:t>partner</a:t>
            </a:r>
            <a:r>
              <a:rPr lang="es-ES" sz="4200" b="1" dirty="0" smtClean="0">
                <a:solidFill>
                  <a:srgbClr val="595959"/>
                </a:solidFill>
                <a:latin typeface="Book Antiqua"/>
              </a:rPr>
              <a:t> que funciona</a:t>
            </a:r>
            <a:r>
              <a:rPr lang="es-ES" sz="4200" dirty="0" smtClean="0">
                <a:solidFill>
                  <a:srgbClr val="595959"/>
                </a:solidFill>
                <a:latin typeface="Book Antiqua"/>
              </a:rPr>
              <a:t>, a nivel financiero, riesgos del servicio etc. El objetivo es ser el “contratista preferido” de nuestros </a:t>
            </a:r>
            <a:r>
              <a:rPr lang="es-ES" sz="4200" dirty="0" err="1" smtClean="0">
                <a:solidFill>
                  <a:srgbClr val="595959"/>
                </a:solidFill>
                <a:latin typeface="Book Antiqua"/>
              </a:rPr>
              <a:t>partners</a:t>
            </a:r>
            <a:r>
              <a:rPr lang="es-ES" sz="4200" dirty="0" smtClean="0">
                <a:solidFill>
                  <a:srgbClr val="595959"/>
                </a:solidFill>
                <a:latin typeface="Book Antiqua"/>
              </a:rPr>
              <a:t>.</a:t>
            </a:r>
          </a:p>
          <a:p>
            <a:pPr marL="274320" indent="-274320" algn="l" defTabSz="914400">
              <a:lnSpc>
                <a:spcPct val="90000"/>
              </a:lnSpc>
              <a:spcBef>
                <a:spcPts val="1800"/>
              </a:spcBef>
              <a:buClr>
                <a:srgbClr val="595959"/>
              </a:buClr>
              <a:buFont typeface="Arial"/>
              <a:buChar char="•"/>
            </a:pPr>
            <a:r>
              <a:rPr lang="es-ES" sz="4200" b="1" dirty="0" smtClean="0">
                <a:solidFill>
                  <a:srgbClr val="595959"/>
                </a:solidFill>
                <a:latin typeface="Book Antiqua"/>
              </a:rPr>
              <a:t>Personal propio en campo junior </a:t>
            </a:r>
            <a:r>
              <a:rPr lang="es-ES" sz="4200" dirty="0" smtClean="0">
                <a:solidFill>
                  <a:srgbClr val="595959"/>
                </a:solidFill>
                <a:latin typeface="Book Antiqua"/>
              </a:rPr>
              <a:t>siempre que sea posible: nunca vamos a requerir alta cualificación.</a:t>
            </a:r>
          </a:p>
          <a:p>
            <a:pPr marL="274320" indent="-274320" algn="l" defTabSz="914400">
              <a:lnSpc>
                <a:spcPct val="90000"/>
              </a:lnSpc>
              <a:spcBef>
                <a:spcPts val="1800"/>
              </a:spcBef>
              <a:buClr>
                <a:srgbClr val="595959"/>
              </a:buClr>
              <a:buFont typeface="Arial"/>
              <a:buChar char="•"/>
            </a:pPr>
            <a:r>
              <a:rPr lang="es-ES" sz="4200" b="1" dirty="0" smtClean="0">
                <a:solidFill>
                  <a:srgbClr val="595959"/>
                </a:solidFill>
                <a:latin typeface="Book Antiqua"/>
              </a:rPr>
              <a:t>Staff de gestión Senior</a:t>
            </a:r>
            <a:r>
              <a:rPr lang="es-ES" sz="4200" dirty="0" smtClean="0">
                <a:solidFill>
                  <a:srgbClr val="595959"/>
                </a:solidFill>
                <a:latin typeface="Book Antiqua"/>
              </a:rPr>
              <a:t>.</a:t>
            </a:r>
          </a:p>
          <a:p>
            <a:pPr marL="274320" indent="-274320" algn="l" defTabSz="914400">
              <a:lnSpc>
                <a:spcPct val="90000"/>
              </a:lnSpc>
              <a:spcBef>
                <a:spcPts val="1800"/>
              </a:spcBef>
              <a:buClr>
                <a:srgbClr val="595959"/>
              </a:buClr>
              <a:buFont typeface="Arial"/>
              <a:buChar char="•"/>
            </a:pPr>
            <a:r>
              <a:rPr lang="es-ES" sz="4200" b="1" dirty="0" smtClean="0">
                <a:solidFill>
                  <a:srgbClr val="595959"/>
                </a:solidFill>
                <a:latin typeface="Book Antiqua"/>
              </a:rPr>
              <a:t>Cero uso de créditos bancarios: </a:t>
            </a:r>
            <a:r>
              <a:rPr lang="es-ES" sz="4200" dirty="0" smtClean="0">
                <a:solidFill>
                  <a:srgbClr val="595959"/>
                </a:solidFill>
                <a:latin typeface="Book Antiqua"/>
              </a:rPr>
              <a:t>si hubiese alguna operación, se discutiría la aportación de los socios</a:t>
            </a:r>
            <a:r>
              <a:rPr lang="es-ES" sz="4200" b="1" dirty="0" smtClean="0">
                <a:solidFill>
                  <a:srgbClr val="595959"/>
                </a:solidFill>
                <a:latin typeface="Book Antiqua"/>
              </a:rPr>
              <a:t>.</a:t>
            </a:r>
          </a:p>
          <a:p>
            <a:pPr marL="0" indent="0" algn="l" defTabSz="914400">
              <a:lnSpc>
                <a:spcPct val="90000"/>
              </a:lnSpc>
              <a:spcBef>
                <a:spcPts val="1800"/>
              </a:spcBef>
              <a:buClr>
                <a:srgbClr val="595959"/>
              </a:buClr>
              <a:buNone/>
            </a:pPr>
            <a:endParaRPr lang="es-ES" sz="4200" dirty="0" smtClean="0">
              <a:solidFill>
                <a:srgbClr val="595959"/>
              </a:solidFill>
              <a:latin typeface="Book Antiqua"/>
            </a:endParaRPr>
          </a:p>
        </p:txBody>
      </p:sp>
    </p:spTree>
    <p:extLst>
      <p:ext uri="{BB962C8B-B14F-4D97-AF65-F5344CB8AC3E}">
        <p14:creationId xmlns:p14="http://schemas.microsoft.com/office/powerpoint/2010/main" val="353182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Esquema de </a:t>
            </a:r>
            <a:r>
              <a:rPr lang="es-ES" dirty="0" err="1" smtClean="0"/>
              <a:t>partnership</a:t>
            </a:r>
            <a:endParaRPr lang="es-ES" dirty="0"/>
          </a:p>
        </p:txBody>
      </p:sp>
      <p:sp>
        <p:nvSpPr>
          <p:cNvPr id="3" name="Marcador de posición de contenido 2"/>
          <p:cNvSpPr>
            <a:spLocks noGrp="1"/>
          </p:cNvSpPr>
          <p:nvPr>
            <p:ph idx="1"/>
          </p:nvPr>
        </p:nvSpPr>
        <p:spPr/>
        <p:txBody>
          <a:bodyPr>
            <a:normAutofit fontScale="32500" lnSpcReduction="20000"/>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20000"/>
              </a:lnSpc>
              <a:spcBef>
                <a:spcPts val="1800"/>
              </a:spcBef>
              <a:buClr>
                <a:srgbClr val="595959"/>
              </a:buClr>
              <a:buFont typeface="Arial"/>
              <a:buChar char="•"/>
            </a:pPr>
            <a:r>
              <a:rPr lang="es-ES" sz="4200" b="1" i="0" u="sng" dirty="0" smtClean="0">
                <a:solidFill>
                  <a:srgbClr val="595959"/>
                </a:solidFill>
                <a:latin typeface="Book Antiqua"/>
              </a:rPr>
              <a:t>Nunca</a:t>
            </a:r>
            <a:r>
              <a:rPr lang="es-ES" sz="4200" i="0" dirty="0" smtClean="0">
                <a:solidFill>
                  <a:srgbClr val="595959"/>
                </a:solidFill>
                <a:latin typeface="Book Antiqua"/>
              </a:rPr>
              <a:t> se le traslada los riesgos financieros, y sólo parte de los operativos (no van a ganar siempre en todos los tickets).</a:t>
            </a:r>
          </a:p>
          <a:p>
            <a:pPr marL="274320" indent="-274320" algn="l" defTabSz="914400">
              <a:lnSpc>
                <a:spcPct val="120000"/>
              </a:lnSpc>
              <a:spcBef>
                <a:spcPts val="1800"/>
              </a:spcBef>
              <a:buClr>
                <a:srgbClr val="595959"/>
              </a:buClr>
              <a:buFont typeface="Arial"/>
              <a:buChar char="•"/>
            </a:pPr>
            <a:r>
              <a:rPr lang="es-ES" sz="4200" b="0" i="0" dirty="0" smtClean="0">
                <a:solidFill>
                  <a:srgbClr val="595959"/>
                </a:solidFill>
                <a:latin typeface="Book Antiqua"/>
              </a:rPr>
              <a:t>Se le paga con una línea base alta y descuentos progresivos por facturación mensual (</a:t>
            </a:r>
            <a:r>
              <a:rPr lang="es-ES" sz="4200" b="0" i="0" dirty="0" err="1" smtClean="0">
                <a:solidFill>
                  <a:srgbClr val="595959"/>
                </a:solidFill>
                <a:latin typeface="Book Antiqua"/>
              </a:rPr>
              <a:t>dto</a:t>
            </a:r>
            <a:r>
              <a:rPr lang="es-ES" sz="4200" b="0" i="0" dirty="0" smtClean="0">
                <a:solidFill>
                  <a:srgbClr val="595959"/>
                </a:solidFill>
                <a:latin typeface="Book Antiqua"/>
              </a:rPr>
              <a:t> máximo implica un 20% GM para el </a:t>
            </a:r>
            <a:r>
              <a:rPr lang="es-ES" sz="4200" b="0" i="0" dirty="0" err="1" smtClean="0">
                <a:solidFill>
                  <a:srgbClr val="595959"/>
                </a:solidFill>
                <a:latin typeface="Book Antiqua"/>
              </a:rPr>
              <a:t>partner</a:t>
            </a:r>
            <a:r>
              <a:rPr lang="es-ES" sz="4200" b="0" i="0" dirty="0" smtClean="0">
                <a:solidFill>
                  <a:srgbClr val="595959"/>
                </a:solidFill>
                <a:latin typeface="Book Antiqua"/>
              </a:rPr>
              <a:t> que facture el equivalente a un salario).</a:t>
            </a: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El modelo económico estará lo más automatizado posible, sin tener que negociar tickets cuando los supuestos básicos no se cumplan.</a:t>
            </a:r>
            <a:endParaRPr lang="es-ES" sz="4200" b="0" i="0" dirty="0" smtClean="0">
              <a:solidFill>
                <a:srgbClr val="595959"/>
              </a:solidFill>
              <a:latin typeface="Book Antiqua"/>
            </a:endParaRP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Se </a:t>
            </a:r>
            <a:r>
              <a:rPr lang="es-ES" sz="4200" dirty="0" err="1" smtClean="0">
                <a:solidFill>
                  <a:srgbClr val="595959"/>
                </a:solidFill>
                <a:latin typeface="Book Antiqua"/>
              </a:rPr>
              <a:t>procedimentan</a:t>
            </a:r>
            <a:r>
              <a:rPr lang="es-ES" sz="4200" dirty="0" smtClean="0">
                <a:solidFill>
                  <a:srgbClr val="595959"/>
                </a:solidFill>
                <a:latin typeface="Book Antiqua"/>
              </a:rPr>
              <a:t> sus servicios y se les obliga a integrarse en procesos de automatización si la contratación es habitual.</a:t>
            </a: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Se les traslada el sistema de SLA pero en una modalidad de refuerzo positivo en lugar de negativo.</a:t>
            </a: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Se procurará buscar un equilibrio entre exclusividad y tener una red que se haga </a:t>
            </a:r>
            <a:r>
              <a:rPr lang="es-ES" sz="4200" dirty="0" err="1" smtClean="0">
                <a:solidFill>
                  <a:srgbClr val="595959"/>
                </a:solidFill>
                <a:latin typeface="Book Antiqua"/>
              </a:rPr>
              <a:t>backup</a:t>
            </a:r>
            <a:r>
              <a:rPr lang="es-ES" sz="4200" dirty="0" smtClean="0">
                <a:solidFill>
                  <a:srgbClr val="595959"/>
                </a:solidFill>
                <a:latin typeface="Book Antiqua"/>
              </a:rPr>
              <a:t>.</a:t>
            </a: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Seremos muy estrictos en lo relativo a denegaciones de servicio no avisadas y falta de disponibilidad de recursos.</a:t>
            </a:r>
          </a:p>
          <a:p>
            <a:pPr marL="0" indent="0" algn="l" defTabSz="914400">
              <a:lnSpc>
                <a:spcPct val="90000"/>
              </a:lnSpc>
              <a:spcBef>
                <a:spcPts val="1800"/>
              </a:spcBef>
              <a:buClr>
                <a:srgbClr val="595959"/>
              </a:buClr>
              <a:buNone/>
            </a:pPr>
            <a:endParaRPr lang="es-ES" sz="4200" dirty="0" smtClean="0">
              <a:solidFill>
                <a:srgbClr val="595959"/>
              </a:solidFill>
              <a:latin typeface="Book Antiqua"/>
            </a:endParaRPr>
          </a:p>
        </p:txBody>
      </p:sp>
    </p:spTree>
    <p:extLst>
      <p:ext uri="{BB962C8B-B14F-4D97-AF65-F5344CB8AC3E}">
        <p14:creationId xmlns:p14="http://schemas.microsoft.com/office/powerpoint/2010/main" val="98525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Clientes objetivo</a:t>
            </a:r>
            <a:endParaRPr lang="es-ES" dirty="0"/>
          </a:p>
        </p:txBody>
      </p:sp>
      <p:sp>
        <p:nvSpPr>
          <p:cNvPr id="3" name="Marcador de posición de contenido 2"/>
          <p:cNvSpPr>
            <a:spLocks noGrp="1"/>
          </p:cNvSpPr>
          <p:nvPr>
            <p:ph idx="1"/>
          </p:nvPr>
        </p:nvSpPr>
        <p:spPr/>
        <p:txBody>
          <a:bodyPr>
            <a:normAutofit/>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00000"/>
              </a:lnSpc>
              <a:spcBef>
                <a:spcPts val="1800"/>
              </a:spcBef>
              <a:buClr>
                <a:srgbClr val="595959"/>
              </a:buClr>
              <a:buFont typeface="Arial"/>
              <a:buChar char="•"/>
            </a:pPr>
            <a:r>
              <a:rPr lang="es-ES" sz="1600" i="0" dirty="0" smtClean="0">
                <a:solidFill>
                  <a:srgbClr val="595959"/>
                </a:solidFill>
                <a:latin typeface="Book Antiqua"/>
              </a:rPr>
              <a:t>Integradores, operadores, mayoristas y </a:t>
            </a:r>
            <a:r>
              <a:rPr lang="es-ES" sz="1600" i="0" dirty="0" err="1" smtClean="0">
                <a:solidFill>
                  <a:srgbClr val="595959"/>
                </a:solidFill>
                <a:latin typeface="Book Antiqua"/>
              </a:rPr>
              <a:t>outsourcers</a:t>
            </a:r>
            <a:r>
              <a:rPr lang="es-ES" sz="1600" i="0" dirty="0" smtClean="0">
                <a:solidFill>
                  <a:srgbClr val="595959"/>
                </a:solidFill>
                <a:latin typeface="Book Antiqua"/>
              </a:rPr>
              <a:t>.</a:t>
            </a:r>
          </a:p>
          <a:p>
            <a:pPr marL="274320" indent="-274320" algn="l" defTabSz="914400">
              <a:lnSpc>
                <a:spcPct val="100000"/>
              </a:lnSpc>
              <a:spcBef>
                <a:spcPts val="1800"/>
              </a:spcBef>
              <a:buClr>
                <a:srgbClr val="595959"/>
              </a:buClr>
              <a:buFont typeface="Arial"/>
              <a:buChar char="•"/>
            </a:pPr>
            <a:r>
              <a:rPr lang="es-ES" sz="1600" b="0" i="0" dirty="0" smtClean="0">
                <a:solidFill>
                  <a:srgbClr val="595959"/>
                </a:solidFill>
                <a:latin typeface="Book Antiqua"/>
              </a:rPr>
              <a:t>Clientes finales:</a:t>
            </a:r>
          </a:p>
          <a:p>
            <a:pPr lvl="1" indent="-274320">
              <a:lnSpc>
                <a:spcPct val="100000"/>
              </a:lnSpc>
              <a:spcBef>
                <a:spcPts val="1800"/>
              </a:spcBef>
              <a:buClr>
                <a:srgbClr val="595959"/>
              </a:buClr>
              <a:buFont typeface="Arial"/>
              <a:buChar char="•"/>
            </a:pPr>
            <a:r>
              <a:rPr lang="es-ES" sz="1600" dirty="0" smtClean="0">
                <a:solidFill>
                  <a:srgbClr val="595959"/>
                </a:solidFill>
                <a:latin typeface="Book Antiqua"/>
              </a:rPr>
              <a:t>Enterprise.</a:t>
            </a:r>
          </a:p>
          <a:p>
            <a:pPr lvl="1" indent="-274320">
              <a:lnSpc>
                <a:spcPct val="100000"/>
              </a:lnSpc>
              <a:spcBef>
                <a:spcPts val="1800"/>
              </a:spcBef>
              <a:buClr>
                <a:srgbClr val="595959"/>
              </a:buClr>
              <a:buFont typeface="Arial"/>
              <a:buChar char="•"/>
            </a:pPr>
            <a:r>
              <a:rPr lang="es-ES" sz="1600" dirty="0" smtClean="0">
                <a:solidFill>
                  <a:srgbClr val="595959"/>
                </a:solidFill>
                <a:latin typeface="Book Antiqua"/>
              </a:rPr>
              <a:t>Clientes de alta capilaridad por su actividad (</a:t>
            </a:r>
            <a:r>
              <a:rPr lang="es-ES" sz="1600" dirty="0" err="1" smtClean="0">
                <a:solidFill>
                  <a:srgbClr val="595959"/>
                </a:solidFill>
                <a:latin typeface="Book Antiqua"/>
              </a:rPr>
              <a:t>ej</a:t>
            </a:r>
            <a:r>
              <a:rPr lang="es-ES" sz="1600" dirty="0" smtClean="0">
                <a:solidFill>
                  <a:srgbClr val="595959"/>
                </a:solidFill>
                <a:latin typeface="Book Antiqua"/>
              </a:rPr>
              <a:t>: </a:t>
            </a:r>
            <a:r>
              <a:rPr lang="es-ES" sz="1600" dirty="0" err="1" smtClean="0">
                <a:solidFill>
                  <a:srgbClr val="595959"/>
                </a:solidFill>
                <a:latin typeface="Book Antiqua"/>
              </a:rPr>
              <a:t>Retail</a:t>
            </a:r>
            <a:r>
              <a:rPr lang="es-ES" sz="1600" dirty="0" smtClean="0">
                <a:solidFill>
                  <a:srgbClr val="595959"/>
                </a:solidFill>
                <a:latin typeface="Book Antiqua"/>
              </a:rPr>
              <a:t>).</a:t>
            </a:r>
          </a:p>
          <a:p>
            <a:pPr lvl="1" indent="-274320">
              <a:lnSpc>
                <a:spcPct val="100000"/>
              </a:lnSpc>
              <a:spcBef>
                <a:spcPts val="1800"/>
              </a:spcBef>
              <a:buClr>
                <a:srgbClr val="595959"/>
              </a:buClr>
              <a:buFont typeface="Arial"/>
              <a:buChar char="•"/>
            </a:pPr>
            <a:r>
              <a:rPr lang="es-ES" sz="1600" dirty="0" smtClean="0">
                <a:solidFill>
                  <a:srgbClr val="595959"/>
                </a:solidFill>
                <a:latin typeface="Book Antiqua"/>
              </a:rPr>
              <a:t>Mediana empresa en una modalidad de servicio gestionado.</a:t>
            </a:r>
          </a:p>
          <a:p>
            <a:pPr>
              <a:lnSpc>
                <a:spcPct val="100000"/>
              </a:lnSpc>
              <a:buClr>
                <a:srgbClr val="595959"/>
              </a:buClr>
              <a:buFont typeface="Arial"/>
              <a:buChar char="•"/>
            </a:pPr>
            <a:r>
              <a:rPr lang="es-ES" sz="1600" dirty="0" smtClean="0">
                <a:solidFill>
                  <a:srgbClr val="595959"/>
                </a:solidFill>
                <a:latin typeface="Book Antiqua"/>
              </a:rPr>
              <a:t>Al igual que </a:t>
            </a:r>
            <a:r>
              <a:rPr lang="es-ES" sz="1600" dirty="0" err="1" smtClean="0">
                <a:solidFill>
                  <a:srgbClr val="595959"/>
                </a:solidFill>
                <a:latin typeface="Book Antiqua"/>
              </a:rPr>
              <a:t>Einzelnet</a:t>
            </a:r>
            <a:r>
              <a:rPr lang="es-ES" sz="1600" dirty="0" smtClean="0">
                <a:solidFill>
                  <a:srgbClr val="595959"/>
                </a:solidFill>
                <a:latin typeface="Book Antiqua"/>
              </a:rPr>
              <a:t>, se partirá de un 100% en venta de canal con la intención de estar en un 50%-50% (es poco probable el poder ser independiente de canal).</a:t>
            </a:r>
          </a:p>
          <a:p>
            <a:pPr lvl="1" indent="-274320">
              <a:spcBef>
                <a:spcPts val="1800"/>
              </a:spcBef>
              <a:buClr>
                <a:srgbClr val="595959"/>
              </a:buClr>
              <a:buFont typeface="Arial"/>
              <a:buChar char="•"/>
            </a:pPr>
            <a:endParaRPr lang="es-ES" sz="3800" dirty="0" smtClean="0">
              <a:solidFill>
                <a:srgbClr val="595959"/>
              </a:solidFill>
              <a:latin typeface="Book Antiqua"/>
            </a:endParaRPr>
          </a:p>
          <a:p>
            <a:pPr marL="0" indent="0" algn="l" defTabSz="914400">
              <a:lnSpc>
                <a:spcPct val="90000"/>
              </a:lnSpc>
              <a:spcBef>
                <a:spcPts val="1800"/>
              </a:spcBef>
              <a:buClr>
                <a:srgbClr val="595959"/>
              </a:buClr>
              <a:buNone/>
            </a:pPr>
            <a:endParaRPr lang="es-ES" sz="4200" dirty="0" smtClean="0">
              <a:solidFill>
                <a:srgbClr val="595959"/>
              </a:solidFill>
              <a:latin typeface="Book Antiqua"/>
            </a:endParaRPr>
          </a:p>
        </p:txBody>
      </p:sp>
    </p:spTree>
    <p:extLst>
      <p:ext uri="{BB962C8B-B14F-4D97-AF65-F5344CB8AC3E}">
        <p14:creationId xmlns:p14="http://schemas.microsoft.com/office/powerpoint/2010/main" val="159133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Por qué </a:t>
            </a:r>
            <a:r>
              <a:rPr lang="es-ES" dirty="0" err="1" smtClean="0"/>
              <a:t>Einzelnet</a:t>
            </a:r>
            <a:endParaRPr lang="es-ES" dirty="0"/>
          </a:p>
        </p:txBody>
      </p:sp>
      <p:sp>
        <p:nvSpPr>
          <p:cNvPr id="3" name="Marcador de posición de contenido 2"/>
          <p:cNvSpPr>
            <a:spLocks noGrp="1"/>
          </p:cNvSpPr>
          <p:nvPr>
            <p:ph idx="1"/>
          </p:nvPr>
        </p:nvSpPr>
        <p:spPr>
          <a:xfrm>
            <a:off x="1295400" y="1828800"/>
            <a:ext cx="9601200" cy="4786184"/>
          </a:xfrm>
        </p:spPr>
        <p:txBody>
          <a:bodyPr>
            <a:normAutofit fontScale="40000" lnSpcReduction="20000"/>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Partiendo de nada, </a:t>
            </a:r>
            <a:r>
              <a:rPr lang="es-ES" sz="4200" dirty="0" err="1" smtClean="0">
                <a:solidFill>
                  <a:srgbClr val="595959"/>
                </a:solidFill>
                <a:latin typeface="Book Antiqua"/>
              </a:rPr>
              <a:t>Einzelnet</a:t>
            </a:r>
            <a:r>
              <a:rPr lang="es-ES" sz="4200" dirty="0" smtClean="0">
                <a:solidFill>
                  <a:srgbClr val="595959"/>
                </a:solidFill>
                <a:latin typeface="Book Antiqua"/>
              </a:rPr>
              <a:t> hoy es una empresa de referencia, sólo que en un ámbito de alta cualificación</a:t>
            </a:r>
            <a:r>
              <a:rPr lang="es-ES" sz="4300" dirty="0" smtClean="0">
                <a:solidFill>
                  <a:srgbClr val="595959"/>
                </a:solidFill>
                <a:latin typeface="Book Antiqua"/>
              </a:rPr>
              <a:t>.</a:t>
            </a:r>
            <a:endParaRPr lang="es-ES" sz="4300" b="0" i="0" dirty="0" smtClean="0">
              <a:solidFill>
                <a:srgbClr val="595959"/>
              </a:solidFill>
              <a:latin typeface="Book Antiqua"/>
            </a:endParaRPr>
          </a:p>
          <a:p>
            <a:pPr>
              <a:lnSpc>
                <a:spcPct val="120000"/>
              </a:lnSpc>
              <a:buClr>
                <a:srgbClr val="595959"/>
              </a:buClr>
              <a:buFont typeface="Arial"/>
              <a:buChar char="•"/>
            </a:pPr>
            <a:r>
              <a:rPr lang="es-ES" sz="4200" dirty="0" smtClean="0">
                <a:solidFill>
                  <a:srgbClr val="595959"/>
                </a:solidFill>
                <a:latin typeface="Book Antiqua"/>
              </a:rPr>
              <a:t>Se ha introducido en gran parte de los clientes Enterprise.</a:t>
            </a:r>
          </a:p>
          <a:p>
            <a:pPr>
              <a:lnSpc>
                <a:spcPct val="120000"/>
              </a:lnSpc>
              <a:buClr>
                <a:srgbClr val="595959"/>
              </a:buClr>
              <a:buFont typeface="Arial"/>
              <a:buChar char="•"/>
            </a:pPr>
            <a:r>
              <a:rPr lang="es-ES" sz="4200" dirty="0" smtClean="0">
                <a:solidFill>
                  <a:srgbClr val="595959"/>
                </a:solidFill>
                <a:latin typeface="Book Antiqua"/>
              </a:rPr>
              <a:t>Sus clientes </a:t>
            </a:r>
            <a:r>
              <a:rPr lang="es-ES" sz="4200" b="1" u="sng" dirty="0" smtClean="0">
                <a:solidFill>
                  <a:srgbClr val="595959"/>
                </a:solidFill>
                <a:latin typeface="Book Antiqua"/>
              </a:rPr>
              <a:t>confían </a:t>
            </a:r>
            <a:r>
              <a:rPr lang="es-ES" sz="4200" dirty="0" smtClean="0">
                <a:solidFill>
                  <a:srgbClr val="595959"/>
                </a:solidFill>
                <a:latin typeface="Book Antiqua"/>
              </a:rPr>
              <a:t>en </a:t>
            </a:r>
            <a:r>
              <a:rPr lang="es-ES" sz="4200" dirty="0" err="1" smtClean="0">
                <a:solidFill>
                  <a:srgbClr val="595959"/>
                </a:solidFill>
                <a:latin typeface="Book Antiqua"/>
              </a:rPr>
              <a:t>Einzelnet</a:t>
            </a:r>
            <a:r>
              <a:rPr lang="es-ES" sz="4200" dirty="0" smtClean="0">
                <a:solidFill>
                  <a:srgbClr val="595959"/>
                </a:solidFill>
                <a:latin typeface="Book Antiqua"/>
              </a:rPr>
              <a:t>.</a:t>
            </a:r>
          </a:p>
          <a:p>
            <a:pPr>
              <a:lnSpc>
                <a:spcPct val="120000"/>
              </a:lnSpc>
              <a:buClr>
                <a:srgbClr val="595959"/>
              </a:buClr>
              <a:buFont typeface="Arial"/>
              <a:buChar char="•"/>
            </a:pPr>
            <a:r>
              <a:rPr lang="es-ES" sz="4200" b="0" i="0" dirty="0" smtClean="0">
                <a:solidFill>
                  <a:srgbClr val="595959"/>
                </a:solidFill>
                <a:latin typeface="Book Antiqua"/>
              </a:rPr>
              <a:t>Es un cliente / </a:t>
            </a:r>
            <a:r>
              <a:rPr lang="es-ES" sz="4200" b="0" i="0" dirty="0" err="1" smtClean="0">
                <a:solidFill>
                  <a:srgbClr val="595959"/>
                </a:solidFill>
                <a:latin typeface="Book Antiqua"/>
              </a:rPr>
              <a:t>partner</a:t>
            </a:r>
            <a:r>
              <a:rPr lang="es-ES" sz="4200" b="0" i="0" dirty="0" smtClean="0">
                <a:solidFill>
                  <a:srgbClr val="595959"/>
                </a:solidFill>
                <a:latin typeface="Book Antiqua"/>
              </a:rPr>
              <a:t> que con el debido foco e implicación puede ayudar a IT Base a crecer.</a:t>
            </a:r>
          </a:p>
          <a:p>
            <a:pPr>
              <a:lnSpc>
                <a:spcPct val="120000"/>
              </a:lnSpc>
              <a:buClr>
                <a:srgbClr val="595959"/>
              </a:buClr>
              <a:buFont typeface="Arial"/>
              <a:buChar char="•"/>
            </a:pPr>
            <a:r>
              <a:rPr lang="es-ES" sz="4200" dirty="0" smtClean="0">
                <a:solidFill>
                  <a:srgbClr val="595959"/>
                </a:solidFill>
                <a:latin typeface="Book Antiqua"/>
              </a:rPr>
              <a:t>Sería un </a:t>
            </a:r>
            <a:r>
              <a:rPr lang="es-ES" sz="4200" dirty="0" err="1" smtClean="0">
                <a:solidFill>
                  <a:srgbClr val="595959"/>
                </a:solidFill>
                <a:latin typeface="Book Antiqua"/>
              </a:rPr>
              <a:t>partner</a:t>
            </a:r>
            <a:r>
              <a:rPr lang="es-ES" sz="4200" dirty="0" smtClean="0">
                <a:solidFill>
                  <a:srgbClr val="595959"/>
                </a:solidFill>
                <a:latin typeface="Book Antiqua"/>
              </a:rPr>
              <a:t>, no parte del grupo, los riesgos en cuestiones de imagen quedan minimizados.</a:t>
            </a:r>
            <a:endParaRPr lang="es-ES" sz="4200" b="0" i="0" dirty="0" smtClean="0">
              <a:solidFill>
                <a:srgbClr val="595959"/>
              </a:solidFill>
              <a:latin typeface="Book Antiqua"/>
            </a:endParaRPr>
          </a:p>
          <a:p>
            <a:pPr marL="274320" indent="-274320" algn="l" defTabSz="914400">
              <a:lnSpc>
                <a:spcPct val="120000"/>
              </a:lnSpc>
              <a:spcBef>
                <a:spcPts val="1800"/>
              </a:spcBef>
              <a:buClr>
                <a:srgbClr val="595959"/>
              </a:buClr>
              <a:buFont typeface="Arial"/>
              <a:buChar char="•"/>
            </a:pPr>
            <a:r>
              <a:rPr lang="es-ES" sz="4200" dirty="0" smtClean="0">
                <a:solidFill>
                  <a:srgbClr val="595959"/>
                </a:solidFill>
                <a:latin typeface="Book Antiqua"/>
              </a:rPr>
              <a:t>Como parte societaria tienen control sobre lo que está pasando en el negocio de IT Base y la propuesta conjunta se hace conociendo todos los datos</a:t>
            </a:r>
            <a:r>
              <a:rPr lang="es-ES" sz="3800" dirty="0" smtClean="0">
                <a:solidFill>
                  <a:srgbClr val="595959"/>
                </a:solidFill>
                <a:latin typeface="Book Antiqua"/>
              </a:rPr>
              <a:t>.</a:t>
            </a:r>
          </a:p>
          <a:p>
            <a:pPr marL="274320" indent="-274320" algn="l" defTabSz="914400">
              <a:lnSpc>
                <a:spcPct val="120000"/>
              </a:lnSpc>
              <a:spcBef>
                <a:spcPts val="1800"/>
              </a:spcBef>
              <a:buClr>
                <a:srgbClr val="595959"/>
              </a:buClr>
              <a:buFont typeface="Arial"/>
              <a:buChar char="•"/>
            </a:pPr>
            <a:r>
              <a:rPr lang="es-ES" sz="4200" b="1" dirty="0" smtClean="0">
                <a:solidFill>
                  <a:srgbClr val="595959"/>
                </a:solidFill>
                <a:latin typeface="Book Antiqua"/>
              </a:rPr>
              <a:t>IT Base necesita tener cerca personas experimentadas en la gestión empresarial, mejor siendo del sector.</a:t>
            </a:r>
          </a:p>
        </p:txBody>
      </p:sp>
    </p:spTree>
    <p:extLst>
      <p:ext uri="{BB962C8B-B14F-4D97-AF65-F5344CB8AC3E}">
        <p14:creationId xmlns:p14="http://schemas.microsoft.com/office/powerpoint/2010/main" val="39112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smtClean="0"/>
              <a:t>Otras opciones a nivel societario</a:t>
            </a:r>
            <a:endParaRPr lang="es-ES" dirty="0"/>
          </a:p>
        </p:txBody>
      </p:sp>
      <p:sp>
        <p:nvSpPr>
          <p:cNvPr id="3" name="Marcador de posición de contenido 2"/>
          <p:cNvSpPr>
            <a:spLocks noGrp="1"/>
          </p:cNvSpPr>
          <p:nvPr>
            <p:ph idx="1"/>
          </p:nvPr>
        </p:nvSpPr>
        <p:spPr>
          <a:xfrm>
            <a:off x="1295400" y="1828800"/>
            <a:ext cx="9601200" cy="4786184"/>
          </a:xfrm>
        </p:spPr>
        <p:txBody>
          <a:bodyPr>
            <a:normAutofit/>
          </a:bodyPr>
          <a:lstStyle/>
          <a:p>
            <a:pPr marL="274320" indent="-274320" algn="l" defTabSz="914400">
              <a:lnSpc>
                <a:spcPct val="90000"/>
              </a:lnSpc>
              <a:spcBef>
                <a:spcPts val="1800"/>
              </a:spcBef>
              <a:buClr>
                <a:srgbClr val="595959"/>
              </a:buClr>
              <a:buFont typeface="Arial"/>
              <a:buChar char="•"/>
            </a:pPr>
            <a:endParaRPr lang="es-ES" sz="2400" b="0" i="0" dirty="0" smtClean="0">
              <a:solidFill>
                <a:srgbClr val="595959"/>
              </a:solidFill>
              <a:latin typeface="Book Antiqua"/>
              <a:ea typeface="+mn-ea"/>
              <a:cs typeface="+mn-cs"/>
            </a:endParaRPr>
          </a:p>
          <a:p>
            <a:pPr marL="274320" indent="-274320" algn="l" defTabSz="914400">
              <a:lnSpc>
                <a:spcPct val="100000"/>
              </a:lnSpc>
              <a:spcBef>
                <a:spcPts val="1800"/>
              </a:spcBef>
              <a:buClr>
                <a:srgbClr val="595959"/>
              </a:buClr>
              <a:buFont typeface="Arial"/>
              <a:buChar char="•"/>
            </a:pPr>
            <a:r>
              <a:rPr lang="es-ES" sz="1800" dirty="0" smtClean="0">
                <a:solidFill>
                  <a:srgbClr val="595959"/>
                </a:solidFill>
                <a:latin typeface="Book Antiqua"/>
              </a:rPr>
              <a:t>Inversión de capital extranjero para acelerar la puesta en marcha utilizando el capital para contratación de PM.</a:t>
            </a:r>
            <a:endParaRPr lang="es-ES" sz="1800" b="0" i="0" dirty="0" smtClean="0">
              <a:solidFill>
                <a:srgbClr val="595959"/>
              </a:solidFill>
              <a:latin typeface="Book Antiqua"/>
            </a:endParaRPr>
          </a:p>
          <a:p>
            <a:pPr>
              <a:lnSpc>
                <a:spcPct val="100000"/>
              </a:lnSpc>
              <a:buClr>
                <a:srgbClr val="595959"/>
              </a:buClr>
              <a:buFont typeface="Arial"/>
              <a:buChar char="•"/>
            </a:pPr>
            <a:r>
              <a:rPr lang="es-ES" sz="1800" dirty="0" smtClean="0">
                <a:solidFill>
                  <a:srgbClr val="595959"/>
                </a:solidFill>
                <a:latin typeface="Book Antiqua"/>
              </a:rPr>
              <a:t>ESP: Empresa de SSPP del mismo ámbito que no cuenta con presencia en España (sí en otros países). Implicaría ser su </a:t>
            </a:r>
            <a:r>
              <a:rPr lang="es-ES" sz="1800" dirty="0" err="1" smtClean="0">
                <a:solidFill>
                  <a:srgbClr val="595959"/>
                </a:solidFill>
                <a:latin typeface="Book Antiqua"/>
              </a:rPr>
              <a:t>branch</a:t>
            </a:r>
            <a:r>
              <a:rPr lang="es-ES" sz="1800" dirty="0" smtClean="0">
                <a:solidFill>
                  <a:srgbClr val="595959"/>
                </a:solidFill>
                <a:latin typeface="Book Antiqua"/>
              </a:rPr>
              <a:t> y aprovechar su estructura pero conservar independencia</a:t>
            </a:r>
            <a:r>
              <a:rPr lang="es-ES" sz="1800" dirty="0" smtClean="0">
                <a:solidFill>
                  <a:srgbClr val="595959"/>
                </a:solidFill>
                <a:latin typeface="Book Antiqua"/>
              </a:rPr>
              <a:t>.</a:t>
            </a:r>
          </a:p>
          <a:p>
            <a:pPr>
              <a:lnSpc>
                <a:spcPct val="100000"/>
              </a:lnSpc>
              <a:buClr>
                <a:srgbClr val="595959"/>
              </a:buClr>
              <a:buFont typeface="Arial"/>
              <a:buChar char="•"/>
            </a:pPr>
            <a:r>
              <a:rPr lang="es-ES" sz="1800" dirty="0" smtClean="0">
                <a:solidFill>
                  <a:srgbClr val="595959"/>
                </a:solidFill>
                <a:latin typeface="Book Antiqua"/>
              </a:rPr>
              <a:t>Asociación con empresa local de Madrid que a día de hoy está empezando con esto, y sería el “brazo armado” en campo.</a:t>
            </a:r>
            <a:endParaRPr lang="es-ES" sz="1800" dirty="0" smtClean="0">
              <a:solidFill>
                <a:srgbClr val="595959"/>
              </a:solidFill>
              <a:latin typeface="Book Antiqua"/>
            </a:endParaRPr>
          </a:p>
          <a:p>
            <a:pPr>
              <a:lnSpc>
                <a:spcPct val="100000"/>
              </a:lnSpc>
              <a:buClr>
                <a:srgbClr val="595959"/>
              </a:buClr>
              <a:buFont typeface="Arial"/>
              <a:buChar char="•"/>
            </a:pPr>
            <a:r>
              <a:rPr lang="es-ES" sz="1800" dirty="0" smtClean="0">
                <a:solidFill>
                  <a:srgbClr val="595959"/>
                </a:solidFill>
                <a:latin typeface="Book Antiqua"/>
              </a:rPr>
              <a:t>Abiertos a cualquier opción que afiance clientes (a negociar en futuro).</a:t>
            </a:r>
          </a:p>
          <a:p>
            <a:pPr marL="0" indent="0">
              <a:buClr>
                <a:srgbClr val="595959"/>
              </a:buClr>
              <a:buNone/>
            </a:pPr>
            <a:endParaRPr lang="es-ES" sz="4200" dirty="0" smtClean="0">
              <a:solidFill>
                <a:srgbClr val="595959"/>
              </a:solidFill>
              <a:latin typeface="Book Antiqua"/>
            </a:endParaRPr>
          </a:p>
        </p:txBody>
      </p:sp>
    </p:spTree>
    <p:extLst>
      <p:ext uri="{BB962C8B-B14F-4D97-AF65-F5344CB8AC3E}">
        <p14:creationId xmlns:p14="http://schemas.microsoft.com/office/powerpoint/2010/main" val="149801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_TP103431346" id="{7967F6BA-A0E9-4090-803B-5E1B26E67236}" vid="{D2858717-EA9D-40E4-B182-4BE6C8B5EBE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0D23229-ACB3-4158-AD37-197CF91833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1733</Words>
  <Application>Microsoft Office PowerPoint</Application>
  <PresentationFormat>Panorámica</PresentationFormat>
  <Paragraphs>287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Book Antiqua</vt:lpstr>
      <vt:lpstr>Calibri</vt:lpstr>
      <vt:lpstr>Sales Direction 16X9</vt:lpstr>
      <vt:lpstr>IT Base </vt:lpstr>
      <vt:lpstr>Presentación personal</vt:lpstr>
      <vt:lpstr>Qué queremos ser</vt:lpstr>
      <vt:lpstr>Ventajas del modelo de negocio</vt:lpstr>
      <vt:lpstr>Cómo lo vamos a hacer</vt:lpstr>
      <vt:lpstr>Esquema de partnership</vt:lpstr>
      <vt:lpstr>Clientes objetivo</vt:lpstr>
      <vt:lpstr>Por qué Einzelnet</vt:lpstr>
      <vt:lpstr>Otras opciones a nivel societario</vt:lpstr>
      <vt:lpstr>Fases del Negocio: I - Staging</vt:lpstr>
      <vt:lpstr>Fases del Negocio: II – Setup de Servicio</vt:lpstr>
      <vt:lpstr>Fases del Negocio: III – Estructura básica</vt:lpstr>
      <vt:lpstr>Fases del Negocio: IV – Empresa</vt:lpstr>
      <vt:lpstr>Borrador Sales Plan</vt:lpstr>
      <vt:lpstr>Clientes potenciales y borrador de pipeline</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2017-11-09T08:46:54Z</dcterms:created>
  <dcterms:modified xsi:type="dcterms:W3CDTF">2018-07-10T08:35:30Z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