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90" r:id="rId3"/>
    <p:sldId id="292" r:id="rId4"/>
    <p:sldId id="291" r:id="rId5"/>
    <p:sldId id="293" r:id="rId6"/>
    <p:sldId id="294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4686"/>
  </p:normalViewPr>
  <p:slideViewPr>
    <p:cSldViewPr snapToGrid="0" snapToObjects="1">
      <p:cViewPr varScale="1">
        <p:scale>
          <a:sx n="156" d="100"/>
          <a:sy n="156" d="100"/>
        </p:scale>
        <p:origin x="8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4D0C-94AC-0A4F-982D-7E97B2ACF048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CD06-8C28-1D4F-8E76-5354D2301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1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8CD06-8C28-1D4F-8E76-5354D2301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4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35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2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9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82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8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12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2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4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07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59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9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33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2022/5/6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3247C87E-130B-7B46-A32F-A2CBC252F6A0}" type="datetimeFigureOut">
              <a:rPr kumimoji="1" lang="zh-CN" altLang="en-US" smtClean="0"/>
              <a:pPr/>
              <a:t>2022/5/6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DFDB6AE0-1C2D-F443-9AD7-14CC49E2224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8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217F-78A8-BD43-9136-BDE5516B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96729" cy="1646302"/>
          </a:xfrm>
        </p:spPr>
        <p:txBody>
          <a:bodyPr/>
          <a:lstStyle/>
          <a:p>
            <a:r>
              <a:rPr kumimoji="1" lang="en-US" altLang="zh-CN" sz="4000" dirty="0"/>
              <a:t>Graph Sampling</a:t>
            </a:r>
            <a:r>
              <a:rPr kumimoji="1" lang="zh-CN" altLang="en-US" sz="4000" dirty="0"/>
              <a:t>算法设计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F26FA-459D-1747-9C46-4656AFEC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2022.05.07</a:t>
            </a:r>
            <a:r>
              <a:rPr kumimoji="1" lang="zh-CN" altLang="en-US" dirty="0"/>
              <a:t>每周例会</a:t>
            </a:r>
          </a:p>
        </p:txBody>
      </p:sp>
    </p:spTree>
    <p:extLst>
      <p:ext uri="{BB962C8B-B14F-4D97-AF65-F5344CB8AC3E}">
        <p14:creationId xmlns:p14="http://schemas.microsoft.com/office/powerpoint/2010/main" val="166806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A292-C7D2-4AF3-A922-E150F04E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8835" cy="1320800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为什么需要</a:t>
            </a:r>
            <a:r>
              <a:rPr lang="en-US" altLang="zh-CN" dirty="0"/>
              <a:t>Graph Sampling</a:t>
            </a:r>
            <a:r>
              <a:rPr lang="zh-CN" altLang="en-US" dirty="0"/>
              <a:t>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0BB1904-810A-4F79-9B14-DAFA7317DFB9}"/>
              </a:ext>
            </a:extLst>
          </p:cNvPr>
          <p:cNvSpPr txBox="1"/>
          <p:nvPr/>
        </p:nvSpPr>
        <p:spPr>
          <a:xfrm>
            <a:off x="1319610" y="6114139"/>
            <a:ext cx="268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Sampling Example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54C669F7-38BA-448A-9456-FF79897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740" y="2013945"/>
            <a:ext cx="4805428" cy="2476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当图过于大时，统计图中所有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数量存在巨大的时间消耗。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因此，对于一个巨大的</a:t>
            </a:r>
            <a:r>
              <a:rPr lang="en-US" altLang="zh-CN" sz="2000" dirty="0"/>
              <a:t>graph</a:t>
            </a:r>
            <a:r>
              <a:rPr lang="zh-CN" altLang="en-US" sz="2000" dirty="0"/>
              <a:t>，我们从图中进行抽样并获得一个更小的</a:t>
            </a:r>
            <a:r>
              <a:rPr lang="en-US" altLang="zh-CN" sz="2000" dirty="0"/>
              <a:t>graph</a:t>
            </a:r>
            <a:r>
              <a:rPr lang="zh-CN" altLang="en-US" sz="2000" dirty="0"/>
              <a:t>。抽样后的图在大小比原图小的情况下保留原有图的特征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</a:t>
            </a:r>
            <a:r>
              <a:rPr lang="en-US" altLang="zh-CN" sz="2000" dirty="0"/>
              <a:t>sampled graph</a:t>
            </a:r>
            <a:r>
              <a:rPr lang="zh-CN" altLang="en-US" sz="2000" dirty="0"/>
              <a:t>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进行计数，即可以统计原有图中的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数量，节省</a:t>
            </a:r>
            <a:r>
              <a:rPr lang="en-US" altLang="zh-CN" sz="2000" dirty="0"/>
              <a:t>catalog build</a:t>
            </a:r>
            <a:r>
              <a:rPr lang="zh-CN" altLang="en-US" sz="2000" dirty="0"/>
              <a:t>时间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F852E1-CD4B-7670-632D-D4A69CF8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0" y="1176224"/>
            <a:ext cx="2890320" cy="48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97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我们需要什么样的</a:t>
            </a:r>
            <a:r>
              <a:rPr lang="en-US" altLang="zh-CN" dirty="0"/>
              <a:t>Sample</a:t>
            </a:r>
            <a:r>
              <a:rPr lang="zh-CN" altLang="en-US" dirty="0"/>
              <a:t>方案？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Sample</a:t>
            </a:r>
            <a:r>
              <a:rPr lang="zh-CN" altLang="en-US" sz="2000" b="1" dirty="0"/>
              <a:t>算法的要求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代表性：经抽样得到的子图保留了原有图的特征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普遍性：对于不同复杂度的原图，抽样得到的结果图都具有代表性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准确性：抽样图中</a:t>
            </a:r>
            <a:r>
              <a:rPr lang="en-US" altLang="zh-CN" dirty="0"/>
              <a:t>pattern</a:t>
            </a:r>
            <a:r>
              <a:rPr lang="zh-CN" altLang="en-US" dirty="0"/>
              <a:t>的分布与预期等比例原图的</a:t>
            </a:r>
            <a:r>
              <a:rPr lang="en-US" altLang="zh-CN" dirty="0"/>
              <a:t>pattern</a:t>
            </a:r>
            <a:r>
              <a:rPr lang="zh-CN" altLang="en-US" dirty="0"/>
              <a:t>分布在误差接受范围内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稳定性：对原图进行多次抽样，抽样图均满足准确性要求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3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文献方法参考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Random areas selection sampling</a:t>
            </a:r>
          </a:p>
          <a:p>
            <a:r>
              <a:rPr lang="en-US" altLang="zh-CN" sz="2000" dirty="0"/>
              <a:t>Idea: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dirty="0"/>
              <a:t>选择多个独立的起始点，并对每个点的</a:t>
            </a:r>
            <a:r>
              <a:rPr lang="en-US" altLang="zh-CN" dirty="0"/>
              <a:t>in/out</a:t>
            </a:r>
            <a:r>
              <a:rPr lang="zh-CN" altLang="en-US" dirty="0"/>
              <a:t>进行</a:t>
            </a:r>
            <a:r>
              <a:rPr lang="en-US" altLang="zh-CN" dirty="0"/>
              <a:t>BFS</a:t>
            </a:r>
            <a:r>
              <a:rPr lang="zh-CN" altLang="en-US" dirty="0"/>
              <a:t>拓展</a:t>
            </a:r>
            <a:endParaRPr lang="en-US" altLang="zh-CN" dirty="0"/>
          </a:p>
          <a:p>
            <a:r>
              <a:rPr lang="en-US" altLang="zh-CN" sz="2000" dirty="0"/>
              <a:t>Pros:	</a:t>
            </a:r>
          </a:p>
          <a:p>
            <a:pPr lvl="1"/>
            <a:r>
              <a:rPr lang="zh-CN" altLang="en-US" dirty="0"/>
              <a:t>保证区域内的连接完整，</a:t>
            </a:r>
            <a:r>
              <a:rPr lang="en-US" altLang="zh-CN" dirty="0"/>
              <a:t>pattern</a:t>
            </a:r>
            <a:r>
              <a:rPr lang="zh-CN" altLang="en-US" dirty="0"/>
              <a:t>能被完整保存。</a:t>
            </a:r>
            <a:endParaRPr lang="en-US" altLang="zh-CN" dirty="0"/>
          </a:p>
          <a:p>
            <a:pPr lvl="1"/>
            <a:r>
              <a:rPr lang="zh-CN" altLang="en-US" dirty="0"/>
              <a:t>避免抽样点局限于一块区域</a:t>
            </a:r>
            <a:endParaRPr lang="en-US" altLang="zh-CN" dirty="0"/>
          </a:p>
          <a:p>
            <a:r>
              <a:rPr lang="en-US" altLang="zh-CN" sz="2000" dirty="0"/>
              <a:t>Cons: </a:t>
            </a:r>
          </a:p>
          <a:p>
            <a:pPr lvl="1"/>
            <a:r>
              <a:rPr lang="zh-CN" altLang="en-US" dirty="0"/>
              <a:t>起始点决定了</a:t>
            </a:r>
            <a:r>
              <a:rPr lang="en-US" altLang="zh-CN" dirty="0"/>
              <a:t>sample</a:t>
            </a:r>
            <a:r>
              <a:rPr lang="zh-CN" altLang="en-US" dirty="0"/>
              <a:t>图的准确度，不恰当的起始点使得某</a:t>
            </a:r>
            <a:r>
              <a:rPr lang="en-US" altLang="zh-CN" dirty="0"/>
              <a:t>pattern</a:t>
            </a:r>
            <a:r>
              <a:rPr lang="zh-CN" altLang="en-US" dirty="0"/>
              <a:t>过多或过少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b="1" dirty="0"/>
              <a:t>Metropolis-Hasting Random Walk (MHRW)</a:t>
            </a:r>
          </a:p>
          <a:p>
            <a:r>
              <a:rPr lang="en-US" altLang="zh-CN" sz="2000" dirty="0"/>
              <a:t>Idea: </a:t>
            </a:r>
          </a:p>
          <a:p>
            <a:pPr marL="457200" lvl="1" indent="0">
              <a:buNone/>
            </a:pPr>
            <a:r>
              <a:rPr lang="zh-CN" altLang="en-US" dirty="0"/>
              <a:t>基于概率分布设计了建议函数，通过邻点的出入度有概率地接受或拒绝抽样点</a:t>
            </a:r>
            <a:endParaRPr lang="en-US" altLang="zh-CN" dirty="0"/>
          </a:p>
          <a:p>
            <a:r>
              <a:rPr lang="en-US" altLang="zh-CN" sz="2000" dirty="0"/>
              <a:t>Pros:	 	</a:t>
            </a:r>
            <a:r>
              <a:rPr lang="zh-CN" altLang="en-US" sz="2000" dirty="0"/>
              <a:t>保证出入度节点分布与原图基本一致</a:t>
            </a:r>
            <a:endParaRPr lang="en-US" altLang="zh-CN" sz="2000" dirty="0"/>
          </a:p>
          <a:p>
            <a:r>
              <a:rPr lang="en-US" altLang="zh-CN" sz="2000" dirty="0"/>
              <a:t>Cons:	</a:t>
            </a:r>
            <a:r>
              <a:rPr lang="zh-CN" altLang="en-US" sz="2000" dirty="0"/>
              <a:t>算法未考虑点携带不同</a:t>
            </a:r>
            <a:r>
              <a:rPr lang="en-US" altLang="zh-CN" sz="2000" dirty="0"/>
              <a:t>label</a:t>
            </a:r>
            <a:r>
              <a:rPr lang="zh-CN" altLang="en-US" sz="2000" dirty="0"/>
              <a:t>，抽样过程对原图</a:t>
            </a:r>
            <a:r>
              <a:rPr lang="en-US" altLang="zh-CN" sz="2000" dirty="0"/>
              <a:t>pattern</a:t>
            </a:r>
            <a:r>
              <a:rPr lang="zh-CN" altLang="en-US" sz="2000" dirty="0"/>
              <a:t>有较大破坏</a:t>
            </a:r>
          </a:p>
        </p:txBody>
      </p:sp>
    </p:spTree>
    <p:extLst>
      <p:ext uri="{BB962C8B-B14F-4D97-AF65-F5344CB8AC3E}">
        <p14:creationId xmlns:p14="http://schemas.microsoft.com/office/powerpoint/2010/main" val="408799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B4A2-096F-4D29-8FAC-CEA2F020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6860" cy="1320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近两周实验内容汇报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4523E-70A2-4CD6-99D1-6D25F99D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8706811" cy="411096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000" b="1" dirty="0"/>
              <a:t>实验内容：</a:t>
            </a:r>
            <a:endParaRPr lang="en-US" altLang="zh-CN" sz="2000" b="1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复现</a:t>
            </a:r>
            <a:r>
              <a:rPr lang="en-US" altLang="zh-CN" sz="1700" b="1" dirty="0"/>
              <a:t>Random areas selection sampling</a:t>
            </a:r>
            <a:r>
              <a:rPr lang="zh-CN" altLang="en-US" sz="1700" dirty="0"/>
              <a:t>算法作为</a:t>
            </a:r>
            <a:r>
              <a:rPr lang="en-US" altLang="zh-CN" sz="1700" dirty="0"/>
              <a:t>naïve version</a:t>
            </a:r>
            <a:r>
              <a:rPr lang="zh-CN" altLang="en-US" sz="1700" dirty="0"/>
              <a:t>对</a:t>
            </a:r>
            <a:r>
              <a:rPr lang="en-US" altLang="zh-CN" sz="1700" dirty="0"/>
              <a:t>LDBC</a:t>
            </a:r>
            <a:r>
              <a:rPr lang="zh-CN" altLang="en-US" sz="1700" dirty="0"/>
              <a:t>图进行抽样</a:t>
            </a:r>
            <a:endParaRPr lang="en-US" altLang="zh-CN" sz="1700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基于</a:t>
            </a:r>
            <a:r>
              <a:rPr lang="en-US" altLang="zh-CN" sz="1700" dirty="0"/>
              <a:t>BFS</a:t>
            </a:r>
            <a:r>
              <a:rPr lang="zh-CN" altLang="en-US" sz="1700" dirty="0"/>
              <a:t>实现的</a:t>
            </a:r>
            <a:r>
              <a:rPr lang="en-US" altLang="zh-CN" sz="1700" dirty="0"/>
              <a:t>pattern mining</a:t>
            </a:r>
            <a:r>
              <a:rPr lang="zh-CN" altLang="en-US" sz="1700" dirty="0"/>
              <a:t>算法，统计抽样图内符合要求的</a:t>
            </a:r>
            <a:r>
              <a:rPr lang="en-US" altLang="zh-CN" sz="1700" dirty="0"/>
              <a:t>pattern</a:t>
            </a:r>
            <a:r>
              <a:rPr lang="zh-CN" altLang="en-US" sz="1700" dirty="0"/>
              <a:t>的出现频次</a:t>
            </a:r>
            <a:endParaRPr lang="en-US" altLang="zh-CN" sz="1700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分别将抽样图与原图统计出现频次</a:t>
            </a:r>
            <a:r>
              <a:rPr lang="en-US" altLang="zh-CN" sz="1700" dirty="0"/>
              <a:t>top15</a:t>
            </a:r>
            <a:r>
              <a:rPr lang="zh-CN" altLang="en-US" sz="1700" dirty="0"/>
              <a:t>的</a:t>
            </a:r>
            <a:r>
              <a:rPr lang="en-US" altLang="zh-CN" sz="1700" dirty="0"/>
              <a:t>pattern</a:t>
            </a:r>
            <a:r>
              <a:rPr lang="zh-CN" altLang="en-US" sz="1700" dirty="0"/>
              <a:t>做对比，得到</a:t>
            </a:r>
            <a:r>
              <a:rPr lang="en-US" altLang="zh-CN" sz="1700" dirty="0"/>
              <a:t>sampling</a:t>
            </a:r>
            <a:r>
              <a:rPr lang="zh-CN" altLang="en-US" sz="1700" dirty="0"/>
              <a:t>准确率，反复实验</a:t>
            </a:r>
            <a:endParaRPr lang="en-US" altLang="zh-CN" sz="1700" dirty="0"/>
          </a:p>
          <a:p>
            <a:pPr lvl="1">
              <a:lnSpc>
                <a:spcPct val="170000"/>
              </a:lnSpc>
            </a:pPr>
            <a:endParaRPr lang="en-US" altLang="zh-CN" dirty="0"/>
          </a:p>
          <a:p>
            <a:r>
              <a:rPr lang="zh-CN" altLang="en-US" sz="2000" b="1" dirty="0"/>
              <a:t>实验变量：</a:t>
            </a:r>
            <a:endParaRPr lang="en-US" altLang="zh-CN" sz="2000" b="1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Rate</a:t>
            </a:r>
            <a:r>
              <a:rPr lang="zh-CN" altLang="en-US" dirty="0"/>
              <a:t>：图的抽样比例（</a:t>
            </a:r>
            <a:r>
              <a:rPr lang="en-US" altLang="zh-CN" dirty="0"/>
              <a:t>e.g. 10%</a:t>
            </a:r>
            <a:r>
              <a:rPr lang="zh-CN" altLang="en-US" dirty="0"/>
              <a:t>， </a:t>
            </a:r>
            <a:r>
              <a:rPr lang="en-US" altLang="zh-CN" dirty="0"/>
              <a:t>20%</a:t>
            </a:r>
            <a:r>
              <a:rPr lang="zh-CN" altLang="en-US" dirty="0"/>
              <a:t>， </a:t>
            </a:r>
            <a:r>
              <a:rPr lang="en-US" altLang="zh-CN" dirty="0"/>
              <a:t>100%</a:t>
            </a:r>
            <a:r>
              <a:rPr lang="zh-CN" altLang="en-US" dirty="0"/>
              <a:t>即原图）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Area</a:t>
            </a:r>
            <a:r>
              <a:rPr lang="zh-CN" altLang="en-US" dirty="0"/>
              <a:t>：起始点的数量（</a:t>
            </a:r>
            <a:r>
              <a:rPr lang="en-US" altLang="zh-CN" dirty="0"/>
              <a:t>e.g. 10, 20, 70, 100…)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Min Size: </a:t>
            </a:r>
            <a:r>
              <a:rPr lang="zh-CN" altLang="en-US" dirty="0"/>
              <a:t>计入</a:t>
            </a:r>
            <a:r>
              <a:rPr lang="en-US" altLang="zh-CN" dirty="0"/>
              <a:t>pattern</a:t>
            </a:r>
            <a:r>
              <a:rPr lang="zh-CN" altLang="en-US" dirty="0"/>
              <a:t>统计的最小</a:t>
            </a:r>
            <a:r>
              <a:rPr lang="en-US" altLang="zh-CN" dirty="0"/>
              <a:t>size</a:t>
            </a:r>
            <a:r>
              <a:rPr lang="zh-CN" altLang="en-US" dirty="0"/>
              <a:t>（</a:t>
            </a:r>
            <a:r>
              <a:rPr lang="en-US" altLang="zh-CN" dirty="0"/>
              <a:t>Min Size =3, </a:t>
            </a:r>
            <a:r>
              <a:rPr lang="zh-CN" altLang="en-US" dirty="0"/>
              <a:t>仅考虑含有</a:t>
            </a:r>
            <a:r>
              <a:rPr lang="en-US" altLang="zh-CN" dirty="0"/>
              <a:t>3</a:t>
            </a:r>
            <a:r>
              <a:rPr lang="zh-CN" altLang="en-US" dirty="0"/>
              <a:t>个点及以上的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Max Size: </a:t>
            </a:r>
            <a:r>
              <a:rPr lang="zh-CN" altLang="en-US" dirty="0"/>
              <a:t>计入</a:t>
            </a:r>
            <a:r>
              <a:rPr lang="en-US" altLang="zh-CN" dirty="0"/>
              <a:t>pattern</a:t>
            </a:r>
            <a:r>
              <a:rPr lang="zh-CN" altLang="en-US" dirty="0"/>
              <a:t>统计的最大</a:t>
            </a:r>
            <a:r>
              <a:rPr lang="en-US" altLang="zh-CN" dirty="0"/>
              <a:t>size</a:t>
            </a:r>
          </a:p>
          <a:p>
            <a:pPr>
              <a:lnSpc>
                <a:spcPct val="160000"/>
              </a:lnSpc>
            </a:pPr>
            <a:r>
              <a:rPr lang="zh-CN" altLang="en-US" b="1" dirty="0"/>
              <a:t>实验样本：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en-US" altLang="zh-CN" b="1" dirty="0"/>
              <a:t>LDBC	vertex number</a:t>
            </a:r>
            <a:r>
              <a:rPr lang="zh-CN" altLang="en-US" b="1" dirty="0"/>
              <a:t>：</a:t>
            </a:r>
            <a:r>
              <a:rPr lang="en-US" altLang="zh-CN" b="1" dirty="0"/>
              <a:t>25567</a:t>
            </a:r>
          </a:p>
        </p:txBody>
      </p:sp>
    </p:spTree>
    <p:extLst>
      <p:ext uri="{BB962C8B-B14F-4D97-AF65-F5344CB8AC3E}">
        <p14:creationId xmlns:p14="http://schemas.microsoft.com/office/powerpoint/2010/main" val="278996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6455D-C90C-4C7F-8E03-1C1FB05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3E91FD-1992-434D-9E41-ADE34C08B8DE}"/>
              </a:ext>
            </a:extLst>
          </p:cNvPr>
          <p:cNvSpPr txBox="1">
            <a:spLocks/>
          </p:cNvSpPr>
          <p:nvPr/>
        </p:nvSpPr>
        <p:spPr>
          <a:xfrm>
            <a:off x="677333" y="3900928"/>
            <a:ext cx="9937247" cy="302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Sample</a:t>
            </a:r>
            <a:r>
              <a:rPr lang="zh-CN" altLang="en-US" dirty="0"/>
              <a:t>的结果存在不稳定性，准确性有待提高。</a:t>
            </a:r>
            <a:endParaRPr lang="en-US" altLang="zh-CN" dirty="0"/>
          </a:p>
          <a:p>
            <a:r>
              <a:rPr lang="zh-CN" altLang="en-US" dirty="0"/>
              <a:t>原因分析：</a:t>
            </a:r>
            <a:endParaRPr lang="en-US" altLang="zh-CN" dirty="0"/>
          </a:p>
          <a:p>
            <a:pPr lvl="1"/>
            <a:r>
              <a:rPr lang="zh-CN" altLang="en-US" dirty="0"/>
              <a:t>算法仍缺少稳定性。起始点的选择不够均匀，导致图中有</a:t>
            </a:r>
            <a:r>
              <a:rPr lang="en-US" altLang="zh-CN" dirty="0"/>
              <a:t>pattern</a:t>
            </a:r>
            <a:r>
              <a:rPr lang="zh-CN" altLang="en-US" dirty="0"/>
              <a:t>分布因起始点不同变动较大。</a:t>
            </a:r>
            <a:endParaRPr lang="en-US" altLang="zh-CN" dirty="0"/>
          </a:p>
          <a:p>
            <a:pPr lvl="1"/>
            <a:r>
              <a:rPr lang="zh-CN" altLang="en-US" dirty="0"/>
              <a:t>算法仍不满足普遍性。经检查，存在热点时，会导致仅进行了一步</a:t>
            </a:r>
            <a:r>
              <a:rPr lang="en-US" altLang="zh-CN" dirty="0"/>
              <a:t>BFS</a:t>
            </a:r>
            <a:r>
              <a:rPr lang="zh-CN" altLang="en-US" dirty="0"/>
              <a:t>拓展就达到预算，停止抽样。</a:t>
            </a:r>
            <a:endParaRPr lang="en-US" altLang="zh-CN" dirty="0"/>
          </a:p>
          <a:p>
            <a:pPr lvl="1"/>
            <a:r>
              <a:rPr lang="zh-CN" altLang="en-US" dirty="0"/>
              <a:t>在部分抽样结果中，准确率较为满意，实际准确率待优化前两点之后考证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D73CBB7-66E5-5A27-D722-80F54BF3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57" r="5405" b="10202"/>
          <a:stretch/>
        </p:blipFill>
        <p:spPr>
          <a:xfrm>
            <a:off x="677335" y="1270000"/>
            <a:ext cx="2681306" cy="238351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FA2CE0-1173-F541-1AA0-5D62F31EB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4" r="5894" b="8938"/>
          <a:stretch/>
        </p:blipFill>
        <p:spPr>
          <a:xfrm>
            <a:off x="3759654" y="1270000"/>
            <a:ext cx="2624248" cy="2383518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4FF291-E0F7-6D20-FF70-FC9B88D06918}"/>
              </a:ext>
            </a:extLst>
          </p:cNvPr>
          <p:cNvSpPr txBox="1">
            <a:spLocks/>
          </p:cNvSpPr>
          <p:nvPr/>
        </p:nvSpPr>
        <p:spPr>
          <a:xfrm>
            <a:off x="6429768" y="1457822"/>
            <a:ext cx="3375539" cy="200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Rate</a:t>
            </a:r>
            <a:r>
              <a:rPr lang="zh-CN" altLang="en-US" sz="1200" dirty="0"/>
              <a:t>（</a:t>
            </a:r>
            <a:r>
              <a:rPr lang="en-US" altLang="zh-CN" sz="1200" dirty="0"/>
              <a:t>X</a:t>
            </a:r>
            <a:r>
              <a:rPr lang="zh-CN" altLang="en-US" sz="1200" dirty="0"/>
              <a:t>）：</a:t>
            </a:r>
            <a:r>
              <a:rPr lang="en-US" altLang="zh-CN" sz="1200" dirty="0"/>
              <a:t>10~70</a:t>
            </a:r>
          </a:p>
          <a:p>
            <a:r>
              <a:rPr lang="en-US" altLang="zh-CN" sz="1200" dirty="0"/>
              <a:t>Area</a:t>
            </a:r>
            <a:r>
              <a:rPr lang="zh-CN" altLang="en-US" sz="1200" dirty="0"/>
              <a:t>（</a:t>
            </a:r>
            <a:r>
              <a:rPr lang="en-US" altLang="zh-CN" sz="1200" dirty="0"/>
              <a:t>line</a:t>
            </a:r>
            <a:r>
              <a:rPr lang="zh-CN" altLang="en-US" sz="1200" dirty="0"/>
              <a:t>）：</a:t>
            </a:r>
            <a:r>
              <a:rPr lang="en-US" altLang="zh-CN" sz="1200" dirty="0"/>
              <a:t>10~70</a:t>
            </a:r>
          </a:p>
          <a:p>
            <a:r>
              <a:rPr lang="zh-CN" altLang="en-US" sz="1200" dirty="0"/>
              <a:t>每次实验反复进行</a:t>
            </a:r>
            <a:r>
              <a:rPr lang="en-US" altLang="zh-CN" sz="1200" dirty="0"/>
              <a:t>5</a:t>
            </a:r>
            <a:r>
              <a:rPr lang="zh-CN" altLang="en-US" sz="1200" dirty="0"/>
              <a:t>次，取准确率的平均数和标准差</a:t>
            </a:r>
          </a:p>
        </p:txBody>
      </p:sp>
    </p:spTree>
    <p:extLst>
      <p:ext uri="{BB962C8B-B14F-4D97-AF65-F5344CB8AC3E}">
        <p14:creationId xmlns:p14="http://schemas.microsoft.com/office/powerpoint/2010/main" val="318442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8433-AD5A-4370-902C-6EBB6E43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实验优化</a:t>
            </a:r>
            <a:r>
              <a:rPr lang="en-US" altLang="zh-CN" dirty="0"/>
              <a:t>&amp;</a:t>
            </a:r>
            <a:r>
              <a:rPr lang="zh-CN" altLang="en-US" dirty="0"/>
              <a:t>下周安排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B64E5-E902-4637-9CA5-B546C6C0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6824"/>
            <a:ext cx="8711763" cy="467569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算法稳定性：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选择起始点时考虑不同的</a:t>
            </a:r>
            <a:r>
              <a:rPr lang="en-US" altLang="zh-CN" dirty="0"/>
              <a:t>label</a:t>
            </a:r>
            <a:r>
              <a:rPr lang="zh-CN" altLang="en-US" dirty="0"/>
              <a:t>，</a:t>
            </a:r>
            <a:r>
              <a:rPr lang="en-US" altLang="zh-CN" dirty="0"/>
              <a:t>degree</a:t>
            </a:r>
            <a:r>
              <a:rPr lang="zh-CN" altLang="en-US" dirty="0"/>
              <a:t>以使得起始点更均匀，拓展区域更稳定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添加对起始点的筛选条件，进一步实验并检验结果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b="1" dirty="0"/>
              <a:t>算法普遍性：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MHRW</a:t>
            </a:r>
            <a:r>
              <a:rPr lang="zh-CN" altLang="en-US" dirty="0"/>
              <a:t>，根据出入度有概率的拒绝接收邻点，以防出现热点占用过多抽样预算。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设计能保护</a:t>
            </a:r>
            <a:r>
              <a:rPr lang="en-US" altLang="zh-CN" dirty="0"/>
              <a:t>pattern</a:t>
            </a:r>
            <a:r>
              <a:rPr lang="zh-CN" altLang="en-US" dirty="0"/>
              <a:t>的采样建议函数，进一步实验并检验结果</a:t>
            </a:r>
          </a:p>
        </p:txBody>
      </p:sp>
    </p:spTree>
    <p:extLst>
      <p:ext uri="{BB962C8B-B14F-4D97-AF65-F5344CB8AC3E}">
        <p14:creationId xmlns:p14="http://schemas.microsoft.com/office/powerpoint/2010/main" val="133219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kumimoji="1" dirty="0" smtClean="0"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{F96F2E6F-43E1-AE42-9E3B-F0075E46E1B1}tf10001060</Template>
  <TotalTime>4915</TotalTime>
  <Words>658</Words>
  <Application>Microsoft Office PowerPoint</Application>
  <PresentationFormat>宽屏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PingFang SC</vt:lpstr>
      <vt:lpstr>等线</vt:lpstr>
      <vt:lpstr>Arial</vt:lpstr>
      <vt:lpstr>Wingdings</vt:lpstr>
      <vt:lpstr>Wingdings 3</vt:lpstr>
      <vt:lpstr>平面</vt:lpstr>
      <vt:lpstr>Graph Sampling算法设计-实验报告</vt:lpstr>
      <vt:lpstr>Review: 为什么需要Graph Sampling？</vt:lpstr>
      <vt:lpstr>我们需要什么样的Sample方案？</vt:lpstr>
      <vt:lpstr>文献方法参考</vt:lpstr>
      <vt:lpstr>近两周实验内容汇报</vt:lpstr>
      <vt:lpstr>实验结果</vt:lpstr>
      <vt:lpstr>实验优化&amp;下周安排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Melo</dc:creator>
  <cp:lastModifiedBy>1051450352@qq.com</cp:lastModifiedBy>
  <cp:revision>350</cp:revision>
  <dcterms:created xsi:type="dcterms:W3CDTF">2022-01-11T14:46:34Z</dcterms:created>
  <dcterms:modified xsi:type="dcterms:W3CDTF">2022-05-06T17:21:42Z</dcterms:modified>
</cp:coreProperties>
</file>