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300" r:id="rId3"/>
    <p:sldId id="290" r:id="rId4"/>
    <p:sldId id="293" r:id="rId5"/>
    <p:sldId id="306" r:id="rId6"/>
    <p:sldId id="307" r:id="rId7"/>
    <p:sldId id="292" r:id="rId8"/>
    <p:sldId id="304" r:id="rId9"/>
    <p:sldId id="30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4686"/>
  </p:normalViewPr>
  <p:slideViewPr>
    <p:cSldViewPr snapToGrid="0" snapToObjects="1">
      <p:cViewPr varScale="1">
        <p:scale>
          <a:sx n="156" d="100"/>
          <a:sy n="156" d="100"/>
        </p:scale>
        <p:origin x="8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4D0C-94AC-0A4F-982D-7E97B2ACF048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8CD06-8C28-1D4F-8E76-5354D2301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1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8CD06-8C28-1D4F-8E76-5354D23018F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4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8CD06-8C28-1D4F-8E76-5354D23018F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66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8CD06-8C28-1D4F-8E76-5354D23018F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0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35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02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9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82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8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12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2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4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07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59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9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233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6AE0-1C2D-F443-9AD7-14CC49E22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87E-130B-7B46-A32F-A2CBC252F6A0}" type="datetimeFigureOut">
              <a:rPr kumimoji="1" lang="zh-CN" altLang="en-US" smtClean="0"/>
              <a:t>2022/6/29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2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3247C87E-130B-7B46-A32F-A2CBC252F6A0}" type="datetimeFigureOut">
              <a:rPr kumimoji="1" lang="zh-CN" altLang="en-US" smtClean="0"/>
              <a:pPr/>
              <a:t>2022/6/29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DFDB6AE0-1C2D-F443-9AD7-14CC49E2224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8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217F-78A8-BD43-9136-BDE5516B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596729" cy="1646302"/>
          </a:xfrm>
        </p:spPr>
        <p:txBody>
          <a:bodyPr/>
          <a:lstStyle/>
          <a:p>
            <a:r>
              <a:rPr kumimoji="1" lang="en-US" altLang="zh-CN" sz="4000" dirty="0"/>
              <a:t>Graph Sampling</a:t>
            </a:r>
            <a:r>
              <a:rPr kumimoji="1" lang="zh-CN" altLang="en-US" sz="4000" dirty="0"/>
              <a:t>学术文献参考报告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F26FA-459D-1747-9C46-4656AFEC3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2022.06.29</a:t>
            </a:r>
            <a:r>
              <a:rPr kumimoji="1" lang="zh-CN" altLang="en-US" dirty="0"/>
              <a:t>每周例会</a:t>
            </a:r>
          </a:p>
        </p:txBody>
      </p:sp>
    </p:spTree>
    <p:extLst>
      <p:ext uri="{BB962C8B-B14F-4D97-AF65-F5344CB8AC3E}">
        <p14:creationId xmlns:p14="http://schemas.microsoft.com/office/powerpoint/2010/main" val="1668069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Graph sampling</a:t>
            </a:r>
            <a:r>
              <a:rPr lang="zh-CN" altLang="en-US" dirty="0"/>
              <a:t>算法实验测试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实验结果统计</a:t>
            </a:r>
            <a:r>
              <a:rPr lang="en-US" altLang="zh-CN" dirty="0"/>
              <a:t>&amp;</a:t>
            </a:r>
            <a:r>
              <a:rPr lang="zh-CN" altLang="en-US" dirty="0"/>
              <a:t>分析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01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5A292-C7D2-4AF3-A922-E150F04E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8835" cy="1320800"/>
          </a:xfrm>
        </p:spPr>
        <p:txBody>
          <a:bodyPr/>
          <a:lstStyle/>
          <a:p>
            <a:r>
              <a:rPr lang="en-US" altLang="zh-CN" dirty="0"/>
              <a:t>Review: </a:t>
            </a:r>
            <a:r>
              <a:rPr lang="zh-CN" altLang="en-US" dirty="0"/>
              <a:t>为什么需要</a:t>
            </a:r>
            <a:r>
              <a:rPr lang="en-US" altLang="zh-CN" dirty="0"/>
              <a:t>Graph Sampling</a:t>
            </a:r>
            <a:r>
              <a:rPr lang="zh-CN" altLang="en-US" dirty="0"/>
              <a:t>？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0BB1904-810A-4F79-9B14-DAFA7317DFB9}"/>
              </a:ext>
            </a:extLst>
          </p:cNvPr>
          <p:cNvSpPr txBox="1"/>
          <p:nvPr/>
        </p:nvSpPr>
        <p:spPr>
          <a:xfrm>
            <a:off x="1319610" y="6114139"/>
            <a:ext cx="268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Sampling Example</a:t>
            </a: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54C669F7-38BA-448A-9456-FF79897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740" y="2013945"/>
            <a:ext cx="4805428" cy="29136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当图过于大时，统计图中所有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数量存在巨大的时间消耗。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因此，对于一个巨大的</a:t>
            </a:r>
            <a:r>
              <a:rPr lang="en-US" altLang="zh-CN" sz="2000" dirty="0"/>
              <a:t>graph</a:t>
            </a:r>
            <a:r>
              <a:rPr lang="zh-CN" altLang="en-US" sz="2000" dirty="0"/>
              <a:t>，我们从图中进行抽样并获得一个更小的</a:t>
            </a:r>
            <a:r>
              <a:rPr lang="en-US" altLang="zh-CN" sz="2000" dirty="0"/>
              <a:t>graph</a:t>
            </a:r>
            <a:r>
              <a:rPr lang="zh-CN" altLang="en-US" sz="2000" dirty="0"/>
              <a:t>。抽样后的图在大小比原图小的情况下保留原有图的特征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对</a:t>
            </a:r>
            <a:r>
              <a:rPr lang="en-US" altLang="zh-CN" sz="2000" dirty="0"/>
              <a:t>sampled graph</a:t>
            </a:r>
            <a:r>
              <a:rPr lang="zh-CN" altLang="en-US" sz="2000" dirty="0"/>
              <a:t>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进行计数，即可以统计原有图中的</a:t>
            </a:r>
            <a:r>
              <a:rPr lang="en-US" altLang="zh-CN" sz="2000" dirty="0"/>
              <a:t>pattern</a:t>
            </a:r>
            <a:r>
              <a:rPr lang="zh-CN" altLang="en-US" sz="2000" dirty="0"/>
              <a:t>数量，节省</a:t>
            </a:r>
            <a:r>
              <a:rPr lang="en-US" altLang="zh-CN" sz="2000" dirty="0"/>
              <a:t>catalog build</a:t>
            </a:r>
            <a:r>
              <a:rPr lang="zh-CN" altLang="en-US" sz="2000" dirty="0"/>
              <a:t>时间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Sampling </a:t>
            </a:r>
            <a:r>
              <a:rPr lang="zh-CN" altLang="en-US" sz="2000" b="1" dirty="0"/>
              <a:t>的最终服务对象，是为了更快，更准确的</a:t>
            </a:r>
            <a:r>
              <a:rPr lang="en-US" altLang="zh-CN" sz="2000" b="1" dirty="0"/>
              <a:t>build catalog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因此在考虑</a:t>
            </a:r>
            <a:r>
              <a:rPr lang="en-US" altLang="zh-CN" sz="2000" b="1" dirty="0"/>
              <a:t>graph sampling</a:t>
            </a:r>
            <a:r>
              <a:rPr lang="zh-CN" altLang="en-US" sz="2000" b="1" dirty="0"/>
              <a:t>时需要考虑对</a:t>
            </a:r>
            <a:r>
              <a:rPr lang="en-US" altLang="zh-CN" sz="2000" b="1" dirty="0"/>
              <a:t>pattern mining</a:t>
            </a:r>
            <a:r>
              <a:rPr lang="zh-CN" altLang="en-US" sz="2000" b="1" dirty="0"/>
              <a:t>的影响</a:t>
            </a:r>
            <a:endParaRPr lang="en-US" altLang="zh-CN" sz="2000" b="1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F852E1-CD4B-7670-632D-D4A69CF8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0" y="1176224"/>
            <a:ext cx="2890320" cy="48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97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B4A2-096F-4D29-8FAC-CEA2F020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6860" cy="1320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实验内容汇报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4523E-70A2-4CD6-99D1-6D25F99D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8706811" cy="411096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2000" b="1" dirty="0"/>
              <a:t>实验内容：</a:t>
            </a:r>
            <a:endParaRPr lang="en-US" altLang="zh-CN" sz="2000" b="1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复现</a:t>
            </a:r>
            <a:r>
              <a:rPr lang="en-US" altLang="zh-CN" sz="1700" b="1" dirty="0"/>
              <a:t>Random areas selection sampling</a:t>
            </a:r>
            <a:r>
              <a:rPr lang="zh-CN" altLang="en-US" sz="1700" dirty="0"/>
              <a:t>算法作为</a:t>
            </a:r>
            <a:r>
              <a:rPr lang="en-US" altLang="zh-CN" sz="1700" dirty="0"/>
              <a:t>naïve version</a:t>
            </a:r>
            <a:r>
              <a:rPr lang="zh-CN" altLang="en-US" sz="1700" dirty="0"/>
              <a:t>对</a:t>
            </a:r>
            <a:r>
              <a:rPr lang="en-US" altLang="zh-CN" sz="1700" dirty="0"/>
              <a:t>LDBC</a:t>
            </a:r>
            <a:r>
              <a:rPr lang="zh-CN" altLang="en-US" sz="1700" dirty="0"/>
              <a:t>图进行抽样</a:t>
            </a:r>
            <a:endParaRPr lang="en-US" altLang="zh-CN" sz="1700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基于</a:t>
            </a:r>
            <a:r>
              <a:rPr lang="en-US" altLang="zh-CN" sz="1700" dirty="0"/>
              <a:t>BFS</a:t>
            </a:r>
            <a:r>
              <a:rPr lang="zh-CN" altLang="en-US" sz="1700" dirty="0"/>
              <a:t>实现的</a:t>
            </a:r>
            <a:r>
              <a:rPr lang="en-US" altLang="zh-CN" sz="1700" dirty="0"/>
              <a:t>pattern mining</a:t>
            </a:r>
            <a:r>
              <a:rPr lang="zh-CN" altLang="en-US" sz="1700" dirty="0"/>
              <a:t>算法，统计抽样图内符合要求的</a:t>
            </a:r>
            <a:r>
              <a:rPr lang="en-US" altLang="zh-CN" sz="1700" dirty="0"/>
              <a:t>pattern</a:t>
            </a:r>
            <a:r>
              <a:rPr lang="zh-CN" altLang="en-US" sz="1700" dirty="0"/>
              <a:t>的出现频次</a:t>
            </a:r>
            <a:endParaRPr lang="en-US" altLang="zh-CN" sz="1700" dirty="0"/>
          </a:p>
          <a:p>
            <a:pPr lvl="1">
              <a:lnSpc>
                <a:spcPct val="170000"/>
              </a:lnSpc>
            </a:pPr>
            <a:r>
              <a:rPr lang="zh-CN" altLang="en-US" sz="1700" dirty="0"/>
              <a:t>分别将抽样图与原图统计出现的</a:t>
            </a:r>
            <a:r>
              <a:rPr lang="en-US" altLang="zh-CN" sz="1700" dirty="0"/>
              <a:t>pattern</a:t>
            </a:r>
            <a:r>
              <a:rPr lang="zh-CN" altLang="en-US" sz="1700" dirty="0"/>
              <a:t>信息做比较</a:t>
            </a:r>
            <a:endParaRPr lang="en-US" altLang="zh-CN" dirty="0"/>
          </a:p>
          <a:p>
            <a:r>
              <a:rPr lang="zh-CN" altLang="en-US" sz="2000" b="1" dirty="0"/>
              <a:t>实验变量：</a:t>
            </a:r>
            <a:endParaRPr lang="en-US" altLang="zh-CN" sz="2000" b="1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Rate</a:t>
            </a:r>
            <a:r>
              <a:rPr lang="zh-CN" altLang="en-US" dirty="0"/>
              <a:t>：图的抽样比例（</a:t>
            </a:r>
            <a:r>
              <a:rPr lang="en-US" altLang="zh-CN" dirty="0"/>
              <a:t>e.g. 10%</a:t>
            </a:r>
            <a:r>
              <a:rPr lang="zh-CN" altLang="en-US" dirty="0"/>
              <a:t>， </a:t>
            </a:r>
            <a:r>
              <a:rPr lang="en-US" altLang="zh-CN" dirty="0"/>
              <a:t>20%</a:t>
            </a:r>
            <a:r>
              <a:rPr lang="zh-CN" altLang="en-US" dirty="0"/>
              <a:t>， </a:t>
            </a:r>
            <a:r>
              <a:rPr lang="en-US" altLang="zh-CN" dirty="0"/>
              <a:t>100%</a:t>
            </a:r>
            <a:r>
              <a:rPr lang="zh-CN" altLang="en-US" dirty="0"/>
              <a:t>即原图）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en-US" altLang="zh-CN" dirty="0"/>
              <a:t>Area</a:t>
            </a:r>
            <a:r>
              <a:rPr lang="zh-CN" altLang="en-US" dirty="0"/>
              <a:t>：起始点的数量（</a:t>
            </a:r>
            <a:r>
              <a:rPr lang="en-US" altLang="zh-CN" dirty="0"/>
              <a:t>e.g. 10, 20, 70, 100…)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Pattern Size Range: </a:t>
            </a:r>
            <a:r>
              <a:rPr lang="zh-CN" altLang="en-US" dirty="0"/>
              <a:t>计入</a:t>
            </a:r>
            <a:r>
              <a:rPr lang="en-US" altLang="zh-CN" dirty="0"/>
              <a:t>pattern</a:t>
            </a:r>
            <a:r>
              <a:rPr lang="zh-CN" altLang="en-US" dirty="0"/>
              <a:t>统计的</a:t>
            </a:r>
            <a:r>
              <a:rPr lang="en-US" altLang="zh-CN" dirty="0"/>
              <a:t>size</a:t>
            </a:r>
            <a:r>
              <a:rPr lang="zh-CN" altLang="en-US" dirty="0"/>
              <a:t>（</a:t>
            </a:r>
            <a:r>
              <a:rPr lang="en-US" altLang="zh-CN" dirty="0"/>
              <a:t>Default Size Range =(3,3), </a:t>
            </a:r>
            <a:r>
              <a:rPr lang="zh-CN" altLang="en-US" dirty="0"/>
              <a:t>仅考虑含有</a:t>
            </a:r>
            <a:r>
              <a:rPr lang="en-US" altLang="zh-CN" dirty="0"/>
              <a:t>3</a:t>
            </a:r>
            <a:r>
              <a:rPr lang="zh-CN" altLang="en-US" dirty="0"/>
              <a:t>个点的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实验原图：</a:t>
            </a:r>
            <a:r>
              <a:rPr lang="en-US" altLang="zh-CN" b="1" dirty="0"/>
              <a:t>LDBC	vertex number</a:t>
            </a:r>
            <a:r>
              <a:rPr lang="zh-CN" altLang="en-US" b="1" dirty="0"/>
              <a:t>：</a:t>
            </a:r>
            <a:r>
              <a:rPr lang="en-US" altLang="zh-CN" b="1" dirty="0"/>
              <a:t>25567</a:t>
            </a:r>
          </a:p>
          <a:p>
            <a:pPr>
              <a:lnSpc>
                <a:spcPct val="160000"/>
              </a:lnSpc>
            </a:pPr>
            <a:r>
              <a:rPr lang="zh-CN" altLang="en-US" b="1" dirty="0"/>
              <a:t>备注：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因</a:t>
            </a:r>
            <a:r>
              <a:rPr lang="en-US" altLang="zh-CN" b="1" dirty="0"/>
              <a:t>pattern</a:t>
            </a:r>
            <a:r>
              <a:rPr lang="zh-CN" altLang="en-US" b="1" dirty="0"/>
              <a:t>数量统计时间过长，仅比较不同</a:t>
            </a:r>
            <a:r>
              <a:rPr lang="en-US" altLang="zh-CN" b="1" dirty="0"/>
              <a:t>sample rate</a:t>
            </a:r>
            <a:r>
              <a:rPr lang="zh-CN" altLang="en-US" b="1" dirty="0"/>
              <a:t>下</a:t>
            </a:r>
            <a:r>
              <a:rPr lang="en-US" altLang="zh-CN" b="1" dirty="0"/>
              <a:t>pattern</a:t>
            </a:r>
            <a:r>
              <a:rPr lang="zh-CN" altLang="en-US" b="1" dirty="0"/>
              <a:t>统计情况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zh-CN" altLang="en-US" b="1" dirty="0"/>
              <a:t>更大的</a:t>
            </a:r>
            <a:r>
              <a:rPr lang="en-US" altLang="zh-CN" b="1" dirty="0"/>
              <a:t>Pattern Size</a:t>
            </a:r>
            <a:r>
              <a:rPr lang="zh-CN" altLang="en-US" b="1" dirty="0"/>
              <a:t>和更高的</a:t>
            </a:r>
            <a:r>
              <a:rPr lang="en-US" altLang="zh-CN" b="1" dirty="0"/>
              <a:t>Sample Rate</a:t>
            </a:r>
            <a:r>
              <a:rPr lang="zh-CN" altLang="en-US" b="1" dirty="0"/>
              <a:t>相关实验将在应用</a:t>
            </a:r>
            <a:r>
              <a:rPr lang="en-US" altLang="zh-CN" b="1" dirty="0"/>
              <a:t>subgraph frequency estimation</a:t>
            </a:r>
          </a:p>
          <a:p>
            <a:pPr lvl="2">
              <a:lnSpc>
                <a:spcPct val="160000"/>
              </a:lnSpc>
            </a:pPr>
            <a:r>
              <a:rPr lang="en-US" altLang="zh-CN" b="1" dirty="0"/>
              <a:t>Accurate Summary-based Cardinality Estimation Through the Lens of Cardinality Estimation Graphs</a:t>
            </a:r>
          </a:p>
          <a:p>
            <a:pPr lvl="2">
              <a:lnSpc>
                <a:spcPct val="160000"/>
              </a:lnSpc>
            </a:pPr>
            <a:r>
              <a:rPr lang="en-US" altLang="zh-CN" b="1" dirty="0"/>
              <a:t>Graph Summaries for Subgraph Frequency Estimation</a:t>
            </a:r>
          </a:p>
        </p:txBody>
      </p:sp>
    </p:spTree>
    <p:extLst>
      <p:ext uri="{BB962C8B-B14F-4D97-AF65-F5344CB8AC3E}">
        <p14:creationId xmlns:p14="http://schemas.microsoft.com/office/powerpoint/2010/main" val="278996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B4A2-096F-4D29-8FAC-CEA2F020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6860" cy="1320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实验内容汇报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4523E-70A2-4CD6-99D1-6D25F99DA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8706811" cy="411096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zh-CN" altLang="en-US" sz="2000" b="1" dirty="0"/>
                  <a:t>实验一：</a:t>
                </a:r>
                <a:endParaRPr lang="en-US" altLang="zh-CN" sz="2000" b="1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1700" dirty="0"/>
                  <a:t>探究</a:t>
                </a:r>
                <a:r>
                  <a:rPr lang="en-US" altLang="zh-CN" sz="1700" dirty="0"/>
                  <a:t>sample rate</a:t>
                </a:r>
                <a:r>
                  <a:rPr lang="zh-CN" altLang="en-US" sz="1700" dirty="0"/>
                  <a:t>对</a:t>
                </a:r>
                <a:r>
                  <a:rPr lang="en-US" altLang="zh-CN" sz="1700" dirty="0"/>
                  <a:t>sampling</a:t>
                </a:r>
                <a:r>
                  <a:rPr lang="zh-CN" altLang="en-US" sz="1700" dirty="0"/>
                  <a:t>结果的影响</a:t>
                </a:r>
                <a:endParaRPr lang="en-US" altLang="zh-CN" sz="1700" dirty="0"/>
              </a:p>
              <a:p>
                <a:pPr lvl="1">
                  <a:lnSpc>
                    <a:spcPct val="170000"/>
                  </a:lnSpc>
                </a:pPr>
                <a:r>
                  <a:rPr lang="en-US" altLang="zh-CN" sz="1700" dirty="0"/>
                  <a:t>Area = 5</a:t>
                </a:r>
                <a:r>
                  <a:rPr lang="zh-CN" altLang="en-US" sz="1700" dirty="0"/>
                  <a:t>，</a:t>
                </a:r>
                <a:r>
                  <a:rPr lang="en-US" altLang="zh-CN" sz="1700" dirty="0"/>
                  <a:t>Pattern Size = 3</a:t>
                </a:r>
                <a:r>
                  <a:rPr lang="zh-CN" altLang="en-US" sz="1700" dirty="0"/>
                  <a:t>； </a:t>
                </a:r>
                <a:r>
                  <a:rPr lang="en-US" altLang="zh-CN" sz="1700" dirty="0"/>
                  <a:t>Sample rate = [1, 2, 3, 4, 5, 10, 15]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1700" dirty="0"/>
                  <a:t>分别将抽样图与原图统计出现的</a:t>
                </a:r>
                <a:r>
                  <a:rPr lang="en-US" altLang="zh-CN" sz="1700" dirty="0"/>
                  <a:t>pattern</a:t>
                </a:r>
                <a:r>
                  <a:rPr lang="zh-CN" altLang="en-US" sz="1700" dirty="0"/>
                  <a:t>信息做比较</a:t>
                </a:r>
                <a:endParaRPr lang="en-US" altLang="zh-CN" dirty="0"/>
              </a:p>
              <a:p>
                <a:r>
                  <a:rPr lang="zh-CN" altLang="en-US" sz="2000" b="1" dirty="0"/>
                  <a:t>实验结果：</a:t>
                </a:r>
                <a:endParaRPr lang="en-US" altLang="zh-CN" sz="2000" b="1" dirty="0"/>
              </a:p>
              <a:p>
                <a:pPr lvl="1"/>
                <a:r>
                  <a:rPr lang="en-US" altLang="zh-CN" sz="1800" b="1" dirty="0"/>
                  <a:t>X</a:t>
                </a:r>
                <a:r>
                  <a:rPr lang="zh-CN" altLang="en-US" sz="1800" b="1" dirty="0"/>
                  <a:t>：</a:t>
                </a:r>
                <a:r>
                  <a:rPr lang="en-US" altLang="zh-CN" sz="1800" b="1" dirty="0"/>
                  <a:t>pattern</a:t>
                </a:r>
                <a:r>
                  <a:rPr lang="zh-CN" altLang="en-US" sz="1800" b="1" dirty="0"/>
                  <a:t>，</a:t>
                </a:r>
                <a:r>
                  <a:rPr lang="en-US" altLang="zh-CN" sz="1800" b="1" dirty="0"/>
                  <a:t>Y: Sample rate, Z: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latin typeface="Cambria Math" panose="02040503050406030204" pitchFamily="18" charset="0"/>
                          </a:rPr>
                          <m:t>Pattern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1" i="1">
                            <a:latin typeface="Cambria Math" panose="02040503050406030204" pitchFamily="18" charset="0"/>
                          </a:rPr>
                          <m:t>counts</m:t>
                        </m:r>
                      </m:e>
                    </m:func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800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详见图表页</a:t>
                </a:r>
                <a:endParaRPr lang="en-US" altLang="zh-CN" b="1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即使在很小的采样中，大部分高频次数据依旧较好的保存了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数量上的</a:t>
                </a:r>
                <a:r>
                  <a:rPr lang="en-US" altLang="zh-CN" b="1" dirty="0"/>
                  <a:t>distribution</a:t>
                </a:r>
                <a:r>
                  <a:rPr lang="zh-CN" altLang="en-US" b="1" dirty="0"/>
                  <a:t>。受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影响较小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部分处于中等频次的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在不同的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之下有着较大差异。在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提高高时数量出现激增。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很多处于较低频次的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在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出现频次为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，在较高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之后才会出现</a:t>
                </a:r>
                <a:endParaRPr lang="en-US" altLang="zh-CN" b="1" dirty="0"/>
              </a:p>
              <a:p>
                <a:pPr lvl="2">
                  <a:lnSpc>
                    <a:spcPct val="160000"/>
                  </a:lnSpc>
                </a:pPr>
                <a:r>
                  <a:rPr lang="zh-CN" altLang="en-US" b="1" dirty="0"/>
                  <a:t>解决方案：在选择多个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起始点时根据原图</a:t>
                </a:r>
                <a:r>
                  <a:rPr lang="en-US" altLang="zh-CN" b="1" dirty="0"/>
                  <a:t>vertex label distribution</a:t>
                </a:r>
                <a:r>
                  <a:rPr lang="zh-CN" altLang="en-US" b="1" dirty="0"/>
                  <a:t>分配。</a:t>
                </a:r>
                <a:endParaRPr lang="en-US" altLang="zh-CN" b="1" dirty="0"/>
              </a:p>
              <a:p>
                <a:pPr lvl="2">
                  <a:lnSpc>
                    <a:spcPct val="160000"/>
                  </a:lnSpc>
                </a:pPr>
                <a:r>
                  <a:rPr lang="zh-CN" altLang="en-US" b="1" dirty="0"/>
                  <a:t>初步实验结果，需多做几组验证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4523E-70A2-4CD6-99D1-6D25F99DA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8706811" cy="4110962"/>
              </a:xfrm>
              <a:blipFill>
                <a:blip r:embed="rId3"/>
                <a:stretch>
                  <a:fillRect t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674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B4A2-096F-4D29-8FAC-CEA2F020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56860" cy="1320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实验内容汇报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4523E-70A2-4CD6-99D1-6D25F99DA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8706811" cy="411096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zh-CN" altLang="en-US" sz="2000" b="1" dirty="0"/>
                  <a:t>实验二：</a:t>
                </a:r>
                <a:endParaRPr lang="en-US" altLang="zh-CN" sz="2000" b="1" dirty="0"/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1700" dirty="0"/>
                  <a:t>探究</a:t>
                </a:r>
                <a:r>
                  <a:rPr lang="en-US" altLang="zh-CN" sz="1700" dirty="0"/>
                  <a:t>sample rate</a:t>
                </a:r>
                <a:r>
                  <a:rPr lang="zh-CN" altLang="en-US" sz="1700" dirty="0"/>
                  <a:t>，</a:t>
                </a:r>
                <a:r>
                  <a:rPr lang="en-US" altLang="zh-CN" sz="1700" dirty="0"/>
                  <a:t>sample area</a:t>
                </a:r>
                <a:r>
                  <a:rPr lang="zh-CN" altLang="en-US" sz="1700" dirty="0"/>
                  <a:t>对</a:t>
                </a:r>
                <a:r>
                  <a:rPr lang="en-US" altLang="zh-CN" sz="1700" dirty="0"/>
                  <a:t>sampling</a:t>
                </a:r>
                <a:r>
                  <a:rPr lang="zh-CN" altLang="en-US" sz="1700" dirty="0"/>
                  <a:t>结果的影响</a:t>
                </a:r>
                <a:endParaRPr lang="en-US" altLang="zh-CN" sz="1700" dirty="0"/>
              </a:p>
              <a:p>
                <a:pPr lvl="1">
                  <a:lnSpc>
                    <a:spcPct val="170000"/>
                  </a:lnSpc>
                </a:pPr>
                <a:r>
                  <a:rPr lang="en-US" altLang="zh-CN" sz="1700" dirty="0"/>
                  <a:t>Pattern Size = 3</a:t>
                </a:r>
                <a:r>
                  <a:rPr lang="zh-CN" altLang="en-US" sz="1700" dirty="0"/>
                  <a:t>；</a:t>
                </a:r>
                <a:r>
                  <a:rPr lang="en-US" altLang="zh-CN" sz="1700" dirty="0"/>
                  <a:t> Area = [5, 10, 20, 40]</a:t>
                </a:r>
                <a:r>
                  <a:rPr lang="zh-CN" altLang="en-US" sz="1700" dirty="0"/>
                  <a:t>， </a:t>
                </a:r>
                <a:r>
                  <a:rPr lang="en-US" altLang="zh-CN" sz="1700" dirty="0"/>
                  <a:t>Sample rate = [10, 15]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zh-CN" altLang="en-US" sz="1700" dirty="0"/>
                  <a:t>分别将抽样图与原图统计出现的</a:t>
                </a:r>
                <a:r>
                  <a:rPr lang="en-US" altLang="zh-CN" sz="1700" dirty="0"/>
                  <a:t>pattern</a:t>
                </a:r>
                <a:r>
                  <a:rPr lang="zh-CN" altLang="en-US" sz="1700" dirty="0"/>
                  <a:t>信息做比较</a:t>
                </a:r>
                <a:endParaRPr lang="en-US" altLang="zh-CN" dirty="0"/>
              </a:p>
              <a:p>
                <a:r>
                  <a:rPr lang="zh-CN" altLang="en-US" sz="2000" b="1" dirty="0"/>
                  <a:t>实验结果：</a:t>
                </a:r>
                <a:endParaRPr lang="en-US" altLang="zh-CN" sz="2000" b="1" dirty="0"/>
              </a:p>
              <a:p>
                <a:pPr lvl="1"/>
                <a:r>
                  <a:rPr lang="en-US" altLang="zh-CN" sz="1800" b="1" dirty="0"/>
                  <a:t>X</a:t>
                </a:r>
                <a:r>
                  <a:rPr lang="zh-CN" altLang="en-US" sz="1800" b="1" dirty="0"/>
                  <a:t>：</a:t>
                </a:r>
                <a:r>
                  <a:rPr lang="en-US" altLang="zh-CN" sz="1800" b="1" dirty="0"/>
                  <a:t>pattern</a:t>
                </a:r>
                <a:r>
                  <a:rPr lang="zh-CN" altLang="en-US" sz="1800" b="1" dirty="0"/>
                  <a:t>，</a:t>
                </a:r>
                <a:r>
                  <a:rPr lang="en-US" altLang="zh-CN" sz="1800" b="1" dirty="0"/>
                  <a:t>Y: Sample rate, Z: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latin typeface="Cambria Math" panose="02040503050406030204" pitchFamily="18" charset="0"/>
                          </a:rPr>
                          <m:t>Pattern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1" i="1">
                            <a:latin typeface="Cambria Math" panose="02040503050406030204" pitchFamily="18" charset="0"/>
                          </a:rPr>
                          <m:t>counts</m:t>
                        </m:r>
                      </m:e>
                    </m:func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800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详见图表页</a:t>
                </a:r>
                <a:endParaRPr lang="en-US" altLang="zh-CN" b="1" dirty="0"/>
              </a:p>
              <a:p>
                <a:pPr>
                  <a:lnSpc>
                    <a:spcPct val="160000"/>
                  </a:lnSpc>
                </a:pPr>
                <a:r>
                  <a:rPr lang="zh-CN" altLang="en-US" b="1" dirty="0"/>
                  <a:t>结果分析：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同</a:t>
                </a:r>
                <a:r>
                  <a:rPr lang="en-US" altLang="zh-CN" b="1" dirty="0"/>
                  <a:t>sample rate</a:t>
                </a:r>
                <a:r>
                  <a:rPr lang="zh-CN" altLang="en-US" b="1" dirty="0"/>
                  <a:t>之下，更大的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能够统计到更多低频次的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。提升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数目 对低频次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的捕捉提升效果远大于提升</a:t>
                </a:r>
                <a:r>
                  <a:rPr lang="en-US" altLang="zh-CN" b="1" dirty="0"/>
                  <a:t>sample rate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一部分处于中等频次的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在不同的</a:t>
                </a:r>
                <a:r>
                  <a:rPr lang="en-US" altLang="zh-CN" b="1" dirty="0"/>
                  <a:t>sample area</a:t>
                </a:r>
                <a:r>
                  <a:rPr lang="zh-CN" altLang="en-US" b="1" dirty="0"/>
                  <a:t>之下有着较小差异。数量级、整体分布上变动不大，在数目上有一定影响。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zh-CN" altLang="en-US" b="1" dirty="0"/>
                  <a:t>另一部分处于中等频次的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在不同的</a:t>
                </a:r>
                <a:r>
                  <a:rPr lang="en-US" altLang="zh-CN" b="1" dirty="0"/>
                  <a:t>sample area</a:t>
                </a:r>
                <a:r>
                  <a:rPr lang="zh-CN" altLang="en-US" b="1" dirty="0"/>
                  <a:t>之下有着较大差异。数量级上变动很大，影响整体分布。</a:t>
                </a:r>
                <a:endParaRPr lang="en-US" altLang="zh-CN" b="1" dirty="0"/>
              </a:p>
              <a:p>
                <a:pPr lvl="1">
                  <a:lnSpc>
                    <a:spcPct val="160000"/>
                  </a:lnSpc>
                </a:pPr>
                <a:r>
                  <a:rPr lang="en-US" altLang="zh-CN" b="1" dirty="0"/>
                  <a:t>Sample area</a:t>
                </a:r>
                <a:r>
                  <a:rPr lang="zh-CN" altLang="en-US" b="1" dirty="0"/>
                  <a:t>对处于较高频次的</a:t>
                </a:r>
                <a:r>
                  <a:rPr lang="en-US" altLang="zh-CN" b="1" dirty="0"/>
                  <a:t>pattern</a:t>
                </a:r>
                <a:r>
                  <a:rPr lang="zh-CN" altLang="en-US" b="1" dirty="0"/>
                  <a:t>在不同</a:t>
                </a:r>
                <a:r>
                  <a:rPr lang="en-US" altLang="zh-CN" b="1" dirty="0"/>
                  <a:t>sample area</a:t>
                </a:r>
                <a:r>
                  <a:rPr lang="zh-CN" altLang="en-US" b="1" dirty="0"/>
                  <a:t>出现频次影响不大</a:t>
                </a:r>
                <a:endParaRPr lang="en-US" altLang="zh-CN" b="1" dirty="0"/>
              </a:p>
              <a:p>
                <a:pPr lvl="2">
                  <a:lnSpc>
                    <a:spcPct val="160000"/>
                  </a:lnSpc>
                </a:pPr>
                <a:r>
                  <a:rPr lang="zh-CN" altLang="en-US" b="1" dirty="0"/>
                  <a:t>根据统计到的</a:t>
                </a:r>
                <a:r>
                  <a:rPr lang="en-US" altLang="zh-CN" b="1" dirty="0"/>
                  <a:t>pattern count</a:t>
                </a:r>
                <a:r>
                  <a:rPr lang="zh-CN" altLang="en-US" b="1" dirty="0"/>
                  <a:t>总数显示，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越大，总</a:t>
                </a:r>
                <a:r>
                  <a:rPr lang="en-US" altLang="zh-CN" b="1" dirty="0"/>
                  <a:t>pattern number</a:t>
                </a:r>
                <a:r>
                  <a:rPr lang="zh-CN" altLang="en-US" b="1" dirty="0"/>
                  <a:t>越小。（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增加，图的连通减小）</a:t>
                </a:r>
                <a:endParaRPr lang="en-US" altLang="zh-CN" b="1" dirty="0"/>
              </a:p>
              <a:p>
                <a:pPr lvl="2">
                  <a:lnSpc>
                    <a:spcPct val="160000"/>
                  </a:lnSpc>
                </a:pPr>
                <a:r>
                  <a:rPr lang="zh-CN" altLang="en-US" b="1" dirty="0"/>
                  <a:t>过度增加 </a:t>
                </a:r>
                <a:r>
                  <a:rPr lang="en-US" altLang="zh-CN" b="1" dirty="0"/>
                  <a:t>area</a:t>
                </a:r>
                <a:r>
                  <a:rPr lang="zh-CN" altLang="en-US" b="1" dirty="0"/>
                  <a:t>会使</a:t>
                </a:r>
                <a:r>
                  <a:rPr lang="en-US" altLang="zh-CN" b="1" dirty="0"/>
                  <a:t>pattern counts</a:t>
                </a:r>
                <a:r>
                  <a:rPr lang="zh-CN" altLang="en-US" b="1" dirty="0"/>
                  <a:t>数目上不符合实际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D4523E-70A2-4CD6-99D1-6D25F99DA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8706811" cy="4110962"/>
              </a:xfrm>
              <a:blipFill>
                <a:blip r:embed="rId3"/>
                <a:stretch>
                  <a:fillRect t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9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我们需要什么样的</a:t>
            </a:r>
            <a:r>
              <a:rPr lang="en-US" altLang="zh-CN" dirty="0"/>
              <a:t>Sample</a:t>
            </a:r>
            <a:r>
              <a:rPr lang="zh-CN" altLang="en-US" dirty="0"/>
              <a:t>方案？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/>
              <a:t>对</a:t>
            </a:r>
            <a:r>
              <a:rPr lang="en-US" altLang="zh-CN" sz="2000" b="1" dirty="0"/>
              <a:t>Sample</a:t>
            </a:r>
            <a:r>
              <a:rPr lang="zh-CN" altLang="en-US" sz="2000" b="1" dirty="0"/>
              <a:t>算法的要求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/>
              <a:t>代表性：经抽样得到的子图保留了原有图的特征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/>
              <a:t>高频次的</a:t>
            </a:r>
            <a:r>
              <a:rPr lang="en-US" altLang="zh-CN" b="1" dirty="0"/>
              <a:t>pattern</a:t>
            </a:r>
            <a:r>
              <a:rPr lang="zh-CN" altLang="en-US" b="1" dirty="0"/>
              <a:t>在</a:t>
            </a:r>
            <a:r>
              <a:rPr lang="en-US" altLang="zh-CN" b="1" dirty="0"/>
              <a:t>distribution</a:t>
            </a:r>
            <a:r>
              <a:rPr lang="zh-CN" altLang="en-US" b="1" dirty="0"/>
              <a:t>中总能很好的保留（已验证）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/>
              <a:t>中频次的</a:t>
            </a:r>
            <a:r>
              <a:rPr lang="en-US" altLang="zh-CN" b="1" dirty="0"/>
              <a:t>pattern</a:t>
            </a:r>
            <a:r>
              <a:rPr lang="zh-CN" altLang="en-US" b="1" dirty="0"/>
              <a:t>在</a:t>
            </a:r>
            <a:r>
              <a:rPr lang="en-US" altLang="zh-CN" b="1" dirty="0"/>
              <a:t>distribution</a:t>
            </a:r>
            <a:r>
              <a:rPr lang="zh-CN" altLang="en-US" b="1" dirty="0"/>
              <a:t>中并不表现理想</a:t>
            </a:r>
            <a:endParaRPr lang="en-US" altLang="zh-CN" b="1" dirty="0"/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b="1" dirty="0"/>
              <a:t>根据原图</a:t>
            </a:r>
            <a:r>
              <a:rPr lang="en-US" altLang="zh-CN" b="1" dirty="0"/>
              <a:t>vertex label distribution</a:t>
            </a:r>
            <a:r>
              <a:rPr lang="zh-CN" altLang="en-US" b="1" dirty="0"/>
              <a:t>分配</a:t>
            </a:r>
            <a:r>
              <a:rPr lang="en-US" altLang="zh-CN" b="1" dirty="0"/>
              <a:t>area</a:t>
            </a:r>
            <a:r>
              <a:rPr lang="zh-CN" altLang="en-US" b="1" dirty="0"/>
              <a:t>起始点能有效解决该问题（仅初步实验，待系统验证）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b="1" dirty="0"/>
              <a:t>低频次的</a:t>
            </a:r>
            <a:r>
              <a:rPr lang="en-US" altLang="zh-CN" b="1" dirty="0"/>
              <a:t>pattern</a:t>
            </a:r>
            <a:r>
              <a:rPr lang="zh-CN" altLang="en-US" b="1" dirty="0"/>
              <a:t>在使用较合适的</a:t>
            </a:r>
            <a:r>
              <a:rPr lang="en-US" altLang="zh-CN" b="1" dirty="0"/>
              <a:t>area number</a:t>
            </a:r>
            <a:r>
              <a:rPr lang="zh-CN" altLang="en-US" b="1" dirty="0"/>
              <a:t>之后有比较好的效果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普遍性：对于不同复杂度的原图，抽样得到的结果图都具有代表性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准确性：抽样图中</a:t>
            </a:r>
            <a:r>
              <a:rPr lang="en-US" altLang="zh-CN" dirty="0"/>
              <a:t>pattern</a:t>
            </a:r>
            <a:r>
              <a:rPr lang="zh-CN" altLang="en-US" dirty="0"/>
              <a:t>的分布与预期等比例原图的</a:t>
            </a:r>
            <a:r>
              <a:rPr lang="en-US" altLang="zh-CN" dirty="0"/>
              <a:t>pattern</a:t>
            </a:r>
            <a:r>
              <a:rPr lang="zh-CN" altLang="en-US" dirty="0"/>
              <a:t>分布在误差接受范围内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稳定性：对原图进行多次抽样，抽样图均满足准确性要求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33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556C9-5CB0-4422-9568-9D7A8CD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 Mining</a:t>
            </a:r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0B3C-140E-4A66-8549-D4F688DC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6296"/>
            <a:ext cx="9242521" cy="529472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z="2400" b="1" dirty="0"/>
              <a:t>目前已查阅的文献有：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dirty="0" err="1"/>
              <a:t>gSpan</a:t>
            </a:r>
            <a:r>
              <a:rPr lang="en-US" altLang="zh-CN" sz="2400" dirty="0"/>
              <a:t>: Graph-Based Substructure Pattern Mining</a:t>
            </a:r>
          </a:p>
          <a:p>
            <a:r>
              <a:rPr lang="en-US" altLang="zh-CN" sz="2400" dirty="0"/>
              <a:t>DFS-based frequent graph pattern extraction to characterize the content of RDF Triple Stores</a:t>
            </a:r>
          </a:p>
          <a:p>
            <a:r>
              <a:rPr lang="en-US" altLang="zh-CN" sz="2400" b="1" dirty="0"/>
              <a:t>Graph Summaries for Subgraph Frequency Estimation</a:t>
            </a:r>
          </a:p>
          <a:p>
            <a:r>
              <a:rPr lang="en-US" altLang="zh-CN" sz="2400" dirty="0"/>
              <a:t>Frequent pattern mining: current status and future directions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已发现，未研读的相关度较高文献：</a:t>
            </a:r>
            <a:endParaRPr lang="en-US" altLang="zh-CN" sz="2400" b="1" dirty="0"/>
          </a:p>
          <a:p>
            <a:pPr lvl="1"/>
            <a:r>
              <a:rPr lang="en-US" altLang="zh-CN" sz="2200" dirty="0"/>
              <a:t>Subgraph Frequencies: Mapping the Empirical and Extremal Geography of Large Graph Collections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 err="1"/>
              <a:t>CloSpan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cMining</a:t>
            </a:r>
            <a:r>
              <a:rPr lang="en-US" altLang="zh-CN" sz="2200" dirty="0"/>
              <a:t> Closed Sequential Patterns In Large Datasets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/>
              <a:t>A Survey of Frequent Subgraph Mining Algorithms</a:t>
            </a:r>
          </a:p>
          <a:p>
            <a:endParaRPr lang="en-US" altLang="zh-CN" sz="2400" dirty="0"/>
          </a:p>
          <a:p>
            <a:pPr lvl="1"/>
            <a:r>
              <a:rPr lang="en-US" altLang="zh-CN" sz="2200" dirty="0"/>
              <a:t>GRAMI: Frequent subgraph and pattern mining in a single large graph</a:t>
            </a:r>
          </a:p>
          <a:p>
            <a:pPr lvl="1"/>
            <a:endParaRPr lang="en-US" altLang="zh-CN" sz="2200" b="1" dirty="0"/>
          </a:p>
          <a:p>
            <a:pPr lvl="1"/>
            <a:r>
              <a:rPr lang="en-US" altLang="zh-CN" sz="2200" b="1" dirty="0"/>
              <a:t>Accurate Summary-based Cardinality Estimation Through the Lens of Cardinality Estimation Graphs</a:t>
            </a:r>
          </a:p>
          <a:p>
            <a:endParaRPr lang="en-US" altLang="zh-CN" sz="2400" b="1" dirty="0"/>
          </a:p>
          <a:p>
            <a:r>
              <a:rPr lang="zh-CN" altLang="en-US" dirty="0"/>
              <a:t>由于时间关系，未能将</a:t>
            </a:r>
            <a:r>
              <a:rPr lang="en-US" altLang="zh-CN" dirty="0"/>
              <a:t>pattern mining</a:t>
            </a:r>
            <a:r>
              <a:rPr lang="zh-CN" altLang="en-US" dirty="0"/>
              <a:t>部分的可用信息完全梳理。仍在进一步研读，整理中。</a:t>
            </a:r>
            <a:endParaRPr lang="en-US" altLang="zh-CN" dirty="0"/>
          </a:p>
          <a:p>
            <a:r>
              <a:rPr lang="zh-CN" altLang="en-US" dirty="0"/>
              <a:t>如时间允许，将于未来</a:t>
            </a:r>
            <a:r>
              <a:rPr lang="en-US" altLang="zh-CN" dirty="0"/>
              <a:t>1~2</a:t>
            </a:r>
            <a:r>
              <a:rPr lang="zh-CN" altLang="en-US" dirty="0"/>
              <a:t>周继续</a:t>
            </a:r>
            <a:r>
              <a:rPr lang="en-US" altLang="zh-CN" dirty="0"/>
              <a:t>Pattern Mining</a:t>
            </a:r>
            <a:r>
              <a:rPr lang="zh-CN" altLang="en-US" dirty="0"/>
              <a:t>方面研究，并同时与</a:t>
            </a:r>
            <a:r>
              <a:rPr lang="en-US" altLang="zh-CN" dirty="0"/>
              <a:t>Sampling</a:t>
            </a:r>
            <a:r>
              <a:rPr lang="zh-CN" altLang="en-US" dirty="0"/>
              <a:t>结合考虑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663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ADB83-CD7F-4DCA-9283-86D9846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488C1-0C98-48BC-9B36-D6805C0C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863"/>
            <a:ext cx="6531730" cy="45998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完成</a:t>
            </a:r>
            <a:r>
              <a:rPr lang="en-US" altLang="zh-CN" dirty="0"/>
              <a:t>Graph sampling</a:t>
            </a:r>
            <a:r>
              <a:rPr lang="zh-CN" altLang="en-US" dirty="0"/>
              <a:t>算法优化后的完整实验，验证其对中频次</a:t>
            </a:r>
            <a:r>
              <a:rPr lang="en-US" altLang="zh-CN" dirty="0"/>
              <a:t>pattern</a:t>
            </a:r>
            <a:r>
              <a:rPr lang="zh-CN" altLang="en-US" dirty="0"/>
              <a:t>的优化效果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研究：根据图的哪些属性判断</a:t>
            </a:r>
            <a:r>
              <a:rPr lang="en-US" altLang="zh-CN" dirty="0"/>
              <a:t>sample rate</a:t>
            </a:r>
            <a:r>
              <a:rPr lang="zh-CN" altLang="en-US" dirty="0"/>
              <a:t>与</a:t>
            </a:r>
            <a:r>
              <a:rPr lang="en-US" altLang="zh-CN" dirty="0"/>
              <a:t>area</a:t>
            </a:r>
            <a:r>
              <a:rPr lang="zh-CN" altLang="en-US" dirty="0"/>
              <a:t>的值以更好的适应一个目标（或未知）图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查阅</a:t>
            </a:r>
            <a:r>
              <a:rPr lang="en-US" altLang="zh-CN" dirty="0"/>
              <a:t>graph pattern mining</a:t>
            </a:r>
            <a:r>
              <a:rPr lang="zh-CN" altLang="en-US" dirty="0"/>
              <a:t>的相关论文文献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简要复现两篇</a:t>
            </a:r>
            <a:r>
              <a:rPr lang="en-US" altLang="zh-CN" dirty="0"/>
              <a:t>graph estimation</a:t>
            </a:r>
            <a:r>
              <a:rPr lang="zh-CN" altLang="en-US" dirty="0"/>
              <a:t>文献中的成果，并将其用于现有工作中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33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kumimoji="1" dirty="0" smtClean="0">
            <a:latin typeface="PingFang SC" panose="020B0400000000000000" pitchFamily="34" charset="-122"/>
            <a:ea typeface="PingFang SC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{F96F2E6F-43E1-AE42-9E3B-F0075E46E1B1}tf10001060</Template>
  <TotalTime>5147</TotalTime>
  <Words>1107</Words>
  <Application>Microsoft Office PowerPoint</Application>
  <PresentationFormat>宽屏</PresentationFormat>
  <Paragraphs>106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SC</vt:lpstr>
      <vt:lpstr>等线</vt:lpstr>
      <vt:lpstr>Arial</vt:lpstr>
      <vt:lpstr>Cambria Math</vt:lpstr>
      <vt:lpstr>Wingdings</vt:lpstr>
      <vt:lpstr>Wingdings 3</vt:lpstr>
      <vt:lpstr>平面</vt:lpstr>
      <vt:lpstr>Graph Sampling学术文献参考报告</vt:lpstr>
      <vt:lpstr>上周主要工作</vt:lpstr>
      <vt:lpstr>Review: 为什么需要Graph Sampling？</vt:lpstr>
      <vt:lpstr>实验内容汇报</vt:lpstr>
      <vt:lpstr>实验内容汇报</vt:lpstr>
      <vt:lpstr>实验内容汇报</vt:lpstr>
      <vt:lpstr>我们需要什么样的Sample方案？</vt:lpstr>
      <vt:lpstr>Pattern Mining参考文献</vt:lpstr>
      <vt:lpstr>下周主要工作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Melo</dc:creator>
  <cp:lastModifiedBy>1051450352@qq.com</cp:lastModifiedBy>
  <cp:revision>393</cp:revision>
  <dcterms:created xsi:type="dcterms:W3CDTF">2022-01-11T14:46:34Z</dcterms:created>
  <dcterms:modified xsi:type="dcterms:W3CDTF">2022-06-28T17:56:06Z</dcterms:modified>
</cp:coreProperties>
</file>