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300" r:id="rId3"/>
    <p:sldId id="290" r:id="rId4"/>
    <p:sldId id="292" r:id="rId5"/>
    <p:sldId id="291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4686"/>
  </p:normalViewPr>
  <p:slideViewPr>
    <p:cSldViewPr snapToGrid="0" snapToObjects="1">
      <p:cViewPr varScale="1">
        <p:scale>
          <a:sx n="156" d="100"/>
          <a:sy n="156" d="100"/>
        </p:scale>
        <p:origin x="8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4D0C-94AC-0A4F-982D-7E97B2ACF048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CD06-8C28-1D4F-8E76-5354D2301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1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35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2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9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82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8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12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2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4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07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59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9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33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3247C87E-130B-7B46-A32F-A2CBC252F6A0}" type="datetimeFigureOut">
              <a:rPr kumimoji="1" lang="zh-CN" altLang="en-US" smtClean="0"/>
              <a:pPr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DFDB6AE0-1C2D-F443-9AD7-14CC49E2224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8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217F-78A8-BD43-9136-BDE5516B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96729" cy="1646302"/>
          </a:xfrm>
        </p:spPr>
        <p:txBody>
          <a:bodyPr/>
          <a:lstStyle/>
          <a:p>
            <a:r>
              <a:rPr kumimoji="1" lang="en-US" altLang="zh-CN" sz="4000" dirty="0"/>
              <a:t>Graph Sampling</a:t>
            </a:r>
            <a:r>
              <a:rPr kumimoji="1" lang="zh-CN" altLang="en-US" sz="4000" dirty="0"/>
              <a:t>学术文献参考报告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F26FA-459D-1747-9C46-4656AFEC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2022.05.15</a:t>
            </a:r>
            <a:r>
              <a:rPr kumimoji="1" lang="zh-CN" altLang="en-US" dirty="0"/>
              <a:t>每周例会</a:t>
            </a:r>
          </a:p>
        </p:txBody>
      </p:sp>
    </p:spTree>
    <p:extLst>
      <p:ext uri="{BB962C8B-B14F-4D97-AF65-F5344CB8AC3E}">
        <p14:creationId xmlns:p14="http://schemas.microsoft.com/office/powerpoint/2010/main" val="166806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查阅</a:t>
            </a:r>
            <a:r>
              <a:rPr lang="en-US" altLang="zh-CN" dirty="0"/>
              <a:t>graph sampling</a:t>
            </a:r>
            <a:r>
              <a:rPr lang="zh-CN" altLang="en-US" dirty="0"/>
              <a:t>相关论文文献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Graph sampling</a:t>
            </a:r>
            <a:r>
              <a:rPr lang="zh-CN" altLang="en-US" dirty="0"/>
              <a:t>文献的总结以及</a:t>
            </a:r>
            <a:r>
              <a:rPr lang="en-US" altLang="zh-CN" dirty="0"/>
              <a:t>further work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查阅</a:t>
            </a:r>
            <a:r>
              <a:rPr lang="en-US" altLang="zh-CN" dirty="0"/>
              <a:t>graph pattern mining</a:t>
            </a:r>
            <a:r>
              <a:rPr lang="zh-CN" altLang="en-US" dirty="0"/>
              <a:t>的相关论文文献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01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A292-C7D2-4AF3-A922-E150F04E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8835" cy="1320800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为什么需要</a:t>
            </a:r>
            <a:r>
              <a:rPr lang="en-US" altLang="zh-CN" dirty="0"/>
              <a:t>Graph Sampling</a:t>
            </a:r>
            <a:r>
              <a:rPr lang="zh-CN" altLang="en-US" dirty="0"/>
              <a:t>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0BB1904-810A-4F79-9B14-DAFA7317DFB9}"/>
              </a:ext>
            </a:extLst>
          </p:cNvPr>
          <p:cNvSpPr txBox="1"/>
          <p:nvPr/>
        </p:nvSpPr>
        <p:spPr>
          <a:xfrm>
            <a:off x="1319610" y="6114139"/>
            <a:ext cx="268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Sampling Example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54C669F7-38BA-448A-9456-FF79897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740" y="2013945"/>
            <a:ext cx="4805428" cy="29136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当图过于大时，统计图中所有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数量存在巨大的时间消耗。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因此，对于一个巨大的</a:t>
            </a:r>
            <a:r>
              <a:rPr lang="en-US" altLang="zh-CN" sz="2000" dirty="0"/>
              <a:t>graph</a:t>
            </a:r>
            <a:r>
              <a:rPr lang="zh-CN" altLang="en-US" sz="2000" dirty="0"/>
              <a:t>，我们从图中进行抽样并获得一个更小的</a:t>
            </a:r>
            <a:r>
              <a:rPr lang="en-US" altLang="zh-CN" sz="2000" dirty="0"/>
              <a:t>graph</a:t>
            </a:r>
            <a:r>
              <a:rPr lang="zh-CN" altLang="en-US" sz="2000" dirty="0"/>
              <a:t>。抽样后的图在大小比原图小的情况下保留原有图的特征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</a:t>
            </a:r>
            <a:r>
              <a:rPr lang="en-US" altLang="zh-CN" sz="2000" dirty="0"/>
              <a:t>sampled graph</a:t>
            </a:r>
            <a:r>
              <a:rPr lang="zh-CN" altLang="en-US" sz="2000" dirty="0"/>
              <a:t>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进行计数，即可以统计原有图中的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数量，节省</a:t>
            </a:r>
            <a:r>
              <a:rPr lang="en-US" altLang="zh-CN" sz="2000" dirty="0"/>
              <a:t>catalog build</a:t>
            </a:r>
            <a:r>
              <a:rPr lang="zh-CN" altLang="en-US" sz="2000" dirty="0"/>
              <a:t>时间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Sampling </a:t>
            </a:r>
            <a:r>
              <a:rPr lang="zh-CN" altLang="en-US" sz="2000" b="1" dirty="0"/>
              <a:t>的最终服务对象，是为了更快，更准确的</a:t>
            </a:r>
            <a:r>
              <a:rPr lang="en-US" altLang="zh-CN" sz="2000" b="1" dirty="0"/>
              <a:t>build catalog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因此在考虑</a:t>
            </a:r>
            <a:r>
              <a:rPr lang="en-US" altLang="zh-CN" sz="2000" b="1" dirty="0"/>
              <a:t>graph sampling</a:t>
            </a:r>
            <a:r>
              <a:rPr lang="zh-CN" altLang="en-US" sz="2000" b="1" dirty="0"/>
              <a:t>时需要考虑对</a:t>
            </a:r>
            <a:r>
              <a:rPr lang="en-US" altLang="zh-CN" sz="2000" b="1" dirty="0"/>
              <a:t>pattern mining</a:t>
            </a:r>
            <a:r>
              <a:rPr lang="zh-CN" altLang="en-US" sz="2000" b="1" dirty="0"/>
              <a:t>的影响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F852E1-CD4B-7670-632D-D4A69CF8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0" y="1176224"/>
            <a:ext cx="2890320" cy="48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97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我们需要什么样的</a:t>
            </a:r>
            <a:r>
              <a:rPr lang="en-US" altLang="zh-CN" dirty="0"/>
              <a:t>Sample</a:t>
            </a:r>
            <a:r>
              <a:rPr lang="zh-CN" altLang="en-US" dirty="0"/>
              <a:t>方案？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Sample</a:t>
            </a:r>
            <a:r>
              <a:rPr lang="zh-CN" altLang="en-US" sz="2000" b="1" dirty="0"/>
              <a:t>算法的要求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代表性：经抽样得到的子图保留了原有图的特征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普遍性：对于不同复杂度的原图，抽样得到的结果图都具有代表性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准确性：抽样图中</a:t>
            </a:r>
            <a:r>
              <a:rPr lang="en-US" altLang="zh-CN" dirty="0"/>
              <a:t>pattern</a:t>
            </a:r>
            <a:r>
              <a:rPr lang="zh-CN" altLang="en-US" dirty="0"/>
              <a:t>的分布与预期等比例原图的</a:t>
            </a:r>
            <a:r>
              <a:rPr lang="en-US" altLang="zh-CN" dirty="0"/>
              <a:t>pattern</a:t>
            </a:r>
            <a:r>
              <a:rPr lang="zh-CN" altLang="en-US" dirty="0"/>
              <a:t>分布在误差接受范围内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稳定性：对原图进行多次抽样，抽样图均满足准确性要求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3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b="1" dirty="0"/>
              <a:t>Frequent Subgraph Mining on a Single Large Graph Using Sampling Techniques 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Random areas selection sampling</a:t>
            </a:r>
          </a:p>
          <a:p>
            <a:r>
              <a:rPr lang="en-US" altLang="zh-CN" sz="2000" dirty="0"/>
              <a:t>Idea: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dirty="0"/>
              <a:t>选择多个独立的起始点，并对每个点的</a:t>
            </a:r>
            <a:r>
              <a:rPr lang="en-US" altLang="zh-CN" dirty="0"/>
              <a:t>in/out</a:t>
            </a:r>
            <a:r>
              <a:rPr lang="zh-CN" altLang="en-US" dirty="0"/>
              <a:t>进行</a:t>
            </a:r>
            <a:r>
              <a:rPr lang="en-US" altLang="zh-CN" dirty="0"/>
              <a:t>BFS</a:t>
            </a:r>
            <a:r>
              <a:rPr lang="zh-CN" altLang="en-US" dirty="0"/>
              <a:t>拓展，在一旦满足预算后停止采样</a:t>
            </a:r>
            <a:endParaRPr lang="en-US" altLang="zh-CN" dirty="0"/>
          </a:p>
          <a:p>
            <a:pPr lvl="1"/>
            <a:r>
              <a:rPr lang="zh-CN" altLang="en-US" dirty="0"/>
              <a:t>算法目标是</a:t>
            </a:r>
            <a:r>
              <a:rPr lang="en-US" altLang="zh-CN" dirty="0"/>
              <a:t>sampled graph</a:t>
            </a:r>
            <a:r>
              <a:rPr lang="zh-CN" altLang="en-US" dirty="0"/>
              <a:t>能准确的获得“</a:t>
            </a:r>
            <a:r>
              <a:rPr lang="en-US" altLang="zh-CN" dirty="0"/>
              <a:t>frequent</a:t>
            </a:r>
            <a:r>
              <a:rPr lang="zh-CN" altLang="en-US" dirty="0"/>
              <a:t>”</a:t>
            </a:r>
            <a:r>
              <a:rPr lang="en-US" altLang="zh-CN" dirty="0"/>
              <a:t>pattern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评价方式：</a:t>
            </a:r>
            <a:endParaRPr lang="en-US" altLang="zh-CN" dirty="0"/>
          </a:p>
          <a:p>
            <a:pPr lvl="1"/>
            <a:r>
              <a:rPr lang="zh-CN" altLang="en-US" dirty="0"/>
              <a:t>对原图和采样图分别做 </a:t>
            </a:r>
            <a:r>
              <a:rPr lang="en-US" altLang="zh-CN" dirty="0"/>
              <a:t>pattern mining</a:t>
            </a:r>
            <a:r>
              <a:rPr lang="zh-CN" altLang="en-US" dirty="0"/>
              <a:t>，分别获取出现频率最高的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pattern</a:t>
            </a:r>
            <a:r>
              <a:rPr lang="zh-CN" altLang="en-US" dirty="0"/>
              <a:t>。采样图所获得的</a:t>
            </a:r>
            <a:r>
              <a:rPr lang="en-US" altLang="zh-CN" dirty="0"/>
              <a:t>top10 pattern</a:t>
            </a:r>
            <a:r>
              <a:rPr lang="zh-CN" altLang="en-US" dirty="0"/>
              <a:t>的 </a:t>
            </a:r>
            <a:r>
              <a:rPr lang="en-US" altLang="zh-CN" dirty="0"/>
              <a:t>hit</a:t>
            </a:r>
            <a:r>
              <a:rPr lang="zh-CN" altLang="en-US" dirty="0"/>
              <a:t>率作为准确度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000" dirty="0"/>
              <a:t>Pros:	</a:t>
            </a:r>
          </a:p>
          <a:p>
            <a:pPr lvl="1"/>
            <a:r>
              <a:rPr lang="zh-CN" altLang="en-US" dirty="0"/>
              <a:t>保证区域内的连接完整，</a:t>
            </a:r>
            <a:r>
              <a:rPr lang="en-US" altLang="zh-CN" dirty="0"/>
              <a:t>pattern</a:t>
            </a:r>
            <a:r>
              <a:rPr lang="zh-CN" altLang="en-US" dirty="0"/>
              <a:t>能被完整保存。</a:t>
            </a:r>
            <a:endParaRPr lang="en-US" altLang="zh-CN" dirty="0"/>
          </a:p>
          <a:p>
            <a:pPr lvl="1"/>
            <a:r>
              <a:rPr lang="zh-CN" altLang="en-US" dirty="0"/>
              <a:t>避免抽样点局限于一块区域，规避了不连通区域无法访问</a:t>
            </a:r>
            <a:endParaRPr lang="en-US" altLang="zh-CN" dirty="0"/>
          </a:p>
          <a:p>
            <a:r>
              <a:rPr lang="en-US" altLang="zh-CN" sz="2000" dirty="0"/>
              <a:t>Cons: </a:t>
            </a:r>
          </a:p>
          <a:p>
            <a:pPr lvl="1"/>
            <a:r>
              <a:rPr lang="zh-CN" altLang="en-US" dirty="0"/>
              <a:t>起始点决定了</a:t>
            </a:r>
            <a:r>
              <a:rPr lang="en-US" altLang="zh-CN" dirty="0"/>
              <a:t>sample</a:t>
            </a:r>
            <a:r>
              <a:rPr lang="zh-CN" altLang="en-US" dirty="0"/>
              <a:t>图的准确度，不恰当的起始点使得某</a:t>
            </a:r>
            <a:r>
              <a:rPr lang="en-US" altLang="zh-CN" dirty="0"/>
              <a:t>pattern</a:t>
            </a:r>
            <a:r>
              <a:rPr lang="zh-CN" altLang="en-US" dirty="0"/>
              <a:t>过多或过少</a:t>
            </a:r>
            <a:endParaRPr lang="en-US" altLang="zh-CN" dirty="0"/>
          </a:p>
          <a:p>
            <a:pPr lvl="1"/>
            <a:r>
              <a:rPr lang="zh-CN" altLang="en-US" dirty="0"/>
              <a:t>无法避免</a:t>
            </a:r>
            <a:r>
              <a:rPr lang="en-US" altLang="zh-CN" dirty="0"/>
              <a:t>pattern</a:t>
            </a:r>
            <a:r>
              <a:rPr lang="zh-CN" altLang="en-US" dirty="0"/>
              <a:t>频率极低的冗余结构出现。这在子图同构的计算中，尤其是大型图中，有很大的影响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99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参考文献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510B3C-140E-4A66-8549-D4F688DC4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66296"/>
                <a:ext cx="9242521" cy="52947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sz="2400" b="1" dirty="0"/>
                  <a:t>Large Graph Sampling Algorithm for Frequent Subgraph Mining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000" dirty="0"/>
                  <a:t>Idea: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zh-CN" altLang="en-US" sz="1800" dirty="0"/>
                  <a:t>主要算法思想与上一篇相同，在上一篇的基础上做了一些改进。</a:t>
                </a:r>
                <a:endParaRPr lang="en-US" altLang="zh-CN" sz="1800" dirty="0"/>
              </a:p>
              <a:p>
                <a:pPr marL="800100" lvl="1" indent="-342900">
                  <a:buAutoNum type="arabicPeriod"/>
                </a:pPr>
                <a:r>
                  <a:rPr lang="zh-CN" altLang="en-US" sz="1800" dirty="0"/>
                  <a:t>统计每种</a:t>
                </a:r>
                <a:r>
                  <a:rPr lang="en-US" altLang="zh-CN" sz="1800" dirty="0"/>
                  <a:t>label</a:t>
                </a:r>
                <a:r>
                  <a:rPr lang="zh-CN" altLang="en-US" sz="1800" dirty="0"/>
                  <a:t>出现的次数，</a:t>
                </a:r>
                <a:r>
                  <a:rPr lang="en-US" altLang="zh-CN" sz="1800" dirty="0"/>
                  <a:t>weight W</a:t>
                </a:r>
              </a:p>
              <a:p>
                <a:pPr marL="800100" lvl="1" indent="-342900">
                  <a:buAutoNum type="arabicPeriod"/>
                </a:pPr>
                <a:r>
                  <a:rPr lang="zh-CN" altLang="en-US" sz="1800" dirty="0"/>
                  <a:t>在</a:t>
                </a:r>
                <a:r>
                  <a:rPr lang="en-US" altLang="zh-CN" sz="1800" dirty="0" err="1"/>
                  <a:t>bfs</a:t>
                </a:r>
                <a:r>
                  <a:rPr lang="zh-CN" altLang="en-US" sz="1800" dirty="0"/>
                  <a:t>拓展时，若该点</a:t>
                </a:r>
                <a:r>
                  <a:rPr lang="en-US" altLang="zh-CN" sz="1800" dirty="0"/>
                  <a:t>weight</a:t>
                </a:r>
                <a:r>
                  <a:rPr lang="zh-CN" altLang="en-US" sz="1800" dirty="0"/>
                  <a:t>未达到要求，则不将其加入</a:t>
                </a:r>
                <a:endParaRPr lang="en-US" altLang="zh-CN" sz="1800" dirty="0"/>
              </a:p>
              <a:p>
                <a:pPr marL="800100" lvl="1" indent="-342900">
                  <a:buAutoNum type="arabicPeriod"/>
                </a:pPr>
                <a:r>
                  <a:rPr lang="en-US" altLang="zh-CN" sz="1800" dirty="0"/>
                  <a:t>Sampling rate 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p&gt;0.7)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评价方式：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给定一个频率阈值（</a:t>
                </a:r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=2000,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=31385,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=61780,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，统计</a:t>
                </a:r>
                <a:r>
                  <a:rPr lang="en-US" altLang="zh-CN" dirty="0"/>
                  <a:t>sampled graph</a:t>
                </a:r>
                <a:r>
                  <a:rPr lang="zh-CN" altLang="en-US" dirty="0"/>
                  <a:t>中出现频率</a:t>
                </a:r>
                <a:r>
                  <a:rPr lang="en-US" altLang="zh-CN" dirty="0"/>
                  <a:t>&gt;=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pattern</a:t>
                </a:r>
                <a:r>
                  <a:rPr lang="zh-CN" altLang="en-US" dirty="0"/>
                  <a:t>种类个数，与原图做比较，作为准确率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统计在使用原图和</a:t>
                </a:r>
                <a:r>
                  <a:rPr lang="en-US" altLang="zh-CN" dirty="0"/>
                  <a:t>sampled graph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pattern mining</a:t>
                </a:r>
                <a:r>
                  <a:rPr lang="zh-CN" altLang="en-US" dirty="0"/>
                  <a:t>算法所消耗的时间，是否有性能的提升</a:t>
                </a:r>
                <a:endParaRPr lang="en-US" altLang="zh-CN" dirty="0"/>
              </a:p>
              <a:p>
                <a:pPr marL="800100" lvl="1" indent="-342900">
                  <a:buAutoNum type="arabicPeriod"/>
                </a:pPr>
                <a:endParaRPr lang="en-US" altLang="zh-CN" sz="1800" dirty="0"/>
              </a:p>
              <a:p>
                <a:r>
                  <a:rPr lang="en-US" altLang="zh-CN" sz="2000" dirty="0"/>
                  <a:t>Pros</a:t>
                </a:r>
                <a:r>
                  <a:rPr lang="zh-CN" altLang="en-US" sz="2000" dirty="0"/>
                  <a:t>（实验结果）</a:t>
                </a:r>
                <a:r>
                  <a:rPr lang="en-US" altLang="zh-CN" sz="2000" dirty="0"/>
                  <a:t>:	</a:t>
                </a:r>
              </a:p>
              <a:p>
                <a:pPr lvl="1"/>
                <a:r>
                  <a:rPr lang="zh-CN" altLang="en-US" dirty="0"/>
                  <a:t>在非常高频率（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&gt;1000</m:t>
                    </m:r>
                  </m:oMath>
                </a14:m>
                <a:r>
                  <a:rPr lang="zh-CN" altLang="en-US" dirty="0"/>
                  <a:t>）的阈值下几乎一致，在较高频率（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&gt;200</m:t>
                    </m:r>
                  </m:oMath>
                </a14:m>
                <a:r>
                  <a:rPr lang="zh-CN" altLang="en-US" dirty="0"/>
                  <a:t>）的阈值下准确率极高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Pattern mining</a:t>
                </a:r>
                <a:r>
                  <a:rPr lang="zh-CN" altLang="en-US" dirty="0"/>
                  <a:t>时间有显著的下降，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挖掘的子图越多，同构检测过程越长，相应算法的执行时间就越长。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Cons: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</a:rPr>
                  <a:t>Sampled rate</a:t>
                </a:r>
                <a:r>
                  <a:rPr lang="zh-CN" altLang="en-US" dirty="0">
                    <a:latin typeface="Arial" panose="020B0604020202020204" pitchFamily="34" charset="0"/>
                  </a:rPr>
                  <a:t>需要维持在很高，没有解决当单个图数据量过大时，以部分</a:t>
                </a:r>
                <a:r>
                  <a:rPr lang="en-US" altLang="zh-CN" dirty="0">
                    <a:latin typeface="Arial" panose="020B0604020202020204" pitchFamily="34" charset="0"/>
                  </a:rPr>
                  <a:t>graph</a:t>
                </a:r>
                <a:r>
                  <a:rPr lang="zh-CN" altLang="en-US" dirty="0">
                    <a:latin typeface="Arial" panose="020B0604020202020204" pitchFamily="34" charset="0"/>
                  </a:rPr>
                  <a:t>代表整个</a:t>
                </a:r>
                <a:r>
                  <a:rPr lang="en-US" altLang="zh-CN" dirty="0">
                    <a:latin typeface="Arial" panose="020B0604020202020204" pitchFamily="34" charset="0"/>
                  </a:rPr>
                  <a:t>graph</a:t>
                </a:r>
              </a:p>
              <a:p>
                <a:pPr lvl="1"/>
                <a:r>
                  <a:rPr lang="zh-CN" altLang="en-US" dirty="0">
                    <a:latin typeface="Arial" panose="020B0604020202020204" pitchFamily="34" charset="0"/>
                  </a:rPr>
                  <a:t>若</a:t>
                </a:r>
                <a:r>
                  <a:rPr lang="en-US" altLang="zh-CN" dirty="0">
                    <a:latin typeface="Arial" panose="020B0604020202020204" pitchFamily="34" charset="0"/>
                  </a:rPr>
                  <a:t>build catalog</a:t>
                </a:r>
                <a:r>
                  <a:rPr lang="zh-CN" altLang="en-US" dirty="0">
                    <a:latin typeface="Arial" panose="020B0604020202020204" pitchFamily="34" charset="0"/>
                  </a:rPr>
                  <a:t>时对阈值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𝜏</m:t>
                    </m:r>
                  </m:oMath>
                </a14:m>
                <a:r>
                  <a:rPr lang="zh-CN" altLang="en-US" dirty="0"/>
                  <a:t>以下的</a:t>
                </a:r>
                <a:r>
                  <a:rPr lang="en-US" altLang="zh-CN" dirty="0"/>
                  <a:t>pattern</a:t>
                </a:r>
                <a:r>
                  <a:rPr lang="zh-CN" altLang="en-US" dirty="0"/>
                  <a:t>有较高准确性要求，可能引起较大误差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510B3C-140E-4A66-8549-D4F688DC4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66296"/>
                <a:ext cx="9242521" cy="5294722"/>
              </a:xfrm>
              <a:blipFill>
                <a:blip r:embed="rId2"/>
                <a:stretch>
                  <a:fillRect l="-66" t="-1382" r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4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参考文献</a:t>
            </a:r>
            <a:r>
              <a:rPr lang="en-US" altLang="zh-CN" dirty="0"/>
              <a:t>—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b="1" dirty="0"/>
              <a:t>Frequent Subgraph Mining on a Single Large Graph Using Sampling Techniques </a:t>
            </a:r>
          </a:p>
          <a:p>
            <a:r>
              <a:rPr lang="en-US" altLang="zh-CN" sz="2400" b="1" dirty="0"/>
              <a:t>Large Graph Sampling Algorithm for Frequent Subgraph Mining</a:t>
            </a:r>
          </a:p>
          <a:p>
            <a:endParaRPr lang="en-US" altLang="zh-CN" sz="2400" b="1" dirty="0"/>
          </a:p>
          <a:p>
            <a:r>
              <a:rPr lang="zh-CN" altLang="en-US" sz="2400" dirty="0"/>
              <a:t>两篇文章都提出，在社交网络的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挖掘任务中，尽可能多地利用原始图形的区域子结构，效果更好（能够解决我们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sample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中的</a:t>
            </a:r>
            <a:r>
              <a:rPr lang="zh-CN" altLang="en-US" sz="2400" b="1" dirty="0">
                <a:effectLst/>
                <a:latin typeface="Arial" panose="020B0604020202020204" pitchFamily="34" charset="0"/>
              </a:rPr>
              <a:t>代表性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问题）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r>
              <a:rPr lang="zh-CN" altLang="en-US" sz="2400" dirty="0"/>
              <a:t>现有的许多文献在</a:t>
            </a:r>
            <a:r>
              <a:rPr lang="en-US" altLang="zh-CN" sz="2400" dirty="0"/>
              <a:t>frequent pattern mining</a:t>
            </a:r>
            <a:r>
              <a:rPr lang="zh-CN" altLang="en-US" sz="2400" dirty="0"/>
              <a:t>任务中表现不佳，</a:t>
            </a:r>
            <a:r>
              <a:rPr lang="zh-CN" altLang="en-US" sz="2200" dirty="0"/>
              <a:t>如：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Walking with perception: Efficient random walk sampling via common neighbor awareness</a:t>
            </a:r>
          </a:p>
          <a:p>
            <a:pPr marL="457200" lvl="1" indent="0">
              <a:buNone/>
            </a:pPr>
            <a:r>
              <a:rPr lang="en-US" altLang="zh-CN" sz="2200" dirty="0"/>
              <a:t>Leveraging history for faster sampling of online social networks</a:t>
            </a:r>
          </a:p>
          <a:p>
            <a:pPr marL="457200" lvl="1" indent="0">
              <a:buNone/>
            </a:pPr>
            <a:r>
              <a:rPr lang="en-US" altLang="zh-CN" sz="2200" dirty="0"/>
              <a:t>On random walk based graph sampling</a:t>
            </a:r>
          </a:p>
          <a:p>
            <a:endParaRPr lang="en-US" altLang="zh-CN" sz="2000" dirty="0"/>
          </a:p>
          <a:p>
            <a:r>
              <a:rPr lang="zh-CN" altLang="en-US" sz="2000" dirty="0"/>
              <a:t>所有应用于子图挖掘相关的</a:t>
            </a:r>
            <a:r>
              <a:rPr lang="en-US" altLang="zh-CN" sz="2000" dirty="0"/>
              <a:t>graph sampling</a:t>
            </a:r>
            <a:r>
              <a:rPr lang="zh-CN" altLang="en-US" sz="2000" dirty="0"/>
              <a:t>论文均强调了</a:t>
            </a:r>
            <a:r>
              <a:rPr lang="en-US" altLang="zh-CN" sz="2000" dirty="0"/>
              <a:t>pattern mining</a:t>
            </a:r>
            <a:r>
              <a:rPr lang="zh-CN" altLang="en-US" sz="2000" dirty="0"/>
              <a:t>中检测子图同构是</a:t>
            </a:r>
            <a:r>
              <a:rPr lang="en-US" altLang="zh-CN" sz="2000" dirty="0"/>
              <a:t>NP-Complete</a:t>
            </a:r>
          </a:p>
          <a:p>
            <a:pPr marL="457200" lvl="1" indent="0">
              <a:buNone/>
            </a:pPr>
            <a:endParaRPr lang="en-US" altLang="zh-CN" sz="2400" b="1" dirty="0"/>
          </a:p>
          <a:p>
            <a:r>
              <a:rPr lang="zh-CN" altLang="en-US" sz="2000" dirty="0"/>
              <a:t>第二篇文章在第一篇的基础之上做了剪枝操作，一定程度上优化了</a:t>
            </a:r>
            <a:r>
              <a:rPr lang="en-US" altLang="zh-CN" sz="2000" dirty="0"/>
              <a:t>mining </a:t>
            </a:r>
            <a:r>
              <a:rPr lang="zh-CN" altLang="en-US" sz="2000" dirty="0"/>
              <a:t>所需要的时间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文章并没有提到能否通过使用较低的</a:t>
            </a:r>
            <a:r>
              <a:rPr lang="en-US" altLang="zh-CN" sz="2000" dirty="0"/>
              <a:t>sample rate</a:t>
            </a:r>
            <a:r>
              <a:rPr lang="zh-CN" altLang="en-US" sz="2000" dirty="0"/>
              <a:t>采样出较小的图，进一步优化</a:t>
            </a:r>
            <a:r>
              <a:rPr lang="en-US" altLang="zh-CN" sz="2000" dirty="0"/>
              <a:t>pattern mining</a:t>
            </a:r>
            <a:r>
              <a:rPr lang="zh-CN" altLang="en-US" sz="2000" dirty="0"/>
              <a:t>的时间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678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Sampling</a:t>
            </a:r>
            <a:r>
              <a:rPr lang="zh-CN" altLang="en-US" dirty="0"/>
              <a:t>参考文献</a:t>
            </a:r>
            <a:r>
              <a:rPr lang="en-US" altLang="zh-CN" dirty="0"/>
              <a:t>—further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由前两篇文献引申出的进一步优化思路：</a:t>
            </a:r>
            <a:endParaRPr lang="en-US" altLang="zh-CN" sz="2400" dirty="0"/>
          </a:p>
          <a:p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200" dirty="0"/>
              <a:t>效仿第二篇文献，在原有基础上对</a:t>
            </a:r>
            <a:r>
              <a:rPr lang="en-US" altLang="zh-CN" sz="2200" dirty="0"/>
              <a:t>sample </a:t>
            </a:r>
            <a:r>
              <a:rPr lang="zh-CN" altLang="en-US" sz="2200" dirty="0"/>
              <a:t>算法改进，根据实际</a:t>
            </a:r>
            <a:r>
              <a:rPr lang="en-US" altLang="zh-CN" sz="2200" dirty="0"/>
              <a:t>catalog</a:t>
            </a:r>
            <a:r>
              <a:rPr lang="zh-CN" altLang="en-US" sz="2200" dirty="0"/>
              <a:t>的需求，寻找是否有可以进一步剪枝优化的操作</a:t>
            </a:r>
            <a:endParaRPr lang="en-US" altLang="zh-CN" sz="2200" dirty="0"/>
          </a:p>
          <a:p>
            <a:pPr marL="914400" lvl="1" indent="-457200">
              <a:buAutoNum type="arabicPeriod"/>
            </a:pPr>
            <a:endParaRPr lang="en-US" altLang="zh-CN" sz="2200" dirty="0"/>
          </a:p>
          <a:p>
            <a:pPr marL="914400" lvl="1" indent="-457200">
              <a:buAutoNum type="arabicPeriod"/>
            </a:pPr>
            <a:r>
              <a:rPr lang="zh-CN" altLang="en-US" sz="2200" dirty="0"/>
              <a:t>更换</a:t>
            </a:r>
            <a:r>
              <a:rPr lang="en-US" altLang="zh-CN" sz="2200" dirty="0"/>
              <a:t>/</a:t>
            </a:r>
            <a:r>
              <a:rPr lang="zh-CN" altLang="en-US" sz="2200" dirty="0"/>
              <a:t>优化第二篇文献中所参考所用的</a:t>
            </a:r>
            <a:r>
              <a:rPr lang="en-US" altLang="zh-CN" sz="2200" dirty="0"/>
              <a:t>pattern mining</a:t>
            </a:r>
            <a:r>
              <a:rPr lang="zh-CN" altLang="en-US" sz="2200" dirty="0"/>
              <a:t>算法</a:t>
            </a:r>
            <a:endParaRPr lang="en-US" altLang="zh-CN" sz="2200" dirty="0"/>
          </a:p>
          <a:p>
            <a:pPr marL="857250" lvl="2" indent="0">
              <a:buNone/>
            </a:pPr>
            <a:r>
              <a:rPr lang="en-US" altLang="zh-CN" sz="1300" i="1" dirty="0"/>
              <a:t>GRAMI: Frequent Subgraph and Pattern Mining in a Single Large Graph</a:t>
            </a:r>
          </a:p>
          <a:p>
            <a:pPr marL="857250" lvl="2" indent="0">
              <a:buNone/>
            </a:pPr>
            <a:endParaRPr lang="en-US" altLang="zh-CN" sz="1300" i="1" dirty="0"/>
          </a:p>
          <a:p>
            <a:pPr marL="914400" lvl="1" indent="-457200">
              <a:buAutoNum type="arabicPeriod"/>
            </a:pPr>
            <a:r>
              <a:rPr lang="zh-CN" altLang="en-US" sz="2000" dirty="0"/>
              <a:t>尝试目前已有的其他</a:t>
            </a:r>
            <a:r>
              <a:rPr lang="en-US" altLang="zh-CN" sz="2000" dirty="0"/>
              <a:t>pattern mining</a:t>
            </a:r>
            <a:r>
              <a:rPr lang="zh-CN" altLang="en-US" sz="2000" dirty="0"/>
              <a:t>算法，是否能在当前</a:t>
            </a:r>
            <a:r>
              <a:rPr lang="en-US" altLang="zh-CN" sz="2000" dirty="0"/>
              <a:t>sample</a:t>
            </a:r>
            <a:r>
              <a:rPr lang="zh-CN" altLang="en-US" sz="2000" dirty="0"/>
              <a:t>算法较低的</a:t>
            </a:r>
            <a:r>
              <a:rPr lang="en-US" altLang="zh-CN" sz="2000" dirty="0"/>
              <a:t>sample rate</a:t>
            </a:r>
            <a:r>
              <a:rPr lang="zh-CN" altLang="en-US" sz="2000" dirty="0"/>
              <a:t>之下实现高准确的</a:t>
            </a:r>
            <a:r>
              <a:rPr lang="en-US" altLang="zh-CN" sz="2000" dirty="0"/>
              <a:t>pattern mining</a:t>
            </a:r>
          </a:p>
          <a:p>
            <a:pPr marL="857250" lvl="2" indent="0">
              <a:buNone/>
            </a:pPr>
            <a:r>
              <a:rPr lang="zh-CN" altLang="en-US" sz="1300" dirty="0"/>
              <a:t>例如：</a:t>
            </a:r>
            <a:r>
              <a:rPr lang="en-US" altLang="zh-CN" sz="1300" i="1" dirty="0"/>
              <a:t>Graph Summaries for Subgraph Frequency Estimation </a:t>
            </a:r>
            <a:r>
              <a:rPr lang="zh-CN" altLang="en-US" sz="1300" dirty="0"/>
              <a:t>通过计算</a:t>
            </a:r>
            <a:r>
              <a:rPr lang="en-US" altLang="zh-CN" sz="1300" dirty="0"/>
              <a:t>pattern</a:t>
            </a:r>
            <a:r>
              <a:rPr lang="zh-CN" altLang="en-US" sz="1300" dirty="0"/>
              <a:t>分解中每条边影响下一条边的条件概率，结合频率和卡方分布计算，最终估算出整个</a:t>
            </a:r>
            <a:r>
              <a:rPr lang="en-US" altLang="zh-CN" sz="1300" dirty="0"/>
              <a:t>graph</a:t>
            </a:r>
            <a:r>
              <a:rPr lang="zh-CN" altLang="en-US" sz="1300" dirty="0"/>
              <a:t>的</a:t>
            </a:r>
            <a:r>
              <a:rPr lang="en-US" altLang="zh-CN" sz="1300" dirty="0"/>
              <a:t>pattern frequency</a:t>
            </a:r>
            <a:r>
              <a:rPr lang="zh-CN" altLang="en-US" sz="1300" dirty="0"/>
              <a:t>（仍在研读）</a:t>
            </a:r>
            <a:endParaRPr lang="en-US" altLang="zh-CN" sz="1300" dirty="0"/>
          </a:p>
          <a:p>
            <a:pPr marL="857250" lvl="2" indent="0">
              <a:buNone/>
            </a:pPr>
            <a:endParaRPr lang="en-US" altLang="zh-CN" sz="1300" dirty="0"/>
          </a:p>
          <a:p>
            <a:endParaRPr lang="en-US" altLang="zh-CN" sz="2000" dirty="0"/>
          </a:p>
          <a:p>
            <a:r>
              <a:rPr lang="zh-CN" altLang="en-US" sz="2000" dirty="0"/>
              <a:t>其他思路：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1800" dirty="0"/>
              <a:t>寻找其他的</a:t>
            </a:r>
            <a:r>
              <a:rPr lang="en-US" altLang="zh-CN" sz="1800" dirty="0"/>
              <a:t>sample </a:t>
            </a:r>
            <a:r>
              <a:rPr lang="zh-CN" altLang="en-US" sz="1800" dirty="0"/>
              <a:t>算法，以满足在较低</a:t>
            </a:r>
            <a:r>
              <a:rPr lang="en-US" altLang="zh-CN" sz="1800" dirty="0"/>
              <a:t>sample rate</a:t>
            </a:r>
            <a:r>
              <a:rPr lang="zh-CN" altLang="en-US" sz="1800" dirty="0"/>
              <a:t>的情况下采样出具有代表性的</a:t>
            </a:r>
            <a:r>
              <a:rPr lang="en-US" altLang="zh-CN" sz="1800" dirty="0"/>
              <a:t>graph</a:t>
            </a:r>
          </a:p>
          <a:p>
            <a:pPr lvl="1"/>
            <a:r>
              <a:rPr lang="zh-CN" altLang="en-US" sz="1800" dirty="0"/>
              <a:t>持续关注其他</a:t>
            </a:r>
            <a:r>
              <a:rPr lang="en-US" altLang="zh-CN" sz="1800" dirty="0"/>
              <a:t>graph sampling </a:t>
            </a:r>
            <a:r>
              <a:rPr lang="zh-CN" altLang="en-US" sz="1800" dirty="0"/>
              <a:t>算法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529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Mining</a:t>
            </a:r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2400" b="1" dirty="0"/>
              <a:t>目前已查阅的文献有：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dirty="0" err="1"/>
              <a:t>gSpan</a:t>
            </a:r>
            <a:r>
              <a:rPr lang="en-US" altLang="zh-CN" sz="2400" dirty="0"/>
              <a:t>: Graph-Based Substructure Pattern Mining</a:t>
            </a:r>
          </a:p>
          <a:p>
            <a:r>
              <a:rPr lang="en-US" altLang="zh-CN" sz="2400" dirty="0"/>
              <a:t>DFS-based frequent graph pattern extraction to characterize the content of RDF Triple Stores</a:t>
            </a:r>
          </a:p>
          <a:p>
            <a:r>
              <a:rPr lang="en-US" altLang="zh-CN" sz="2400" dirty="0"/>
              <a:t>Graph Summaries for Subgraph Frequency Estimation</a:t>
            </a:r>
          </a:p>
          <a:p>
            <a:r>
              <a:rPr lang="en-US" altLang="zh-CN" sz="2400" dirty="0"/>
              <a:t>Frequent pattern mining: current status and future directions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已发现，未研读的相关度较高文献：</a:t>
            </a:r>
            <a:endParaRPr lang="en-US" altLang="zh-CN" sz="2400" b="1" dirty="0"/>
          </a:p>
          <a:p>
            <a:pPr lvl="1"/>
            <a:r>
              <a:rPr lang="en-US" altLang="zh-CN" sz="2200" dirty="0"/>
              <a:t>Subgraph Frequencies: Mapping the Empirical and Extremal Geography of Large Graph Collections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 err="1"/>
              <a:t>CloSpan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cMining</a:t>
            </a:r>
            <a:r>
              <a:rPr lang="en-US" altLang="zh-CN" sz="2200" dirty="0"/>
              <a:t> Closed Sequential Patterns In Large Datasets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/>
              <a:t>A Survey of Frequent Subgraph Mining Algorithms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/>
              <a:t>GRAMI: Frequent subgraph and pattern mining in a single large graph</a:t>
            </a:r>
            <a:endParaRPr lang="en-US" altLang="zh-CN" sz="2200" b="1" dirty="0"/>
          </a:p>
          <a:p>
            <a:endParaRPr lang="en-US" altLang="zh-CN" sz="2400" b="1" dirty="0"/>
          </a:p>
          <a:p>
            <a:r>
              <a:rPr lang="zh-CN" altLang="en-US" dirty="0"/>
              <a:t>由于时间关系，未能将</a:t>
            </a:r>
            <a:r>
              <a:rPr lang="en-US" altLang="zh-CN" dirty="0"/>
              <a:t>pattern mining</a:t>
            </a:r>
            <a:r>
              <a:rPr lang="zh-CN" altLang="en-US" dirty="0"/>
              <a:t>部分的可用信息完全梳理。仍在进一步研读，整理中。</a:t>
            </a:r>
            <a:endParaRPr lang="en-US" altLang="zh-CN" dirty="0"/>
          </a:p>
          <a:p>
            <a:r>
              <a:rPr lang="zh-CN" altLang="en-US" dirty="0"/>
              <a:t>如时间允许，将于未来</a:t>
            </a:r>
            <a:r>
              <a:rPr lang="en-US" altLang="zh-CN" dirty="0"/>
              <a:t>1~2</a:t>
            </a:r>
            <a:r>
              <a:rPr lang="zh-CN" altLang="en-US" dirty="0"/>
              <a:t>周继续</a:t>
            </a:r>
            <a:r>
              <a:rPr lang="en-US" altLang="zh-CN" dirty="0"/>
              <a:t>Pattern Mining</a:t>
            </a:r>
            <a:r>
              <a:rPr lang="zh-CN" altLang="en-US" dirty="0"/>
              <a:t>方面研究，并同时与</a:t>
            </a:r>
            <a:r>
              <a:rPr lang="en-US" altLang="zh-CN" dirty="0"/>
              <a:t>Sampling</a:t>
            </a:r>
            <a:r>
              <a:rPr lang="zh-CN" altLang="en-US"/>
              <a:t>结合考虑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6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kumimoji="1" dirty="0" smtClean="0"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{F96F2E6F-43E1-AE42-9E3B-F0075E46E1B1}tf10001060</Template>
  <TotalTime>5074</TotalTime>
  <Words>1143</Words>
  <Application>Microsoft Office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SC</vt:lpstr>
      <vt:lpstr>等线</vt:lpstr>
      <vt:lpstr>Arial</vt:lpstr>
      <vt:lpstr>Cambria Math</vt:lpstr>
      <vt:lpstr>Wingdings</vt:lpstr>
      <vt:lpstr>Wingdings 3</vt:lpstr>
      <vt:lpstr>平面</vt:lpstr>
      <vt:lpstr>Graph Sampling学术文献参考报告</vt:lpstr>
      <vt:lpstr>上周主要工作</vt:lpstr>
      <vt:lpstr>Review: 为什么需要Graph Sampling？</vt:lpstr>
      <vt:lpstr>我们需要什么样的Sample方案？</vt:lpstr>
      <vt:lpstr>Sampling参考文献</vt:lpstr>
      <vt:lpstr>Sampling参考文献</vt:lpstr>
      <vt:lpstr>Sampling参考文献—总结</vt:lpstr>
      <vt:lpstr>Sampling参考文献—further work</vt:lpstr>
      <vt:lpstr>Pattern Mining参考文献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Melo</dc:creator>
  <cp:lastModifiedBy>1051450352@qq.com</cp:lastModifiedBy>
  <cp:revision>373</cp:revision>
  <dcterms:created xsi:type="dcterms:W3CDTF">2022-01-11T14:46:34Z</dcterms:created>
  <dcterms:modified xsi:type="dcterms:W3CDTF">2022-06-14T19:26:42Z</dcterms:modified>
</cp:coreProperties>
</file>