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32"/>
  </p:notesMasterIdLst>
  <p:handoutMasterIdLst>
    <p:handoutMasterId r:id="rId33"/>
  </p:handoutMasterIdLst>
  <p:sldIdLst>
    <p:sldId id="279" r:id="rId3"/>
    <p:sldId id="278" r:id="rId4"/>
    <p:sldId id="289" r:id="rId5"/>
    <p:sldId id="290" r:id="rId6"/>
    <p:sldId id="293" r:id="rId7"/>
    <p:sldId id="280" r:id="rId8"/>
    <p:sldId id="295" r:id="rId9"/>
    <p:sldId id="313" r:id="rId10"/>
    <p:sldId id="314" r:id="rId11"/>
    <p:sldId id="281" r:id="rId12"/>
    <p:sldId id="301" r:id="rId13"/>
    <p:sldId id="315" r:id="rId14"/>
    <p:sldId id="316" r:id="rId15"/>
    <p:sldId id="320" r:id="rId16"/>
    <p:sldId id="317" r:id="rId17"/>
    <p:sldId id="318" r:id="rId18"/>
    <p:sldId id="319" r:id="rId19"/>
    <p:sldId id="321" r:id="rId20"/>
    <p:sldId id="323" r:id="rId21"/>
    <p:sldId id="283" r:id="rId22"/>
    <p:sldId id="324" r:id="rId23"/>
    <p:sldId id="310" r:id="rId24"/>
    <p:sldId id="327" r:id="rId25"/>
    <p:sldId id="326" r:id="rId26"/>
    <p:sldId id="328" r:id="rId27"/>
    <p:sldId id="329" r:id="rId28"/>
    <p:sldId id="331" r:id="rId29"/>
    <p:sldId id="330" r:id="rId30"/>
    <p:sldId id="30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2" d="100"/>
          <a:sy n="82" d="100"/>
        </p:scale>
        <p:origin x="363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3F231-EBD8-4F4B-BAC9-96524D9BF466}" type="datetimeFigureOut">
              <a:rPr lang="zh-CN" altLang="en-US" smtClean="0"/>
              <a:t>2018/12/27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824B6-CB4E-422A-9C24-F861A0BCA00B}" type="slidenum">
              <a:rPr lang="zh-CN" altLang="en-US" smtClean="0"/>
              <a:t>‹#›</a:t>
            </a:fld>
            <a:endParaRPr lang="zh-CN" altLang="en-US"/>
          </a:p>
        </p:txBody>
      </p:sp>
    </p:spTree>
    <p:extLst>
      <p:ext uri="{BB962C8B-B14F-4D97-AF65-F5344CB8AC3E}">
        <p14:creationId xmlns:p14="http://schemas.microsoft.com/office/powerpoint/2010/main" val="57255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4F45-6022-46CA-A4EC-E3BB56DBF9EB}"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B5A57-8D53-4F3F-B159-CC185D6CC2EA}" type="slidenum">
              <a:rPr lang="zh-CN" altLang="en-US" smtClean="0"/>
              <a:t>‹#›</a:t>
            </a:fld>
            <a:endParaRPr lang="zh-CN" altLang="en-US"/>
          </a:p>
        </p:txBody>
      </p:sp>
    </p:spTree>
    <p:extLst>
      <p:ext uri="{BB962C8B-B14F-4D97-AF65-F5344CB8AC3E}">
        <p14:creationId xmlns:p14="http://schemas.microsoft.com/office/powerpoint/2010/main" val="80722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05635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358510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125454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70231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91753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54920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extLst>
      <p:ext uri="{BB962C8B-B14F-4D97-AF65-F5344CB8AC3E}">
        <p14:creationId xmlns:p14="http://schemas.microsoft.com/office/powerpoint/2010/main" val="423625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23</a:t>
            </a:fld>
            <a:endParaRPr lang="en-GB"/>
          </a:p>
        </p:txBody>
      </p:sp>
    </p:spTree>
    <p:extLst>
      <p:ext uri="{BB962C8B-B14F-4D97-AF65-F5344CB8AC3E}">
        <p14:creationId xmlns:p14="http://schemas.microsoft.com/office/powerpoint/2010/main" val="380024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24</a:t>
            </a:fld>
            <a:endParaRPr lang="en-GB"/>
          </a:p>
        </p:txBody>
      </p:sp>
    </p:spTree>
    <p:extLst>
      <p:ext uri="{BB962C8B-B14F-4D97-AF65-F5344CB8AC3E}">
        <p14:creationId xmlns:p14="http://schemas.microsoft.com/office/powerpoint/2010/main" val="2774929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25</a:t>
            </a:fld>
            <a:endParaRPr lang="en-GB"/>
          </a:p>
        </p:txBody>
      </p:sp>
    </p:spTree>
    <p:extLst>
      <p:ext uri="{BB962C8B-B14F-4D97-AF65-F5344CB8AC3E}">
        <p14:creationId xmlns:p14="http://schemas.microsoft.com/office/powerpoint/2010/main" val="2672712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27</a:t>
            </a:fld>
            <a:endParaRPr lang="zh-CN" altLang="en-US"/>
          </a:p>
        </p:txBody>
      </p:sp>
    </p:spTree>
    <p:extLst>
      <p:ext uri="{BB962C8B-B14F-4D97-AF65-F5344CB8AC3E}">
        <p14:creationId xmlns:p14="http://schemas.microsoft.com/office/powerpoint/2010/main" val="320040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195968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40301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06298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22457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8020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89880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96132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380779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1615961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4334932" y="0"/>
            <a:ext cx="7857067" cy="4419600"/>
          </a:xfrm>
          <a:prstGeom prst="rect">
            <a:avLst/>
          </a:prstGeom>
        </p:spPr>
      </p:pic>
    </p:spTree>
    <p:extLst>
      <p:ext uri="{BB962C8B-B14F-4D97-AF65-F5344CB8AC3E}">
        <p14:creationId xmlns:p14="http://schemas.microsoft.com/office/powerpoint/2010/main" val="16968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896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42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有页码">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extLst>
      <p:ext uri="{BB962C8B-B14F-4D97-AF65-F5344CB8AC3E}">
        <p14:creationId xmlns:p14="http://schemas.microsoft.com/office/powerpoint/2010/main" val="24931471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A93E93-166D-47F5-9EF1-ACEABE24AEEA}"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D5ACA-62CA-46DB-AD6B-12EDD6D51A23}"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extLst>
      <p:ext uri="{BB962C8B-B14F-4D97-AF65-F5344CB8AC3E}">
        <p14:creationId xmlns:p14="http://schemas.microsoft.com/office/powerpoint/2010/main" val="11972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5" name="组合 4"/>
          <p:cNvGrpSpPr/>
          <p:nvPr userDrawn="1"/>
        </p:nvGrpSpPr>
        <p:grpSpPr>
          <a:xfrm>
            <a:off x="0" y="-1664915"/>
            <a:ext cx="12192000" cy="10492846"/>
            <a:chOff x="0" y="-1664915"/>
            <a:chExt cx="12192000" cy="10492846"/>
          </a:xfrm>
        </p:grpSpPr>
        <p:grpSp>
          <p:nvGrpSpPr>
            <p:cNvPr id="6" name="组合 5"/>
            <p:cNvGrpSpPr/>
            <p:nvPr/>
          </p:nvGrpSpPr>
          <p:grpSpPr>
            <a:xfrm>
              <a:off x="0" y="7507131"/>
              <a:ext cx="12192000" cy="1320800"/>
              <a:chOff x="0" y="7507131"/>
              <a:chExt cx="12192000" cy="1320800"/>
            </a:xfrm>
          </p:grpSpPr>
          <p:sp>
            <p:nvSpPr>
              <p:cNvPr id="13" name="矩形 12"/>
              <p:cNvSpPr/>
              <p:nvPr userDrawn="1">
                <p:custDataLst>
                  <p:tags r:id="rId8"/>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5" name="矩形 1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7" name="矩形 1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7" name="组合 6"/>
            <p:cNvGrpSpPr/>
            <p:nvPr/>
          </p:nvGrpSpPr>
          <p:grpSpPr>
            <a:xfrm>
              <a:off x="0" y="-1664915"/>
              <a:ext cx="12192000" cy="1320800"/>
              <a:chOff x="0" y="7507131"/>
              <a:chExt cx="12192000" cy="1320800"/>
            </a:xfrm>
          </p:grpSpPr>
          <p:sp>
            <p:nvSpPr>
              <p:cNvPr id="8" name="矩形 7"/>
              <p:cNvSpPr/>
              <p:nvPr userDrawn="1">
                <p:custDataLst>
                  <p:tags r:id="rId7"/>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657846862"/>
      </p:ext>
    </p:extLst>
  </p:cSld>
  <p:clrMap bg1="lt1" tx1="dk1" bg2="lt2" tx2="dk2" accent1="accent1" accent2="accent2" accent3="accent3" accent4="accent4" accent5="accent5" accent6="accent6" hlink="hlink" folHlink="folHlink"/>
  <p:sldLayoutIdLst>
    <p:sldLayoutId id="2147483652" r:id="rId1"/>
    <p:sldLayoutId id="2147483702" r:id="rId2"/>
    <p:sldLayoutId id="2147483703" r:id="rId3"/>
    <p:sldLayoutId id="2147483711" r:id="rId4"/>
    <p:sldLayoutId id="2147483712" r:id="rId5"/>
  </p:sldLayoutIdLst>
  <p:hf hdr="0" ftr="0" dt="0"/>
  <p:txStyles>
    <p:titleStyle>
      <a:lvl1pPr algn="l" defTabSz="914217"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217" rtl="0" eaLnBrk="1" latinLnBrk="0" hangingPunct="1">
        <a:lnSpc>
          <a:spcPct val="90000"/>
        </a:lnSpc>
        <a:spcBef>
          <a:spcPts val="1000"/>
        </a:spcBef>
        <a:buFont typeface="Arial" charset="0"/>
        <a:buNone/>
        <a:defRPr lang="en-US" sz="2400" kern="1200" dirty="0" smtClean="0">
          <a:solidFill>
            <a:schemeClr val="tx1"/>
          </a:solidFill>
          <a:effectLst/>
          <a:latin typeface="Montserrat Hairline" charset="0"/>
          <a:ea typeface="Montserrat Hairline" charset="0"/>
          <a:cs typeface="Montserrat Hairline" charset="0"/>
        </a:defRPr>
      </a:lvl1pPr>
      <a:lvl2pPr marL="457109" indent="0" algn="l" defTabSz="914217" rtl="0" eaLnBrk="1" latinLnBrk="0" hangingPunct="1">
        <a:lnSpc>
          <a:spcPct val="90000"/>
        </a:lnSpc>
        <a:spcBef>
          <a:spcPts val="500"/>
        </a:spcBef>
        <a:buFont typeface="Arial" charset="0"/>
        <a:buNone/>
        <a:defRPr lang="en-US" sz="2000" kern="1200" dirty="0" smtClean="0">
          <a:solidFill>
            <a:schemeClr val="tx1"/>
          </a:solidFill>
          <a:effectLst/>
          <a:latin typeface="Montserrat Hairline" charset="0"/>
          <a:ea typeface="Montserrat Hairline" charset="0"/>
          <a:cs typeface="Montserrat Hairline" charset="0"/>
        </a:defRPr>
      </a:lvl2pPr>
      <a:lvl3pPr marL="914217" indent="0" algn="l" defTabSz="914217" rtl="0" eaLnBrk="1" latinLnBrk="0" hangingPunct="1">
        <a:lnSpc>
          <a:spcPct val="90000"/>
        </a:lnSpc>
        <a:spcBef>
          <a:spcPts val="500"/>
        </a:spcBef>
        <a:buFont typeface="Arial" charset="0"/>
        <a:buNone/>
        <a:defRPr lang="en-US" sz="1800" kern="1200" dirty="0" smtClean="0">
          <a:solidFill>
            <a:schemeClr val="tx1"/>
          </a:solidFill>
          <a:effectLst/>
          <a:latin typeface="Montserrat Hairline" charset="0"/>
          <a:ea typeface="Montserrat Hairline" charset="0"/>
          <a:cs typeface="Montserrat Hairline" charset="0"/>
        </a:defRPr>
      </a:lvl3pPr>
      <a:lvl4pPr marL="1371326" indent="0" algn="l" defTabSz="914217" rtl="0" eaLnBrk="1" latinLnBrk="0" hangingPunct="1">
        <a:lnSpc>
          <a:spcPct val="90000"/>
        </a:lnSpc>
        <a:spcBef>
          <a:spcPts val="500"/>
        </a:spcBef>
        <a:buFont typeface="Arial" charset="0"/>
        <a:buNone/>
        <a:defRPr lang="en-US" sz="1600" kern="1200" dirty="0" smtClean="0">
          <a:solidFill>
            <a:schemeClr val="tx1"/>
          </a:solidFill>
          <a:effectLst/>
          <a:latin typeface="Montserrat Hairline" charset="0"/>
          <a:ea typeface="Montserrat Hairline" charset="0"/>
          <a:cs typeface="Montserrat Hairline" charset="0"/>
        </a:defRPr>
      </a:lvl4pPr>
      <a:lvl5pPr marL="1828434" indent="0" algn="l" defTabSz="914217" rtl="0" eaLnBrk="1" latinLnBrk="0" hangingPunct="1">
        <a:lnSpc>
          <a:spcPct val="90000"/>
        </a:lnSpc>
        <a:spcBef>
          <a:spcPts val="500"/>
        </a:spcBef>
        <a:buFont typeface="Arial" charset="0"/>
        <a:buNone/>
        <a:defRPr lang="en-US" sz="1600" kern="1200" dirty="0">
          <a:solidFill>
            <a:schemeClr val="tx1"/>
          </a:solidFill>
          <a:effectLst/>
          <a:latin typeface="Montserrat Hairline" charset="0"/>
          <a:ea typeface="Montserrat Hairline" charset="0"/>
          <a:cs typeface="Montserrat Hairline"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jpe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9.jpe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1.png"/><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4.jpeg"/><Relationship Id="rId4"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310894" y="2729165"/>
            <a:ext cx="3570208" cy="1107996"/>
          </a:xfrm>
          <a:prstGeom prst="rect">
            <a:avLst/>
          </a:prstGeom>
          <a:noFill/>
        </p:spPr>
        <p:txBody>
          <a:bodyPr wrap="none" rtlCol="0">
            <a:spAutoFit/>
          </a:bodyPr>
          <a:lstStyle/>
          <a:p>
            <a:pPr algn="ctr"/>
            <a:r>
              <a:rPr lang="zh-CN" altLang="en-US" sz="6600" b="1" dirty="0">
                <a:solidFill>
                  <a:schemeClr val="tx2"/>
                </a:solidFill>
                <a:latin typeface="Agency FB" panose="020B0503020202020204" pitchFamily="34" charset="0"/>
              </a:rPr>
              <a:t>瓜皮电影</a:t>
            </a:r>
          </a:p>
        </p:txBody>
      </p:sp>
      <p:sp>
        <p:nvSpPr>
          <p:cNvPr id="11" name="文本框 1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1C32FB4A-CF00-4585-9077-C9ABF6567C15}"/>
              </a:ext>
            </a:extLst>
          </p:cNvPr>
          <p:cNvSpPr txBox="1"/>
          <p:nvPr/>
        </p:nvSpPr>
        <p:spPr>
          <a:xfrm>
            <a:off x="3200971" y="1465364"/>
            <a:ext cx="5827236" cy="707886"/>
          </a:xfrm>
          <a:prstGeom prst="rect">
            <a:avLst/>
          </a:prstGeom>
          <a:noFill/>
        </p:spPr>
        <p:txBody>
          <a:bodyPr wrap="none" rtlCol="0">
            <a:spAutoFit/>
          </a:bodyPr>
          <a:lstStyle/>
          <a:p>
            <a:pPr algn="ctr"/>
            <a:r>
              <a:rPr lang="zh-CN" altLang="en-US" sz="4000" b="1" dirty="0">
                <a:solidFill>
                  <a:schemeClr val="tx2"/>
                </a:solidFill>
                <a:latin typeface="Agency FB" panose="020B0503020202020204" pitchFamily="34" charset="0"/>
              </a:rPr>
              <a:t>软件工程：项目验收汇报</a:t>
            </a:r>
          </a:p>
        </p:txBody>
      </p:sp>
    </p:spTree>
    <p:extLst>
      <p:ext uri="{BB962C8B-B14F-4D97-AF65-F5344CB8AC3E}">
        <p14:creationId xmlns:p14="http://schemas.microsoft.com/office/powerpoint/2010/main" val="300015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80337" y="3881443"/>
            <a:ext cx="2031325" cy="646331"/>
          </a:xfrm>
          <a:prstGeom prst="rect">
            <a:avLst/>
          </a:prstGeom>
          <a:noFill/>
        </p:spPr>
        <p:txBody>
          <a:bodyPr wrap="none" rtlCol="0">
            <a:spAutoFit/>
          </a:bodyPr>
          <a:lstStyle/>
          <a:p>
            <a:pPr algn="ctr"/>
            <a:r>
              <a:rPr lang="zh-CN" altLang="en-US" sz="3600" dirty="0">
                <a:solidFill>
                  <a:schemeClr val="tx1">
                    <a:lumMod val="50000"/>
                  </a:schemeClr>
                </a:solidFill>
              </a:rPr>
              <a:t>技术方案</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03</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72636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188384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系统的划分</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1027" name="Picture 3" descr="W~@142)X62_HTW`FSWH9AJS">
            <a:extLst>
              <a:ext uri="{FF2B5EF4-FFF2-40B4-BE49-F238E27FC236}">
                <a16:creationId xmlns:a16="http://schemas.microsoft.com/office/drawing/2014/main" id="{14824B73-60DD-4324-9E20-1F9768DD5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19" y="654909"/>
            <a:ext cx="9263488" cy="580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93407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4852610"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zh-CN" dirty="0">
                <a:solidFill>
                  <a:schemeClr val="accent1"/>
                </a:solidFill>
              </a:rPr>
              <a:t>用户注册与登录功能的用例图</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2050" name="Picture 2" descr="{C8060A44-DDF4-EEAF-D167-3555CD08E283}">
            <a:extLst>
              <a:ext uri="{FF2B5EF4-FFF2-40B4-BE49-F238E27FC236}">
                <a16:creationId xmlns:a16="http://schemas.microsoft.com/office/drawing/2014/main" id="{49CBD815-35DE-4BC1-B1A4-15352C2CC7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68" y="677223"/>
            <a:ext cx="3386951" cy="255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id="{8D71134A-DD90-4BC8-9A3A-596C706C0C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429" y="849341"/>
            <a:ext cx="6698708" cy="4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65329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290335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可视化系统用例图</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3074" name="图片 1">
            <a:extLst>
              <a:ext uri="{FF2B5EF4-FFF2-40B4-BE49-F238E27FC236}">
                <a16:creationId xmlns:a16="http://schemas.microsoft.com/office/drawing/2014/main" id="{CFC2FE6A-79E0-4F89-837F-9028D3840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058" y="1573851"/>
            <a:ext cx="9566471" cy="2917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57425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290335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可视化系统用例图</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4098" name="Picture 2" descr="WMLRL4N]Z6VZ4Q~CP(]_]GK">
            <a:extLst>
              <a:ext uri="{FF2B5EF4-FFF2-40B4-BE49-F238E27FC236}">
                <a16:creationId xmlns:a16="http://schemas.microsoft.com/office/drawing/2014/main" id="{07EEFE42-F4FF-4726-9541-6EDE59A0C5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1062541"/>
            <a:ext cx="9367954" cy="483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49155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3243196"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电影信息搜索用例图</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5122" name="图片 1">
            <a:extLst>
              <a:ext uri="{FF2B5EF4-FFF2-40B4-BE49-F238E27FC236}">
                <a16:creationId xmlns:a16="http://schemas.microsoft.com/office/drawing/2014/main" id="{49D25D08-F1B2-4BC9-9B21-167D2361A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66" y="965195"/>
            <a:ext cx="2859701" cy="473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16803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3243196"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用户信息管理用例图</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6146" name="图片 1">
            <a:extLst>
              <a:ext uri="{FF2B5EF4-FFF2-40B4-BE49-F238E27FC236}">
                <a16:creationId xmlns:a16="http://schemas.microsoft.com/office/drawing/2014/main" id="{8987F637-A776-450A-B255-6E356EEC6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13" y="1674270"/>
            <a:ext cx="11421194" cy="350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76918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7" name="文本框 66"/>
          <p:cNvSpPr txBox="1"/>
          <p:nvPr/>
        </p:nvSpPr>
        <p:spPr>
          <a:xfrm>
            <a:off x="294813" y="154003"/>
            <a:ext cx="188384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系统的划分</a:t>
            </a:r>
          </a:p>
        </p:txBody>
      </p:sp>
      <p:grpSp>
        <p:nvGrpSpPr>
          <p:cNvPr id="94" name="组合 93"/>
          <p:cNvGrpSpPr/>
          <p:nvPr/>
        </p:nvGrpSpPr>
        <p:grpSpPr>
          <a:xfrm>
            <a:off x="0" y="7507131"/>
            <a:ext cx="12192000" cy="1320800"/>
            <a:chOff x="0" y="7507131"/>
            <a:chExt cx="12192000" cy="1320800"/>
          </a:xfrm>
        </p:grpSpPr>
        <p:sp>
          <p:nvSpPr>
            <p:cNvPr id="101" name="矩形 100"/>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2" name="矩形 10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3" name="矩形 10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5" name="矩形 10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5" name="组合 94"/>
          <p:cNvGrpSpPr/>
          <p:nvPr/>
        </p:nvGrpSpPr>
        <p:grpSpPr>
          <a:xfrm>
            <a:off x="0" y="-1664915"/>
            <a:ext cx="12192000" cy="1320800"/>
            <a:chOff x="0" y="7507131"/>
            <a:chExt cx="12192000" cy="1320800"/>
          </a:xfrm>
        </p:grpSpPr>
        <p:sp>
          <p:nvSpPr>
            <p:cNvPr id="96" name="矩形 95"/>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7" name="矩形 9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8" name="矩形 9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00" name="矩形 9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7170" name="图片 1">
            <a:extLst>
              <a:ext uri="{FF2B5EF4-FFF2-40B4-BE49-F238E27FC236}">
                <a16:creationId xmlns:a16="http://schemas.microsoft.com/office/drawing/2014/main" id="{BAF62C68-5A92-476E-9BE1-CC018D4F7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428" y="1433976"/>
            <a:ext cx="7800278" cy="303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73290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p:nvPr/>
        </p:nvSpPr>
        <p:spPr>
          <a:xfrm>
            <a:off x="3333144" y="2009426"/>
            <a:ext cx="7584470" cy="646331"/>
          </a:xfrm>
          <a:prstGeom prst="rect">
            <a:avLst/>
          </a:prstGeom>
          <a:noFill/>
        </p:spPr>
        <p:txBody>
          <a:bodyPr wrap="square" rtlCol="0">
            <a:spAutoFit/>
          </a:bodyPr>
          <a:lstStyle/>
          <a:p>
            <a:r>
              <a:rPr lang="zh-CN" altLang="zh-CN" dirty="0"/>
              <a:t>用</a:t>
            </a:r>
            <a:r>
              <a:rPr lang="en-US" altLang="zh-CN" dirty="0"/>
              <a:t>python</a:t>
            </a:r>
            <a:r>
              <a:rPr lang="zh-CN" altLang="zh-CN" dirty="0"/>
              <a:t>实现爬虫，将爬下来的数据保存进入</a:t>
            </a:r>
            <a:r>
              <a:rPr lang="en-US" altLang="zh-CN" dirty="0"/>
              <a:t>SQL</a:t>
            </a:r>
            <a:r>
              <a:rPr lang="zh-CN" altLang="zh-CN" dirty="0"/>
              <a:t>数据库文件之中，方便后续的各个模块的调用。</a:t>
            </a: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1" name="文本框 30"/>
          <p:cNvSpPr txBox="1"/>
          <p:nvPr/>
        </p:nvSpPr>
        <p:spPr>
          <a:xfrm>
            <a:off x="294813" y="154003"/>
            <a:ext cx="256352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各部分实现细节</a:t>
            </a:r>
          </a:p>
        </p:txBody>
      </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0" name="组合 39">
            <a:extLst>
              <a:ext uri="{FF2B5EF4-FFF2-40B4-BE49-F238E27FC236}">
                <a16:creationId xmlns:a16="http://schemas.microsoft.com/office/drawing/2014/main" id="{72EB0625-0249-4F3D-9B60-C28397D69AA1}"/>
              </a:ext>
            </a:extLst>
          </p:cNvPr>
          <p:cNvGrpSpPr/>
          <p:nvPr/>
        </p:nvGrpSpPr>
        <p:grpSpPr>
          <a:xfrm rot="10800000">
            <a:off x="1419352" y="3957050"/>
            <a:ext cx="1192772" cy="972295"/>
            <a:chOff x="3456897" y="3211271"/>
            <a:chExt cx="1232193" cy="1004428"/>
          </a:xfrm>
          <a:solidFill>
            <a:schemeClr val="tx1"/>
          </a:solidFill>
        </p:grpSpPr>
        <p:sp>
          <p:nvSpPr>
            <p:cNvPr id="41" name="Freeform 70">
              <a:extLst>
                <a:ext uri="{FF2B5EF4-FFF2-40B4-BE49-F238E27FC236}">
                  <a16:creationId xmlns:a16="http://schemas.microsoft.com/office/drawing/2014/main" id="{8309427B-70AF-4ABE-AE76-1F3507A9847F}"/>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42" name="椭圆 41">
              <a:extLst>
                <a:ext uri="{FF2B5EF4-FFF2-40B4-BE49-F238E27FC236}">
                  <a16:creationId xmlns:a16="http://schemas.microsoft.com/office/drawing/2014/main" id="{4DA77DF7-AA53-40AB-9CCD-8643EF2EB54D}"/>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cxnSp>
        <p:nvCxnSpPr>
          <p:cNvPr id="43" name="直接连接符 42">
            <a:extLst>
              <a:ext uri="{FF2B5EF4-FFF2-40B4-BE49-F238E27FC236}">
                <a16:creationId xmlns:a16="http://schemas.microsoft.com/office/drawing/2014/main" id="{A916D15F-611A-4F15-A786-9A19E0CB6DC0}"/>
              </a:ext>
            </a:extLst>
          </p:cNvPr>
          <p:cNvCxnSpPr/>
          <p:nvPr/>
        </p:nvCxnSpPr>
        <p:spPr>
          <a:xfrm>
            <a:off x="14208" y="4428684"/>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8755185-11C1-4A99-A887-1BEF247445E6}"/>
              </a:ext>
            </a:extLst>
          </p:cNvPr>
          <p:cNvSpPr txBox="1"/>
          <p:nvPr/>
        </p:nvSpPr>
        <p:spPr>
          <a:xfrm>
            <a:off x="1723300" y="4279307"/>
            <a:ext cx="759488" cy="5865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数据统计</a:t>
            </a:r>
          </a:p>
        </p:txBody>
      </p:sp>
      <p:grpSp>
        <p:nvGrpSpPr>
          <p:cNvPr id="45" name="组合 44">
            <a:extLst>
              <a:ext uri="{FF2B5EF4-FFF2-40B4-BE49-F238E27FC236}">
                <a16:creationId xmlns:a16="http://schemas.microsoft.com/office/drawing/2014/main" id="{0EF6CEA8-3902-4C64-B8B2-1AC46EC4E1CF}"/>
              </a:ext>
            </a:extLst>
          </p:cNvPr>
          <p:cNvGrpSpPr/>
          <p:nvPr/>
        </p:nvGrpSpPr>
        <p:grpSpPr>
          <a:xfrm rot="10800000">
            <a:off x="1404487" y="1801143"/>
            <a:ext cx="1192772" cy="972295"/>
            <a:chOff x="3456897" y="3211271"/>
            <a:chExt cx="1232193" cy="1004428"/>
          </a:xfrm>
          <a:solidFill>
            <a:schemeClr val="tx2"/>
          </a:solidFill>
        </p:grpSpPr>
        <p:sp>
          <p:nvSpPr>
            <p:cNvPr id="46" name="Freeform 70">
              <a:extLst>
                <a:ext uri="{FF2B5EF4-FFF2-40B4-BE49-F238E27FC236}">
                  <a16:creationId xmlns:a16="http://schemas.microsoft.com/office/drawing/2014/main" id="{EC0F1FE3-D039-40D6-91F0-EA729C0BF024}"/>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47" name="椭圆 46">
              <a:extLst>
                <a:ext uri="{FF2B5EF4-FFF2-40B4-BE49-F238E27FC236}">
                  <a16:creationId xmlns:a16="http://schemas.microsoft.com/office/drawing/2014/main" id="{D3D686D4-1B04-431B-9C02-790F1288266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cxnSp>
        <p:nvCxnSpPr>
          <p:cNvPr id="48" name="直接连接符 47">
            <a:extLst>
              <a:ext uri="{FF2B5EF4-FFF2-40B4-BE49-F238E27FC236}">
                <a16:creationId xmlns:a16="http://schemas.microsoft.com/office/drawing/2014/main" id="{2375FE4C-14A5-4769-9E5E-4F8F50B476C5}"/>
              </a:ext>
            </a:extLst>
          </p:cNvPr>
          <p:cNvCxnSpPr/>
          <p:nvPr/>
        </p:nvCxnSpPr>
        <p:spPr>
          <a:xfrm>
            <a:off x="-657" y="2272777"/>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5930BC3D-33B4-4CCC-A15A-44C625544C1C}"/>
              </a:ext>
            </a:extLst>
          </p:cNvPr>
          <p:cNvSpPr txBox="1"/>
          <p:nvPr/>
        </p:nvSpPr>
        <p:spPr>
          <a:xfrm>
            <a:off x="1659848" y="2084771"/>
            <a:ext cx="870236" cy="3238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爬虫</a:t>
            </a:r>
          </a:p>
        </p:txBody>
      </p:sp>
      <p:sp>
        <p:nvSpPr>
          <p:cNvPr id="50" name="TextBox 39">
            <a:extLst>
              <a:ext uri="{FF2B5EF4-FFF2-40B4-BE49-F238E27FC236}">
                <a16:creationId xmlns:a16="http://schemas.microsoft.com/office/drawing/2014/main" id="{0239419D-F27C-4845-9083-C51219C704C7}"/>
              </a:ext>
            </a:extLst>
          </p:cNvPr>
          <p:cNvSpPr txBox="1"/>
          <p:nvPr/>
        </p:nvSpPr>
        <p:spPr>
          <a:xfrm>
            <a:off x="3333144" y="4120031"/>
            <a:ext cx="7584470" cy="646331"/>
          </a:xfrm>
          <a:prstGeom prst="rect">
            <a:avLst/>
          </a:prstGeom>
          <a:noFill/>
        </p:spPr>
        <p:txBody>
          <a:bodyPr wrap="square" rtlCol="0">
            <a:spAutoFit/>
          </a:bodyPr>
          <a:lstStyle/>
          <a:p>
            <a:r>
              <a:rPr lang="zh-CN" altLang="zh-CN" dirty="0"/>
              <a:t>用</a:t>
            </a:r>
            <a:r>
              <a:rPr lang="en-US" altLang="zh-CN" dirty="0"/>
              <a:t>Python</a:t>
            </a:r>
            <a:r>
              <a:rPr lang="zh-CN" altLang="zh-CN" dirty="0"/>
              <a:t>中的</a:t>
            </a:r>
            <a:r>
              <a:rPr lang="en-US" altLang="zh-CN" dirty="0"/>
              <a:t>matplotlib, </a:t>
            </a:r>
            <a:r>
              <a:rPr lang="en-US" altLang="zh-CN" dirty="0" err="1"/>
              <a:t>pyecharts</a:t>
            </a:r>
            <a:r>
              <a:rPr lang="en-US" altLang="zh-CN" dirty="0"/>
              <a:t>, </a:t>
            </a:r>
            <a:r>
              <a:rPr lang="en-US" altLang="zh-CN" dirty="0" err="1"/>
              <a:t>pylab</a:t>
            </a:r>
            <a:r>
              <a:rPr lang="en-US" altLang="zh-CN" dirty="0"/>
              <a:t>, </a:t>
            </a:r>
            <a:r>
              <a:rPr lang="en-US" altLang="zh-CN" dirty="0" err="1"/>
              <a:t>numpy</a:t>
            </a:r>
            <a:r>
              <a:rPr lang="zh-CN" altLang="zh-CN" dirty="0"/>
              <a:t>模块，实现各种数据的统计，然后再将这些统计的数据生成对应的</a:t>
            </a:r>
            <a:r>
              <a:rPr lang="en-US" altLang="zh-CN" dirty="0"/>
              <a:t>html</a:t>
            </a:r>
            <a:r>
              <a:rPr lang="zh-CN" altLang="zh-CN" dirty="0"/>
              <a:t>模式的数据图。</a:t>
            </a:r>
          </a:p>
        </p:txBody>
      </p:sp>
    </p:spTree>
    <p:extLst>
      <p:ext uri="{BB962C8B-B14F-4D97-AF65-F5344CB8AC3E}">
        <p14:creationId xmlns:p14="http://schemas.microsoft.com/office/powerpoint/2010/main" val="18690114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p:nvPr/>
        </p:nvSpPr>
        <p:spPr>
          <a:xfrm>
            <a:off x="3333144" y="2009426"/>
            <a:ext cx="7584470" cy="646331"/>
          </a:xfrm>
          <a:prstGeom prst="rect">
            <a:avLst/>
          </a:prstGeom>
          <a:noFill/>
        </p:spPr>
        <p:txBody>
          <a:bodyPr wrap="square" rtlCol="0">
            <a:spAutoFit/>
          </a:bodyPr>
          <a:lstStyle/>
          <a:p>
            <a:r>
              <a:rPr lang="zh-CN" altLang="zh-CN" dirty="0"/>
              <a:t>用</a:t>
            </a:r>
            <a:r>
              <a:rPr lang="en-US" altLang="zh-CN" dirty="0"/>
              <a:t>Python</a:t>
            </a:r>
            <a:r>
              <a:rPr lang="zh-CN" altLang="zh-CN" dirty="0"/>
              <a:t>用户选择要保存的数据文件对应的</a:t>
            </a:r>
            <a:r>
              <a:rPr lang="en-US" altLang="zh-CN" dirty="0"/>
              <a:t>html</a:t>
            </a:r>
            <a:r>
              <a:rPr lang="zh-CN" altLang="zh-CN" dirty="0"/>
              <a:t>文件进行截图，截图之后，保存进入</a:t>
            </a:r>
            <a:r>
              <a:rPr lang="en-US" altLang="zh-CN" dirty="0" err="1"/>
              <a:t>report.word</a:t>
            </a:r>
            <a:r>
              <a:rPr lang="zh-CN" altLang="zh-CN" dirty="0"/>
              <a:t>文档之中</a:t>
            </a:r>
            <a:r>
              <a:rPr lang="zh-CN" altLang="en-US" dirty="0"/>
              <a:t>，然后一键生成</a:t>
            </a:r>
            <a:r>
              <a:rPr lang="en-US" altLang="zh-CN" dirty="0" err="1"/>
              <a:t>psd</a:t>
            </a:r>
            <a:r>
              <a:rPr lang="zh-CN" altLang="en-US" dirty="0"/>
              <a:t>文件保存在桌面</a:t>
            </a:r>
            <a:r>
              <a:rPr lang="zh-CN" altLang="zh-CN" dirty="0"/>
              <a:t>。</a:t>
            </a: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1" name="文本框 30"/>
          <p:cNvSpPr txBox="1"/>
          <p:nvPr/>
        </p:nvSpPr>
        <p:spPr>
          <a:xfrm>
            <a:off x="294813" y="154003"/>
            <a:ext cx="256352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各部分实现细节</a:t>
            </a:r>
          </a:p>
        </p:txBody>
      </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0" name="组合 39">
            <a:extLst>
              <a:ext uri="{FF2B5EF4-FFF2-40B4-BE49-F238E27FC236}">
                <a16:creationId xmlns:a16="http://schemas.microsoft.com/office/drawing/2014/main" id="{72EB0625-0249-4F3D-9B60-C28397D69AA1}"/>
              </a:ext>
            </a:extLst>
          </p:cNvPr>
          <p:cNvGrpSpPr/>
          <p:nvPr/>
        </p:nvGrpSpPr>
        <p:grpSpPr>
          <a:xfrm rot="10800000">
            <a:off x="1419352" y="3957050"/>
            <a:ext cx="1192772" cy="972295"/>
            <a:chOff x="3456897" y="3211271"/>
            <a:chExt cx="1232193" cy="1004428"/>
          </a:xfrm>
          <a:solidFill>
            <a:schemeClr val="tx1"/>
          </a:solidFill>
        </p:grpSpPr>
        <p:sp>
          <p:nvSpPr>
            <p:cNvPr id="41" name="Freeform 70">
              <a:extLst>
                <a:ext uri="{FF2B5EF4-FFF2-40B4-BE49-F238E27FC236}">
                  <a16:creationId xmlns:a16="http://schemas.microsoft.com/office/drawing/2014/main" id="{8309427B-70AF-4ABE-AE76-1F3507A9847F}"/>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42" name="椭圆 41">
              <a:extLst>
                <a:ext uri="{FF2B5EF4-FFF2-40B4-BE49-F238E27FC236}">
                  <a16:creationId xmlns:a16="http://schemas.microsoft.com/office/drawing/2014/main" id="{4DA77DF7-AA53-40AB-9CCD-8643EF2EB54D}"/>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cxnSp>
        <p:nvCxnSpPr>
          <p:cNvPr id="43" name="直接连接符 42">
            <a:extLst>
              <a:ext uri="{FF2B5EF4-FFF2-40B4-BE49-F238E27FC236}">
                <a16:creationId xmlns:a16="http://schemas.microsoft.com/office/drawing/2014/main" id="{A916D15F-611A-4F15-A786-9A19E0CB6DC0}"/>
              </a:ext>
            </a:extLst>
          </p:cNvPr>
          <p:cNvCxnSpPr/>
          <p:nvPr/>
        </p:nvCxnSpPr>
        <p:spPr>
          <a:xfrm>
            <a:off x="14208" y="4428684"/>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8755185-11C1-4A99-A887-1BEF247445E6}"/>
              </a:ext>
            </a:extLst>
          </p:cNvPr>
          <p:cNvSpPr txBox="1"/>
          <p:nvPr/>
        </p:nvSpPr>
        <p:spPr>
          <a:xfrm>
            <a:off x="1723300" y="4279307"/>
            <a:ext cx="759488" cy="3238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前端</a:t>
            </a:r>
          </a:p>
        </p:txBody>
      </p:sp>
      <p:grpSp>
        <p:nvGrpSpPr>
          <p:cNvPr id="45" name="组合 44">
            <a:extLst>
              <a:ext uri="{FF2B5EF4-FFF2-40B4-BE49-F238E27FC236}">
                <a16:creationId xmlns:a16="http://schemas.microsoft.com/office/drawing/2014/main" id="{0EF6CEA8-3902-4C64-B8B2-1AC46EC4E1CF}"/>
              </a:ext>
            </a:extLst>
          </p:cNvPr>
          <p:cNvGrpSpPr/>
          <p:nvPr/>
        </p:nvGrpSpPr>
        <p:grpSpPr>
          <a:xfrm rot="10800000">
            <a:off x="1404487" y="1801143"/>
            <a:ext cx="1192772" cy="972295"/>
            <a:chOff x="3456897" y="3211271"/>
            <a:chExt cx="1232193" cy="1004428"/>
          </a:xfrm>
          <a:solidFill>
            <a:schemeClr val="tx2"/>
          </a:solidFill>
        </p:grpSpPr>
        <p:sp>
          <p:nvSpPr>
            <p:cNvPr id="46" name="Freeform 70">
              <a:extLst>
                <a:ext uri="{FF2B5EF4-FFF2-40B4-BE49-F238E27FC236}">
                  <a16:creationId xmlns:a16="http://schemas.microsoft.com/office/drawing/2014/main" id="{EC0F1FE3-D039-40D6-91F0-EA729C0BF024}"/>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47" name="椭圆 46">
              <a:extLst>
                <a:ext uri="{FF2B5EF4-FFF2-40B4-BE49-F238E27FC236}">
                  <a16:creationId xmlns:a16="http://schemas.microsoft.com/office/drawing/2014/main" id="{D3D686D4-1B04-431B-9C02-790F1288266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cxnSp>
        <p:nvCxnSpPr>
          <p:cNvPr id="48" name="直接连接符 47">
            <a:extLst>
              <a:ext uri="{FF2B5EF4-FFF2-40B4-BE49-F238E27FC236}">
                <a16:creationId xmlns:a16="http://schemas.microsoft.com/office/drawing/2014/main" id="{2375FE4C-14A5-4769-9E5E-4F8F50B476C5}"/>
              </a:ext>
            </a:extLst>
          </p:cNvPr>
          <p:cNvCxnSpPr/>
          <p:nvPr/>
        </p:nvCxnSpPr>
        <p:spPr>
          <a:xfrm>
            <a:off x="-657" y="2272777"/>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5930BC3D-33B4-4CCC-A15A-44C625544C1C}"/>
              </a:ext>
            </a:extLst>
          </p:cNvPr>
          <p:cNvSpPr txBox="1"/>
          <p:nvPr/>
        </p:nvSpPr>
        <p:spPr>
          <a:xfrm>
            <a:off x="1659848" y="2110873"/>
            <a:ext cx="870236" cy="3238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数据报表</a:t>
            </a:r>
          </a:p>
        </p:txBody>
      </p:sp>
      <p:sp>
        <p:nvSpPr>
          <p:cNvPr id="50" name="TextBox 39">
            <a:extLst>
              <a:ext uri="{FF2B5EF4-FFF2-40B4-BE49-F238E27FC236}">
                <a16:creationId xmlns:a16="http://schemas.microsoft.com/office/drawing/2014/main" id="{0239419D-F27C-4845-9083-C51219C704C7}"/>
              </a:ext>
            </a:extLst>
          </p:cNvPr>
          <p:cNvSpPr txBox="1"/>
          <p:nvPr/>
        </p:nvSpPr>
        <p:spPr>
          <a:xfrm>
            <a:off x="3333144" y="4279307"/>
            <a:ext cx="7584470" cy="369332"/>
          </a:xfrm>
          <a:prstGeom prst="rect">
            <a:avLst/>
          </a:prstGeom>
          <a:noFill/>
        </p:spPr>
        <p:txBody>
          <a:bodyPr wrap="square" rtlCol="0">
            <a:spAutoFit/>
          </a:bodyPr>
          <a:lstStyle/>
          <a:p>
            <a:r>
              <a:rPr lang="zh-CN" altLang="zh-CN" dirty="0"/>
              <a:t>前端采用</a:t>
            </a:r>
            <a:r>
              <a:rPr lang="en-US" altLang="zh-CN" dirty="0"/>
              <a:t>PYQT5</a:t>
            </a:r>
            <a:r>
              <a:rPr lang="zh-CN" altLang="en-US" dirty="0"/>
              <a:t>绘制软件界面</a:t>
            </a:r>
            <a:endParaRPr lang="zh-CN" altLang="zh-CN" dirty="0"/>
          </a:p>
        </p:txBody>
      </p:sp>
    </p:spTree>
    <p:extLst>
      <p:ext uri="{BB962C8B-B14F-4D97-AF65-F5344CB8AC3E}">
        <p14:creationId xmlns:p14="http://schemas.microsoft.com/office/powerpoint/2010/main" val="419034107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六边形 1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70450" y="137141"/>
            <a:ext cx="935784" cy="80440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01</a:t>
            </a:r>
            <a:endParaRPr lang="zh-CN" altLang="en-US" sz="4000" dirty="0">
              <a:latin typeface="Agency FB" panose="020B0503020202020204" pitchFamily="34" charset="0"/>
            </a:endParaRPr>
          </a:p>
        </p:txBody>
      </p:sp>
      <p:sp>
        <p:nvSpPr>
          <p:cNvPr id="20" name="六边形 1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74166" y="1312798"/>
            <a:ext cx="932068" cy="80440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02</a:t>
            </a:r>
            <a:endParaRPr lang="zh-CN" altLang="en-US" sz="4000" dirty="0">
              <a:latin typeface="Agency FB" panose="020B0503020202020204" pitchFamily="34" charset="0"/>
            </a:endParaRPr>
          </a:p>
        </p:txBody>
      </p:sp>
      <p:sp>
        <p:nvSpPr>
          <p:cNvPr id="21" name="六边形 2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74166" y="2484147"/>
            <a:ext cx="932068" cy="808715"/>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03</a:t>
            </a:r>
            <a:endParaRPr lang="zh-CN" altLang="en-US" sz="4000" dirty="0">
              <a:latin typeface="Agency FB" panose="020B0503020202020204" pitchFamily="34" charset="0"/>
            </a:endParaRPr>
          </a:p>
        </p:txBody>
      </p:sp>
      <p:sp>
        <p:nvSpPr>
          <p:cNvPr id="22" name="六边形 2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74166" y="3655495"/>
            <a:ext cx="932068" cy="81302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04</a:t>
            </a:r>
            <a:endParaRPr lang="zh-CN" altLang="en-US" sz="4000" dirty="0">
              <a:latin typeface="Agency FB" panose="020B0503020202020204" pitchFamily="34" charset="0"/>
            </a:endParaRPr>
          </a:p>
        </p:txBody>
      </p:sp>
      <p:sp>
        <p:nvSpPr>
          <p:cNvPr id="23" name="文本框 2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141449"/>
            <a:ext cx="3416320" cy="646331"/>
          </a:xfrm>
          <a:prstGeom prst="rect">
            <a:avLst/>
          </a:prstGeom>
          <a:noFill/>
        </p:spPr>
        <p:txBody>
          <a:bodyPr wrap="none" rtlCol="0">
            <a:spAutoFit/>
          </a:bodyPr>
          <a:lstStyle/>
          <a:p>
            <a:r>
              <a:rPr lang="zh-CN" altLang="en-US" sz="3600" dirty="0">
                <a:solidFill>
                  <a:schemeClr val="tx1">
                    <a:lumMod val="50000"/>
                  </a:schemeClr>
                </a:solidFill>
              </a:rPr>
              <a:t>应用场景与定位</a:t>
            </a:r>
            <a:endParaRPr lang="en-US" altLang="zh-CN" sz="3600" dirty="0">
              <a:solidFill>
                <a:schemeClr val="tx1">
                  <a:lumMod val="50000"/>
                </a:schemeClr>
              </a:solidFill>
            </a:endParaRPr>
          </a:p>
        </p:txBody>
      </p:sp>
      <p:sp>
        <p:nvSpPr>
          <p:cNvPr id="24" name="文本框 23"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1312798"/>
            <a:ext cx="2031325" cy="646331"/>
          </a:xfrm>
          <a:prstGeom prst="rect">
            <a:avLst/>
          </a:prstGeom>
          <a:noFill/>
        </p:spPr>
        <p:txBody>
          <a:bodyPr wrap="none" rtlCol="0">
            <a:spAutoFit/>
          </a:bodyPr>
          <a:lstStyle/>
          <a:p>
            <a:r>
              <a:rPr lang="zh-CN" altLang="en-US" sz="3600" dirty="0">
                <a:solidFill>
                  <a:schemeClr val="tx1">
                    <a:lumMod val="50000"/>
                  </a:schemeClr>
                </a:solidFill>
              </a:rPr>
              <a:t>产品目标</a:t>
            </a:r>
            <a:endParaRPr lang="en-US" altLang="zh-CN" sz="3600" dirty="0">
              <a:solidFill>
                <a:schemeClr val="tx1">
                  <a:lumMod val="50000"/>
                </a:schemeClr>
              </a:solidFill>
            </a:endParaRPr>
          </a:p>
        </p:txBody>
      </p:sp>
      <p:sp>
        <p:nvSpPr>
          <p:cNvPr id="25" name="文本框 2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2484147"/>
            <a:ext cx="2031325" cy="646331"/>
          </a:xfrm>
          <a:prstGeom prst="rect">
            <a:avLst/>
          </a:prstGeom>
          <a:noFill/>
        </p:spPr>
        <p:txBody>
          <a:bodyPr wrap="none" rtlCol="0">
            <a:spAutoFit/>
          </a:bodyPr>
          <a:lstStyle/>
          <a:p>
            <a:r>
              <a:rPr lang="zh-CN" altLang="en-US" sz="3600" dirty="0">
                <a:solidFill>
                  <a:schemeClr val="tx1">
                    <a:lumMod val="50000"/>
                  </a:schemeClr>
                </a:solidFill>
              </a:rPr>
              <a:t>技术方案</a:t>
            </a:r>
            <a:endParaRPr lang="en-US" altLang="zh-CN" sz="3600" dirty="0">
              <a:solidFill>
                <a:schemeClr val="tx1">
                  <a:lumMod val="50000"/>
                </a:schemeClr>
              </a:solidFill>
            </a:endParaRPr>
          </a:p>
        </p:txBody>
      </p:sp>
      <p:sp>
        <p:nvSpPr>
          <p:cNvPr id="26" name="文本框 2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3655495"/>
            <a:ext cx="2031325" cy="646331"/>
          </a:xfrm>
          <a:prstGeom prst="rect">
            <a:avLst/>
          </a:prstGeom>
          <a:noFill/>
        </p:spPr>
        <p:txBody>
          <a:bodyPr wrap="none" rtlCol="0">
            <a:spAutoFit/>
          </a:bodyPr>
          <a:lstStyle/>
          <a:p>
            <a:r>
              <a:rPr lang="zh-CN" altLang="en-US" sz="3600" dirty="0">
                <a:solidFill>
                  <a:schemeClr val="tx1">
                    <a:lumMod val="50000"/>
                  </a:schemeClr>
                </a:solidFill>
              </a:rPr>
              <a:t>产品测试</a:t>
            </a:r>
            <a:endParaRPr lang="en-US" altLang="zh-CN" sz="3600" dirty="0">
              <a:solidFill>
                <a:schemeClr val="tx1">
                  <a:lumMod val="50000"/>
                </a:schemeClr>
              </a:solidFill>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15" name="六边形 1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8374" y="2384833"/>
            <a:ext cx="2422468" cy="208833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CONTENT</a:t>
            </a:r>
            <a:endParaRPr lang="zh-CN" altLang="en-US" sz="4000" dirty="0">
              <a:latin typeface="Agency FB" panose="020B0503020202020204" pitchFamily="34" charset="0"/>
            </a:endParaRPr>
          </a:p>
        </p:txBody>
      </p:sp>
      <p:grpSp>
        <p:nvGrpSpPr>
          <p:cNvPr id="27" name="组合 26"/>
          <p:cNvGrpSpPr/>
          <p:nvPr/>
        </p:nvGrpSpPr>
        <p:grpSpPr>
          <a:xfrm>
            <a:off x="0" y="-1664915"/>
            <a:ext cx="12192000" cy="1320800"/>
            <a:chOff x="0" y="7507131"/>
            <a:chExt cx="12192000" cy="1320800"/>
          </a:xfrm>
        </p:grpSpPr>
        <p:sp>
          <p:nvSpPr>
            <p:cNvPr id="28" name="矩形 2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30" name="矩形 2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32" name="矩形 3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
        <p:nvSpPr>
          <p:cNvPr id="18" name="六边形 17"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146C47FD-A607-4E09-A5AE-54FF37BA1038}"/>
              </a:ext>
            </a:extLst>
          </p:cNvPr>
          <p:cNvSpPr/>
          <p:nvPr/>
        </p:nvSpPr>
        <p:spPr>
          <a:xfrm>
            <a:off x="5170450" y="4846728"/>
            <a:ext cx="932068" cy="8000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05</a:t>
            </a:r>
            <a:endParaRPr lang="zh-CN" altLang="en-US" sz="4000" dirty="0">
              <a:latin typeface="Agency FB" panose="020B0503020202020204" pitchFamily="34" charset="0"/>
            </a:endParaRPr>
          </a:p>
        </p:txBody>
      </p:sp>
      <p:sp>
        <p:nvSpPr>
          <p:cNvPr id="33" name="文本框 3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2E8F2F24-3716-4C66-ACDA-900DAE22A39D}"/>
              </a:ext>
            </a:extLst>
          </p:cNvPr>
          <p:cNvSpPr txBox="1"/>
          <p:nvPr/>
        </p:nvSpPr>
        <p:spPr>
          <a:xfrm>
            <a:off x="6342611" y="4833803"/>
            <a:ext cx="4801314" cy="646331"/>
          </a:xfrm>
          <a:prstGeom prst="rect">
            <a:avLst/>
          </a:prstGeom>
          <a:noFill/>
        </p:spPr>
        <p:txBody>
          <a:bodyPr wrap="none" rtlCol="0">
            <a:spAutoFit/>
          </a:bodyPr>
          <a:lstStyle/>
          <a:p>
            <a:r>
              <a:rPr lang="zh-CN" altLang="en-US" sz="3600" dirty="0">
                <a:solidFill>
                  <a:schemeClr val="tx1">
                    <a:lumMod val="50000"/>
                  </a:schemeClr>
                </a:solidFill>
              </a:rPr>
              <a:t>产品优缺点及未来方向</a:t>
            </a:r>
            <a:endParaRPr lang="en-US" altLang="zh-CN" sz="3600" dirty="0">
              <a:solidFill>
                <a:schemeClr val="tx1">
                  <a:lumMod val="50000"/>
                </a:schemeClr>
              </a:solidFill>
            </a:endParaRPr>
          </a:p>
        </p:txBody>
      </p:sp>
      <p:sp>
        <p:nvSpPr>
          <p:cNvPr id="34" name="六边形 33"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0ED68E59-1E55-41C9-8BBF-49387DA7A6CC}"/>
              </a:ext>
            </a:extLst>
          </p:cNvPr>
          <p:cNvSpPr/>
          <p:nvPr/>
        </p:nvSpPr>
        <p:spPr>
          <a:xfrm>
            <a:off x="5170450" y="5953705"/>
            <a:ext cx="939502" cy="81302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06</a:t>
            </a:r>
            <a:endParaRPr lang="zh-CN" altLang="en-US" sz="4000" dirty="0">
              <a:latin typeface="Agency FB" panose="020B0503020202020204" pitchFamily="34" charset="0"/>
            </a:endParaRPr>
          </a:p>
        </p:txBody>
      </p:sp>
      <p:sp>
        <p:nvSpPr>
          <p:cNvPr id="35" name="文本框 3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8406FCFD-01AB-424F-A670-72C6706EF7C8}"/>
              </a:ext>
            </a:extLst>
          </p:cNvPr>
          <p:cNvSpPr txBox="1"/>
          <p:nvPr/>
        </p:nvSpPr>
        <p:spPr>
          <a:xfrm>
            <a:off x="6350045" y="6009460"/>
            <a:ext cx="2031325" cy="646331"/>
          </a:xfrm>
          <a:prstGeom prst="rect">
            <a:avLst/>
          </a:prstGeom>
          <a:noFill/>
        </p:spPr>
        <p:txBody>
          <a:bodyPr wrap="none" rtlCol="0">
            <a:spAutoFit/>
          </a:bodyPr>
          <a:lstStyle/>
          <a:p>
            <a:r>
              <a:rPr lang="zh-CN" altLang="en-US" sz="3600" dirty="0">
                <a:solidFill>
                  <a:schemeClr val="tx1">
                    <a:lumMod val="50000"/>
                  </a:schemeClr>
                </a:solidFill>
              </a:rPr>
              <a:t>项目回顾</a:t>
            </a:r>
            <a:endParaRPr lang="en-US" altLang="zh-CN" sz="3600" dirty="0">
              <a:solidFill>
                <a:schemeClr val="tx1">
                  <a:lumMod val="50000"/>
                </a:schemeClr>
              </a:solidFill>
            </a:endParaRPr>
          </a:p>
        </p:txBody>
      </p:sp>
    </p:spTree>
    <p:extLst>
      <p:ext uri="{BB962C8B-B14F-4D97-AF65-F5344CB8AC3E}">
        <p14:creationId xmlns:p14="http://schemas.microsoft.com/office/powerpoint/2010/main" val="2688449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80336" y="3881443"/>
            <a:ext cx="2031326" cy="646331"/>
          </a:xfrm>
          <a:prstGeom prst="rect">
            <a:avLst/>
          </a:prstGeom>
          <a:noFill/>
        </p:spPr>
        <p:txBody>
          <a:bodyPr wrap="none" rtlCol="0">
            <a:spAutoFit/>
          </a:bodyPr>
          <a:lstStyle/>
          <a:p>
            <a:pPr algn="ctr"/>
            <a:r>
              <a:rPr lang="zh-CN" altLang="en-US" sz="3600" dirty="0">
                <a:solidFill>
                  <a:schemeClr val="tx1">
                    <a:lumMod val="50000"/>
                  </a:schemeClr>
                </a:solidFill>
              </a:rPr>
              <a:t>产品测试</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04</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232660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33724" y="4735058"/>
            <a:ext cx="2109923" cy="5485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3043646" y="4735058"/>
            <a:ext cx="3432141" cy="54858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a:off x="6475787" y="4735058"/>
            <a:ext cx="4782490" cy="5485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4" name="文本框 33"/>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手工测试</a:t>
            </a:r>
          </a:p>
        </p:txBody>
      </p:sp>
      <p:sp>
        <p:nvSpPr>
          <p:cNvPr id="2" name="矩形 1">
            <a:extLst>
              <a:ext uri="{FF2B5EF4-FFF2-40B4-BE49-F238E27FC236}">
                <a16:creationId xmlns:a16="http://schemas.microsoft.com/office/drawing/2014/main" id="{6DCE4A2E-3DBC-4223-85FD-DB548C957500}"/>
              </a:ext>
            </a:extLst>
          </p:cNvPr>
          <p:cNvSpPr/>
          <p:nvPr/>
        </p:nvSpPr>
        <p:spPr>
          <a:xfrm>
            <a:off x="933724" y="2122942"/>
            <a:ext cx="10462822" cy="1015663"/>
          </a:xfrm>
          <a:prstGeom prst="rect">
            <a:avLst/>
          </a:prstGeom>
        </p:spPr>
        <p:txBody>
          <a:bodyPr wrap="square">
            <a:spAutoFit/>
          </a:bodyPr>
          <a:lstStyle/>
          <a:p>
            <a:r>
              <a:rPr lang="zh-CN" altLang="zh-CN" sz="3000" dirty="0"/>
              <a:t>对登录与注册、爬虫、查找、以及各可视化功能进行了反复测试，对边缘值，异常值都进行了相关的处理优化。</a:t>
            </a:r>
            <a:endParaRPr lang="zh-CN" altLang="en-US" sz="3000" dirty="0"/>
          </a:p>
        </p:txBody>
      </p:sp>
    </p:spTree>
    <p:extLst>
      <p:ext uri="{BB962C8B-B14F-4D97-AF65-F5344CB8AC3E}">
        <p14:creationId xmlns:p14="http://schemas.microsoft.com/office/powerpoint/2010/main" val="17323371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3695342" y="3881443"/>
            <a:ext cx="4801315" cy="646331"/>
          </a:xfrm>
          <a:prstGeom prst="rect">
            <a:avLst/>
          </a:prstGeom>
          <a:noFill/>
        </p:spPr>
        <p:txBody>
          <a:bodyPr wrap="none" rtlCol="0">
            <a:spAutoFit/>
          </a:bodyPr>
          <a:lstStyle/>
          <a:p>
            <a:pPr algn="ctr"/>
            <a:r>
              <a:rPr lang="zh-CN" altLang="en-US" sz="3600" dirty="0">
                <a:solidFill>
                  <a:schemeClr val="tx1">
                    <a:lumMod val="50000"/>
                  </a:schemeClr>
                </a:solidFill>
              </a:rPr>
              <a:t>产品优缺点及未来方向</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05</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87603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1334" y="1551942"/>
            <a:ext cx="10051537" cy="4398861"/>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8" name="Straight Arrow Connector 37"/>
          <p:cNvCxnSpPr/>
          <p:nvPr/>
        </p:nvCxnSpPr>
        <p:spPr>
          <a:xfrm>
            <a:off x="3294416"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067719"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951238"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92600"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93403" y="4661601"/>
            <a:ext cx="2289744" cy="1453475"/>
            <a:chOff x="-3617971" y="4908274"/>
            <a:chExt cx="13828740" cy="1453627"/>
          </a:xfrm>
        </p:grpSpPr>
        <p:sp>
          <p:nvSpPr>
            <p:cNvPr id="44" name="TextBox 43"/>
            <p:cNvSpPr txBox="1"/>
            <p:nvPr/>
          </p:nvSpPr>
          <p:spPr>
            <a:xfrm>
              <a:off x="-3617971" y="4908274"/>
              <a:ext cx="13828740" cy="1453627"/>
            </a:xfrm>
            <a:prstGeom prst="rect">
              <a:avLst/>
            </a:prstGeom>
            <a:noFill/>
          </p:spPr>
          <p:txBody>
            <a:bodyPr wrap="square" rtlCol="0">
              <a:spAutoFit/>
            </a:bodyPr>
            <a:lstStyle/>
            <a:p>
              <a:pPr algn="ctr">
                <a:lnSpc>
                  <a:spcPct val="120000"/>
                </a:lnSpc>
              </a:pPr>
              <a:r>
                <a:rPr lang="zh-CN" altLang="zh-CN" sz="1500" dirty="0"/>
                <a:t>爬虫采用更新模式，即爬取数据时对已有的数据库进行数据更新，而不是整个替换，这样加快爬虫与数据库处理的速度</a:t>
              </a:r>
              <a:endParaRPr lang="en-GB"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ectangle 44"/>
            <p:cNvSpPr/>
            <p:nvPr/>
          </p:nvSpPr>
          <p:spPr>
            <a:xfrm>
              <a:off x="1929542" y="5195350"/>
              <a:ext cx="2729132" cy="219507"/>
            </a:xfrm>
            <a:prstGeom prst="rect">
              <a:avLst/>
            </a:prstGeom>
          </p:spPr>
          <p:txBody>
            <a:bodyPr wrap="square">
              <a:spAutoFit/>
            </a:bodyPr>
            <a:lstStyle/>
            <a:p>
              <a:pPr algn="just">
                <a:lnSpc>
                  <a:spcPct val="120000"/>
                </a:lnSpc>
              </a:pPr>
              <a:endParaRPr lang="en-GB"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0" name="TextBox 49"/>
          <p:cNvSpPr txBox="1"/>
          <p:nvPr/>
        </p:nvSpPr>
        <p:spPr>
          <a:xfrm>
            <a:off x="4045489" y="1230270"/>
            <a:ext cx="2475781" cy="1728871"/>
          </a:xfrm>
          <a:prstGeom prst="rect">
            <a:avLst/>
          </a:prstGeom>
          <a:noFill/>
        </p:spPr>
        <p:txBody>
          <a:bodyPr wrap="square" rtlCol="0">
            <a:spAutoFit/>
          </a:bodyPr>
          <a:lstStyle/>
          <a:p>
            <a:pPr algn="ctr">
              <a:lnSpc>
                <a:spcPct val="120000"/>
              </a:lnSpc>
            </a:pPr>
            <a:r>
              <a:rPr lang="zh-CN" altLang="zh-CN" sz="1500" dirty="0"/>
              <a:t>软件内嵌</a:t>
            </a:r>
            <a:r>
              <a:rPr lang="en-US" altLang="zh-CN" sz="1500" dirty="0"/>
              <a:t>html</a:t>
            </a:r>
            <a:r>
              <a:rPr lang="zh-CN" altLang="zh-CN" sz="1500" dirty="0"/>
              <a:t>，美观，对数据的表达效果好</a:t>
            </a:r>
            <a:endParaRPr lang="en-US" altLang="zh-CN" sz="1500" dirty="0"/>
          </a:p>
          <a:p>
            <a:pPr algn="ctr">
              <a:lnSpc>
                <a:spcPct val="120000"/>
              </a:lnSpc>
            </a:pPr>
            <a:r>
              <a:rPr lang="zh-CN" altLang="zh-CN" sz="1500" dirty="0"/>
              <a:t>软件对各操作有相关的提示，便于用户操作，交互性好，反应速度快 </a:t>
            </a:r>
            <a:r>
              <a:rPr lang="en-US" altLang="zh-CN" sz="1500" dirty="0"/>
              <a:t> </a:t>
            </a:r>
            <a:endParaRPr lang="zh-CN" altLang="zh-CN" sz="1500" dirty="0"/>
          </a:p>
          <a:p>
            <a:pPr algn="ctr">
              <a:lnSpc>
                <a:spcPct val="120000"/>
              </a:lnSpc>
            </a:pPr>
            <a:endParaRPr lang="en-GB"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2" name="文本框 31"/>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产品优点</a:t>
            </a:r>
          </a:p>
        </p:txBody>
      </p:sp>
      <p:grpSp>
        <p:nvGrpSpPr>
          <p:cNvPr id="58" name="组合 57"/>
          <p:cNvGrpSpPr/>
          <p:nvPr/>
        </p:nvGrpSpPr>
        <p:grpSpPr>
          <a:xfrm>
            <a:off x="0" y="7507131"/>
            <a:ext cx="12192000" cy="1320800"/>
            <a:chOff x="0" y="7507131"/>
            <a:chExt cx="12192000" cy="1320800"/>
          </a:xfrm>
        </p:grpSpPr>
        <p:sp>
          <p:nvSpPr>
            <p:cNvPr id="65" name="矩形 6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66" name="矩形 6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67" name="矩形 6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69" name="矩形 6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59" name="组合 58"/>
          <p:cNvGrpSpPr/>
          <p:nvPr/>
        </p:nvGrpSpPr>
        <p:grpSpPr>
          <a:xfrm>
            <a:off x="0" y="-1664915"/>
            <a:ext cx="12192000" cy="1320800"/>
            <a:chOff x="0" y="7507131"/>
            <a:chExt cx="12192000" cy="1320800"/>
          </a:xfrm>
        </p:grpSpPr>
        <p:sp>
          <p:nvSpPr>
            <p:cNvPr id="60" name="矩形 5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61" name="矩形 6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62" name="矩形 6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64" name="矩形 6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
        <p:nvSpPr>
          <p:cNvPr id="46" name="TextBox 43">
            <a:extLst>
              <a:ext uri="{FF2B5EF4-FFF2-40B4-BE49-F238E27FC236}">
                <a16:creationId xmlns:a16="http://schemas.microsoft.com/office/drawing/2014/main" id="{3A1118A7-5F22-490A-9516-B33BCC194BBA}"/>
              </a:ext>
            </a:extLst>
          </p:cNvPr>
          <p:cNvSpPr txBox="1"/>
          <p:nvPr/>
        </p:nvSpPr>
        <p:spPr>
          <a:xfrm>
            <a:off x="5922847" y="4779118"/>
            <a:ext cx="2289744" cy="553998"/>
          </a:xfrm>
          <a:prstGeom prst="rect">
            <a:avLst/>
          </a:prstGeom>
          <a:noFill/>
        </p:spPr>
        <p:txBody>
          <a:bodyPr wrap="square" rtlCol="0">
            <a:spAutoFit/>
          </a:bodyPr>
          <a:lstStyle/>
          <a:p>
            <a:r>
              <a:rPr lang="zh-CN" altLang="zh-CN" sz="1500" dirty="0"/>
              <a:t>自行绘制了</a:t>
            </a:r>
            <a:r>
              <a:rPr lang="en-US" altLang="zh-CN" sz="1500" dirty="0"/>
              <a:t>logo</a:t>
            </a:r>
            <a:r>
              <a:rPr lang="zh-CN" altLang="zh-CN" sz="1500" dirty="0"/>
              <a:t>，简洁美观 </a:t>
            </a:r>
            <a:r>
              <a:rPr lang="en-US" altLang="zh-CN" sz="1500" dirty="0"/>
              <a:t> </a:t>
            </a:r>
            <a:endParaRPr lang="zh-CN" altLang="zh-CN" sz="1500" dirty="0"/>
          </a:p>
        </p:txBody>
      </p:sp>
      <p:sp>
        <p:nvSpPr>
          <p:cNvPr id="47" name="TextBox 43">
            <a:extLst>
              <a:ext uri="{FF2B5EF4-FFF2-40B4-BE49-F238E27FC236}">
                <a16:creationId xmlns:a16="http://schemas.microsoft.com/office/drawing/2014/main" id="{26A9A7C6-47B0-437D-95FF-FE6BCE70153C}"/>
              </a:ext>
            </a:extLst>
          </p:cNvPr>
          <p:cNvSpPr txBox="1"/>
          <p:nvPr/>
        </p:nvSpPr>
        <p:spPr>
          <a:xfrm>
            <a:off x="7806366" y="1230270"/>
            <a:ext cx="2289744" cy="1176476"/>
          </a:xfrm>
          <a:prstGeom prst="rect">
            <a:avLst/>
          </a:prstGeom>
          <a:noFill/>
        </p:spPr>
        <p:txBody>
          <a:bodyPr wrap="square" rtlCol="0">
            <a:spAutoFit/>
          </a:bodyPr>
          <a:lstStyle/>
          <a:p>
            <a:pPr algn="ctr">
              <a:lnSpc>
                <a:spcPct val="120000"/>
              </a:lnSpc>
            </a:pPr>
            <a:r>
              <a:rPr lang="zh-CN" altLang="zh-CN" sz="1500" dirty="0"/>
              <a:t>让用户自行选择添加进报表的图片，可以对同一可视化功能的结果多次添加而不把之前的内容覆盖掉</a:t>
            </a:r>
            <a:endParaRPr lang="en-GB"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539305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00396" y="2321016"/>
            <a:ext cx="3791211" cy="3650715"/>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TextBox 24"/>
          <p:cNvSpPr txBox="1"/>
          <p:nvPr/>
        </p:nvSpPr>
        <p:spPr>
          <a:xfrm>
            <a:off x="8208254" y="4594302"/>
            <a:ext cx="3242301" cy="1393330"/>
          </a:xfrm>
          <a:prstGeom prst="rect">
            <a:avLst/>
          </a:prstGeom>
          <a:noFill/>
        </p:spPr>
        <p:txBody>
          <a:bodyPr wrap="square" rtlCol="0">
            <a:spAutoFit/>
          </a:bodyPr>
          <a:lstStyle/>
          <a:p>
            <a:pPr>
              <a:lnSpc>
                <a:spcPct val="120000"/>
              </a:lnSpc>
            </a:pPr>
            <a:r>
              <a:rPr lang="zh-CN" altLang="zh-CN" dirty="0"/>
              <a:t>电影搜索方面，只能够实现电影名称的模糊搜索，电影演员的模糊搜索还是没有办法比较完美的实现。</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flipH="1">
            <a:off x="1951463" y="1975239"/>
            <a:ext cx="3283016" cy="1060931"/>
          </a:xfrm>
          <a:prstGeom prst="rect">
            <a:avLst/>
          </a:prstGeom>
          <a:noFill/>
        </p:spPr>
        <p:txBody>
          <a:bodyPr wrap="square" rtlCol="0">
            <a:spAutoFit/>
          </a:bodyPr>
          <a:lstStyle/>
          <a:p>
            <a:pPr algn="r">
              <a:lnSpc>
                <a:spcPct val="120000"/>
              </a:lnSpc>
            </a:pPr>
            <a:r>
              <a:rPr lang="zh-CN" altLang="en-US" dirty="0"/>
              <a:t>用</a:t>
            </a:r>
            <a:r>
              <a:rPr lang="zh-CN" altLang="zh-CN" dirty="0"/>
              <a:t>户的信息用户名和密码是明文保存在</a:t>
            </a:r>
            <a:r>
              <a:rPr lang="en-US" altLang="zh-CN" dirty="0"/>
              <a:t>CSV</a:t>
            </a:r>
            <a:r>
              <a:rPr lang="zh-CN" altLang="zh-CN" dirty="0"/>
              <a:t>文件里面的，安全方面比较欠缺。</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flipH="1">
            <a:off x="1650838" y="5062233"/>
            <a:ext cx="2374115" cy="396134"/>
          </a:xfrm>
          <a:prstGeom prst="rect">
            <a:avLst/>
          </a:prstGeom>
          <a:noFill/>
        </p:spPr>
        <p:txBody>
          <a:bodyPr wrap="square" rtlCol="0">
            <a:spAutoFit/>
          </a:bodyPr>
          <a:lstStyle/>
          <a:p>
            <a:pPr algn="r">
              <a:lnSpc>
                <a:spcPct val="120000"/>
              </a:lnSpc>
            </a:pPr>
            <a:r>
              <a:rPr lang="zh-CN" altLang="zh-CN" dirty="0"/>
              <a:t>爬虫爬取的速度较慢</a:t>
            </a:r>
            <a:endParaRPr lang="en-GB" sz="1327"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矩形 22"/>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0" name="文本框 29"/>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产品缺点</a:t>
            </a:r>
          </a:p>
        </p:txBody>
      </p:sp>
      <p:grpSp>
        <p:nvGrpSpPr>
          <p:cNvPr id="47" name="组合 46"/>
          <p:cNvGrpSpPr/>
          <p:nvPr/>
        </p:nvGrpSpPr>
        <p:grpSpPr>
          <a:xfrm>
            <a:off x="0" y="7507131"/>
            <a:ext cx="12192000" cy="1320800"/>
            <a:chOff x="0" y="7507131"/>
            <a:chExt cx="12192000" cy="1320800"/>
          </a:xfrm>
        </p:grpSpPr>
        <p:sp>
          <p:nvSpPr>
            <p:cNvPr id="54" name="矩形 53"/>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5" name="矩形 5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56" name="矩形 5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58" name="矩形 5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8" name="组合 47"/>
          <p:cNvGrpSpPr/>
          <p:nvPr/>
        </p:nvGrpSpPr>
        <p:grpSpPr>
          <a:xfrm>
            <a:off x="0" y="-1664915"/>
            <a:ext cx="12192000" cy="1320800"/>
            <a:chOff x="0" y="7507131"/>
            <a:chExt cx="12192000" cy="1320800"/>
          </a:xfrm>
        </p:grpSpPr>
        <p:sp>
          <p:nvSpPr>
            <p:cNvPr id="49" name="矩形 4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51" name="矩形 5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53" name="矩形 5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50570970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33724" y="4735058"/>
            <a:ext cx="2109923" cy="5485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3043646" y="4735058"/>
            <a:ext cx="3432141" cy="548581"/>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a:off x="6475787" y="4735058"/>
            <a:ext cx="4782490" cy="5485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4" name="文本框 33"/>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未来方向</a:t>
            </a:r>
          </a:p>
        </p:txBody>
      </p:sp>
      <p:sp>
        <p:nvSpPr>
          <p:cNvPr id="2" name="矩形 1">
            <a:extLst>
              <a:ext uri="{FF2B5EF4-FFF2-40B4-BE49-F238E27FC236}">
                <a16:creationId xmlns:a16="http://schemas.microsoft.com/office/drawing/2014/main" id="{6DCE4A2E-3DBC-4223-85FD-DB548C957500}"/>
              </a:ext>
            </a:extLst>
          </p:cNvPr>
          <p:cNvSpPr/>
          <p:nvPr/>
        </p:nvSpPr>
        <p:spPr>
          <a:xfrm>
            <a:off x="933724" y="2122942"/>
            <a:ext cx="10462822" cy="1323439"/>
          </a:xfrm>
          <a:prstGeom prst="rect">
            <a:avLst/>
          </a:prstGeom>
        </p:spPr>
        <p:txBody>
          <a:bodyPr wrap="square">
            <a:spAutoFit/>
          </a:bodyPr>
          <a:lstStyle/>
          <a:p>
            <a:r>
              <a:rPr lang="zh-CN" altLang="zh-CN" sz="4000" dirty="0"/>
              <a:t>用户数据更加安全的存储（用户信息加密），优化爬虫，优化电影信息搜索算法。</a:t>
            </a:r>
            <a:endParaRPr lang="zh-CN" altLang="en-US" sz="4000" dirty="0"/>
          </a:p>
        </p:txBody>
      </p:sp>
    </p:spTree>
    <p:extLst>
      <p:ext uri="{BB962C8B-B14F-4D97-AF65-F5344CB8AC3E}">
        <p14:creationId xmlns:p14="http://schemas.microsoft.com/office/powerpoint/2010/main" val="1328491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80337" y="3881443"/>
            <a:ext cx="2031325" cy="646331"/>
          </a:xfrm>
          <a:prstGeom prst="rect">
            <a:avLst/>
          </a:prstGeom>
          <a:noFill/>
        </p:spPr>
        <p:txBody>
          <a:bodyPr wrap="none" rtlCol="0">
            <a:spAutoFit/>
          </a:bodyPr>
          <a:lstStyle/>
          <a:p>
            <a:pPr algn="ctr"/>
            <a:r>
              <a:rPr lang="zh-CN" altLang="en-US" sz="3600" dirty="0">
                <a:solidFill>
                  <a:schemeClr val="tx1">
                    <a:lumMod val="50000"/>
                  </a:schemeClr>
                </a:solidFill>
              </a:rPr>
              <a:t>项目回顾</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06</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563697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5001" y="1143125"/>
            <a:ext cx="4141559" cy="4139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 name="椭圆 2"/>
          <p:cNvSpPr/>
          <p:nvPr/>
        </p:nvSpPr>
        <p:spPr>
          <a:xfrm>
            <a:off x="1130839" y="1323905"/>
            <a:ext cx="3754418" cy="37544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4" name="椭圆 43"/>
          <p:cNvSpPr/>
          <p:nvPr/>
        </p:nvSpPr>
        <p:spPr>
          <a:xfrm>
            <a:off x="5043545" y="1749518"/>
            <a:ext cx="417490" cy="417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9" name="椭圆 38"/>
          <p:cNvSpPr/>
          <p:nvPr/>
        </p:nvSpPr>
        <p:spPr>
          <a:xfrm>
            <a:off x="4548273" y="1454259"/>
            <a:ext cx="328594" cy="330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5" name="椭圆 44"/>
          <p:cNvSpPr/>
          <p:nvPr/>
        </p:nvSpPr>
        <p:spPr>
          <a:xfrm flipH="1">
            <a:off x="298768" y="1919371"/>
            <a:ext cx="554008" cy="552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0" name="椭圆 29"/>
          <p:cNvSpPr/>
          <p:nvPr/>
        </p:nvSpPr>
        <p:spPr>
          <a:xfrm>
            <a:off x="5256260" y="2995638"/>
            <a:ext cx="206363" cy="204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6" name="椭圆 25"/>
          <p:cNvSpPr/>
          <p:nvPr/>
        </p:nvSpPr>
        <p:spPr>
          <a:xfrm rot="11047877">
            <a:off x="1938567" y="5992672"/>
            <a:ext cx="165091" cy="16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8" name="椭圆 27"/>
          <p:cNvSpPr/>
          <p:nvPr/>
        </p:nvSpPr>
        <p:spPr>
          <a:xfrm>
            <a:off x="1329000" y="5078323"/>
            <a:ext cx="603217" cy="603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9" name="椭圆 28"/>
          <p:cNvSpPr/>
          <p:nvPr/>
        </p:nvSpPr>
        <p:spPr>
          <a:xfrm flipV="1">
            <a:off x="2564007" y="5973624"/>
            <a:ext cx="679413" cy="679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3" name="椭圆 32"/>
          <p:cNvSpPr/>
          <p:nvPr/>
        </p:nvSpPr>
        <p:spPr>
          <a:xfrm>
            <a:off x="576566" y="5152931"/>
            <a:ext cx="287321" cy="2873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5" name="椭圆 34"/>
          <p:cNvSpPr/>
          <p:nvPr/>
        </p:nvSpPr>
        <p:spPr>
          <a:xfrm flipH="1">
            <a:off x="2752909" y="5370407"/>
            <a:ext cx="301609" cy="3016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6" name="椭圆 35"/>
          <p:cNvSpPr/>
          <p:nvPr/>
        </p:nvSpPr>
        <p:spPr>
          <a:xfrm flipH="1">
            <a:off x="4416518" y="5197378"/>
            <a:ext cx="231762" cy="2333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2" name="椭圆 41"/>
          <p:cNvSpPr/>
          <p:nvPr/>
        </p:nvSpPr>
        <p:spPr>
          <a:xfrm>
            <a:off x="3610112" y="5579946"/>
            <a:ext cx="250811" cy="25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55" name="组合 54"/>
          <p:cNvGrpSpPr/>
          <p:nvPr/>
        </p:nvGrpSpPr>
        <p:grpSpPr>
          <a:xfrm>
            <a:off x="4539502" y="3368969"/>
            <a:ext cx="1674842" cy="1674842"/>
            <a:chOff x="4539416" y="3368966"/>
            <a:chExt cx="1674934"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53" name="文本框 52"/>
            <p:cNvSpPr txBox="1"/>
            <p:nvPr/>
          </p:nvSpPr>
          <p:spPr>
            <a:xfrm>
              <a:off x="4589910" y="3974426"/>
              <a:ext cx="184741" cy="437773"/>
            </a:xfrm>
            <a:prstGeom prst="rect">
              <a:avLst/>
            </a:prstGeom>
            <a:grpFill/>
          </p:spPr>
          <p:txBody>
            <a:bodyPr wrap="none">
              <a:spAutoFit/>
            </a:bodyPr>
            <a:lstStyle/>
            <a:p>
              <a:pPr>
                <a:lnSpc>
                  <a:spcPct val="150000"/>
                </a:lnSpc>
              </a:pPr>
              <a:endParaRPr lang="zh-CN" altLang="en-US" sz="170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椭圆 58"/>
          <p:cNvSpPr/>
          <p:nvPr/>
        </p:nvSpPr>
        <p:spPr>
          <a:xfrm>
            <a:off x="-40937" y="3700448"/>
            <a:ext cx="942923" cy="947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85" name="组合 84"/>
          <p:cNvGrpSpPr>
            <a:grpSpLocks/>
          </p:cNvGrpSpPr>
          <p:nvPr/>
        </p:nvGrpSpPr>
        <p:grpSpPr bwMode="auto">
          <a:xfrm>
            <a:off x="6530082" y="2702785"/>
            <a:ext cx="4965741" cy="1264799"/>
            <a:chOff x="6921550" y="1540011"/>
            <a:chExt cx="5319660" cy="1264719"/>
          </a:xfrm>
        </p:grpSpPr>
        <p:sp>
          <p:nvSpPr>
            <p:cNvPr id="60" name="文本框 59"/>
            <p:cNvSpPr txBox="1"/>
            <p:nvPr/>
          </p:nvSpPr>
          <p:spPr>
            <a:xfrm>
              <a:off x="6921550" y="1540011"/>
              <a:ext cx="5319660" cy="397391"/>
            </a:xfrm>
            <a:prstGeom prst="rect">
              <a:avLst/>
            </a:prstGeom>
            <a:noFill/>
          </p:spPr>
          <p:txBody>
            <a:bodyPr wrap="square">
              <a:spAutoFit/>
            </a:bodyPr>
            <a:lstStyle/>
            <a:p>
              <a:pPr>
                <a:lnSpc>
                  <a:spcPct val="150000"/>
                </a:lnSpc>
              </a:pPr>
              <a:r>
                <a:rPr lang="zh-CN" altLang="en-US" sz="15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团队在计划阶段是如何解决成员们对于计划的不同意见？</a:t>
              </a:r>
            </a:p>
          </p:txBody>
        </p:sp>
        <p:sp>
          <p:nvSpPr>
            <p:cNvPr id="62" name="矩形 61"/>
            <p:cNvSpPr/>
            <p:nvPr/>
          </p:nvSpPr>
          <p:spPr>
            <a:xfrm>
              <a:off x="6921551" y="1914414"/>
              <a:ext cx="5319659" cy="890316"/>
            </a:xfrm>
            <a:prstGeom prst="rect">
              <a:avLst/>
            </a:prstGeom>
          </p:spPr>
          <p:txBody>
            <a:bodyPr wrap="square">
              <a:spAutoFit/>
            </a:bodyPr>
            <a:lstStyle/>
            <a:p>
              <a:pPr>
                <a:lnSpc>
                  <a:spcPct val="150000"/>
                </a:lnSpc>
              </a:pPr>
              <a:r>
                <a:rPr lang="zh-CN" altLang="zh-CN" sz="1200" dirty="0"/>
                <a:t>老师在课程的前半段就已经将项目说出来了，我们之后就已经开始分配对于不同的意见，首先开始讨论这个意见的可实现性，看能不能找到好的实现方法，和现有的方法进行对比，若是意见比较好就采用意见。</a:t>
              </a:r>
              <a:endPar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4" name="组合 83"/>
          <p:cNvGrpSpPr>
            <a:grpSpLocks/>
          </p:cNvGrpSpPr>
          <p:nvPr/>
        </p:nvGrpSpPr>
        <p:grpSpPr bwMode="auto">
          <a:xfrm>
            <a:off x="6530082" y="4170959"/>
            <a:ext cx="4877616" cy="710339"/>
            <a:chOff x="6909316" y="2574453"/>
            <a:chExt cx="5225254" cy="710663"/>
          </a:xfrm>
        </p:grpSpPr>
        <p:sp>
          <p:nvSpPr>
            <p:cNvPr id="63" name="矩形 62"/>
            <p:cNvSpPr/>
            <p:nvPr/>
          </p:nvSpPr>
          <p:spPr>
            <a:xfrm>
              <a:off x="6921551" y="2948589"/>
              <a:ext cx="4538069" cy="336527"/>
            </a:xfrm>
            <a:prstGeom prst="rect">
              <a:avLst/>
            </a:prstGeom>
          </p:spPr>
          <p:txBody>
            <a:bodyPr>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基本上都做完了</a:t>
              </a:r>
            </a:p>
          </p:txBody>
        </p:sp>
        <p:sp>
          <p:nvSpPr>
            <p:cNvPr id="65" name="文本框 64"/>
            <p:cNvSpPr txBox="1"/>
            <p:nvPr/>
          </p:nvSpPr>
          <p:spPr>
            <a:xfrm>
              <a:off x="6909316" y="2574453"/>
              <a:ext cx="5225254" cy="397597"/>
            </a:xfrm>
            <a:prstGeom prst="rect">
              <a:avLst/>
            </a:prstGeom>
            <a:noFill/>
          </p:spPr>
          <p:txBody>
            <a:bodyPr wrap="square">
              <a:spAutoFit/>
            </a:bodyPr>
            <a:lstStyle/>
            <a:p>
              <a:pPr>
                <a:lnSpc>
                  <a:spcPct val="150000"/>
                </a:lnSpc>
              </a:pPr>
              <a:r>
                <a:rPr lang="zh-CN" altLang="en-US" sz="15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原计划的工作是否做完了，若没做完，为什么？</a:t>
              </a:r>
            </a:p>
          </p:txBody>
        </p:sp>
      </p:grpSp>
      <p:grpSp>
        <p:nvGrpSpPr>
          <p:cNvPr id="83" name="组合 82"/>
          <p:cNvGrpSpPr>
            <a:grpSpLocks/>
          </p:cNvGrpSpPr>
          <p:nvPr/>
        </p:nvGrpSpPr>
        <p:grpSpPr bwMode="auto">
          <a:xfrm>
            <a:off x="6542318" y="5037970"/>
            <a:ext cx="4499890" cy="754112"/>
            <a:chOff x="6921551" y="4060883"/>
            <a:chExt cx="4820607" cy="753652"/>
          </a:xfrm>
        </p:grpSpPr>
        <p:sp>
          <p:nvSpPr>
            <p:cNvPr id="64" name="矩形 63"/>
            <p:cNvSpPr/>
            <p:nvPr/>
          </p:nvSpPr>
          <p:spPr>
            <a:xfrm>
              <a:off x="6921551" y="4478366"/>
              <a:ext cx="4538069" cy="336169"/>
            </a:xfrm>
            <a:prstGeom prst="rect">
              <a:avLst/>
            </a:prstGeom>
          </p:spPr>
          <p:txBody>
            <a:bodyPr>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没有</a:t>
              </a:r>
            </a:p>
          </p:txBody>
        </p:sp>
        <p:sp>
          <p:nvSpPr>
            <p:cNvPr id="68" name="文本框 67"/>
            <p:cNvSpPr txBox="1"/>
            <p:nvPr/>
          </p:nvSpPr>
          <p:spPr>
            <a:xfrm>
              <a:off x="6921551" y="4060883"/>
              <a:ext cx="4820607" cy="397174"/>
            </a:xfrm>
            <a:prstGeom prst="rect">
              <a:avLst/>
            </a:prstGeom>
            <a:noFill/>
          </p:spPr>
          <p:txBody>
            <a:bodyPr>
              <a:spAutoFit/>
            </a:bodyPr>
            <a:lstStyle/>
            <a:p>
              <a:pPr>
                <a:lnSpc>
                  <a:spcPct val="150000"/>
                </a:lnSpc>
              </a:pPr>
              <a:r>
                <a:rPr lang="zh-CN" altLang="en-US" sz="15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有没有发现做了一些事后看起来没什么价值的事情？</a:t>
              </a:r>
            </a:p>
          </p:txBody>
        </p:sp>
      </p:grpSp>
      <p:sp>
        <p:nvSpPr>
          <p:cNvPr id="34" name="矩形 3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7" name="文本框 36"/>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项目回顾</a:t>
            </a:r>
          </a:p>
        </p:txBody>
      </p:sp>
      <p:grpSp>
        <p:nvGrpSpPr>
          <p:cNvPr id="31" name="组合 30">
            <a:extLst>
              <a:ext uri="{FF2B5EF4-FFF2-40B4-BE49-F238E27FC236}">
                <a16:creationId xmlns:a16="http://schemas.microsoft.com/office/drawing/2014/main" id="{426F113A-82CB-4DCC-AA12-D771951ECECC}"/>
              </a:ext>
            </a:extLst>
          </p:cNvPr>
          <p:cNvGrpSpPr>
            <a:grpSpLocks/>
          </p:cNvGrpSpPr>
          <p:nvPr/>
        </p:nvGrpSpPr>
        <p:grpSpPr bwMode="auto">
          <a:xfrm>
            <a:off x="6549753" y="801907"/>
            <a:ext cx="5261809" cy="1818796"/>
            <a:chOff x="6921551" y="1540011"/>
            <a:chExt cx="5636830" cy="1818683"/>
          </a:xfrm>
        </p:grpSpPr>
        <p:sp>
          <p:nvSpPr>
            <p:cNvPr id="38" name="文本框 37">
              <a:extLst>
                <a:ext uri="{FF2B5EF4-FFF2-40B4-BE49-F238E27FC236}">
                  <a16:creationId xmlns:a16="http://schemas.microsoft.com/office/drawing/2014/main" id="{FDD6FECE-0DB5-4893-AD41-B0B15A5EFD45}"/>
                </a:ext>
              </a:extLst>
            </p:cNvPr>
            <p:cNvSpPr txBox="1"/>
            <p:nvPr/>
          </p:nvSpPr>
          <p:spPr>
            <a:xfrm>
              <a:off x="6921551" y="1540011"/>
              <a:ext cx="4820607" cy="397391"/>
            </a:xfrm>
            <a:prstGeom prst="rect">
              <a:avLst/>
            </a:prstGeom>
            <a:noFill/>
          </p:spPr>
          <p:txBody>
            <a:bodyPr>
              <a:spAutoFit/>
            </a:bodyPr>
            <a:lstStyle/>
            <a:p>
              <a:pPr>
                <a:lnSpc>
                  <a:spcPct val="150000"/>
                </a:lnSpc>
              </a:pPr>
              <a:r>
                <a:rPr lang="zh-CN" altLang="en-US" sz="15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是否有充足的时间来做项目计划？</a:t>
              </a:r>
            </a:p>
          </p:txBody>
        </p:sp>
        <p:sp>
          <p:nvSpPr>
            <p:cNvPr id="41" name="矩形 40">
              <a:extLst>
                <a:ext uri="{FF2B5EF4-FFF2-40B4-BE49-F238E27FC236}">
                  <a16:creationId xmlns:a16="http://schemas.microsoft.com/office/drawing/2014/main" id="{6439D061-1DBA-4094-98F7-582082CE894A}"/>
                </a:ext>
              </a:extLst>
            </p:cNvPr>
            <p:cNvSpPr/>
            <p:nvPr/>
          </p:nvSpPr>
          <p:spPr>
            <a:xfrm>
              <a:off x="6921551" y="1914414"/>
              <a:ext cx="5636830" cy="1444280"/>
            </a:xfrm>
            <a:prstGeom prst="rect">
              <a:avLst/>
            </a:prstGeom>
          </p:spPr>
          <p:txBody>
            <a:bodyPr wrap="square">
              <a:spAutoFit/>
            </a:bodyPr>
            <a:lstStyle/>
            <a:p>
              <a:pPr>
                <a:lnSpc>
                  <a:spcPct val="150000"/>
                </a:lnSpc>
              </a:pPr>
              <a:r>
                <a:rPr lang="zh-CN" altLang="zh-CN" sz="1200" dirty="0"/>
                <a:t>有足够的时间来做项目计划。</a:t>
              </a:r>
              <a:endParaRPr lang="en-US" altLang="zh-CN" sz="1200" dirty="0"/>
            </a:p>
            <a:p>
              <a:pPr>
                <a:lnSpc>
                  <a:spcPct val="150000"/>
                </a:lnSpc>
              </a:pPr>
              <a:r>
                <a:rPr lang="zh-CN" altLang="zh-CN" sz="1200" dirty="0"/>
                <a:t>老师在课程的前半段就已经将项目说出来了，我们之后就已经开始分配每个人的任务，并且开始规划要用什么方法去实现对应的功能，在此期间，我们小组五人开了很多次的会议，并且也在课后用了很多时间一起写代码，连接项目的各个模块。</a:t>
              </a:r>
              <a:endPar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0951348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85"/>
                                        </p:tgtEl>
                                        <p:attrNameLst>
                                          <p:attrName>style.visibility</p:attrName>
                                        </p:attrNameLst>
                                      </p:cBhvr>
                                      <p:to>
                                        <p:strVal val="visible"/>
                                      </p:to>
                                    </p:set>
                                    <p:animEffect transition="in" filter="wipe(left)">
                                      <p:cBhvr>
                                        <p:cTn id="68" dur="500"/>
                                        <p:tgtEl>
                                          <p:spTgt spid="85"/>
                                        </p:tgtEl>
                                      </p:cBhvr>
                                    </p:animEffect>
                                  </p:childTnLst>
                                </p:cTn>
                              </p:par>
                              <p:par>
                                <p:cTn id="69" presetID="22" presetClass="entr" presetSubtype="8" fill="hold" nodeType="withEffect">
                                  <p:stCondLst>
                                    <p:cond delay="1100"/>
                                  </p:stCondLst>
                                  <p:childTnLst>
                                    <p:set>
                                      <p:cBhvr>
                                        <p:cTn id="70" dur="1" fill="hold">
                                          <p:stCondLst>
                                            <p:cond delay="0"/>
                                          </p:stCondLst>
                                        </p:cTn>
                                        <p:tgtEl>
                                          <p:spTgt spid="84"/>
                                        </p:tgtEl>
                                        <p:attrNameLst>
                                          <p:attrName>style.visibility</p:attrName>
                                        </p:attrNameLst>
                                      </p:cBhvr>
                                      <p:to>
                                        <p:strVal val="visible"/>
                                      </p:to>
                                    </p:set>
                                    <p:animEffect transition="in" filter="wipe(left)">
                                      <p:cBhvr>
                                        <p:cTn id="71" dur="500"/>
                                        <p:tgtEl>
                                          <p:spTgt spid="84"/>
                                        </p:tgtEl>
                                      </p:cBhvr>
                                    </p:animEffect>
                                  </p:childTnLst>
                                </p:cTn>
                              </p:par>
                              <p:par>
                                <p:cTn id="72" presetID="22" presetClass="entr" presetSubtype="8" fill="hold" nodeType="withEffect">
                                  <p:stCondLst>
                                    <p:cond delay="1300"/>
                                  </p:stCondLst>
                                  <p:childTnLst>
                                    <p:set>
                                      <p:cBhvr>
                                        <p:cTn id="73" dur="1" fill="hold">
                                          <p:stCondLst>
                                            <p:cond delay="0"/>
                                          </p:stCondLst>
                                        </p:cTn>
                                        <p:tgtEl>
                                          <p:spTgt spid="83"/>
                                        </p:tgtEl>
                                        <p:attrNameLst>
                                          <p:attrName>style.visibility</p:attrName>
                                        </p:attrNameLst>
                                      </p:cBhvr>
                                      <p:to>
                                        <p:strVal val="visible"/>
                                      </p:to>
                                    </p:set>
                                    <p:animEffect transition="in" filter="wipe(left)">
                                      <p:cBhvr>
                                        <p:cTn id="74" dur="500"/>
                                        <p:tgtEl>
                                          <p:spTgt spid="83"/>
                                        </p:tgtEl>
                                      </p:cBhvr>
                                    </p:animEffect>
                                  </p:childTnLst>
                                </p:cTn>
                              </p:par>
                              <p:par>
                                <p:cTn id="75" presetID="22" presetClass="entr" presetSubtype="8" fill="hold" nodeType="withEffect">
                                  <p:stCondLst>
                                    <p:cond delay="90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ChangeArrowheads="1"/>
          </p:cNvSpPr>
          <p:nvPr/>
        </p:nvSpPr>
        <p:spPr bwMode="auto">
          <a:xfrm>
            <a:off x="6483329" y="189"/>
            <a:ext cx="5708671" cy="6857623"/>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707">
              <a:solidFill>
                <a:srgbClr val="FFFFFF"/>
              </a:solidFill>
              <a:latin typeface="微软雅黑" panose="020B0503020204020204" pitchFamily="34" charset="-122"/>
              <a:ea typeface="微软雅黑" panose="020B0503020204020204" pitchFamily="34" charset="-122"/>
            </a:endParaRPr>
          </a:p>
        </p:txBody>
      </p:sp>
      <p:sp>
        <p:nvSpPr>
          <p:cNvPr id="19" name="TextBox 39"/>
          <p:cNvSpPr txBox="1"/>
          <p:nvPr/>
        </p:nvSpPr>
        <p:spPr>
          <a:xfrm>
            <a:off x="1066819" y="1315822"/>
            <a:ext cx="4643228" cy="1720151"/>
          </a:xfrm>
          <a:prstGeom prst="rect">
            <a:avLst/>
          </a:prstGeom>
          <a:noFill/>
        </p:spPr>
        <p:txBody>
          <a:bodyPr wrap="square"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项目的过程是否按计划进行？</a:t>
            </a:r>
            <a:endPar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zh-CN" sz="1200" dirty="0"/>
              <a:t>整个项目差不多都是按照原计划进行的，没有出现什么意外。最后将整个框架架好了之后，就是对整个界面的可视化进行了优化，在这里对于电影数据图表的输出的格式有过几次修改，一开始用的是</a:t>
            </a:r>
            <a:r>
              <a:rPr lang="en-US" altLang="zh-CN" sz="1200" dirty="0" err="1"/>
              <a:t>png</a:t>
            </a:r>
            <a:r>
              <a:rPr lang="zh-CN" altLang="zh-CN" sz="1200" dirty="0"/>
              <a:t>格式，后来改用</a:t>
            </a:r>
            <a:r>
              <a:rPr lang="en-US" altLang="zh-CN" sz="1200" dirty="0"/>
              <a:t>html</a:t>
            </a:r>
            <a:r>
              <a:rPr lang="zh-CN" altLang="zh-CN" sz="1200" dirty="0"/>
              <a:t>格式，让最后输出的界面好看一些。</a:t>
            </a:r>
          </a:p>
          <a:p>
            <a:pPr>
              <a:lnSpc>
                <a:spcPct val="150000"/>
              </a:lnSpc>
            </a:pPr>
            <a:endPar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39"/>
          <p:cNvSpPr txBox="1"/>
          <p:nvPr/>
        </p:nvSpPr>
        <p:spPr>
          <a:xfrm>
            <a:off x="1066819" y="2963107"/>
            <a:ext cx="4643228" cy="1444370"/>
          </a:xfrm>
          <a:prstGeom prst="rect">
            <a:avLst/>
          </a:prstGeom>
          <a:noFill/>
        </p:spPr>
        <p:txBody>
          <a:bodyPr wrap="square"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有什么风险适当是没有估计到的？为什么没有估计到？</a:t>
            </a:r>
            <a:endPar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zh-CN" sz="1200" dirty="0"/>
              <a:t>演员名字的联想搜索这个风险没有顾及到，因为一开始做好了电影名称的联想搜索，以为演员名字的联想搜索差不多，但是后来发现了偶尔会出现很多的无用信息，对于用户的体验会有很大的干扰，就放弃了这个功能。</a:t>
            </a:r>
            <a:endPar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39"/>
          <p:cNvSpPr txBox="1"/>
          <p:nvPr/>
        </p:nvSpPr>
        <p:spPr>
          <a:xfrm>
            <a:off x="1066819" y="4548745"/>
            <a:ext cx="4643228" cy="613373"/>
          </a:xfrm>
          <a:prstGeom prst="rect">
            <a:avLst/>
          </a:prstGeom>
          <a:noFill/>
        </p:spPr>
        <p:txBody>
          <a:bodyPr wrap="square"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在计划中有没有留下缓冲区？缓冲区有什么作用？</a:t>
            </a:r>
            <a:endPar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200" dirty="0">
                <a:latin typeface="Arial" panose="020B0604020202020204" pitchFamily="34" charset="0"/>
                <a:ea typeface="微软雅黑" panose="020B0503020204020204" pitchFamily="34" charset="-122"/>
                <a:sym typeface="Arial" panose="020B0604020202020204" pitchFamily="34" charset="0"/>
              </a:rPr>
              <a:t>没有留下缓冲区</a:t>
            </a:r>
          </a:p>
        </p:txBody>
      </p:sp>
      <p:sp>
        <p:nvSpPr>
          <p:cNvPr id="24" name="TextBox 39"/>
          <p:cNvSpPr txBox="1"/>
          <p:nvPr/>
        </p:nvSpPr>
        <p:spPr>
          <a:xfrm>
            <a:off x="1065444" y="5354089"/>
            <a:ext cx="4643228" cy="890372"/>
          </a:xfrm>
          <a:prstGeom prst="rect">
            <a:avLst/>
          </a:prstGeom>
          <a:noFill/>
        </p:spPr>
        <p:txBody>
          <a:bodyPr wrap="square"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如果时间重来，我们会做什么改进？</a:t>
            </a:r>
            <a:endPar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zh-CN" sz="1200" dirty="0"/>
              <a:t>界面做得更加好看，对用户的信息进行加密，对搜索还有爬虫的算法进行进一步的优化，提升用户的使用感。</a:t>
            </a:r>
            <a:endPar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11" name="文本框 10"/>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项目回顾</a:t>
            </a:r>
          </a:p>
        </p:txBody>
      </p:sp>
      <p:grpSp>
        <p:nvGrpSpPr>
          <p:cNvPr id="42" name="组合 41"/>
          <p:cNvGrpSpPr/>
          <p:nvPr/>
        </p:nvGrpSpPr>
        <p:grpSpPr>
          <a:xfrm>
            <a:off x="0" y="7507131"/>
            <a:ext cx="12192000" cy="1320800"/>
            <a:chOff x="0" y="7507131"/>
            <a:chExt cx="12192000" cy="1320800"/>
          </a:xfrm>
        </p:grpSpPr>
        <p:sp>
          <p:nvSpPr>
            <p:cNvPr id="49" name="矩形 4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51" name="矩形 5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53" name="矩形 5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3" name="组合 42"/>
          <p:cNvGrpSpPr/>
          <p:nvPr/>
        </p:nvGrpSpPr>
        <p:grpSpPr>
          <a:xfrm>
            <a:off x="0" y="-1664915"/>
            <a:ext cx="12192000" cy="1320800"/>
            <a:chOff x="0" y="7507131"/>
            <a:chExt cx="12192000" cy="1320800"/>
          </a:xfrm>
        </p:grpSpPr>
        <p:sp>
          <p:nvSpPr>
            <p:cNvPr id="44" name="矩形 4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5" name="矩形 4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46" name="矩形 4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8" name="矩形 4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07268892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arn(outHorizontal)">
                                      <p:cBhvr>
                                        <p:cTn id="7" dur="500"/>
                                        <p:tgtEl>
                                          <p:spTgt spid="430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19" grpId="0"/>
      <p:bldP spid="20" grpId="0"/>
      <p:bldP spid="21"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638163" y="2729165"/>
            <a:ext cx="6915676" cy="1107996"/>
          </a:xfrm>
          <a:prstGeom prst="rect">
            <a:avLst/>
          </a:prstGeom>
          <a:noFill/>
        </p:spPr>
        <p:txBody>
          <a:bodyPr wrap="none" rtlCol="0">
            <a:spAutoFit/>
          </a:bodyPr>
          <a:lstStyle/>
          <a:p>
            <a:pPr algn="ctr"/>
            <a:r>
              <a:rPr lang="en-US" altLang="zh-CN" sz="6600" b="1" dirty="0">
                <a:solidFill>
                  <a:schemeClr val="tx2"/>
                </a:solidFill>
                <a:latin typeface="Agency FB" panose="020B0503020202020204" pitchFamily="34" charset="0"/>
              </a:rPr>
              <a:t>THANK YOU VERY MUCH</a:t>
            </a:r>
            <a:endParaRPr lang="zh-CN" altLang="en-US" sz="6600" b="1" dirty="0">
              <a:solidFill>
                <a:schemeClr val="tx2"/>
              </a:solidFill>
              <a:latin typeface="Agency FB" panose="020B0503020202020204" pitchFamily="34" charset="0"/>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2" name="组合 11"/>
          <p:cNvGrpSpPr/>
          <p:nvPr/>
        </p:nvGrpSpPr>
        <p:grpSpPr>
          <a:xfrm>
            <a:off x="0" y="7507131"/>
            <a:ext cx="12192000" cy="1320800"/>
            <a:chOff x="0" y="7507131"/>
            <a:chExt cx="12192000" cy="1320800"/>
          </a:xfrm>
        </p:grpSpPr>
        <p:sp>
          <p:nvSpPr>
            <p:cNvPr id="19" name="矩形 1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0" name="矩形 1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21" name="矩形 2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29" name="矩形 2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3" name="组合 12"/>
          <p:cNvGrpSpPr/>
          <p:nvPr/>
        </p:nvGrpSpPr>
        <p:grpSpPr>
          <a:xfrm>
            <a:off x="0" y="-1664915"/>
            <a:ext cx="12192000" cy="1320800"/>
            <a:chOff x="0" y="7507131"/>
            <a:chExt cx="12192000" cy="1320800"/>
          </a:xfrm>
        </p:grpSpPr>
        <p:sp>
          <p:nvSpPr>
            <p:cNvPr id="14" name="矩形 1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6" name="矩形 1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8" name="矩形 1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6957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387840" y="3881443"/>
            <a:ext cx="3416320" cy="646331"/>
          </a:xfrm>
          <a:prstGeom prst="rect">
            <a:avLst/>
          </a:prstGeom>
          <a:noFill/>
        </p:spPr>
        <p:txBody>
          <a:bodyPr wrap="none" rtlCol="0">
            <a:spAutoFit/>
          </a:bodyPr>
          <a:lstStyle/>
          <a:p>
            <a:pPr algn="ctr"/>
            <a:r>
              <a:rPr lang="zh-CN" altLang="en-US" sz="3600" dirty="0">
                <a:solidFill>
                  <a:schemeClr val="tx1">
                    <a:lumMod val="50000"/>
                  </a:schemeClr>
                </a:solidFill>
              </a:rPr>
              <a:t>应用场景与定位</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01</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1365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2070" y="1995318"/>
            <a:ext cx="35996" cy="2364223"/>
            <a:chOff x="1331651" y="1597980"/>
            <a:chExt cx="36000" cy="2364481"/>
          </a:xfrm>
          <a:solidFill>
            <a:schemeClr val="accent1"/>
          </a:solidFill>
        </p:grpSpPr>
        <p:cxnSp>
          <p:nvCxnSpPr>
            <p:cNvPr id="13" name="直接连接符 12"/>
            <p:cNvCxnSpPr/>
            <p:nvPr/>
          </p:nvCxnSpPr>
          <p:spPr>
            <a:xfrm>
              <a:off x="1331651" y="1597980"/>
              <a:ext cx="0" cy="2364481"/>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31651" y="1597980"/>
              <a:ext cx="36000" cy="10800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组合 23"/>
          <p:cNvGrpSpPr/>
          <p:nvPr/>
        </p:nvGrpSpPr>
        <p:grpSpPr>
          <a:xfrm flipV="1">
            <a:off x="3772459" y="3351884"/>
            <a:ext cx="35996" cy="2390065"/>
            <a:chOff x="1331651" y="1572132"/>
            <a:chExt cx="36000" cy="2390327"/>
          </a:xfrm>
          <a:solidFill>
            <a:schemeClr val="accent2"/>
          </a:solidFill>
        </p:grpSpPr>
        <p:cxnSp>
          <p:nvCxnSpPr>
            <p:cNvPr id="25" name="直接连接符 24"/>
            <p:cNvCxnSpPr/>
            <p:nvPr/>
          </p:nvCxnSpPr>
          <p:spPr>
            <a:xfrm>
              <a:off x="1331651" y="1576008"/>
              <a:ext cx="0" cy="238645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72132"/>
              <a:ext cx="36000" cy="1080000"/>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6182851" y="1995318"/>
            <a:ext cx="35996" cy="2364223"/>
            <a:chOff x="1331651" y="1597980"/>
            <a:chExt cx="36000" cy="2364481"/>
          </a:xfrm>
          <a:solidFill>
            <a:schemeClr val="accent3"/>
          </a:solidFill>
        </p:grpSpPr>
        <p:cxnSp>
          <p:nvCxnSpPr>
            <p:cNvPr id="30" name="直接连接符 29"/>
            <p:cNvCxnSpPr/>
            <p:nvPr/>
          </p:nvCxnSpPr>
          <p:spPr>
            <a:xfrm>
              <a:off x="1331651" y="1597980"/>
              <a:ext cx="0" cy="2364481"/>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331651" y="1597980"/>
              <a:ext cx="36000" cy="1080000"/>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组合 33"/>
          <p:cNvGrpSpPr/>
          <p:nvPr/>
        </p:nvGrpSpPr>
        <p:grpSpPr>
          <a:xfrm flipV="1">
            <a:off x="8593240" y="3351883"/>
            <a:ext cx="35996" cy="2390066"/>
            <a:chOff x="1331651" y="1572132"/>
            <a:chExt cx="36000" cy="2390328"/>
          </a:xfrm>
          <a:solidFill>
            <a:schemeClr val="accent4"/>
          </a:solidFill>
        </p:grpSpPr>
        <p:cxnSp>
          <p:nvCxnSpPr>
            <p:cNvPr id="35" name="直接连接符 34"/>
            <p:cNvCxnSpPr/>
            <p:nvPr/>
          </p:nvCxnSpPr>
          <p:spPr>
            <a:xfrm>
              <a:off x="1331651" y="1576008"/>
              <a:ext cx="0" cy="2386452"/>
            </a:xfrm>
            <a:prstGeom prst="line">
              <a:avLst/>
            </a:prstGeom>
            <a:grpFill/>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51" y="1572132"/>
              <a:ext cx="36000" cy="10800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组合 2"/>
          <p:cNvGrpSpPr/>
          <p:nvPr/>
        </p:nvGrpSpPr>
        <p:grpSpPr>
          <a:xfrm>
            <a:off x="1362069" y="3351883"/>
            <a:ext cx="2099691" cy="1017183"/>
            <a:chOff x="1331651" y="2945166"/>
            <a:chExt cx="2099921" cy="1017295"/>
          </a:xfrm>
          <a:solidFill>
            <a:srgbClr val="298EC0"/>
          </a:solidFill>
        </p:grpSpPr>
        <p:sp>
          <p:nvSpPr>
            <p:cNvPr id="7" name="矩形 6"/>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文本框 63"/>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zh-CN" altLang="en-US" sz="1517">
                  <a:cs typeface="+mn-ea"/>
                  <a:sym typeface="Arial" panose="020B0604020202020204" pitchFamily="34" charset="0"/>
                </a:rPr>
                <a:t>请替换文字内容</a:t>
              </a:r>
              <a:endParaRPr lang="zh-CN" altLang="en-US" sz="1517" dirty="0">
                <a:cs typeface="+mn-ea"/>
                <a:sym typeface="Arial" panose="020B0604020202020204" pitchFamily="34" charset="0"/>
              </a:endParaRPr>
            </a:p>
          </p:txBody>
        </p:sp>
        <p:sp>
          <p:nvSpPr>
            <p:cNvPr id="68" name="文本框 67"/>
            <p:cNvSpPr txBox="1"/>
            <p:nvPr/>
          </p:nvSpPr>
          <p:spPr>
            <a:xfrm>
              <a:off x="1843808" y="3042093"/>
              <a:ext cx="1075605" cy="606089"/>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1</a:t>
              </a:r>
              <a:endParaRPr lang="zh-CN" altLang="en-US" sz="3034" dirty="0">
                <a:cs typeface="+mn-ea"/>
                <a:sym typeface="Arial" panose="020B0604020202020204" pitchFamily="34" charset="0"/>
              </a:endParaRPr>
            </a:p>
          </p:txBody>
        </p:sp>
      </p:grpSp>
      <p:grpSp>
        <p:nvGrpSpPr>
          <p:cNvPr id="4" name="组合 3"/>
          <p:cNvGrpSpPr/>
          <p:nvPr/>
        </p:nvGrpSpPr>
        <p:grpSpPr>
          <a:xfrm>
            <a:off x="3772460" y="3351883"/>
            <a:ext cx="2099691" cy="1017183"/>
            <a:chOff x="3742306" y="2945166"/>
            <a:chExt cx="2099921" cy="1017295"/>
          </a:xfrm>
        </p:grpSpPr>
        <p:sp>
          <p:nvSpPr>
            <p:cNvPr id="23" name="矩形 22"/>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框 64"/>
            <p:cNvSpPr txBox="1"/>
            <p:nvPr/>
          </p:nvSpPr>
          <p:spPr>
            <a:xfrm>
              <a:off x="3830598" y="3543677"/>
              <a:ext cx="1923330" cy="372515"/>
            </a:xfrm>
            <a:prstGeom prst="rect">
              <a:avLst/>
            </a:prstGeom>
            <a:noFill/>
          </p:spPr>
          <p:txBody>
            <a:bodyPr wrap="square" rtlCol="0">
              <a:spAutoFit/>
            </a:bodyPr>
            <a:lstStyle/>
            <a:p>
              <a:pPr algn="ctr">
                <a:lnSpc>
                  <a:spcPct val="120000"/>
                </a:lnSpc>
                <a:spcBef>
                  <a:spcPts val="1000"/>
                </a:spcBef>
              </a:pPr>
              <a:r>
                <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文本框 68"/>
            <p:cNvSpPr txBox="1"/>
            <p:nvPr/>
          </p:nvSpPr>
          <p:spPr>
            <a:xfrm>
              <a:off x="4270418"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组合 4"/>
          <p:cNvGrpSpPr/>
          <p:nvPr/>
        </p:nvGrpSpPr>
        <p:grpSpPr>
          <a:xfrm>
            <a:off x="6182850" y="3351883"/>
            <a:ext cx="2099691" cy="1017183"/>
            <a:chOff x="6152961" y="2945166"/>
            <a:chExt cx="2099921" cy="1017295"/>
          </a:xfrm>
          <a:solidFill>
            <a:srgbClr val="298EC0"/>
          </a:solidFill>
        </p:grpSpPr>
        <p:sp>
          <p:nvSpPr>
            <p:cNvPr id="28" name="矩形 27"/>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zh-CN" altLang="en-US" sz="1517">
                  <a:cs typeface="+mn-ea"/>
                  <a:sym typeface="Arial" panose="020B0604020202020204" pitchFamily="34" charset="0"/>
                </a:rPr>
                <a:t>请替换文字内容</a:t>
              </a:r>
              <a:endParaRPr lang="zh-CN" altLang="en-US" sz="1517" dirty="0">
                <a:cs typeface="+mn-ea"/>
                <a:sym typeface="Arial" panose="020B0604020202020204" pitchFamily="34" charset="0"/>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3</a:t>
              </a:r>
              <a:endParaRPr lang="zh-CN" altLang="en-US" sz="3034" dirty="0">
                <a:cs typeface="+mn-ea"/>
                <a:sym typeface="Arial" panose="020B0604020202020204" pitchFamily="34" charset="0"/>
              </a:endParaRPr>
            </a:p>
          </p:txBody>
        </p:sp>
      </p:grpSp>
      <p:grpSp>
        <p:nvGrpSpPr>
          <p:cNvPr id="6" name="组合 5"/>
          <p:cNvGrpSpPr/>
          <p:nvPr/>
        </p:nvGrpSpPr>
        <p:grpSpPr>
          <a:xfrm>
            <a:off x="8593239" y="3351883"/>
            <a:ext cx="2099691" cy="1017183"/>
            <a:chOff x="8563615" y="2945166"/>
            <a:chExt cx="2099921" cy="1017295"/>
          </a:xfrm>
        </p:grpSpPr>
        <p:sp>
          <p:nvSpPr>
            <p:cNvPr id="33" name="矩形 32"/>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文本框 66"/>
            <p:cNvSpPr txBox="1"/>
            <p:nvPr/>
          </p:nvSpPr>
          <p:spPr>
            <a:xfrm>
              <a:off x="8651906" y="3543677"/>
              <a:ext cx="1923330" cy="372515"/>
            </a:xfrm>
            <a:prstGeom prst="rect">
              <a:avLst/>
            </a:prstGeom>
            <a:noFill/>
          </p:spPr>
          <p:txBody>
            <a:bodyPr wrap="square" rtlCol="0">
              <a:spAutoFit/>
            </a:bodyPr>
            <a:lstStyle/>
            <a:p>
              <a:pPr algn="ctr">
                <a:lnSpc>
                  <a:spcPct val="120000"/>
                </a:lnSpc>
                <a:spcBef>
                  <a:spcPts val="1000"/>
                </a:spcBef>
              </a:pPr>
              <a:r>
                <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文本框 70"/>
            <p:cNvSpPr txBox="1"/>
            <p:nvPr/>
          </p:nvSpPr>
          <p:spPr>
            <a:xfrm>
              <a:off x="9087650"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Text Placeholder 7"/>
          <p:cNvSpPr txBox="1">
            <a:spLocks/>
          </p:cNvSpPr>
          <p:nvPr/>
        </p:nvSpPr>
        <p:spPr>
          <a:xfrm>
            <a:off x="1611922" y="1992713"/>
            <a:ext cx="1392413" cy="33832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327"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327"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2"/>
          <p:cNvSpPr txBox="1">
            <a:spLocks/>
          </p:cNvSpPr>
          <p:nvPr/>
        </p:nvSpPr>
        <p:spPr>
          <a:xfrm>
            <a:off x="1611921" y="2357583"/>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7"/>
          <p:cNvSpPr txBox="1">
            <a:spLocks/>
          </p:cNvSpPr>
          <p:nvPr/>
        </p:nvSpPr>
        <p:spPr>
          <a:xfrm>
            <a:off x="3959883" y="4756081"/>
            <a:ext cx="1392413" cy="33832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327"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327"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2"/>
          <p:cNvSpPr txBox="1">
            <a:spLocks/>
          </p:cNvSpPr>
          <p:nvPr/>
        </p:nvSpPr>
        <p:spPr>
          <a:xfrm>
            <a:off x="3959882" y="5120951"/>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758">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758">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 Placeholder 7"/>
          <p:cNvSpPr txBox="1">
            <a:spLocks/>
          </p:cNvSpPr>
          <p:nvPr/>
        </p:nvSpPr>
        <p:spPr>
          <a:xfrm>
            <a:off x="6434271" y="2083019"/>
            <a:ext cx="1392413" cy="33832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327"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327"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 Placeholder 2"/>
          <p:cNvSpPr txBox="1">
            <a:spLocks/>
          </p:cNvSpPr>
          <p:nvPr/>
        </p:nvSpPr>
        <p:spPr>
          <a:xfrm>
            <a:off x="6434270" y="2447889"/>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7"/>
          <p:cNvSpPr txBox="1">
            <a:spLocks/>
          </p:cNvSpPr>
          <p:nvPr/>
        </p:nvSpPr>
        <p:spPr>
          <a:xfrm>
            <a:off x="8800292" y="4864448"/>
            <a:ext cx="1392413" cy="33832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327"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327"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 Placeholder 2"/>
          <p:cNvSpPr txBox="1">
            <a:spLocks/>
          </p:cNvSpPr>
          <p:nvPr/>
        </p:nvSpPr>
        <p:spPr>
          <a:xfrm>
            <a:off x="8800291" y="5229319"/>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758">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758">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40" name="文本框 39"/>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应用场景</a:t>
            </a:r>
          </a:p>
        </p:txBody>
      </p:sp>
      <p:grpSp>
        <p:nvGrpSpPr>
          <p:cNvPr id="41" name="组合 40"/>
          <p:cNvGrpSpPr/>
          <p:nvPr/>
        </p:nvGrpSpPr>
        <p:grpSpPr>
          <a:xfrm>
            <a:off x="0" y="7118249"/>
            <a:ext cx="11559822" cy="1252314"/>
            <a:chOff x="0" y="7507131"/>
            <a:chExt cx="12192000" cy="1320800"/>
          </a:xfrm>
        </p:grpSpPr>
        <p:sp>
          <p:nvSpPr>
            <p:cNvPr id="42" name="矩形 41"/>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3" name="矩形 42"/>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44" name="矩形 43"/>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5" name="矩形 44"/>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6" name="矩形 45"/>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47" name="组合 46"/>
          <p:cNvGrpSpPr/>
          <p:nvPr/>
        </p:nvGrpSpPr>
        <p:grpSpPr>
          <a:xfrm>
            <a:off x="0" y="-1578586"/>
            <a:ext cx="11559822" cy="1252314"/>
            <a:chOff x="0" y="7507131"/>
            <a:chExt cx="12192000" cy="1320800"/>
          </a:xfrm>
        </p:grpSpPr>
        <p:sp>
          <p:nvSpPr>
            <p:cNvPr id="48" name="矩形 4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51" name="矩形 50"/>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60" name="矩形 5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sp>
        <p:nvSpPr>
          <p:cNvPr id="61" name="Rectangle 319">
            <a:extLst>
              <a:ext uri="{FF2B5EF4-FFF2-40B4-BE49-F238E27FC236}">
                <a16:creationId xmlns:a16="http://schemas.microsoft.com/office/drawing/2014/main" id="{44E7BCF4-A3E1-4DFD-BCA8-E09F72277205}"/>
              </a:ext>
            </a:extLst>
          </p:cNvPr>
          <p:cNvSpPr/>
          <p:nvPr/>
        </p:nvSpPr>
        <p:spPr>
          <a:xfrm flipH="1">
            <a:off x="0" y="1645705"/>
            <a:ext cx="12192000" cy="4606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62" name="Group 320">
            <a:extLst>
              <a:ext uri="{FF2B5EF4-FFF2-40B4-BE49-F238E27FC236}">
                <a16:creationId xmlns:a16="http://schemas.microsoft.com/office/drawing/2014/main" id="{399CBA1F-6893-44B5-91FE-AB6896E4BD4F}"/>
              </a:ext>
            </a:extLst>
          </p:cNvPr>
          <p:cNvGrpSpPr/>
          <p:nvPr/>
        </p:nvGrpSpPr>
        <p:grpSpPr>
          <a:xfrm>
            <a:off x="4089305" y="1631212"/>
            <a:ext cx="8074958" cy="4621418"/>
            <a:chOff x="7629617" y="977339"/>
            <a:chExt cx="3127375" cy="3851276"/>
          </a:xfrm>
        </p:grpSpPr>
        <p:sp>
          <p:nvSpPr>
            <p:cNvPr id="63" name="Freeform 9">
              <a:extLst>
                <a:ext uri="{FF2B5EF4-FFF2-40B4-BE49-F238E27FC236}">
                  <a16:creationId xmlns:a16="http://schemas.microsoft.com/office/drawing/2014/main" id="{E3BF206A-EF0E-4A7D-B91D-38127267D137}"/>
                </a:ext>
              </a:extLst>
            </p:cNvPr>
            <p:cNvSpPr>
              <a:spLocks/>
            </p:cNvSpPr>
            <p:nvPr/>
          </p:nvSpPr>
          <p:spPr bwMode="auto">
            <a:xfrm>
              <a:off x="7678924" y="977340"/>
              <a:ext cx="1733550" cy="3851275"/>
            </a:xfrm>
            <a:custGeom>
              <a:avLst/>
              <a:gdLst>
                <a:gd name="T0" fmla="*/ 459 w 459"/>
                <a:gd name="T1" fmla="*/ 0 h 1024"/>
                <a:gd name="T2" fmla="*/ 218 w 459"/>
                <a:gd name="T3" fmla="*/ 0 h 1024"/>
                <a:gd name="T4" fmla="*/ 0 w 459"/>
                <a:gd name="T5" fmla="*/ 1024 h 1024"/>
                <a:gd name="T6" fmla="*/ 376 w 459"/>
                <a:gd name="T7" fmla="*/ 1024 h 1024"/>
                <a:gd name="T8" fmla="*/ 459 w 459"/>
                <a:gd name="T9" fmla="*/ 0 h 1024"/>
              </a:gdLst>
              <a:ahLst/>
              <a:cxnLst>
                <a:cxn ang="0">
                  <a:pos x="T0" y="T1"/>
                </a:cxn>
                <a:cxn ang="0">
                  <a:pos x="T2" y="T3"/>
                </a:cxn>
                <a:cxn ang="0">
                  <a:pos x="T4" y="T5"/>
                </a:cxn>
                <a:cxn ang="0">
                  <a:pos x="T6" y="T7"/>
                </a:cxn>
                <a:cxn ang="0">
                  <a:pos x="T8" y="T9"/>
                </a:cxn>
              </a:cxnLst>
              <a:rect l="0" t="0" r="r" b="b"/>
              <a:pathLst>
                <a:path w="459" h="1024">
                  <a:moveTo>
                    <a:pt x="459" y="0"/>
                  </a:moveTo>
                  <a:cubicBezTo>
                    <a:pt x="218" y="0"/>
                    <a:pt x="218" y="0"/>
                    <a:pt x="218" y="0"/>
                  </a:cubicBezTo>
                  <a:cubicBezTo>
                    <a:pt x="218" y="0"/>
                    <a:pt x="304" y="549"/>
                    <a:pt x="0" y="1024"/>
                  </a:cubicBezTo>
                  <a:cubicBezTo>
                    <a:pt x="376" y="1024"/>
                    <a:pt x="376" y="1024"/>
                    <a:pt x="376" y="1024"/>
                  </a:cubicBezTo>
                  <a:cubicBezTo>
                    <a:pt x="459" y="0"/>
                    <a:pt x="459" y="0"/>
                    <a:pt x="459" y="0"/>
                  </a:cubicBezTo>
                </a:path>
              </a:pathLst>
            </a:custGeom>
            <a:solidFill>
              <a:schemeClr val="accent4">
                <a:alpha val="7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Freeform 5">
              <a:extLst>
                <a:ext uri="{FF2B5EF4-FFF2-40B4-BE49-F238E27FC236}">
                  <a16:creationId xmlns:a16="http://schemas.microsoft.com/office/drawing/2014/main" id="{DF689018-6A5E-4DAC-95A9-010306077255}"/>
                </a:ext>
              </a:extLst>
            </p:cNvPr>
            <p:cNvSpPr>
              <a:spLocks/>
            </p:cNvSpPr>
            <p:nvPr/>
          </p:nvSpPr>
          <p:spPr bwMode="auto">
            <a:xfrm>
              <a:off x="7629617" y="977339"/>
              <a:ext cx="3127375" cy="3851275"/>
            </a:xfrm>
            <a:custGeom>
              <a:avLst/>
              <a:gdLst>
                <a:gd name="T0" fmla="*/ 0 w 831"/>
                <a:gd name="T1" fmla="*/ 1024 h 1024"/>
                <a:gd name="T2" fmla="*/ 322 w 831"/>
                <a:gd name="T3" fmla="*/ 0 h 1024"/>
                <a:gd name="T4" fmla="*/ 831 w 831"/>
                <a:gd name="T5" fmla="*/ 0 h 1024"/>
                <a:gd name="T6" fmla="*/ 831 w 831"/>
                <a:gd name="T7" fmla="*/ 1024 h 1024"/>
                <a:gd name="T8" fmla="*/ 0 w 831"/>
                <a:gd name="T9" fmla="*/ 1024 h 1024"/>
              </a:gdLst>
              <a:ahLst/>
              <a:cxnLst>
                <a:cxn ang="0">
                  <a:pos x="T0" y="T1"/>
                </a:cxn>
                <a:cxn ang="0">
                  <a:pos x="T2" y="T3"/>
                </a:cxn>
                <a:cxn ang="0">
                  <a:pos x="T4" y="T5"/>
                </a:cxn>
                <a:cxn ang="0">
                  <a:pos x="T6" y="T7"/>
                </a:cxn>
                <a:cxn ang="0">
                  <a:pos x="T8" y="T9"/>
                </a:cxn>
              </a:cxnLst>
              <a:rect l="0" t="0" r="r" b="b"/>
              <a:pathLst>
                <a:path w="831" h="1024">
                  <a:moveTo>
                    <a:pt x="0" y="1024"/>
                  </a:moveTo>
                  <a:cubicBezTo>
                    <a:pt x="385" y="666"/>
                    <a:pt x="322" y="0"/>
                    <a:pt x="322" y="0"/>
                  </a:cubicBezTo>
                  <a:cubicBezTo>
                    <a:pt x="831" y="0"/>
                    <a:pt x="831" y="0"/>
                    <a:pt x="831" y="0"/>
                  </a:cubicBezTo>
                  <a:cubicBezTo>
                    <a:pt x="831" y="1024"/>
                    <a:pt x="831" y="1024"/>
                    <a:pt x="831" y="1024"/>
                  </a:cubicBezTo>
                  <a:lnTo>
                    <a:pt x="0" y="102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3" name="Content Placeholder 2">
            <a:extLst>
              <a:ext uri="{FF2B5EF4-FFF2-40B4-BE49-F238E27FC236}">
                <a16:creationId xmlns:a16="http://schemas.microsoft.com/office/drawing/2014/main" id="{0970DD44-2BC2-4D5A-98E8-91796DD6FE17}"/>
              </a:ext>
            </a:extLst>
          </p:cNvPr>
          <p:cNvSpPr txBox="1">
            <a:spLocks/>
          </p:cNvSpPr>
          <p:nvPr/>
        </p:nvSpPr>
        <p:spPr>
          <a:xfrm>
            <a:off x="442367" y="1806548"/>
            <a:ext cx="2290763" cy="502291"/>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133" b="1" dirty="0">
                <a:solidFill>
                  <a:schemeClr val="tx1">
                    <a:lumMod val="40000"/>
                    <a:lumOff val="60000"/>
                  </a:schemeClr>
                </a:solidFill>
                <a:latin typeface="Calibri"/>
                <a:ea typeface="Open Sans" pitchFamily="34" charset="0"/>
                <a:cs typeface="Open Sans" pitchFamily="34" charset="0"/>
              </a:rPr>
              <a:t>没有系统之前</a:t>
            </a:r>
            <a:endParaRPr kumimoji="0" lang="en-US" sz="2133" b="1" i="0" u="none" strike="noStrike" kern="1200" cap="none" spc="0" normalizeH="0" baseline="0" noProof="0" dirty="0">
              <a:ln>
                <a:noFill/>
              </a:ln>
              <a:solidFill>
                <a:schemeClr val="tx1">
                  <a:lumMod val="40000"/>
                  <a:lumOff val="60000"/>
                </a:schemeClr>
              </a:solidFill>
              <a:effectLst/>
              <a:uLnTx/>
              <a:uFillTx/>
              <a:latin typeface="Calibri"/>
              <a:ea typeface="Open Sans" pitchFamily="34" charset="0"/>
              <a:cs typeface="Open Sans" pitchFamily="34" charset="0"/>
            </a:endParaRPr>
          </a:p>
        </p:txBody>
      </p:sp>
      <p:sp>
        <p:nvSpPr>
          <p:cNvPr id="74" name="Content Placeholder 2">
            <a:extLst>
              <a:ext uri="{FF2B5EF4-FFF2-40B4-BE49-F238E27FC236}">
                <a16:creationId xmlns:a16="http://schemas.microsoft.com/office/drawing/2014/main" id="{DAF56E3B-B6BB-45E0-8230-DE67F80817B4}"/>
              </a:ext>
            </a:extLst>
          </p:cNvPr>
          <p:cNvSpPr txBox="1">
            <a:spLocks/>
          </p:cNvSpPr>
          <p:nvPr/>
        </p:nvSpPr>
        <p:spPr>
          <a:xfrm>
            <a:off x="9001963" y="1806548"/>
            <a:ext cx="2290763" cy="502291"/>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33" b="1" i="0" u="none" strike="noStrike" kern="1200" cap="none" spc="0" normalizeH="0" baseline="0" noProof="0" dirty="0">
                <a:ln>
                  <a:noFill/>
                </a:ln>
                <a:solidFill>
                  <a:schemeClr val="tx2">
                    <a:lumMod val="95000"/>
                    <a:lumOff val="5000"/>
                  </a:schemeClr>
                </a:solidFill>
                <a:effectLst/>
                <a:uLnTx/>
                <a:uFillTx/>
                <a:latin typeface="Calibri"/>
                <a:ea typeface="Open Sans" pitchFamily="34" charset="0"/>
                <a:cs typeface="Open Sans" pitchFamily="34" charset="0"/>
              </a:rPr>
              <a:t>使用系统后</a:t>
            </a:r>
            <a:endParaRPr kumimoji="0" lang="en-US" sz="2133" b="1" i="0" u="none" strike="noStrike" kern="1200" cap="none" spc="0" normalizeH="0" baseline="0" noProof="0" dirty="0">
              <a:ln>
                <a:noFill/>
              </a:ln>
              <a:solidFill>
                <a:schemeClr val="tx2">
                  <a:lumMod val="95000"/>
                  <a:lumOff val="5000"/>
                </a:schemeClr>
              </a:solidFill>
              <a:effectLst/>
              <a:uLnTx/>
              <a:uFillTx/>
              <a:latin typeface="Calibri"/>
              <a:ea typeface="Open Sans" pitchFamily="34" charset="0"/>
              <a:cs typeface="Open Sans" pitchFamily="34" charset="0"/>
            </a:endParaRPr>
          </a:p>
        </p:txBody>
      </p:sp>
      <p:sp>
        <p:nvSpPr>
          <p:cNvPr id="75" name="文本框 74">
            <a:extLst>
              <a:ext uri="{FF2B5EF4-FFF2-40B4-BE49-F238E27FC236}">
                <a16:creationId xmlns:a16="http://schemas.microsoft.com/office/drawing/2014/main" id="{7F2952BD-B6B4-4A77-891A-A7B92BEDED7F}"/>
              </a:ext>
            </a:extLst>
          </p:cNvPr>
          <p:cNvSpPr txBox="1"/>
          <p:nvPr/>
        </p:nvSpPr>
        <p:spPr>
          <a:xfrm>
            <a:off x="464857" y="2664069"/>
            <a:ext cx="4568404" cy="2554545"/>
          </a:xfrm>
          <a:prstGeom prst="rect">
            <a:avLst/>
          </a:prstGeom>
          <a:noFill/>
        </p:spPr>
        <p:txBody>
          <a:bodyPr wrap="square" rtlCol="0">
            <a:spAutoFit/>
          </a:bodyPr>
          <a:lstStyle/>
          <a:p>
            <a:r>
              <a:rPr lang="zh-CN" altLang="en-US" sz="2000" dirty="0">
                <a:solidFill>
                  <a:schemeClr val="tx1">
                    <a:lumMod val="40000"/>
                    <a:lumOff val="60000"/>
                  </a:schemeClr>
                </a:solidFill>
                <a:latin typeface="汉仪菱心体简" panose="02010609000101010101" pitchFamily="49" charset="-122"/>
                <a:ea typeface="汉仪菱心体简" panose="02010609000101010101" pitchFamily="49" charset="-122"/>
              </a:rPr>
              <a:t>老板要求电影工作者小明写一篇</a:t>
            </a:r>
            <a:r>
              <a:rPr lang="en-US" altLang="zh-CN" sz="2000" dirty="0">
                <a:solidFill>
                  <a:schemeClr val="tx1">
                    <a:lumMod val="40000"/>
                    <a:lumOff val="60000"/>
                  </a:schemeClr>
                </a:solidFill>
                <a:latin typeface="汉仪菱心体简" panose="02010609000101010101" pitchFamily="49" charset="-122"/>
                <a:ea typeface="汉仪菱心体简" panose="02010609000101010101" pitchFamily="49" charset="-122"/>
              </a:rPr>
              <a:t>2018</a:t>
            </a:r>
            <a:r>
              <a:rPr lang="zh-CN" altLang="en-US" sz="2000" dirty="0">
                <a:solidFill>
                  <a:schemeClr val="tx1">
                    <a:lumMod val="40000"/>
                    <a:lumOff val="60000"/>
                  </a:schemeClr>
                </a:solidFill>
                <a:latin typeface="汉仪菱心体简" panose="02010609000101010101" pitchFamily="49" charset="-122"/>
                <a:ea typeface="汉仪菱心体简" panose="02010609000101010101" pitchFamily="49" charset="-122"/>
              </a:rPr>
              <a:t>年科幻电影票房变化趋势的分析文章，小明需要在百度上逐个查询</a:t>
            </a:r>
            <a:r>
              <a:rPr lang="en-US" altLang="zh-CN" sz="2000" dirty="0">
                <a:solidFill>
                  <a:schemeClr val="tx1">
                    <a:lumMod val="40000"/>
                    <a:lumOff val="60000"/>
                  </a:schemeClr>
                </a:solidFill>
                <a:latin typeface="汉仪菱心体简" panose="02010609000101010101" pitchFamily="49" charset="-122"/>
                <a:ea typeface="汉仪菱心体简" panose="02010609000101010101" pitchFamily="49" charset="-122"/>
              </a:rPr>
              <a:t>2018</a:t>
            </a:r>
            <a:r>
              <a:rPr lang="zh-CN" altLang="en-US" sz="2000" dirty="0">
                <a:solidFill>
                  <a:schemeClr val="tx1">
                    <a:lumMod val="40000"/>
                    <a:lumOff val="60000"/>
                  </a:schemeClr>
                </a:solidFill>
                <a:latin typeface="汉仪菱心体简" panose="02010609000101010101" pitchFamily="49" charset="-122"/>
                <a:ea typeface="汉仪菱心体简" panose="02010609000101010101" pitchFamily="49" charset="-122"/>
              </a:rPr>
              <a:t>年的科幻电影，并将数据输入自制</a:t>
            </a:r>
            <a:r>
              <a:rPr lang="en-US" altLang="zh-CN" sz="2000" dirty="0">
                <a:solidFill>
                  <a:schemeClr val="tx1">
                    <a:lumMod val="40000"/>
                    <a:lumOff val="60000"/>
                  </a:schemeClr>
                </a:solidFill>
                <a:latin typeface="汉仪菱心体简" panose="02010609000101010101" pitchFamily="49" charset="-122"/>
                <a:ea typeface="汉仪菱心体简" panose="02010609000101010101" pitchFamily="49" charset="-122"/>
              </a:rPr>
              <a:t>Excel</a:t>
            </a:r>
            <a:r>
              <a:rPr lang="zh-CN" altLang="en-US" sz="2000" dirty="0">
                <a:solidFill>
                  <a:schemeClr val="tx1">
                    <a:lumMod val="40000"/>
                    <a:lumOff val="60000"/>
                  </a:schemeClr>
                </a:solidFill>
                <a:latin typeface="汉仪菱心体简" panose="02010609000101010101" pitchFamily="49" charset="-122"/>
                <a:ea typeface="汉仪菱心体简" panose="02010609000101010101" pitchFamily="49" charset="-122"/>
              </a:rPr>
              <a:t>表格中，手动计算统计票房变化趋势。可是统计筛查过程的工作量非常大，加班到很晚的小明感到非常劳累，郁闷为什么没有一个更方便快捷的统计方式呢。</a:t>
            </a:r>
          </a:p>
        </p:txBody>
      </p:sp>
      <p:sp>
        <p:nvSpPr>
          <p:cNvPr id="76" name="文本框 75">
            <a:extLst>
              <a:ext uri="{FF2B5EF4-FFF2-40B4-BE49-F238E27FC236}">
                <a16:creationId xmlns:a16="http://schemas.microsoft.com/office/drawing/2014/main" id="{331532D6-A0EA-4946-8BBF-F8FD3372E880}"/>
              </a:ext>
            </a:extLst>
          </p:cNvPr>
          <p:cNvSpPr txBox="1"/>
          <p:nvPr/>
        </p:nvSpPr>
        <p:spPr>
          <a:xfrm>
            <a:off x="7467061" y="2664069"/>
            <a:ext cx="4568404" cy="2554545"/>
          </a:xfrm>
          <a:prstGeom prst="rect">
            <a:avLst/>
          </a:prstGeom>
          <a:noFill/>
        </p:spPr>
        <p:txBody>
          <a:bodyPr wrap="square" rtlCol="0">
            <a:spAutoFit/>
          </a:bodyPr>
          <a:lstStyle/>
          <a:p>
            <a:r>
              <a:rPr lang="zh-CN" altLang="en-US" sz="2000" dirty="0">
                <a:solidFill>
                  <a:schemeClr val="tx2">
                    <a:lumMod val="95000"/>
                    <a:lumOff val="5000"/>
                  </a:schemeClr>
                </a:solidFill>
                <a:latin typeface="汉仪菱心体简" panose="02010609000101010101" pitchFamily="49" charset="-122"/>
                <a:ea typeface="汉仪菱心体简" panose="02010609000101010101" pitchFamily="49" charset="-122"/>
              </a:rPr>
              <a:t>老板要求电影工作者小明写一篇</a:t>
            </a:r>
            <a:r>
              <a:rPr lang="en-US" altLang="zh-CN" sz="2000" dirty="0">
                <a:solidFill>
                  <a:schemeClr val="tx2">
                    <a:lumMod val="95000"/>
                    <a:lumOff val="5000"/>
                  </a:schemeClr>
                </a:solidFill>
                <a:latin typeface="汉仪菱心体简" panose="02010609000101010101" pitchFamily="49" charset="-122"/>
                <a:ea typeface="汉仪菱心体简" panose="02010609000101010101" pitchFamily="49" charset="-122"/>
              </a:rPr>
              <a:t>2018</a:t>
            </a:r>
            <a:r>
              <a:rPr lang="zh-CN" altLang="en-US" sz="2000" dirty="0">
                <a:solidFill>
                  <a:schemeClr val="tx2">
                    <a:lumMod val="95000"/>
                    <a:lumOff val="5000"/>
                  </a:schemeClr>
                </a:solidFill>
                <a:latin typeface="汉仪菱心体简" panose="02010609000101010101" pitchFamily="49" charset="-122"/>
                <a:ea typeface="汉仪菱心体简" panose="02010609000101010101" pitchFamily="49" charset="-122"/>
              </a:rPr>
              <a:t>年科幻电影票房变化趋势的分析文章，小明打开瓜皮电影可视化分析系统，选择票房趋势分析功能，简单地输入年份和类型后，马上得到了直观的统计图表。小明直接将得到的图表加入文章，很快地完成了任务，受到了老板的表扬，早早地和其他在加班的同事道了再见。</a:t>
            </a:r>
          </a:p>
        </p:txBody>
      </p:sp>
    </p:spTree>
    <p:extLst>
      <p:ext uri="{BB962C8B-B14F-4D97-AF65-F5344CB8AC3E}">
        <p14:creationId xmlns:p14="http://schemas.microsoft.com/office/powerpoint/2010/main" val="388971306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250"/>
                                        <p:tgtEl>
                                          <p:spTgt spid="20"/>
                                        </p:tgtEl>
                                      </p:cBhvr>
                                    </p:animEffect>
                                  </p:childTnLst>
                                </p:cTn>
                              </p:par>
                              <p:par>
                                <p:cTn id="24" presetID="22" presetClass="entr" presetSubtype="1" fill="hold"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250"/>
                                        <p:tgtEl>
                                          <p:spTgt spid="24"/>
                                        </p:tgtEl>
                                      </p:cBhvr>
                                    </p:animEffect>
                                  </p:childTnLst>
                                </p:cTn>
                              </p:par>
                              <p:par>
                                <p:cTn id="27" presetID="22" presetClass="entr" presetSubtype="4" fill="hold" nodeType="withEffect">
                                  <p:stCondLst>
                                    <p:cond delay="100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250"/>
                                        <p:tgtEl>
                                          <p:spTgt spid="29"/>
                                        </p:tgtEl>
                                      </p:cBhvr>
                                    </p:animEffect>
                                  </p:childTnLst>
                                </p:cTn>
                              </p:par>
                              <p:par>
                                <p:cTn id="30" presetID="22" presetClass="entr" presetSubtype="1" fill="hold" nodeType="withEffect">
                                  <p:stCondLst>
                                    <p:cond delay="125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250"/>
                                        <p:tgtEl>
                                          <p:spTgt spid="34"/>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p:cTn id="3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52">
                                            <p:txEl>
                                              <p:pRg st="0" end="0"/>
                                            </p:txEl>
                                          </p:spTgt>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53">
                                            <p:txEl>
                                              <p:pRg st="0" end="0"/>
                                            </p:txEl>
                                          </p:spTgt>
                                        </p:tgtEl>
                                        <p:attrNameLst>
                                          <p:attrName>style.visibility</p:attrName>
                                        </p:attrNameLst>
                                      </p:cBhvr>
                                      <p:to>
                                        <p:strVal val="visible"/>
                                      </p:to>
                                    </p:set>
                                    <p:anim calcmode="lin" valueType="num">
                                      <p:cBhvr>
                                        <p:cTn id="42" dur="4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53">
                                            <p:txEl>
                                              <p:pRg st="0" end="0"/>
                                            </p:txEl>
                                          </p:spTgt>
                                        </p:tgtEl>
                                      </p:cBhvr>
                                    </p:animEffect>
                                  </p:childTnLst>
                                </p:cTn>
                              </p:par>
                            </p:childTnLst>
                          </p:cTn>
                        </p:par>
                        <p:par>
                          <p:cTn id="45" fill="hold">
                            <p:stCondLst>
                              <p:cond delay="2300"/>
                            </p:stCondLst>
                            <p:childTnLst>
                              <p:par>
                                <p:cTn id="46" presetID="53" presetClass="entr" presetSubtype="16" fill="hold" grpId="0" nodeType="afterEffect">
                                  <p:stCondLst>
                                    <p:cond delay="0"/>
                                  </p:stCondLst>
                                  <p:childTnLst>
                                    <p:set>
                                      <p:cBhvr>
                                        <p:cTn id="47" dur="1" fill="hold">
                                          <p:stCondLst>
                                            <p:cond delay="0"/>
                                          </p:stCondLst>
                                        </p:cTn>
                                        <p:tgtEl>
                                          <p:spTgt spid="54">
                                            <p:txEl>
                                              <p:pRg st="0" end="0"/>
                                            </p:txEl>
                                          </p:spTgt>
                                        </p:tgtEl>
                                        <p:attrNameLst>
                                          <p:attrName>style.visibility</p:attrName>
                                        </p:attrNameLst>
                                      </p:cBhvr>
                                      <p:to>
                                        <p:strVal val="visible"/>
                                      </p:to>
                                    </p:set>
                                    <p:anim calcmode="lin" valueType="num">
                                      <p:cBhvr>
                                        <p:cTn id="48" dur="4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54">
                                            <p:txEl>
                                              <p:pRg st="0" end="0"/>
                                            </p:txEl>
                                          </p:spTgt>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 calcmode="lin" valueType="num">
                                      <p:cBhvr>
                                        <p:cTn id="54" dur="4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55">
                                            <p:txEl>
                                              <p:pRg st="0" end="0"/>
                                            </p:txEl>
                                          </p:spTgt>
                                        </p:tgtEl>
                                      </p:cBhvr>
                                    </p:animEffect>
                                  </p:childTnLst>
                                </p:cTn>
                              </p:par>
                            </p:childTnLst>
                          </p:cTn>
                        </p:par>
                        <p:par>
                          <p:cTn id="57" fill="hold">
                            <p:stCondLst>
                              <p:cond delay="3100"/>
                            </p:stCondLst>
                            <p:childTnLst>
                              <p:par>
                                <p:cTn id="58" presetID="53" presetClass="entr" presetSubtype="16" fill="hold" grpId="0" nodeType="afterEffect">
                                  <p:stCondLst>
                                    <p:cond delay="0"/>
                                  </p:stCondLst>
                                  <p:childTnLst>
                                    <p:set>
                                      <p:cBhvr>
                                        <p:cTn id="59" dur="1" fill="hold">
                                          <p:stCondLst>
                                            <p:cond delay="0"/>
                                          </p:stCondLst>
                                        </p:cTn>
                                        <p:tgtEl>
                                          <p:spTgt spid="56">
                                            <p:txEl>
                                              <p:pRg st="0" end="0"/>
                                            </p:txEl>
                                          </p:spTgt>
                                        </p:tgtEl>
                                        <p:attrNameLst>
                                          <p:attrName>style.visibility</p:attrName>
                                        </p:attrNameLst>
                                      </p:cBhvr>
                                      <p:to>
                                        <p:strVal val="visible"/>
                                      </p:to>
                                    </p:set>
                                    <p:anim calcmode="lin" valueType="num">
                                      <p:cBhvr>
                                        <p:cTn id="60" dur="4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56">
                                            <p:txEl>
                                              <p:pRg st="0" end="0"/>
                                            </p:txEl>
                                          </p:spTgt>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57">
                                            <p:txEl>
                                              <p:pRg st="0" end="0"/>
                                            </p:txEl>
                                          </p:spTgt>
                                        </p:tgtEl>
                                        <p:attrNameLst>
                                          <p:attrName>style.visibility</p:attrName>
                                        </p:attrNameLst>
                                      </p:cBhvr>
                                      <p:to>
                                        <p:strVal val="visible"/>
                                      </p:to>
                                    </p:set>
                                    <p:anim calcmode="lin" valueType="num">
                                      <p:cBhvr>
                                        <p:cTn id="66" dur="4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57">
                                            <p:txEl>
                                              <p:pRg st="0" end="0"/>
                                            </p:txEl>
                                          </p:spTgt>
                                        </p:tgtEl>
                                      </p:cBhvr>
                                    </p:animEffect>
                                  </p:childTnLst>
                                </p:cTn>
                              </p:par>
                            </p:childTnLst>
                          </p:cTn>
                        </p:par>
                        <p:par>
                          <p:cTn id="69" fill="hold">
                            <p:stCondLst>
                              <p:cond delay="3900"/>
                            </p:stCondLst>
                            <p:childTnLst>
                              <p:par>
                                <p:cTn id="70" presetID="53" presetClass="entr" presetSubtype="16" fill="hold" grpId="0" nodeType="afterEffect">
                                  <p:stCondLst>
                                    <p:cond delay="0"/>
                                  </p:stCondLst>
                                  <p:childTnLst>
                                    <p:set>
                                      <p:cBhvr>
                                        <p:cTn id="71" dur="1" fill="hold">
                                          <p:stCondLst>
                                            <p:cond delay="0"/>
                                          </p:stCondLst>
                                        </p:cTn>
                                        <p:tgtEl>
                                          <p:spTgt spid="58">
                                            <p:txEl>
                                              <p:pRg st="0" end="0"/>
                                            </p:txEl>
                                          </p:spTgt>
                                        </p:tgtEl>
                                        <p:attrNameLst>
                                          <p:attrName>style.visibility</p:attrName>
                                        </p:attrNameLst>
                                      </p:cBhvr>
                                      <p:to>
                                        <p:strVal val="visible"/>
                                      </p:to>
                                    </p:set>
                                    <p:anim calcmode="lin" valueType="num">
                                      <p:cBhvr>
                                        <p:cTn id="72" dur="4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58">
                                            <p:txEl>
                                              <p:pRg st="0" end="0"/>
                                            </p:txEl>
                                          </p:spTgt>
                                        </p:tgtEl>
                                      </p:cBhvr>
                                    </p:animEffect>
                                  </p:childTnLst>
                                </p:cTn>
                              </p:par>
                            </p:childTnLst>
                          </p:cTn>
                        </p:par>
                        <p:par>
                          <p:cTn id="75" fill="hold">
                            <p:stCondLst>
                              <p:cond delay="4300"/>
                            </p:stCondLst>
                            <p:childTnLst>
                              <p:par>
                                <p:cTn id="76" presetID="53" presetClass="entr" presetSubtype="16" fill="hold" grpId="0" nodeType="afterEffect">
                                  <p:stCondLst>
                                    <p:cond delay="0"/>
                                  </p:stCondLst>
                                  <p:childTnLst>
                                    <p:set>
                                      <p:cBhvr>
                                        <p:cTn id="77" dur="1" fill="hold">
                                          <p:stCondLst>
                                            <p:cond delay="0"/>
                                          </p:stCondLst>
                                        </p:cTn>
                                        <p:tgtEl>
                                          <p:spTgt spid="59">
                                            <p:txEl>
                                              <p:pRg st="0" end="0"/>
                                            </p:txEl>
                                          </p:spTgt>
                                        </p:tgtEl>
                                        <p:attrNameLst>
                                          <p:attrName>style.visibility</p:attrName>
                                        </p:attrNameLst>
                                      </p:cBhvr>
                                      <p:to>
                                        <p:strVal val="visible"/>
                                      </p:to>
                                    </p:set>
                                    <p:anim calcmode="lin" valueType="num">
                                      <p:cBhvr>
                                        <p:cTn id="78" dur="4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randombar(horizontal)">
                                      <p:cBhvr>
                                        <p:cTn id="85" dur="500"/>
                                        <p:tgtEl>
                                          <p:spTgt spid="73"/>
                                        </p:tgtEl>
                                      </p:cBhvr>
                                    </p:animEffec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down)">
                                      <p:cBhvr>
                                        <p:cTn id="90" dur="580">
                                          <p:stCondLst>
                                            <p:cond delay="0"/>
                                          </p:stCondLst>
                                        </p:cTn>
                                        <p:tgtEl>
                                          <p:spTgt spid="75"/>
                                        </p:tgtEl>
                                      </p:cBhvr>
                                    </p:animEffect>
                                    <p:anim calcmode="lin" valueType="num">
                                      <p:cBhvr>
                                        <p:cTn id="91"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96" dur="26">
                                          <p:stCondLst>
                                            <p:cond delay="650"/>
                                          </p:stCondLst>
                                        </p:cTn>
                                        <p:tgtEl>
                                          <p:spTgt spid="75"/>
                                        </p:tgtEl>
                                      </p:cBhvr>
                                      <p:to x="100000" y="60000"/>
                                    </p:animScale>
                                    <p:animScale>
                                      <p:cBhvr>
                                        <p:cTn id="97" dur="166" decel="50000">
                                          <p:stCondLst>
                                            <p:cond delay="676"/>
                                          </p:stCondLst>
                                        </p:cTn>
                                        <p:tgtEl>
                                          <p:spTgt spid="75"/>
                                        </p:tgtEl>
                                      </p:cBhvr>
                                      <p:to x="100000" y="100000"/>
                                    </p:animScale>
                                    <p:animScale>
                                      <p:cBhvr>
                                        <p:cTn id="98" dur="26">
                                          <p:stCondLst>
                                            <p:cond delay="1312"/>
                                          </p:stCondLst>
                                        </p:cTn>
                                        <p:tgtEl>
                                          <p:spTgt spid="75"/>
                                        </p:tgtEl>
                                      </p:cBhvr>
                                      <p:to x="100000" y="80000"/>
                                    </p:animScale>
                                    <p:animScale>
                                      <p:cBhvr>
                                        <p:cTn id="99" dur="166" decel="50000">
                                          <p:stCondLst>
                                            <p:cond delay="1338"/>
                                          </p:stCondLst>
                                        </p:cTn>
                                        <p:tgtEl>
                                          <p:spTgt spid="75"/>
                                        </p:tgtEl>
                                      </p:cBhvr>
                                      <p:to x="100000" y="100000"/>
                                    </p:animScale>
                                    <p:animScale>
                                      <p:cBhvr>
                                        <p:cTn id="100" dur="26">
                                          <p:stCondLst>
                                            <p:cond delay="1642"/>
                                          </p:stCondLst>
                                        </p:cTn>
                                        <p:tgtEl>
                                          <p:spTgt spid="75"/>
                                        </p:tgtEl>
                                      </p:cBhvr>
                                      <p:to x="100000" y="90000"/>
                                    </p:animScale>
                                    <p:animScale>
                                      <p:cBhvr>
                                        <p:cTn id="101" dur="166" decel="50000">
                                          <p:stCondLst>
                                            <p:cond delay="1668"/>
                                          </p:stCondLst>
                                        </p:cTn>
                                        <p:tgtEl>
                                          <p:spTgt spid="75"/>
                                        </p:tgtEl>
                                      </p:cBhvr>
                                      <p:to x="100000" y="100000"/>
                                    </p:animScale>
                                    <p:animScale>
                                      <p:cBhvr>
                                        <p:cTn id="102" dur="26">
                                          <p:stCondLst>
                                            <p:cond delay="1808"/>
                                          </p:stCondLst>
                                        </p:cTn>
                                        <p:tgtEl>
                                          <p:spTgt spid="75"/>
                                        </p:tgtEl>
                                      </p:cBhvr>
                                      <p:to x="100000" y="95000"/>
                                    </p:animScale>
                                    <p:animScale>
                                      <p:cBhvr>
                                        <p:cTn id="103" dur="166" decel="50000">
                                          <p:stCondLst>
                                            <p:cond delay="1834"/>
                                          </p:stCondLst>
                                        </p:cTn>
                                        <p:tgtEl>
                                          <p:spTgt spid="75"/>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74"/>
                                        </p:tgtEl>
                                        <p:attrNameLst>
                                          <p:attrName>style.visibility</p:attrName>
                                        </p:attrNameLst>
                                      </p:cBhvr>
                                      <p:to>
                                        <p:strVal val="visible"/>
                                      </p:to>
                                    </p:set>
                                    <p:anim calcmode="lin" valueType="num">
                                      <p:cBhvr>
                                        <p:cTn id="108" dur="500" fill="hold"/>
                                        <p:tgtEl>
                                          <p:spTgt spid="74"/>
                                        </p:tgtEl>
                                        <p:attrNameLst>
                                          <p:attrName>ppt_w</p:attrName>
                                        </p:attrNameLst>
                                      </p:cBhvr>
                                      <p:tavLst>
                                        <p:tav tm="0">
                                          <p:val>
                                            <p:fltVal val="0"/>
                                          </p:val>
                                        </p:tav>
                                        <p:tav tm="100000">
                                          <p:val>
                                            <p:strVal val="#ppt_w"/>
                                          </p:val>
                                        </p:tav>
                                      </p:tavLst>
                                    </p:anim>
                                    <p:anim calcmode="lin" valueType="num">
                                      <p:cBhvr>
                                        <p:cTn id="109" dur="500" fill="hold"/>
                                        <p:tgtEl>
                                          <p:spTgt spid="74"/>
                                        </p:tgtEl>
                                        <p:attrNameLst>
                                          <p:attrName>ppt_h</p:attrName>
                                        </p:attrNameLst>
                                      </p:cBhvr>
                                      <p:tavLst>
                                        <p:tav tm="0">
                                          <p:val>
                                            <p:fltVal val="0"/>
                                          </p:val>
                                        </p:tav>
                                        <p:tav tm="100000">
                                          <p:val>
                                            <p:strVal val="#ppt_h"/>
                                          </p:val>
                                        </p:tav>
                                      </p:tavLst>
                                    </p:anim>
                                    <p:animEffect transition="in" filter="fade">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1" presetClass="entr" presetSubtype="1" fill="hold" grpId="0" nodeType="click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wheel(1)">
                                      <p:cBhvr>
                                        <p:cTn id="115"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P spid="53" grpId="0" build="p">
        <p:tmplLst>
          <p:tmpl lvl="1">
            <p:tnLst>
              <p:par>
                <p:cTn presetID="53" presetClass="entr" presetSubtype="16"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p:cTn dur="400" fill="hold"/>
                        <p:tgtEl>
                          <p:spTgt spid="53"/>
                        </p:tgtEl>
                        <p:attrNameLst>
                          <p:attrName>ppt_w</p:attrName>
                        </p:attrNameLst>
                      </p:cBhvr>
                      <p:tavLst>
                        <p:tav tm="0">
                          <p:val>
                            <p:fltVal val="0"/>
                          </p:val>
                        </p:tav>
                        <p:tav tm="100000">
                          <p:val>
                            <p:strVal val="#ppt_w"/>
                          </p:val>
                        </p:tav>
                      </p:tavLst>
                    </p:anim>
                    <p:anim calcmode="lin" valueType="num">
                      <p:cBhvr>
                        <p:cTn dur="400" fill="hold"/>
                        <p:tgtEl>
                          <p:spTgt spid="53"/>
                        </p:tgtEl>
                        <p:attrNameLst>
                          <p:attrName>ppt_h</p:attrName>
                        </p:attrNameLst>
                      </p:cBhvr>
                      <p:tavLst>
                        <p:tav tm="0">
                          <p:val>
                            <p:fltVal val="0"/>
                          </p:val>
                        </p:tav>
                        <p:tav tm="100000">
                          <p:val>
                            <p:strVal val="#ppt_h"/>
                          </p:val>
                        </p:tav>
                      </p:tavLst>
                    </p:anim>
                    <p:animEffect transition="in" filter="fade">
                      <p:cBhvr>
                        <p:cTn dur="400"/>
                        <p:tgtEl>
                          <p:spTgt spid="53"/>
                        </p:tgtEl>
                      </p:cBhvr>
                    </p:animEffect>
                  </p:childTnLst>
                </p:cTn>
              </p:par>
            </p:tnLst>
          </p:tmpl>
        </p:tmplLst>
      </p:bldP>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400" fill="hold"/>
                        <p:tgtEl>
                          <p:spTgt spid="54"/>
                        </p:tgtEl>
                        <p:attrNameLst>
                          <p:attrName>ppt_w</p:attrName>
                        </p:attrNameLst>
                      </p:cBhvr>
                      <p:tavLst>
                        <p:tav tm="0">
                          <p:val>
                            <p:fltVal val="0"/>
                          </p:val>
                        </p:tav>
                        <p:tav tm="100000">
                          <p:val>
                            <p:strVal val="#ppt_w"/>
                          </p:val>
                        </p:tav>
                      </p:tavLst>
                    </p:anim>
                    <p:anim calcmode="lin" valueType="num">
                      <p:cBhvr>
                        <p:cTn dur="400" fill="hold"/>
                        <p:tgtEl>
                          <p:spTgt spid="54"/>
                        </p:tgtEl>
                        <p:attrNameLst>
                          <p:attrName>ppt_h</p:attrName>
                        </p:attrNameLst>
                      </p:cBhvr>
                      <p:tavLst>
                        <p:tav tm="0">
                          <p:val>
                            <p:fltVal val="0"/>
                          </p:val>
                        </p:tav>
                        <p:tav tm="100000">
                          <p:val>
                            <p:strVal val="#ppt_h"/>
                          </p:val>
                        </p:tav>
                      </p:tavLst>
                    </p:anim>
                    <p:animEffect transition="in" filter="fade">
                      <p:cBhvr>
                        <p:cTn dur="4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400" fill="hold"/>
                        <p:tgtEl>
                          <p:spTgt spid="55"/>
                        </p:tgtEl>
                        <p:attrNameLst>
                          <p:attrName>ppt_w</p:attrName>
                        </p:attrNameLst>
                      </p:cBhvr>
                      <p:tavLst>
                        <p:tav tm="0">
                          <p:val>
                            <p:fltVal val="0"/>
                          </p:val>
                        </p:tav>
                        <p:tav tm="100000">
                          <p:val>
                            <p:strVal val="#ppt_w"/>
                          </p:val>
                        </p:tav>
                      </p:tavLst>
                    </p:anim>
                    <p:anim calcmode="lin" valueType="num">
                      <p:cBhvr>
                        <p:cTn dur="400" fill="hold"/>
                        <p:tgtEl>
                          <p:spTgt spid="55"/>
                        </p:tgtEl>
                        <p:attrNameLst>
                          <p:attrName>ppt_h</p:attrName>
                        </p:attrNameLst>
                      </p:cBhvr>
                      <p:tavLst>
                        <p:tav tm="0">
                          <p:val>
                            <p:fltVal val="0"/>
                          </p:val>
                        </p:tav>
                        <p:tav tm="100000">
                          <p:val>
                            <p:strVal val="#ppt_h"/>
                          </p:val>
                        </p:tav>
                      </p:tavLst>
                    </p:anim>
                    <p:animEffect transition="in" filter="fade">
                      <p:cBhvr>
                        <p:cTn dur="400"/>
                        <p:tgtEl>
                          <p:spTgt spid="55"/>
                        </p:tgtEl>
                      </p:cBhvr>
                    </p:animEffect>
                  </p:childTnLst>
                </p:cTn>
              </p:par>
            </p:tnLst>
          </p:tmpl>
        </p:tmplLst>
      </p:bldP>
      <p:bldP spid="56" grpId="0"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400" fill="hold"/>
                        <p:tgtEl>
                          <p:spTgt spid="56"/>
                        </p:tgtEl>
                        <p:attrNameLst>
                          <p:attrName>ppt_w</p:attrName>
                        </p:attrNameLst>
                      </p:cBhvr>
                      <p:tavLst>
                        <p:tav tm="0">
                          <p:val>
                            <p:fltVal val="0"/>
                          </p:val>
                        </p:tav>
                        <p:tav tm="100000">
                          <p:val>
                            <p:strVal val="#ppt_w"/>
                          </p:val>
                        </p:tav>
                      </p:tavLst>
                    </p:anim>
                    <p:anim calcmode="lin" valueType="num">
                      <p:cBhvr>
                        <p:cTn dur="400" fill="hold"/>
                        <p:tgtEl>
                          <p:spTgt spid="56"/>
                        </p:tgtEl>
                        <p:attrNameLst>
                          <p:attrName>ppt_h</p:attrName>
                        </p:attrNameLst>
                      </p:cBhvr>
                      <p:tavLst>
                        <p:tav tm="0">
                          <p:val>
                            <p:fltVal val="0"/>
                          </p:val>
                        </p:tav>
                        <p:tav tm="100000">
                          <p:val>
                            <p:strVal val="#ppt_h"/>
                          </p:val>
                        </p:tav>
                      </p:tavLst>
                    </p:anim>
                    <p:animEffect transition="in" filter="fade">
                      <p:cBhvr>
                        <p:cTn dur="400"/>
                        <p:tgtEl>
                          <p:spTgt spid="56"/>
                        </p:tgtEl>
                      </p:cBhvr>
                    </p:animEffect>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400" fill="hold"/>
                        <p:tgtEl>
                          <p:spTgt spid="57"/>
                        </p:tgtEl>
                        <p:attrNameLst>
                          <p:attrName>ppt_w</p:attrName>
                        </p:attrNameLst>
                      </p:cBhvr>
                      <p:tavLst>
                        <p:tav tm="0">
                          <p:val>
                            <p:fltVal val="0"/>
                          </p:val>
                        </p:tav>
                        <p:tav tm="100000">
                          <p:val>
                            <p:strVal val="#ppt_w"/>
                          </p:val>
                        </p:tav>
                      </p:tavLst>
                    </p:anim>
                    <p:anim calcmode="lin" valueType="num">
                      <p:cBhvr>
                        <p:cTn dur="400" fill="hold"/>
                        <p:tgtEl>
                          <p:spTgt spid="57"/>
                        </p:tgtEl>
                        <p:attrNameLst>
                          <p:attrName>ppt_h</p:attrName>
                        </p:attrNameLst>
                      </p:cBhvr>
                      <p:tavLst>
                        <p:tav tm="0">
                          <p:val>
                            <p:fltVal val="0"/>
                          </p:val>
                        </p:tav>
                        <p:tav tm="100000">
                          <p:val>
                            <p:strVal val="#ppt_h"/>
                          </p:val>
                        </p:tav>
                      </p:tavLst>
                    </p:anim>
                    <p:animEffect transition="in" filter="fade">
                      <p:cBhvr>
                        <p:cTn dur="400"/>
                        <p:tgtEl>
                          <p:spTgt spid="57"/>
                        </p:tgtEl>
                      </p:cBhvr>
                    </p:animEffect>
                  </p:childTnLst>
                </p:cTn>
              </p:par>
            </p:tnLst>
          </p:tmpl>
        </p:tmplLst>
      </p:bldP>
      <p:bldP spid="58" grpId="0"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400" fill="hold"/>
                        <p:tgtEl>
                          <p:spTgt spid="58"/>
                        </p:tgtEl>
                        <p:attrNameLst>
                          <p:attrName>ppt_w</p:attrName>
                        </p:attrNameLst>
                      </p:cBhvr>
                      <p:tavLst>
                        <p:tav tm="0">
                          <p:val>
                            <p:fltVal val="0"/>
                          </p:val>
                        </p:tav>
                        <p:tav tm="100000">
                          <p:val>
                            <p:strVal val="#ppt_w"/>
                          </p:val>
                        </p:tav>
                      </p:tavLst>
                    </p:anim>
                    <p:anim calcmode="lin" valueType="num">
                      <p:cBhvr>
                        <p:cTn dur="400" fill="hold"/>
                        <p:tgtEl>
                          <p:spTgt spid="58"/>
                        </p:tgtEl>
                        <p:attrNameLst>
                          <p:attrName>ppt_h</p:attrName>
                        </p:attrNameLst>
                      </p:cBhvr>
                      <p:tavLst>
                        <p:tav tm="0">
                          <p:val>
                            <p:fltVal val="0"/>
                          </p:val>
                        </p:tav>
                        <p:tav tm="100000">
                          <p:val>
                            <p:strVal val="#ppt_h"/>
                          </p:val>
                        </p:tav>
                      </p:tavLst>
                    </p:anim>
                    <p:animEffect transition="in" filter="fade">
                      <p:cBhvr>
                        <p:cTn dur="400"/>
                        <p:tgtEl>
                          <p:spTgt spid="58"/>
                        </p:tgtEl>
                      </p:cBhvr>
                    </p:animEffect>
                  </p:childTnLst>
                </p:cTn>
              </p:par>
            </p:tnLst>
          </p:tmpl>
        </p:tmplLst>
      </p:bldP>
      <p:bldP spid="59" grpId="0" build="p">
        <p:tmplLst>
          <p:tmpl lvl="1">
            <p:tnLst>
              <p:par>
                <p:cTn presetID="53" presetClass="entr" presetSubtype="1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p:cTn dur="400" fill="hold"/>
                        <p:tgtEl>
                          <p:spTgt spid="59"/>
                        </p:tgtEl>
                        <p:attrNameLst>
                          <p:attrName>ppt_w</p:attrName>
                        </p:attrNameLst>
                      </p:cBhvr>
                      <p:tavLst>
                        <p:tav tm="0">
                          <p:val>
                            <p:fltVal val="0"/>
                          </p:val>
                        </p:tav>
                        <p:tav tm="100000">
                          <p:val>
                            <p:strVal val="#ppt_w"/>
                          </p:val>
                        </p:tav>
                      </p:tavLst>
                    </p:anim>
                    <p:anim calcmode="lin" valueType="num">
                      <p:cBhvr>
                        <p:cTn dur="400" fill="hold"/>
                        <p:tgtEl>
                          <p:spTgt spid="59"/>
                        </p:tgtEl>
                        <p:attrNameLst>
                          <p:attrName>ppt_h</p:attrName>
                        </p:attrNameLst>
                      </p:cBhvr>
                      <p:tavLst>
                        <p:tav tm="0">
                          <p:val>
                            <p:fltVal val="0"/>
                          </p:val>
                        </p:tav>
                        <p:tav tm="100000">
                          <p:val>
                            <p:strVal val="#ppt_h"/>
                          </p:val>
                        </p:tav>
                      </p:tavLst>
                    </p:anim>
                    <p:animEffect transition="in" filter="fade">
                      <p:cBhvr>
                        <p:cTn dur="400"/>
                        <p:tgtEl>
                          <p:spTgt spid="59"/>
                        </p:tgtEl>
                      </p:cBhvr>
                    </p:animEffect>
                  </p:childTnLst>
                </p:cTn>
              </p:par>
            </p:tnLst>
          </p:tmpl>
        </p:tmplLst>
      </p:bldP>
      <p:bldP spid="73" grpId="0"/>
      <p:bldP spid="74" grpId="0"/>
      <p:bldP spid="75" grpId="0"/>
      <p:bldP spid="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33724" y="4735058"/>
            <a:ext cx="2109923" cy="548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3043646" y="4735058"/>
            <a:ext cx="3432141" cy="548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a:off x="6475787" y="4735058"/>
            <a:ext cx="4782490" cy="5485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89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4" name="文本框 33"/>
          <p:cNvSpPr txBox="1"/>
          <p:nvPr/>
        </p:nvSpPr>
        <p:spPr>
          <a:xfrm>
            <a:off x="294813" y="154003"/>
            <a:ext cx="86433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定位</a:t>
            </a:r>
          </a:p>
        </p:txBody>
      </p:sp>
      <p:sp>
        <p:nvSpPr>
          <p:cNvPr id="2" name="矩形 1">
            <a:extLst>
              <a:ext uri="{FF2B5EF4-FFF2-40B4-BE49-F238E27FC236}">
                <a16:creationId xmlns:a16="http://schemas.microsoft.com/office/drawing/2014/main" id="{6DCE4A2E-3DBC-4223-85FD-DB548C957500}"/>
              </a:ext>
            </a:extLst>
          </p:cNvPr>
          <p:cNvSpPr/>
          <p:nvPr/>
        </p:nvSpPr>
        <p:spPr>
          <a:xfrm>
            <a:off x="933724" y="2122942"/>
            <a:ext cx="8255431" cy="1323439"/>
          </a:xfrm>
          <a:prstGeom prst="rect">
            <a:avLst/>
          </a:prstGeom>
        </p:spPr>
        <p:txBody>
          <a:bodyPr wrap="square">
            <a:spAutoFit/>
          </a:bodyPr>
          <a:lstStyle/>
          <a:p>
            <a:r>
              <a:rPr lang="zh-CN" altLang="zh-CN" sz="4000" dirty="0">
                <a:ea typeface="等线" panose="02010600030101010101" pitchFamily="2" charset="-122"/>
                <a:cs typeface="Times New Roman" panose="02020603050405020304" pitchFamily="18" charset="0"/>
              </a:rPr>
              <a:t>一款能够满足相关用户的基本需求的电影信息管理的软件。</a:t>
            </a:r>
            <a:endParaRPr lang="zh-CN" altLang="en-US" sz="4000" dirty="0"/>
          </a:p>
        </p:txBody>
      </p:sp>
    </p:spTree>
    <p:extLst>
      <p:ext uri="{BB962C8B-B14F-4D97-AF65-F5344CB8AC3E}">
        <p14:creationId xmlns:p14="http://schemas.microsoft.com/office/powerpoint/2010/main" val="359291507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664915"/>
            <a:ext cx="12192000" cy="10492846"/>
            <a:chOff x="0" y="-1664915"/>
            <a:chExt cx="12192000" cy="10492846"/>
          </a:xfrm>
        </p:grpSpPr>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80337" y="3881443"/>
            <a:ext cx="2031325" cy="646331"/>
          </a:xfrm>
          <a:prstGeom prst="rect">
            <a:avLst/>
          </a:prstGeom>
          <a:noFill/>
        </p:spPr>
        <p:txBody>
          <a:bodyPr wrap="none" rtlCol="0">
            <a:spAutoFit/>
          </a:bodyPr>
          <a:lstStyle/>
          <a:p>
            <a:pPr algn="ctr"/>
            <a:r>
              <a:rPr lang="zh-CN" altLang="en-US" sz="3600" dirty="0">
                <a:solidFill>
                  <a:schemeClr val="tx1">
                    <a:lumMod val="50000"/>
                  </a:schemeClr>
                </a:solidFill>
              </a:rPr>
              <a:t>产品目标</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02</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extLst>
      <p:ext uri="{BB962C8B-B14F-4D97-AF65-F5344CB8AC3E}">
        <p14:creationId xmlns:p14="http://schemas.microsoft.com/office/powerpoint/2010/main" val="255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p:nvPr/>
        </p:nvSpPr>
        <p:spPr>
          <a:xfrm>
            <a:off x="3108794" y="816473"/>
            <a:ext cx="7584470" cy="873957"/>
          </a:xfrm>
          <a:prstGeom prst="rect">
            <a:avLst/>
          </a:prstGeom>
          <a:noFill/>
        </p:spPr>
        <p:txBody>
          <a:bodyPr wrap="square" rtlCol="0">
            <a:spAutoFit/>
          </a:bodyPr>
          <a:lstStyle/>
          <a:p>
            <a:pPr>
              <a:lnSpc>
                <a:spcPct val="150000"/>
              </a:lnSpc>
            </a:pPr>
            <a:r>
              <a:rPr lang="zh-CN" altLang="zh-CN" dirty="0"/>
              <a:t>已知一个电影的名称或者部分的名称，在该系统之中能够顺利地搜索出和这个电影的名称相关的各种电影的信息。</a:t>
            </a:r>
            <a:endPar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1" name="文本框 30"/>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功能需求</a:t>
            </a:r>
          </a:p>
        </p:txBody>
      </p:sp>
      <p:grpSp>
        <p:nvGrpSpPr>
          <p:cNvPr id="87" name="组合 86"/>
          <p:cNvGrpSpPr/>
          <p:nvPr/>
        </p:nvGrpSpPr>
        <p:grpSpPr>
          <a:xfrm>
            <a:off x="0" y="7507131"/>
            <a:ext cx="12192000" cy="1320800"/>
            <a:chOff x="0" y="7507131"/>
            <a:chExt cx="12192000" cy="1320800"/>
          </a:xfrm>
        </p:grpSpPr>
        <p:sp>
          <p:nvSpPr>
            <p:cNvPr id="94" name="矩形 93"/>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5" name="矩形 9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6" name="矩形 9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8" name="矩形 9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0" name="组合 39">
            <a:extLst>
              <a:ext uri="{FF2B5EF4-FFF2-40B4-BE49-F238E27FC236}">
                <a16:creationId xmlns:a16="http://schemas.microsoft.com/office/drawing/2014/main" id="{72EB0625-0249-4F3D-9B60-C28397D69AA1}"/>
              </a:ext>
            </a:extLst>
          </p:cNvPr>
          <p:cNvGrpSpPr/>
          <p:nvPr/>
        </p:nvGrpSpPr>
        <p:grpSpPr>
          <a:xfrm rot="10800000">
            <a:off x="1419352" y="3957050"/>
            <a:ext cx="1192772" cy="972295"/>
            <a:chOff x="3456897" y="3211271"/>
            <a:chExt cx="1232193" cy="1004428"/>
          </a:xfrm>
          <a:solidFill>
            <a:schemeClr val="tx1"/>
          </a:solidFill>
        </p:grpSpPr>
        <p:sp>
          <p:nvSpPr>
            <p:cNvPr id="41" name="Freeform 70">
              <a:extLst>
                <a:ext uri="{FF2B5EF4-FFF2-40B4-BE49-F238E27FC236}">
                  <a16:creationId xmlns:a16="http://schemas.microsoft.com/office/drawing/2014/main" id="{8309427B-70AF-4ABE-AE76-1F3507A9847F}"/>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42" name="椭圆 41">
              <a:extLst>
                <a:ext uri="{FF2B5EF4-FFF2-40B4-BE49-F238E27FC236}">
                  <a16:creationId xmlns:a16="http://schemas.microsoft.com/office/drawing/2014/main" id="{4DA77DF7-AA53-40AB-9CCD-8643EF2EB54D}"/>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cxnSp>
        <p:nvCxnSpPr>
          <p:cNvPr id="43" name="直接连接符 42">
            <a:extLst>
              <a:ext uri="{FF2B5EF4-FFF2-40B4-BE49-F238E27FC236}">
                <a16:creationId xmlns:a16="http://schemas.microsoft.com/office/drawing/2014/main" id="{A916D15F-611A-4F15-A786-9A19E0CB6DC0}"/>
              </a:ext>
            </a:extLst>
          </p:cNvPr>
          <p:cNvCxnSpPr/>
          <p:nvPr/>
        </p:nvCxnSpPr>
        <p:spPr>
          <a:xfrm>
            <a:off x="14208" y="4428684"/>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8755185-11C1-4A99-A887-1BEF247445E6}"/>
              </a:ext>
            </a:extLst>
          </p:cNvPr>
          <p:cNvSpPr txBox="1"/>
          <p:nvPr/>
        </p:nvSpPr>
        <p:spPr>
          <a:xfrm>
            <a:off x="1723300" y="4279307"/>
            <a:ext cx="759488" cy="5865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爬虫功能</a:t>
            </a:r>
          </a:p>
        </p:txBody>
      </p:sp>
      <p:grpSp>
        <p:nvGrpSpPr>
          <p:cNvPr id="45" name="组合 44">
            <a:extLst>
              <a:ext uri="{FF2B5EF4-FFF2-40B4-BE49-F238E27FC236}">
                <a16:creationId xmlns:a16="http://schemas.microsoft.com/office/drawing/2014/main" id="{0EF6CEA8-3902-4C64-B8B2-1AC46EC4E1CF}"/>
              </a:ext>
            </a:extLst>
          </p:cNvPr>
          <p:cNvGrpSpPr/>
          <p:nvPr/>
        </p:nvGrpSpPr>
        <p:grpSpPr>
          <a:xfrm rot="10800000">
            <a:off x="1404487" y="886743"/>
            <a:ext cx="1192772" cy="972295"/>
            <a:chOff x="3456897" y="3211271"/>
            <a:chExt cx="1232193" cy="1004428"/>
          </a:xfrm>
          <a:solidFill>
            <a:schemeClr val="tx2"/>
          </a:solidFill>
        </p:grpSpPr>
        <p:sp>
          <p:nvSpPr>
            <p:cNvPr id="46" name="Freeform 70">
              <a:extLst>
                <a:ext uri="{FF2B5EF4-FFF2-40B4-BE49-F238E27FC236}">
                  <a16:creationId xmlns:a16="http://schemas.microsoft.com/office/drawing/2014/main" id="{EC0F1FE3-D039-40D6-91F0-EA729C0BF024}"/>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47" name="椭圆 46">
              <a:extLst>
                <a:ext uri="{FF2B5EF4-FFF2-40B4-BE49-F238E27FC236}">
                  <a16:creationId xmlns:a16="http://schemas.microsoft.com/office/drawing/2014/main" id="{D3D686D4-1B04-431B-9C02-790F1288266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cxnSp>
        <p:nvCxnSpPr>
          <p:cNvPr id="48" name="直接连接符 47">
            <a:extLst>
              <a:ext uri="{FF2B5EF4-FFF2-40B4-BE49-F238E27FC236}">
                <a16:creationId xmlns:a16="http://schemas.microsoft.com/office/drawing/2014/main" id="{2375FE4C-14A5-4769-9E5E-4F8F50B476C5}"/>
              </a:ext>
            </a:extLst>
          </p:cNvPr>
          <p:cNvCxnSpPr/>
          <p:nvPr/>
        </p:nvCxnSpPr>
        <p:spPr>
          <a:xfrm>
            <a:off x="-657" y="1358377"/>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5930BC3D-33B4-4CCC-A15A-44C625544C1C}"/>
              </a:ext>
            </a:extLst>
          </p:cNvPr>
          <p:cNvSpPr txBox="1"/>
          <p:nvPr/>
        </p:nvSpPr>
        <p:spPr>
          <a:xfrm>
            <a:off x="1741888" y="1142094"/>
            <a:ext cx="759488" cy="5865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搜索功能</a:t>
            </a:r>
          </a:p>
        </p:txBody>
      </p:sp>
      <p:sp>
        <p:nvSpPr>
          <p:cNvPr id="50" name="TextBox 39">
            <a:extLst>
              <a:ext uri="{FF2B5EF4-FFF2-40B4-BE49-F238E27FC236}">
                <a16:creationId xmlns:a16="http://schemas.microsoft.com/office/drawing/2014/main" id="{0239419D-F27C-4845-9083-C51219C704C7}"/>
              </a:ext>
            </a:extLst>
          </p:cNvPr>
          <p:cNvSpPr txBox="1"/>
          <p:nvPr/>
        </p:nvSpPr>
        <p:spPr>
          <a:xfrm>
            <a:off x="3188178" y="3654749"/>
            <a:ext cx="7584470" cy="1289456"/>
          </a:xfrm>
          <a:prstGeom prst="rect">
            <a:avLst/>
          </a:prstGeom>
          <a:noFill/>
        </p:spPr>
        <p:txBody>
          <a:bodyPr wrap="square" rtlCol="0">
            <a:spAutoFit/>
          </a:bodyPr>
          <a:lstStyle/>
          <a:p>
            <a:pPr>
              <a:lnSpc>
                <a:spcPct val="150000"/>
              </a:lnSpc>
            </a:pPr>
            <a:r>
              <a:rPr lang="zh-CN" altLang="zh-CN" dirty="0"/>
              <a:t>原本自带原始数据库，但是用户想要加入更大范围的查询电影的区域的话，可以自行在软件中选择爬虫功能，爬取自己想要的日期范围之内的电影的信息（如电影名称、导演，票房还有主演等等）。</a:t>
            </a: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1" name="组合 50">
            <a:extLst>
              <a:ext uri="{FF2B5EF4-FFF2-40B4-BE49-F238E27FC236}">
                <a16:creationId xmlns:a16="http://schemas.microsoft.com/office/drawing/2014/main" id="{A80FF1B3-0DF8-4364-B49F-D5172699095F}"/>
              </a:ext>
            </a:extLst>
          </p:cNvPr>
          <p:cNvGrpSpPr/>
          <p:nvPr/>
        </p:nvGrpSpPr>
        <p:grpSpPr>
          <a:xfrm rot="13797737">
            <a:off x="2114445" y="1953546"/>
            <a:ext cx="1192772" cy="972295"/>
            <a:chOff x="3456897" y="3211271"/>
            <a:chExt cx="1232193" cy="1004428"/>
          </a:xfrm>
          <a:solidFill>
            <a:schemeClr val="tx2"/>
          </a:solidFill>
        </p:grpSpPr>
        <p:sp>
          <p:nvSpPr>
            <p:cNvPr id="52" name="Freeform 70">
              <a:extLst>
                <a:ext uri="{FF2B5EF4-FFF2-40B4-BE49-F238E27FC236}">
                  <a16:creationId xmlns:a16="http://schemas.microsoft.com/office/drawing/2014/main" id="{2A1E8D8E-5ECB-400A-8FA0-51D3E93EB677}"/>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53" name="椭圆 52">
              <a:extLst>
                <a:ext uri="{FF2B5EF4-FFF2-40B4-BE49-F238E27FC236}">
                  <a16:creationId xmlns:a16="http://schemas.microsoft.com/office/drawing/2014/main" id="{2AA730C7-2B7E-4164-8354-5BC6E584CE10}"/>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sp>
        <p:nvSpPr>
          <p:cNvPr id="54" name="文本框 53">
            <a:extLst>
              <a:ext uri="{FF2B5EF4-FFF2-40B4-BE49-F238E27FC236}">
                <a16:creationId xmlns:a16="http://schemas.microsoft.com/office/drawing/2014/main" id="{28594B13-06E5-4F66-BE57-4808ED6111A3}"/>
              </a:ext>
            </a:extLst>
          </p:cNvPr>
          <p:cNvSpPr txBox="1"/>
          <p:nvPr/>
        </p:nvSpPr>
        <p:spPr>
          <a:xfrm>
            <a:off x="2390185" y="2344254"/>
            <a:ext cx="759488" cy="3238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好处</a:t>
            </a:r>
          </a:p>
        </p:txBody>
      </p:sp>
      <p:grpSp>
        <p:nvGrpSpPr>
          <p:cNvPr id="55" name="组合 54">
            <a:extLst>
              <a:ext uri="{FF2B5EF4-FFF2-40B4-BE49-F238E27FC236}">
                <a16:creationId xmlns:a16="http://schemas.microsoft.com/office/drawing/2014/main" id="{5E2EF170-FCE7-4504-B2A5-ED33E5C174B3}"/>
              </a:ext>
            </a:extLst>
          </p:cNvPr>
          <p:cNvGrpSpPr/>
          <p:nvPr/>
        </p:nvGrpSpPr>
        <p:grpSpPr>
          <a:xfrm rot="13900149">
            <a:off x="1984342" y="4968095"/>
            <a:ext cx="1192772" cy="972295"/>
            <a:chOff x="3456897" y="3211271"/>
            <a:chExt cx="1232193" cy="1004428"/>
          </a:xfrm>
          <a:solidFill>
            <a:schemeClr val="tx1"/>
          </a:solidFill>
        </p:grpSpPr>
        <p:sp>
          <p:nvSpPr>
            <p:cNvPr id="56" name="Freeform 70">
              <a:extLst>
                <a:ext uri="{FF2B5EF4-FFF2-40B4-BE49-F238E27FC236}">
                  <a16:creationId xmlns:a16="http://schemas.microsoft.com/office/drawing/2014/main" id="{512FCC5D-C250-4727-9720-6A12FDA4639E}"/>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57" name="椭圆 56">
              <a:extLst>
                <a:ext uri="{FF2B5EF4-FFF2-40B4-BE49-F238E27FC236}">
                  <a16:creationId xmlns:a16="http://schemas.microsoft.com/office/drawing/2014/main" id="{E662D721-8595-45F5-8585-B522FE303F9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sp>
        <p:nvSpPr>
          <p:cNvPr id="58" name="文本框 57">
            <a:extLst>
              <a:ext uri="{FF2B5EF4-FFF2-40B4-BE49-F238E27FC236}">
                <a16:creationId xmlns:a16="http://schemas.microsoft.com/office/drawing/2014/main" id="{A0C80E89-117A-4D45-AD5C-31364CEB9EDD}"/>
              </a:ext>
            </a:extLst>
          </p:cNvPr>
          <p:cNvSpPr txBox="1"/>
          <p:nvPr/>
        </p:nvSpPr>
        <p:spPr>
          <a:xfrm>
            <a:off x="2217515" y="5334940"/>
            <a:ext cx="759488" cy="3238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好处</a:t>
            </a:r>
          </a:p>
        </p:txBody>
      </p:sp>
      <p:sp>
        <p:nvSpPr>
          <p:cNvPr id="59" name="TextBox 39">
            <a:extLst>
              <a:ext uri="{FF2B5EF4-FFF2-40B4-BE49-F238E27FC236}">
                <a16:creationId xmlns:a16="http://schemas.microsoft.com/office/drawing/2014/main" id="{54E22DFA-889E-408B-BBE7-5BD42B1AC58B}"/>
              </a:ext>
            </a:extLst>
          </p:cNvPr>
          <p:cNvSpPr txBox="1"/>
          <p:nvPr/>
        </p:nvSpPr>
        <p:spPr>
          <a:xfrm>
            <a:off x="3966275" y="5167570"/>
            <a:ext cx="6726989" cy="873957"/>
          </a:xfrm>
          <a:prstGeom prst="rect">
            <a:avLst/>
          </a:prstGeom>
          <a:noFill/>
        </p:spPr>
        <p:txBody>
          <a:bodyPr wrap="square" rtlCol="0">
            <a:spAutoFit/>
          </a:bodyPr>
          <a:lstStyle/>
          <a:p>
            <a:pPr>
              <a:lnSpc>
                <a:spcPct val="150000"/>
              </a:lnSpc>
            </a:pPr>
            <a:r>
              <a:rPr lang="zh-CN" altLang="zh-CN" dirty="0"/>
              <a:t>让用户可以不局限于软件自带的数据库，可以自行加入更多时间范围内的数据，更加灵活。</a:t>
            </a: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39">
            <a:extLst>
              <a:ext uri="{FF2B5EF4-FFF2-40B4-BE49-F238E27FC236}">
                <a16:creationId xmlns:a16="http://schemas.microsoft.com/office/drawing/2014/main" id="{6ADDAC9F-305B-4805-A9F7-62AF8957E0BD}"/>
              </a:ext>
            </a:extLst>
          </p:cNvPr>
          <p:cNvSpPr txBox="1"/>
          <p:nvPr/>
        </p:nvSpPr>
        <p:spPr>
          <a:xfrm>
            <a:off x="3966275" y="2206574"/>
            <a:ext cx="4550773" cy="458459"/>
          </a:xfrm>
          <a:prstGeom prst="rect">
            <a:avLst/>
          </a:prstGeom>
          <a:noFill/>
        </p:spPr>
        <p:txBody>
          <a:bodyPr wrap="square" rtlCol="0">
            <a:spAutoFit/>
          </a:bodyPr>
          <a:lstStyle/>
          <a:p>
            <a:pPr>
              <a:lnSpc>
                <a:spcPct val="150000"/>
              </a:lnSpc>
            </a:pPr>
            <a:r>
              <a:rPr lang="zh-CN" altLang="zh-CN" dirty="0"/>
              <a:t>让用户方便的找到自己想要的电影信息。</a:t>
            </a: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9331052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0-#ppt_w/2"/>
                                          </p:val>
                                        </p:tav>
                                        <p:tav tm="100000">
                                          <p:val>
                                            <p:strVal val="#ppt_x"/>
                                          </p:val>
                                        </p:tav>
                                      </p:tavLst>
                                    </p:anim>
                                    <p:anim calcmode="lin" valueType="num">
                                      <p:cBhvr additive="base">
                                        <p:cTn id="47" dur="500" fill="hold"/>
                                        <p:tgtEl>
                                          <p:spTgt spid="51"/>
                                        </p:tgtEl>
                                        <p:attrNameLst>
                                          <p:attrName>ppt_y</p:attrName>
                                        </p:attrNameLst>
                                      </p:cBhvr>
                                      <p:tavLst>
                                        <p:tav tm="0">
                                          <p:val>
                                            <p:strVal val="#ppt_y"/>
                                          </p:val>
                                        </p:tav>
                                        <p:tav tm="100000">
                                          <p:val>
                                            <p:strVal val="#ppt_y"/>
                                          </p:val>
                                        </p:tav>
                                      </p:tavLst>
                                    </p:anim>
                                  </p:childTnLst>
                                </p:cTn>
                              </p:par>
                              <p:par>
                                <p:cTn id="48" presetID="53" presetClass="entr" presetSubtype="16"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500" fill="hold"/>
                                        <p:tgtEl>
                                          <p:spTgt spid="54"/>
                                        </p:tgtEl>
                                        <p:attrNameLst>
                                          <p:attrName>ppt_w</p:attrName>
                                        </p:attrNameLst>
                                      </p:cBhvr>
                                      <p:tavLst>
                                        <p:tav tm="0">
                                          <p:val>
                                            <p:fltVal val="0"/>
                                          </p:val>
                                        </p:tav>
                                        <p:tav tm="100000">
                                          <p:val>
                                            <p:strVal val="#ppt_w"/>
                                          </p:val>
                                        </p:tav>
                                      </p:tavLst>
                                    </p:anim>
                                    <p:anim calcmode="lin" valueType="num">
                                      <p:cBhvr>
                                        <p:cTn id="51" dur="500" fill="hold"/>
                                        <p:tgtEl>
                                          <p:spTgt spid="54"/>
                                        </p:tgtEl>
                                        <p:attrNameLst>
                                          <p:attrName>ppt_h</p:attrName>
                                        </p:attrNameLst>
                                      </p:cBhvr>
                                      <p:tavLst>
                                        <p:tav tm="0">
                                          <p:val>
                                            <p:fltVal val="0"/>
                                          </p:val>
                                        </p:tav>
                                        <p:tav tm="100000">
                                          <p:val>
                                            <p:strVal val="#ppt_h"/>
                                          </p:val>
                                        </p:tav>
                                      </p:tavLst>
                                    </p:anim>
                                    <p:animEffect transition="in" filter="fade">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p:cTn id="61" dur="500" fill="hold"/>
                                        <p:tgtEl>
                                          <p:spTgt spid="58"/>
                                        </p:tgtEl>
                                        <p:attrNameLst>
                                          <p:attrName>ppt_w</p:attrName>
                                        </p:attrNameLst>
                                      </p:cBhvr>
                                      <p:tavLst>
                                        <p:tav tm="0">
                                          <p:val>
                                            <p:fltVal val="0"/>
                                          </p:val>
                                        </p:tav>
                                        <p:tav tm="100000">
                                          <p:val>
                                            <p:strVal val="#ppt_w"/>
                                          </p:val>
                                        </p:tav>
                                      </p:tavLst>
                                    </p:anim>
                                    <p:anim calcmode="lin" valueType="num">
                                      <p:cBhvr>
                                        <p:cTn id="62" dur="500" fill="hold"/>
                                        <p:tgtEl>
                                          <p:spTgt spid="58"/>
                                        </p:tgtEl>
                                        <p:attrNameLst>
                                          <p:attrName>ppt_h</p:attrName>
                                        </p:attrNameLst>
                                      </p:cBhvr>
                                      <p:tavLst>
                                        <p:tav tm="0">
                                          <p:val>
                                            <p:fltVal val="0"/>
                                          </p:val>
                                        </p:tav>
                                        <p:tav tm="100000">
                                          <p:val>
                                            <p:strVal val="#ppt_h"/>
                                          </p:val>
                                        </p:tav>
                                      </p:tavLst>
                                    </p:anim>
                                    <p:animEffect transition="in" filter="fade">
                                      <p:cBhvr>
                                        <p:cTn id="63" dur="500"/>
                                        <p:tgtEl>
                                          <p:spTgt spid="58"/>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9" grpId="0"/>
      <p:bldP spid="50" grpId="0"/>
      <p:bldP spid="54" grpId="0"/>
      <p:bldP spid="58" grpId="0"/>
      <p:bldP spid="59"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p:nvPr/>
        </p:nvSpPr>
        <p:spPr>
          <a:xfrm>
            <a:off x="3108794" y="816473"/>
            <a:ext cx="7584470" cy="1289456"/>
          </a:xfrm>
          <a:prstGeom prst="rect">
            <a:avLst/>
          </a:prstGeom>
          <a:noFill/>
        </p:spPr>
        <p:txBody>
          <a:bodyPr wrap="square" rtlCol="0">
            <a:spAutoFit/>
          </a:bodyPr>
          <a:lstStyle/>
          <a:p>
            <a:pPr>
              <a:lnSpc>
                <a:spcPct val="150000"/>
              </a:lnSpc>
            </a:pPr>
            <a:r>
              <a:rPr lang="zh-CN" altLang="zh-CN" dirty="0"/>
              <a:t>可以生成统计各种重要的电影数据的信息（如劳模演员、哪种电影占的票房比较大、每年的票房趋势还有占票房前几的电影等等），用比较直接的方式体现出来（如折线图、饼状图、词云、柱形图等等）</a:t>
            </a:r>
            <a:endPar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1" name="文本框 30"/>
          <p:cNvSpPr txBox="1"/>
          <p:nvPr/>
        </p:nvSpPr>
        <p:spPr>
          <a:xfrm>
            <a:off x="294813" y="154003"/>
            <a:ext cx="154401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功能需求</a:t>
            </a:r>
          </a:p>
        </p:txBody>
      </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0" name="组合 39">
            <a:extLst>
              <a:ext uri="{FF2B5EF4-FFF2-40B4-BE49-F238E27FC236}">
                <a16:creationId xmlns:a16="http://schemas.microsoft.com/office/drawing/2014/main" id="{72EB0625-0249-4F3D-9B60-C28397D69AA1}"/>
              </a:ext>
            </a:extLst>
          </p:cNvPr>
          <p:cNvGrpSpPr/>
          <p:nvPr/>
        </p:nvGrpSpPr>
        <p:grpSpPr>
          <a:xfrm rot="10800000">
            <a:off x="1419352" y="3957050"/>
            <a:ext cx="1192772" cy="972295"/>
            <a:chOff x="3456897" y="3211271"/>
            <a:chExt cx="1232193" cy="1004428"/>
          </a:xfrm>
          <a:solidFill>
            <a:schemeClr val="tx1"/>
          </a:solidFill>
        </p:grpSpPr>
        <p:sp>
          <p:nvSpPr>
            <p:cNvPr id="41" name="Freeform 70">
              <a:extLst>
                <a:ext uri="{FF2B5EF4-FFF2-40B4-BE49-F238E27FC236}">
                  <a16:creationId xmlns:a16="http://schemas.microsoft.com/office/drawing/2014/main" id="{8309427B-70AF-4ABE-AE76-1F3507A9847F}"/>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42" name="椭圆 41">
              <a:extLst>
                <a:ext uri="{FF2B5EF4-FFF2-40B4-BE49-F238E27FC236}">
                  <a16:creationId xmlns:a16="http://schemas.microsoft.com/office/drawing/2014/main" id="{4DA77DF7-AA53-40AB-9CCD-8643EF2EB54D}"/>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cxnSp>
        <p:nvCxnSpPr>
          <p:cNvPr id="43" name="直接连接符 42">
            <a:extLst>
              <a:ext uri="{FF2B5EF4-FFF2-40B4-BE49-F238E27FC236}">
                <a16:creationId xmlns:a16="http://schemas.microsoft.com/office/drawing/2014/main" id="{A916D15F-611A-4F15-A786-9A19E0CB6DC0}"/>
              </a:ext>
            </a:extLst>
          </p:cNvPr>
          <p:cNvCxnSpPr/>
          <p:nvPr/>
        </p:nvCxnSpPr>
        <p:spPr>
          <a:xfrm>
            <a:off x="14208" y="4428684"/>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8755185-11C1-4A99-A887-1BEF247445E6}"/>
              </a:ext>
            </a:extLst>
          </p:cNvPr>
          <p:cNvSpPr txBox="1"/>
          <p:nvPr/>
        </p:nvSpPr>
        <p:spPr>
          <a:xfrm>
            <a:off x="1723300" y="4279307"/>
            <a:ext cx="759488" cy="5865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报表功能</a:t>
            </a:r>
          </a:p>
        </p:txBody>
      </p:sp>
      <p:grpSp>
        <p:nvGrpSpPr>
          <p:cNvPr id="45" name="组合 44">
            <a:extLst>
              <a:ext uri="{FF2B5EF4-FFF2-40B4-BE49-F238E27FC236}">
                <a16:creationId xmlns:a16="http://schemas.microsoft.com/office/drawing/2014/main" id="{0EF6CEA8-3902-4C64-B8B2-1AC46EC4E1CF}"/>
              </a:ext>
            </a:extLst>
          </p:cNvPr>
          <p:cNvGrpSpPr/>
          <p:nvPr/>
        </p:nvGrpSpPr>
        <p:grpSpPr>
          <a:xfrm rot="10800000">
            <a:off x="1404487" y="886743"/>
            <a:ext cx="1192772" cy="972295"/>
            <a:chOff x="3456897" y="3211271"/>
            <a:chExt cx="1232193" cy="1004428"/>
          </a:xfrm>
          <a:solidFill>
            <a:schemeClr val="tx2"/>
          </a:solidFill>
        </p:grpSpPr>
        <p:sp>
          <p:nvSpPr>
            <p:cNvPr id="46" name="Freeform 70">
              <a:extLst>
                <a:ext uri="{FF2B5EF4-FFF2-40B4-BE49-F238E27FC236}">
                  <a16:creationId xmlns:a16="http://schemas.microsoft.com/office/drawing/2014/main" id="{EC0F1FE3-D039-40D6-91F0-EA729C0BF024}"/>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47" name="椭圆 46">
              <a:extLst>
                <a:ext uri="{FF2B5EF4-FFF2-40B4-BE49-F238E27FC236}">
                  <a16:creationId xmlns:a16="http://schemas.microsoft.com/office/drawing/2014/main" id="{D3D686D4-1B04-431B-9C02-790F1288266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cxnSp>
        <p:nvCxnSpPr>
          <p:cNvPr id="48" name="直接连接符 47">
            <a:extLst>
              <a:ext uri="{FF2B5EF4-FFF2-40B4-BE49-F238E27FC236}">
                <a16:creationId xmlns:a16="http://schemas.microsoft.com/office/drawing/2014/main" id="{2375FE4C-14A5-4769-9E5E-4F8F50B476C5}"/>
              </a:ext>
            </a:extLst>
          </p:cNvPr>
          <p:cNvCxnSpPr/>
          <p:nvPr/>
        </p:nvCxnSpPr>
        <p:spPr>
          <a:xfrm>
            <a:off x="-657" y="1358377"/>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5930BC3D-33B4-4CCC-A15A-44C625544C1C}"/>
              </a:ext>
            </a:extLst>
          </p:cNvPr>
          <p:cNvSpPr txBox="1"/>
          <p:nvPr/>
        </p:nvSpPr>
        <p:spPr>
          <a:xfrm>
            <a:off x="1741888" y="1142094"/>
            <a:ext cx="759488" cy="5865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数据可视化</a:t>
            </a:r>
          </a:p>
        </p:txBody>
      </p:sp>
      <p:sp>
        <p:nvSpPr>
          <p:cNvPr id="50" name="TextBox 39">
            <a:extLst>
              <a:ext uri="{FF2B5EF4-FFF2-40B4-BE49-F238E27FC236}">
                <a16:creationId xmlns:a16="http://schemas.microsoft.com/office/drawing/2014/main" id="{0239419D-F27C-4845-9083-C51219C704C7}"/>
              </a:ext>
            </a:extLst>
          </p:cNvPr>
          <p:cNvSpPr txBox="1"/>
          <p:nvPr/>
        </p:nvSpPr>
        <p:spPr>
          <a:xfrm>
            <a:off x="3188178" y="3654749"/>
            <a:ext cx="7584470" cy="873957"/>
          </a:xfrm>
          <a:prstGeom prst="rect">
            <a:avLst/>
          </a:prstGeom>
          <a:noFill/>
        </p:spPr>
        <p:txBody>
          <a:bodyPr wrap="square" rtlCol="0">
            <a:spAutoFit/>
          </a:bodyPr>
          <a:lstStyle/>
          <a:p>
            <a:pPr>
              <a:lnSpc>
                <a:spcPct val="150000"/>
              </a:lnSpc>
            </a:pPr>
            <a:r>
              <a:rPr lang="zh-CN" altLang="zh-CN" dirty="0"/>
              <a:t>导出需要的电影数据的统计信息，方便电影工作人员在接下来对于电影数据信息的进一步调用。</a:t>
            </a: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1" name="组合 50">
            <a:extLst>
              <a:ext uri="{FF2B5EF4-FFF2-40B4-BE49-F238E27FC236}">
                <a16:creationId xmlns:a16="http://schemas.microsoft.com/office/drawing/2014/main" id="{A80FF1B3-0DF8-4364-B49F-D5172699095F}"/>
              </a:ext>
            </a:extLst>
          </p:cNvPr>
          <p:cNvGrpSpPr/>
          <p:nvPr/>
        </p:nvGrpSpPr>
        <p:grpSpPr>
          <a:xfrm rot="13797737">
            <a:off x="2114445" y="1953546"/>
            <a:ext cx="1192772" cy="972295"/>
            <a:chOff x="3456897" y="3211271"/>
            <a:chExt cx="1232193" cy="1004428"/>
          </a:xfrm>
          <a:solidFill>
            <a:schemeClr val="tx2"/>
          </a:solidFill>
        </p:grpSpPr>
        <p:sp>
          <p:nvSpPr>
            <p:cNvPr id="52" name="Freeform 70">
              <a:extLst>
                <a:ext uri="{FF2B5EF4-FFF2-40B4-BE49-F238E27FC236}">
                  <a16:creationId xmlns:a16="http://schemas.microsoft.com/office/drawing/2014/main" id="{2A1E8D8E-5ECB-400A-8FA0-51D3E93EB677}"/>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53" name="椭圆 52">
              <a:extLst>
                <a:ext uri="{FF2B5EF4-FFF2-40B4-BE49-F238E27FC236}">
                  <a16:creationId xmlns:a16="http://schemas.microsoft.com/office/drawing/2014/main" id="{2AA730C7-2B7E-4164-8354-5BC6E584CE10}"/>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sp>
        <p:nvSpPr>
          <p:cNvPr id="54" name="文本框 53">
            <a:extLst>
              <a:ext uri="{FF2B5EF4-FFF2-40B4-BE49-F238E27FC236}">
                <a16:creationId xmlns:a16="http://schemas.microsoft.com/office/drawing/2014/main" id="{28594B13-06E5-4F66-BE57-4808ED6111A3}"/>
              </a:ext>
            </a:extLst>
          </p:cNvPr>
          <p:cNvSpPr txBox="1"/>
          <p:nvPr/>
        </p:nvSpPr>
        <p:spPr>
          <a:xfrm>
            <a:off x="2390185" y="2344254"/>
            <a:ext cx="759488" cy="3238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好处</a:t>
            </a:r>
          </a:p>
        </p:txBody>
      </p:sp>
      <p:grpSp>
        <p:nvGrpSpPr>
          <p:cNvPr id="55" name="组合 54">
            <a:extLst>
              <a:ext uri="{FF2B5EF4-FFF2-40B4-BE49-F238E27FC236}">
                <a16:creationId xmlns:a16="http://schemas.microsoft.com/office/drawing/2014/main" id="{5E2EF170-FCE7-4504-B2A5-ED33E5C174B3}"/>
              </a:ext>
            </a:extLst>
          </p:cNvPr>
          <p:cNvGrpSpPr/>
          <p:nvPr/>
        </p:nvGrpSpPr>
        <p:grpSpPr>
          <a:xfrm rot="13900149">
            <a:off x="1984342" y="4968095"/>
            <a:ext cx="1192772" cy="972295"/>
            <a:chOff x="3456897" y="3211271"/>
            <a:chExt cx="1232193" cy="1004428"/>
          </a:xfrm>
          <a:solidFill>
            <a:schemeClr val="tx1"/>
          </a:solidFill>
        </p:grpSpPr>
        <p:sp>
          <p:nvSpPr>
            <p:cNvPr id="56" name="Freeform 70">
              <a:extLst>
                <a:ext uri="{FF2B5EF4-FFF2-40B4-BE49-F238E27FC236}">
                  <a16:creationId xmlns:a16="http://schemas.microsoft.com/office/drawing/2014/main" id="{512FCC5D-C250-4727-9720-6A12FDA4639E}"/>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57" name="椭圆 56">
              <a:extLst>
                <a:ext uri="{FF2B5EF4-FFF2-40B4-BE49-F238E27FC236}">
                  <a16:creationId xmlns:a16="http://schemas.microsoft.com/office/drawing/2014/main" id="{E662D721-8595-45F5-8585-B522FE303F9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sp>
        <p:nvSpPr>
          <p:cNvPr id="58" name="文本框 57">
            <a:extLst>
              <a:ext uri="{FF2B5EF4-FFF2-40B4-BE49-F238E27FC236}">
                <a16:creationId xmlns:a16="http://schemas.microsoft.com/office/drawing/2014/main" id="{A0C80E89-117A-4D45-AD5C-31364CEB9EDD}"/>
              </a:ext>
            </a:extLst>
          </p:cNvPr>
          <p:cNvSpPr txBox="1"/>
          <p:nvPr/>
        </p:nvSpPr>
        <p:spPr>
          <a:xfrm>
            <a:off x="2217515" y="5334940"/>
            <a:ext cx="759488" cy="3238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好处</a:t>
            </a:r>
          </a:p>
        </p:txBody>
      </p:sp>
      <p:sp>
        <p:nvSpPr>
          <p:cNvPr id="59" name="TextBox 39">
            <a:extLst>
              <a:ext uri="{FF2B5EF4-FFF2-40B4-BE49-F238E27FC236}">
                <a16:creationId xmlns:a16="http://schemas.microsoft.com/office/drawing/2014/main" id="{54E22DFA-889E-408B-BBE7-5BD42B1AC58B}"/>
              </a:ext>
            </a:extLst>
          </p:cNvPr>
          <p:cNvSpPr txBox="1"/>
          <p:nvPr/>
        </p:nvSpPr>
        <p:spPr>
          <a:xfrm>
            <a:off x="3966275" y="5167570"/>
            <a:ext cx="6726989" cy="646331"/>
          </a:xfrm>
          <a:prstGeom prst="rect">
            <a:avLst/>
          </a:prstGeom>
          <a:noFill/>
        </p:spPr>
        <p:txBody>
          <a:bodyPr wrap="square" rtlCol="0">
            <a:spAutoFit/>
          </a:bodyPr>
          <a:lstStyle/>
          <a:p>
            <a:r>
              <a:rPr lang="zh-CN" altLang="zh-CN" dirty="0"/>
              <a:t>好处：能够直接将这些数据导入一个</a:t>
            </a:r>
            <a:r>
              <a:rPr lang="en-US" altLang="zh-CN" dirty="0"/>
              <a:t>Word</a:t>
            </a:r>
            <a:r>
              <a:rPr lang="zh-CN" altLang="zh-CN" dirty="0"/>
              <a:t>文件中，</a:t>
            </a:r>
            <a:r>
              <a:rPr lang="zh-CN" altLang="en-US" dirty="0"/>
              <a:t>再一键生成</a:t>
            </a:r>
            <a:r>
              <a:rPr lang="en-US" altLang="zh-CN" dirty="0"/>
              <a:t>PSD</a:t>
            </a:r>
            <a:r>
              <a:rPr lang="zh-CN" altLang="en-US" dirty="0"/>
              <a:t>，</a:t>
            </a:r>
            <a:r>
              <a:rPr lang="zh-CN" altLang="zh-CN" dirty="0"/>
              <a:t>让用户减少工作量。</a:t>
            </a:r>
          </a:p>
        </p:txBody>
      </p:sp>
      <p:sp>
        <p:nvSpPr>
          <p:cNvPr id="60" name="TextBox 39">
            <a:extLst>
              <a:ext uri="{FF2B5EF4-FFF2-40B4-BE49-F238E27FC236}">
                <a16:creationId xmlns:a16="http://schemas.microsoft.com/office/drawing/2014/main" id="{6ADDAC9F-305B-4805-A9F7-62AF8957E0BD}"/>
              </a:ext>
            </a:extLst>
          </p:cNvPr>
          <p:cNvSpPr txBox="1"/>
          <p:nvPr/>
        </p:nvSpPr>
        <p:spPr>
          <a:xfrm>
            <a:off x="3966275" y="2206574"/>
            <a:ext cx="4550773" cy="458459"/>
          </a:xfrm>
          <a:prstGeom prst="rect">
            <a:avLst/>
          </a:prstGeom>
          <a:noFill/>
        </p:spPr>
        <p:txBody>
          <a:bodyPr wrap="square" rtlCol="0">
            <a:spAutoFit/>
          </a:bodyPr>
          <a:lstStyle/>
          <a:p>
            <a:pPr>
              <a:lnSpc>
                <a:spcPct val="150000"/>
              </a:lnSpc>
            </a:pPr>
            <a:r>
              <a:rPr lang="zh-CN" altLang="zh-CN" dirty="0"/>
              <a:t>直接客观，方便用户观看。</a:t>
            </a: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7655432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0-#ppt_w/2"/>
                                          </p:val>
                                        </p:tav>
                                        <p:tav tm="100000">
                                          <p:val>
                                            <p:strVal val="#ppt_x"/>
                                          </p:val>
                                        </p:tav>
                                      </p:tavLst>
                                    </p:anim>
                                    <p:anim calcmode="lin" valueType="num">
                                      <p:cBhvr additive="base">
                                        <p:cTn id="47" dur="500" fill="hold"/>
                                        <p:tgtEl>
                                          <p:spTgt spid="51"/>
                                        </p:tgtEl>
                                        <p:attrNameLst>
                                          <p:attrName>ppt_y</p:attrName>
                                        </p:attrNameLst>
                                      </p:cBhvr>
                                      <p:tavLst>
                                        <p:tav tm="0">
                                          <p:val>
                                            <p:strVal val="#ppt_y"/>
                                          </p:val>
                                        </p:tav>
                                        <p:tav tm="100000">
                                          <p:val>
                                            <p:strVal val="#ppt_y"/>
                                          </p:val>
                                        </p:tav>
                                      </p:tavLst>
                                    </p:anim>
                                  </p:childTnLst>
                                </p:cTn>
                              </p:par>
                              <p:par>
                                <p:cTn id="48" presetID="53" presetClass="entr" presetSubtype="16"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500" fill="hold"/>
                                        <p:tgtEl>
                                          <p:spTgt spid="54"/>
                                        </p:tgtEl>
                                        <p:attrNameLst>
                                          <p:attrName>ppt_w</p:attrName>
                                        </p:attrNameLst>
                                      </p:cBhvr>
                                      <p:tavLst>
                                        <p:tav tm="0">
                                          <p:val>
                                            <p:fltVal val="0"/>
                                          </p:val>
                                        </p:tav>
                                        <p:tav tm="100000">
                                          <p:val>
                                            <p:strVal val="#ppt_w"/>
                                          </p:val>
                                        </p:tav>
                                      </p:tavLst>
                                    </p:anim>
                                    <p:anim calcmode="lin" valueType="num">
                                      <p:cBhvr>
                                        <p:cTn id="51" dur="500" fill="hold"/>
                                        <p:tgtEl>
                                          <p:spTgt spid="54"/>
                                        </p:tgtEl>
                                        <p:attrNameLst>
                                          <p:attrName>ppt_h</p:attrName>
                                        </p:attrNameLst>
                                      </p:cBhvr>
                                      <p:tavLst>
                                        <p:tav tm="0">
                                          <p:val>
                                            <p:fltVal val="0"/>
                                          </p:val>
                                        </p:tav>
                                        <p:tav tm="100000">
                                          <p:val>
                                            <p:strVal val="#ppt_h"/>
                                          </p:val>
                                        </p:tav>
                                      </p:tavLst>
                                    </p:anim>
                                    <p:animEffect transition="in" filter="fade">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p:cTn id="61" dur="500" fill="hold"/>
                                        <p:tgtEl>
                                          <p:spTgt spid="58"/>
                                        </p:tgtEl>
                                        <p:attrNameLst>
                                          <p:attrName>ppt_w</p:attrName>
                                        </p:attrNameLst>
                                      </p:cBhvr>
                                      <p:tavLst>
                                        <p:tav tm="0">
                                          <p:val>
                                            <p:fltVal val="0"/>
                                          </p:val>
                                        </p:tav>
                                        <p:tav tm="100000">
                                          <p:val>
                                            <p:strVal val="#ppt_w"/>
                                          </p:val>
                                        </p:tav>
                                      </p:tavLst>
                                    </p:anim>
                                    <p:anim calcmode="lin" valueType="num">
                                      <p:cBhvr>
                                        <p:cTn id="62" dur="500" fill="hold"/>
                                        <p:tgtEl>
                                          <p:spTgt spid="58"/>
                                        </p:tgtEl>
                                        <p:attrNameLst>
                                          <p:attrName>ppt_h</p:attrName>
                                        </p:attrNameLst>
                                      </p:cBhvr>
                                      <p:tavLst>
                                        <p:tav tm="0">
                                          <p:val>
                                            <p:fltVal val="0"/>
                                          </p:val>
                                        </p:tav>
                                        <p:tav tm="100000">
                                          <p:val>
                                            <p:strVal val="#ppt_h"/>
                                          </p:val>
                                        </p:tav>
                                      </p:tavLst>
                                    </p:anim>
                                    <p:animEffect transition="in" filter="fade">
                                      <p:cBhvr>
                                        <p:cTn id="63" dur="500"/>
                                        <p:tgtEl>
                                          <p:spTgt spid="58"/>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9" grpId="0"/>
      <p:bldP spid="50" grpId="0"/>
      <p:bldP spid="54" grpId="0"/>
      <p:bldP spid="58"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9"/>
          <p:cNvSpPr txBox="1"/>
          <p:nvPr/>
        </p:nvSpPr>
        <p:spPr>
          <a:xfrm>
            <a:off x="3333144" y="2009426"/>
            <a:ext cx="7584470" cy="646331"/>
          </a:xfrm>
          <a:prstGeom prst="rect">
            <a:avLst/>
          </a:prstGeom>
          <a:noFill/>
        </p:spPr>
        <p:txBody>
          <a:bodyPr wrap="square" rtlCol="0">
            <a:spAutoFit/>
          </a:bodyPr>
          <a:lstStyle/>
          <a:p>
            <a:r>
              <a:rPr lang="zh-CN" altLang="zh-CN" dirty="0"/>
              <a:t>产品有用户注册的功能，可以注册多个账户，然后进入使用软件；也可以使用本软件的游客功能，不过这样只能够使用本软件的电影搜索功能。</a:t>
            </a: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1" name="文本框 30"/>
          <p:cNvSpPr txBox="1"/>
          <p:nvPr/>
        </p:nvSpPr>
        <p:spPr>
          <a:xfrm>
            <a:off x="294813" y="154003"/>
            <a:ext cx="1883849"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非功能需求</a:t>
            </a:r>
          </a:p>
        </p:txBody>
      </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0" name="组合 39">
            <a:extLst>
              <a:ext uri="{FF2B5EF4-FFF2-40B4-BE49-F238E27FC236}">
                <a16:creationId xmlns:a16="http://schemas.microsoft.com/office/drawing/2014/main" id="{72EB0625-0249-4F3D-9B60-C28397D69AA1}"/>
              </a:ext>
            </a:extLst>
          </p:cNvPr>
          <p:cNvGrpSpPr/>
          <p:nvPr/>
        </p:nvGrpSpPr>
        <p:grpSpPr>
          <a:xfrm rot="10800000">
            <a:off x="1419352" y="3957050"/>
            <a:ext cx="1192772" cy="972295"/>
            <a:chOff x="3456897" y="3211271"/>
            <a:chExt cx="1232193" cy="1004428"/>
          </a:xfrm>
          <a:solidFill>
            <a:schemeClr val="tx1"/>
          </a:solidFill>
        </p:grpSpPr>
        <p:sp>
          <p:nvSpPr>
            <p:cNvPr id="41" name="Freeform 70">
              <a:extLst>
                <a:ext uri="{FF2B5EF4-FFF2-40B4-BE49-F238E27FC236}">
                  <a16:creationId xmlns:a16="http://schemas.microsoft.com/office/drawing/2014/main" id="{8309427B-70AF-4ABE-AE76-1F3507A9847F}"/>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solidFill>
                  <a:schemeClr val="tx1">
                    <a:lumMod val="40000"/>
                    <a:lumOff val="60000"/>
                  </a:schemeClr>
                </a:solidFill>
              </a:endParaRPr>
            </a:p>
          </p:txBody>
        </p:sp>
        <p:sp>
          <p:nvSpPr>
            <p:cNvPr id="42" name="椭圆 41">
              <a:extLst>
                <a:ext uri="{FF2B5EF4-FFF2-40B4-BE49-F238E27FC236}">
                  <a16:creationId xmlns:a16="http://schemas.microsoft.com/office/drawing/2014/main" id="{4DA77DF7-AA53-40AB-9CCD-8643EF2EB54D}"/>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dirty="0">
                <a:solidFill>
                  <a:schemeClr val="tx1">
                    <a:lumMod val="40000"/>
                    <a:lumOff val="60000"/>
                  </a:schemeClr>
                </a:solidFill>
              </a:endParaRPr>
            </a:p>
          </p:txBody>
        </p:sp>
      </p:grpSp>
      <p:cxnSp>
        <p:nvCxnSpPr>
          <p:cNvPr id="43" name="直接连接符 42">
            <a:extLst>
              <a:ext uri="{FF2B5EF4-FFF2-40B4-BE49-F238E27FC236}">
                <a16:creationId xmlns:a16="http://schemas.microsoft.com/office/drawing/2014/main" id="{A916D15F-611A-4F15-A786-9A19E0CB6DC0}"/>
              </a:ext>
            </a:extLst>
          </p:cNvPr>
          <p:cNvCxnSpPr/>
          <p:nvPr/>
        </p:nvCxnSpPr>
        <p:spPr>
          <a:xfrm>
            <a:off x="14208" y="4428684"/>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8755185-11C1-4A99-A887-1BEF247445E6}"/>
              </a:ext>
            </a:extLst>
          </p:cNvPr>
          <p:cNvSpPr txBox="1"/>
          <p:nvPr/>
        </p:nvSpPr>
        <p:spPr>
          <a:xfrm>
            <a:off x="1723300" y="4279307"/>
            <a:ext cx="759488" cy="586507"/>
          </a:xfrm>
          <a:prstGeom prst="rect">
            <a:avLst/>
          </a:prstGeom>
          <a:noFill/>
          <a:ln>
            <a:noFill/>
          </a:ln>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产品速度</a:t>
            </a:r>
          </a:p>
        </p:txBody>
      </p:sp>
      <p:grpSp>
        <p:nvGrpSpPr>
          <p:cNvPr id="45" name="组合 44">
            <a:extLst>
              <a:ext uri="{FF2B5EF4-FFF2-40B4-BE49-F238E27FC236}">
                <a16:creationId xmlns:a16="http://schemas.microsoft.com/office/drawing/2014/main" id="{0EF6CEA8-3902-4C64-B8B2-1AC46EC4E1CF}"/>
              </a:ext>
            </a:extLst>
          </p:cNvPr>
          <p:cNvGrpSpPr/>
          <p:nvPr/>
        </p:nvGrpSpPr>
        <p:grpSpPr>
          <a:xfrm rot="10800000">
            <a:off x="1404487" y="1801143"/>
            <a:ext cx="1192772" cy="972295"/>
            <a:chOff x="3456897" y="3211271"/>
            <a:chExt cx="1232193" cy="1004428"/>
          </a:xfrm>
          <a:solidFill>
            <a:schemeClr val="tx2"/>
          </a:solidFill>
        </p:grpSpPr>
        <p:sp>
          <p:nvSpPr>
            <p:cNvPr id="46" name="Freeform 70">
              <a:extLst>
                <a:ext uri="{FF2B5EF4-FFF2-40B4-BE49-F238E27FC236}">
                  <a16:creationId xmlns:a16="http://schemas.microsoft.com/office/drawing/2014/main" id="{EC0F1FE3-D039-40D6-91F0-EA729C0BF024}"/>
                </a:ext>
              </a:extLst>
            </p:cNvPr>
            <p:cNvSpPr>
              <a:spLocks noChangeAspect="1"/>
            </p:cNvSpPr>
            <p:nvPr/>
          </p:nvSpPr>
          <p:spPr bwMode="auto">
            <a:xfrm>
              <a:off x="3456897" y="3211271"/>
              <a:ext cx="1232193" cy="1004428"/>
            </a:xfrm>
            <a:custGeom>
              <a:avLst/>
              <a:gdLst>
                <a:gd name="T0" fmla="*/ 1210 w 1210"/>
                <a:gd name="T1" fmla="*/ 491 h 986"/>
                <a:gd name="T2" fmla="*/ 982 w 1210"/>
                <a:gd name="T3" fmla="*/ 424 h 986"/>
                <a:gd name="T4" fmla="*/ 494 w 1210"/>
                <a:gd name="T5" fmla="*/ 0 h 986"/>
                <a:gd name="T6" fmla="*/ 0 w 1210"/>
                <a:gd name="T7" fmla="*/ 493 h 986"/>
                <a:gd name="T8" fmla="*/ 494 w 1210"/>
                <a:gd name="T9" fmla="*/ 986 h 986"/>
                <a:gd name="T10" fmla="*/ 983 w 1210"/>
                <a:gd name="T11" fmla="*/ 557 h 986"/>
                <a:gd name="T12" fmla="*/ 1210 w 1210"/>
                <a:gd name="T13" fmla="*/ 491 h 986"/>
              </a:gdLst>
              <a:ahLst/>
              <a:cxnLst>
                <a:cxn ang="0">
                  <a:pos x="T0" y="T1"/>
                </a:cxn>
                <a:cxn ang="0">
                  <a:pos x="T2" y="T3"/>
                </a:cxn>
                <a:cxn ang="0">
                  <a:pos x="T4" y="T5"/>
                </a:cxn>
                <a:cxn ang="0">
                  <a:pos x="T6" y="T7"/>
                </a:cxn>
                <a:cxn ang="0">
                  <a:pos x="T8" y="T9"/>
                </a:cxn>
                <a:cxn ang="0">
                  <a:pos x="T10" y="T11"/>
                </a:cxn>
                <a:cxn ang="0">
                  <a:pos x="T12" y="T13"/>
                </a:cxn>
              </a:cxnLst>
              <a:rect l="0" t="0" r="r" b="b"/>
              <a:pathLst>
                <a:path w="1210" h="986">
                  <a:moveTo>
                    <a:pt x="1210" y="491"/>
                  </a:moveTo>
                  <a:cubicBezTo>
                    <a:pt x="982" y="424"/>
                    <a:pt x="982" y="424"/>
                    <a:pt x="982" y="424"/>
                  </a:cubicBezTo>
                  <a:cubicBezTo>
                    <a:pt x="949" y="184"/>
                    <a:pt x="743" y="0"/>
                    <a:pt x="494" y="0"/>
                  </a:cubicBezTo>
                  <a:cubicBezTo>
                    <a:pt x="221" y="0"/>
                    <a:pt x="0" y="221"/>
                    <a:pt x="0" y="493"/>
                  </a:cubicBezTo>
                  <a:cubicBezTo>
                    <a:pt x="0" y="766"/>
                    <a:pt x="221" y="986"/>
                    <a:pt x="494" y="986"/>
                  </a:cubicBezTo>
                  <a:cubicBezTo>
                    <a:pt x="745" y="986"/>
                    <a:pt x="952" y="799"/>
                    <a:pt x="983" y="557"/>
                  </a:cubicBezTo>
                  <a:lnTo>
                    <a:pt x="1210" y="491"/>
                  </a:lnTo>
                  <a:close/>
                </a:path>
              </a:pathLst>
            </a:custGeom>
            <a:grpFill/>
            <a:ln>
              <a:noFill/>
            </a:ln>
          </p:spPr>
          <p:txBody>
            <a:bodyPr vert="horz" wrap="square" lIns="91435" tIns="45718" rIns="91435" bIns="45718" numCol="1" anchor="t" anchorCtr="0" compatLnSpc="1">
              <a:prstTxWarp prst="textNoShape">
                <a:avLst/>
              </a:prstTxWarp>
            </a:bodyPr>
            <a:lstStyle/>
            <a:p>
              <a:endParaRPr lang="zh-CN" altLang="en-US" sz="1707"/>
            </a:p>
          </p:txBody>
        </p:sp>
        <p:sp>
          <p:nvSpPr>
            <p:cNvPr id="47" name="椭圆 46">
              <a:extLst>
                <a:ext uri="{FF2B5EF4-FFF2-40B4-BE49-F238E27FC236}">
                  <a16:creationId xmlns:a16="http://schemas.microsoft.com/office/drawing/2014/main" id="{D3D686D4-1B04-431B-9C02-790F12882665}"/>
                </a:ext>
              </a:extLst>
            </p:cNvPr>
            <p:cNvSpPr/>
            <p:nvPr/>
          </p:nvSpPr>
          <p:spPr>
            <a:xfrm>
              <a:off x="3561365" y="3313435"/>
              <a:ext cx="800100" cy="800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grpSp>
      <p:cxnSp>
        <p:nvCxnSpPr>
          <p:cNvPr id="48" name="直接连接符 47">
            <a:extLst>
              <a:ext uri="{FF2B5EF4-FFF2-40B4-BE49-F238E27FC236}">
                <a16:creationId xmlns:a16="http://schemas.microsoft.com/office/drawing/2014/main" id="{2375FE4C-14A5-4769-9E5E-4F8F50B476C5}"/>
              </a:ext>
            </a:extLst>
          </p:cNvPr>
          <p:cNvCxnSpPr/>
          <p:nvPr/>
        </p:nvCxnSpPr>
        <p:spPr>
          <a:xfrm>
            <a:off x="-657" y="2272777"/>
            <a:ext cx="1419657" cy="0"/>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5930BC3D-33B4-4CCC-A15A-44C625544C1C}"/>
              </a:ext>
            </a:extLst>
          </p:cNvPr>
          <p:cNvSpPr txBox="1"/>
          <p:nvPr/>
        </p:nvSpPr>
        <p:spPr>
          <a:xfrm>
            <a:off x="1659848" y="1900039"/>
            <a:ext cx="870236" cy="849207"/>
          </a:xfrm>
          <a:prstGeom prst="rect">
            <a:avLst/>
          </a:prstGeom>
          <a:noFill/>
        </p:spPr>
        <p:txBody>
          <a:bodyPr wrap="square" rtlCol="0">
            <a:spAutoFit/>
          </a:bodyPr>
          <a:lstStyle/>
          <a:p>
            <a:pPr algn="ctr">
              <a:lnSpc>
                <a:spcPct val="150000"/>
              </a:lnSpc>
            </a:pPr>
            <a:r>
              <a:rPr lang="zh-CN" altLang="en-US" sz="1138" dirty="0">
                <a:solidFill>
                  <a:schemeClr val="bg1"/>
                </a:solidFill>
                <a:latin typeface="Arial" panose="020B0604020202020204" pitchFamily="34" charset="0"/>
                <a:ea typeface="微软雅黑" panose="020B0503020204020204" pitchFamily="34" charset="-122"/>
                <a:sym typeface="Arial" panose="020B0604020202020204" pitchFamily="34" charset="0"/>
              </a:rPr>
              <a:t>产品可以支持多人使用</a:t>
            </a:r>
          </a:p>
        </p:txBody>
      </p:sp>
      <p:sp>
        <p:nvSpPr>
          <p:cNvPr id="50" name="TextBox 39">
            <a:extLst>
              <a:ext uri="{FF2B5EF4-FFF2-40B4-BE49-F238E27FC236}">
                <a16:creationId xmlns:a16="http://schemas.microsoft.com/office/drawing/2014/main" id="{0239419D-F27C-4845-9083-C51219C704C7}"/>
              </a:ext>
            </a:extLst>
          </p:cNvPr>
          <p:cNvSpPr txBox="1"/>
          <p:nvPr/>
        </p:nvSpPr>
        <p:spPr>
          <a:xfrm>
            <a:off x="3333144" y="4022192"/>
            <a:ext cx="7584470" cy="923330"/>
          </a:xfrm>
          <a:prstGeom prst="rect">
            <a:avLst/>
          </a:prstGeom>
          <a:noFill/>
        </p:spPr>
        <p:txBody>
          <a:bodyPr wrap="square" rtlCol="0">
            <a:spAutoFit/>
          </a:bodyPr>
          <a:lstStyle/>
          <a:p>
            <a:r>
              <a:rPr lang="zh-CN" altLang="zh-CN" dirty="0"/>
              <a:t>能够</a:t>
            </a:r>
            <a:r>
              <a:rPr lang="zh-CN" altLang="en-US" dirty="0"/>
              <a:t>快速</a:t>
            </a:r>
            <a:r>
              <a:rPr lang="zh-CN" altLang="zh-CN" dirty="0"/>
              <a:t>打开软件，软件中大部分的功能都能在一秒内实现，爬虫功能耗时比较久，耗时根据用户需要爬取的时间范围决定。爬取的时间范围越大，则耗费的时间越多。</a:t>
            </a:r>
          </a:p>
        </p:txBody>
      </p:sp>
    </p:spTree>
    <p:extLst>
      <p:ext uri="{BB962C8B-B14F-4D97-AF65-F5344CB8AC3E}">
        <p14:creationId xmlns:p14="http://schemas.microsoft.com/office/powerpoint/2010/main" val="163060817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up)">
                                      <p:cBhvr>
                                        <p:cTn id="4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9" grpId="0"/>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heme/theme1.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e7d195523061f1c021b92b3d25e54ab5e788c0576048880950C3AFFA1066A7153250F1349197BA8C5246BA9D557EC0274B8DA272D2431748978789E76D2CD7D1F11E7447C1D163F5D9CA1CD35DC7B6F0026C6BB43698AE8A1A50A3B34DA472CDA8898A116D2621F720577CEB1EC5AE786B3A577EC3E762EF9351D5FE95BB5FD00056FCA016A5904C</_7b1dac89e7d195523061f1c0316ecb71>
</e7d195523061f1c0>
</file>

<file path=customXml/itemProps1.xml><?xml version="1.0" encoding="utf-8"?>
<ds:datastoreItem xmlns:ds="http://schemas.openxmlformats.org/officeDocument/2006/customXml" ds:itemID="{5DA494FB-83D3-4E95-9C6A-EC4B21382CEE}">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167</TotalTime>
  <Words>3336</Words>
  <Application>Microsoft Office PowerPoint</Application>
  <PresentationFormat>宽屏</PresentationFormat>
  <Paragraphs>411</Paragraphs>
  <Slides>29</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Lato Light</vt:lpstr>
      <vt:lpstr>Lato Regular</vt:lpstr>
      <vt:lpstr>Montserrat Hairline</vt:lpstr>
      <vt:lpstr>Open Sans</vt:lpstr>
      <vt:lpstr>等线</vt:lpstr>
      <vt:lpstr>汉仪菱心体简</vt:lpstr>
      <vt:lpstr>宋体</vt:lpstr>
      <vt:lpstr>微软雅黑</vt:lpstr>
      <vt:lpstr>站酷高端黑</vt:lpstr>
      <vt:lpstr>Agency FB</vt:lpstr>
      <vt:lpstr>Arial</vt:lpstr>
      <vt:lpstr>Calibri</vt:lpstr>
      <vt:lpstr>Times New Roman</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林 煜涛</cp:lastModifiedBy>
  <cp:revision>27</cp:revision>
  <dcterms:created xsi:type="dcterms:W3CDTF">2016-09-01T12:32:09Z</dcterms:created>
  <dcterms:modified xsi:type="dcterms:W3CDTF">2018-12-27T04:00:52Z</dcterms:modified>
</cp:coreProperties>
</file>