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787"/>
  </p:normalViewPr>
  <p:slideViewPr>
    <p:cSldViewPr snapToGrid="0">
      <p:cViewPr varScale="1">
        <p:scale>
          <a:sx n="119" d="100"/>
          <a:sy n="119" d="100"/>
        </p:scale>
        <p:origin x="2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2FFC5-CBCA-B6E9-EB26-0D7AE94CE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15BBDC-CAA6-557A-88EA-88508F3165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61BD5-5B5D-263B-CE67-9344F7ADF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1489-B0D0-6243-8661-0FE8F947D7AB}" type="datetimeFigureOut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81750-B315-30B6-6F17-1A0B257D2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AC4AA-AB6A-D28F-4EC6-F964F4F0A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FD308-4CFA-2C48-B96F-0F06C1910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52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97F32-FD53-1101-10A4-DAEC0B25A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A15DA-2E8C-C075-54CE-D5F96E30E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B3B9D-EDA8-2562-333C-06882C0FD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1489-B0D0-6243-8661-0FE8F947D7AB}" type="datetimeFigureOut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84140-B3EC-0CFB-A8C4-41F498F08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F77E2-6DFD-8366-5798-0384BA808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FD308-4CFA-2C48-B96F-0F06C1910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67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FDA7DC-DEA3-17A4-9AFD-35D2CE317F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BA0DA3-E412-12EC-32FB-F7D4BA9DC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72C8C-6E9D-8001-5C58-23AE0869E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1489-B0D0-6243-8661-0FE8F947D7AB}" type="datetimeFigureOut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263FA-3C75-220D-1F80-302CB94BD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F6361-5FE2-67E9-3C55-6317C6F25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FD308-4CFA-2C48-B96F-0F06C1910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79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05C77-23DA-2643-24D0-7DBFDE25A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30789-D455-2C92-66D6-9D24DD5B3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13217-72A4-F9E6-0B86-63EBBBD72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1489-B0D0-6243-8661-0FE8F947D7AB}" type="datetimeFigureOut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E4639-263A-AA1F-63ED-D495DBF06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93B60-0F74-5C0F-0540-58C7FF54F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FD308-4CFA-2C48-B96F-0F06C1910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46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C37B8-A5AD-A38C-C2FE-9193CE17B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5687A-3D5B-E9AF-D91C-E9B30872D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327D1-B031-9A84-A76E-89D31ECB2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1489-B0D0-6243-8661-0FE8F947D7AB}" type="datetimeFigureOut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04978-945A-A69D-F02C-669038379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B3632-8045-6025-6CB0-B40983804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FD308-4CFA-2C48-B96F-0F06C1910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02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31DFF-39F7-11C9-87C6-47297F3C8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C98D1-03C9-1F83-E14F-6EF4C5A3A3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3E170-53D4-09FD-7C59-4B1D8DB1F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CDE3A-3A72-27D9-38C2-9AD34E77D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1489-B0D0-6243-8661-0FE8F947D7AB}" type="datetimeFigureOut">
              <a:rPr lang="en-US" smtClean="0"/>
              <a:t>2/23/25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1D101-9AE9-5ACB-DC12-D400E69DB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76C95-266C-F0C9-4BD9-9DF38D1CE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FD308-4CFA-2C48-B96F-0F06C1910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1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335FD-86E3-AC71-9EEB-FB882EE7D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46EB7-B5F6-B6D9-30B6-B055799B6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7EDDD7-3554-B5A1-67EA-54C616CCF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03309D-BADA-B457-8783-81C3239DBC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5B2529-20B7-E28F-043B-C88A87789A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6D9B78-0C1D-ACBD-1C75-B7A7AACDD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1489-B0D0-6243-8661-0FE8F947D7AB}" type="datetimeFigureOut">
              <a:rPr lang="en-US" smtClean="0"/>
              <a:t>2/23/25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51DF65-5FE8-6D1F-1B48-1D35BF09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7ECFDF-155F-B99F-D8AE-D7724D0B2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FD308-4CFA-2C48-B96F-0F06C1910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7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E5D1B-8DE7-6E5C-6CDA-D24647673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3A6AD4-3514-E500-2D95-022AB4189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1489-B0D0-6243-8661-0FE8F947D7AB}" type="datetimeFigureOut">
              <a:rPr lang="en-US" smtClean="0"/>
              <a:t>2/23/25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76C1B-D475-CF98-07C5-163381A20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AEE4EC-9A3E-B374-4B78-8B6579983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FD308-4CFA-2C48-B96F-0F06C1910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06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34D8FD-378F-944E-7D31-DB2F08DE6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1489-B0D0-6243-8661-0FE8F947D7AB}" type="datetimeFigureOut">
              <a:rPr lang="en-US" smtClean="0"/>
              <a:t>2/23/25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90E975-1DCA-2265-6D3D-32F5E3153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C6B8F9-D21F-74B3-27B0-6AB43E13A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FD308-4CFA-2C48-B96F-0F06C1910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6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4104D-D2FC-1D45-3D5C-16BDD8D76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815CD-4E6A-C4D7-F87A-E3CFFFC73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A5D89-2E45-9A05-A92A-4769ACAEA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3D5EA-BF1C-CDB3-54D4-FFCC330FC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1489-B0D0-6243-8661-0FE8F947D7AB}" type="datetimeFigureOut">
              <a:rPr lang="en-US" smtClean="0"/>
              <a:t>2/23/25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4B6761-CE91-42F3-2DF3-2ADB2DB5D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5917A-AF69-3AB2-6250-C965CBA07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FD308-4CFA-2C48-B96F-0F06C1910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0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705C7-7C13-570F-E1DD-7E3AEFCB4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82337E-7054-2003-35F9-A7AA3D3ED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37F14-FC05-39CD-1FEA-BBEF15A10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17D09-444E-1E8E-77E5-88DCFB5DF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1489-B0D0-6243-8661-0FE8F947D7AB}" type="datetimeFigureOut">
              <a:rPr lang="en-US" smtClean="0"/>
              <a:t>2/23/25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7CC0A-A461-6ABD-88C7-803E88AD4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29F2B-3194-F002-2968-B5C233A1A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FD308-4CFA-2C48-B96F-0F06C1910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345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06D4AB-71DE-E9F9-CA5F-409CA4D4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A789A-4423-57B6-875E-1C1C5909E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4555F-2837-CCE6-1869-1BFF2FFD5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FC1489-B0D0-6243-8661-0FE8F947D7AB}" type="datetimeFigureOut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E1FC8-8438-1E0F-51B9-359E824DB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25F65-1D56-62F7-D8C9-94BE68F90A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6FD308-4CFA-2C48-B96F-0F06C1910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0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AAF78-E68A-59AC-E7EF-B1D905E347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1028" name="Picture 4" descr="Full view">
            <a:extLst>
              <a:ext uri="{FF2B5EF4-FFF2-40B4-BE49-F238E27FC236}">
                <a16:creationId xmlns:a16="http://schemas.microsoft.com/office/drawing/2014/main" id="{38CD8277-0B4C-CCB3-7366-04CEEC9EF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57"/>
            <a:ext cx="12192000" cy="694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10ECAD-5B15-9CAE-8FD6-8F946C42698B}"/>
              </a:ext>
            </a:extLst>
          </p:cNvPr>
          <p:cNvSpPr txBox="1"/>
          <p:nvPr/>
        </p:nvSpPr>
        <p:spPr>
          <a:xfrm>
            <a:off x="2772229" y="163683"/>
            <a:ext cx="7895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American Typewriter" panose="02090604020004020304" pitchFamily="18" charset="77"/>
                <a:cs typeface="Ink Free" panose="020F0502020204030204" pitchFamily="34" charset="0"/>
              </a:rPr>
              <a:t>Hey, I heard landslides are a big deal in Oregon. What’s up with that?</a:t>
            </a:r>
            <a:endParaRPr lang="en-US" sz="2400" dirty="0">
              <a:latin typeface="American Typewriter" panose="02090604020004020304" pitchFamily="18" charset="77"/>
              <a:cs typeface="Ink Free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BC25D7-A69F-3F0A-1046-3C9ABF10F162}"/>
              </a:ext>
            </a:extLst>
          </p:cNvPr>
          <p:cNvSpPr/>
          <p:nvPr/>
        </p:nvSpPr>
        <p:spPr>
          <a:xfrm>
            <a:off x="2851150" y="525182"/>
            <a:ext cx="108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94DDEB-C3F9-7FD9-FE08-8E300311D07C}"/>
              </a:ext>
            </a:extLst>
          </p:cNvPr>
          <p:cNvSpPr/>
          <p:nvPr/>
        </p:nvSpPr>
        <p:spPr>
          <a:xfrm flipV="1">
            <a:off x="2851150" y="705367"/>
            <a:ext cx="108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5A0F91-C18F-51FD-910D-97FACEC7F6D5}"/>
              </a:ext>
            </a:extLst>
          </p:cNvPr>
          <p:cNvSpPr txBox="1"/>
          <p:nvPr/>
        </p:nvSpPr>
        <p:spPr>
          <a:xfrm>
            <a:off x="1920103" y="1122363"/>
            <a:ext cx="97941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>
                <a:latin typeface="Andale Mono" panose="020B0509000000000004" pitchFamily="49" charset="0"/>
              </a:rPr>
              <a:t>Oh, absolutely! </a:t>
            </a:r>
            <a:r>
              <a:rPr lang="en-IN" sz="2400" b="1" dirty="0">
                <a:latin typeface="Andale Mono" panose="020B0509000000000004" pitchFamily="49" charset="0"/>
              </a:rPr>
              <a:t>Oregon's geology is like a toddler on a sugar rush — unstable and prone to collapsing at the slightest provocation</a:t>
            </a:r>
            <a:r>
              <a:rPr lang="en-IN" sz="2400" dirty="0">
                <a:latin typeface="Andale Mono" panose="020B0509000000000004" pitchFamily="49" charset="0"/>
              </a:rPr>
              <a:t>. With all that rain pouring down, the ground just gives up and slides away, causing havoc. We thought, "</a:t>
            </a:r>
            <a:r>
              <a:rPr lang="en-IN" sz="2400" b="1" dirty="0">
                <a:latin typeface="Andale Mono" panose="020B0509000000000004" pitchFamily="49" charset="0"/>
              </a:rPr>
              <a:t>Hey, what if we use machine learning to predict when Oregon decides to play Jenga with its terrain?</a:t>
            </a:r>
            <a:r>
              <a:rPr lang="en-IN" sz="2400" dirty="0">
                <a:latin typeface="Andale Mono" panose="020B0509000000000004" pitchFamily="49" charset="0"/>
              </a:rPr>
              <a:t>”</a:t>
            </a:r>
          </a:p>
          <a:p>
            <a:pPr algn="just"/>
            <a:endParaRPr lang="en-IN" sz="2400" dirty="0">
              <a:latin typeface="Andale Mono" panose="020B0509000000000004" pitchFamily="49" charset="0"/>
            </a:endParaRPr>
          </a:p>
          <a:p>
            <a:pPr algn="just"/>
            <a:r>
              <a:rPr lang="en-IN" sz="2400" dirty="0">
                <a:latin typeface="Andale Mono" panose="020B0509000000000004" pitchFamily="49" charset="0"/>
              </a:rPr>
              <a:t>           </a:t>
            </a:r>
            <a:r>
              <a:rPr lang="en-IN" sz="2400" b="1" dirty="0">
                <a:latin typeface="Andale Mono" panose="020B0509000000000004" pitchFamily="49" charset="0"/>
              </a:rPr>
              <a:t>Look at that elevation man:</a:t>
            </a:r>
          </a:p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9046A61-CE93-38D3-BC78-32888B77D571}"/>
              </a:ext>
            </a:extLst>
          </p:cNvPr>
          <p:cNvSpPr txBox="1">
            <a:spLocks/>
          </p:cNvSpPr>
          <p:nvPr/>
        </p:nvSpPr>
        <p:spPr>
          <a:xfrm>
            <a:off x="1817816" y="3766717"/>
            <a:ext cx="704336" cy="48182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/>
            </a:br>
            <a:endParaRPr lang="en-US" dirty="0"/>
          </a:p>
        </p:txBody>
      </p:sp>
      <p:pic>
        <p:nvPicPr>
          <p:cNvPr id="15" name="Picture 2" descr="Robot Emoji - what it means and how to use it.">
            <a:extLst>
              <a:ext uri="{FF2B5EF4-FFF2-40B4-BE49-F238E27FC236}">
                <a16:creationId xmlns:a16="http://schemas.microsoft.com/office/drawing/2014/main" id="{E55DA622-BEB6-258A-2469-F3C62A284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61" y="1123007"/>
            <a:ext cx="2460368" cy="1383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CE70A9-5B20-9503-ACF8-E45E69EF44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9463" y="3330425"/>
            <a:ext cx="2549441" cy="249278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0AADEF0-950C-C866-AE94-00C999DF9BB9}"/>
              </a:ext>
            </a:extLst>
          </p:cNvPr>
          <p:cNvSpPr txBox="1"/>
          <p:nvPr/>
        </p:nvSpPr>
        <p:spPr>
          <a:xfrm>
            <a:off x="2158742" y="6132763"/>
            <a:ext cx="78745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Andale Mono" panose="020B0509000000000004" pitchFamily="49" charset="0"/>
              </a:rPr>
              <a:t>&lt;THEME: AI FOR SOCIAL GOOD ACTIVATED FOR TEAM 113&gt;</a:t>
            </a:r>
            <a:endParaRPr lang="en-US" sz="2000" dirty="0"/>
          </a:p>
        </p:txBody>
      </p:sp>
      <p:pic>
        <p:nvPicPr>
          <p:cNvPr id="31" name="Audio 30">
            <a:extLst>
              <a:ext uri="{FF2B5EF4-FFF2-40B4-BE49-F238E27FC236}">
                <a16:creationId xmlns:a16="http://schemas.microsoft.com/office/drawing/2014/main" id="{E20A0A76-2C40-6550-6AF6-ADDE2E02492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24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138"/>
    </mc:Choice>
    <mc:Fallback>
      <p:transition spd="slow" advTm="201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1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AF57D0-C154-C682-91AE-E9A36E940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6C35-EBEA-7C56-7AB9-0C7283C1BB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1028" name="Picture 4" descr="Full view">
            <a:extLst>
              <a:ext uri="{FF2B5EF4-FFF2-40B4-BE49-F238E27FC236}">
                <a16:creationId xmlns:a16="http://schemas.microsoft.com/office/drawing/2014/main" id="{6EB2D751-976A-E87E-96D4-2F78A9070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4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F4833A-55A3-8EBA-549C-DAFC0F24EF14}"/>
              </a:ext>
            </a:extLst>
          </p:cNvPr>
          <p:cNvSpPr txBox="1"/>
          <p:nvPr/>
        </p:nvSpPr>
        <p:spPr>
          <a:xfrm>
            <a:off x="2772229" y="163683"/>
            <a:ext cx="7895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American Typewriter" panose="02090604020004020304" pitchFamily="18" charset="77"/>
              </a:rPr>
              <a:t>So, you’re telling me this whole project is about landslides? What exactly are you doing?</a:t>
            </a:r>
            <a:endParaRPr lang="en-US" sz="2400" dirty="0">
              <a:latin typeface="American Typewriter" panose="02090604020004020304" pitchFamily="18" charset="77"/>
              <a:cs typeface="Ink Free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3FD0ED-C414-C8A6-B974-3EA46E79D62D}"/>
              </a:ext>
            </a:extLst>
          </p:cNvPr>
          <p:cNvSpPr/>
          <p:nvPr/>
        </p:nvSpPr>
        <p:spPr>
          <a:xfrm>
            <a:off x="2851150" y="525182"/>
            <a:ext cx="108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076960-0DB4-1AE3-2838-D40F8087B4B0}"/>
              </a:ext>
            </a:extLst>
          </p:cNvPr>
          <p:cNvSpPr/>
          <p:nvPr/>
        </p:nvSpPr>
        <p:spPr>
          <a:xfrm flipV="1">
            <a:off x="2851150" y="705367"/>
            <a:ext cx="108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929E59-1754-D7C5-C319-5589470B8356}"/>
              </a:ext>
            </a:extLst>
          </p:cNvPr>
          <p:cNvSpPr txBox="1"/>
          <p:nvPr/>
        </p:nvSpPr>
        <p:spPr>
          <a:xfrm>
            <a:off x="1920103" y="1122363"/>
            <a:ext cx="979410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>
                <a:latin typeface="Andale Mono" panose="020B0509000000000004" pitchFamily="49" charset="0"/>
              </a:rPr>
              <a:t>You got it! We are taking fancy environmental matrices and feeding them to a deep learning model. The model then tells us where a landslide might happen, ideally before it actually happens. </a:t>
            </a:r>
            <a:r>
              <a:rPr lang="en-IN" sz="2400" b="1" dirty="0">
                <a:latin typeface="Andale Mono" panose="020B0509000000000004" pitchFamily="49" charset="0"/>
              </a:rPr>
              <a:t>Think of it as a weather forecast, but instead of "bring an umbrella," it's "maybe don’t build your house here.</a:t>
            </a:r>
            <a:r>
              <a:rPr lang="en-IN" sz="2400" dirty="0">
                <a:latin typeface="Andale Mono" panose="020B0509000000000004" pitchFamily="49" charset="0"/>
              </a:rPr>
              <a:t>"</a:t>
            </a:r>
          </a:p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CAFD8D0-8E5D-5AB4-FB8A-C535F802D15B}"/>
              </a:ext>
            </a:extLst>
          </p:cNvPr>
          <p:cNvSpPr txBox="1">
            <a:spLocks/>
          </p:cNvSpPr>
          <p:nvPr/>
        </p:nvSpPr>
        <p:spPr>
          <a:xfrm>
            <a:off x="1817816" y="3766717"/>
            <a:ext cx="704336" cy="48182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/>
            </a:br>
            <a:endParaRPr lang="en-US" dirty="0"/>
          </a:p>
        </p:txBody>
      </p:sp>
      <p:pic>
        <p:nvPicPr>
          <p:cNvPr id="15" name="Picture 2" descr="Robot Emoji - what it means and how to use it.">
            <a:extLst>
              <a:ext uri="{FF2B5EF4-FFF2-40B4-BE49-F238E27FC236}">
                <a16:creationId xmlns:a16="http://schemas.microsoft.com/office/drawing/2014/main" id="{055D50F5-CEBB-6593-9CBD-20CFC0355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61" y="1123007"/>
            <a:ext cx="2460368" cy="1383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Audio 16">
            <a:extLst>
              <a:ext uri="{FF2B5EF4-FFF2-40B4-BE49-F238E27FC236}">
                <a16:creationId xmlns:a16="http://schemas.microsoft.com/office/drawing/2014/main" id="{3BEB956B-6ED9-5F86-416D-D305815F3CC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2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120"/>
    </mc:Choice>
    <mc:Fallback>
      <p:transition spd="slow" advTm="211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994BA-567B-7F80-4EF3-71C0C138D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A3FBD-CB89-CFB6-2150-5EC1D0BA3B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1028" name="Picture 4" descr="Full view">
            <a:extLst>
              <a:ext uri="{FF2B5EF4-FFF2-40B4-BE49-F238E27FC236}">
                <a16:creationId xmlns:a16="http://schemas.microsoft.com/office/drawing/2014/main" id="{438C5502-7CF2-8152-C545-0BD416010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4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355AA0-FE5A-85C8-B9E5-76727954A009}"/>
              </a:ext>
            </a:extLst>
          </p:cNvPr>
          <p:cNvSpPr txBox="1"/>
          <p:nvPr/>
        </p:nvSpPr>
        <p:spPr>
          <a:xfrm>
            <a:off x="2772229" y="163683"/>
            <a:ext cx="7895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American Typewriter" panose="02090604020004020304" pitchFamily="18" charset="77"/>
              </a:rPr>
              <a:t>Whoa, that sounds intense. </a:t>
            </a:r>
          </a:p>
          <a:p>
            <a:pPr algn="ctr"/>
            <a:r>
              <a:rPr lang="en-IN" sz="2400" dirty="0">
                <a:latin typeface="American Typewriter" panose="02090604020004020304" pitchFamily="18" charset="77"/>
              </a:rPr>
              <a:t>What kind of data do you use?</a:t>
            </a:r>
            <a:endParaRPr lang="en-US" sz="2400" dirty="0">
              <a:latin typeface="American Typewriter" panose="02090604020004020304" pitchFamily="18" charset="77"/>
              <a:cs typeface="Ink Free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D15BDE-F8BA-B1B3-923D-C5C51311AF99}"/>
              </a:ext>
            </a:extLst>
          </p:cNvPr>
          <p:cNvSpPr/>
          <p:nvPr/>
        </p:nvSpPr>
        <p:spPr>
          <a:xfrm>
            <a:off x="2851150" y="525182"/>
            <a:ext cx="108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E61F2D-C38B-0DF8-16AC-D33BBAD84038}"/>
              </a:ext>
            </a:extLst>
          </p:cNvPr>
          <p:cNvSpPr/>
          <p:nvPr/>
        </p:nvSpPr>
        <p:spPr>
          <a:xfrm flipV="1">
            <a:off x="2851150" y="705367"/>
            <a:ext cx="108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38A696A-24A4-030B-DCC1-4F55D7052826}"/>
              </a:ext>
            </a:extLst>
          </p:cNvPr>
          <p:cNvSpPr txBox="1">
            <a:spLocks/>
          </p:cNvSpPr>
          <p:nvPr/>
        </p:nvSpPr>
        <p:spPr>
          <a:xfrm>
            <a:off x="1817816" y="3766717"/>
            <a:ext cx="704336" cy="48182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/>
            </a:br>
            <a:endParaRPr lang="en-US" dirty="0"/>
          </a:p>
        </p:txBody>
      </p:sp>
      <p:pic>
        <p:nvPicPr>
          <p:cNvPr id="15" name="Picture 2" descr="Robot Emoji - what it means and how to use it.">
            <a:extLst>
              <a:ext uri="{FF2B5EF4-FFF2-40B4-BE49-F238E27FC236}">
                <a16:creationId xmlns:a16="http://schemas.microsoft.com/office/drawing/2014/main" id="{184E9872-98B9-936F-FA33-2528156C6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61" y="1123007"/>
            <a:ext cx="2460368" cy="1383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FC3A5A-5E84-03EE-1CF2-40088435367A}"/>
              </a:ext>
            </a:extLst>
          </p:cNvPr>
          <p:cNvSpPr txBox="1"/>
          <p:nvPr/>
        </p:nvSpPr>
        <p:spPr>
          <a:xfrm>
            <a:off x="1920103" y="1122363"/>
            <a:ext cx="9794101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900" dirty="0">
                <a:latin typeface="Andale Mono" panose="020B0509000000000004" pitchFamily="49" charset="0"/>
              </a:rPr>
              <a:t>Oh, we have a buffet of data! Our model accepts images from</a:t>
            </a:r>
          </a:p>
          <a:p>
            <a:br>
              <a:rPr lang="en-IN" sz="1900" dirty="0">
                <a:latin typeface="Andale Mono" panose="020B0509000000000004" pitchFamily="49" charset="0"/>
              </a:rPr>
            </a:br>
            <a:r>
              <a:rPr lang="en-IN" sz="1900" dirty="0">
                <a:latin typeface="Andale Mono" panose="020B0509000000000004" pitchFamily="49" charset="0"/>
              </a:rPr>
              <a:t>🍃 </a:t>
            </a:r>
            <a:r>
              <a:rPr lang="en-IN" sz="1900" b="1" dirty="0">
                <a:latin typeface="Andale Mono" panose="020B0509000000000004" pitchFamily="49" charset="0"/>
              </a:rPr>
              <a:t>Vegetation Data </a:t>
            </a:r>
            <a:r>
              <a:rPr lang="en-IN" sz="1900" dirty="0">
                <a:latin typeface="Andale Mono" panose="020B0509000000000004" pitchFamily="49" charset="0"/>
              </a:rPr>
              <a:t>– Because different plants react differently to landslides (some trees hold on for dear life, others just peace out).</a:t>
            </a:r>
          </a:p>
          <a:p>
            <a:br>
              <a:rPr lang="en-IN" sz="1900" dirty="0">
                <a:latin typeface="Andale Mono" panose="020B0509000000000004" pitchFamily="49" charset="0"/>
              </a:rPr>
            </a:br>
            <a:r>
              <a:rPr lang="en-IN" sz="1900" dirty="0">
                <a:latin typeface="Andale Mono" panose="020B0509000000000004" pitchFamily="49" charset="0"/>
              </a:rPr>
              <a:t>🗻 </a:t>
            </a:r>
            <a:r>
              <a:rPr lang="en-IN" sz="1900" b="1" dirty="0">
                <a:latin typeface="Andale Mono" panose="020B0509000000000004" pitchFamily="49" charset="0"/>
              </a:rPr>
              <a:t>Elevation Data</a:t>
            </a:r>
            <a:r>
              <a:rPr lang="en-IN" sz="1900" dirty="0">
                <a:latin typeface="Andale Mono" panose="020B0509000000000004" pitchFamily="49" charset="0"/>
              </a:rPr>
              <a:t> – If it’s steep, it’s probably going to slide. Science.</a:t>
            </a:r>
          </a:p>
          <a:p>
            <a:br>
              <a:rPr lang="en-IN" sz="1900" dirty="0">
                <a:latin typeface="Andale Mono" panose="020B0509000000000004" pitchFamily="49" charset="0"/>
              </a:rPr>
            </a:br>
            <a:r>
              <a:rPr lang="en-IN" sz="1900" dirty="0">
                <a:latin typeface="Andale Mono" panose="020B0509000000000004" pitchFamily="49" charset="0"/>
              </a:rPr>
              <a:t>💦 </a:t>
            </a:r>
            <a:r>
              <a:rPr lang="en-IN" sz="1900" b="1" dirty="0">
                <a:latin typeface="Andale Mono" panose="020B0509000000000004" pitchFamily="49" charset="0"/>
              </a:rPr>
              <a:t>Soil Attributes Data</a:t>
            </a:r>
            <a:r>
              <a:rPr lang="en-IN" sz="1900" dirty="0">
                <a:latin typeface="Andale Mono" panose="020B0509000000000004" pitchFamily="49" charset="0"/>
              </a:rPr>
              <a:t> – Tells us how soggy the ground is. Too much water? Goodbye, stability!</a:t>
            </a:r>
          </a:p>
          <a:p>
            <a:br>
              <a:rPr lang="en-IN" sz="1900" dirty="0">
                <a:latin typeface="Andale Mono" panose="020B0509000000000004" pitchFamily="49" charset="0"/>
              </a:rPr>
            </a:br>
            <a:r>
              <a:rPr lang="en-IN" sz="1900" dirty="0">
                <a:latin typeface="Andale Mono" panose="020B0509000000000004" pitchFamily="49" charset="0"/>
              </a:rPr>
              <a:t>🌱 </a:t>
            </a:r>
            <a:r>
              <a:rPr lang="en-IN" sz="1900" b="1" dirty="0">
                <a:latin typeface="Andale Mono" panose="020B0509000000000004" pitchFamily="49" charset="0"/>
              </a:rPr>
              <a:t>Soil Composition Data</a:t>
            </a:r>
            <a:r>
              <a:rPr lang="en-IN" sz="1900" dirty="0">
                <a:latin typeface="Andale Mono" panose="020B0509000000000004" pitchFamily="49" charset="0"/>
              </a:rPr>
              <a:t> – Because not all dirt is created equal.</a:t>
            </a:r>
          </a:p>
          <a:p>
            <a:endParaRPr lang="en-IN" sz="1900" dirty="0">
              <a:latin typeface="Andale Mono" panose="020B0509000000000004" pitchFamily="49" charset="0"/>
            </a:endParaRPr>
          </a:p>
          <a:p>
            <a:r>
              <a:rPr lang="en-IN" sz="1900" dirty="0">
                <a:latin typeface="Andale Mono" panose="020B0509000000000004" pitchFamily="49" charset="0"/>
              </a:rPr>
              <a:t>Our model outputs are compared to:</a:t>
            </a:r>
          </a:p>
          <a:p>
            <a:br>
              <a:rPr lang="en-IN" sz="1900" dirty="0">
                <a:latin typeface="Andale Mono" panose="020B0509000000000004" pitchFamily="49" charset="0"/>
              </a:rPr>
            </a:br>
            <a:r>
              <a:rPr lang="en-IN" sz="1900" dirty="0">
                <a:latin typeface="Andale Mono" panose="020B0509000000000004" pitchFamily="49" charset="0"/>
              </a:rPr>
              <a:t>🛑 </a:t>
            </a:r>
            <a:r>
              <a:rPr lang="en-IN" sz="1900" b="1" dirty="0">
                <a:latin typeface="Andale Mono" panose="020B0509000000000004" pitchFamily="49" charset="0"/>
              </a:rPr>
              <a:t>NASA Global Landslide Nowcast Data</a:t>
            </a:r>
            <a:r>
              <a:rPr lang="en-IN" sz="1900" dirty="0">
                <a:latin typeface="Andale Mono" panose="020B0509000000000004" pitchFamily="49" charset="0"/>
              </a:rPr>
              <a:t> – They keep an eye on landslides like a nosy </a:t>
            </a:r>
            <a:r>
              <a:rPr lang="en-IN" sz="1900" dirty="0" err="1">
                <a:latin typeface="Andale Mono" panose="020B0509000000000004" pitchFamily="49" charset="0"/>
              </a:rPr>
              <a:t>neighbor</a:t>
            </a:r>
            <a:r>
              <a:rPr lang="en-IN" sz="1900" dirty="0">
                <a:latin typeface="Andale Mono" panose="020B0509000000000004" pitchFamily="49" charset="0"/>
              </a:rPr>
              <a:t>.</a:t>
            </a:r>
          </a:p>
          <a:p>
            <a:endParaRPr lang="en-IN" sz="2000" dirty="0">
              <a:latin typeface="Andale Mono" panose="020B0509000000000004" pitchFamily="49" charset="0"/>
            </a:endParaRPr>
          </a:p>
          <a:p>
            <a:endParaRPr lang="en-US" sz="2000" dirty="0"/>
          </a:p>
        </p:txBody>
      </p:sp>
      <p:pic>
        <p:nvPicPr>
          <p:cNvPr id="13" name="Audio 12">
            <a:extLst>
              <a:ext uri="{FF2B5EF4-FFF2-40B4-BE49-F238E27FC236}">
                <a16:creationId xmlns:a16="http://schemas.microsoft.com/office/drawing/2014/main" id="{AD9DD75D-EB31-01FE-C666-265ACD33839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65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501"/>
    </mc:Choice>
    <mc:Fallback>
      <p:transition spd="slow" advTm="165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BEDE8-11C7-202A-3A20-F6D35DFA1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BD8F1-79BD-3C8A-0B1E-A293308A12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1028" name="Picture 4" descr="Full view">
            <a:extLst>
              <a:ext uri="{FF2B5EF4-FFF2-40B4-BE49-F238E27FC236}">
                <a16:creationId xmlns:a16="http://schemas.microsoft.com/office/drawing/2014/main" id="{C4B5B228-FDFC-44DB-28B5-3254890AE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4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40492F-3D98-E942-5454-52FBAF214FA6}"/>
              </a:ext>
            </a:extLst>
          </p:cNvPr>
          <p:cNvSpPr txBox="1"/>
          <p:nvPr/>
        </p:nvSpPr>
        <p:spPr>
          <a:xfrm>
            <a:off x="2772229" y="163683"/>
            <a:ext cx="7895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American Typewriter" panose="02090604020004020304" pitchFamily="18" charset="77"/>
              </a:rPr>
              <a:t>Okay, so you’re drowning in data. </a:t>
            </a:r>
          </a:p>
          <a:p>
            <a:pPr algn="ctr"/>
            <a:r>
              <a:rPr lang="en-IN" sz="2400" dirty="0">
                <a:latin typeface="American Typewriter" panose="02090604020004020304" pitchFamily="18" charset="77"/>
              </a:rPr>
              <a:t>What do you actually </a:t>
            </a:r>
            <a:r>
              <a:rPr lang="en-IN" sz="2400" i="1" dirty="0">
                <a:latin typeface="American Typewriter" panose="02090604020004020304" pitchFamily="18" charset="77"/>
              </a:rPr>
              <a:t>do</a:t>
            </a:r>
            <a:r>
              <a:rPr lang="en-IN" sz="2400" dirty="0">
                <a:latin typeface="American Typewriter" panose="02090604020004020304" pitchFamily="18" charset="77"/>
              </a:rPr>
              <a:t> with it?</a:t>
            </a:r>
            <a:endParaRPr lang="en-US" sz="2400" dirty="0">
              <a:latin typeface="American Typewriter" panose="02090604020004020304" pitchFamily="18" charset="77"/>
              <a:cs typeface="Ink Free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F05025-48CF-2886-95DB-EBA99AFE0DEA}"/>
              </a:ext>
            </a:extLst>
          </p:cNvPr>
          <p:cNvSpPr/>
          <p:nvPr/>
        </p:nvSpPr>
        <p:spPr>
          <a:xfrm>
            <a:off x="2851150" y="525182"/>
            <a:ext cx="108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EC7F68-F8A0-A6AD-0882-890161D7C7BC}"/>
              </a:ext>
            </a:extLst>
          </p:cNvPr>
          <p:cNvSpPr/>
          <p:nvPr/>
        </p:nvSpPr>
        <p:spPr>
          <a:xfrm flipV="1">
            <a:off x="2851150" y="705367"/>
            <a:ext cx="108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7CA6357-1AF1-44F4-1268-864F17C4F1BA}"/>
              </a:ext>
            </a:extLst>
          </p:cNvPr>
          <p:cNvSpPr txBox="1">
            <a:spLocks/>
          </p:cNvSpPr>
          <p:nvPr/>
        </p:nvSpPr>
        <p:spPr>
          <a:xfrm>
            <a:off x="1817816" y="3766717"/>
            <a:ext cx="704336" cy="48182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/>
            </a:br>
            <a:endParaRPr lang="en-US" dirty="0"/>
          </a:p>
        </p:txBody>
      </p:sp>
      <p:pic>
        <p:nvPicPr>
          <p:cNvPr id="15" name="Picture 2" descr="Robot Emoji - what it means and how to use it.">
            <a:extLst>
              <a:ext uri="{FF2B5EF4-FFF2-40B4-BE49-F238E27FC236}">
                <a16:creationId xmlns:a16="http://schemas.microsoft.com/office/drawing/2014/main" id="{2B471F0B-A4DD-F1FE-7AC1-142616911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61" y="1123007"/>
            <a:ext cx="2460368" cy="1383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10FBFC-26C8-88C7-DA48-E9A01D5B6C13}"/>
              </a:ext>
            </a:extLst>
          </p:cNvPr>
          <p:cNvSpPr txBox="1"/>
          <p:nvPr/>
        </p:nvSpPr>
        <p:spPr>
          <a:xfrm>
            <a:off x="1920103" y="1122363"/>
            <a:ext cx="979410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dirty="0">
                <a:latin typeface="Andale Mono" panose="020B0509000000000004" pitchFamily="49" charset="0"/>
              </a:rPr>
              <a:t>First, we shrink it down to a manageable size because our computers were crying. We use </a:t>
            </a:r>
            <a:r>
              <a:rPr lang="en-IN" sz="2000" b="1" dirty="0">
                <a:latin typeface="Andale Mono" panose="020B0509000000000004" pitchFamily="49" charset="0"/>
              </a:rPr>
              <a:t>Fully Convolutional Networks (FCNs) and U-Net</a:t>
            </a:r>
            <a:r>
              <a:rPr lang="en-IN" sz="2000" dirty="0">
                <a:latin typeface="Andale Mono" panose="020B0509000000000004" pitchFamily="49" charset="0"/>
              </a:rPr>
              <a:t> to make sense of all these numbers and predict where a landslide might happen. </a:t>
            </a:r>
            <a:r>
              <a:rPr lang="en-IN" sz="2000" b="1" dirty="0">
                <a:latin typeface="Andale Mono" panose="020B0509000000000004" pitchFamily="49" charset="0"/>
              </a:rPr>
              <a:t>Turns out, U-Net was the cool kid in class, so we stuck with it</a:t>
            </a:r>
            <a:r>
              <a:rPr lang="en-IN" sz="2000" dirty="0">
                <a:latin typeface="Andale Mono" panose="020B0509000000000004" pitchFamily="49" charset="0"/>
              </a:rPr>
              <a:t>.</a:t>
            </a:r>
          </a:p>
          <a:p>
            <a:pPr algn="just"/>
            <a:endParaRPr lang="en-IN" sz="2000" dirty="0">
              <a:latin typeface="Andale Mono" panose="020B0509000000000004" pitchFamily="49" charset="0"/>
            </a:endParaRPr>
          </a:p>
          <a:p>
            <a:pPr algn="just"/>
            <a:r>
              <a:rPr lang="en-IN" sz="2000" dirty="0">
                <a:latin typeface="Andale Mono" panose="020B0509000000000004" pitchFamily="49" charset="0"/>
              </a:rPr>
              <a:t>Currently it’s a work in progress. We nailed detecting stable areas (because, duh, they don’t move). But landslides? </a:t>
            </a:r>
            <a:r>
              <a:rPr lang="en-IN" sz="2000" dirty="0" err="1">
                <a:latin typeface="Andale Mono" panose="020B0509000000000004" pitchFamily="49" charset="0"/>
              </a:rPr>
              <a:t>Ehhh</a:t>
            </a:r>
            <a:r>
              <a:rPr lang="en-IN" sz="2000" dirty="0">
                <a:latin typeface="Andale Mono" panose="020B0509000000000004" pitchFamily="49" charset="0"/>
              </a:rPr>
              <a:t>, we’re getting there.</a:t>
            </a:r>
          </a:p>
          <a:p>
            <a:pPr algn="just"/>
            <a:endParaRPr lang="en-IN" sz="2000" dirty="0">
              <a:latin typeface="Andale Mono" panose="020B0509000000000004" pitchFamily="49" charset="0"/>
            </a:endParaRPr>
          </a:p>
          <a:p>
            <a:pPr algn="just"/>
            <a:r>
              <a:rPr lang="en-IN" sz="2000" dirty="0">
                <a:latin typeface="Andale Mono" panose="020B0509000000000004" pitchFamily="49" charset="0"/>
              </a:rPr>
              <a:t>✅ </a:t>
            </a:r>
            <a:r>
              <a:rPr lang="en-IN" sz="2000" b="1" dirty="0">
                <a:latin typeface="Andale Mono" panose="020B0509000000000004" pitchFamily="49" charset="0"/>
              </a:rPr>
              <a:t>Pixel Accuracy: 71%</a:t>
            </a:r>
          </a:p>
          <a:p>
            <a:pPr algn="just"/>
            <a:br>
              <a:rPr lang="en-IN" sz="2000" dirty="0">
                <a:latin typeface="Andale Mono" panose="020B0509000000000004" pitchFamily="49" charset="0"/>
              </a:rPr>
            </a:br>
            <a:r>
              <a:rPr lang="en-IN" sz="2000" dirty="0">
                <a:latin typeface="Andale Mono" panose="020B0509000000000004" pitchFamily="49" charset="0"/>
              </a:rPr>
              <a:t>✅ </a:t>
            </a:r>
            <a:r>
              <a:rPr lang="en-IN" sz="2000" b="1" dirty="0">
                <a:latin typeface="Andale Mono" panose="020B0509000000000004" pitchFamily="49" charset="0"/>
              </a:rPr>
              <a:t>Recall (Landslides): 66-80%</a:t>
            </a:r>
          </a:p>
          <a:p>
            <a:pPr algn="just"/>
            <a:br>
              <a:rPr lang="en-IN" sz="2000" dirty="0">
                <a:latin typeface="Andale Mono" panose="020B0509000000000004" pitchFamily="49" charset="0"/>
              </a:rPr>
            </a:br>
            <a:r>
              <a:rPr lang="en-IN" sz="2000" dirty="0">
                <a:latin typeface="Andale Mono" panose="020B0509000000000004" pitchFamily="49" charset="0"/>
              </a:rPr>
              <a:t>❌ </a:t>
            </a:r>
            <a:r>
              <a:rPr lang="en-IN" sz="2000" b="1" dirty="0">
                <a:latin typeface="Andale Mono" panose="020B0509000000000004" pitchFamily="49" charset="0"/>
              </a:rPr>
              <a:t>Precision (Landslides): 7-11%</a:t>
            </a:r>
            <a:r>
              <a:rPr lang="en-IN" sz="2000" dirty="0">
                <a:latin typeface="Andale Mono" panose="020B0509000000000004" pitchFamily="49" charset="0"/>
              </a:rPr>
              <a:t> (Yeah… not great. But hey, at least we’re not making wild guesses!)</a:t>
            </a:r>
            <a:endParaRPr lang="en-US" sz="2000" dirty="0">
              <a:latin typeface="Andale Mono" panose="020B0509000000000004" pitchFamily="49" charset="0"/>
            </a:endParaRPr>
          </a:p>
        </p:txBody>
      </p:sp>
      <p:pic>
        <p:nvPicPr>
          <p:cNvPr id="12" name="Audio 11">
            <a:extLst>
              <a:ext uri="{FF2B5EF4-FFF2-40B4-BE49-F238E27FC236}">
                <a16:creationId xmlns:a16="http://schemas.microsoft.com/office/drawing/2014/main" id="{F29F7079-778D-6919-204D-D2443BA615E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451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600"/>
    </mc:Choice>
    <mc:Fallback>
      <p:transition spd="slow" advTm="336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78CEC9-72F3-48A6-88A9-D2D29997A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4B374-8669-6112-FA57-969D4172EB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1028" name="Picture 4" descr="Full view">
            <a:extLst>
              <a:ext uri="{FF2B5EF4-FFF2-40B4-BE49-F238E27FC236}">
                <a16:creationId xmlns:a16="http://schemas.microsoft.com/office/drawing/2014/main" id="{9FC05AD2-7452-20D9-30CD-D35E0525C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4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BC4E61-2F35-502A-F1C4-D58823B9DDF0}"/>
              </a:ext>
            </a:extLst>
          </p:cNvPr>
          <p:cNvSpPr txBox="1"/>
          <p:nvPr/>
        </p:nvSpPr>
        <p:spPr>
          <a:xfrm>
            <a:off x="2772229" y="163683"/>
            <a:ext cx="7895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American Typewriter" panose="02090604020004020304" pitchFamily="18" charset="77"/>
              </a:rPr>
              <a:t>What’s next? </a:t>
            </a:r>
          </a:p>
          <a:p>
            <a:pPr algn="ctr"/>
            <a:r>
              <a:rPr lang="en-IN" sz="2400" dirty="0">
                <a:latin typeface="American Typewriter" panose="02090604020004020304" pitchFamily="18" charset="77"/>
              </a:rPr>
              <a:t>Are you going to put this into a real system?</a:t>
            </a:r>
            <a:endParaRPr lang="en-US" sz="2400" dirty="0">
              <a:latin typeface="American Typewriter" panose="02090604020004020304" pitchFamily="18" charset="77"/>
              <a:cs typeface="Ink Free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BEB3A-5397-C658-E6EF-0E7AB66050F4}"/>
              </a:ext>
            </a:extLst>
          </p:cNvPr>
          <p:cNvSpPr/>
          <p:nvPr/>
        </p:nvSpPr>
        <p:spPr>
          <a:xfrm>
            <a:off x="2851150" y="525182"/>
            <a:ext cx="108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BF641C-8DB2-560C-479D-3B6152BCF8BF}"/>
              </a:ext>
            </a:extLst>
          </p:cNvPr>
          <p:cNvSpPr/>
          <p:nvPr/>
        </p:nvSpPr>
        <p:spPr>
          <a:xfrm flipV="1">
            <a:off x="2851150" y="705367"/>
            <a:ext cx="108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76A84B-DDD7-FA31-395A-204EA4B226E6}"/>
              </a:ext>
            </a:extLst>
          </p:cNvPr>
          <p:cNvSpPr txBox="1">
            <a:spLocks/>
          </p:cNvSpPr>
          <p:nvPr/>
        </p:nvSpPr>
        <p:spPr>
          <a:xfrm>
            <a:off x="1817816" y="3766717"/>
            <a:ext cx="704336" cy="48182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/>
            </a:br>
            <a:endParaRPr lang="en-US" dirty="0"/>
          </a:p>
        </p:txBody>
      </p:sp>
      <p:pic>
        <p:nvPicPr>
          <p:cNvPr id="15" name="Picture 2" descr="Robot Emoji - what it means and how to use it.">
            <a:extLst>
              <a:ext uri="{FF2B5EF4-FFF2-40B4-BE49-F238E27FC236}">
                <a16:creationId xmlns:a16="http://schemas.microsoft.com/office/drawing/2014/main" id="{979DF86C-43F0-2E81-B3D0-CF252051C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61" y="1123007"/>
            <a:ext cx="2460368" cy="1383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55F3A8-4CA7-C9B0-EE32-CEF05DE99442}"/>
              </a:ext>
            </a:extLst>
          </p:cNvPr>
          <p:cNvSpPr txBox="1"/>
          <p:nvPr/>
        </p:nvSpPr>
        <p:spPr>
          <a:xfrm>
            <a:off x="1920103" y="1122363"/>
            <a:ext cx="979410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>
                <a:latin typeface="Andale Mono" panose="020B0509000000000004" pitchFamily="49" charset="0"/>
              </a:rPr>
              <a:t>That’s the dream! We have two ideas:</a:t>
            </a:r>
          </a:p>
          <a:p>
            <a:pPr algn="just"/>
            <a:br>
              <a:rPr lang="en-IN" sz="2400" dirty="0">
                <a:latin typeface="Andale Mono" panose="020B0509000000000004" pitchFamily="49" charset="0"/>
              </a:rPr>
            </a:br>
            <a:r>
              <a:rPr lang="en-IN" sz="2400" dirty="0">
                <a:latin typeface="Andale Mono" panose="020B0509000000000004" pitchFamily="49" charset="0"/>
              </a:rPr>
              <a:t>1️⃣ </a:t>
            </a:r>
            <a:r>
              <a:rPr lang="en-IN" sz="2400" b="1" dirty="0">
                <a:latin typeface="Andale Mono" panose="020B0509000000000004" pitchFamily="49" charset="0"/>
              </a:rPr>
              <a:t>On-Demand Landslide Checker</a:t>
            </a:r>
            <a:r>
              <a:rPr lang="en-IN" sz="2400" dirty="0">
                <a:latin typeface="Andale Mono" panose="020B0509000000000004" pitchFamily="49" charset="0"/>
              </a:rPr>
              <a:t> – Enter coordinates, and boom! We tell you if you’re standing on a future disaster.</a:t>
            </a:r>
          </a:p>
          <a:p>
            <a:pPr algn="just"/>
            <a:br>
              <a:rPr lang="en-IN" sz="2400" dirty="0">
                <a:latin typeface="Andale Mono" panose="020B0509000000000004" pitchFamily="49" charset="0"/>
              </a:rPr>
            </a:br>
            <a:r>
              <a:rPr lang="en-IN" sz="2400" dirty="0">
                <a:latin typeface="Andale Mono" panose="020B0509000000000004" pitchFamily="49" charset="0"/>
              </a:rPr>
              <a:t>2️⃣ </a:t>
            </a:r>
            <a:r>
              <a:rPr lang="en-IN" sz="2400" b="1" dirty="0">
                <a:latin typeface="Andale Mono" panose="020B0509000000000004" pitchFamily="49" charset="0"/>
              </a:rPr>
              <a:t>Automated Early Warning System</a:t>
            </a:r>
            <a:r>
              <a:rPr lang="en-IN" sz="2400" dirty="0">
                <a:latin typeface="Andale Mono" panose="020B0509000000000004" pitchFamily="49" charset="0"/>
              </a:rPr>
              <a:t> – A real-time alert system that tells people when to </a:t>
            </a:r>
            <a:r>
              <a:rPr lang="en-IN" sz="2400" i="1" dirty="0">
                <a:latin typeface="Andale Mono" panose="020B0509000000000004" pitchFamily="49" charset="0"/>
              </a:rPr>
              <a:t>move out of the way</a:t>
            </a:r>
            <a:r>
              <a:rPr lang="en-IN" sz="2400" dirty="0">
                <a:latin typeface="Andale Mono" panose="020B0509000000000004" pitchFamily="49" charset="0"/>
              </a:rPr>
              <a:t>. Because nobody likes surprise landslides.</a:t>
            </a:r>
          </a:p>
          <a:p>
            <a:pPr algn="just"/>
            <a:endParaRPr lang="en-IN" sz="2400" dirty="0">
              <a:latin typeface="Andale Mono" panose="020B0509000000000004" pitchFamily="49" charset="0"/>
            </a:endParaRPr>
          </a:p>
          <a:p>
            <a:pPr algn="just"/>
            <a:endParaRPr lang="en-IN" sz="2400" dirty="0">
              <a:latin typeface="Andale Mono" panose="020B0509000000000004" pitchFamily="49" charset="0"/>
            </a:endParaRPr>
          </a:p>
          <a:p>
            <a:pPr algn="just"/>
            <a:endParaRPr lang="en-IN" sz="2400" dirty="0">
              <a:latin typeface="Andale Mono" panose="020B0509000000000004" pitchFamily="49" charset="0"/>
            </a:endParaRPr>
          </a:p>
          <a:p>
            <a:pPr algn="just"/>
            <a:r>
              <a:rPr lang="en-IN" sz="2400" dirty="0">
                <a:latin typeface="Andale Mono" panose="020B0509000000000004" pitchFamily="49" charset="0"/>
              </a:rPr>
              <a:t>           </a:t>
            </a:r>
            <a:endParaRPr lang="en-US" sz="2400" dirty="0">
              <a:latin typeface="Andale Mono" panose="020B0509000000000004" pitchFamily="49" charset="0"/>
            </a:endParaRPr>
          </a:p>
        </p:txBody>
      </p:sp>
      <p:pic>
        <p:nvPicPr>
          <p:cNvPr id="12" name="Audio 11">
            <a:extLst>
              <a:ext uri="{FF2B5EF4-FFF2-40B4-BE49-F238E27FC236}">
                <a16:creationId xmlns:a16="http://schemas.microsoft.com/office/drawing/2014/main" id="{62CA9F25-CAC0-0ED9-C917-6AC4885815F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21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285"/>
    </mc:Choice>
    <mc:Fallback>
      <p:transition spd="slow" advTm="192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0278EA-F12F-2264-77F0-E0A3C743EA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FB1F-FBCD-6D8E-C714-317F44CF8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1028" name="Picture 4" descr="Full view">
            <a:extLst>
              <a:ext uri="{FF2B5EF4-FFF2-40B4-BE49-F238E27FC236}">
                <a16:creationId xmlns:a16="http://schemas.microsoft.com/office/drawing/2014/main" id="{E8C2480F-3860-2903-6B9F-7D48DFC62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4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7EF610-03CC-5913-C1C9-70918662AD14}"/>
              </a:ext>
            </a:extLst>
          </p:cNvPr>
          <p:cNvSpPr txBox="1"/>
          <p:nvPr/>
        </p:nvSpPr>
        <p:spPr>
          <a:xfrm>
            <a:off x="2772229" y="163683"/>
            <a:ext cx="7895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American Typewriter" panose="02090604020004020304" pitchFamily="18" charset="77"/>
              </a:rPr>
              <a:t>Alright, I’m impressed. </a:t>
            </a:r>
          </a:p>
          <a:p>
            <a:pPr algn="ctr"/>
            <a:r>
              <a:rPr lang="en-IN" sz="2400" dirty="0">
                <a:latin typeface="American Typewriter" panose="02090604020004020304" pitchFamily="18" charset="77"/>
              </a:rPr>
              <a:t>But how much coffee did this project require?</a:t>
            </a:r>
            <a:endParaRPr lang="en-US" sz="2400" dirty="0">
              <a:latin typeface="American Typewriter" panose="02090604020004020304" pitchFamily="18" charset="77"/>
              <a:cs typeface="Ink Free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02B5E3-6FFC-C0D4-525D-BBFB7264C324}"/>
              </a:ext>
            </a:extLst>
          </p:cNvPr>
          <p:cNvSpPr/>
          <p:nvPr/>
        </p:nvSpPr>
        <p:spPr>
          <a:xfrm>
            <a:off x="2851150" y="525182"/>
            <a:ext cx="108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AFA427-A8AE-A356-4E80-309CA66550BF}"/>
              </a:ext>
            </a:extLst>
          </p:cNvPr>
          <p:cNvSpPr/>
          <p:nvPr/>
        </p:nvSpPr>
        <p:spPr>
          <a:xfrm flipV="1">
            <a:off x="2851150" y="705367"/>
            <a:ext cx="108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B3BB9DF-29A8-14AE-291F-5961D4498BCA}"/>
              </a:ext>
            </a:extLst>
          </p:cNvPr>
          <p:cNvSpPr txBox="1">
            <a:spLocks/>
          </p:cNvSpPr>
          <p:nvPr/>
        </p:nvSpPr>
        <p:spPr>
          <a:xfrm>
            <a:off x="1817816" y="3766717"/>
            <a:ext cx="704336" cy="48182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/>
            </a:br>
            <a:endParaRPr lang="en-US" dirty="0"/>
          </a:p>
        </p:txBody>
      </p:sp>
      <p:pic>
        <p:nvPicPr>
          <p:cNvPr id="15" name="Picture 2" descr="Robot Emoji - what it means and how to use it.">
            <a:extLst>
              <a:ext uri="{FF2B5EF4-FFF2-40B4-BE49-F238E27FC236}">
                <a16:creationId xmlns:a16="http://schemas.microsoft.com/office/drawing/2014/main" id="{5EF4B3A6-105E-FCF2-77BA-9DECE75F8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61" y="1123007"/>
            <a:ext cx="2460368" cy="1383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C19566-D5A1-9147-636A-3DFE84C1AD92}"/>
              </a:ext>
            </a:extLst>
          </p:cNvPr>
          <p:cNvSpPr txBox="1"/>
          <p:nvPr/>
        </p:nvSpPr>
        <p:spPr>
          <a:xfrm>
            <a:off x="1817816" y="1260619"/>
            <a:ext cx="979410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>
                <a:latin typeface="Andale Mono" panose="020B0509000000000004" pitchFamily="49" charset="0"/>
              </a:rPr>
              <a:t>Let’s just say if caffeine were a dataset, it would be </a:t>
            </a:r>
            <a:r>
              <a:rPr lang="en-IN" sz="2400" b="1" dirty="0">
                <a:latin typeface="Andale Mono" panose="020B0509000000000004" pitchFamily="49" charset="0"/>
              </a:rPr>
              <a:t>high-dimensional and continuous</a:t>
            </a:r>
            <a:r>
              <a:rPr lang="en-IN" sz="2400" dirty="0">
                <a:latin typeface="Andale Mono" panose="020B0509000000000004" pitchFamily="49" charset="0"/>
              </a:rPr>
              <a:t>. ☕</a:t>
            </a:r>
          </a:p>
          <a:p>
            <a:pPr algn="just"/>
            <a:r>
              <a:rPr lang="en-IN" sz="2400" dirty="0">
                <a:latin typeface="Andale Mono" panose="020B0509000000000004" pitchFamily="49" charset="0"/>
              </a:rPr>
              <a:t>            </a:t>
            </a:r>
          </a:p>
          <a:p>
            <a:pPr algn="just"/>
            <a:endParaRPr lang="en-IN" sz="2400" dirty="0">
              <a:latin typeface="Andale Mono" panose="020B0509000000000004" pitchFamily="49" charset="0"/>
            </a:endParaRPr>
          </a:p>
          <a:p>
            <a:pPr algn="just"/>
            <a:endParaRPr lang="en-IN" sz="2400" dirty="0">
              <a:latin typeface="Andale Mono" panose="020B0509000000000004" pitchFamily="49" charset="0"/>
            </a:endParaRPr>
          </a:p>
          <a:p>
            <a:pPr algn="just"/>
            <a:endParaRPr lang="en-IN" sz="2400" dirty="0">
              <a:latin typeface="Andale Mono" panose="020B0509000000000004" pitchFamily="49" charset="0"/>
            </a:endParaRPr>
          </a:p>
          <a:p>
            <a:pPr algn="just"/>
            <a:endParaRPr lang="en-IN" sz="2400" dirty="0">
              <a:latin typeface="Andale Mono" panose="020B0509000000000004" pitchFamily="49" charset="0"/>
            </a:endParaRPr>
          </a:p>
          <a:p>
            <a:pPr algn="just"/>
            <a:endParaRPr lang="en-IN" sz="2400" dirty="0">
              <a:latin typeface="Andale Mono" panose="020B0509000000000004" pitchFamily="49" charset="0"/>
            </a:endParaRPr>
          </a:p>
          <a:p>
            <a:pPr algn="just"/>
            <a:endParaRPr lang="en-IN" sz="2400" dirty="0">
              <a:latin typeface="Andale Mono" panose="020B0509000000000004" pitchFamily="49" charset="0"/>
            </a:endParaRPr>
          </a:p>
          <a:p>
            <a:pPr algn="just"/>
            <a:endParaRPr lang="en-IN" sz="2400" dirty="0">
              <a:latin typeface="Andale Mono" panose="020B0509000000000004" pitchFamily="49" charset="0"/>
            </a:endParaRPr>
          </a:p>
          <a:p>
            <a:pPr algn="just"/>
            <a:endParaRPr lang="en-IN" sz="2400" dirty="0">
              <a:latin typeface="Andale Mono" panose="020B0509000000000004" pitchFamily="49" charset="0"/>
            </a:endParaRPr>
          </a:p>
          <a:p>
            <a:pPr algn="just"/>
            <a:endParaRPr lang="en-IN" sz="2400" dirty="0">
              <a:latin typeface="Andale Mono" panose="020B0509000000000004" pitchFamily="49" charset="0"/>
            </a:endParaRPr>
          </a:p>
          <a:p>
            <a:pPr algn="just"/>
            <a:r>
              <a:rPr lang="en-IN" sz="2400" dirty="0">
                <a:latin typeface="Andale Mono" panose="020B0509000000000004" pitchFamily="49" charset="0"/>
              </a:rPr>
              <a:t>             &lt;END OF CONVERSATION&gt;</a:t>
            </a:r>
          </a:p>
        </p:txBody>
      </p:sp>
      <p:pic>
        <p:nvPicPr>
          <p:cNvPr id="13" name="Audio 12">
            <a:extLst>
              <a:ext uri="{FF2B5EF4-FFF2-40B4-BE49-F238E27FC236}">
                <a16:creationId xmlns:a16="http://schemas.microsoft.com/office/drawing/2014/main" id="{A4334090-8EC8-0E22-36DA-E26188555B3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341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784"/>
    </mc:Choice>
    <mc:Fallback>
      <p:transition spd="slow" advTm="87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584</Words>
  <Application>Microsoft Macintosh PowerPoint</Application>
  <PresentationFormat>Widescreen</PresentationFormat>
  <Paragraphs>61</Paragraphs>
  <Slides>6</Slides>
  <Notes>0</Notes>
  <HiddenSlides>0</HiddenSlides>
  <MMClips>6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American Typewriter</vt:lpstr>
      <vt:lpstr>Andale Mono</vt:lpstr>
      <vt:lpstr>Aptos</vt:lpstr>
      <vt:lpstr>Aptos Display</vt:lpstr>
      <vt:lpstr>Arial</vt:lpstr>
      <vt:lpstr>Office Theme</vt:lpstr>
      <vt:lpstr> </vt:lpstr>
      <vt:lpstr>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Shelly Gupta</dc:creator>
  <cp:lastModifiedBy>Shelly Gupta</cp:lastModifiedBy>
  <cp:revision>8</cp:revision>
  <dcterms:created xsi:type="dcterms:W3CDTF">2025-02-23T23:56:14Z</dcterms:created>
  <dcterms:modified xsi:type="dcterms:W3CDTF">2025-02-24T02:25:38Z</dcterms:modified>
</cp:coreProperties>
</file>