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23" r:id="rId3"/>
    <p:sldId id="376" r:id="rId4"/>
    <p:sldId id="377" r:id="rId5"/>
    <p:sldId id="367" r:id="rId6"/>
    <p:sldId id="380" r:id="rId7"/>
    <p:sldId id="381" r:id="rId8"/>
    <p:sldId id="382" r:id="rId9"/>
    <p:sldId id="38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C83"/>
    <a:srgbClr val="B7FFED"/>
    <a:srgbClr val="88DFB8"/>
    <a:srgbClr val="C3F78A"/>
    <a:srgbClr val="ABF7ED"/>
    <a:srgbClr val="2EF7D8"/>
    <a:srgbClr val="00D9F7"/>
    <a:srgbClr val="07381D"/>
    <a:srgbClr val="FAA68C"/>
    <a:srgbClr val="1C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0"/>
    <p:restoredTop sz="97030"/>
  </p:normalViewPr>
  <p:slideViewPr>
    <p:cSldViewPr snapToGrid="0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436120-60DB-BB29-BC63-8CAD1A0567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FB930-4108-3D87-8DFC-D50324824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814D-F1A1-0F49-BF48-EAD1B853B3E8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984E7-9730-BB49-21DA-605CA9A61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AB165-5441-E9DE-6D80-40CA5CFF71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8E81-9754-824F-BE83-891F08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3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7939-A7D6-48C9-9AF2-28BACFEE9B9A}" type="datetimeFigureOut"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9BC1-6911-4AD7-ADF3-0B2FDA940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Title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0DCD-158F-C884-0E15-22C3129E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DE83A-08D9-516A-ACD3-93C4EEA56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2C8E7-A1F1-C0A3-7873-3DD5873F9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ED0-7D78-F733-E311-A2A59EF68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03A1-E2B9-CA34-91E9-016DA3E1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888F8-A6A5-A1FF-A272-5B50065D8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53054-E854-BC67-3202-B0CF67697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34FF-B52E-E10D-B349-856203765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09B6-D0A1-3DA2-6727-5D3E696D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CD5C3-2327-F463-2A7B-935683576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49D0F-4516-A3BD-E07D-CD4F6F2D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1A80-786A-931C-512D-E55E438BB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A161-8A61-89B8-EB1A-4CF346C7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CFCF7-EABA-8633-A649-3FA800D25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9F1FB-2B80-80DB-0D44-E3939A4AA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8611-791C-7D1C-607A-A56E536AF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A6742-C226-7737-B00D-DC3D97E2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38602-D638-EA81-9B0F-8D75E734C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F40C3-8D18-7FF3-B625-2B6983FC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632E-DF69-DB90-8D9A-211534F98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68217-0EFD-6F07-BCAC-D17FB7E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E03A1-EEB7-D2CF-8472-4BEDBEB49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BD6C7-CF46-C714-A7A6-9D1BDA4E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32C4-5A36-D90E-C24E-18CFED6F4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9BC1-6911-4AD7-ADF3-0B2FDA940E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6896599" y="1"/>
            <a:ext cx="5295402" cy="68580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219087-6945-4149-80FE-ABB6A8BC3938}" type="datetime1">
              <a:rPr lang="en-US" smtClean="0"/>
              <a:t>2/23/25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6" y="2448265"/>
            <a:ext cx="8597823" cy="91794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6" y="3866468"/>
            <a:ext cx="8597823" cy="446404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270235" cy="6858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F177EA-1A1B-C441-A2C6-3230EF5E763E}" type="datetime1">
              <a:rPr lang="en-US" smtClean="0"/>
              <a:t>2/23/25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7089" y="2457396"/>
            <a:ext cx="8597823" cy="917944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17843" y="5324895"/>
            <a:ext cx="11707009" cy="166219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FC78-F461-9740-BCD2-D424AEEAB311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55544" y="2407829"/>
            <a:ext cx="3180577" cy="553998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11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5997131"/>
            <a:ext cx="12192000" cy="544538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4505712" y="2407829"/>
            <a:ext cx="3180577" cy="553998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11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8355879" y="2407829"/>
            <a:ext cx="3180577" cy="553998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11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731C2AA-39C5-1E48-B094-E055B02527B0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068235" cy="6858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068235" y="0"/>
            <a:ext cx="412376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35788" y="2495589"/>
            <a:ext cx="3388659" cy="48308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471" b="0">
                <a:solidFill>
                  <a:schemeClr val="bg1"/>
                </a:solidFill>
              </a:defRPr>
            </a:lvl1pPr>
          </a:lstStyle>
          <a:p>
            <a:r>
              <a:rPr lang="en-US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435788" y="3429000"/>
            <a:ext cx="3388659" cy="441581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955" y="6130744"/>
            <a:ext cx="431421" cy="43142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4AAB15-E163-DA4B-BE63-AC90339815E9}" type="datetime1">
              <a:rPr lang="en-US" smtClean="0"/>
              <a:t>2/23/25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48599" y="866879"/>
            <a:ext cx="4290357" cy="1488356"/>
          </a:xfrm>
        </p:spPr>
        <p:txBody>
          <a:bodyPr anchor="t" anchorCtr="0"/>
          <a:lstStyle>
            <a:lvl1pPr>
              <a:defRPr sz="4236"/>
            </a:lvl1pPr>
          </a:lstStyle>
          <a:p>
            <a:r>
              <a:rPr lang="en-US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8599" y="2693172"/>
            <a:ext cx="4290356" cy="17434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387553" y="0"/>
            <a:ext cx="6804447" cy="6858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56B176-F0FA-6348-AD9B-74BEFC3A8468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3047" y="866879"/>
            <a:ext cx="4290357" cy="1488356"/>
          </a:xfrm>
        </p:spPr>
        <p:txBody>
          <a:bodyPr anchor="t" anchorCtr="0"/>
          <a:lstStyle>
            <a:lvl1pPr>
              <a:defRPr sz="4236"/>
            </a:lvl1pPr>
          </a:lstStyle>
          <a:p>
            <a:r>
              <a:rPr lang="en-US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046" y="2693172"/>
            <a:ext cx="4290356" cy="17434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804447" cy="6858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0E3812-2679-A240-8011-91C7EFD9179E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64776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316" y="5871797"/>
            <a:ext cx="11485369" cy="699811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79"/>
            </a:lvl1pPr>
          </a:lstStyle>
          <a:p>
            <a:r>
              <a:rPr lang="en-US"/>
              <a:t>Headline Copy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C6C707C-6973-B64B-92EF-981DD9EA6EAA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7E0E49-65D6-6C43-80DA-BEC60BE33B51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8073556" y="2044932"/>
            <a:ext cx="3564263" cy="1147498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394"/>
            </a:lvl1pPr>
          </a:lstStyle>
          <a:p>
            <a:r>
              <a:rPr lang="en-US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073556" y="3290748"/>
            <a:ext cx="3564263" cy="435440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119910" y="1273270"/>
            <a:ext cx="6055592" cy="440846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1712483" y="6491706"/>
            <a:ext cx="2744041" cy="365592"/>
          </a:xfrm>
        </p:spPr>
        <p:txBody>
          <a:bodyPr/>
          <a:lstStyle/>
          <a:p>
            <a:fld id="{C4CD0AC3-0F68-4D45-8E91-9CD7C8731632}" type="datetime1">
              <a:rPr lang="en-US" smtClean="0"/>
              <a:t>2/23/25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3958196" y="6491006"/>
            <a:ext cx="4115360" cy="36559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8893779" y="6491006"/>
            <a:ext cx="2744040" cy="365592"/>
          </a:xfrm>
        </p:spPr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8665-AD9F-6D49-B3DC-1F4128CEE459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6896599" y="1"/>
            <a:ext cx="5295402" cy="68580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811778" y="6061352"/>
            <a:ext cx="2826038" cy="45182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12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Unit Identifier here (.</a:t>
            </a:r>
            <a:r>
              <a:rPr lang="en-US" err="1"/>
              <a:t>png</a:t>
            </a:r>
            <a:r>
              <a:rPr lang="en-US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3D970-06DC-DB42-8CFB-9FA0D7C92278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E706-53CB-B848-A966-0C493CEB1798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55A-694E-BC45-B4A3-9794FED562C5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43538" y="3705195"/>
            <a:ext cx="11083635" cy="97765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7417669" y="0"/>
            <a:ext cx="4774331" cy="667606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4BD-6ECE-9846-84AF-DF43DBFA041C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43538" y="3705195"/>
            <a:ext cx="11083635" cy="97765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694-572C-6443-8C3A-4A794A3D78DE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643538" y="3704819"/>
            <a:ext cx="11083635" cy="97765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4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8009" y="5237957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1"/>
            <a:ext cx="3106271" cy="69478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827A-5088-D447-A9A1-95DF4501BD8B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2D-FFA2-7B45-A4A7-B6B1C97C8C33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20AE-58FE-5D42-B042-C8656364726B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2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B9B5C9D-D5D2-DC44-B389-AD2E914A0281}" type="datetime1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811778" y="6061352"/>
            <a:ext cx="2826038" cy="45182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12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Unit Identifier here (.</a:t>
            </a:r>
            <a:r>
              <a:rPr lang="en-US" err="1"/>
              <a:t>png</a:t>
            </a:r>
            <a:r>
              <a:rPr lang="en-US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A9AA4E-FF42-3D45-9C0E-2716C51891C4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190463" y="1090706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3" name="TextBox 2"/>
          <p:cNvSpPr txBox="1"/>
          <p:nvPr userDrawn="1"/>
        </p:nvSpPr>
        <p:spPr>
          <a:xfrm>
            <a:off x="-1847272" y="-418353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29371" y="-702236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4183" y="4737628"/>
            <a:ext cx="11083634" cy="423645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tx2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8"/>
            <a:ext cx="3106271" cy="6947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B72E1C-E9D6-CB49-8BA0-B9A269576503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190463" y="1090706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3" name="TextBox 2"/>
          <p:cNvSpPr txBox="1"/>
          <p:nvPr userDrawn="1"/>
        </p:nvSpPr>
        <p:spPr>
          <a:xfrm>
            <a:off x="-1847272" y="-418353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29371" y="-702236"/>
            <a:ext cx="184731" cy="4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24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184" y="2378437"/>
            <a:ext cx="11083635" cy="1814086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4183" y="4737628"/>
            <a:ext cx="11083634" cy="423645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tx2"/>
                </a:solidFill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811778" y="6061352"/>
            <a:ext cx="2826038" cy="45182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12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Insert Unit Identifier here (.</a:t>
            </a:r>
            <a:r>
              <a:rPr lang="en-US" err="1"/>
              <a:t>png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0675CB-D977-9948-A69F-72A9231BEA3D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76988"/>
            <a:ext cx="11083635" cy="91794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54184" y="2195191"/>
            <a:ext cx="11083635" cy="177842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1712483" y="6486103"/>
            <a:ext cx="2744041" cy="365592"/>
          </a:xfrm>
        </p:spPr>
        <p:txBody>
          <a:bodyPr/>
          <a:lstStyle/>
          <a:p>
            <a:fld id="{58BDD785-13CF-0B4D-AE4B-8C9EA55C6CFD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038321" y="6492407"/>
            <a:ext cx="4115360" cy="36559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>
          <a:xfrm>
            <a:off x="8893779" y="6479799"/>
            <a:ext cx="2744040" cy="365592"/>
          </a:xfrm>
        </p:spPr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554184" y="776988"/>
            <a:ext cx="11083635" cy="91794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D7A-13F9-8F46-AD60-6615C5B740F9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6" y="2448265"/>
            <a:ext cx="8597823" cy="91794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6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27023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FE8FED-4E74-A645-9CFE-B4AC658A05A8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184" y="776988"/>
            <a:ext cx="11083635" cy="91794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183" y="2195191"/>
            <a:ext cx="11083635" cy="27292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321" y="6356537"/>
            <a:ext cx="4115360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37640" y="6356537"/>
            <a:ext cx="2744041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A2A6-E6EE-F441-BFE9-BF5E3A3285C2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320" y="6356537"/>
            <a:ext cx="2744040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8C60-E5FD-4CA6-8239-DE2F59FA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704" r:id="rId5"/>
    <p:sldLayoutId id="2147483679" r:id="rId6"/>
    <p:sldLayoutId id="2147483649" r:id="rId7"/>
    <p:sldLayoutId id="2147483705" r:id="rId8"/>
    <p:sldLayoutId id="2147483707" r:id="rId9"/>
    <p:sldLayoutId id="2147483683" r:id="rId10"/>
    <p:sldLayoutId id="2147483687" r:id="rId11"/>
    <p:sldLayoutId id="2147483688" r:id="rId12"/>
    <p:sldLayoutId id="2147483708" r:id="rId13"/>
    <p:sldLayoutId id="2147483650" r:id="rId14"/>
    <p:sldLayoutId id="2147483686" r:id="rId15"/>
    <p:sldLayoutId id="2147483700" r:id="rId16"/>
    <p:sldLayoutId id="2147483680" r:id="rId17"/>
    <p:sldLayoutId id="2147483709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711" r:id="rId25"/>
    <p:sldLayoutId id="2147483712" r:id="rId26"/>
    <p:sldLayoutId id="2147483713" r:id="rId2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617339" rtl="0" eaLnBrk="1" latinLnBrk="0" hangingPunct="1">
        <a:spcBef>
          <a:spcPct val="0"/>
        </a:spcBef>
        <a:buNone/>
        <a:defRPr sz="4765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463006" indent="-463006" algn="l" defTabSz="617339" rtl="0" eaLnBrk="1" latinLnBrk="0" hangingPunct="1">
        <a:lnSpc>
          <a:spcPct val="120000"/>
        </a:lnSpc>
        <a:spcBef>
          <a:spcPts val="529"/>
        </a:spcBef>
        <a:spcAft>
          <a:spcPts val="529"/>
        </a:spcAft>
        <a:buFont typeface="Arial"/>
        <a:buChar char="•"/>
        <a:defRPr sz="1588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003179" indent="-385839" algn="l" defTabSz="617339" rtl="0" eaLnBrk="1" latinLnBrk="0" hangingPunct="1">
        <a:lnSpc>
          <a:spcPct val="120000"/>
        </a:lnSpc>
        <a:spcBef>
          <a:spcPts val="0"/>
        </a:spcBef>
        <a:spcAft>
          <a:spcPts val="529"/>
        </a:spcAft>
        <a:buFont typeface="Arial"/>
        <a:buChar char="–"/>
        <a:defRPr sz="1412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543353" indent="-308670" algn="l" defTabSz="617339" rtl="0" eaLnBrk="1" latinLnBrk="0" hangingPunct="1">
        <a:lnSpc>
          <a:spcPct val="120000"/>
        </a:lnSpc>
        <a:spcBef>
          <a:spcPts val="0"/>
        </a:spcBef>
        <a:spcAft>
          <a:spcPts val="529"/>
        </a:spcAft>
        <a:buFont typeface="Arial"/>
        <a:buChar char="•"/>
        <a:defRPr sz="1412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160693" indent="-308670" algn="l" defTabSz="617339" rtl="0" eaLnBrk="1" latinLnBrk="0" hangingPunct="1">
        <a:lnSpc>
          <a:spcPct val="120000"/>
        </a:lnSpc>
        <a:spcBef>
          <a:spcPts val="0"/>
        </a:spcBef>
        <a:spcAft>
          <a:spcPts val="529"/>
        </a:spcAft>
        <a:buFont typeface="Arial"/>
        <a:buChar char="–"/>
        <a:defRPr sz="1412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778035" indent="-308670" algn="l" defTabSz="617339" rtl="0" eaLnBrk="1" latinLnBrk="0" hangingPunct="1">
        <a:spcBef>
          <a:spcPct val="20000"/>
        </a:spcBef>
        <a:buFont typeface="Arial"/>
        <a:buChar char="»"/>
        <a:defRPr sz="1454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395376" indent="-308670" algn="l" defTabSz="617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12718" indent="-308670" algn="l" defTabSz="617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630058" indent="-308670" algn="l" defTabSz="617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247400" indent="-308670" algn="l" defTabSz="617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617339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234682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3pPr>
      <a:lvl4pPr marL="1852023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469366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086706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3704046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321388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4938728" algn="l" defTabSz="617339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5EA6D-B380-4CDB-858E-3F4C94F38197}"/>
              </a:ext>
            </a:extLst>
          </p:cNvPr>
          <p:cNvSpPr txBox="1"/>
          <p:nvPr/>
        </p:nvSpPr>
        <p:spPr>
          <a:xfrm>
            <a:off x="9228668" y="5926667"/>
            <a:ext cx="272814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solidFill>
                  <a:schemeClr val="bg1"/>
                </a:solidFill>
                <a:latin typeface="Georgia Pro"/>
                <a:ea typeface="Calibri"/>
                <a:cs typeface="Calibri"/>
              </a:rPr>
              <a:t>Department of Computer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905BE2-49A3-45FF-D0E3-DA770E25C4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A8C60-E5FD-4CA6-8239-DE2F59FADF72}" type="slidenum">
              <a:rPr lang="en-US" smtClean="0">
                <a:solidFill>
                  <a:schemeClr val="tx2">
                    <a:lumMod val="75000"/>
                  </a:schemeClr>
                </a:solidFill>
              </a:rPr>
              <a:t>1</a:t>
            </a:fld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C6A956-5B09-7E0E-69CC-881474039C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C73F0B6-1D59-FA4F-967A-B528AC8C121B}" type="datetime1">
              <a:rPr lang="en-US" smtClean="0"/>
              <a:t>2/23/25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B8EDED-81EE-160C-95C3-8CB60E76381E}"/>
              </a:ext>
            </a:extLst>
          </p:cNvPr>
          <p:cNvSpPr>
            <a:spLocks noGrp="1"/>
          </p:cNvSpPr>
          <p:nvPr/>
        </p:nvSpPr>
        <p:spPr>
          <a:xfrm>
            <a:off x="633774" y="2033187"/>
            <a:ext cx="11247120" cy="1458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Title: "Harnessing Geospatial AI for Wildfire Spread Prediction: A Deep Learning Approach to Mitigate Disaster Risks"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55E77E-D109-D455-C8CB-4ABC0F607931}"/>
              </a:ext>
            </a:extLst>
          </p:cNvPr>
          <p:cNvSpPr>
            <a:spLocks noGrp="1"/>
          </p:cNvSpPr>
          <p:nvPr/>
        </p:nvSpPr>
        <p:spPr>
          <a:xfrm>
            <a:off x="442433" y="309253"/>
            <a:ext cx="10759440" cy="1617662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FFFF"/>
                </a:solidFill>
              </a:rPr>
              <a:t>Selected Theme</a:t>
            </a:r>
          </a:p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Sustainable AI: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Innovate around climate change mitigation, energy efficiency, and sustainability through AI.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DC56701-FE48-F755-0E56-92173EE12C54}"/>
              </a:ext>
            </a:extLst>
          </p:cNvPr>
          <p:cNvSpPr txBox="1"/>
          <p:nvPr/>
        </p:nvSpPr>
        <p:spPr>
          <a:xfrm>
            <a:off x="859229" y="3617551"/>
            <a:ext cx="1045180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Team 95:</a:t>
            </a:r>
            <a:r>
              <a:rPr lang="en-US" sz="2400" dirty="0">
                <a:solidFill>
                  <a:srgbClr val="FFFFFF"/>
                </a:solidFill>
              </a:rPr>
              <a:t> Rupasree Dey, Andrei </a:t>
            </a:r>
            <a:r>
              <a:rPr lang="en-US" sz="2400" dirty="0" err="1">
                <a:solidFill>
                  <a:srgbClr val="FFFFFF"/>
                </a:solidFill>
              </a:rPr>
              <a:t>Bachinin</a:t>
            </a:r>
            <a:r>
              <a:rPr lang="en-US" sz="2400" dirty="0">
                <a:solidFill>
                  <a:srgbClr val="FFFFFF"/>
                </a:solidFill>
              </a:rPr>
              <a:t>, Abdul Matin, Tanjim Faruk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31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2221"/>
    </mc:Choice>
    <mc:Fallback>
      <p:transition advTm="32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105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lang="en-US" sz="10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AD51E-3D7D-F3B3-4DCC-42A249AFFF8A}"/>
              </a:ext>
            </a:extLst>
          </p:cNvPr>
          <p:cNvSpPr/>
          <p:nvPr/>
        </p:nvSpPr>
        <p:spPr>
          <a:xfrm>
            <a:off x="-3858" y="2407280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>
              <a:solidFill>
                <a:srgbClr val="1E4D2B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Conclusions">
            <a:extLst>
              <a:ext uri="{FF2B5EF4-FFF2-40B4-BE49-F238E27FC236}">
                <a16:creationId xmlns:a16="http://schemas.microsoft.com/office/drawing/2014/main" id="{63F1FFCF-8C3F-F1E7-0F92-1D783AB6C3A0}"/>
              </a:ext>
            </a:extLst>
          </p:cNvPr>
          <p:cNvSpPr txBox="1">
            <a:spLocks noGrp="1"/>
          </p:cNvSpPr>
          <p:nvPr/>
        </p:nvSpPr>
        <p:spPr>
          <a:xfrm>
            <a:off x="2436744" y="1256692"/>
            <a:ext cx="7699088" cy="3491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kern="1200">
                <a:solidFill>
                  <a:srgbClr val="1E4D2B"/>
                </a:solidFill>
                <a:latin typeface="Georgia Pro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8839D-B486-C7AF-F3CE-08562CEAED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2BA564-0385-2840-9F82-680044A0DCBE}" type="datetime1">
              <a:rPr lang="en-US" smtClean="0"/>
              <a:t>2/23/25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73" y="113423"/>
            <a:ext cx="11096149" cy="800219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Statistics of Wildfire in USA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105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fld>
            <a:endParaRPr lang="en-US" sz="105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AD51E-3D7D-F3B3-4DCC-42A249AFFF8A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6FB98BC-43A9-BE3F-6CDA-71D8121A71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C039DC-5505-5E43-B4AD-430D2C744361}" type="datetime1">
              <a:rPr lang="en-US" smtClean="0"/>
              <a:t>2/23/25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56F04-2A80-B7DD-8B91-8D9BDC9BFBE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5256" y="949491"/>
            <a:ext cx="9492513" cy="4923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659FE-7DCA-03C9-A135-9387015DCF7B}"/>
              </a:ext>
            </a:extLst>
          </p:cNvPr>
          <p:cNvSpPr txBox="1"/>
          <p:nvPr/>
        </p:nvSpPr>
        <p:spPr>
          <a:xfrm>
            <a:off x="896680" y="5976680"/>
            <a:ext cx="8000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https://www.nifc.gov/fire-information/statistics/wildfires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01E73B-98DF-450D-A1E1-27FB49EC45EE}"/>
              </a:ext>
            </a:extLst>
          </p:cNvPr>
          <p:cNvSpPr/>
          <p:nvPr/>
        </p:nvSpPr>
        <p:spPr>
          <a:xfrm>
            <a:off x="4216400" y="3022600"/>
            <a:ext cx="1642533" cy="81280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3249"/>
    </mc:Choice>
    <mc:Fallback>
      <p:transition advTm="1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00D1-49DD-A748-2B20-DA39584C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F5E8-1B37-0277-8B8B-066217A949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105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fld>
            <a:endParaRPr lang="en-US" sz="105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5232B-8671-4EB1-5A4A-1D8961A46012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B9A1F-E5ED-2A5C-5E05-32E38C765C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C039DC-5505-5E43-B4AD-430D2C744361}" type="datetime1">
              <a:rPr lang="en-US" smtClean="0"/>
              <a:t>2/23/25</a:t>
            </a:fld>
            <a:endParaRPr lang="en-US"/>
          </a:p>
        </p:txBody>
      </p:sp>
      <p:pic>
        <p:nvPicPr>
          <p:cNvPr id="3" name="Picture 2" descr="Infographic: How Much Damage Do Wildfires Cause? | Statista">
            <a:extLst>
              <a:ext uri="{FF2B5EF4-FFF2-40B4-BE49-F238E27FC236}">
                <a16:creationId xmlns:a16="http://schemas.microsoft.com/office/drawing/2014/main" id="{EB094764-8249-D639-7165-1861B7C9FC0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9192" y="669260"/>
            <a:ext cx="5673062" cy="5649434"/>
          </a:xfrm>
          <a:prstGeom prst="rect">
            <a:avLst/>
          </a:prstGeom>
        </p:spPr>
      </p:pic>
      <p:pic>
        <p:nvPicPr>
          <p:cNvPr id="7" name="Picture 6" descr="Infographic: L.A. Wildfires Among the Costliest in Recent History | Statista">
            <a:extLst>
              <a:ext uri="{FF2B5EF4-FFF2-40B4-BE49-F238E27FC236}">
                <a16:creationId xmlns:a16="http://schemas.microsoft.com/office/drawing/2014/main" id="{857CAD7D-E526-659A-EB67-CB2A195B2F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60214" y="663354"/>
            <a:ext cx="5726222" cy="56553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764711-DF9A-F247-5DDA-333BDA571A74}"/>
              </a:ext>
            </a:extLst>
          </p:cNvPr>
          <p:cNvSpPr/>
          <p:nvPr/>
        </p:nvSpPr>
        <p:spPr>
          <a:xfrm>
            <a:off x="6260214" y="3515096"/>
            <a:ext cx="5567609" cy="391886"/>
          </a:xfrm>
          <a:prstGeom prst="rect">
            <a:avLst/>
          </a:prstGeom>
          <a:solidFill>
            <a:srgbClr val="F4DC83">
              <a:alpha val="3411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3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394"/>
    </mc:Choice>
    <mc:Fallback>
      <p:transition advTm="21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39EE-A38F-E8EF-17C3-53CDE2B1F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B63B-D907-32B7-FD0D-31A3C13764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105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fld>
            <a:endParaRPr lang="en-US" sz="105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B2FD9-1581-BB3E-B465-42AD8FAE059A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992803-4258-F40E-A11D-CBAA6C9E43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C039DC-5505-5E43-B4AD-430D2C744361}" type="datetime1">
              <a:rPr lang="en-US" smtClean="0"/>
              <a:t>2/23/25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B4779-B28E-1E27-0305-860888AB7F95}"/>
              </a:ext>
            </a:extLst>
          </p:cNvPr>
          <p:cNvSpPr txBox="1"/>
          <p:nvPr/>
        </p:nvSpPr>
        <p:spPr>
          <a:xfrm>
            <a:off x="229192" y="6171610"/>
            <a:ext cx="101032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Source: https://engineering.berkeley.edu/news/2024/09/new-model-sheds-light-on-how-wildfires-spread-through-communities/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CB37F-4FBA-188F-0F50-06AF0DB807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34895" y="649765"/>
            <a:ext cx="5862492" cy="5322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EC486-CA5E-6A58-1308-274344581ED5}"/>
              </a:ext>
            </a:extLst>
          </p:cNvPr>
          <p:cNvSpPr txBox="1"/>
          <p:nvPr/>
        </p:nvSpPr>
        <p:spPr>
          <a:xfrm>
            <a:off x="508000" y="261698"/>
            <a:ext cx="80048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News on September 16, 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28374-CDF3-1830-7951-A43F1896CADF}"/>
              </a:ext>
            </a:extLst>
          </p:cNvPr>
          <p:cNvSpPr txBox="1"/>
          <p:nvPr/>
        </p:nvSpPr>
        <p:spPr>
          <a:xfrm>
            <a:off x="7120399" y="953946"/>
            <a:ext cx="443653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Arial"/>
              </a:rPr>
              <a:t>This underscores the critical need for a sustainable wildfire prediction model, which remains an urgent and unmet requirement today.</a:t>
            </a:r>
          </a:p>
        </p:txBody>
      </p:sp>
    </p:spTree>
    <p:extLst>
      <p:ext uri="{BB962C8B-B14F-4D97-AF65-F5344CB8AC3E}">
        <p14:creationId xmlns:p14="http://schemas.microsoft.com/office/powerpoint/2010/main" val="2668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37" y="43717"/>
            <a:ext cx="11436459" cy="769441"/>
          </a:xfrm>
        </p:spPr>
        <p:txBody>
          <a:bodyPr/>
          <a:lstStyle/>
          <a:p>
            <a:r>
              <a:rPr lang="en-US" sz="3800" dirty="0" err="1">
                <a:latin typeface="Arial"/>
                <a:cs typeface="Arial"/>
              </a:rPr>
              <a:t>FireNet</a:t>
            </a:r>
            <a:r>
              <a:rPr lang="en-US" sz="3800" dirty="0">
                <a:latin typeface="Arial"/>
                <a:cs typeface="Arial"/>
              </a:rPr>
              <a:t> | Our proposed Model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fld>
            <a:endParaRPr 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AD51E-3D7D-F3B3-4DCC-42A249AFFF8A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sz="1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0B67D9-9F60-4C3B-084F-17F400DE63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D44C2-FD9A-734E-A9CB-97E90D8C1C67}" type="datetime1">
              <a:rPr lang="en-US" smtClean="0"/>
              <a:t>2/23/25</a:t>
            </a:fld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486FCCC-1EF4-5440-C261-965154D8B122}"/>
              </a:ext>
            </a:extLst>
          </p:cNvPr>
          <p:cNvSpPr/>
          <p:nvPr/>
        </p:nvSpPr>
        <p:spPr>
          <a:xfrm>
            <a:off x="7181183" y="4133430"/>
            <a:ext cx="664676" cy="35730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9DB347-183D-6046-D304-325160273B51}"/>
              </a:ext>
            </a:extLst>
          </p:cNvPr>
          <p:cNvGrpSpPr/>
          <p:nvPr/>
        </p:nvGrpSpPr>
        <p:grpSpPr>
          <a:xfrm>
            <a:off x="824792" y="1586376"/>
            <a:ext cx="7733070" cy="1033519"/>
            <a:chOff x="824792" y="1586376"/>
            <a:chExt cx="7733070" cy="10335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D08F74-1A7B-B064-19FC-3472488F7C0E}"/>
                </a:ext>
              </a:extLst>
            </p:cNvPr>
            <p:cNvSpPr/>
            <p:nvPr/>
          </p:nvSpPr>
          <p:spPr>
            <a:xfrm>
              <a:off x="2869466" y="1586376"/>
              <a:ext cx="2307878" cy="10335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Foundational Geospatial AI model</a:t>
              </a:r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B464877D-BE9E-6DE3-F211-FAA4E2CFFF33}"/>
                </a:ext>
              </a:extLst>
            </p:cNvPr>
            <p:cNvSpPr txBox="1"/>
            <p:nvPr/>
          </p:nvSpPr>
          <p:spPr>
            <a:xfrm>
              <a:off x="824792" y="1924205"/>
              <a:ext cx="1304175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1" dirty="0">
                  <a:ea typeface="+mn-lt"/>
                  <a:cs typeface="+mn-lt"/>
                </a:rPr>
                <a:t>MERRA-2</a:t>
              </a:r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D3C42C4D-E2F8-3B53-0164-C0517E21EF02}"/>
                </a:ext>
              </a:extLst>
            </p:cNvPr>
            <p:cNvSpPr/>
            <p:nvPr/>
          </p:nvSpPr>
          <p:spPr>
            <a:xfrm>
              <a:off x="2091648" y="1958050"/>
              <a:ext cx="644853" cy="3895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id="{7C9FC4A2-E3D6-D96D-23F9-0093B3907D83}"/>
                </a:ext>
              </a:extLst>
            </p:cNvPr>
            <p:cNvSpPr txBox="1"/>
            <p:nvPr/>
          </p:nvSpPr>
          <p:spPr>
            <a:xfrm>
              <a:off x="6072317" y="1773871"/>
              <a:ext cx="2485545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Encoded Latent Features</a:t>
              </a:r>
              <a:endParaRPr lang="en-US" sz="1400" dirty="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F7CE2A3E-41D6-74EE-6773-10C20858F313}"/>
                </a:ext>
              </a:extLst>
            </p:cNvPr>
            <p:cNvSpPr/>
            <p:nvPr/>
          </p:nvSpPr>
          <p:spPr>
            <a:xfrm>
              <a:off x="5408583" y="1911727"/>
              <a:ext cx="617793" cy="4731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789F93-A6D6-BF72-F092-A1F05C2DF0D6}"/>
              </a:ext>
            </a:extLst>
          </p:cNvPr>
          <p:cNvGrpSpPr/>
          <p:nvPr/>
        </p:nvGrpSpPr>
        <p:grpSpPr>
          <a:xfrm>
            <a:off x="3754526" y="2534343"/>
            <a:ext cx="3564923" cy="1629708"/>
            <a:chOff x="3754526" y="2534343"/>
            <a:chExt cx="3564923" cy="1629708"/>
          </a:xfrm>
        </p:grpSpPr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BA44C189-74BF-6E2C-DD69-EAAA79F64D34}"/>
                </a:ext>
              </a:extLst>
            </p:cNvPr>
            <p:cNvSpPr/>
            <p:nvPr/>
          </p:nvSpPr>
          <p:spPr>
            <a:xfrm rot="10800000">
              <a:off x="3804383" y="2534343"/>
              <a:ext cx="3515066" cy="516161"/>
            </a:xfrm>
            <a:prstGeom prst="bentArrow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7" name="Arrow: Bent-Up 46">
              <a:extLst>
                <a:ext uri="{FF2B5EF4-FFF2-40B4-BE49-F238E27FC236}">
                  <a16:creationId xmlns:a16="http://schemas.microsoft.com/office/drawing/2014/main" id="{6EFA6D98-88DB-EA05-0BBC-6D83CDB51196}"/>
                </a:ext>
              </a:extLst>
            </p:cNvPr>
            <p:cNvSpPr/>
            <p:nvPr/>
          </p:nvSpPr>
          <p:spPr>
            <a:xfrm rot="5400000">
              <a:off x="3443033" y="3151013"/>
              <a:ext cx="1375078" cy="650998"/>
            </a:xfrm>
            <a:prstGeom prst="bentUpArrow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797106-54B3-99A6-A0B9-4AEE323285D8}"/>
                </a:ext>
              </a:extLst>
            </p:cNvPr>
            <p:cNvSpPr/>
            <p:nvPr/>
          </p:nvSpPr>
          <p:spPr>
            <a:xfrm>
              <a:off x="3754526" y="2682976"/>
              <a:ext cx="268507" cy="15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85E150-BE42-B198-FE41-C618E0535C41}"/>
              </a:ext>
            </a:extLst>
          </p:cNvPr>
          <p:cNvGrpSpPr/>
          <p:nvPr/>
        </p:nvGrpSpPr>
        <p:grpSpPr>
          <a:xfrm>
            <a:off x="869395" y="3845375"/>
            <a:ext cx="9865708" cy="1860613"/>
            <a:chOff x="869395" y="3845375"/>
            <a:chExt cx="9865708" cy="186061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EC1B0D-9C26-8E1C-4010-E1709E9DBAB8}"/>
                </a:ext>
              </a:extLst>
            </p:cNvPr>
            <p:cNvSpPr/>
            <p:nvPr/>
          </p:nvSpPr>
          <p:spPr>
            <a:xfrm>
              <a:off x="4622540" y="3845375"/>
              <a:ext cx="2467704" cy="9384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ResNet-UNet</a:t>
              </a:r>
              <a:endParaRPr lang="en-US" sz="1400" dirty="0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B5E43B8D-DD4D-039D-7F9F-E0E17D6FB3F7}"/>
                </a:ext>
              </a:extLst>
            </p:cNvPr>
            <p:cNvSpPr txBox="1"/>
            <p:nvPr/>
          </p:nvSpPr>
          <p:spPr>
            <a:xfrm>
              <a:off x="869395" y="4135686"/>
              <a:ext cx="2512504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202124"/>
                  </a:solidFill>
                </a:rPr>
                <a:t>Next Day Wildfire Spread Data</a:t>
              </a:r>
              <a:endParaRPr lang="en-US" sz="14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B56EAEE0-C763-706F-45C5-FA0DC872D83A}"/>
                </a:ext>
              </a:extLst>
            </p:cNvPr>
            <p:cNvSpPr/>
            <p:nvPr/>
          </p:nvSpPr>
          <p:spPr>
            <a:xfrm>
              <a:off x="3612048" y="4302875"/>
              <a:ext cx="825095" cy="38106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C6202EA1-93D2-F9CD-C69D-A6F37B244518}"/>
                </a:ext>
              </a:extLst>
            </p:cNvPr>
            <p:cNvSpPr txBox="1"/>
            <p:nvPr/>
          </p:nvSpPr>
          <p:spPr>
            <a:xfrm>
              <a:off x="7890461" y="3939074"/>
              <a:ext cx="1551172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Next Day Fire Mask</a:t>
              </a:r>
              <a:endParaRPr lang="en-US" sz="1400" dirty="0"/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E1769B79-34DD-A432-B16E-4C1AF468B14D}"/>
                </a:ext>
              </a:extLst>
            </p:cNvPr>
            <p:cNvSpPr txBox="1"/>
            <p:nvPr/>
          </p:nvSpPr>
          <p:spPr>
            <a:xfrm>
              <a:off x="8896494" y="4998102"/>
              <a:ext cx="1838609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  <a:ea typeface="+mn-lt"/>
                  <a:cs typeface="+mn-lt"/>
                </a:rPr>
                <a:t>Highlight Risky Zone</a:t>
              </a:r>
              <a:endParaRPr lang="en-US" sz="1400"/>
            </a:p>
          </p:txBody>
        </p:sp>
        <p:sp>
          <p:nvSpPr>
            <p:cNvPr id="49" name="Arrow: Bent 48">
              <a:extLst>
                <a:ext uri="{FF2B5EF4-FFF2-40B4-BE49-F238E27FC236}">
                  <a16:creationId xmlns:a16="http://schemas.microsoft.com/office/drawing/2014/main" id="{E81F04FC-7CFC-4CFA-255C-D2AE86C8F0EE}"/>
                </a:ext>
              </a:extLst>
            </p:cNvPr>
            <p:cNvSpPr/>
            <p:nvPr/>
          </p:nvSpPr>
          <p:spPr>
            <a:xfrm rot="5400000">
              <a:off x="9192946" y="4377072"/>
              <a:ext cx="724651" cy="524226"/>
            </a:xfrm>
            <a:prstGeom prst="ben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9A67CD-10D4-AE33-DB8E-7739C1F0EA01}"/>
              </a:ext>
            </a:extLst>
          </p:cNvPr>
          <p:cNvSpPr txBox="1"/>
          <p:nvPr/>
        </p:nvSpPr>
        <p:spPr>
          <a:xfrm>
            <a:off x="9108373" y="1417433"/>
            <a:ext cx="2621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Leveraging the FM AI model can boost the</a:t>
            </a:r>
          </a:p>
          <a:p>
            <a:r>
              <a:rPr lang="en-US" sz="1600" dirty="0"/>
              <a:t>Target model performance </a:t>
            </a:r>
          </a:p>
        </p:txBody>
      </p:sp>
    </p:spTree>
    <p:extLst>
      <p:ext uri="{BB962C8B-B14F-4D97-AF65-F5344CB8AC3E}">
        <p14:creationId xmlns:p14="http://schemas.microsoft.com/office/powerpoint/2010/main" val="9320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5FC1-AA31-2082-51E7-D67CBABA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6BF3-FA6E-056E-8C0D-9D50EDBB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7" y="43717"/>
            <a:ext cx="11436459" cy="769441"/>
          </a:xfrm>
        </p:spPr>
        <p:txBody>
          <a:bodyPr/>
          <a:lstStyle/>
          <a:p>
            <a:r>
              <a:rPr lang="en-US" sz="3800" dirty="0">
                <a:latin typeface="Arial"/>
                <a:cs typeface="Arial"/>
              </a:rPr>
              <a:t>Prithvi </a:t>
            </a:r>
            <a:r>
              <a:rPr lang="en-US" sz="3800" dirty="0" err="1">
                <a:latin typeface="Arial"/>
                <a:cs typeface="Arial"/>
              </a:rPr>
              <a:t>WxC</a:t>
            </a:r>
            <a:r>
              <a:rPr lang="en-US" sz="3800" dirty="0">
                <a:latin typeface="Arial"/>
                <a:cs typeface="Arial"/>
              </a:rPr>
              <a:t> | Geospatial Foundational AI Model</a:t>
            </a:r>
            <a:endParaRPr lang="en-US" dirty="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C74B-E32A-229D-B395-EACF41B469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fld>
            <a:endParaRPr 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12B6-8F9B-A64C-2972-C305B1CA9ECE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sz="1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B75E21-C8B6-1482-ECA6-AAEAEA87A6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D44C2-FD9A-734E-A9CB-97E90D8C1C67}" type="datetime1">
              <a:rPr lang="en-US" smtClean="0"/>
              <a:t>2/24/25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90056-CF4B-B3E6-A780-00C1AF769B59}"/>
              </a:ext>
            </a:extLst>
          </p:cNvPr>
          <p:cNvSpPr txBox="1"/>
          <p:nvPr/>
        </p:nvSpPr>
        <p:spPr>
          <a:xfrm>
            <a:off x="473837" y="2274186"/>
            <a:ext cx="58994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  <a:ea typeface="Source Sans Pro"/>
                <a:cs typeface="Arial"/>
              </a:rPr>
              <a:t>Prithvi </a:t>
            </a:r>
            <a:r>
              <a:rPr lang="en-US" sz="2000" dirty="0" err="1">
                <a:latin typeface="Arial"/>
                <a:ea typeface="Source Sans Pro"/>
                <a:cs typeface="Arial"/>
              </a:rPr>
              <a:t>WxC</a:t>
            </a:r>
            <a:r>
              <a:rPr lang="en-US" sz="2000" dirty="0">
                <a:latin typeface="Arial"/>
                <a:ea typeface="Source Sans Pro"/>
                <a:cs typeface="Arial"/>
              </a:rPr>
              <a:t> is a 2.3 billion parameter model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  <a:ea typeface="Source Sans Pro"/>
                <a:cs typeface="Arial"/>
              </a:rPr>
              <a:t>Trained on 160 different variables from MERRA-2 data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  <a:ea typeface="Source Sans Pro"/>
                <a:cs typeface="Arial"/>
              </a:rPr>
              <a:t>Highly accurate atmospheric data prediction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  <a:ea typeface="Source Sans Pro"/>
                <a:cs typeface="Arial"/>
              </a:rPr>
              <a:t>Use of this FM model can save the cost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ea typeface="Source Sans Pro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4CFD8-FE95-0BA7-A8B3-59DDB5C5CB4A}"/>
              </a:ext>
            </a:extLst>
          </p:cNvPr>
          <p:cNvSpPr txBox="1"/>
          <p:nvPr/>
        </p:nvSpPr>
        <p:spPr>
          <a:xfrm>
            <a:off x="6455159" y="1770782"/>
            <a:ext cx="5023262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Use case: Zero-shot on Hurricane Ida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2491F-5884-9E9B-B261-62E260260EF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17052" y="2274186"/>
            <a:ext cx="5899476" cy="39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1F81-5072-34CB-4EA2-2D149918E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7BA2-05E5-9AEE-407C-A444488A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7" y="43717"/>
            <a:ext cx="11436459" cy="769441"/>
          </a:xfrm>
        </p:spPr>
        <p:txBody>
          <a:bodyPr/>
          <a:lstStyle/>
          <a:p>
            <a:r>
              <a:rPr lang="en-US" sz="3800" dirty="0">
                <a:latin typeface="Arial"/>
                <a:cs typeface="Arial"/>
              </a:rPr>
              <a:t>Dataset, Experiments and 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762E-2B08-3347-241F-579F14F327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fld>
            <a:endParaRPr 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CFA88-9725-B857-F70B-272D09F3B8A1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sz="1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D85D60-FF28-5189-6197-C3933F4455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D44C2-FD9A-734E-A9CB-97E90D8C1C67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76210-F061-E91A-E6B6-42C3E7227899}"/>
              </a:ext>
            </a:extLst>
          </p:cNvPr>
          <p:cNvSpPr txBox="1"/>
          <p:nvPr/>
        </p:nvSpPr>
        <p:spPr>
          <a:xfrm>
            <a:off x="471377" y="1067982"/>
            <a:ext cx="10239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Merra-2 for Prithvi </a:t>
            </a:r>
            <a:r>
              <a:rPr lang="en-US" sz="2400" dirty="0" err="1">
                <a:cs typeface="Arial"/>
              </a:rPr>
              <a:t>WxC</a:t>
            </a:r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Next day fire for </a:t>
            </a:r>
            <a:r>
              <a:rPr lang="en-US" sz="2400" dirty="0" err="1"/>
              <a:t>ResNet-UNet</a:t>
            </a:r>
            <a:r>
              <a:rPr lang="en-US" sz="2400" dirty="0"/>
              <a:t> Model</a:t>
            </a:r>
            <a:endParaRPr lang="en-US" sz="2400" dirty="0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Input features: ['elevation', '</a:t>
            </a:r>
            <a:r>
              <a:rPr lang="en-US" sz="2400" dirty="0" err="1"/>
              <a:t>th</a:t>
            </a:r>
            <a:r>
              <a:rPr lang="en-US" sz="2400" dirty="0"/>
              <a:t>', '</a:t>
            </a:r>
            <a:r>
              <a:rPr lang="en-US" sz="2400" dirty="0" err="1"/>
              <a:t>sph</a:t>
            </a:r>
            <a:r>
              <a:rPr lang="en-US" sz="2400" dirty="0"/>
              <a:t>', 'pr', 'NDVI']</a:t>
            </a:r>
            <a:endParaRPr lang="en-US" sz="2400" dirty="0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cs typeface="Arial" panose="020B0604020202020204"/>
              </a:rPr>
              <a:t>Timeline: 2012-2020</a:t>
            </a:r>
          </a:p>
          <a:p>
            <a:pPr marL="742950" lvl="1" indent="-285750">
              <a:buFont typeface="Courier New"/>
              <a:buChar char="o"/>
            </a:pPr>
            <a:endParaRPr lang="en-US" sz="2400" dirty="0"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6046-93A7-8D44-C5CB-CE39B0232634}"/>
              </a:ext>
            </a:extLst>
          </p:cNvPr>
          <p:cNvSpPr txBox="1"/>
          <p:nvPr/>
        </p:nvSpPr>
        <p:spPr>
          <a:xfrm>
            <a:off x="607360" y="3155185"/>
            <a:ext cx="1023915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Experiments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cs typeface="Arial"/>
              </a:rPr>
              <a:t>Training is going on for Model 2 without Prithvi</a:t>
            </a:r>
          </a:p>
          <a:p>
            <a:pPr lvl="2"/>
            <a:r>
              <a:rPr lang="en-US" sz="2000" dirty="0">
                <a:cs typeface="Arial"/>
              </a:rPr>
              <a:t>Train Samples: 31760</a:t>
            </a:r>
          </a:p>
          <a:p>
            <a:pPr lvl="2"/>
            <a:r>
              <a:rPr lang="en-US" sz="2000" dirty="0">
                <a:cs typeface="Arial"/>
              </a:rPr>
              <a:t>Time: 4-5 hours per epoch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cs typeface="Arial"/>
              </a:rPr>
              <a:t>Inference tested for Prithvi </a:t>
            </a:r>
            <a:r>
              <a:rPr lang="en-US" sz="2000" dirty="0" err="1">
                <a:cs typeface="Arial"/>
              </a:rPr>
              <a:t>WxC</a:t>
            </a:r>
            <a:r>
              <a:rPr lang="en-US" sz="2000" dirty="0">
                <a:cs typeface="Arial"/>
              </a:rPr>
              <a:t> with 28G pre-trained model weights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rgbClr val="00B0F0"/>
                </a:solidFill>
                <a:cs typeface="Arial"/>
              </a:rPr>
              <a:t>Future Work:</a:t>
            </a:r>
            <a:r>
              <a:rPr lang="en-US" sz="2000" dirty="0">
                <a:cs typeface="Arial"/>
              </a:rPr>
              <a:t> 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cs typeface="Arial"/>
              </a:rPr>
              <a:t>Integrating the Prithvi </a:t>
            </a:r>
            <a:r>
              <a:rPr lang="en-US" sz="2000" dirty="0" err="1">
                <a:cs typeface="Arial"/>
              </a:rPr>
              <a:t>WxC</a:t>
            </a:r>
            <a:endParaRPr lang="en-US" sz="2000" dirty="0"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cs typeface="Arial"/>
              </a:rPr>
              <a:t>Test real use cases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cs typeface="Arial"/>
              </a:rPr>
              <a:t>Real deployment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8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EE1F-A000-1491-12A6-51DABF18B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69BB-8F49-1605-AF33-8F51B9D8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7" y="43717"/>
            <a:ext cx="11436459" cy="769441"/>
          </a:xfrm>
        </p:spPr>
        <p:txBody>
          <a:bodyPr/>
          <a:lstStyle/>
          <a:p>
            <a:r>
              <a:rPr lang="en-US" sz="3800" dirty="0">
                <a:latin typeface="Arial"/>
                <a:cs typeface="Arial"/>
              </a:rPr>
              <a:t>Results After 10 epochs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0841-EA16-5C79-5538-214E7DAB24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fld>
            <a:endParaRPr 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C77EB-B342-D565-2438-29FFF066C32B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sz="1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60A60BB-E063-31A9-1C75-B8E12FF57A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D44C2-FD9A-734E-A9CB-97E90D8C1C67}" type="datetime1">
              <a:rPr lang="en-US" smtClean="0"/>
              <a:t>2/23/25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141D3-4A97-7D82-1CC1-0B1884B28B3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48512" y="1485604"/>
            <a:ext cx="5711509" cy="4256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A00AE-AF5C-66F7-FEC6-7E5CA50A640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192481" y="1483635"/>
            <a:ext cx="5452498" cy="40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F9EB-DF33-58C7-F8AD-AE486F04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3706-50B7-BC23-18EF-49AA651D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7" y="43717"/>
            <a:ext cx="11436459" cy="769441"/>
          </a:xfrm>
        </p:spPr>
        <p:txBody>
          <a:bodyPr/>
          <a:lstStyle/>
          <a:p>
            <a:r>
              <a:rPr lang="en-US" sz="3800" dirty="0">
                <a:latin typeface="Arial"/>
                <a:cs typeface="Arial"/>
              </a:rPr>
              <a:t>Results after 10 | epochs Risky Zone Highlights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7759-E860-519E-941E-3A4FBCD75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A8C60-E5FD-4CA6-8239-DE2F59FADF72}" type="slidenum"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fld>
            <a:endParaRPr 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9706-4E5E-ACC0-B6A2-F7E86272D2DF}"/>
              </a:ext>
            </a:extLst>
          </p:cNvPr>
          <p:cNvSpPr/>
          <p:nvPr/>
        </p:nvSpPr>
        <p:spPr>
          <a:xfrm>
            <a:off x="-3858" y="964"/>
            <a:ext cx="229564" cy="95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sz="1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8E9E86E-A350-689E-8497-016AFAA208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D44C2-FD9A-734E-A9CB-97E90D8C1C67}" type="datetime1">
              <a:rPr lang="en-US" smtClean="0"/>
              <a:t>2/23/25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B1A1A-83DD-B7A1-613F-38C532F47DF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65273" y="1529906"/>
            <a:ext cx="4516387" cy="4554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7CD80-1D53-C30D-F6A7-D54F8615CCB2}"/>
              </a:ext>
            </a:extLst>
          </p:cNvPr>
          <p:cNvSpPr txBox="1"/>
          <p:nvPr/>
        </p:nvSpPr>
        <p:spPr>
          <a:xfrm>
            <a:off x="5151593" y="1164028"/>
            <a:ext cx="2908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Risk Zone Marked</a:t>
            </a:r>
          </a:p>
        </p:txBody>
      </p:sp>
    </p:spTree>
    <p:extLst>
      <p:ext uri="{BB962C8B-B14F-4D97-AF65-F5344CB8AC3E}">
        <p14:creationId xmlns:p14="http://schemas.microsoft.com/office/powerpoint/2010/main" val="746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326</Words>
  <Application>Microsoft Macintosh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Georgia Pro</vt:lpstr>
      <vt:lpstr>Proxima Nova</vt:lpstr>
      <vt:lpstr>Vitesse Light</vt:lpstr>
      <vt:lpstr>Office Theme</vt:lpstr>
      <vt:lpstr>PowerPoint Presentation</vt:lpstr>
      <vt:lpstr>Statistics of Wildfire in USA</vt:lpstr>
      <vt:lpstr>PowerPoint Presentation</vt:lpstr>
      <vt:lpstr>PowerPoint Presentation</vt:lpstr>
      <vt:lpstr>FireNet | Our proposed Model Architecture</vt:lpstr>
      <vt:lpstr>Prithvi WxC | Geospatial Foundational AI Model</vt:lpstr>
      <vt:lpstr>Dataset, Experiments and Future Work</vt:lpstr>
      <vt:lpstr>Results After 10 epochs</vt:lpstr>
      <vt:lpstr>Results after 10 | epochs Risky Zone Highlights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Matin,Abdul</cp:lastModifiedBy>
  <cp:revision>872</cp:revision>
  <cp:lastPrinted>2024-01-12T05:10:33Z</cp:lastPrinted>
  <dcterms:created xsi:type="dcterms:W3CDTF">2023-11-06T00:38:34Z</dcterms:created>
  <dcterms:modified xsi:type="dcterms:W3CDTF">2025-02-24T08:31:41Z</dcterms:modified>
</cp:coreProperties>
</file>