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81" r:id="rId5"/>
    <p:sldId id="283" r:id="rId6"/>
    <p:sldId id="284" r:id="rId7"/>
    <p:sldId id="285" r:id="rId8"/>
    <p:sldId id="286" r:id="rId9"/>
    <p:sldId id="287" r:id="rId10"/>
    <p:sldId id="291" r:id="rId11"/>
    <p:sldId id="298" r:id="rId12"/>
    <p:sldId id="299" r:id="rId13"/>
    <p:sldId id="292" r:id="rId14"/>
    <p:sldId id="293" r:id="rId15"/>
    <p:sldId id="301" r:id="rId16"/>
    <p:sldId id="302" r:id="rId17"/>
    <p:sldId id="305" r:id="rId18"/>
    <p:sldId id="303" r:id="rId19"/>
    <p:sldId id="304" r:id="rId20"/>
    <p:sldId id="294" r:id="rId21"/>
    <p:sldId id="296" r:id="rId22"/>
    <p:sldId id="306" r:id="rId23"/>
    <p:sldId id="30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00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44A12F-948C-3C9E-B68F-3C442F88717C}" v="6077" dt="2025-06-29T23:29:15.445"/>
    <p1510:client id="{79888FD9-8CFE-2B44-B5BC-74216EDBA568}" v="3" dt="2025-06-30T03:14:27.107"/>
    <p1510:client id="{890D6A7E-29B5-21C1-6315-F70CB2DD195E}" v="17" dt="2025-06-30T03:08:55.939"/>
    <p1510:client id="{8FEF0361-B922-774F-8BEA-2AEF33B13B6E}" v="2150" dt="2025-06-30T03:17:35.667"/>
    <p1510:client id="{A98E0D56-361B-315E-6922-DDA8A033ADA6}" v="48" dt="2025-06-29T08:10:04.316"/>
    <p1510:client id="{B29FFBF7-5AF9-F6FD-C8A2-B02D235C6AA0}" v="9" dt="2025-06-30T02:27:41.220"/>
    <p1510:client id="{D5D3139F-EE85-B6EA-966C-DDDBF9328033}" v="2468" dt="2025-06-29T16:37:14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94"/>
  </p:normalViewPr>
  <p:slideViewPr>
    <p:cSldViewPr snapToGrid="0" showGuides="1">
      <p:cViewPr varScale="1">
        <p:scale>
          <a:sx n="70" d="100"/>
          <a:sy n="70" d="100"/>
        </p:scale>
        <p:origin x="5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923E3-67D3-D049-954A-612B5E4E9C23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3D6A3-32E4-954E-BE78-552DE2182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35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68514-3698-CC4D-B8C7-74CA76AC89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92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68514-3698-CC4D-B8C7-74CA76AC89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13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68514-3698-CC4D-B8C7-74CA76AC89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38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68514-3698-CC4D-B8C7-74CA76AC89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97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68514-3698-CC4D-B8C7-74CA76AC89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14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68514-3698-CC4D-B8C7-74CA76AC89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77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68514-3698-CC4D-B8C7-74CA76AC89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33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68514-3698-CC4D-B8C7-74CA76AC895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98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68514-3698-CC4D-B8C7-74CA76AC89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24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68514-3698-CC4D-B8C7-74CA76AC89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552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68514-3698-CC4D-B8C7-74CA76AC89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79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68514-3698-CC4D-B8C7-74CA76AC89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278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68514-3698-CC4D-B8C7-74CA76AC895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81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68514-3698-CC4D-B8C7-74CA76AC89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3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68514-3698-CC4D-B8C7-74CA76AC89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27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68514-3698-CC4D-B8C7-74CA76AC89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03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68514-3698-CC4D-B8C7-74CA76AC89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58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68514-3698-CC4D-B8C7-74CA76AC89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7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68514-3698-CC4D-B8C7-74CA76AC89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78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A68514-3698-CC4D-B8C7-74CA76AC89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68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B6FC-1415-1024-9A32-AE1B5C3A4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3A58B-2659-58DC-C2F1-980DD18CF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12E9B-6CEC-4C2E-9AD5-BF586497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834D-1FAB-4B99-BFB0-73AA624B8C42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E4012-4FA6-7DE5-6B0A-A9DF1AD5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D3199-E42B-525A-BA3D-48BC24E4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AECD7-1C66-4E76-A98B-BBE9EE3F6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19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FE153-3FF2-69F1-AEB1-7FCD795C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2E2A0-DA59-17FB-C2A6-0B0C4719E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C7591-537F-D0B7-6D9B-DDF30810C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834D-1FAB-4B99-BFB0-73AA624B8C42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24257-4767-B33E-F20B-EE9BB89ED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594C2-C153-AE8E-C342-45BCD1B16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AECD7-1C66-4E76-A98B-BBE9EE3F6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15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1806A-AA13-ACD2-5C17-1371CD85F7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14CC8-748F-AE28-58F1-8CC44EB1D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FFC34-C75B-D8BD-D613-740210B1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834D-1FAB-4B99-BFB0-73AA624B8C42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D6C8E-5017-EB3A-E64E-589824A59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E864B-9A69-8EB5-6B65-DCAE2200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AECD7-1C66-4E76-A98B-BBE9EE3F6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075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C5521-DE46-93D1-CE4A-A083A545E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D519C-A2D5-3836-20D9-121C77341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145BC-43FF-CD6F-10C6-CD90839B7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834D-1FAB-4B99-BFB0-73AA624B8C42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B1D55-F6A2-8F23-2832-58A6074D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AF918-0DF6-74B5-AA11-80F7FBB7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AECD7-1C66-4E76-A98B-BBE9EE3F6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98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ECDB5-AB7A-9AEC-6BD3-828D6116D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DA655-0543-5A60-BAC3-B28E01FC7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B6156-993B-55A8-E237-BB0DC41AD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834D-1FAB-4B99-BFB0-73AA624B8C42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B257F-1912-F33B-FE0E-14619111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01274-3236-D895-2BE5-480D29BCC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AECD7-1C66-4E76-A98B-BBE9EE3F6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84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6F059-2A0D-A87B-78A2-0629DD1C2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6E9BA-9948-B274-0E52-DD05C0400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7939E-3C3F-7D1C-4C6F-49D01F92A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21369-9C54-F753-4E3A-8577B342F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834D-1FAB-4B99-BFB0-73AA624B8C42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0B54F-8D94-B834-A9E3-51DA6E79D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EC65-8305-763B-F73B-8CA09E8B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AECD7-1C66-4E76-A98B-BBE9EE3F6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5E5DD-6370-42EA-E352-DF3177BCC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5A646-76DA-FC52-420E-561E82ED7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C69A0-D03F-1DD3-4775-63569B269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FDC1D1-14FD-AB36-E143-56F0BE5FF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6FE491-3429-4F75-42A3-2D598DAD0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728A9-0430-43C5-5980-1861EA3B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834D-1FAB-4B99-BFB0-73AA624B8C42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605D9-5801-247D-FC22-CBAFA2158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2E1F13-695F-3F32-5E00-E2BEA22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AECD7-1C66-4E76-A98B-BBE9EE3F6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15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1378B-806B-6B97-71ED-73DD2A6DF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478D1A-8C30-774E-896A-1437045EF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834D-1FAB-4B99-BFB0-73AA624B8C42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F1AC16-1F3A-4627-E065-BF6691FD3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EB4BD-4CE5-E2E8-E88F-460FF736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AECD7-1C66-4E76-A98B-BBE9EE3F6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353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20708C-61C0-BB99-6D77-91B99F04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834D-1FAB-4B99-BFB0-73AA624B8C42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C68C61-3076-92CD-EB1D-F8301156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E67C8-CAD0-4627-6C1B-03DEA80EA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AECD7-1C66-4E76-A98B-BBE9EE3F6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1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8CEA-53D2-FFFE-AA6B-38FADB97D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00EB7-434B-0F92-4C52-E053DD923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F2F60-949A-62EE-6E8D-12C910FD7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98FD1-28D0-8A55-C36E-7DD281E35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834D-1FAB-4B99-BFB0-73AA624B8C42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50188-9A5E-BE99-C654-1E10565FA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FD84C-E088-9C9B-4F14-31E246EC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AECD7-1C66-4E76-A98B-BBE9EE3F6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66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633F-8AE3-E41C-92EF-EC29C25E9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C63EE-1213-B606-08C1-25EA1C1F5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E1589-1D24-2DF6-BD63-7A4437A7D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13B84-5363-7606-38F2-897908A93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6834D-1FAB-4B99-BFB0-73AA624B8C42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91931-29DE-A5C1-2F7C-60DBEF28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27AAA-C5B4-A9C0-D8BD-3974602E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AECD7-1C66-4E76-A98B-BBE9EE3F6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764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68D4E3-6F98-F5B7-10FD-29033C608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3ECBB-41F0-BC01-97CA-81C298E3C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237D3-58BA-7BB3-C4C3-B113DE084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76834D-1FAB-4B99-BFB0-73AA624B8C42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4C08C-CC0C-BA96-1004-095BF07BC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DEC70-C993-02B3-68CF-75159C443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2AECD7-1C66-4E76-A98B-BBE9EE3F6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59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76941" y="1664433"/>
            <a:ext cx="7605259" cy="2548484"/>
          </a:xfrm>
          <a:prstGeom prst="rect">
            <a:avLst/>
          </a:prstGeom>
        </p:spPr>
        <p:txBody>
          <a:bodyPr vert="horz" wrap="square" lIns="0" tIns="98137" rIns="0" bIns="0" rtlCol="0" anchor="t">
            <a:spAutoFit/>
          </a:bodyPr>
          <a:lstStyle/>
          <a:p>
            <a:pPr algn="ctr">
              <a:spcBef>
                <a:spcPts val="537"/>
              </a:spcBef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MTP Phase – 2 Presentation</a:t>
            </a:r>
          </a:p>
          <a:p>
            <a:pPr algn="ctr">
              <a:spcBef>
                <a:spcPts val="537"/>
              </a:spcBef>
            </a:pPr>
            <a:endParaRPr lang="en-IN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537"/>
              </a:spcBef>
            </a:pPr>
            <a:r>
              <a:rPr lang="en-IN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</a:t>
            </a:r>
            <a:r>
              <a:rPr lang="en-IN" sz="2000" b="1" spc="-33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spc="-1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:</a:t>
            </a:r>
            <a:endParaRPr lang="en-IN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333"/>
              </a:spcBef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Arya Mallick (Roll</a:t>
            </a:r>
            <a:r>
              <a:rPr lang="en-IN" sz="2000" b="1" spc="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No.</a:t>
            </a:r>
            <a:r>
              <a:rPr lang="en-IN"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spc="-6" dirty="0">
                <a:latin typeface="Arial" panose="020B0604020202020204" pitchFamily="34" charset="0"/>
                <a:cs typeface="Arial" panose="020B0604020202020204" pitchFamily="34" charset="0"/>
              </a:rPr>
              <a:t>234102501)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957"/>
              </a:spcBef>
            </a:pP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IN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  <a:r>
              <a:rPr lang="en-IN" sz="2000" b="1" spc="-6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IN" sz="2000" b="1" spc="-4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guidance</a:t>
            </a:r>
            <a:r>
              <a:rPr lang="en-IN" sz="2000" b="1" spc="-12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spc="-1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:</a:t>
            </a:r>
            <a:endParaRPr lang="en-IN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Dr. Chayan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Bhawal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71030" y="5410880"/>
            <a:ext cx="6086443" cy="1235004"/>
          </a:xfrm>
          <a:prstGeom prst="rect">
            <a:avLst/>
          </a:prstGeom>
        </p:spPr>
        <p:txBody>
          <a:bodyPr vert="horz" wrap="square" lIns="0" tIns="5003" rIns="0" bIns="0" rtlCol="0">
            <a:spAutoFit/>
          </a:bodyPr>
          <a:lstStyle/>
          <a:p>
            <a:pPr marL="7312" marR="3079" indent="-1155" algn="ctr">
              <a:lnSpc>
                <a:spcPct val="113500"/>
              </a:lnSpc>
              <a:spcBef>
                <a:spcPts val="39"/>
              </a:spcBef>
            </a:pP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Electronics &amp; Electrical Engineering</a:t>
            </a:r>
          </a:p>
          <a:p>
            <a:pPr marL="7312" marR="3079" indent="-1155" algn="ctr">
              <a:lnSpc>
                <a:spcPct val="113500"/>
              </a:lnSpc>
              <a:spcBef>
                <a:spcPts val="39"/>
              </a:spcBef>
            </a:pP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Indian Institute</a:t>
            </a:r>
            <a:r>
              <a:rPr lang="en-US" sz="2400" b="1" spc="3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2400" b="1" spc="-3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r>
              <a:rPr lang="en-US" sz="2400" b="1" spc="6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-6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Guwahati </a:t>
            </a: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Guwahati</a:t>
            </a:r>
            <a:r>
              <a:rPr lang="en-US" sz="2400" b="1" spc="4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2400" b="1" spc="3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781039,</a:t>
            </a:r>
            <a:r>
              <a:rPr lang="en-US" sz="2400" b="1" spc="33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-6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India</a:t>
            </a:r>
            <a:endParaRPr lang="en-U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3982" y="320973"/>
            <a:ext cx="11595227" cy="1116933"/>
          </a:xfrm>
          <a:prstGeom prst="rect">
            <a:avLst/>
          </a:prstGeom>
        </p:spPr>
        <p:txBody>
          <a:bodyPr vert="horz" wrap="square" lIns="0" tIns="8851" rIns="0" bIns="0" rtlCol="0" anchor="ctr">
            <a:spAutoFit/>
          </a:bodyPr>
          <a:lstStyle/>
          <a:p>
            <a:pPr marL="7698" marR="3079" indent="-770" algn="ctr">
              <a:lnSpc>
                <a:spcPct val="99900"/>
              </a:lnSpc>
              <a:spcBef>
                <a:spcPts val="69"/>
              </a:spcBef>
            </a:pPr>
            <a:r>
              <a:rPr lang="en-IN" sz="3600" b="1" dirty="0">
                <a:solidFill>
                  <a:schemeClr val="tx2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MPC Controller Tuning for Least Energy Quadrotor Missions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33843" y="4341108"/>
            <a:ext cx="876011" cy="87626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062CA4-51D8-3C1D-64BE-BEEFA5C6C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3092">
              <a:lnSpc>
                <a:spcPts val="1367"/>
              </a:lnSpc>
            </a:pPr>
            <a:fld id="{81D60167-4931-47E6-BA6A-407CBD079E47}" type="slidenum">
              <a:rPr lang="en-IN" spc="-15"/>
              <a:pPr marL="23092">
                <a:lnSpc>
                  <a:spcPts val="1367"/>
                </a:lnSpc>
              </a:pPr>
              <a:t>1</a:t>
            </a:fld>
            <a:endParaRPr lang="en-IN" spc="-15"/>
          </a:p>
        </p:txBody>
      </p:sp>
    </p:spTree>
    <p:extLst>
      <p:ext uri="{BB962C8B-B14F-4D97-AF65-F5344CB8AC3E}">
        <p14:creationId xmlns:p14="http://schemas.microsoft.com/office/powerpoint/2010/main" val="2141892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363">
            <a:off x="-3905" y="909242"/>
            <a:ext cx="12230115" cy="19050"/>
            <a:chOff x="0" y="0"/>
            <a:chExt cx="24460230" cy="38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460200" cy="38100"/>
            </a:xfrm>
            <a:custGeom>
              <a:avLst/>
              <a:gdLst/>
              <a:ahLst/>
              <a:cxnLst/>
              <a:rect l="l" t="t" r="r" b="b"/>
              <a:pathLst>
                <a:path w="24460200" h="38100">
                  <a:moveTo>
                    <a:pt x="19050" y="0"/>
                  </a:moveTo>
                  <a:lnTo>
                    <a:pt x="24441150" y="0"/>
                  </a:lnTo>
                  <a:cubicBezTo>
                    <a:pt x="24451690" y="0"/>
                    <a:pt x="24460200" y="8509"/>
                    <a:pt x="24460200" y="19050"/>
                  </a:cubicBezTo>
                  <a:cubicBezTo>
                    <a:pt x="24460200" y="29591"/>
                    <a:pt x="24451690" y="38100"/>
                    <a:pt x="24441150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ubicBezTo>
                    <a:pt x="0" y="8509"/>
                    <a:pt x="8509" y="0"/>
                    <a:pt x="1905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 sz="1200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1215527" y="43834"/>
            <a:ext cx="872392" cy="881282"/>
            <a:chOff x="0" y="0"/>
            <a:chExt cx="1744784" cy="1762564"/>
          </a:xfrm>
        </p:grpSpPr>
        <p:sp>
          <p:nvSpPr>
            <p:cNvPr id="5" name="Freeform 5" descr="IIT Guwahati - Wikipedia"/>
            <p:cNvSpPr/>
            <p:nvPr/>
          </p:nvSpPr>
          <p:spPr>
            <a:xfrm>
              <a:off x="0" y="0"/>
              <a:ext cx="1744726" cy="1762506"/>
            </a:xfrm>
            <a:custGeom>
              <a:avLst/>
              <a:gdLst/>
              <a:ahLst/>
              <a:cxnLst/>
              <a:rect l="l" t="t" r="r" b="b"/>
              <a:pathLst>
                <a:path w="1744726" h="1762506">
                  <a:moveTo>
                    <a:pt x="0" y="0"/>
                  </a:moveTo>
                  <a:lnTo>
                    <a:pt x="1744726" y="0"/>
                  </a:lnTo>
                  <a:lnTo>
                    <a:pt x="1744726" y="1762506"/>
                  </a:lnTo>
                  <a:lnTo>
                    <a:pt x="0" y="17625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65" r="-169" b="-3"/>
              </a:stretch>
            </a:blipFill>
          </p:spPr>
          <p:txBody>
            <a:bodyPr/>
            <a:lstStyle/>
            <a:p>
              <a:endParaRPr lang="en-IN" sz="1200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577044" y="289663"/>
            <a:ext cx="3500169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8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Electronics and Electrical Engineering</a:t>
            </a:r>
          </a:p>
          <a:p>
            <a:pPr algn="r">
              <a:lnSpc>
                <a:spcPts val="168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Indian Institute of Technology Guwahati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2696831" y="-149110"/>
            <a:ext cx="7354529" cy="7432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Arial"/>
                <a:ea typeface="Times New Roman" charset="0"/>
                <a:cs typeface="Arial"/>
              </a:rPr>
              <a:t>ISSUES:</a:t>
            </a:r>
            <a:endParaRPr lang="en-IN" sz="24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13"/>
          <p:cNvSpPr txBox="1">
            <a:spLocks/>
          </p:cNvSpPr>
          <p:nvPr/>
        </p:nvSpPr>
        <p:spPr>
          <a:xfrm>
            <a:off x="10675322" y="6563273"/>
            <a:ext cx="1422400" cy="243417"/>
          </a:xfrm>
          <a:prstGeom prst="rect">
            <a:avLst/>
          </a:prstGeom>
        </p:spPr>
        <p:txBody>
          <a:bodyPr vert="horz" lIns="60960" tIns="30480" rIns="60960" bIns="3048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6446E-1CEF-8FEB-92CC-038542FB7BA1}"/>
              </a:ext>
            </a:extLst>
          </p:cNvPr>
          <p:cNvSpPr txBox="1"/>
          <p:nvPr/>
        </p:nvSpPr>
        <p:spPr>
          <a:xfrm>
            <a:off x="354158" y="934719"/>
            <a:ext cx="1088135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The controller exhibits poor </a:t>
            </a:r>
            <a:r>
              <a:rPr lang="en-US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stabilisation</a:t>
            </a: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and isn't robust to disturbances. This is due to heavier weights on attitudes; it tracks open-loop reference attitudes but fails to generate optimal attitudes by itself.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A graph of a function&#10;&#10;AI-generated content may be incorrect.">
            <a:extLst>
              <a:ext uri="{FF2B5EF4-FFF2-40B4-BE49-F238E27FC236}">
                <a16:creationId xmlns:a16="http://schemas.microsoft.com/office/drawing/2014/main" id="{76121014-744F-DA11-18EA-68B381D99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68" y="1893570"/>
            <a:ext cx="5000625" cy="34467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D817FE-04CC-09DE-2397-ACD9655268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7228" y="1891030"/>
            <a:ext cx="51149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29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363">
            <a:off x="-3905" y="909242"/>
            <a:ext cx="12230115" cy="19050"/>
            <a:chOff x="0" y="0"/>
            <a:chExt cx="24460230" cy="38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460200" cy="38100"/>
            </a:xfrm>
            <a:custGeom>
              <a:avLst/>
              <a:gdLst/>
              <a:ahLst/>
              <a:cxnLst/>
              <a:rect l="l" t="t" r="r" b="b"/>
              <a:pathLst>
                <a:path w="24460200" h="38100">
                  <a:moveTo>
                    <a:pt x="19050" y="0"/>
                  </a:moveTo>
                  <a:lnTo>
                    <a:pt x="24441150" y="0"/>
                  </a:lnTo>
                  <a:cubicBezTo>
                    <a:pt x="24451690" y="0"/>
                    <a:pt x="24460200" y="8509"/>
                    <a:pt x="24460200" y="19050"/>
                  </a:cubicBezTo>
                  <a:cubicBezTo>
                    <a:pt x="24460200" y="29591"/>
                    <a:pt x="24451690" y="38100"/>
                    <a:pt x="24441150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ubicBezTo>
                    <a:pt x="0" y="8509"/>
                    <a:pt x="8509" y="0"/>
                    <a:pt x="1905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 sz="1200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1215527" y="43834"/>
            <a:ext cx="872392" cy="881282"/>
            <a:chOff x="0" y="0"/>
            <a:chExt cx="1744784" cy="1762564"/>
          </a:xfrm>
        </p:grpSpPr>
        <p:sp>
          <p:nvSpPr>
            <p:cNvPr id="5" name="Freeform 5" descr="IIT Guwahati - Wikipedia"/>
            <p:cNvSpPr/>
            <p:nvPr/>
          </p:nvSpPr>
          <p:spPr>
            <a:xfrm>
              <a:off x="0" y="0"/>
              <a:ext cx="1744726" cy="1762506"/>
            </a:xfrm>
            <a:custGeom>
              <a:avLst/>
              <a:gdLst/>
              <a:ahLst/>
              <a:cxnLst/>
              <a:rect l="l" t="t" r="r" b="b"/>
              <a:pathLst>
                <a:path w="1744726" h="1762506">
                  <a:moveTo>
                    <a:pt x="0" y="0"/>
                  </a:moveTo>
                  <a:lnTo>
                    <a:pt x="1744726" y="0"/>
                  </a:lnTo>
                  <a:lnTo>
                    <a:pt x="1744726" y="1762506"/>
                  </a:lnTo>
                  <a:lnTo>
                    <a:pt x="0" y="17625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65" r="-169" b="-3"/>
              </a:stretch>
            </a:blipFill>
          </p:spPr>
          <p:txBody>
            <a:bodyPr/>
            <a:lstStyle/>
            <a:p>
              <a:endParaRPr lang="en-IN" sz="1200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577044" y="289663"/>
            <a:ext cx="3500169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8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Electronics and Electrical Engineering</a:t>
            </a:r>
          </a:p>
          <a:p>
            <a:pPr algn="r">
              <a:lnSpc>
                <a:spcPts val="168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Indian Institute of Technology Guwahati</a:t>
            </a:r>
          </a:p>
        </p:txBody>
      </p:sp>
      <p:sp>
        <p:nvSpPr>
          <p:cNvPr id="10" name="Slide Number Placeholder 13"/>
          <p:cNvSpPr txBox="1">
            <a:spLocks/>
          </p:cNvSpPr>
          <p:nvPr/>
        </p:nvSpPr>
        <p:spPr>
          <a:xfrm>
            <a:off x="10665490" y="6563273"/>
            <a:ext cx="1422400" cy="243417"/>
          </a:xfrm>
          <a:prstGeom prst="rect">
            <a:avLst/>
          </a:prstGeom>
        </p:spPr>
        <p:txBody>
          <a:bodyPr vert="horz" lIns="60960" tIns="30480" rIns="60960" bIns="3048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11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DF250-3C80-468D-173A-0460162F4917}"/>
              </a:ext>
            </a:extLst>
          </p:cNvPr>
          <p:cNvSpPr txBox="1"/>
          <p:nvPr/>
        </p:nvSpPr>
        <p:spPr>
          <a:xfrm>
            <a:off x="5080" y="939800"/>
            <a:ext cx="400304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2nd set of parameters obtained from G.A. </a:t>
            </a:r>
            <a:r>
              <a:rPr lang="en-US" b="1" dirty="0" err="1">
                <a:solidFill>
                  <a:schemeClr val="accent1"/>
                </a:solidFill>
              </a:rPr>
              <a:t>optimisation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</a:p>
          <a:p>
            <a:endParaRPr lang="en-US" b="1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Q=</a:t>
            </a:r>
            <a:r>
              <a:rPr lang="en-US" dirty="0" err="1">
                <a:ea typeface="+mn-lt"/>
                <a:cs typeface="+mn-lt"/>
              </a:rPr>
              <a:t>diag</a:t>
            </a:r>
            <a:r>
              <a:rPr lang="en-US" dirty="0">
                <a:ea typeface="+mn-lt"/>
                <a:cs typeface="+mn-lt"/>
              </a:rPr>
              <a:t>([149700, 5741400, 61100, 161200, 325100, 879200, 1020, 413, 2054, 611, 0, 0]), 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R=</a:t>
            </a:r>
            <a:r>
              <a:rPr lang="en-US" dirty="0" err="1">
                <a:ea typeface="+mn-lt"/>
                <a:cs typeface="+mn-lt"/>
              </a:rPr>
              <a:t>diag</a:t>
            </a:r>
            <a:r>
              <a:rPr lang="en-US" dirty="0">
                <a:ea typeface="+mn-lt"/>
                <a:cs typeface="+mn-lt"/>
              </a:rPr>
              <a:t>([0.001, 0.001, 0.001, 0.001]), 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N =14</a:t>
            </a:r>
            <a:endParaRPr lang="en-US" dirty="0"/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2DF466B-7252-967D-ED38-4C1FC3F8854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237" t="21435" r="20276" b="1299"/>
          <a:stretch>
            <a:fillRect/>
          </a:stretch>
        </p:blipFill>
        <p:spPr>
          <a:xfrm>
            <a:off x="4189710" y="1325815"/>
            <a:ext cx="8005702" cy="49738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6ED04D-BF89-2298-C837-895A0248EBE9}"/>
              </a:ext>
            </a:extLst>
          </p:cNvPr>
          <p:cNvSpPr txBox="1"/>
          <p:nvPr/>
        </p:nvSpPr>
        <p:spPr>
          <a:xfrm>
            <a:off x="15240" y="3977640"/>
            <a:ext cx="400304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ISSUES:</a:t>
            </a:r>
          </a:p>
          <a:p>
            <a:r>
              <a:rPr lang="en-US" dirty="0">
                <a:ea typeface="+mn-lt"/>
                <a:cs typeface="+mn-lt"/>
              </a:rPr>
              <a:t>1)Although tracking and </a:t>
            </a:r>
            <a:r>
              <a:rPr lang="en-US" dirty="0" err="1">
                <a:ea typeface="+mn-lt"/>
                <a:cs typeface="+mn-lt"/>
              </a:rPr>
              <a:t>stabilisation</a:t>
            </a:r>
            <a:r>
              <a:rPr lang="en-US" dirty="0">
                <a:ea typeface="+mn-lt"/>
                <a:cs typeface="+mn-lt"/>
              </a:rPr>
              <a:t> occur properly, it happens at the cost of extra energy consumption.</a:t>
            </a:r>
          </a:p>
          <a:p>
            <a:endParaRPr lang="en-US" dirty="0"/>
          </a:p>
          <a:p>
            <a:r>
              <a:rPr lang="en-US" dirty="0"/>
              <a:t>2) Again, due to the presence of open-loop attitude references, suboptimal attitude calculation occurs during disturbance, leading to poor tracking.</a:t>
            </a: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C2317108-C1FD-A2B2-0325-F57AD3D86F94}"/>
              </a:ext>
            </a:extLst>
          </p:cNvPr>
          <p:cNvSpPr txBox="1"/>
          <p:nvPr/>
        </p:nvSpPr>
        <p:spPr>
          <a:xfrm>
            <a:off x="-2609743" y="-149110"/>
            <a:ext cx="7354529" cy="7432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Arial"/>
                <a:ea typeface="Times New Roman" charset="0"/>
                <a:cs typeface="Arial"/>
              </a:rPr>
              <a:t>CONTD....</a:t>
            </a:r>
            <a:endParaRPr lang="en-IN" sz="24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72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363">
            <a:off x="-3905" y="909242"/>
            <a:ext cx="12230115" cy="19050"/>
            <a:chOff x="0" y="0"/>
            <a:chExt cx="24460230" cy="38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460200" cy="38100"/>
            </a:xfrm>
            <a:custGeom>
              <a:avLst/>
              <a:gdLst/>
              <a:ahLst/>
              <a:cxnLst/>
              <a:rect l="l" t="t" r="r" b="b"/>
              <a:pathLst>
                <a:path w="24460200" h="38100">
                  <a:moveTo>
                    <a:pt x="19050" y="0"/>
                  </a:moveTo>
                  <a:lnTo>
                    <a:pt x="24441150" y="0"/>
                  </a:lnTo>
                  <a:cubicBezTo>
                    <a:pt x="24451690" y="0"/>
                    <a:pt x="24460200" y="8509"/>
                    <a:pt x="24460200" y="19050"/>
                  </a:cubicBezTo>
                  <a:cubicBezTo>
                    <a:pt x="24460200" y="29591"/>
                    <a:pt x="24451690" y="38100"/>
                    <a:pt x="24441150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ubicBezTo>
                    <a:pt x="0" y="8509"/>
                    <a:pt x="8509" y="0"/>
                    <a:pt x="1905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 sz="1200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1215527" y="43834"/>
            <a:ext cx="872392" cy="881282"/>
            <a:chOff x="0" y="0"/>
            <a:chExt cx="1744784" cy="1762564"/>
          </a:xfrm>
        </p:grpSpPr>
        <p:sp>
          <p:nvSpPr>
            <p:cNvPr id="5" name="Freeform 5" descr="IIT Guwahati - Wikipedia"/>
            <p:cNvSpPr/>
            <p:nvPr/>
          </p:nvSpPr>
          <p:spPr>
            <a:xfrm>
              <a:off x="0" y="0"/>
              <a:ext cx="1744726" cy="1762506"/>
            </a:xfrm>
            <a:custGeom>
              <a:avLst/>
              <a:gdLst/>
              <a:ahLst/>
              <a:cxnLst/>
              <a:rect l="l" t="t" r="r" b="b"/>
              <a:pathLst>
                <a:path w="1744726" h="1762506">
                  <a:moveTo>
                    <a:pt x="0" y="0"/>
                  </a:moveTo>
                  <a:lnTo>
                    <a:pt x="1744726" y="0"/>
                  </a:lnTo>
                  <a:lnTo>
                    <a:pt x="1744726" y="1762506"/>
                  </a:lnTo>
                  <a:lnTo>
                    <a:pt x="0" y="17625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65" r="-169" b="-3"/>
              </a:stretch>
            </a:blipFill>
          </p:spPr>
          <p:txBody>
            <a:bodyPr/>
            <a:lstStyle/>
            <a:p>
              <a:endParaRPr lang="en-IN" sz="1200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577044" y="289663"/>
            <a:ext cx="3500169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8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Electronics and Electrical Engineering</a:t>
            </a:r>
          </a:p>
          <a:p>
            <a:pPr algn="r">
              <a:lnSpc>
                <a:spcPts val="168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Indian Institute of Technology Guwahati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3913" y="-110054"/>
            <a:ext cx="2212361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CONTD….</a:t>
            </a:r>
          </a:p>
        </p:txBody>
      </p:sp>
      <p:sp>
        <p:nvSpPr>
          <p:cNvPr id="10" name="Slide Number Placeholder 13"/>
          <p:cNvSpPr txBox="1">
            <a:spLocks/>
          </p:cNvSpPr>
          <p:nvPr/>
        </p:nvSpPr>
        <p:spPr>
          <a:xfrm>
            <a:off x="10665490" y="6563273"/>
            <a:ext cx="1422400" cy="243417"/>
          </a:xfrm>
          <a:prstGeom prst="rect">
            <a:avLst/>
          </a:prstGeom>
        </p:spPr>
        <p:txBody>
          <a:bodyPr vert="horz" lIns="60960" tIns="30480" rIns="60960" bIns="3048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17</a:t>
            </a:r>
          </a:p>
        </p:txBody>
      </p:sp>
      <p:sp>
        <p:nvSpPr>
          <p:cNvPr id="8" name="Rectangle 7"/>
          <p:cNvSpPr/>
          <p:nvPr/>
        </p:nvSpPr>
        <p:spPr>
          <a:xfrm>
            <a:off x="467032" y="1246049"/>
            <a:ext cx="6096000" cy="400110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endParaRPr lang="en-US" sz="2000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7032" y="2655915"/>
            <a:ext cx="6096000" cy="707886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endParaRPr lang="en-US" sz="2000" b="1">
              <a:latin typeface="Times New Roman" charset="0"/>
              <a:ea typeface="Times New Roman" charset="0"/>
              <a:cs typeface="Times New Roman" charset="0"/>
            </a:endParaRPr>
          </a:p>
          <a:p>
            <a:pPr lvl="1"/>
            <a:endParaRPr lang="en-US" sz="200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7032" y="4642455"/>
            <a:ext cx="6096000" cy="400110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endParaRPr lang="en-US" sz="2000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8B707D-C1D4-B7C3-E998-D2C19FCDB71E}"/>
              </a:ext>
            </a:extLst>
          </p:cNvPr>
          <p:cNvSpPr txBox="1"/>
          <p:nvPr/>
        </p:nvSpPr>
        <p:spPr>
          <a:xfrm>
            <a:off x="6949440" y="1473200"/>
            <a:ext cx="5267960" cy="23591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MANUALLY TUNED PARAMETERS:</a:t>
            </a:r>
          </a:p>
          <a:p>
            <a:endParaRPr lang="en-US" dirty="0"/>
          </a:p>
          <a:p>
            <a:r>
              <a:rPr lang="en-US" dirty="0"/>
              <a:t>Q=</a:t>
            </a:r>
            <a:r>
              <a:rPr lang="en-US" dirty="0" err="1"/>
              <a:t>diag</a:t>
            </a:r>
            <a:r>
              <a:rPr lang="en-US" dirty="0"/>
              <a:t>([90000000,90000000,90000000,90000000,90000000,90000000])</a:t>
            </a:r>
          </a:p>
          <a:p>
            <a:endParaRPr lang="en-US" dirty="0"/>
          </a:p>
          <a:p>
            <a:r>
              <a:rPr lang="en-US" dirty="0"/>
              <a:t>R=</a:t>
            </a:r>
            <a:r>
              <a:rPr lang="en-US" dirty="0" err="1"/>
              <a:t>diag</a:t>
            </a:r>
            <a:r>
              <a:rPr lang="en-US" dirty="0"/>
              <a:t>([5, 5,5 ,5]),   T=0.0001</a:t>
            </a:r>
          </a:p>
          <a:p>
            <a:endParaRPr lang="en-US" dirty="0"/>
          </a:p>
          <a:p>
            <a:r>
              <a:rPr lang="en-US" dirty="0"/>
              <a:t>N=12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A3626B1-5950-4F19-BDE0-637E98617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927" y="1101475"/>
            <a:ext cx="5414682" cy="19506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C5160D9-7A08-41F9-BA7E-4AB4EF68AC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088"/>
          <a:stretch/>
        </p:blipFill>
        <p:spPr>
          <a:xfrm>
            <a:off x="467032" y="3360371"/>
            <a:ext cx="5916404" cy="17378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B4436E5-5ADB-40B2-93CE-A3D600B3B2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9210" y="5234715"/>
            <a:ext cx="3012048" cy="12914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721AE14-C353-4AB8-8924-FCD444A056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745" y="5158939"/>
            <a:ext cx="928727" cy="1798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5A16278-5C8A-4A7D-BCD5-05E0E4187E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70" b="88008"/>
          <a:stretch/>
        </p:blipFill>
        <p:spPr>
          <a:xfrm>
            <a:off x="619432" y="3112888"/>
            <a:ext cx="5916404" cy="24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99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363">
            <a:off x="-3905" y="909242"/>
            <a:ext cx="12230115" cy="19050"/>
            <a:chOff x="0" y="0"/>
            <a:chExt cx="24460230" cy="38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460200" cy="38100"/>
            </a:xfrm>
            <a:custGeom>
              <a:avLst/>
              <a:gdLst/>
              <a:ahLst/>
              <a:cxnLst/>
              <a:rect l="l" t="t" r="r" b="b"/>
              <a:pathLst>
                <a:path w="24460200" h="38100">
                  <a:moveTo>
                    <a:pt x="19050" y="0"/>
                  </a:moveTo>
                  <a:lnTo>
                    <a:pt x="24441150" y="0"/>
                  </a:lnTo>
                  <a:cubicBezTo>
                    <a:pt x="24451690" y="0"/>
                    <a:pt x="24460200" y="8509"/>
                    <a:pt x="24460200" y="19050"/>
                  </a:cubicBezTo>
                  <a:cubicBezTo>
                    <a:pt x="24460200" y="29591"/>
                    <a:pt x="24451690" y="38100"/>
                    <a:pt x="24441150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ubicBezTo>
                    <a:pt x="0" y="8509"/>
                    <a:pt x="8509" y="0"/>
                    <a:pt x="1905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 sz="1200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1215527" y="43834"/>
            <a:ext cx="872392" cy="881282"/>
            <a:chOff x="0" y="0"/>
            <a:chExt cx="1744784" cy="1762564"/>
          </a:xfrm>
        </p:grpSpPr>
        <p:sp>
          <p:nvSpPr>
            <p:cNvPr id="5" name="Freeform 5" descr="IIT Guwahati - Wikipedia"/>
            <p:cNvSpPr/>
            <p:nvPr/>
          </p:nvSpPr>
          <p:spPr>
            <a:xfrm>
              <a:off x="0" y="0"/>
              <a:ext cx="1744726" cy="1762506"/>
            </a:xfrm>
            <a:custGeom>
              <a:avLst/>
              <a:gdLst/>
              <a:ahLst/>
              <a:cxnLst/>
              <a:rect l="l" t="t" r="r" b="b"/>
              <a:pathLst>
                <a:path w="1744726" h="1762506">
                  <a:moveTo>
                    <a:pt x="0" y="0"/>
                  </a:moveTo>
                  <a:lnTo>
                    <a:pt x="1744726" y="0"/>
                  </a:lnTo>
                  <a:lnTo>
                    <a:pt x="1744726" y="1762506"/>
                  </a:lnTo>
                  <a:lnTo>
                    <a:pt x="0" y="17625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65" r="-169" b="-3"/>
              </a:stretch>
            </a:blipFill>
          </p:spPr>
          <p:txBody>
            <a:bodyPr/>
            <a:lstStyle/>
            <a:p>
              <a:endParaRPr lang="en-IN" sz="1200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577044" y="289663"/>
            <a:ext cx="3500169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8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Electronics and Electrical Engineering</a:t>
            </a:r>
          </a:p>
          <a:p>
            <a:pPr algn="r">
              <a:lnSpc>
                <a:spcPts val="168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Indian Institute of Technology Guwahati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865554" y="-160641"/>
            <a:ext cx="5997677" cy="7432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"/>
                <a:ea typeface="Times New Roman" charset="0"/>
                <a:cs typeface="Arial"/>
              </a:rPr>
              <a:t>SIMULATION RESULTS :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13"/>
          <p:cNvSpPr txBox="1">
            <a:spLocks/>
          </p:cNvSpPr>
          <p:nvPr/>
        </p:nvSpPr>
        <p:spPr>
          <a:xfrm>
            <a:off x="10665490" y="6563273"/>
            <a:ext cx="1422400" cy="243417"/>
          </a:xfrm>
          <a:prstGeom prst="rect">
            <a:avLst/>
          </a:prstGeom>
        </p:spPr>
        <p:txBody>
          <a:bodyPr vert="horz" lIns="60960" tIns="30480" rIns="60960" bIns="3048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18</a:t>
            </a: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B6694DB-3BB8-0CC2-665B-F9ACB6ADD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676" y="1127760"/>
            <a:ext cx="9020408" cy="555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14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363">
            <a:off x="-3905" y="909242"/>
            <a:ext cx="12230115" cy="19050"/>
            <a:chOff x="0" y="0"/>
            <a:chExt cx="24460230" cy="38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460200" cy="38100"/>
            </a:xfrm>
            <a:custGeom>
              <a:avLst/>
              <a:gdLst/>
              <a:ahLst/>
              <a:cxnLst/>
              <a:rect l="l" t="t" r="r" b="b"/>
              <a:pathLst>
                <a:path w="24460200" h="38100">
                  <a:moveTo>
                    <a:pt x="19050" y="0"/>
                  </a:moveTo>
                  <a:lnTo>
                    <a:pt x="24441150" y="0"/>
                  </a:lnTo>
                  <a:cubicBezTo>
                    <a:pt x="24451690" y="0"/>
                    <a:pt x="24460200" y="8509"/>
                    <a:pt x="24460200" y="19050"/>
                  </a:cubicBezTo>
                  <a:cubicBezTo>
                    <a:pt x="24460200" y="29591"/>
                    <a:pt x="24451690" y="38100"/>
                    <a:pt x="24441150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ubicBezTo>
                    <a:pt x="0" y="8509"/>
                    <a:pt x="8509" y="0"/>
                    <a:pt x="1905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 sz="1200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1215527" y="43834"/>
            <a:ext cx="872392" cy="881282"/>
            <a:chOff x="0" y="0"/>
            <a:chExt cx="1744784" cy="1762564"/>
          </a:xfrm>
        </p:grpSpPr>
        <p:sp>
          <p:nvSpPr>
            <p:cNvPr id="5" name="Freeform 5" descr="IIT Guwahati - Wikipedia"/>
            <p:cNvSpPr/>
            <p:nvPr/>
          </p:nvSpPr>
          <p:spPr>
            <a:xfrm>
              <a:off x="0" y="0"/>
              <a:ext cx="1744726" cy="1762506"/>
            </a:xfrm>
            <a:custGeom>
              <a:avLst/>
              <a:gdLst/>
              <a:ahLst/>
              <a:cxnLst/>
              <a:rect l="l" t="t" r="r" b="b"/>
              <a:pathLst>
                <a:path w="1744726" h="1762506">
                  <a:moveTo>
                    <a:pt x="0" y="0"/>
                  </a:moveTo>
                  <a:lnTo>
                    <a:pt x="1744726" y="0"/>
                  </a:lnTo>
                  <a:lnTo>
                    <a:pt x="1744726" y="1762506"/>
                  </a:lnTo>
                  <a:lnTo>
                    <a:pt x="0" y="17625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65" r="-169" b="-3"/>
              </a:stretch>
            </a:blipFill>
          </p:spPr>
          <p:txBody>
            <a:bodyPr/>
            <a:lstStyle/>
            <a:p>
              <a:endParaRPr lang="en-IN" sz="1200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577044" y="289663"/>
            <a:ext cx="3500169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8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Electronics and Electrical Engineering</a:t>
            </a:r>
          </a:p>
          <a:p>
            <a:pPr algn="r">
              <a:lnSpc>
                <a:spcPts val="168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Indian Institute of Technology Guwahati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111800" y="-145556"/>
            <a:ext cx="5140035" cy="7432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Arial"/>
                <a:ea typeface="Times New Roman" charset="0"/>
                <a:cs typeface="Arial"/>
              </a:rPr>
              <a:t>SOME OTHER 3D MISSIONS:</a:t>
            </a:r>
            <a:endParaRPr lang="en-IN" sz="24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13"/>
          <p:cNvSpPr txBox="1">
            <a:spLocks/>
          </p:cNvSpPr>
          <p:nvPr/>
        </p:nvSpPr>
        <p:spPr>
          <a:xfrm>
            <a:off x="10665490" y="6563273"/>
            <a:ext cx="1422400" cy="243417"/>
          </a:xfrm>
          <a:prstGeom prst="rect">
            <a:avLst/>
          </a:prstGeom>
        </p:spPr>
        <p:txBody>
          <a:bodyPr vert="horz" lIns="60960" tIns="30480" rIns="60960" bIns="3048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1</a:t>
            </a:r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292F86D-EEA0-C7F3-7406-E217FA670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15" y="934357"/>
            <a:ext cx="9204713" cy="566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03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363">
            <a:off x="-3905" y="909242"/>
            <a:ext cx="12230115" cy="19050"/>
            <a:chOff x="0" y="0"/>
            <a:chExt cx="24460230" cy="38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460200" cy="38100"/>
            </a:xfrm>
            <a:custGeom>
              <a:avLst/>
              <a:gdLst/>
              <a:ahLst/>
              <a:cxnLst/>
              <a:rect l="l" t="t" r="r" b="b"/>
              <a:pathLst>
                <a:path w="24460200" h="38100">
                  <a:moveTo>
                    <a:pt x="19050" y="0"/>
                  </a:moveTo>
                  <a:lnTo>
                    <a:pt x="24441150" y="0"/>
                  </a:lnTo>
                  <a:cubicBezTo>
                    <a:pt x="24451690" y="0"/>
                    <a:pt x="24460200" y="8509"/>
                    <a:pt x="24460200" y="19050"/>
                  </a:cubicBezTo>
                  <a:cubicBezTo>
                    <a:pt x="24460200" y="29591"/>
                    <a:pt x="24451690" y="38100"/>
                    <a:pt x="24441150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ubicBezTo>
                    <a:pt x="0" y="8509"/>
                    <a:pt x="8509" y="0"/>
                    <a:pt x="1905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 sz="1200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1215527" y="43834"/>
            <a:ext cx="872392" cy="881282"/>
            <a:chOff x="0" y="0"/>
            <a:chExt cx="1744784" cy="1762564"/>
          </a:xfrm>
        </p:grpSpPr>
        <p:sp>
          <p:nvSpPr>
            <p:cNvPr id="5" name="Freeform 5" descr="IIT Guwahati - Wikipedia"/>
            <p:cNvSpPr/>
            <p:nvPr/>
          </p:nvSpPr>
          <p:spPr>
            <a:xfrm>
              <a:off x="0" y="0"/>
              <a:ext cx="1744726" cy="1762506"/>
            </a:xfrm>
            <a:custGeom>
              <a:avLst/>
              <a:gdLst/>
              <a:ahLst/>
              <a:cxnLst/>
              <a:rect l="l" t="t" r="r" b="b"/>
              <a:pathLst>
                <a:path w="1744726" h="1762506">
                  <a:moveTo>
                    <a:pt x="0" y="0"/>
                  </a:moveTo>
                  <a:lnTo>
                    <a:pt x="1744726" y="0"/>
                  </a:lnTo>
                  <a:lnTo>
                    <a:pt x="1744726" y="1762506"/>
                  </a:lnTo>
                  <a:lnTo>
                    <a:pt x="0" y="17625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65" r="-169" b="-3"/>
              </a:stretch>
            </a:blipFill>
          </p:spPr>
          <p:txBody>
            <a:bodyPr/>
            <a:lstStyle/>
            <a:p>
              <a:endParaRPr lang="en-IN" sz="1200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577044" y="289663"/>
            <a:ext cx="3500169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8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Electronics and Electrical Engineering</a:t>
            </a:r>
          </a:p>
          <a:p>
            <a:pPr algn="r">
              <a:lnSpc>
                <a:spcPts val="168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Indian Institute of Technology Guwahati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2611290" y="-156688"/>
            <a:ext cx="10259961" cy="7550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SIMULATION OF 3D MISSION:</a:t>
            </a:r>
          </a:p>
        </p:txBody>
      </p:sp>
      <p:sp>
        <p:nvSpPr>
          <p:cNvPr id="10" name="Slide Number Placeholder 13"/>
          <p:cNvSpPr txBox="1">
            <a:spLocks/>
          </p:cNvSpPr>
          <p:nvPr/>
        </p:nvSpPr>
        <p:spPr>
          <a:xfrm>
            <a:off x="10665490" y="6563273"/>
            <a:ext cx="1422400" cy="243417"/>
          </a:xfrm>
          <a:prstGeom prst="rect">
            <a:avLst/>
          </a:prstGeom>
        </p:spPr>
        <p:txBody>
          <a:bodyPr vert="horz" lIns="60960" tIns="30480" rIns="60960" bIns="3048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19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799" y="1285868"/>
            <a:ext cx="5771536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endParaRPr lang="en-US" sz="2000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2283" y="3084431"/>
            <a:ext cx="5624052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endParaRPr lang="en-US" sz="2000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66185" y="3084431"/>
            <a:ext cx="5321886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endParaRPr lang="en-US" sz="2000" b="1">
              <a:latin typeface="Times New Roman"/>
              <a:ea typeface="Times New Roman" charset="0"/>
              <a:cs typeface="Times New Roman"/>
            </a:endParaRPr>
          </a:p>
        </p:txBody>
      </p:sp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CF494AB-795C-878A-08DA-188265CE1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01" y="929014"/>
            <a:ext cx="9713934" cy="588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72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363">
            <a:off x="-3905" y="909242"/>
            <a:ext cx="12230115" cy="19050"/>
            <a:chOff x="0" y="0"/>
            <a:chExt cx="24460230" cy="38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460200" cy="38100"/>
            </a:xfrm>
            <a:custGeom>
              <a:avLst/>
              <a:gdLst/>
              <a:ahLst/>
              <a:cxnLst/>
              <a:rect l="l" t="t" r="r" b="b"/>
              <a:pathLst>
                <a:path w="24460200" h="38100">
                  <a:moveTo>
                    <a:pt x="19050" y="0"/>
                  </a:moveTo>
                  <a:lnTo>
                    <a:pt x="24441150" y="0"/>
                  </a:lnTo>
                  <a:cubicBezTo>
                    <a:pt x="24451690" y="0"/>
                    <a:pt x="24460200" y="8509"/>
                    <a:pt x="24460200" y="19050"/>
                  </a:cubicBezTo>
                  <a:cubicBezTo>
                    <a:pt x="24460200" y="29591"/>
                    <a:pt x="24451690" y="38100"/>
                    <a:pt x="24441150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ubicBezTo>
                    <a:pt x="0" y="8509"/>
                    <a:pt x="8509" y="0"/>
                    <a:pt x="1905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 sz="1200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1215527" y="43834"/>
            <a:ext cx="872392" cy="881282"/>
            <a:chOff x="0" y="0"/>
            <a:chExt cx="1744784" cy="1762564"/>
          </a:xfrm>
        </p:grpSpPr>
        <p:sp>
          <p:nvSpPr>
            <p:cNvPr id="5" name="Freeform 5" descr="IIT Guwahati - Wikipedia"/>
            <p:cNvSpPr/>
            <p:nvPr/>
          </p:nvSpPr>
          <p:spPr>
            <a:xfrm>
              <a:off x="0" y="0"/>
              <a:ext cx="1744726" cy="1762506"/>
            </a:xfrm>
            <a:custGeom>
              <a:avLst/>
              <a:gdLst/>
              <a:ahLst/>
              <a:cxnLst/>
              <a:rect l="l" t="t" r="r" b="b"/>
              <a:pathLst>
                <a:path w="1744726" h="1762506">
                  <a:moveTo>
                    <a:pt x="0" y="0"/>
                  </a:moveTo>
                  <a:lnTo>
                    <a:pt x="1744726" y="0"/>
                  </a:lnTo>
                  <a:lnTo>
                    <a:pt x="1744726" y="1762506"/>
                  </a:lnTo>
                  <a:lnTo>
                    <a:pt x="0" y="17625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65" r="-169" b="-3"/>
              </a:stretch>
            </a:blipFill>
          </p:spPr>
          <p:txBody>
            <a:bodyPr/>
            <a:lstStyle/>
            <a:p>
              <a:endParaRPr lang="en-IN" sz="1200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577044" y="289663"/>
            <a:ext cx="3500169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8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Electronics and Electrical Engineering</a:t>
            </a:r>
          </a:p>
          <a:p>
            <a:pPr algn="r">
              <a:lnSpc>
                <a:spcPts val="168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Indian Institute of Technology Guwahati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663146" y="-180251"/>
            <a:ext cx="3371107" cy="778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endParaRPr lang="mr-IN" sz="2800" b="1">
              <a:solidFill>
                <a:schemeClr val="accent2">
                  <a:lumMod val="75000"/>
                </a:schemeClr>
              </a:solidFill>
              <a:latin typeface="Arial"/>
              <a:cs typeface="Mangal"/>
            </a:endParaRPr>
          </a:p>
        </p:txBody>
      </p:sp>
      <p:sp>
        <p:nvSpPr>
          <p:cNvPr id="10" name="Slide Number Placeholder 13"/>
          <p:cNvSpPr txBox="1">
            <a:spLocks/>
          </p:cNvSpPr>
          <p:nvPr/>
        </p:nvSpPr>
        <p:spPr>
          <a:xfrm>
            <a:off x="10675322" y="6563273"/>
            <a:ext cx="1422400" cy="243417"/>
          </a:xfrm>
          <a:prstGeom prst="rect">
            <a:avLst/>
          </a:prstGeom>
        </p:spPr>
        <p:txBody>
          <a:bodyPr vert="horz" lIns="60960" tIns="30480" rIns="60960" bIns="3048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20</a:t>
            </a: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2B3F6811-AFE9-B088-D6B7-BB01796ABA7D}"/>
              </a:ext>
            </a:extLst>
          </p:cNvPr>
          <p:cNvSpPr txBox="1"/>
          <p:nvPr/>
        </p:nvSpPr>
        <p:spPr>
          <a:xfrm>
            <a:off x="-2500887" y="-149110"/>
            <a:ext cx="7354529" cy="7432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Arial"/>
                <a:ea typeface="Times New Roman" charset="0"/>
                <a:cs typeface="Arial"/>
              </a:rPr>
              <a:t>REMARKS:</a:t>
            </a:r>
            <a:endParaRPr lang="en-IN" sz="24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BA20F7-6F21-BD13-84A9-3D70426BD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38" y="1158658"/>
            <a:ext cx="5782365" cy="38621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A21EB9-9A07-E5C1-BD4D-EDEBEA164688}"/>
              </a:ext>
            </a:extLst>
          </p:cNvPr>
          <p:cNvSpPr txBox="1"/>
          <p:nvPr/>
        </p:nvSpPr>
        <p:spPr>
          <a:xfrm>
            <a:off x="5933770" y="3299173"/>
            <a:ext cx="596443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Good tracking and stabilization</a:t>
            </a:r>
          </a:p>
          <a:p>
            <a:pPr marL="342900" indent="-342900">
              <a:buAutoNum type="arabicParenR"/>
            </a:pPr>
            <a:r>
              <a:rPr lang="en-US" dirty="0"/>
              <a:t>Low /near optimal energy consumption </a:t>
            </a:r>
          </a:p>
          <a:p>
            <a:pPr marL="342900" indent="-342900">
              <a:buAutoNum type="arabicParenR"/>
            </a:pPr>
            <a:r>
              <a:rPr lang="en-US" dirty="0"/>
              <a:t>Also relatively fast convergence in presence of disturbances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C24A42-16F2-26A1-2094-F682EF208477}"/>
              </a:ext>
            </a:extLst>
          </p:cNvPr>
          <p:cNvSpPr txBox="1"/>
          <p:nvPr/>
        </p:nvSpPr>
        <p:spPr>
          <a:xfrm>
            <a:off x="373170" y="5317255"/>
            <a:ext cx="1030461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ea typeface="+mn-lt"/>
                <a:cs typeface="+mn-lt"/>
              </a:rPr>
              <a:t>METHODS USED:</a:t>
            </a:r>
          </a:p>
          <a:p>
            <a:r>
              <a:rPr lang="en-US" dirty="0">
                <a:ea typeface="+mn-lt"/>
                <a:cs typeface="+mn-lt"/>
              </a:rPr>
              <a:t>1) We have used the multiple shooting method as the transcription method for solving the NMPC.</a:t>
            </a:r>
            <a:endParaRPr lang="en-US" dirty="0"/>
          </a:p>
          <a:p>
            <a:r>
              <a:rPr lang="en-US" dirty="0"/>
              <a:t>2) For</a:t>
            </a:r>
            <a:r>
              <a:rPr lang="en-US" dirty="0">
                <a:ea typeface="+mn-lt"/>
                <a:cs typeface="+mn-lt"/>
              </a:rPr>
              <a:t> the </a:t>
            </a:r>
            <a:r>
              <a:rPr lang="en-US" dirty="0" err="1">
                <a:ea typeface="+mn-lt"/>
                <a:cs typeface="+mn-lt"/>
              </a:rPr>
              <a:t>discretisation</a:t>
            </a:r>
            <a:r>
              <a:rPr lang="en-US" dirty="0">
                <a:ea typeface="+mn-lt"/>
                <a:cs typeface="+mn-lt"/>
              </a:rPr>
              <a:t> of dynamics, we have used the RK-4 (Runge </a:t>
            </a:r>
            <a:r>
              <a:rPr lang="en-US" dirty="0" err="1">
                <a:ea typeface="+mn-lt"/>
                <a:cs typeface="+mn-lt"/>
              </a:rPr>
              <a:t>Kutta</a:t>
            </a:r>
            <a:r>
              <a:rPr lang="en-US" dirty="0">
                <a:ea typeface="+mn-lt"/>
                <a:cs typeface="+mn-lt"/>
              </a:rPr>
              <a:t> 4th order) method.</a:t>
            </a:r>
          </a:p>
          <a:p>
            <a:r>
              <a:rPr lang="en-US" dirty="0">
                <a:ea typeface="+mn-lt"/>
                <a:cs typeface="+mn-lt"/>
              </a:rPr>
              <a:t>3)And we used CAsadi’s IPOPT solver to solve the NMPC optimization.</a:t>
            </a:r>
            <a:endParaRPr lang="en-US" dirty="0"/>
          </a:p>
        </p:txBody>
      </p:sp>
      <p:pic>
        <p:nvPicPr>
          <p:cNvPr id="9" name="Picture 8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A77A9FBC-A688-C3FC-834B-09BDE89F14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9133" y="1156701"/>
            <a:ext cx="6234830" cy="202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01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363">
            <a:off x="-3905" y="909242"/>
            <a:ext cx="12230115" cy="19050"/>
            <a:chOff x="0" y="0"/>
            <a:chExt cx="24460230" cy="38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460200" cy="38100"/>
            </a:xfrm>
            <a:custGeom>
              <a:avLst/>
              <a:gdLst/>
              <a:ahLst/>
              <a:cxnLst/>
              <a:rect l="l" t="t" r="r" b="b"/>
              <a:pathLst>
                <a:path w="24460200" h="38100">
                  <a:moveTo>
                    <a:pt x="19050" y="0"/>
                  </a:moveTo>
                  <a:lnTo>
                    <a:pt x="24441150" y="0"/>
                  </a:lnTo>
                  <a:cubicBezTo>
                    <a:pt x="24451690" y="0"/>
                    <a:pt x="24460200" y="8509"/>
                    <a:pt x="24460200" y="19050"/>
                  </a:cubicBezTo>
                  <a:cubicBezTo>
                    <a:pt x="24460200" y="29591"/>
                    <a:pt x="24451690" y="38100"/>
                    <a:pt x="24441150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ubicBezTo>
                    <a:pt x="0" y="8509"/>
                    <a:pt x="8509" y="0"/>
                    <a:pt x="1905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 sz="1200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1215527" y="43834"/>
            <a:ext cx="872392" cy="881282"/>
            <a:chOff x="0" y="0"/>
            <a:chExt cx="1744784" cy="1762564"/>
          </a:xfrm>
        </p:grpSpPr>
        <p:sp>
          <p:nvSpPr>
            <p:cNvPr id="5" name="Freeform 5" descr="IIT Guwahati - Wikipedia"/>
            <p:cNvSpPr/>
            <p:nvPr/>
          </p:nvSpPr>
          <p:spPr>
            <a:xfrm>
              <a:off x="0" y="0"/>
              <a:ext cx="1744726" cy="1762506"/>
            </a:xfrm>
            <a:custGeom>
              <a:avLst/>
              <a:gdLst/>
              <a:ahLst/>
              <a:cxnLst/>
              <a:rect l="l" t="t" r="r" b="b"/>
              <a:pathLst>
                <a:path w="1744726" h="1762506">
                  <a:moveTo>
                    <a:pt x="0" y="0"/>
                  </a:moveTo>
                  <a:lnTo>
                    <a:pt x="1744726" y="0"/>
                  </a:lnTo>
                  <a:lnTo>
                    <a:pt x="1744726" y="1762506"/>
                  </a:lnTo>
                  <a:lnTo>
                    <a:pt x="0" y="17625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65" r="-169" b="-3"/>
              </a:stretch>
            </a:blipFill>
          </p:spPr>
          <p:txBody>
            <a:bodyPr/>
            <a:lstStyle/>
            <a:p>
              <a:endParaRPr lang="en-IN" sz="1200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577044" y="289663"/>
            <a:ext cx="3500169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8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Electronics and Electrical Engineering</a:t>
            </a:r>
          </a:p>
          <a:p>
            <a:pPr algn="r">
              <a:lnSpc>
                <a:spcPts val="168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Indian Institute of Technology Guwahati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472805" y="-151226"/>
            <a:ext cx="7339781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GENETIC ALGORITHM BASED TUNING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13"/>
          <p:cNvSpPr txBox="1">
            <a:spLocks/>
          </p:cNvSpPr>
          <p:nvPr/>
        </p:nvSpPr>
        <p:spPr>
          <a:xfrm>
            <a:off x="10665490" y="6563273"/>
            <a:ext cx="1422400" cy="243417"/>
          </a:xfrm>
          <a:prstGeom prst="rect">
            <a:avLst/>
          </a:prstGeom>
        </p:spPr>
        <p:txBody>
          <a:bodyPr vert="horz" lIns="60960" tIns="30480" rIns="60960" bIns="3048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8</a:t>
            </a:r>
          </a:p>
        </p:txBody>
      </p:sp>
      <p:sp>
        <p:nvSpPr>
          <p:cNvPr id="8" name="Rectangle 7"/>
          <p:cNvSpPr/>
          <p:nvPr/>
        </p:nvSpPr>
        <p:spPr>
          <a:xfrm>
            <a:off x="496155" y="1147369"/>
            <a:ext cx="184731" cy="830997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endParaRPr lang="en-IN" sz="2000" b="1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/>
          </a:p>
        </p:txBody>
      </p:sp>
      <p:pic>
        <p:nvPicPr>
          <p:cNvPr id="9" name="Picture 8" descr="A diagram of a machine&#10;&#10;AI-generated content may be incorrect.">
            <a:extLst>
              <a:ext uri="{FF2B5EF4-FFF2-40B4-BE49-F238E27FC236}">
                <a16:creationId xmlns:a16="http://schemas.microsoft.com/office/drawing/2014/main" id="{E7271E8D-19C0-9E4C-2118-6A5969756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2458" y="1416617"/>
            <a:ext cx="5867140" cy="3502850"/>
          </a:xfrm>
          <a:prstGeom prst="rect">
            <a:avLst/>
          </a:prstGeom>
        </p:spPr>
      </p:pic>
      <p:pic>
        <p:nvPicPr>
          <p:cNvPr id="11" name="Picture 10" descr="A diagram of a process&#10;&#10;AI-generated content may be incorrect.">
            <a:extLst>
              <a:ext uri="{FF2B5EF4-FFF2-40B4-BE49-F238E27FC236}">
                <a16:creationId xmlns:a16="http://schemas.microsoft.com/office/drawing/2014/main" id="{6C3816DC-F676-323C-7E97-AC8200478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668" y="1314972"/>
            <a:ext cx="5104227" cy="4457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AE674D-636F-D6B5-7C06-1E8D7B161399}"/>
              </a:ext>
            </a:extLst>
          </p:cNvPr>
          <p:cNvSpPr txBox="1"/>
          <p:nvPr/>
        </p:nvSpPr>
        <p:spPr>
          <a:xfrm>
            <a:off x="426918" y="6052507"/>
            <a:ext cx="5397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WORKING PRINCIPLE OF GENETIC ALGORITHM</a:t>
            </a:r>
          </a:p>
        </p:txBody>
      </p:sp>
    </p:spTree>
    <p:extLst>
      <p:ext uri="{BB962C8B-B14F-4D97-AF65-F5344CB8AC3E}">
        <p14:creationId xmlns:p14="http://schemas.microsoft.com/office/powerpoint/2010/main" val="829319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363">
            <a:off x="-3905" y="909242"/>
            <a:ext cx="12230115" cy="19050"/>
            <a:chOff x="0" y="0"/>
            <a:chExt cx="24460230" cy="38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460200" cy="38100"/>
            </a:xfrm>
            <a:custGeom>
              <a:avLst/>
              <a:gdLst/>
              <a:ahLst/>
              <a:cxnLst/>
              <a:rect l="l" t="t" r="r" b="b"/>
              <a:pathLst>
                <a:path w="24460200" h="38100">
                  <a:moveTo>
                    <a:pt x="19050" y="0"/>
                  </a:moveTo>
                  <a:lnTo>
                    <a:pt x="24441150" y="0"/>
                  </a:lnTo>
                  <a:cubicBezTo>
                    <a:pt x="24451690" y="0"/>
                    <a:pt x="24460200" y="8509"/>
                    <a:pt x="24460200" y="19050"/>
                  </a:cubicBezTo>
                  <a:cubicBezTo>
                    <a:pt x="24460200" y="29591"/>
                    <a:pt x="24451690" y="38100"/>
                    <a:pt x="24441150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ubicBezTo>
                    <a:pt x="0" y="8509"/>
                    <a:pt x="8509" y="0"/>
                    <a:pt x="1905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 sz="1200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1215527" y="43834"/>
            <a:ext cx="872392" cy="881282"/>
            <a:chOff x="0" y="0"/>
            <a:chExt cx="1744784" cy="1762564"/>
          </a:xfrm>
        </p:grpSpPr>
        <p:sp>
          <p:nvSpPr>
            <p:cNvPr id="5" name="Freeform 5" descr="IIT Guwahati - Wikipedia"/>
            <p:cNvSpPr/>
            <p:nvPr/>
          </p:nvSpPr>
          <p:spPr>
            <a:xfrm>
              <a:off x="0" y="0"/>
              <a:ext cx="1744726" cy="1762506"/>
            </a:xfrm>
            <a:custGeom>
              <a:avLst/>
              <a:gdLst/>
              <a:ahLst/>
              <a:cxnLst/>
              <a:rect l="l" t="t" r="r" b="b"/>
              <a:pathLst>
                <a:path w="1744726" h="1762506">
                  <a:moveTo>
                    <a:pt x="0" y="0"/>
                  </a:moveTo>
                  <a:lnTo>
                    <a:pt x="1744726" y="0"/>
                  </a:lnTo>
                  <a:lnTo>
                    <a:pt x="1744726" y="1762506"/>
                  </a:lnTo>
                  <a:lnTo>
                    <a:pt x="0" y="17625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65" r="-169" b="-3"/>
              </a:stretch>
            </a:blipFill>
          </p:spPr>
          <p:txBody>
            <a:bodyPr/>
            <a:lstStyle/>
            <a:p>
              <a:endParaRPr lang="en-IN" sz="1200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577044" y="289663"/>
            <a:ext cx="3500169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8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Electronics and Electrical Engineering</a:t>
            </a:r>
          </a:p>
          <a:p>
            <a:pPr algn="r">
              <a:lnSpc>
                <a:spcPts val="168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Indian Institute of Technology Guwahati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3239249" y="-160641"/>
            <a:ext cx="8549148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"/>
                <a:ea typeface="Times New Roman" charset="0"/>
                <a:cs typeface="Arial"/>
              </a:rPr>
              <a:t>CONTD...</a:t>
            </a:r>
          </a:p>
        </p:txBody>
      </p:sp>
      <p:sp>
        <p:nvSpPr>
          <p:cNvPr id="10" name="Slide Number Placeholder 13"/>
          <p:cNvSpPr txBox="1">
            <a:spLocks/>
          </p:cNvSpPr>
          <p:nvPr/>
        </p:nvSpPr>
        <p:spPr>
          <a:xfrm>
            <a:off x="10665490" y="6563273"/>
            <a:ext cx="1422400" cy="243417"/>
          </a:xfrm>
          <a:prstGeom prst="rect">
            <a:avLst/>
          </a:prstGeom>
        </p:spPr>
        <p:txBody>
          <a:bodyPr vert="horz" lIns="60960" tIns="30480" rIns="60960" bIns="3048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12</a:t>
            </a:r>
          </a:p>
        </p:txBody>
      </p:sp>
      <p:sp>
        <p:nvSpPr>
          <p:cNvPr id="9" name="Rectangle 8"/>
          <p:cNvSpPr/>
          <p:nvPr/>
        </p:nvSpPr>
        <p:spPr>
          <a:xfrm>
            <a:off x="464574" y="1257412"/>
            <a:ext cx="6096000" cy="498663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endParaRPr lang="en-US" sz="2000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4574" y="3136377"/>
            <a:ext cx="6096000" cy="369332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endParaRPr 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8" name="Picture 7" descr="A diagram of a machine&#10;&#10;AI-generated content may be incorrect.">
            <a:extLst>
              <a:ext uri="{FF2B5EF4-FFF2-40B4-BE49-F238E27FC236}">
                <a16:creationId xmlns:a16="http://schemas.microsoft.com/office/drawing/2014/main" id="{87EACAD0-B9D9-4384-C2BF-4FB9764E6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114" y="938537"/>
            <a:ext cx="6107352" cy="3957964"/>
          </a:xfrm>
          <a:prstGeom prst="rect">
            <a:avLst/>
          </a:prstGeom>
        </p:spPr>
      </p:pic>
      <p:pic>
        <p:nvPicPr>
          <p:cNvPr id="12" name="Picture 11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5898D62A-3D77-E835-BD92-16CB74727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8662" y="939452"/>
            <a:ext cx="6092429" cy="53548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5507704-C27A-7211-AF50-B7BA960A451B}"/>
              </a:ext>
            </a:extLst>
          </p:cNvPr>
          <p:cNvSpPr txBox="1"/>
          <p:nvPr/>
        </p:nvSpPr>
        <p:spPr>
          <a:xfrm>
            <a:off x="539749" y="5397500"/>
            <a:ext cx="48101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Used:   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Max_generations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=20;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             Population size=30</a:t>
            </a:r>
          </a:p>
        </p:txBody>
      </p:sp>
    </p:spTree>
    <p:extLst>
      <p:ext uri="{BB962C8B-B14F-4D97-AF65-F5344CB8AC3E}">
        <p14:creationId xmlns:p14="http://schemas.microsoft.com/office/powerpoint/2010/main" val="1356301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363">
            <a:off x="-3905" y="909242"/>
            <a:ext cx="12230115" cy="19050"/>
            <a:chOff x="0" y="0"/>
            <a:chExt cx="24460230" cy="38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460200" cy="38100"/>
            </a:xfrm>
            <a:custGeom>
              <a:avLst/>
              <a:gdLst/>
              <a:ahLst/>
              <a:cxnLst/>
              <a:rect l="l" t="t" r="r" b="b"/>
              <a:pathLst>
                <a:path w="24460200" h="38100">
                  <a:moveTo>
                    <a:pt x="19050" y="0"/>
                  </a:moveTo>
                  <a:lnTo>
                    <a:pt x="24441150" y="0"/>
                  </a:lnTo>
                  <a:cubicBezTo>
                    <a:pt x="24451690" y="0"/>
                    <a:pt x="24460200" y="8509"/>
                    <a:pt x="24460200" y="19050"/>
                  </a:cubicBezTo>
                  <a:cubicBezTo>
                    <a:pt x="24460200" y="29591"/>
                    <a:pt x="24451690" y="38100"/>
                    <a:pt x="24441150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ubicBezTo>
                    <a:pt x="0" y="8509"/>
                    <a:pt x="8509" y="0"/>
                    <a:pt x="1905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 sz="1200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1215527" y="43834"/>
            <a:ext cx="872392" cy="881282"/>
            <a:chOff x="0" y="0"/>
            <a:chExt cx="1744784" cy="1762564"/>
          </a:xfrm>
        </p:grpSpPr>
        <p:sp>
          <p:nvSpPr>
            <p:cNvPr id="5" name="Freeform 5" descr="IIT Guwahati - Wikipedia"/>
            <p:cNvSpPr/>
            <p:nvPr/>
          </p:nvSpPr>
          <p:spPr>
            <a:xfrm>
              <a:off x="0" y="0"/>
              <a:ext cx="1744726" cy="1762506"/>
            </a:xfrm>
            <a:custGeom>
              <a:avLst/>
              <a:gdLst/>
              <a:ahLst/>
              <a:cxnLst/>
              <a:rect l="l" t="t" r="r" b="b"/>
              <a:pathLst>
                <a:path w="1744726" h="1762506">
                  <a:moveTo>
                    <a:pt x="0" y="0"/>
                  </a:moveTo>
                  <a:lnTo>
                    <a:pt x="1744726" y="0"/>
                  </a:lnTo>
                  <a:lnTo>
                    <a:pt x="1744726" y="1762506"/>
                  </a:lnTo>
                  <a:lnTo>
                    <a:pt x="0" y="17625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65" r="-169" b="-3"/>
              </a:stretch>
            </a:blipFill>
          </p:spPr>
          <p:txBody>
            <a:bodyPr/>
            <a:lstStyle/>
            <a:p>
              <a:endParaRPr lang="en-IN" sz="1200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577044" y="289663"/>
            <a:ext cx="3500169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8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Electronics and Electrical Engineering</a:t>
            </a:r>
          </a:p>
          <a:p>
            <a:pPr algn="r">
              <a:lnSpc>
                <a:spcPts val="168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Indian Institute of Technology Guwahati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50903" y="-156583"/>
            <a:ext cx="6096000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AND FUTURE SCOPE</a:t>
            </a:r>
          </a:p>
        </p:txBody>
      </p:sp>
      <p:sp>
        <p:nvSpPr>
          <p:cNvPr id="10" name="Slide Number Placeholder 13"/>
          <p:cNvSpPr txBox="1">
            <a:spLocks/>
          </p:cNvSpPr>
          <p:nvPr/>
        </p:nvSpPr>
        <p:spPr>
          <a:xfrm>
            <a:off x="10665490" y="6563273"/>
            <a:ext cx="1422400" cy="243417"/>
          </a:xfrm>
          <a:prstGeom prst="rect">
            <a:avLst/>
          </a:prstGeom>
        </p:spPr>
        <p:txBody>
          <a:bodyPr vert="horz" lIns="60960" tIns="30480" rIns="60960" bIns="3048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22</a:t>
            </a:r>
          </a:p>
        </p:txBody>
      </p:sp>
      <p:sp>
        <p:nvSpPr>
          <p:cNvPr id="8" name="Rectangle 7"/>
          <p:cNvSpPr/>
          <p:nvPr/>
        </p:nvSpPr>
        <p:spPr>
          <a:xfrm>
            <a:off x="688740" y="1099109"/>
            <a:ext cx="10962968" cy="557530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1"/>
                </a:solidFill>
                <a:latin typeface="Arial"/>
                <a:ea typeface="Times New Roman" charset="0"/>
                <a:cs typeface="Times New Roman"/>
              </a:rPr>
              <a:t>Conclusion: </a:t>
            </a:r>
            <a:br>
              <a:rPr lang="en-US" sz="2000" dirty="0">
                <a:latin typeface="Arial"/>
                <a:ea typeface="Times New Roman" charset="0"/>
                <a:cs typeface="Times New Roman" charset="0"/>
              </a:rPr>
            </a:br>
            <a:r>
              <a:rPr lang="en-US" sz="2000" dirty="0">
                <a:latin typeface="Arial"/>
                <a:ea typeface="Times New Roman" charset="0"/>
                <a:cs typeface="Times New Roman"/>
              </a:rPr>
              <a:t>Successfully addressed key areas like:</a:t>
            </a:r>
          </a:p>
          <a:p>
            <a:pPr marL="12573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latin typeface="Arial"/>
                <a:ea typeface="Times New Roman" charset="0"/>
                <a:cs typeface="Times New Roman"/>
              </a:rPr>
              <a:t> Controller structures for tracking least energy path </a:t>
            </a:r>
            <a:endParaRPr lang="en-US" sz="2000" dirty="0">
              <a:latin typeface="Arial"/>
              <a:ea typeface="Times New Roman" charset="0"/>
              <a:cs typeface="Times New Roman" charset="0"/>
            </a:endParaRPr>
          </a:p>
          <a:p>
            <a:pPr marL="12573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latin typeface="Arial"/>
                <a:ea typeface="Times New Roman" charset="0"/>
                <a:cs typeface="Times New Roman"/>
              </a:rPr>
              <a:t> Genetic algorithm based parameter tuning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1"/>
                </a:solidFill>
                <a:latin typeface="Arial"/>
                <a:ea typeface="Times New Roman" charset="0"/>
                <a:cs typeface="Times New Roman"/>
              </a:rPr>
              <a:t>Future Scope:</a:t>
            </a:r>
          </a:p>
          <a:p>
            <a:pPr>
              <a:lnSpc>
                <a:spcPct val="150000"/>
              </a:lnSpc>
            </a:pPr>
            <a:r>
              <a:rPr lang="en-US" sz="2000" b="1" dirty="0" err="1">
                <a:solidFill>
                  <a:schemeClr val="tx2"/>
                </a:solidFill>
                <a:latin typeface="Arial"/>
                <a:ea typeface="Times New Roman" charset="0"/>
                <a:cs typeface="Times New Roman"/>
              </a:rPr>
              <a:t>Implemention</a:t>
            </a:r>
            <a:r>
              <a:rPr lang="en-US" sz="2000" b="1" dirty="0">
                <a:solidFill>
                  <a:schemeClr val="tx2"/>
                </a:solidFill>
                <a:latin typeface="Arial"/>
                <a:ea typeface="Times New Roman" charset="0"/>
                <a:cs typeface="Times New Roman"/>
              </a:rPr>
              <a:t> in hardware</a:t>
            </a:r>
            <a:r>
              <a:rPr lang="en-US" sz="2000" b="1" dirty="0">
                <a:solidFill>
                  <a:srgbClr val="3600BF"/>
                </a:solidFill>
                <a:latin typeface="Arial"/>
                <a:ea typeface="Times New Roman" charset="0"/>
                <a:cs typeface="Times New Roman"/>
              </a:rPr>
              <a:t> </a:t>
            </a:r>
            <a:endParaRPr lang="en-US" sz="2000" dirty="0">
              <a:solidFill>
                <a:srgbClr val="3600BF"/>
              </a:solidFill>
              <a:latin typeface="Arial"/>
              <a:ea typeface="Times New Roman" charset="0"/>
              <a:cs typeface="Times New Roman" charset="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latin typeface="Arial"/>
                <a:ea typeface="Times New Roman" charset="0"/>
                <a:cs typeface="Times New Roman"/>
              </a:rPr>
              <a:t>We check the practical feasibility of this NMPC  CONTROLLER  structure in real time hardware. By integrating sensors and estimators in closed we can check the overall performance.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latin typeface="Arial"/>
                <a:cs typeface="Times New Roman"/>
              </a:rPr>
              <a:t> The formulation presented here can be extended to other UAVs. </a:t>
            </a:r>
            <a:endParaRPr lang="en-US" sz="2000" dirty="0">
              <a:latin typeface="Arial"/>
              <a:cs typeface="Times New Roman" charset="0"/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sz="2000" dirty="0">
                <a:latin typeface="Arial"/>
                <a:cs typeface="Times New Roman"/>
              </a:rPr>
              <a:t>Also with development of better parameter tuning algorithms, we many get better results.</a:t>
            </a:r>
            <a:endParaRPr lang="en-US" sz="2000" dirty="0">
              <a:latin typeface="Arial"/>
              <a:cs typeface="Times New Roman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Arial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72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363">
            <a:off x="-3905" y="909242"/>
            <a:ext cx="12230115" cy="19050"/>
            <a:chOff x="0" y="0"/>
            <a:chExt cx="24460230" cy="38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460200" cy="38100"/>
            </a:xfrm>
            <a:custGeom>
              <a:avLst/>
              <a:gdLst/>
              <a:ahLst/>
              <a:cxnLst/>
              <a:rect l="l" t="t" r="r" b="b"/>
              <a:pathLst>
                <a:path w="24460200" h="38100">
                  <a:moveTo>
                    <a:pt x="19050" y="0"/>
                  </a:moveTo>
                  <a:lnTo>
                    <a:pt x="24441150" y="0"/>
                  </a:lnTo>
                  <a:cubicBezTo>
                    <a:pt x="24451690" y="0"/>
                    <a:pt x="24460200" y="8509"/>
                    <a:pt x="24460200" y="19050"/>
                  </a:cubicBezTo>
                  <a:cubicBezTo>
                    <a:pt x="24460200" y="29591"/>
                    <a:pt x="24451690" y="38100"/>
                    <a:pt x="24441150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ubicBezTo>
                    <a:pt x="0" y="8509"/>
                    <a:pt x="8509" y="0"/>
                    <a:pt x="1905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 sz="1200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1215527" y="43834"/>
            <a:ext cx="872392" cy="881282"/>
            <a:chOff x="0" y="0"/>
            <a:chExt cx="1744784" cy="1762564"/>
          </a:xfrm>
        </p:grpSpPr>
        <p:sp>
          <p:nvSpPr>
            <p:cNvPr id="5" name="Freeform 5" descr="IIT Guwahati - Wikipedia"/>
            <p:cNvSpPr/>
            <p:nvPr/>
          </p:nvSpPr>
          <p:spPr>
            <a:xfrm>
              <a:off x="0" y="0"/>
              <a:ext cx="1744726" cy="1762506"/>
            </a:xfrm>
            <a:custGeom>
              <a:avLst/>
              <a:gdLst/>
              <a:ahLst/>
              <a:cxnLst/>
              <a:rect l="l" t="t" r="r" b="b"/>
              <a:pathLst>
                <a:path w="1744726" h="1762506">
                  <a:moveTo>
                    <a:pt x="0" y="0"/>
                  </a:moveTo>
                  <a:lnTo>
                    <a:pt x="1744726" y="0"/>
                  </a:lnTo>
                  <a:lnTo>
                    <a:pt x="1744726" y="1762506"/>
                  </a:lnTo>
                  <a:lnTo>
                    <a:pt x="0" y="17625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65" r="-169" b="-3"/>
              </a:stretch>
            </a:blipFill>
          </p:spPr>
          <p:txBody>
            <a:bodyPr/>
            <a:lstStyle/>
            <a:p>
              <a:endParaRPr lang="en-IN" sz="1200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577044" y="289663"/>
            <a:ext cx="3500169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8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Electronics and Electrical Engineering</a:t>
            </a:r>
          </a:p>
          <a:p>
            <a:pPr algn="r">
              <a:lnSpc>
                <a:spcPts val="168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Indian Institute of Technology Guwahati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397762" y="-147293"/>
            <a:ext cx="3371107" cy="743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MOTIVATION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3472" y="1311411"/>
            <a:ext cx="10567263" cy="168584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endParaRPr lang="en-US" sz="2400" dirty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/>
                <a:ea typeface="Times New Roman" charset="0"/>
                <a:cs typeface="Arial"/>
              </a:rPr>
              <a:t>To formulate a model predictive controller for a drone and tune its parameters to track a least energy trajectory for a given mission.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91CB80-3C8D-7B81-A1A3-3E4936E5A993}"/>
              </a:ext>
            </a:extLst>
          </p:cNvPr>
          <p:cNvSpPr txBox="1"/>
          <p:nvPr/>
        </p:nvSpPr>
        <p:spPr>
          <a:xfrm>
            <a:off x="11572567" y="6252118"/>
            <a:ext cx="36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66010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363">
            <a:off x="-3905" y="909242"/>
            <a:ext cx="12230115" cy="19050"/>
            <a:chOff x="0" y="0"/>
            <a:chExt cx="24460230" cy="38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460200" cy="38100"/>
            </a:xfrm>
            <a:custGeom>
              <a:avLst/>
              <a:gdLst/>
              <a:ahLst/>
              <a:cxnLst/>
              <a:rect l="l" t="t" r="r" b="b"/>
              <a:pathLst>
                <a:path w="24460200" h="38100">
                  <a:moveTo>
                    <a:pt x="19050" y="0"/>
                  </a:moveTo>
                  <a:lnTo>
                    <a:pt x="24441150" y="0"/>
                  </a:lnTo>
                  <a:cubicBezTo>
                    <a:pt x="24451690" y="0"/>
                    <a:pt x="24460200" y="8509"/>
                    <a:pt x="24460200" y="19050"/>
                  </a:cubicBezTo>
                  <a:cubicBezTo>
                    <a:pt x="24460200" y="29591"/>
                    <a:pt x="24451690" y="38100"/>
                    <a:pt x="24441150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ubicBezTo>
                    <a:pt x="0" y="8509"/>
                    <a:pt x="8509" y="0"/>
                    <a:pt x="1905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 sz="1200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1215527" y="43834"/>
            <a:ext cx="872392" cy="881282"/>
            <a:chOff x="0" y="0"/>
            <a:chExt cx="1744784" cy="1762564"/>
          </a:xfrm>
        </p:grpSpPr>
        <p:sp>
          <p:nvSpPr>
            <p:cNvPr id="5" name="Freeform 5" descr="IIT Guwahati - Wikipedia"/>
            <p:cNvSpPr/>
            <p:nvPr/>
          </p:nvSpPr>
          <p:spPr>
            <a:xfrm>
              <a:off x="0" y="0"/>
              <a:ext cx="1744726" cy="1762506"/>
            </a:xfrm>
            <a:custGeom>
              <a:avLst/>
              <a:gdLst/>
              <a:ahLst/>
              <a:cxnLst/>
              <a:rect l="l" t="t" r="r" b="b"/>
              <a:pathLst>
                <a:path w="1744726" h="1762506">
                  <a:moveTo>
                    <a:pt x="0" y="0"/>
                  </a:moveTo>
                  <a:lnTo>
                    <a:pt x="1744726" y="0"/>
                  </a:lnTo>
                  <a:lnTo>
                    <a:pt x="1744726" y="1762506"/>
                  </a:lnTo>
                  <a:lnTo>
                    <a:pt x="0" y="17625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65" r="-169" b="-3"/>
              </a:stretch>
            </a:blipFill>
          </p:spPr>
          <p:txBody>
            <a:bodyPr/>
            <a:lstStyle/>
            <a:p>
              <a:endParaRPr lang="en-IN" sz="1200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577044" y="289663"/>
            <a:ext cx="3500169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8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Electronics and Electrical Engineering</a:t>
            </a:r>
          </a:p>
          <a:p>
            <a:pPr algn="r">
              <a:lnSpc>
                <a:spcPts val="168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Indian Institute of Technology Guwahati</a:t>
            </a:r>
          </a:p>
        </p:txBody>
      </p:sp>
      <p:sp>
        <p:nvSpPr>
          <p:cNvPr id="10" name="Slide Number Placeholder 13"/>
          <p:cNvSpPr txBox="1">
            <a:spLocks/>
          </p:cNvSpPr>
          <p:nvPr/>
        </p:nvSpPr>
        <p:spPr>
          <a:xfrm>
            <a:off x="10665490" y="6543609"/>
            <a:ext cx="1422400" cy="243417"/>
          </a:xfrm>
          <a:prstGeom prst="rect">
            <a:avLst/>
          </a:prstGeom>
        </p:spPr>
        <p:txBody>
          <a:bodyPr vert="horz" lIns="60960" tIns="30480" rIns="60960" bIns="3048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23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C4E927-8C92-7CB2-F9AA-8DED1E6B255B}"/>
              </a:ext>
            </a:extLst>
          </p:cNvPr>
          <p:cNvSpPr/>
          <p:nvPr/>
        </p:nvSpPr>
        <p:spPr>
          <a:xfrm>
            <a:off x="4272424" y="2605238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prstMaterial="softEdge"/>
          </a:bodyPr>
          <a:lstStyle/>
          <a:p>
            <a:pPr algn="ctr"/>
            <a:r>
              <a:rPr lang="en-IN" sz="5400" b="1" cap="none" spc="0" dirty="0">
                <a:ln>
                  <a:solidFill>
                    <a:schemeClr val="accent1"/>
                  </a:solidFill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5400" b="1" cap="none" spc="0" dirty="0">
              <a:ln>
                <a:solidFill>
                  <a:schemeClr val="accent1"/>
                </a:solidFill>
              </a:ln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542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363">
            <a:off x="-3905" y="909242"/>
            <a:ext cx="12230115" cy="19050"/>
            <a:chOff x="0" y="0"/>
            <a:chExt cx="24460230" cy="38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460200" cy="38100"/>
            </a:xfrm>
            <a:custGeom>
              <a:avLst/>
              <a:gdLst/>
              <a:ahLst/>
              <a:cxnLst/>
              <a:rect l="l" t="t" r="r" b="b"/>
              <a:pathLst>
                <a:path w="24460200" h="38100">
                  <a:moveTo>
                    <a:pt x="19050" y="0"/>
                  </a:moveTo>
                  <a:lnTo>
                    <a:pt x="24441150" y="0"/>
                  </a:lnTo>
                  <a:cubicBezTo>
                    <a:pt x="24451690" y="0"/>
                    <a:pt x="24460200" y="8509"/>
                    <a:pt x="24460200" y="19050"/>
                  </a:cubicBezTo>
                  <a:cubicBezTo>
                    <a:pt x="24460200" y="29591"/>
                    <a:pt x="24451690" y="38100"/>
                    <a:pt x="24441150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ubicBezTo>
                    <a:pt x="0" y="8509"/>
                    <a:pt x="8509" y="0"/>
                    <a:pt x="1905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 sz="1200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1215527" y="43834"/>
            <a:ext cx="872392" cy="881282"/>
            <a:chOff x="0" y="0"/>
            <a:chExt cx="1744784" cy="1762564"/>
          </a:xfrm>
        </p:grpSpPr>
        <p:sp>
          <p:nvSpPr>
            <p:cNvPr id="5" name="Freeform 5" descr="IIT Guwahati - Wikipedia"/>
            <p:cNvSpPr/>
            <p:nvPr/>
          </p:nvSpPr>
          <p:spPr>
            <a:xfrm>
              <a:off x="0" y="0"/>
              <a:ext cx="1744726" cy="1762506"/>
            </a:xfrm>
            <a:custGeom>
              <a:avLst/>
              <a:gdLst/>
              <a:ahLst/>
              <a:cxnLst/>
              <a:rect l="l" t="t" r="r" b="b"/>
              <a:pathLst>
                <a:path w="1744726" h="1762506">
                  <a:moveTo>
                    <a:pt x="0" y="0"/>
                  </a:moveTo>
                  <a:lnTo>
                    <a:pt x="1744726" y="0"/>
                  </a:lnTo>
                  <a:lnTo>
                    <a:pt x="1744726" y="1762506"/>
                  </a:lnTo>
                  <a:lnTo>
                    <a:pt x="0" y="17625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65" r="-169" b="-3"/>
              </a:stretch>
            </a:blipFill>
          </p:spPr>
          <p:txBody>
            <a:bodyPr/>
            <a:lstStyle/>
            <a:p>
              <a:endParaRPr lang="en-IN" sz="1200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577044" y="289663"/>
            <a:ext cx="3500169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8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Electronics and Electrical Engineering</a:t>
            </a:r>
          </a:p>
          <a:p>
            <a:pPr algn="r">
              <a:lnSpc>
                <a:spcPts val="168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Indian Institute of Technology Guwahati</a:t>
            </a:r>
          </a:p>
        </p:txBody>
      </p:sp>
      <p:sp>
        <p:nvSpPr>
          <p:cNvPr id="10" name="Slide Number Placeholder 13"/>
          <p:cNvSpPr txBox="1">
            <a:spLocks/>
          </p:cNvSpPr>
          <p:nvPr/>
        </p:nvSpPr>
        <p:spPr>
          <a:xfrm>
            <a:off x="10665490" y="6563273"/>
            <a:ext cx="1422400" cy="243417"/>
          </a:xfrm>
          <a:prstGeom prst="rect">
            <a:avLst/>
          </a:prstGeom>
        </p:spPr>
        <p:txBody>
          <a:bodyPr vert="horz" lIns="60960" tIns="30480" rIns="60960" bIns="3048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272778" y="161294"/>
            <a:ext cx="1086772" cy="461665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rial"/>
                <a:ea typeface="Times New Roman" charset="0"/>
                <a:cs typeface="Arial"/>
              </a:rPr>
              <a:t>UAVs: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75134" y="940770"/>
            <a:ext cx="6729847" cy="45653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FIXED WING UAV:                                      HYBRID TYPE: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3948" y="931935"/>
            <a:ext cx="5680364" cy="87203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ROTARY WING UAVS: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accent1"/>
              </a:solidFill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</p:txBody>
      </p:sp>
      <p:pic>
        <p:nvPicPr>
          <p:cNvPr id="7" name="Picture 6" descr="A white drone with red stripes&#10;&#10;AI-generated content may be incorrect.">
            <a:extLst>
              <a:ext uri="{FF2B5EF4-FFF2-40B4-BE49-F238E27FC236}">
                <a16:creationId xmlns:a16="http://schemas.microsoft.com/office/drawing/2014/main" id="{4964BF34-D674-434E-BB23-910477ECE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762" y="1406843"/>
            <a:ext cx="3667125" cy="2581275"/>
          </a:xfrm>
          <a:prstGeom prst="rect">
            <a:avLst/>
          </a:prstGeom>
        </p:spPr>
      </p:pic>
      <p:pic>
        <p:nvPicPr>
          <p:cNvPr id="8" name="Picture 7" descr="A white drone with wheels&#10;&#10;AI-generated content may be incorrect.">
            <a:extLst>
              <a:ext uri="{FF2B5EF4-FFF2-40B4-BE49-F238E27FC236}">
                <a16:creationId xmlns:a16="http://schemas.microsoft.com/office/drawing/2014/main" id="{67E5A98E-093E-5E2B-870E-08407957F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0642" y="1564346"/>
            <a:ext cx="3266716" cy="2277194"/>
          </a:xfrm>
          <a:prstGeom prst="rect">
            <a:avLst/>
          </a:prstGeom>
        </p:spPr>
      </p:pic>
      <p:pic>
        <p:nvPicPr>
          <p:cNvPr id="11" name="Picture 10" descr="A white drone flying in the sky&#10;&#10;AI-generated content may be incorrect.">
            <a:extLst>
              <a:ext uri="{FF2B5EF4-FFF2-40B4-BE49-F238E27FC236}">
                <a16:creationId xmlns:a16="http://schemas.microsoft.com/office/drawing/2014/main" id="{DB65F1F8-CCD3-9383-6616-D6997EF8AE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1792" y="1468054"/>
            <a:ext cx="4075430" cy="226504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7DD2F63-8549-D225-E2AE-337AD343CE88}"/>
              </a:ext>
            </a:extLst>
          </p:cNvPr>
          <p:cNvSpPr/>
          <p:nvPr/>
        </p:nvSpPr>
        <p:spPr>
          <a:xfrm>
            <a:off x="264161" y="4091497"/>
            <a:ext cx="6239164" cy="255108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 DUE TO THE SIMPLICITY OF DESIGN AND LOW COST. ROTARY WINGED UAV IS MOST COMMON.  VTOL CAPABILITY.</a:t>
            </a:r>
            <a:endParaRPr 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USED WIDELY IN SURVEILLANCE, DEFENCE, AGRICULTURE, TRANSPORT, EMERGENCY OPERATIONS. </a:t>
            </a:r>
            <a:endParaRPr 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tx2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WHAT ARE THE DOWNSIDES?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1)DUE TO THE ABSENCE OF WINGS, WILL CRASH TO THE GROUND IN THE CASE OF A LOW POWER SUPPLY. UNLIKE OTHERS, IT CAN'T GLIDE IN AIR.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2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2)ALSO, IT'S A LESS STABLE  MODEL THAN ITS OTHER COUNTERPARTS.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78E274-714E-B91D-C779-69E185B67810}"/>
              </a:ext>
            </a:extLst>
          </p:cNvPr>
          <p:cNvSpPr/>
          <p:nvPr/>
        </p:nvSpPr>
        <p:spPr>
          <a:xfrm>
            <a:off x="6918035" y="4091497"/>
            <a:ext cx="5009804" cy="255114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WHAT'S THE SOLUTION? ENERGY OPTIMIZATION!!! </a:t>
            </a:r>
          </a:p>
          <a:p>
            <a:pPr>
              <a:lnSpc>
                <a:spcPct val="150000"/>
              </a:lnSpc>
            </a:pP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 REACH A MISSION ENDPOINT, WE NEED TO FIND THE LEAST ENERGY-OPTIMAL TRAJECTORY (ALREADY DONE BY PhD RESEARCHER - PARAJ GANCHAUDHARI). 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 DESIGN AN EFFECTIVE CONTROLLER THAT CAN TRACK THIS OPTIMAL PATH WHILE ENSURING MINIMUM ENERGY CONSUMPTION. </a:t>
            </a:r>
          </a:p>
        </p:txBody>
      </p:sp>
    </p:spTree>
    <p:extLst>
      <p:ext uri="{BB962C8B-B14F-4D97-AF65-F5344CB8AC3E}">
        <p14:creationId xmlns:p14="http://schemas.microsoft.com/office/powerpoint/2010/main" val="1551750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363">
            <a:off x="-3905" y="909242"/>
            <a:ext cx="12230115" cy="19050"/>
            <a:chOff x="0" y="0"/>
            <a:chExt cx="24460230" cy="38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460200" cy="38100"/>
            </a:xfrm>
            <a:custGeom>
              <a:avLst/>
              <a:gdLst/>
              <a:ahLst/>
              <a:cxnLst/>
              <a:rect l="l" t="t" r="r" b="b"/>
              <a:pathLst>
                <a:path w="24460200" h="38100">
                  <a:moveTo>
                    <a:pt x="19050" y="0"/>
                  </a:moveTo>
                  <a:lnTo>
                    <a:pt x="24441150" y="0"/>
                  </a:lnTo>
                  <a:cubicBezTo>
                    <a:pt x="24451690" y="0"/>
                    <a:pt x="24460200" y="8509"/>
                    <a:pt x="24460200" y="19050"/>
                  </a:cubicBezTo>
                  <a:cubicBezTo>
                    <a:pt x="24460200" y="29591"/>
                    <a:pt x="24451690" y="38100"/>
                    <a:pt x="24441150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ubicBezTo>
                    <a:pt x="0" y="8509"/>
                    <a:pt x="8509" y="0"/>
                    <a:pt x="1905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 sz="1200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1215527" y="43834"/>
            <a:ext cx="872392" cy="881282"/>
            <a:chOff x="0" y="0"/>
            <a:chExt cx="1744784" cy="1762564"/>
          </a:xfrm>
        </p:grpSpPr>
        <p:sp>
          <p:nvSpPr>
            <p:cNvPr id="5" name="Freeform 5" descr="IIT Guwahati - Wikipedia"/>
            <p:cNvSpPr/>
            <p:nvPr/>
          </p:nvSpPr>
          <p:spPr>
            <a:xfrm>
              <a:off x="0" y="0"/>
              <a:ext cx="1744726" cy="1762506"/>
            </a:xfrm>
            <a:custGeom>
              <a:avLst/>
              <a:gdLst/>
              <a:ahLst/>
              <a:cxnLst/>
              <a:rect l="l" t="t" r="r" b="b"/>
              <a:pathLst>
                <a:path w="1744726" h="1762506">
                  <a:moveTo>
                    <a:pt x="0" y="0"/>
                  </a:moveTo>
                  <a:lnTo>
                    <a:pt x="1744726" y="0"/>
                  </a:lnTo>
                  <a:lnTo>
                    <a:pt x="1744726" y="1762506"/>
                  </a:lnTo>
                  <a:lnTo>
                    <a:pt x="0" y="17625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65" r="-169" b="-3"/>
              </a:stretch>
            </a:blipFill>
          </p:spPr>
          <p:txBody>
            <a:bodyPr/>
            <a:lstStyle/>
            <a:p>
              <a:endParaRPr lang="en-IN" sz="1200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577044" y="289663"/>
            <a:ext cx="3500169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8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Electronics and Electrical Engineering</a:t>
            </a:r>
          </a:p>
          <a:p>
            <a:pPr algn="r">
              <a:lnSpc>
                <a:spcPts val="168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Indian Institute of Technology Guwahati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1380136" y="-160641"/>
            <a:ext cx="7207045" cy="16760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IN" sz="24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    QUADCOPTER DYNAMICS :</a:t>
            </a:r>
            <a:endParaRPr 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  <a:p>
            <a:pPr algn="ctr">
              <a:lnSpc>
                <a:spcPts val="7000"/>
              </a:lnSpc>
            </a:pPr>
            <a:endParaRPr 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13"/>
          <p:cNvSpPr txBox="1">
            <a:spLocks/>
          </p:cNvSpPr>
          <p:nvPr/>
        </p:nvSpPr>
        <p:spPr>
          <a:xfrm>
            <a:off x="10665490" y="6563273"/>
            <a:ext cx="1422400" cy="243417"/>
          </a:xfrm>
          <a:prstGeom prst="rect">
            <a:avLst/>
          </a:prstGeom>
        </p:spPr>
        <p:txBody>
          <a:bodyPr vert="horz" lIns="60960" tIns="30480" rIns="60960" bIns="3048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9045" y="1125404"/>
            <a:ext cx="5447071" cy="50719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DYNAMICS IN B-FRAME:(intuitive for us)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06408" y="1267644"/>
            <a:ext cx="5890260" cy="111254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DYNAMICS IN E-FRAME:(useful for controller) )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chemeClr val="accent1"/>
              </a:solidFill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AC832C-8841-E9C2-E602-D2CEABCB9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10" y="1714991"/>
            <a:ext cx="3095625" cy="32194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A50F11-0DE7-59BB-AB6F-931337078B07}"/>
              </a:ext>
            </a:extLst>
          </p:cNvPr>
          <p:cNvSpPr/>
          <p:nvPr/>
        </p:nvSpPr>
        <p:spPr>
          <a:xfrm>
            <a:off x="388509" y="4935403"/>
            <a:ext cx="5585130" cy="203132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Forces in play:</a:t>
            </a:r>
          </a:p>
          <a:p>
            <a:r>
              <a:rPr lang="en-US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 1) Gravity effect</a:t>
            </a:r>
          </a:p>
          <a:p>
            <a:r>
              <a:rPr lang="en-US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 2) Gyroscopic effect</a:t>
            </a:r>
          </a:p>
          <a:p>
            <a:r>
              <a:rPr lang="en-US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 3) Actuator forces (U1_thrust) &amp; torques (U2 (roll    torque), U3 (pitch torque), U4 (yaw torque))</a:t>
            </a:r>
          </a:p>
          <a:p>
            <a:r>
              <a:rPr lang="en-US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 4) Centrifugal forces</a:t>
            </a:r>
          </a:p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 </a:t>
            </a:r>
            <a:endParaRPr lang="en-US" b="1" dirty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FF506F-FBA2-D76A-2D2C-1B86602298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9630" y="1658938"/>
            <a:ext cx="5890260" cy="4932045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1DE3AC4F-2E6E-E35F-1AA6-16447F623253}"/>
              </a:ext>
            </a:extLst>
          </p:cNvPr>
          <p:cNvSpPr/>
          <p:nvPr/>
        </p:nvSpPr>
        <p:spPr>
          <a:xfrm>
            <a:off x="3698240" y="3108960"/>
            <a:ext cx="2529840" cy="1930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D6A2AB-D454-DE5B-946E-7EB73FA01335}"/>
              </a:ext>
            </a:extLst>
          </p:cNvPr>
          <p:cNvSpPr txBox="1"/>
          <p:nvPr/>
        </p:nvSpPr>
        <p:spPr>
          <a:xfrm>
            <a:off x="3768632" y="2808516"/>
            <a:ext cx="280633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Apply R and T matrices</a:t>
            </a:r>
          </a:p>
        </p:txBody>
      </p:sp>
    </p:spTree>
    <p:extLst>
      <p:ext uri="{BB962C8B-B14F-4D97-AF65-F5344CB8AC3E}">
        <p14:creationId xmlns:p14="http://schemas.microsoft.com/office/powerpoint/2010/main" val="362970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363">
            <a:off x="-3905" y="909242"/>
            <a:ext cx="12230115" cy="19050"/>
            <a:chOff x="0" y="0"/>
            <a:chExt cx="24460230" cy="38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460200" cy="38100"/>
            </a:xfrm>
            <a:custGeom>
              <a:avLst/>
              <a:gdLst/>
              <a:ahLst/>
              <a:cxnLst/>
              <a:rect l="l" t="t" r="r" b="b"/>
              <a:pathLst>
                <a:path w="24460200" h="38100">
                  <a:moveTo>
                    <a:pt x="19050" y="0"/>
                  </a:moveTo>
                  <a:lnTo>
                    <a:pt x="24441150" y="0"/>
                  </a:lnTo>
                  <a:cubicBezTo>
                    <a:pt x="24451690" y="0"/>
                    <a:pt x="24460200" y="8509"/>
                    <a:pt x="24460200" y="19050"/>
                  </a:cubicBezTo>
                  <a:cubicBezTo>
                    <a:pt x="24460200" y="29591"/>
                    <a:pt x="24451690" y="38100"/>
                    <a:pt x="24441150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ubicBezTo>
                    <a:pt x="0" y="8509"/>
                    <a:pt x="8509" y="0"/>
                    <a:pt x="1905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 sz="1200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1215527" y="43834"/>
            <a:ext cx="872392" cy="881282"/>
            <a:chOff x="0" y="0"/>
            <a:chExt cx="1744784" cy="1762564"/>
          </a:xfrm>
        </p:grpSpPr>
        <p:sp>
          <p:nvSpPr>
            <p:cNvPr id="5" name="Freeform 5" descr="IIT Guwahati - Wikipedia"/>
            <p:cNvSpPr/>
            <p:nvPr/>
          </p:nvSpPr>
          <p:spPr>
            <a:xfrm>
              <a:off x="0" y="0"/>
              <a:ext cx="1744726" cy="1762506"/>
            </a:xfrm>
            <a:custGeom>
              <a:avLst/>
              <a:gdLst/>
              <a:ahLst/>
              <a:cxnLst/>
              <a:rect l="l" t="t" r="r" b="b"/>
              <a:pathLst>
                <a:path w="1744726" h="1762506">
                  <a:moveTo>
                    <a:pt x="0" y="0"/>
                  </a:moveTo>
                  <a:lnTo>
                    <a:pt x="1744726" y="0"/>
                  </a:lnTo>
                  <a:lnTo>
                    <a:pt x="1744726" y="1762506"/>
                  </a:lnTo>
                  <a:lnTo>
                    <a:pt x="0" y="17625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65" r="-169" b="-3"/>
              </a:stretch>
            </a:blipFill>
          </p:spPr>
          <p:txBody>
            <a:bodyPr/>
            <a:lstStyle/>
            <a:p>
              <a:endParaRPr lang="en-IN" sz="1200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577044" y="289663"/>
            <a:ext cx="3500169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8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Electronics and Electrical Engineering</a:t>
            </a:r>
          </a:p>
          <a:p>
            <a:pPr algn="r">
              <a:lnSpc>
                <a:spcPts val="168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Indian Institute of Technology Guwahati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7299" y="-143876"/>
            <a:ext cx="6292645" cy="7432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24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   DJI PHANTOM 2 </a:t>
            </a:r>
          </a:p>
        </p:txBody>
      </p:sp>
      <p:sp>
        <p:nvSpPr>
          <p:cNvPr id="10" name="Slide Number Placeholder 13"/>
          <p:cNvSpPr txBox="1">
            <a:spLocks/>
          </p:cNvSpPr>
          <p:nvPr/>
        </p:nvSpPr>
        <p:spPr>
          <a:xfrm>
            <a:off x="10665490" y="6563273"/>
            <a:ext cx="1422400" cy="243417"/>
          </a:xfrm>
          <a:prstGeom prst="rect">
            <a:avLst/>
          </a:prstGeom>
        </p:spPr>
        <p:txBody>
          <a:bodyPr vert="horz" lIns="60960" tIns="30480" rIns="60960" bIns="3048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807587" y="1713993"/>
            <a:ext cx="3057832" cy="49866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endParaRPr lang="en-US" sz="2000" b="1">
              <a:latin typeface="Times New Roman"/>
              <a:ea typeface="Times New Roman" charset="0"/>
              <a:cs typeface="Times New Roman"/>
            </a:endParaRPr>
          </a:p>
        </p:txBody>
      </p:sp>
      <p:pic>
        <p:nvPicPr>
          <p:cNvPr id="13" name="Picture 12" descr="A white drone with red stripes&#10;&#10;AI-generated content may be incorrect.">
            <a:extLst>
              <a:ext uri="{FF2B5EF4-FFF2-40B4-BE49-F238E27FC236}">
                <a16:creationId xmlns:a16="http://schemas.microsoft.com/office/drawing/2014/main" id="{ED183EAD-AC3D-B412-76CE-FF0064436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7688" y="2395827"/>
            <a:ext cx="3392805" cy="2388235"/>
          </a:xfrm>
          <a:prstGeom prst="rect">
            <a:avLst/>
          </a:prstGeom>
        </p:spPr>
      </p:pic>
      <p:pic>
        <p:nvPicPr>
          <p:cNvPr id="14" name="Picture 13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DA4B3E3A-245F-1486-63DE-9B714A7A29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813" y="2133061"/>
            <a:ext cx="5867400" cy="4457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E277DB-FF18-64EB-0389-42433DC22A1D}"/>
              </a:ext>
            </a:extLst>
          </p:cNvPr>
          <p:cNvSpPr txBox="1"/>
          <p:nvPr/>
        </p:nvSpPr>
        <p:spPr>
          <a:xfrm>
            <a:off x="-185476" y="1340730"/>
            <a:ext cx="580800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TABLE OF PARAMETERS USED IN THE NUMERICAL SIMULATION: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C32F36-7DD2-0C1D-03DE-F9C102CE2E98}"/>
              </a:ext>
            </a:extLst>
          </p:cNvPr>
          <p:cNvSpPr txBox="1"/>
          <p:nvPr/>
        </p:nvSpPr>
        <p:spPr>
          <a:xfrm>
            <a:off x="8081740" y="5040845"/>
            <a:ext cx="45085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DJI PHANTOM 2 DRONE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mass= 1.3 kg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Ix=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=0.142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=0.081</a:t>
            </a:r>
          </a:p>
        </p:txBody>
      </p:sp>
    </p:spTree>
    <p:extLst>
      <p:ext uri="{BB962C8B-B14F-4D97-AF65-F5344CB8AC3E}">
        <p14:creationId xmlns:p14="http://schemas.microsoft.com/office/powerpoint/2010/main" val="1801635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363">
            <a:off x="-3905" y="909242"/>
            <a:ext cx="12230115" cy="19050"/>
            <a:chOff x="0" y="0"/>
            <a:chExt cx="24460230" cy="38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460200" cy="38100"/>
            </a:xfrm>
            <a:custGeom>
              <a:avLst/>
              <a:gdLst/>
              <a:ahLst/>
              <a:cxnLst/>
              <a:rect l="l" t="t" r="r" b="b"/>
              <a:pathLst>
                <a:path w="24460200" h="38100">
                  <a:moveTo>
                    <a:pt x="19050" y="0"/>
                  </a:moveTo>
                  <a:lnTo>
                    <a:pt x="24441150" y="0"/>
                  </a:lnTo>
                  <a:cubicBezTo>
                    <a:pt x="24451690" y="0"/>
                    <a:pt x="24460200" y="8509"/>
                    <a:pt x="24460200" y="19050"/>
                  </a:cubicBezTo>
                  <a:cubicBezTo>
                    <a:pt x="24460200" y="29591"/>
                    <a:pt x="24451690" y="38100"/>
                    <a:pt x="24441150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ubicBezTo>
                    <a:pt x="0" y="8509"/>
                    <a:pt x="8509" y="0"/>
                    <a:pt x="1905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 sz="1200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1215527" y="43834"/>
            <a:ext cx="872392" cy="881282"/>
            <a:chOff x="0" y="0"/>
            <a:chExt cx="1744784" cy="1762564"/>
          </a:xfrm>
        </p:grpSpPr>
        <p:sp>
          <p:nvSpPr>
            <p:cNvPr id="5" name="Freeform 5" descr="IIT Guwahati - Wikipedia"/>
            <p:cNvSpPr/>
            <p:nvPr/>
          </p:nvSpPr>
          <p:spPr>
            <a:xfrm>
              <a:off x="0" y="0"/>
              <a:ext cx="1744726" cy="1762506"/>
            </a:xfrm>
            <a:custGeom>
              <a:avLst/>
              <a:gdLst/>
              <a:ahLst/>
              <a:cxnLst/>
              <a:rect l="l" t="t" r="r" b="b"/>
              <a:pathLst>
                <a:path w="1744726" h="1762506">
                  <a:moveTo>
                    <a:pt x="0" y="0"/>
                  </a:moveTo>
                  <a:lnTo>
                    <a:pt x="1744726" y="0"/>
                  </a:lnTo>
                  <a:lnTo>
                    <a:pt x="1744726" y="1762506"/>
                  </a:lnTo>
                  <a:lnTo>
                    <a:pt x="0" y="17625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65" r="-169" b="-3"/>
              </a:stretch>
            </a:blipFill>
          </p:spPr>
          <p:txBody>
            <a:bodyPr/>
            <a:lstStyle/>
            <a:p>
              <a:endParaRPr lang="en-IN" sz="1200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577044" y="289663"/>
            <a:ext cx="3500169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8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Electronics and Electrical Engineering</a:t>
            </a:r>
          </a:p>
          <a:p>
            <a:pPr algn="r">
              <a:lnSpc>
                <a:spcPts val="168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Indian Institute of Technology Guwahati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762000" y="212773"/>
            <a:ext cx="8339044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Aft>
                <a:spcPts val="50"/>
              </a:spcAft>
            </a:pPr>
            <a:r>
              <a:rPr lang="en-IN" sz="24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REFERENCE TRAJECTORY GENERATION</a:t>
            </a:r>
            <a:endParaRPr 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13"/>
          <p:cNvSpPr txBox="1">
            <a:spLocks/>
          </p:cNvSpPr>
          <p:nvPr/>
        </p:nvSpPr>
        <p:spPr>
          <a:xfrm>
            <a:off x="10665490" y="6563273"/>
            <a:ext cx="1422400" cy="243417"/>
          </a:xfrm>
          <a:prstGeom prst="rect">
            <a:avLst/>
          </a:prstGeom>
        </p:spPr>
        <p:txBody>
          <a:bodyPr vert="horz" lIns="60960" tIns="30480" rIns="60960" bIns="3048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8" name="Rectangle 7"/>
          <p:cNvSpPr/>
          <p:nvPr/>
        </p:nvSpPr>
        <p:spPr>
          <a:xfrm>
            <a:off x="383459" y="899702"/>
            <a:ext cx="4586748" cy="45807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endParaRPr 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69626" y="1028609"/>
            <a:ext cx="5034116" cy="45807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endParaRPr 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5845" y="1934082"/>
            <a:ext cx="6096000" cy="458074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endParaRPr lang="en-US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3" name="Picture 12" descr="A diagram of a dc motor&#10;&#10;AI-generated content may be incorrect.">
            <a:extLst>
              <a:ext uri="{FF2B5EF4-FFF2-40B4-BE49-F238E27FC236}">
                <a16:creationId xmlns:a16="http://schemas.microsoft.com/office/drawing/2014/main" id="{AF73FD8D-67A9-5333-C043-BA88AAE79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3739" y="932994"/>
            <a:ext cx="6562725" cy="2695575"/>
          </a:xfrm>
          <a:prstGeom prst="rect">
            <a:avLst/>
          </a:prstGeom>
        </p:spPr>
      </p:pic>
      <p:pic>
        <p:nvPicPr>
          <p:cNvPr id="14" name="Picture 13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0CC6B7D3-72B6-49FF-1BBC-5FA1527AA8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10" y="1718415"/>
            <a:ext cx="5132705" cy="1739900"/>
          </a:xfrm>
          <a:prstGeom prst="rect">
            <a:avLst/>
          </a:prstGeom>
        </p:spPr>
      </p:pic>
      <p:pic>
        <p:nvPicPr>
          <p:cNvPr id="15" name="Picture 14" descr="A black and white math equation&#10;&#10;AI-generated content may be incorrect.">
            <a:extLst>
              <a:ext uri="{FF2B5EF4-FFF2-40B4-BE49-F238E27FC236}">
                <a16:creationId xmlns:a16="http://schemas.microsoft.com/office/drawing/2014/main" id="{25220ED9-E818-EFB5-24EB-00364FDE92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199" y="4569598"/>
            <a:ext cx="2846705" cy="13157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5EF71B8-7C62-B846-2E23-1FA6AF7D363A}"/>
              </a:ext>
            </a:extLst>
          </p:cNvPr>
          <p:cNvSpPr txBox="1"/>
          <p:nvPr/>
        </p:nvSpPr>
        <p:spPr>
          <a:xfrm>
            <a:off x="314695" y="3623849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minimize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F7FFF5F-C52A-8135-45D2-270438DAFA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0390" y="3973980"/>
            <a:ext cx="7319010" cy="28695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EC9EA62-E1CF-5E7B-D327-2C94CB6378F6}"/>
              </a:ext>
            </a:extLst>
          </p:cNvPr>
          <p:cNvSpPr txBox="1"/>
          <p:nvPr/>
        </p:nvSpPr>
        <p:spPr>
          <a:xfrm>
            <a:off x="4933863" y="425376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minimize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6E1592C-BB5C-023F-AFC5-7833CB86B5CD}"/>
              </a:ext>
            </a:extLst>
          </p:cNvPr>
          <p:cNvSpPr/>
          <p:nvPr/>
        </p:nvSpPr>
        <p:spPr>
          <a:xfrm>
            <a:off x="2987040" y="5212080"/>
            <a:ext cx="2468879" cy="3352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D695C0-AF9F-6FB1-C2DE-260DD3C83616}"/>
              </a:ext>
            </a:extLst>
          </p:cNvPr>
          <p:cNvSpPr txBox="1"/>
          <p:nvPr/>
        </p:nvSpPr>
        <p:spPr>
          <a:xfrm>
            <a:off x="3368040" y="4846320"/>
            <a:ext cx="16916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Ω(t0) = Ω(</a:t>
            </a:r>
            <a:r>
              <a:rPr lang="en-US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tf</a:t>
            </a: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A05A20-8B6F-BD34-F366-CCFBA9AE1DC3}"/>
              </a:ext>
            </a:extLst>
          </p:cNvPr>
          <p:cNvSpPr txBox="1"/>
          <p:nvPr/>
        </p:nvSpPr>
        <p:spPr>
          <a:xfrm>
            <a:off x="288841" y="5882640"/>
            <a:ext cx="34391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Subject to system dynamics and state and actuator constraints</a:t>
            </a:r>
          </a:p>
        </p:txBody>
      </p:sp>
    </p:spTree>
    <p:extLst>
      <p:ext uri="{BB962C8B-B14F-4D97-AF65-F5344CB8AC3E}">
        <p14:creationId xmlns:p14="http://schemas.microsoft.com/office/powerpoint/2010/main" val="40869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363">
            <a:off x="-3905" y="909242"/>
            <a:ext cx="12230115" cy="19050"/>
            <a:chOff x="0" y="0"/>
            <a:chExt cx="24460230" cy="38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460200" cy="38100"/>
            </a:xfrm>
            <a:custGeom>
              <a:avLst/>
              <a:gdLst/>
              <a:ahLst/>
              <a:cxnLst/>
              <a:rect l="l" t="t" r="r" b="b"/>
              <a:pathLst>
                <a:path w="24460200" h="38100">
                  <a:moveTo>
                    <a:pt x="19050" y="0"/>
                  </a:moveTo>
                  <a:lnTo>
                    <a:pt x="24441150" y="0"/>
                  </a:lnTo>
                  <a:cubicBezTo>
                    <a:pt x="24451690" y="0"/>
                    <a:pt x="24460200" y="8509"/>
                    <a:pt x="24460200" y="19050"/>
                  </a:cubicBezTo>
                  <a:cubicBezTo>
                    <a:pt x="24460200" y="29591"/>
                    <a:pt x="24451690" y="38100"/>
                    <a:pt x="24441150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ubicBezTo>
                    <a:pt x="0" y="8509"/>
                    <a:pt x="8509" y="0"/>
                    <a:pt x="1905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 sz="1200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1215527" y="43834"/>
            <a:ext cx="872392" cy="881282"/>
            <a:chOff x="0" y="0"/>
            <a:chExt cx="1744784" cy="1762564"/>
          </a:xfrm>
        </p:grpSpPr>
        <p:sp>
          <p:nvSpPr>
            <p:cNvPr id="5" name="Freeform 5" descr="IIT Guwahati - Wikipedia"/>
            <p:cNvSpPr/>
            <p:nvPr/>
          </p:nvSpPr>
          <p:spPr>
            <a:xfrm>
              <a:off x="0" y="0"/>
              <a:ext cx="1744726" cy="1762506"/>
            </a:xfrm>
            <a:custGeom>
              <a:avLst/>
              <a:gdLst/>
              <a:ahLst/>
              <a:cxnLst/>
              <a:rect l="l" t="t" r="r" b="b"/>
              <a:pathLst>
                <a:path w="1744726" h="1762506">
                  <a:moveTo>
                    <a:pt x="0" y="0"/>
                  </a:moveTo>
                  <a:lnTo>
                    <a:pt x="1744726" y="0"/>
                  </a:lnTo>
                  <a:lnTo>
                    <a:pt x="1744726" y="1762506"/>
                  </a:lnTo>
                  <a:lnTo>
                    <a:pt x="0" y="17625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65" r="-169" b="-3"/>
              </a:stretch>
            </a:blipFill>
          </p:spPr>
          <p:txBody>
            <a:bodyPr/>
            <a:lstStyle/>
            <a:p>
              <a:endParaRPr lang="en-IN" sz="1200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577044" y="289663"/>
            <a:ext cx="3500169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8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Electronics and Electrical Engineering</a:t>
            </a:r>
          </a:p>
          <a:p>
            <a:pPr algn="r">
              <a:lnSpc>
                <a:spcPts val="168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Indian Institute of Technology Guwahati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3681" y="-140505"/>
            <a:ext cx="4591997" cy="7432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CONTROLLER STRUCTURE</a:t>
            </a:r>
          </a:p>
        </p:txBody>
      </p:sp>
      <p:sp>
        <p:nvSpPr>
          <p:cNvPr id="10" name="Slide Number Placeholder 13"/>
          <p:cNvSpPr txBox="1">
            <a:spLocks/>
          </p:cNvSpPr>
          <p:nvPr/>
        </p:nvSpPr>
        <p:spPr>
          <a:xfrm>
            <a:off x="10665490" y="6563273"/>
            <a:ext cx="1422400" cy="243417"/>
          </a:xfrm>
          <a:prstGeom prst="rect">
            <a:avLst/>
          </a:prstGeom>
        </p:spPr>
        <p:txBody>
          <a:bodyPr vert="horz" lIns="60960" tIns="30480" rIns="60960" bIns="3048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9</a:t>
            </a:r>
          </a:p>
        </p:txBody>
      </p:sp>
      <p:pic>
        <p:nvPicPr>
          <p:cNvPr id="12" name="Picture 11" descr="A diagram of a system&#10;&#10;AI-generated content may be incorrect.">
            <a:extLst>
              <a:ext uri="{FF2B5EF4-FFF2-40B4-BE49-F238E27FC236}">
                <a16:creationId xmlns:a16="http://schemas.microsoft.com/office/drawing/2014/main" id="{6D4D5680-0485-3F88-5E5B-9BA8F747C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842" y="1510643"/>
            <a:ext cx="6413380" cy="2514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5EFA04-E7E9-4AFF-7BA1-4FBE8E350C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3218" y="1230630"/>
            <a:ext cx="5410836" cy="35249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FA15A0-FF9C-9929-99D6-37546246AF2A}"/>
              </a:ext>
            </a:extLst>
          </p:cNvPr>
          <p:cNvSpPr txBox="1"/>
          <p:nvPr/>
        </p:nvSpPr>
        <p:spPr>
          <a:xfrm>
            <a:off x="279400" y="4378960"/>
            <a:ext cx="1183132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ISSUES WITH THIS CONTROL STRUCTURE:</a:t>
            </a: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1)FAILS TO TRACK THE LEAST ENERGY PATH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2) INNER LOOP MUST OPERATE AT AT LEAST 4 TO 5   TIMES HIGHER FREQUENCY THAN OUTER LOOP. SO TO REDUCE COMPUTATION BURDEN IN THE INNER LOOP  IT USUALLY USES HOVER LINEARIZED ATTITUDE DYNAMICS. 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3) THUS SMALL TILT ANGLES MEANS SLOW PATHS AND  OUR RESULTS CONFIRM, THAT THIS CONTROL MODEL  FAILS TO TRACK AN ENERGY  OPTIMAL PATH(USUALLY QUITE FAST)   </a:t>
            </a:r>
          </a:p>
        </p:txBody>
      </p:sp>
    </p:spTree>
    <p:extLst>
      <p:ext uri="{BB962C8B-B14F-4D97-AF65-F5344CB8AC3E}">
        <p14:creationId xmlns:p14="http://schemas.microsoft.com/office/powerpoint/2010/main" val="651026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363">
            <a:off x="-3905" y="909242"/>
            <a:ext cx="12230115" cy="19050"/>
            <a:chOff x="0" y="0"/>
            <a:chExt cx="24460230" cy="38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460200" cy="38100"/>
            </a:xfrm>
            <a:custGeom>
              <a:avLst/>
              <a:gdLst/>
              <a:ahLst/>
              <a:cxnLst/>
              <a:rect l="l" t="t" r="r" b="b"/>
              <a:pathLst>
                <a:path w="24460200" h="38100">
                  <a:moveTo>
                    <a:pt x="19050" y="0"/>
                  </a:moveTo>
                  <a:lnTo>
                    <a:pt x="24441150" y="0"/>
                  </a:lnTo>
                  <a:cubicBezTo>
                    <a:pt x="24451690" y="0"/>
                    <a:pt x="24460200" y="8509"/>
                    <a:pt x="24460200" y="19050"/>
                  </a:cubicBezTo>
                  <a:cubicBezTo>
                    <a:pt x="24460200" y="29591"/>
                    <a:pt x="24451690" y="38100"/>
                    <a:pt x="24441150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ubicBezTo>
                    <a:pt x="0" y="8509"/>
                    <a:pt x="8509" y="0"/>
                    <a:pt x="1905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 sz="1200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1215527" y="43834"/>
            <a:ext cx="872392" cy="881282"/>
            <a:chOff x="0" y="0"/>
            <a:chExt cx="1744784" cy="1762564"/>
          </a:xfrm>
        </p:grpSpPr>
        <p:sp>
          <p:nvSpPr>
            <p:cNvPr id="5" name="Freeform 5" descr="IIT Guwahati - Wikipedia"/>
            <p:cNvSpPr/>
            <p:nvPr/>
          </p:nvSpPr>
          <p:spPr>
            <a:xfrm>
              <a:off x="0" y="0"/>
              <a:ext cx="1744726" cy="1762506"/>
            </a:xfrm>
            <a:custGeom>
              <a:avLst/>
              <a:gdLst/>
              <a:ahLst/>
              <a:cxnLst/>
              <a:rect l="l" t="t" r="r" b="b"/>
              <a:pathLst>
                <a:path w="1744726" h="1762506">
                  <a:moveTo>
                    <a:pt x="0" y="0"/>
                  </a:moveTo>
                  <a:lnTo>
                    <a:pt x="1744726" y="0"/>
                  </a:lnTo>
                  <a:lnTo>
                    <a:pt x="1744726" y="1762506"/>
                  </a:lnTo>
                  <a:lnTo>
                    <a:pt x="0" y="17625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65" r="-169" b="-3"/>
              </a:stretch>
            </a:blipFill>
          </p:spPr>
          <p:txBody>
            <a:bodyPr/>
            <a:lstStyle/>
            <a:p>
              <a:endParaRPr lang="en-IN" sz="1200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577044" y="289663"/>
            <a:ext cx="3500169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8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Electronics and Electrical Engineering</a:t>
            </a:r>
          </a:p>
          <a:p>
            <a:pPr algn="r">
              <a:lnSpc>
                <a:spcPts val="168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Indian Institute of Technology Guwahati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3004959" y="-151282"/>
            <a:ext cx="9891252" cy="16760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24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NMPC STRUCTURES:</a:t>
            </a:r>
          </a:p>
          <a:p>
            <a:pPr algn="ctr">
              <a:lnSpc>
                <a:spcPts val="7000"/>
              </a:lnSpc>
            </a:pPr>
            <a:endParaRPr lang="en-US" sz="2400" b="1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13"/>
          <p:cNvSpPr txBox="1">
            <a:spLocks/>
          </p:cNvSpPr>
          <p:nvPr/>
        </p:nvSpPr>
        <p:spPr>
          <a:xfrm>
            <a:off x="10665490" y="6563273"/>
            <a:ext cx="1422400" cy="243417"/>
          </a:xfrm>
          <a:prstGeom prst="rect">
            <a:avLst/>
          </a:prstGeom>
        </p:spPr>
        <p:txBody>
          <a:bodyPr vert="horz" lIns="60960" tIns="30480" rIns="60960" bIns="3048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14</a:t>
            </a:r>
          </a:p>
        </p:txBody>
      </p:sp>
      <p:sp>
        <p:nvSpPr>
          <p:cNvPr id="9" name="Rectangle 8"/>
          <p:cNvSpPr/>
          <p:nvPr/>
        </p:nvSpPr>
        <p:spPr>
          <a:xfrm>
            <a:off x="6771176" y="1052670"/>
            <a:ext cx="5111903" cy="49866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endParaRPr lang="en-US" sz="2000" b="1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0554" y="1099109"/>
            <a:ext cx="6096000" cy="400110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endParaRPr lang="en-US" sz="200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8DCDF3-FC2C-15DE-CC5D-07DD29AD8E00}"/>
              </a:ext>
            </a:extLst>
          </p:cNvPr>
          <p:cNvSpPr txBox="1"/>
          <p:nvPr/>
        </p:nvSpPr>
        <p:spPr>
          <a:xfrm>
            <a:off x="283034" y="4084320"/>
            <a:ext cx="6601703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 OBTAINED FROM GENETIC ALGORITHM OPTIMIZATION:</a:t>
            </a:r>
          </a:p>
          <a:p>
            <a:endParaRPr lang="en-US" b="1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Q=</a:t>
            </a:r>
            <a:r>
              <a:rPr lang="en-US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diag</a:t>
            </a: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([0.0986,0.7171,0.0014,0.0361,0.0434,0.3169,2624,635,77.7,54,0,0]) </a:t>
            </a:r>
          </a:p>
          <a:p>
            <a:endParaRPr lang="en-US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R=</a:t>
            </a:r>
            <a:r>
              <a:rPr lang="en-US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diag</a:t>
            </a: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[(9e-8,9e-8,9e-8,9e-8)], </a:t>
            </a:r>
          </a:p>
          <a:p>
            <a:endParaRPr lang="en-US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 N=20      Ts(sampling time)=0.08 seconds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337D7D2-D3FF-4C5E-955B-0CDF2E714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07" y="1496349"/>
            <a:ext cx="5999504" cy="16760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118EA67-2BEC-4C7F-91FD-B880AAD7E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1992" y="1179026"/>
            <a:ext cx="2705388" cy="32776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DE0246-44A1-4137-AFBE-DC92F335BA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1992" y="5019990"/>
            <a:ext cx="3775770" cy="15706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06B26B2-A726-4561-8D29-6E76B55D0E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7044" y="4643701"/>
            <a:ext cx="1148584" cy="32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80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363">
            <a:off x="-3905" y="909242"/>
            <a:ext cx="12230115" cy="19050"/>
            <a:chOff x="0" y="0"/>
            <a:chExt cx="24460230" cy="38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460200" cy="38100"/>
            </a:xfrm>
            <a:custGeom>
              <a:avLst/>
              <a:gdLst/>
              <a:ahLst/>
              <a:cxnLst/>
              <a:rect l="l" t="t" r="r" b="b"/>
              <a:pathLst>
                <a:path w="24460200" h="38100">
                  <a:moveTo>
                    <a:pt x="19050" y="0"/>
                  </a:moveTo>
                  <a:lnTo>
                    <a:pt x="24441150" y="0"/>
                  </a:lnTo>
                  <a:cubicBezTo>
                    <a:pt x="24451690" y="0"/>
                    <a:pt x="24460200" y="8509"/>
                    <a:pt x="24460200" y="19050"/>
                  </a:cubicBezTo>
                  <a:cubicBezTo>
                    <a:pt x="24460200" y="29591"/>
                    <a:pt x="24451690" y="38100"/>
                    <a:pt x="24441150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ubicBezTo>
                    <a:pt x="0" y="8509"/>
                    <a:pt x="8509" y="0"/>
                    <a:pt x="1905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 sz="1200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1215527" y="43834"/>
            <a:ext cx="872392" cy="881282"/>
            <a:chOff x="0" y="0"/>
            <a:chExt cx="1744784" cy="1762564"/>
          </a:xfrm>
        </p:grpSpPr>
        <p:sp>
          <p:nvSpPr>
            <p:cNvPr id="5" name="Freeform 5" descr="IIT Guwahati - Wikipedia"/>
            <p:cNvSpPr/>
            <p:nvPr/>
          </p:nvSpPr>
          <p:spPr>
            <a:xfrm>
              <a:off x="0" y="0"/>
              <a:ext cx="1744726" cy="1762506"/>
            </a:xfrm>
            <a:custGeom>
              <a:avLst/>
              <a:gdLst/>
              <a:ahLst/>
              <a:cxnLst/>
              <a:rect l="l" t="t" r="r" b="b"/>
              <a:pathLst>
                <a:path w="1744726" h="1762506">
                  <a:moveTo>
                    <a:pt x="0" y="0"/>
                  </a:moveTo>
                  <a:lnTo>
                    <a:pt x="1744726" y="0"/>
                  </a:lnTo>
                  <a:lnTo>
                    <a:pt x="1744726" y="1762506"/>
                  </a:lnTo>
                  <a:lnTo>
                    <a:pt x="0" y="17625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65" r="-169" b="-3"/>
              </a:stretch>
            </a:blipFill>
          </p:spPr>
          <p:txBody>
            <a:bodyPr/>
            <a:lstStyle/>
            <a:p>
              <a:endParaRPr lang="en-IN" sz="1200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577044" y="289663"/>
            <a:ext cx="3500169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8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Electronics and Electrical Engineering</a:t>
            </a:r>
          </a:p>
          <a:p>
            <a:pPr algn="r">
              <a:lnSpc>
                <a:spcPts val="1680"/>
              </a:lnSpc>
            </a:pPr>
            <a:r>
              <a:rPr lang="en-US" sz="1400">
                <a:solidFill>
                  <a:srgbClr val="000000"/>
                </a:solidFill>
                <a:latin typeface="Times New Roman"/>
              </a:rPr>
              <a:t>Indian Institute of Technology Guwahati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1232291" y="-151111"/>
            <a:ext cx="6646606" cy="8176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IN" sz="24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SIMULATION RESULTS:</a:t>
            </a:r>
          </a:p>
        </p:txBody>
      </p:sp>
      <p:sp>
        <p:nvSpPr>
          <p:cNvPr id="10" name="Slide Number Placeholder 13"/>
          <p:cNvSpPr txBox="1">
            <a:spLocks/>
          </p:cNvSpPr>
          <p:nvPr/>
        </p:nvSpPr>
        <p:spPr>
          <a:xfrm>
            <a:off x="10665490" y="6563273"/>
            <a:ext cx="1422400" cy="243417"/>
          </a:xfrm>
          <a:prstGeom prst="rect">
            <a:avLst/>
          </a:prstGeom>
        </p:spPr>
        <p:txBody>
          <a:bodyPr vert="horz" lIns="60960" tIns="30480" rIns="60960" bIns="3048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15</a:t>
            </a:r>
          </a:p>
        </p:txBody>
      </p:sp>
      <p:sp>
        <p:nvSpPr>
          <p:cNvPr id="9" name="Rectangle 8"/>
          <p:cNvSpPr/>
          <p:nvPr/>
        </p:nvSpPr>
        <p:spPr>
          <a:xfrm>
            <a:off x="3063145" y="5371251"/>
            <a:ext cx="6096000" cy="369332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endParaRPr lang="en-US" b="1">
              <a:latin typeface="Times New Roman"/>
              <a:cs typeface="Times New Roman"/>
            </a:endParaRP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34D1317-3C75-DC24-F6B7-629E2E211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249" y="934720"/>
            <a:ext cx="10167262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01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e39ef0c-2a1d-40ab-ba73-d00b5b9c98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935B966FE389418688347F2A3AE1D0" ma:contentTypeVersion="13" ma:contentTypeDescription="Create a new document." ma:contentTypeScope="" ma:versionID="95cf8bd98cee1ed6e8da8e11b87d777f">
  <xsd:schema xmlns:xsd="http://www.w3.org/2001/XMLSchema" xmlns:xs="http://www.w3.org/2001/XMLSchema" xmlns:p="http://schemas.microsoft.com/office/2006/metadata/properties" xmlns:ns3="3e39ef0c-2a1d-40ab-ba73-d00b5b9c9832" xmlns:ns4="fe8d89cc-77fb-4af0-b9d0-433204e39c97" targetNamespace="http://schemas.microsoft.com/office/2006/metadata/properties" ma:root="true" ma:fieldsID="f30c488f8113632ff9f603a7ac17682e" ns3:_="" ns4:_="">
    <xsd:import namespace="3e39ef0c-2a1d-40ab-ba73-d00b5b9c9832"/>
    <xsd:import namespace="fe8d89cc-77fb-4af0-b9d0-433204e39c9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39ef0c-2a1d-40ab-ba73-d00b5b9c98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8d89cc-77fb-4af0-b9d0-433204e39c9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64D347-FBFB-4A4A-967A-656A73DA78B1}">
  <ds:schemaRefs>
    <ds:schemaRef ds:uri="3e39ef0c-2a1d-40ab-ba73-d00b5b9c9832"/>
    <ds:schemaRef ds:uri="http://schemas.microsoft.com/office/2006/metadata/properties"/>
    <ds:schemaRef ds:uri="http://www.w3.org/2000/xmlns/"/>
    <ds:schemaRef ds:uri="http://www.w3.org/2001/XMLSchema-instan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AC9BACD-1B08-4A7D-8801-44CBACD3BA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03649A-8E2F-4C9B-9412-35A433F87417}">
  <ds:schemaRefs>
    <ds:schemaRef ds:uri="3e39ef0c-2a1d-40ab-ba73-d00b5b9c9832"/>
    <ds:schemaRef ds:uri="fe8d89cc-77fb-4af0-b9d0-433204e39c97"/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1050</Words>
  <Application>Microsoft Office PowerPoint</Application>
  <PresentationFormat>Widescreen</PresentationFormat>
  <Paragraphs>193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Times New Roman</vt:lpstr>
      <vt:lpstr>Office Theme</vt:lpstr>
      <vt:lpstr>MPC Controller Tuning for Least Energy Quadrotor Missions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 Small Unmanned Boat for Autonomous Navigation Applications</dc:title>
  <dc:creator>MEESALA GANESH</dc:creator>
  <cp:lastModifiedBy>Arjo Malik</cp:lastModifiedBy>
  <cp:revision>4</cp:revision>
  <dcterms:created xsi:type="dcterms:W3CDTF">2025-06-25T07:31:56Z</dcterms:created>
  <dcterms:modified xsi:type="dcterms:W3CDTF">2025-08-31T14:47:55Z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0x010100EB935B966FE389418688347F2A3AE1D0</vt:lpwstr>
  </property>
</Properties>
</file>